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283" r:id="rId2"/>
    <p:sldId id="333" r:id="rId3"/>
    <p:sldId id="377" r:id="rId4"/>
    <p:sldId id="379" r:id="rId5"/>
    <p:sldId id="373" r:id="rId6"/>
    <p:sldId id="383" r:id="rId7"/>
    <p:sldId id="380" r:id="rId8"/>
    <p:sldId id="382" r:id="rId9"/>
    <p:sldId id="378" r:id="rId10"/>
    <p:sldId id="372" r:id="rId11"/>
    <p:sldId id="375" r:id="rId12"/>
    <p:sldId id="376" r:id="rId13"/>
  </p:sldIdLst>
  <p:sldSz cx="12192000" cy="9144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owak, Damian (Nokia - PL/Wroclaw)" initials="ND(-P" lastIdx="19" clrIdx="0">
    <p:extLst>
      <p:ext uri="{19B8F6BF-5375-455C-9EA6-DF929625EA0E}">
        <p15:presenceInfo xmlns:p15="http://schemas.microsoft.com/office/powerpoint/2012/main" userId="S-1-5-21-1593251271-2640304127-1825641215-2418718" providerId="AD"/>
      </p:ext>
    </p:extLst>
  </p:cmAuthor>
  <p:cmAuthor id="2" name="Horn, Linda (Nokia - US/Murray Hill)" initials="HL(-UH" lastIdx="16" clrIdx="1">
    <p:extLst>
      <p:ext uri="{19B8F6BF-5375-455C-9EA6-DF929625EA0E}">
        <p15:presenceInfo xmlns:p15="http://schemas.microsoft.com/office/powerpoint/2012/main" userId="S-1-5-21-1593251271-2640304127-1825641215-21162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717A"/>
    <a:srgbClr val="124191"/>
    <a:srgbClr val="0000CC"/>
    <a:srgbClr val="00C9FF"/>
    <a:srgbClr val="D8D9DA"/>
    <a:srgbClr val="A8BB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18" autoAdjust="0"/>
    <p:restoredTop sz="95345" autoAdjust="0"/>
  </p:normalViewPr>
  <p:slideViewPr>
    <p:cSldViewPr snapToGrid="0">
      <p:cViewPr varScale="1">
        <p:scale>
          <a:sx n="64" d="100"/>
          <a:sy n="64" d="100"/>
        </p:scale>
        <p:origin x="348" y="60"/>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8-08-23T08:17:21.929" idx="16">
    <p:pos x="4787" y="2558"/>
    <p:text>To be confirmed with Jonathan</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51A52-6DF4-45C3-94CC-FDDE70A6936E}" type="datetimeFigureOut">
              <a:rPr lang="en-US" smtClean="0"/>
              <a:t>8/23/2018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5AEB4-25D5-4301-B0C6-1C18BE3AF0F9}" type="slidenum">
              <a:rPr lang="en-US" smtClean="0"/>
              <a:t>‹#›</a:t>
            </a:fld>
            <a:endParaRPr lang="en-US" dirty="0"/>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a:t>
            </a:fld>
            <a:endParaRPr lang="en-US" dirty="0"/>
          </a:p>
        </p:txBody>
      </p:sp>
    </p:spTree>
    <p:extLst>
      <p:ext uri="{BB962C8B-B14F-4D97-AF65-F5344CB8AC3E}">
        <p14:creationId xmlns:p14="http://schemas.microsoft.com/office/powerpoint/2010/main" val="643282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11</a:t>
            </a:fld>
            <a:endParaRPr lang="en-US" dirty="0"/>
          </a:p>
        </p:txBody>
      </p:sp>
    </p:spTree>
    <p:extLst>
      <p:ext uri="{BB962C8B-B14F-4D97-AF65-F5344CB8AC3E}">
        <p14:creationId xmlns:p14="http://schemas.microsoft.com/office/powerpoint/2010/main" val="31176114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12</a:t>
            </a:fld>
            <a:endParaRPr lang="en-US" dirty="0"/>
          </a:p>
        </p:txBody>
      </p:sp>
    </p:spTree>
    <p:extLst>
      <p:ext uri="{BB962C8B-B14F-4D97-AF65-F5344CB8AC3E}">
        <p14:creationId xmlns:p14="http://schemas.microsoft.com/office/powerpoint/2010/main" val="2875089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a:t>
            </a:fld>
            <a:endParaRPr lang="en-US" dirty="0"/>
          </a:p>
        </p:txBody>
      </p:sp>
    </p:spTree>
    <p:extLst>
      <p:ext uri="{BB962C8B-B14F-4D97-AF65-F5344CB8AC3E}">
        <p14:creationId xmlns:p14="http://schemas.microsoft.com/office/powerpoint/2010/main" val="1685400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4</a:t>
            </a:fld>
            <a:endParaRPr lang="en-US" dirty="0"/>
          </a:p>
        </p:txBody>
      </p:sp>
    </p:spTree>
    <p:extLst>
      <p:ext uri="{BB962C8B-B14F-4D97-AF65-F5344CB8AC3E}">
        <p14:creationId xmlns:p14="http://schemas.microsoft.com/office/powerpoint/2010/main" val="3853747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5</a:t>
            </a:fld>
            <a:endParaRPr lang="en-US" dirty="0"/>
          </a:p>
        </p:txBody>
      </p:sp>
    </p:spTree>
    <p:extLst>
      <p:ext uri="{BB962C8B-B14F-4D97-AF65-F5344CB8AC3E}">
        <p14:creationId xmlns:p14="http://schemas.microsoft.com/office/powerpoint/2010/main" val="41895688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6</a:t>
            </a:fld>
            <a:endParaRPr lang="en-US" dirty="0"/>
          </a:p>
        </p:txBody>
      </p:sp>
    </p:spTree>
    <p:extLst>
      <p:ext uri="{BB962C8B-B14F-4D97-AF65-F5344CB8AC3E}">
        <p14:creationId xmlns:p14="http://schemas.microsoft.com/office/powerpoint/2010/main" val="932335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7</a:t>
            </a:fld>
            <a:endParaRPr lang="en-US" dirty="0"/>
          </a:p>
        </p:txBody>
      </p:sp>
    </p:spTree>
    <p:extLst>
      <p:ext uri="{BB962C8B-B14F-4D97-AF65-F5344CB8AC3E}">
        <p14:creationId xmlns:p14="http://schemas.microsoft.com/office/powerpoint/2010/main" val="31536398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8</a:t>
            </a:fld>
            <a:endParaRPr lang="en-US" dirty="0"/>
          </a:p>
        </p:txBody>
      </p:sp>
    </p:spTree>
    <p:extLst>
      <p:ext uri="{BB962C8B-B14F-4D97-AF65-F5344CB8AC3E}">
        <p14:creationId xmlns:p14="http://schemas.microsoft.com/office/powerpoint/2010/main" val="668412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9</a:t>
            </a:fld>
            <a:endParaRPr lang="en-US" dirty="0"/>
          </a:p>
        </p:txBody>
      </p:sp>
    </p:spTree>
    <p:extLst>
      <p:ext uri="{BB962C8B-B14F-4D97-AF65-F5344CB8AC3E}">
        <p14:creationId xmlns:p14="http://schemas.microsoft.com/office/powerpoint/2010/main" val="1020335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10</a:t>
            </a:fld>
            <a:endParaRPr lang="en-US" dirty="0"/>
          </a:p>
        </p:txBody>
      </p:sp>
    </p:spTree>
    <p:extLst>
      <p:ext uri="{BB962C8B-B14F-4D97-AF65-F5344CB8AC3E}">
        <p14:creationId xmlns:p14="http://schemas.microsoft.com/office/powerpoint/2010/main" val="38329307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96484"/>
            <a:ext cx="10363200" cy="3183467"/>
          </a:xfrm>
        </p:spPr>
        <p:txBody>
          <a:bodyPr anchor="b"/>
          <a:lstStyle>
            <a:lvl1pPr algn="ctr">
              <a:defRPr sz="8000"/>
            </a:lvl1pPr>
          </a:lstStyle>
          <a:p>
            <a:r>
              <a:rPr lang="en-US"/>
              <a:t>Click to edit Master title style</a:t>
            </a:r>
            <a:endParaRPr lang="en-US" dirty="0"/>
          </a:p>
        </p:txBody>
      </p:sp>
      <p:sp>
        <p:nvSpPr>
          <p:cNvPr id="3" name="Subtitle 2"/>
          <p:cNvSpPr>
            <a:spLocks noGrp="1"/>
          </p:cNvSpPr>
          <p:nvPr>
            <p:ph type="subTitle" idx="1"/>
          </p:nvPr>
        </p:nvSpPr>
        <p:spPr>
          <a:xfrm>
            <a:off x="1524000" y="4802717"/>
            <a:ext cx="9144000" cy="2207683"/>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95129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0974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86834"/>
            <a:ext cx="2628900"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86834"/>
            <a:ext cx="7734300"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531227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dirty="0"/>
              <a:t> </a:t>
            </a:r>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5" name="Content Placeholder 4"/>
          <p:cNvSpPr>
            <a:spLocks noGrp="1"/>
          </p:cNvSpPr>
          <p:nvPr>
            <p:ph sz="quarter" idx="12"/>
          </p:nvPr>
        </p:nvSpPr>
        <p:spPr>
          <a:xfrm>
            <a:off x="491067" y="1519162"/>
            <a:ext cx="11211984" cy="64162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05863588"/>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148839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279653"/>
            <a:ext cx="10515600" cy="3803649"/>
          </a:xfrm>
        </p:spPr>
        <p:txBody>
          <a:bodyPr anchor="b"/>
          <a:lstStyle>
            <a:lvl1pPr>
              <a:defRPr sz="8000"/>
            </a:lvl1pPr>
          </a:lstStyle>
          <a:p>
            <a:r>
              <a:rPr lang="en-US"/>
              <a:t>Click to edit Master title style</a:t>
            </a:r>
            <a:endParaRPr lang="en-US" dirty="0"/>
          </a:p>
        </p:txBody>
      </p:sp>
      <p:sp>
        <p:nvSpPr>
          <p:cNvPr id="3" name="Text Placeholder 2"/>
          <p:cNvSpPr>
            <a:spLocks noGrp="1"/>
          </p:cNvSpPr>
          <p:nvPr>
            <p:ph type="body" idx="1"/>
          </p:nvPr>
        </p:nvSpPr>
        <p:spPr>
          <a:xfrm>
            <a:off x="831851" y="6119286"/>
            <a:ext cx="10515600" cy="2000249"/>
          </a:xfrm>
        </p:spPr>
        <p:txBody>
          <a:bodyPr/>
          <a:lstStyle>
            <a:lvl1pPr marL="0" indent="0">
              <a:buNone/>
              <a:defRPr sz="320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187859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74051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86836"/>
            <a:ext cx="10515600"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2241551"/>
            <a:ext cx="5157787"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p:cNvSpPr>
            <a:spLocks noGrp="1"/>
          </p:cNvSpPr>
          <p:nvPr>
            <p:ph sz="half" idx="2"/>
          </p:nvPr>
        </p:nvSpPr>
        <p:spPr>
          <a:xfrm>
            <a:off x="839789" y="3340100"/>
            <a:ext cx="5157787"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2241551"/>
            <a:ext cx="5183188"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p:cNvSpPr>
            <a:spLocks noGrp="1"/>
          </p:cNvSpPr>
          <p:nvPr>
            <p:ph sz="quarter" idx="4"/>
          </p:nvPr>
        </p:nvSpPr>
        <p:spPr>
          <a:xfrm>
            <a:off x="6172201" y="3340100"/>
            <a:ext cx="5183188"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597360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20960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885897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Content Placeholder 2"/>
          <p:cNvSpPr>
            <a:spLocks noGrp="1"/>
          </p:cNvSpPr>
          <p:nvPr>
            <p:ph idx="1"/>
          </p:nvPr>
        </p:nvSpPr>
        <p:spPr>
          <a:xfrm>
            <a:off x="5183188" y="1316569"/>
            <a:ext cx="6172200" cy="6498167"/>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09850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1316569"/>
            <a:ext cx="6172200" cy="6498167"/>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Click icon to add picture</a:t>
            </a:r>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8/23/2018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4187131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6836"/>
            <a:ext cx="10515600"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2434167"/>
            <a:ext cx="10515600"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8475136"/>
            <a:ext cx="27432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fld id="{F3E4874E-3E55-4072-94FE-44917C28047E}" type="datetimeFigureOut">
              <a:rPr lang="en-US" smtClean="0"/>
              <a:t>8/23/2018</a:t>
            </a:fld>
            <a:endParaRPr lang="en-US" dirty="0"/>
          </a:p>
        </p:txBody>
      </p:sp>
      <p:sp>
        <p:nvSpPr>
          <p:cNvPr id="5" name="Footer Placeholder 4"/>
          <p:cNvSpPr>
            <a:spLocks noGrp="1"/>
          </p:cNvSpPr>
          <p:nvPr>
            <p:ph type="ftr" sz="quarter" idx="3"/>
          </p:nvPr>
        </p:nvSpPr>
        <p:spPr>
          <a:xfrm>
            <a:off x="4038600" y="8475136"/>
            <a:ext cx="4114800" cy="48683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8475136"/>
            <a:ext cx="274320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169A7988-569B-4582-97FB-8B1F6CD9E266}" type="slidenum">
              <a:rPr lang="en-US" smtClean="0"/>
              <a:t>‹#›</a:t>
            </a:fld>
            <a:endParaRPr lang="en-US" dirty="0"/>
          </a:p>
        </p:txBody>
      </p:sp>
    </p:spTree>
    <p:extLst>
      <p:ext uri="{BB962C8B-B14F-4D97-AF65-F5344CB8AC3E}">
        <p14:creationId xmlns:p14="http://schemas.microsoft.com/office/powerpoint/2010/main" val="24655066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1187117" y="2099231"/>
            <a:ext cx="9420726" cy="193691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000" dirty="0">
                <a:solidFill>
                  <a:schemeClr val="bg1"/>
                </a:solidFill>
              </a:rPr>
              <a:t>ROADMAP FOR SECURITY ENHANCEMENTS</a:t>
            </a:r>
          </a:p>
          <a:p>
            <a:pPr algn="ctr"/>
            <a:r>
              <a:rPr lang="en-US" sz="4000" dirty="0">
                <a:solidFill>
                  <a:schemeClr val="bg1"/>
                </a:solidFill>
              </a:rPr>
              <a:t>FOR 5G USE CASE</a:t>
            </a:r>
            <a:endParaRPr lang="ru-RU" sz="40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584159" y="4572001"/>
            <a:ext cx="9023684" cy="1257384"/>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solidFill>
                  <a:schemeClr val="bg1"/>
                </a:solidFill>
              </a:rPr>
              <a:t>5G Use Case A : Deployment</a:t>
            </a:r>
          </a:p>
          <a:p>
            <a:r>
              <a:rPr lang="en-US" sz="2800" dirty="0">
                <a:solidFill>
                  <a:schemeClr val="bg1"/>
                </a:solidFill>
              </a:rPr>
              <a:t>5G Use Case C : Optimization</a:t>
            </a:r>
            <a:endParaRPr lang="ru-RU" sz="2800"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 name="TextBox 1">
            <a:extLst>
              <a:ext uri="{FF2B5EF4-FFF2-40B4-BE49-F238E27FC236}">
                <a16:creationId xmlns:a16="http://schemas.microsoft.com/office/drawing/2014/main" id="{27A7C1DE-7276-4AF9-B677-E9E18CFB0ACF}"/>
              </a:ext>
            </a:extLst>
          </p:cNvPr>
          <p:cNvSpPr txBox="1"/>
          <p:nvPr/>
        </p:nvSpPr>
        <p:spPr>
          <a:xfrm>
            <a:off x="5004995" y="6365240"/>
            <a:ext cx="2182009" cy="523220"/>
          </a:xfrm>
          <a:prstGeom prst="rect">
            <a:avLst/>
          </a:prstGeom>
          <a:noFill/>
        </p:spPr>
        <p:txBody>
          <a:bodyPr wrap="none" rtlCol="0">
            <a:spAutoFit/>
          </a:bodyPr>
          <a:lstStyle/>
          <a:p>
            <a:pPr algn="ctr"/>
            <a:r>
              <a:rPr lang="en-US" sz="2800" dirty="0">
                <a:solidFill>
                  <a:schemeClr val="bg1"/>
                </a:solidFill>
              </a:rPr>
              <a:t>Aug 23, 2018 </a:t>
            </a:r>
          </a:p>
        </p:txBody>
      </p:sp>
    </p:spTree>
    <p:extLst>
      <p:ext uri="{BB962C8B-B14F-4D97-AF65-F5344CB8AC3E}">
        <p14:creationId xmlns:p14="http://schemas.microsoft.com/office/powerpoint/2010/main" val="3064248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52852" y="305462"/>
            <a:ext cx="10779436"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HTTP Security Bootstrapping Data</a:t>
            </a:r>
          </a:p>
        </p:txBody>
      </p:sp>
      <p:graphicFrame>
        <p:nvGraphicFramePr>
          <p:cNvPr id="2" name="Table 1">
            <a:extLst>
              <a:ext uri="{FF2B5EF4-FFF2-40B4-BE49-F238E27FC236}">
                <a16:creationId xmlns:a16="http://schemas.microsoft.com/office/drawing/2014/main" id="{4DD7BEBA-79A1-43B2-9424-2C2E1195427F}"/>
              </a:ext>
            </a:extLst>
          </p:cNvPr>
          <p:cNvGraphicFramePr>
            <a:graphicFrameLocks noGrp="1"/>
          </p:cNvGraphicFramePr>
          <p:nvPr>
            <p:extLst>
              <p:ext uri="{D42A27DB-BD31-4B8C-83A1-F6EECF244321}">
                <p14:modId xmlns:p14="http://schemas.microsoft.com/office/powerpoint/2010/main" val="3247019434"/>
              </p:ext>
            </p:extLst>
          </p:nvPr>
        </p:nvGraphicFramePr>
        <p:xfrm>
          <a:off x="519326" y="1003395"/>
          <a:ext cx="11154515" cy="2804160"/>
        </p:xfrm>
        <a:graphic>
          <a:graphicData uri="http://schemas.openxmlformats.org/drawingml/2006/table">
            <a:tbl>
              <a:tblPr firstRow="1" bandRow="1">
                <a:tableStyleId>{5C22544A-7EE6-4342-B048-85BDC9FD1C3A}</a:tableStyleId>
              </a:tblPr>
              <a:tblGrid>
                <a:gridCol w="2772515">
                  <a:extLst>
                    <a:ext uri="{9D8B030D-6E8A-4147-A177-3AD203B41FA5}">
                      <a16:colId xmlns:a16="http://schemas.microsoft.com/office/drawing/2014/main" val="2769667717"/>
                    </a:ext>
                  </a:extLst>
                </a:gridCol>
                <a:gridCol w="1325880">
                  <a:extLst>
                    <a:ext uri="{9D8B030D-6E8A-4147-A177-3AD203B41FA5}">
                      <a16:colId xmlns:a16="http://schemas.microsoft.com/office/drawing/2014/main" val="2324562307"/>
                    </a:ext>
                  </a:extLst>
                </a:gridCol>
                <a:gridCol w="1234440">
                  <a:extLst>
                    <a:ext uri="{9D8B030D-6E8A-4147-A177-3AD203B41FA5}">
                      <a16:colId xmlns:a16="http://schemas.microsoft.com/office/drawing/2014/main" val="2310490406"/>
                    </a:ext>
                  </a:extLst>
                </a:gridCol>
                <a:gridCol w="5821680">
                  <a:extLst>
                    <a:ext uri="{9D8B030D-6E8A-4147-A177-3AD203B41FA5}">
                      <a16:colId xmlns:a16="http://schemas.microsoft.com/office/drawing/2014/main" val="913969637"/>
                    </a:ext>
                  </a:extLst>
                </a:gridCol>
              </a:tblGrid>
              <a:tr h="206586">
                <a:tc>
                  <a:txBody>
                    <a:bodyPr/>
                    <a:lstStyle/>
                    <a:p>
                      <a:r>
                        <a:rPr lang="en-US" sz="2000" dirty="0"/>
                        <a:t>Security Function</a:t>
                      </a:r>
                    </a:p>
                  </a:txBody>
                  <a:tcPr/>
                </a:tc>
                <a:tc>
                  <a:txBody>
                    <a:bodyPr/>
                    <a:lstStyle/>
                    <a:p>
                      <a:r>
                        <a:rPr lang="en-US" sz="2000" dirty="0"/>
                        <a:t>Release</a:t>
                      </a:r>
                    </a:p>
                  </a:txBody>
                  <a:tcPr/>
                </a:tc>
                <a:tc>
                  <a:txBody>
                    <a:bodyPr/>
                    <a:lstStyle/>
                    <a:p>
                      <a:r>
                        <a:rPr lang="en-US" sz="2000" dirty="0"/>
                        <a:t>Impacted Projects</a:t>
                      </a:r>
                    </a:p>
                  </a:txBody>
                  <a:tcPr/>
                </a:tc>
                <a:tc>
                  <a:txBody>
                    <a:bodyPr/>
                    <a:lstStyle/>
                    <a:p>
                      <a:r>
                        <a:rPr lang="en-US" sz="2000" dirty="0"/>
                        <a:t>Comments</a:t>
                      </a:r>
                    </a:p>
                  </a:txBody>
                  <a:tcPr/>
                </a:tc>
                <a:extLst>
                  <a:ext uri="{0D108BD9-81ED-4DB2-BD59-A6C34878D82A}">
                    <a16:rowId xmlns:a16="http://schemas.microsoft.com/office/drawing/2014/main" val="3709077875"/>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HTTP username and password created in DCAE VES Collector</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DCAE VES Collector</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HTTP account (with username and password) has been created in ONAP to be used by NFs when sending VES events to the DCAE VES Collector. </a:t>
                      </a:r>
                    </a:p>
                  </a:txBody>
                  <a:tcPr/>
                </a:tc>
                <a:extLst>
                  <a:ext uri="{0D108BD9-81ED-4DB2-BD59-A6C34878D82A}">
                    <a16:rowId xmlns:a16="http://schemas.microsoft.com/office/drawing/2014/main" val="2082555121"/>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HTTP username and password provisioned in NF</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NF </a:t>
                      </a:r>
                      <a:r>
                        <a:rPr lang="en-US" sz="1800" dirty="0" err="1"/>
                        <a:t>Reqts</a:t>
                      </a:r>
                      <a:endParaRPr lang="en-US" sz="1800" dirty="0"/>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HTTP username and password for DCAE VES Collector is provided to NF out-of-band according to operator security procedures.  For PNFs, this must be provided before PNF can send the pnfRegistration VES event.   </a:t>
                      </a:r>
                    </a:p>
                  </a:txBody>
                  <a:tcPr/>
                </a:tc>
                <a:extLst>
                  <a:ext uri="{0D108BD9-81ED-4DB2-BD59-A6C34878D82A}">
                    <a16:rowId xmlns:a16="http://schemas.microsoft.com/office/drawing/2014/main" val="4200701533"/>
                  </a:ext>
                </a:extLst>
              </a:tr>
            </a:tbl>
          </a:graphicData>
        </a:graphic>
      </p:graphicFrame>
      <p:sp>
        <p:nvSpPr>
          <p:cNvPr id="3" name="TextBox 2">
            <a:extLst>
              <a:ext uri="{FF2B5EF4-FFF2-40B4-BE49-F238E27FC236}">
                <a16:creationId xmlns:a16="http://schemas.microsoft.com/office/drawing/2014/main" id="{EA7FE246-A530-41AC-948B-96B99C17D397}"/>
              </a:ext>
            </a:extLst>
          </p:cNvPr>
          <p:cNvSpPr txBox="1"/>
          <p:nvPr/>
        </p:nvSpPr>
        <p:spPr>
          <a:xfrm>
            <a:off x="519326" y="4387334"/>
            <a:ext cx="7786940" cy="369332"/>
          </a:xfrm>
          <a:prstGeom prst="rect">
            <a:avLst/>
          </a:prstGeom>
          <a:noFill/>
        </p:spPr>
        <p:txBody>
          <a:bodyPr wrap="none" rtlCol="0">
            <a:spAutoFit/>
          </a:bodyPr>
          <a:lstStyle/>
          <a:p>
            <a:r>
              <a:rPr lang="en-US" dirty="0"/>
              <a:t>Note that starting in Dublin, HTTP username and password is no longer needed. </a:t>
            </a:r>
          </a:p>
        </p:txBody>
      </p:sp>
    </p:spTree>
    <p:extLst>
      <p:ext uri="{BB962C8B-B14F-4D97-AF65-F5344CB8AC3E}">
        <p14:creationId xmlns:p14="http://schemas.microsoft.com/office/powerpoint/2010/main" val="8970890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52852" y="305462"/>
            <a:ext cx="10779436"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SSH Security Bootstrapping Data</a:t>
            </a:r>
          </a:p>
        </p:txBody>
      </p:sp>
      <p:graphicFrame>
        <p:nvGraphicFramePr>
          <p:cNvPr id="2" name="Table 1">
            <a:extLst>
              <a:ext uri="{FF2B5EF4-FFF2-40B4-BE49-F238E27FC236}">
                <a16:creationId xmlns:a16="http://schemas.microsoft.com/office/drawing/2014/main" id="{4DD7BEBA-79A1-43B2-9424-2C2E1195427F}"/>
              </a:ext>
            </a:extLst>
          </p:cNvPr>
          <p:cNvGraphicFramePr>
            <a:graphicFrameLocks noGrp="1"/>
          </p:cNvGraphicFramePr>
          <p:nvPr>
            <p:extLst>
              <p:ext uri="{D42A27DB-BD31-4B8C-83A1-F6EECF244321}">
                <p14:modId xmlns:p14="http://schemas.microsoft.com/office/powerpoint/2010/main" val="1468316465"/>
              </p:ext>
            </p:extLst>
          </p:nvPr>
        </p:nvGraphicFramePr>
        <p:xfrm>
          <a:off x="519326" y="1003395"/>
          <a:ext cx="11154515" cy="5181600"/>
        </p:xfrm>
        <a:graphic>
          <a:graphicData uri="http://schemas.openxmlformats.org/drawingml/2006/table">
            <a:tbl>
              <a:tblPr firstRow="1" bandRow="1">
                <a:tableStyleId>{5C22544A-7EE6-4342-B048-85BDC9FD1C3A}</a:tableStyleId>
              </a:tblPr>
              <a:tblGrid>
                <a:gridCol w="2772515">
                  <a:extLst>
                    <a:ext uri="{9D8B030D-6E8A-4147-A177-3AD203B41FA5}">
                      <a16:colId xmlns:a16="http://schemas.microsoft.com/office/drawing/2014/main" val="2769667717"/>
                    </a:ext>
                  </a:extLst>
                </a:gridCol>
                <a:gridCol w="1325880">
                  <a:extLst>
                    <a:ext uri="{9D8B030D-6E8A-4147-A177-3AD203B41FA5}">
                      <a16:colId xmlns:a16="http://schemas.microsoft.com/office/drawing/2014/main" val="2324562307"/>
                    </a:ext>
                  </a:extLst>
                </a:gridCol>
                <a:gridCol w="1234440">
                  <a:extLst>
                    <a:ext uri="{9D8B030D-6E8A-4147-A177-3AD203B41FA5}">
                      <a16:colId xmlns:a16="http://schemas.microsoft.com/office/drawing/2014/main" val="2310490406"/>
                    </a:ext>
                  </a:extLst>
                </a:gridCol>
                <a:gridCol w="5821680">
                  <a:extLst>
                    <a:ext uri="{9D8B030D-6E8A-4147-A177-3AD203B41FA5}">
                      <a16:colId xmlns:a16="http://schemas.microsoft.com/office/drawing/2014/main" val="913969637"/>
                    </a:ext>
                  </a:extLst>
                </a:gridCol>
              </a:tblGrid>
              <a:tr h="206586">
                <a:tc>
                  <a:txBody>
                    <a:bodyPr/>
                    <a:lstStyle/>
                    <a:p>
                      <a:r>
                        <a:rPr lang="en-US" sz="2000" dirty="0"/>
                        <a:t>Security Function</a:t>
                      </a:r>
                    </a:p>
                  </a:txBody>
                  <a:tcPr/>
                </a:tc>
                <a:tc>
                  <a:txBody>
                    <a:bodyPr/>
                    <a:lstStyle/>
                    <a:p>
                      <a:r>
                        <a:rPr lang="en-US" sz="2000" dirty="0"/>
                        <a:t>Release</a:t>
                      </a:r>
                    </a:p>
                  </a:txBody>
                  <a:tcPr/>
                </a:tc>
                <a:tc>
                  <a:txBody>
                    <a:bodyPr/>
                    <a:lstStyle/>
                    <a:p>
                      <a:r>
                        <a:rPr lang="en-US" sz="2000" dirty="0"/>
                        <a:t>Impacted Projects</a:t>
                      </a:r>
                    </a:p>
                  </a:txBody>
                  <a:tcPr/>
                </a:tc>
                <a:tc>
                  <a:txBody>
                    <a:bodyPr/>
                    <a:lstStyle/>
                    <a:p>
                      <a:r>
                        <a:rPr lang="en-US" sz="2000" dirty="0"/>
                        <a:t>Comments</a:t>
                      </a:r>
                    </a:p>
                  </a:txBody>
                  <a:tcPr/>
                </a:tc>
                <a:extLst>
                  <a:ext uri="{0D108BD9-81ED-4DB2-BD59-A6C34878D82A}">
                    <a16:rowId xmlns:a16="http://schemas.microsoft.com/office/drawing/2014/main" val="3709077875"/>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Controller creates RSA key pair for NF SSH access</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APPC, SDNC, VFC</a:t>
                      </a:r>
                    </a:p>
                  </a:txBody>
                  <a:tcPr/>
                </a:tc>
                <a:tc>
                  <a:txBody>
                    <a:bodyPr/>
                    <a:lstStyle/>
                    <a:p>
                      <a:r>
                        <a:rPr lang="en-US" sz="1800" dirty="0"/>
                        <a:t>Controller creates its SSH RSA key pair at ONAP deployment.  Assume one key per Controller for all NFs for Casablanca.</a:t>
                      </a:r>
                    </a:p>
                  </a:txBody>
                  <a:tcPr/>
                </a:tc>
                <a:extLst>
                  <a:ext uri="{0D108BD9-81ED-4DB2-BD59-A6C34878D82A}">
                    <a16:rowId xmlns:a16="http://schemas.microsoft.com/office/drawing/2014/main" val="685109186"/>
                  </a:ext>
                </a:extLst>
              </a:tr>
              <a:tr h="370840">
                <a:tc>
                  <a:txBody>
                    <a:bodyPr/>
                    <a:lstStyle/>
                    <a:p>
                      <a:r>
                        <a:rPr lang="en-US" sz="1800" dirty="0">
                          <a:solidFill>
                            <a:schemeClr val="tx1"/>
                          </a:solidFill>
                        </a:rPr>
                        <a:t>Controller SSH username and public key provisioned in PNF</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PNF </a:t>
                      </a:r>
                      <a:r>
                        <a:rPr lang="en-US" sz="1800" dirty="0" err="1">
                          <a:solidFill>
                            <a:schemeClr val="tx1"/>
                          </a:solidFill>
                        </a:rPr>
                        <a:t>Reqts</a:t>
                      </a:r>
                      <a:endParaRPr lang="en-US" sz="1800" dirty="0">
                        <a:solidFill>
                          <a:schemeClr val="tx1"/>
                        </a:solidFill>
                      </a:endParaRP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Controller username and public SSH key are provided to PNF out-of-band according to operator security procedures. PNF creates an SSH account for the username and stores the public key in the </a:t>
                      </a:r>
                      <a:r>
                        <a:rPr lang="en-US" sz="1800" dirty="0" err="1">
                          <a:solidFill>
                            <a:schemeClr val="tx1"/>
                          </a:solidFill>
                        </a:rPr>
                        <a:t>authorized_keys</a:t>
                      </a:r>
                      <a:r>
                        <a:rPr lang="en-US" sz="1800" dirty="0">
                          <a:solidFill>
                            <a:schemeClr val="tx1"/>
                          </a:solidFill>
                        </a:rPr>
                        <a:t> file. Note that for PNFs, this must be provided before PNF can receive the service configuration during PnP.</a:t>
                      </a:r>
                    </a:p>
                  </a:txBody>
                  <a:tcPr/>
                </a:tc>
                <a:extLst>
                  <a:ext uri="{0D108BD9-81ED-4DB2-BD59-A6C34878D82A}">
                    <a16:rowId xmlns:a16="http://schemas.microsoft.com/office/drawing/2014/main" val="1938996173"/>
                  </a:ext>
                </a:extLst>
              </a:tr>
              <a:tr h="370840">
                <a:tc>
                  <a:txBody>
                    <a:bodyPr/>
                    <a:lstStyle/>
                    <a:p>
                      <a:r>
                        <a:rPr lang="en-US" sz="1800" dirty="0">
                          <a:solidFill>
                            <a:schemeClr val="tx1"/>
                          </a:solidFill>
                        </a:rPr>
                        <a:t>Controller SSH username and public key provisioned in VNF</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VNF </a:t>
                      </a:r>
                      <a:r>
                        <a:rPr lang="en-US" sz="1800" dirty="0" err="1">
                          <a:solidFill>
                            <a:schemeClr val="tx1"/>
                          </a:solidFill>
                        </a:rPr>
                        <a:t>Reqts</a:t>
                      </a:r>
                      <a:endParaRPr lang="en-US" sz="1800" dirty="0">
                        <a:solidFill>
                          <a:schemeClr val="tx1"/>
                        </a:solidFill>
                      </a:endParaRP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Controller username and public SSH key are provided to VNF during instantiation. VNF creates an SSH account for the username and stores the public key in the </a:t>
                      </a:r>
                      <a:r>
                        <a:rPr lang="en-US" sz="1800" dirty="0" err="1">
                          <a:solidFill>
                            <a:schemeClr val="tx1"/>
                          </a:solidFill>
                        </a:rPr>
                        <a:t>authorized_keys</a:t>
                      </a:r>
                      <a:r>
                        <a:rPr lang="en-US" sz="1800" dirty="0">
                          <a:solidFill>
                            <a:schemeClr val="tx1"/>
                          </a:solidFill>
                        </a:rPr>
                        <a:t> file. </a:t>
                      </a:r>
                    </a:p>
                  </a:txBody>
                  <a:tcPr/>
                </a:tc>
                <a:extLst>
                  <a:ext uri="{0D108BD9-81ED-4DB2-BD59-A6C34878D82A}">
                    <a16:rowId xmlns:a16="http://schemas.microsoft.com/office/drawing/2014/main" val="2236854111"/>
                  </a:ext>
                </a:extLst>
              </a:tr>
              <a:tr h="370840">
                <a:tc>
                  <a:txBody>
                    <a:bodyPr/>
                    <a:lstStyle/>
                    <a:p>
                      <a:r>
                        <a:rPr lang="en-US" sz="1800" dirty="0">
                          <a:solidFill>
                            <a:schemeClr val="tx1"/>
                          </a:solidFill>
                        </a:rPr>
                        <a:t>SSH key renewal process</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El Alto</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APPC, SDNC, VFC</a:t>
                      </a:r>
                    </a:p>
                  </a:txBody>
                  <a:tcPr/>
                </a:tc>
                <a:tc>
                  <a:txBody>
                    <a:bodyPr/>
                    <a:lstStyle/>
                    <a:p>
                      <a:r>
                        <a:rPr lang="en-US" sz="1800" dirty="0">
                          <a:solidFill>
                            <a:schemeClr val="tx1"/>
                          </a:solidFill>
                        </a:rPr>
                        <a:t>Operators need a procedure to renew SSH keys due to (1) key has “expired” and (2) key has been compromised.  Controllers need to be integrated into this process.</a:t>
                      </a:r>
                    </a:p>
                  </a:txBody>
                  <a:tcPr/>
                </a:tc>
                <a:extLst>
                  <a:ext uri="{0D108BD9-81ED-4DB2-BD59-A6C34878D82A}">
                    <a16:rowId xmlns:a16="http://schemas.microsoft.com/office/drawing/2014/main" val="2403982171"/>
                  </a:ext>
                </a:extLst>
              </a:tr>
            </a:tbl>
          </a:graphicData>
        </a:graphic>
      </p:graphicFrame>
      <p:sp>
        <p:nvSpPr>
          <p:cNvPr id="4" name="TextBox 3">
            <a:extLst>
              <a:ext uri="{FF2B5EF4-FFF2-40B4-BE49-F238E27FC236}">
                <a16:creationId xmlns:a16="http://schemas.microsoft.com/office/drawing/2014/main" id="{BDA183D7-B497-43C1-9A57-7CAA35E61568}"/>
              </a:ext>
            </a:extLst>
          </p:cNvPr>
          <p:cNvSpPr txBox="1"/>
          <p:nvPr/>
        </p:nvSpPr>
        <p:spPr>
          <a:xfrm>
            <a:off x="352852" y="6513596"/>
            <a:ext cx="11154515" cy="646331"/>
          </a:xfrm>
          <a:prstGeom prst="rect">
            <a:avLst/>
          </a:prstGeom>
          <a:noFill/>
        </p:spPr>
        <p:txBody>
          <a:bodyPr wrap="square" rtlCol="0">
            <a:spAutoFit/>
          </a:bodyPr>
          <a:lstStyle/>
          <a:p>
            <a:r>
              <a:rPr lang="en-US" dirty="0"/>
              <a:t>Note that SSH username and public key is not needed if CM uses </a:t>
            </a:r>
            <a:r>
              <a:rPr lang="en-US" dirty="0" err="1"/>
              <a:t>Netconf</a:t>
            </a:r>
            <a:r>
              <a:rPr lang="en-US" dirty="0"/>
              <a:t>/TLS and if instantiation uses a REST interface with TLS instead of Ansible/SSH. </a:t>
            </a:r>
          </a:p>
        </p:txBody>
      </p:sp>
    </p:spTree>
    <p:extLst>
      <p:ext uri="{BB962C8B-B14F-4D97-AF65-F5344CB8AC3E}">
        <p14:creationId xmlns:p14="http://schemas.microsoft.com/office/powerpoint/2010/main" val="28499433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52852" y="305462"/>
            <a:ext cx="10779436"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SFTP Security Bootstrapping Data</a:t>
            </a:r>
          </a:p>
        </p:txBody>
      </p:sp>
      <p:graphicFrame>
        <p:nvGraphicFramePr>
          <p:cNvPr id="2" name="Table 1">
            <a:extLst>
              <a:ext uri="{FF2B5EF4-FFF2-40B4-BE49-F238E27FC236}">
                <a16:creationId xmlns:a16="http://schemas.microsoft.com/office/drawing/2014/main" id="{4DD7BEBA-79A1-43B2-9424-2C2E1195427F}"/>
              </a:ext>
            </a:extLst>
          </p:cNvPr>
          <p:cNvGraphicFramePr>
            <a:graphicFrameLocks noGrp="1"/>
          </p:cNvGraphicFramePr>
          <p:nvPr>
            <p:extLst>
              <p:ext uri="{D42A27DB-BD31-4B8C-83A1-F6EECF244321}">
                <p14:modId xmlns:p14="http://schemas.microsoft.com/office/powerpoint/2010/main" val="2552179609"/>
              </p:ext>
            </p:extLst>
          </p:nvPr>
        </p:nvGraphicFramePr>
        <p:xfrm>
          <a:off x="519326" y="1003395"/>
          <a:ext cx="11154515" cy="4724400"/>
        </p:xfrm>
        <a:graphic>
          <a:graphicData uri="http://schemas.openxmlformats.org/drawingml/2006/table">
            <a:tbl>
              <a:tblPr firstRow="1" bandRow="1">
                <a:tableStyleId>{5C22544A-7EE6-4342-B048-85BDC9FD1C3A}</a:tableStyleId>
              </a:tblPr>
              <a:tblGrid>
                <a:gridCol w="2772515">
                  <a:extLst>
                    <a:ext uri="{9D8B030D-6E8A-4147-A177-3AD203B41FA5}">
                      <a16:colId xmlns:a16="http://schemas.microsoft.com/office/drawing/2014/main" val="2769667717"/>
                    </a:ext>
                  </a:extLst>
                </a:gridCol>
                <a:gridCol w="1325880">
                  <a:extLst>
                    <a:ext uri="{9D8B030D-6E8A-4147-A177-3AD203B41FA5}">
                      <a16:colId xmlns:a16="http://schemas.microsoft.com/office/drawing/2014/main" val="2324562307"/>
                    </a:ext>
                  </a:extLst>
                </a:gridCol>
                <a:gridCol w="1234440">
                  <a:extLst>
                    <a:ext uri="{9D8B030D-6E8A-4147-A177-3AD203B41FA5}">
                      <a16:colId xmlns:a16="http://schemas.microsoft.com/office/drawing/2014/main" val="2310490406"/>
                    </a:ext>
                  </a:extLst>
                </a:gridCol>
                <a:gridCol w="5821680">
                  <a:extLst>
                    <a:ext uri="{9D8B030D-6E8A-4147-A177-3AD203B41FA5}">
                      <a16:colId xmlns:a16="http://schemas.microsoft.com/office/drawing/2014/main" val="913969637"/>
                    </a:ext>
                  </a:extLst>
                </a:gridCol>
              </a:tblGrid>
              <a:tr h="206586">
                <a:tc>
                  <a:txBody>
                    <a:bodyPr/>
                    <a:lstStyle/>
                    <a:p>
                      <a:r>
                        <a:rPr lang="en-US" sz="2000" dirty="0"/>
                        <a:t>Security Function</a:t>
                      </a:r>
                    </a:p>
                  </a:txBody>
                  <a:tcPr/>
                </a:tc>
                <a:tc>
                  <a:txBody>
                    <a:bodyPr/>
                    <a:lstStyle/>
                    <a:p>
                      <a:r>
                        <a:rPr lang="en-US" sz="2000" dirty="0"/>
                        <a:t>Release</a:t>
                      </a:r>
                    </a:p>
                  </a:txBody>
                  <a:tcPr/>
                </a:tc>
                <a:tc>
                  <a:txBody>
                    <a:bodyPr/>
                    <a:lstStyle/>
                    <a:p>
                      <a:r>
                        <a:rPr lang="en-US" sz="2000" dirty="0"/>
                        <a:t>Impacted Projects</a:t>
                      </a:r>
                    </a:p>
                  </a:txBody>
                  <a:tcPr/>
                </a:tc>
                <a:tc>
                  <a:txBody>
                    <a:bodyPr/>
                    <a:lstStyle/>
                    <a:p>
                      <a:r>
                        <a:rPr lang="en-US" sz="2000" dirty="0"/>
                        <a:t>Comments</a:t>
                      </a:r>
                    </a:p>
                  </a:txBody>
                  <a:tcPr/>
                </a:tc>
                <a:extLst>
                  <a:ext uri="{0D108BD9-81ED-4DB2-BD59-A6C34878D82A}">
                    <a16:rowId xmlns:a16="http://schemas.microsoft.com/office/drawing/2014/main" val="3709077875"/>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File Collector supports </a:t>
                      </a:r>
                      <a:r>
                        <a:rPr lang="en-US" sz="1800" dirty="0" err="1"/>
                        <a:t>FTPeS</a:t>
                      </a:r>
                      <a:r>
                        <a:rPr lang="en-US" sz="1800" dirty="0"/>
                        <a:t> for file upload</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DCAE File Collector</a:t>
                      </a:r>
                    </a:p>
                  </a:txBody>
                  <a:tcPr/>
                </a:tc>
                <a:tc>
                  <a:txBody>
                    <a:bodyPr/>
                    <a:lstStyle/>
                    <a:p>
                      <a:r>
                        <a:rPr lang="en-US" sz="1800" dirty="0"/>
                        <a:t>Approved for R3. File Collector supports </a:t>
                      </a:r>
                      <a:r>
                        <a:rPr lang="en-US" sz="1800" dirty="0" err="1"/>
                        <a:t>FTPeS</a:t>
                      </a:r>
                      <a:r>
                        <a:rPr lang="en-US" sz="1800" dirty="0"/>
                        <a:t> client for file upload with certificate authentication.</a:t>
                      </a:r>
                    </a:p>
                  </a:txBody>
                  <a:tcPr/>
                </a:tc>
                <a:extLst>
                  <a:ext uri="{0D108BD9-81ED-4DB2-BD59-A6C34878D82A}">
                    <a16:rowId xmlns:a16="http://schemas.microsoft.com/office/drawing/2014/main" val="3995918500"/>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File Collector supports SFTP for file upload</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DCAE File Collector</a:t>
                      </a:r>
                    </a:p>
                  </a:txBody>
                  <a:tcPr/>
                </a:tc>
                <a:tc>
                  <a:txBody>
                    <a:bodyPr/>
                    <a:lstStyle/>
                    <a:p>
                      <a:r>
                        <a:rPr lang="en-US" sz="1800" dirty="0"/>
                        <a:t>Approved for R3. File Collector supports SFTP client for file upload with public key authentication.</a:t>
                      </a:r>
                    </a:p>
                  </a:txBody>
                  <a:tcPr/>
                </a:tc>
                <a:extLst>
                  <a:ext uri="{0D108BD9-81ED-4DB2-BD59-A6C34878D82A}">
                    <a16:rowId xmlns:a16="http://schemas.microsoft.com/office/drawing/2014/main" val="17418889"/>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NF supports </a:t>
                      </a:r>
                      <a:r>
                        <a:rPr lang="en-US" sz="1800" dirty="0" err="1"/>
                        <a:t>FTPeS</a:t>
                      </a:r>
                      <a:r>
                        <a:rPr lang="en-US" sz="1800" dirty="0"/>
                        <a:t> or SFTP for file upload</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NF </a:t>
                      </a:r>
                      <a:r>
                        <a:rPr lang="en-US" sz="1800" dirty="0" err="1"/>
                        <a:t>Reqts</a:t>
                      </a:r>
                      <a:endParaRPr lang="en-US" sz="1800" dirty="0"/>
                    </a:p>
                  </a:txBody>
                  <a:tcPr/>
                </a:tc>
                <a:tc>
                  <a:txBody>
                    <a:bodyPr/>
                    <a:lstStyle/>
                    <a:p>
                      <a:r>
                        <a:rPr lang="en-US" sz="1800" dirty="0"/>
                        <a:t>NF supports either </a:t>
                      </a:r>
                      <a:r>
                        <a:rPr lang="en-US" sz="1800" dirty="0" err="1"/>
                        <a:t>FTPeS</a:t>
                      </a:r>
                      <a:r>
                        <a:rPr lang="en-US" sz="1800" dirty="0"/>
                        <a:t> server or SFTP server for file upload by File Collector.</a:t>
                      </a:r>
                    </a:p>
                  </a:txBody>
                  <a:tcPr/>
                </a:tc>
                <a:extLst>
                  <a:ext uri="{0D108BD9-81ED-4DB2-BD59-A6C34878D82A}">
                    <a16:rowId xmlns:a16="http://schemas.microsoft.com/office/drawing/2014/main" val="2598714366"/>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File Collector creates RSA key pair for NF SFTP access</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DCAE File Collector</a:t>
                      </a:r>
                    </a:p>
                  </a:txBody>
                  <a:tcPr/>
                </a:tc>
                <a:tc>
                  <a:txBody>
                    <a:bodyPr/>
                    <a:lstStyle/>
                    <a:p>
                      <a:r>
                        <a:rPr lang="en-US" sz="1800" dirty="0"/>
                        <a:t>Approved for R3. File Collector creates its SFTP RSA key pair at ONAP deployment.  Assume one key per FC for all NFs for Casablanca.</a:t>
                      </a:r>
                    </a:p>
                  </a:txBody>
                  <a:tcPr/>
                </a:tc>
                <a:extLst>
                  <a:ext uri="{0D108BD9-81ED-4DB2-BD59-A6C34878D82A}">
                    <a16:rowId xmlns:a16="http://schemas.microsoft.com/office/drawing/2014/main" val="685109186"/>
                  </a:ext>
                </a:extLst>
              </a:tr>
              <a:tr h="370840">
                <a:tc>
                  <a:txBody>
                    <a:bodyPr/>
                    <a:lstStyle/>
                    <a:p>
                      <a:r>
                        <a:rPr lang="en-US" sz="1800" dirty="0"/>
                        <a:t>File Collector SFTP username and public key provisioned in NF</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NF </a:t>
                      </a:r>
                      <a:r>
                        <a:rPr lang="en-US" sz="1800" dirty="0" err="1"/>
                        <a:t>Reqts</a:t>
                      </a:r>
                      <a:endParaRPr lang="en-US" sz="1800" dirty="0"/>
                    </a:p>
                  </a:txBody>
                  <a:tcPr/>
                </a:tc>
                <a:tc>
                  <a:txBody>
                    <a:bodyPr/>
                    <a:lstStyle/>
                    <a:p>
                      <a:r>
                        <a:rPr lang="en-US" sz="1800" dirty="0"/>
                        <a:t>File Collector SFTP username and public key is configured in NF during NF service configuration.  NF creates an SFTP account for the username and stores the public key in the </a:t>
                      </a:r>
                      <a:r>
                        <a:rPr lang="en-US" sz="1800" dirty="0" err="1"/>
                        <a:t>authorized_keys</a:t>
                      </a:r>
                      <a:r>
                        <a:rPr lang="en-US" sz="1800" dirty="0"/>
                        <a:t> file.</a:t>
                      </a:r>
                    </a:p>
                  </a:txBody>
                  <a:tcPr/>
                </a:tc>
                <a:extLst>
                  <a:ext uri="{0D108BD9-81ED-4DB2-BD59-A6C34878D82A}">
                    <a16:rowId xmlns:a16="http://schemas.microsoft.com/office/drawing/2014/main" val="3065678766"/>
                  </a:ext>
                </a:extLst>
              </a:tr>
            </a:tbl>
          </a:graphicData>
        </a:graphic>
      </p:graphicFrame>
      <p:sp>
        <p:nvSpPr>
          <p:cNvPr id="4" name="TextBox 3">
            <a:extLst>
              <a:ext uri="{FF2B5EF4-FFF2-40B4-BE49-F238E27FC236}">
                <a16:creationId xmlns:a16="http://schemas.microsoft.com/office/drawing/2014/main" id="{359EF4F1-23EA-432A-878F-77C87A5BB764}"/>
              </a:ext>
            </a:extLst>
          </p:cNvPr>
          <p:cNvSpPr txBox="1"/>
          <p:nvPr/>
        </p:nvSpPr>
        <p:spPr>
          <a:xfrm>
            <a:off x="519326" y="6425728"/>
            <a:ext cx="7804829" cy="369332"/>
          </a:xfrm>
          <a:prstGeom prst="rect">
            <a:avLst/>
          </a:prstGeom>
          <a:noFill/>
        </p:spPr>
        <p:txBody>
          <a:bodyPr wrap="none" rtlCol="0">
            <a:spAutoFit/>
          </a:bodyPr>
          <a:lstStyle/>
          <a:p>
            <a:r>
              <a:rPr lang="en-US" dirty="0"/>
              <a:t>Note that SFTP username and public key is not needed if File Upload used </a:t>
            </a:r>
            <a:r>
              <a:rPr lang="en-US" dirty="0" err="1"/>
              <a:t>FTPeS</a:t>
            </a:r>
            <a:r>
              <a:rPr lang="en-US" dirty="0"/>
              <a:t>. </a:t>
            </a:r>
          </a:p>
        </p:txBody>
      </p:sp>
    </p:spTree>
    <p:extLst>
      <p:ext uri="{BB962C8B-B14F-4D97-AF65-F5344CB8AC3E}">
        <p14:creationId xmlns:p14="http://schemas.microsoft.com/office/powerpoint/2010/main" val="1935874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52852" y="305462"/>
            <a:ext cx="10779436"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DCAE Authentication of NF</a:t>
            </a:r>
          </a:p>
        </p:txBody>
      </p:sp>
      <p:graphicFrame>
        <p:nvGraphicFramePr>
          <p:cNvPr id="2" name="Table 1">
            <a:extLst>
              <a:ext uri="{FF2B5EF4-FFF2-40B4-BE49-F238E27FC236}">
                <a16:creationId xmlns:a16="http://schemas.microsoft.com/office/drawing/2014/main" id="{4DD7BEBA-79A1-43B2-9424-2C2E1195427F}"/>
              </a:ext>
            </a:extLst>
          </p:cNvPr>
          <p:cNvGraphicFramePr>
            <a:graphicFrameLocks noGrp="1"/>
          </p:cNvGraphicFramePr>
          <p:nvPr>
            <p:extLst>
              <p:ext uri="{D42A27DB-BD31-4B8C-83A1-F6EECF244321}">
                <p14:modId xmlns:p14="http://schemas.microsoft.com/office/powerpoint/2010/main" val="3017643048"/>
              </p:ext>
            </p:extLst>
          </p:nvPr>
        </p:nvGraphicFramePr>
        <p:xfrm>
          <a:off x="352852" y="845499"/>
          <a:ext cx="11486296" cy="7650480"/>
        </p:xfrm>
        <a:graphic>
          <a:graphicData uri="http://schemas.openxmlformats.org/drawingml/2006/table">
            <a:tbl>
              <a:tblPr firstRow="1" bandRow="1">
                <a:tableStyleId>{5C22544A-7EE6-4342-B048-85BDC9FD1C3A}</a:tableStyleId>
              </a:tblPr>
              <a:tblGrid>
                <a:gridCol w="2566811">
                  <a:extLst>
                    <a:ext uri="{9D8B030D-6E8A-4147-A177-3AD203B41FA5}">
                      <a16:colId xmlns:a16="http://schemas.microsoft.com/office/drawing/2014/main" val="2769667717"/>
                    </a:ext>
                  </a:extLst>
                </a:gridCol>
                <a:gridCol w="1283369">
                  <a:extLst>
                    <a:ext uri="{9D8B030D-6E8A-4147-A177-3AD203B41FA5}">
                      <a16:colId xmlns:a16="http://schemas.microsoft.com/office/drawing/2014/main" val="2324562307"/>
                    </a:ext>
                  </a:extLst>
                </a:gridCol>
                <a:gridCol w="1251284">
                  <a:extLst>
                    <a:ext uri="{9D8B030D-6E8A-4147-A177-3AD203B41FA5}">
                      <a16:colId xmlns:a16="http://schemas.microsoft.com/office/drawing/2014/main" val="2310490406"/>
                    </a:ext>
                  </a:extLst>
                </a:gridCol>
                <a:gridCol w="6384832">
                  <a:extLst>
                    <a:ext uri="{9D8B030D-6E8A-4147-A177-3AD203B41FA5}">
                      <a16:colId xmlns:a16="http://schemas.microsoft.com/office/drawing/2014/main" val="913969637"/>
                    </a:ext>
                  </a:extLst>
                </a:gridCol>
              </a:tblGrid>
              <a:tr h="206586">
                <a:tc>
                  <a:txBody>
                    <a:bodyPr/>
                    <a:lstStyle/>
                    <a:p>
                      <a:r>
                        <a:rPr lang="en-US" sz="2000" dirty="0"/>
                        <a:t>Security Function</a:t>
                      </a:r>
                    </a:p>
                  </a:txBody>
                  <a:tcPr/>
                </a:tc>
                <a:tc>
                  <a:txBody>
                    <a:bodyPr/>
                    <a:lstStyle/>
                    <a:p>
                      <a:r>
                        <a:rPr lang="en-US" sz="2000" dirty="0"/>
                        <a:t>Release</a:t>
                      </a:r>
                    </a:p>
                  </a:txBody>
                  <a:tcPr/>
                </a:tc>
                <a:tc>
                  <a:txBody>
                    <a:bodyPr/>
                    <a:lstStyle/>
                    <a:p>
                      <a:r>
                        <a:rPr lang="en-US" sz="2000" dirty="0"/>
                        <a:t>Impacted Projects</a:t>
                      </a:r>
                    </a:p>
                  </a:txBody>
                  <a:tcPr/>
                </a:tc>
                <a:tc>
                  <a:txBody>
                    <a:bodyPr/>
                    <a:lstStyle/>
                    <a:p>
                      <a:r>
                        <a:rPr lang="en-US" sz="2000" dirty="0"/>
                        <a:t>Comments</a:t>
                      </a:r>
                    </a:p>
                  </a:txBody>
                  <a:tcPr/>
                </a:tc>
                <a:extLst>
                  <a:ext uri="{0D108BD9-81ED-4DB2-BD59-A6C34878D82A}">
                    <a16:rowId xmlns:a16="http://schemas.microsoft.com/office/drawing/2014/main" val="3709077875"/>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HTTP authentication with username/password, no TLS</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DCAE VES Collectors</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Already supported.  NF sends username &amp; password in VES event as base-64 encoded string. VES Collector (VC) authenticates username &amp; password with Basic Authentication as described in the VES Specification. SECCOM does not recommend this option due </a:t>
                      </a:r>
                      <a:r>
                        <a:rPr lang="en-US" sz="1800" dirty="0">
                          <a:solidFill>
                            <a:schemeClr val="tx1"/>
                          </a:solidFill>
                        </a:rPr>
                        <a:t>to the</a:t>
                      </a:r>
                      <a:r>
                        <a:rPr lang="en-US" sz="1800" baseline="0" dirty="0">
                          <a:solidFill>
                            <a:schemeClr val="tx1"/>
                          </a:solidFill>
                        </a:rPr>
                        <a:t> risk </a:t>
                      </a:r>
                      <a:r>
                        <a:rPr lang="en-US" sz="1800" dirty="0">
                          <a:solidFill>
                            <a:schemeClr val="tx1"/>
                          </a:solidFill>
                        </a:rPr>
                        <a:t>of sending </a:t>
                      </a:r>
                      <a:r>
                        <a:rPr lang="en-US" sz="1800" dirty="0"/>
                        <a:t>passwords in the clear.  Operators are able to configure DCAE to prohibit HTTP w/o TLS (close port 80).  </a:t>
                      </a:r>
                      <a:endParaRPr lang="en-US" sz="1800" strike="sngStrike" dirty="0">
                        <a:solidFill>
                          <a:srgbClr val="FF0000"/>
                        </a:solidFill>
                      </a:endParaRPr>
                    </a:p>
                  </a:txBody>
                  <a:tcPr/>
                </a:tc>
                <a:extLst>
                  <a:ext uri="{0D108BD9-81ED-4DB2-BD59-A6C34878D82A}">
                    <a16:rowId xmlns:a16="http://schemas.microsoft.com/office/drawing/2014/main" val="2082555121"/>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HTTP authentication with username/password, TLS enabled, one-way TLS server authentication (NF doesn’t have a cert)</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DCAE VES Collectors</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Already supported</a:t>
                      </a:r>
                      <a:r>
                        <a:rPr lang="en-US" sz="1800" dirty="0">
                          <a:solidFill>
                            <a:schemeClr val="tx1"/>
                          </a:solidFill>
                        </a:rPr>
                        <a:t>.  NF and VC establish a server authenticated TLS session (NF authenticates</a:t>
                      </a:r>
                      <a:r>
                        <a:rPr lang="en-US" sz="1800" baseline="0" dirty="0">
                          <a:solidFill>
                            <a:schemeClr val="tx1"/>
                          </a:solidFill>
                        </a:rPr>
                        <a:t> VC using</a:t>
                      </a:r>
                      <a:r>
                        <a:rPr lang="en-US" sz="1800" dirty="0">
                          <a:solidFill>
                            <a:schemeClr val="tx1"/>
                          </a:solidFill>
                        </a:rPr>
                        <a:t> VC certificate. NF needs VC signing chain).</a:t>
                      </a:r>
                      <a:r>
                        <a:rPr lang="en-US" sz="1800" baseline="0" dirty="0">
                          <a:solidFill>
                            <a:schemeClr val="tx1"/>
                          </a:solidFill>
                        </a:rPr>
                        <a:t> </a:t>
                      </a:r>
                      <a:r>
                        <a:rPr lang="en-US" sz="1800" dirty="0">
                          <a:solidFill>
                            <a:schemeClr val="tx1"/>
                          </a:solidFill>
                        </a:rPr>
                        <a:t>NF sends username </a:t>
                      </a:r>
                      <a:r>
                        <a:rPr lang="en-US" sz="1800" dirty="0"/>
                        <a:t>&amp; password for HTTP. VC authenticates HTTP username &amp; password with Basic Auth.   SECCOM does not recommend this option due to concerns about managing and securing M2M </a:t>
                      </a:r>
                      <a:r>
                        <a:rPr lang="en-US" sz="1800" dirty="0" err="1"/>
                        <a:t>pwds</a:t>
                      </a:r>
                      <a:r>
                        <a:rPr lang="en-US" sz="1800" dirty="0"/>
                        <a:t>. </a:t>
                      </a:r>
                    </a:p>
                  </a:txBody>
                  <a:tcPr/>
                </a:tc>
                <a:extLst>
                  <a:ext uri="{0D108BD9-81ED-4DB2-BD59-A6C34878D82A}">
                    <a16:rowId xmlns:a16="http://schemas.microsoft.com/office/drawing/2014/main" val="1901488516"/>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HTTP authentication with username/password, TLS enabled, mutual TLS authentication (NF has a certificate)</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DCAE VES Collectors</a:t>
                      </a:r>
                    </a:p>
                  </a:txBody>
                  <a:tcPr/>
                </a:tc>
                <a:tc>
                  <a:txBody>
                    <a:bodyPr/>
                    <a:lstStyle/>
                    <a:p>
                      <a:r>
                        <a:rPr lang="en-US" sz="1800" dirty="0">
                          <a:solidFill>
                            <a:schemeClr val="tx1"/>
                          </a:solidFill>
                        </a:rPr>
                        <a:t>Already supported. NF and VC establish a mutually authenticated TLS session (NF authenticates</a:t>
                      </a:r>
                      <a:r>
                        <a:rPr lang="en-US" sz="1800" baseline="0" dirty="0">
                          <a:solidFill>
                            <a:schemeClr val="tx1"/>
                          </a:solidFill>
                        </a:rPr>
                        <a:t> VC using</a:t>
                      </a:r>
                      <a:r>
                        <a:rPr lang="en-US" sz="1800" dirty="0">
                          <a:solidFill>
                            <a:schemeClr val="tx1"/>
                          </a:solidFill>
                        </a:rPr>
                        <a:t> VC certificate; VC authenticates</a:t>
                      </a:r>
                      <a:r>
                        <a:rPr lang="en-US" sz="1800" baseline="0" dirty="0">
                          <a:solidFill>
                            <a:schemeClr val="tx1"/>
                          </a:solidFill>
                        </a:rPr>
                        <a:t> NF using</a:t>
                      </a:r>
                      <a:r>
                        <a:rPr lang="en-US" sz="1800" dirty="0">
                          <a:solidFill>
                            <a:schemeClr val="tx1"/>
                          </a:solidFill>
                        </a:rPr>
                        <a:t> NF certificate).</a:t>
                      </a:r>
                      <a:r>
                        <a:rPr lang="en-US" sz="1800" baseline="0" dirty="0">
                          <a:solidFill>
                            <a:schemeClr val="tx1"/>
                          </a:solidFill>
                        </a:rPr>
                        <a:t> </a:t>
                      </a:r>
                      <a:r>
                        <a:rPr lang="en-US" sz="1800" dirty="0">
                          <a:solidFill>
                            <a:schemeClr val="tx1"/>
                          </a:solidFill>
                        </a:rPr>
                        <a:t>NF sends username </a:t>
                      </a:r>
                      <a:r>
                        <a:rPr lang="en-US" sz="1800" dirty="0"/>
                        <a:t>&amp; password for HTTP because DCAE requires it. VC authenticates HTTP username &amp; password with Basic Auth. SECCOM does not recommend this option due to concerns about managing and securing M2M </a:t>
                      </a:r>
                      <a:r>
                        <a:rPr lang="en-US" sz="1800" dirty="0" err="1"/>
                        <a:t>pwds</a:t>
                      </a:r>
                      <a:r>
                        <a:rPr lang="en-US" sz="1800" dirty="0"/>
                        <a:t>. </a:t>
                      </a:r>
                    </a:p>
                  </a:txBody>
                  <a:tcPr/>
                </a:tc>
                <a:extLst>
                  <a:ext uri="{0D108BD9-81ED-4DB2-BD59-A6C34878D82A}">
                    <a16:rowId xmlns:a16="http://schemas.microsoft.com/office/drawing/2014/main" val="1246546776"/>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HTTP authentication via TLS, TLS enabled, mutual TLS </a:t>
                      </a:r>
                      <a:r>
                        <a:rPr lang="en-US" sz="1800" dirty="0" err="1"/>
                        <a:t>auth</a:t>
                      </a:r>
                      <a:r>
                        <a:rPr lang="en-US" sz="1800" dirty="0"/>
                        <a:t>, no HTTP username/</a:t>
                      </a:r>
                      <a:r>
                        <a:rPr lang="en-US" sz="1800" dirty="0" err="1"/>
                        <a:t>pwd</a:t>
                      </a:r>
                      <a:r>
                        <a:rPr lang="en-US" sz="1800" dirty="0"/>
                        <a:t> sent</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Dublin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DCAE VES Collectors</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NF </a:t>
                      </a:r>
                      <a:r>
                        <a:rPr lang="en-US" sz="1800" dirty="0" err="1"/>
                        <a:t>Reqts</a:t>
                      </a:r>
                      <a:endParaRPr lang="en-US" sz="1800" dirty="0"/>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b="1" dirty="0">
                          <a:solidFill>
                            <a:schemeClr val="tx1"/>
                          </a:solidFill>
                        </a:rPr>
                        <a:t>SECCOM recommendation</a:t>
                      </a:r>
                      <a:r>
                        <a:rPr lang="en-US" sz="1800" dirty="0">
                          <a:solidFill>
                            <a:schemeClr val="tx1"/>
                          </a:solidFill>
                        </a:rPr>
                        <a:t>. NF and VC establish a mutually authenticated TLS session. NF </a:t>
                      </a:r>
                      <a:r>
                        <a:rPr lang="en-US" sz="1800" dirty="0"/>
                        <a:t>does not send HTTP username &amp; </a:t>
                      </a:r>
                      <a:r>
                        <a:rPr lang="en-US" sz="1800" dirty="0" err="1"/>
                        <a:t>pwd</a:t>
                      </a:r>
                      <a:r>
                        <a:rPr lang="en-US" sz="1800" dirty="0"/>
                        <a:t>. HTTP is authenticated via TLS authentication.  Until supported, username &amp; password must be sent for HTTP with or without TLS enabled because DCAE requires it. </a:t>
                      </a:r>
                    </a:p>
                  </a:txBody>
                  <a:tcPr/>
                </a:tc>
                <a:extLst>
                  <a:ext uri="{0D108BD9-81ED-4DB2-BD59-A6C34878D82A}">
                    <a16:rowId xmlns:a16="http://schemas.microsoft.com/office/drawing/2014/main" val="2201966550"/>
                  </a:ext>
                </a:extLst>
              </a:tr>
            </a:tbl>
          </a:graphicData>
        </a:graphic>
      </p:graphicFrame>
    </p:spTree>
    <p:extLst>
      <p:ext uri="{BB962C8B-B14F-4D97-AF65-F5344CB8AC3E}">
        <p14:creationId xmlns:p14="http://schemas.microsoft.com/office/powerpoint/2010/main" val="2151398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52852" y="305462"/>
            <a:ext cx="10779436"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DCAE Authorization of NF</a:t>
            </a:r>
          </a:p>
        </p:txBody>
      </p:sp>
      <p:graphicFrame>
        <p:nvGraphicFramePr>
          <p:cNvPr id="2" name="Table 1">
            <a:extLst>
              <a:ext uri="{FF2B5EF4-FFF2-40B4-BE49-F238E27FC236}">
                <a16:creationId xmlns:a16="http://schemas.microsoft.com/office/drawing/2014/main" id="{4DD7BEBA-79A1-43B2-9424-2C2E1195427F}"/>
              </a:ext>
            </a:extLst>
          </p:cNvPr>
          <p:cNvGraphicFramePr>
            <a:graphicFrameLocks noGrp="1"/>
          </p:cNvGraphicFramePr>
          <p:nvPr>
            <p:extLst>
              <p:ext uri="{D42A27DB-BD31-4B8C-83A1-F6EECF244321}">
                <p14:modId xmlns:p14="http://schemas.microsoft.com/office/powerpoint/2010/main" val="1934319363"/>
              </p:ext>
            </p:extLst>
          </p:nvPr>
        </p:nvGraphicFramePr>
        <p:xfrm>
          <a:off x="518742" y="912508"/>
          <a:ext cx="11154515" cy="7833360"/>
        </p:xfrm>
        <a:graphic>
          <a:graphicData uri="http://schemas.openxmlformats.org/drawingml/2006/table">
            <a:tbl>
              <a:tblPr firstRow="1" bandRow="1">
                <a:tableStyleId>{5C22544A-7EE6-4342-B048-85BDC9FD1C3A}</a:tableStyleId>
              </a:tblPr>
              <a:tblGrid>
                <a:gridCol w="2772515">
                  <a:extLst>
                    <a:ext uri="{9D8B030D-6E8A-4147-A177-3AD203B41FA5}">
                      <a16:colId xmlns:a16="http://schemas.microsoft.com/office/drawing/2014/main" val="2769667717"/>
                    </a:ext>
                  </a:extLst>
                </a:gridCol>
                <a:gridCol w="1295733">
                  <a:extLst>
                    <a:ext uri="{9D8B030D-6E8A-4147-A177-3AD203B41FA5}">
                      <a16:colId xmlns:a16="http://schemas.microsoft.com/office/drawing/2014/main" val="2324562307"/>
                    </a:ext>
                  </a:extLst>
                </a:gridCol>
                <a:gridCol w="1264587">
                  <a:extLst>
                    <a:ext uri="{9D8B030D-6E8A-4147-A177-3AD203B41FA5}">
                      <a16:colId xmlns:a16="http://schemas.microsoft.com/office/drawing/2014/main" val="2310490406"/>
                    </a:ext>
                  </a:extLst>
                </a:gridCol>
                <a:gridCol w="5821680">
                  <a:extLst>
                    <a:ext uri="{9D8B030D-6E8A-4147-A177-3AD203B41FA5}">
                      <a16:colId xmlns:a16="http://schemas.microsoft.com/office/drawing/2014/main" val="913969637"/>
                    </a:ext>
                  </a:extLst>
                </a:gridCol>
              </a:tblGrid>
              <a:tr h="206586">
                <a:tc>
                  <a:txBody>
                    <a:bodyPr/>
                    <a:lstStyle/>
                    <a:p>
                      <a:r>
                        <a:rPr lang="en-US" sz="2000" dirty="0"/>
                        <a:t>Security Function</a:t>
                      </a:r>
                    </a:p>
                  </a:txBody>
                  <a:tcPr/>
                </a:tc>
                <a:tc>
                  <a:txBody>
                    <a:bodyPr/>
                    <a:lstStyle/>
                    <a:p>
                      <a:r>
                        <a:rPr lang="en-US" sz="2000" dirty="0"/>
                        <a:t>Release</a:t>
                      </a:r>
                    </a:p>
                  </a:txBody>
                  <a:tcPr/>
                </a:tc>
                <a:tc>
                  <a:txBody>
                    <a:bodyPr/>
                    <a:lstStyle/>
                    <a:p>
                      <a:r>
                        <a:rPr lang="en-US" sz="2000" dirty="0"/>
                        <a:t>Impacted Projects</a:t>
                      </a:r>
                    </a:p>
                  </a:txBody>
                  <a:tcPr/>
                </a:tc>
                <a:tc>
                  <a:txBody>
                    <a:bodyPr/>
                    <a:lstStyle/>
                    <a:p>
                      <a:r>
                        <a:rPr lang="en-US" sz="2000" dirty="0"/>
                        <a:t>Comments</a:t>
                      </a:r>
                    </a:p>
                  </a:txBody>
                  <a:tcPr/>
                </a:tc>
                <a:extLst>
                  <a:ext uri="{0D108BD9-81ED-4DB2-BD59-A6C34878D82A}">
                    <a16:rowId xmlns:a16="http://schemas.microsoft.com/office/drawing/2014/main" val="3709077875"/>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NF role and permissions created at NF Design Time</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Dublin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AAF</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When the YAML Event artifact is distributed for a NF Type at Design Time, AAF automatically creates a role for the NF Type and assigns permissions based on the events in the YAML file. </a:t>
                      </a:r>
                      <a:r>
                        <a:rPr lang="en-US" sz="1800" dirty="0">
                          <a:solidFill>
                            <a:schemeClr val="tx1"/>
                          </a:solidFill>
                        </a:rPr>
                        <a:t>Until supported, a human user with the proper permissions can use the AAF GUI to manually create a role and permissions.  Alternately, authentication </a:t>
                      </a:r>
                      <a:r>
                        <a:rPr lang="en-US" sz="1800" dirty="0"/>
                        <a:t>equals authorization, meaning no separate authorization is performed and all valid events are accepted.</a:t>
                      </a:r>
                      <a:endParaRPr lang="en-US" sz="1800" dirty="0">
                        <a:solidFill>
                          <a:srgbClr val="FF0000"/>
                        </a:solidFill>
                      </a:endParaRPr>
                    </a:p>
                  </a:txBody>
                  <a:tcPr/>
                </a:tc>
                <a:extLst>
                  <a:ext uri="{0D108BD9-81ED-4DB2-BD59-A6C34878D82A}">
                    <a16:rowId xmlns:a16="http://schemas.microsoft.com/office/drawing/2014/main" val="4208664558"/>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NF instance assigned to NF role during VNF instantiation or PNF PnP</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Dublin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SO</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SO calls AAF (existing API) </a:t>
                      </a:r>
                      <a:r>
                        <a:rPr lang="en-US" sz="1800" dirty="0">
                          <a:solidFill>
                            <a:schemeClr val="tx1"/>
                          </a:solidFill>
                        </a:rPr>
                        <a:t>to assign the NF instance to the NF Role during VNF Instantiation </a:t>
                      </a:r>
                      <a:r>
                        <a:rPr lang="en-US" sz="1800" dirty="0"/>
                        <a:t>or PNF PnP.  Until supported, </a:t>
                      </a:r>
                      <a:r>
                        <a:rPr lang="en-US" sz="1800" dirty="0">
                          <a:solidFill>
                            <a:schemeClr val="tx1"/>
                          </a:solidFill>
                        </a:rPr>
                        <a:t>a human user with the proper permissions can use the AAF GUI to manually </a:t>
                      </a:r>
                      <a:r>
                        <a:rPr lang="en-US" sz="1800" dirty="0"/>
                        <a:t>add the NF instance to the role after instantiation/PnP</a:t>
                      </a:r>
                      <a:r>
                        <a:rPr lang="en-US" sz="1800" dirty="0">
                          <a:solidFill>
                            <a:schemeClr val="tx1"/>
                          </a:solidFill>
                        </a:rPr>
                        <a:t>.  Alternately, authentication </a:t>
                      </a:r>
                      <a:r>
                        <a:rPr lang="en-US" sz="1800" dirty="0"/>
                        <a:t>equals authorization, meaning no separate authorization is performed and all valid events are accepted.</a:t>
                      </a:r>
                    </a:p>
                  </a:txBody>
                  <a:tcPr/>
                </a:tc>
                <a:extLst>
                  <a:ext uri="{0D108BD9-81ED-4DB2-BD59-A6C34878D82A}">
                    <a16:rowId xmlns:a16="http://schemas.microsoft.com/office/drawing/2014/main" val="4221638020"/>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DCAE VES Collector authorizes NF when VC receives an event from NF</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Dublin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DCAE VES Collectors</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When DCAE VES Collectors (VC) receives an event from an NF, VC retrieves the role and permissions from AAF for that NF.  VC checks if the event is allowed for that NF and either accepts or rejects the event.  Until supported, authentication equals authorization, meaning no separate authorization is performed and all valid events are accepted.  Alternately, DCAE may have its own local role DB.  In this case, it is of no use to manually create a role in AAF or add the NF instance to the role in AAF.  Instead, the role and NF instance must be added to the local DCAE role DB.</a:t>
                      </a:r>
                    </a:p>
                  </a:txBody>
                  <a:tcPr/>
                </a:tc>
                <a:extLst>
                  <a:ext uri="{0D108BD9-81ED-4DB2-BD59-A6C34878D82A}">
                    <a16:rowId xmlns:a16="http://schemas.microsoft.com/office/drawing/2014/main" val="1811099828"/>
                  </a:ext>
                </a:extLst>
              </a:tr>
            </a:tbl>
          </a:graphicData>
        </a:graphic>
      </p:graphicFrame>
    </p:spTree>
    <p:extLst>
      <p:ext uri="{BB962C8B-B14F-4D97-AF65-F5344CB8AC3E}">
        <p14:creationId xmlns:p14="http://schemas.microsoft.com/office/powerpoint/2010/main" val="426757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52852" y="305462"/>
            <a:ext cx="10779436"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CA/RA Functionality</a:t>
            </a:r>
          </a:p>
        </p:txBody>
      </p:sp>
      <p:graphicFrame>
        <p:nvGraphicFramePr>
          <p:cNvPr id="2" name="Table 1">
            <a:extLst>
              <a:ext uri="{FF2B5EF4-FFF2-40B4-BE49-F238E27FC236}">
                <a16:creationId xmlns:a16="http://schemas.microsoft.com/office/drawing/2014/main" id="{4DD7BEBA-79A1-43B2-9424-2C2E1195427F}"/>
              </a:ext>
            </a:extLst>
          </p:cNvPr>
          <p:cNvGraphicFramePr>
            <a:graphicFrameLocks noGrp="1"/>
          </p:cNvGraphicFramePr>
          <p:nvPr>
            <p:extLst>
              <p:ext uri="{D42A27DB-BD31-4B8C-83A1-F6EECF244321}">
                <p14:modId xmlns:p14="http://schemas.microsoft.com/office/powerpoint/2010/main" val="916079488"/>
              </p:ext>
            </p:extLst>
          </p:nvPr>
        </p:nvGraphicFramePr>
        <p:xfrm>
          <a:off x="488846" y="1122560"/>
          <a:ext cx="11154515" cy="7193280"/>
        </p:xfrm>
        <a:graphic>
          <a:graphicData uri="http://schemas.openxmlformats.org/drawingml/2006/table">
            <a:tbl>
              <a:tblPr firstRow="1" bandRow="1">
                <a:tableStyleId>{5C22544A-7EE6-4342-B048-85BDC9FD1C3A}</a:tableStyleId>
              </a:tblPr>
              <a:tblGrid>
                <a:gridCol w="2772515">
                  <a:extLst>
                    <a:ext uri="{9D8B030D-6E8A-4147-A177-3AD203B41FA5}">
                      <a16:colId xmlns:a16="http://schemas.microsoft.com/office/drawing/2014/main" val="2769667717"/>
                    </a:ext>
                  </a:extLst>
                </a:gridCol>
                <a:gridCol w="1325880">
                  <a:extLst>
                    <a:ext uri="{9D8B030D-6E8A-4147-A177-3AD203B41FA5}">
                      <a16:colId xmlns:a16="http://schemas.microsoft.com/office/drawing/2014/main" val="2324562307"/>
                    </a:ext>
                  </a:extLst>
                </a:gridCol>
                <a:gridCol w="1234440">
                  <a:extLst>
                    <a:ext uri="{9D8B030D-6E8A-4147-A177-3AD203B41FA5}">
                      <a16:colId xmlns:a16="http://schemas.microsoft.com/office/drawing/2014/main" val="2310490406"/>
                    </a:ext>
                  </a:extLst>
                </a:gridCol>
                <a:gridCol w="5821680">
                  <a:extLst>
                    <a:ext uri="{9D8B030D-6E8A-4147-A177-3AD203B41FA5}">
                      <a16:colId xmlns:a16="http://schemas.microsoft.com/office/drawing/2014/main" val="913969637"/>
                    </a:ext>
                  </a:extLst>
                </a:gridCol>
              </a:tblGrid>
              <a:tr h="206586">
                <a:tc>
                  <a:txBody>
                    <a:bodyPr/>
                    <a:lstStyle/>
                    <a:p>
                      <a:r>
                        <a:rPr lang="en-US" sz="2000" dirty="0"/>
                        <a:t>Security Function</a:t>
                      </a:r>
                    </a:p>
                  </a:txBody>
                  <a:tcPr/>
                </a:tc>
                <a:tc>
                  <a:txBody>
                    <a:bodyPr/>
                    <a:lstStyle/>
                    <a:p>
                      <a:r>
                        <a:rPr lang="en-US" sz="2000" dirty="0"/>
                        <a:t>Release</a:t>
                      </a:r>
                    </a:p>
                  </a:txBody>
                  <a:tcPr/>
                </a:tc>
                <a:tc>
                  <a:txBody>
                    <a:bodyPr/>
                    <a:lstStyle/>
                    <a:p>
                      <a:r>
                        <a:rPr lang="en-US" sz="2000" dirty="0"/>
                        <a:t>Impacted Projects</a:t>
                      </a:r>
                    </a:p>
                  </a:txBody>
                  <a:tcPr/>
                </a:tc>
                <a:tc>
                  <a:txBody>
                    <a:bodyPr/>
                    <a:lstStyle/>
                    <a:p>
                      <a:r>
                        <a:rPr lang="en-US" sz="2000" dirty="0"/>
                        <a:t>Comments</a:t>
                      </a:r>
                    </a:p>
                  </a:txBody>
                  <a:tcPr/>
                </a:tc>
                <a:extLst>
                  <a:ext uri="{0D108BD9-81ED-4DB2-BD59-A6C34878D82A}">
                    <a16:rowId xmlns:a16="http://schemas.microsoft.com/office/drawing/2014/main" val="3709077875"/>
                  </a:ext>
                </a:extLst>
              </a:tr>
              <a:tr h="370840">
                <a:tc>
                  <a:txBody>
                    <a:bodyPr/>
                    <a:lstStyle/>
                    <a:p>
                      <a:r>
                        <a:rPr lang="en-US" sz="1800" dirty="0"/>
                        <a:t>Vendor or Service Provider (SP) CA certificate chain provisioned in ONAP</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AAF Cert Manager</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Already supported.  ONAP user is able to manually provision the necessary CA certificate chain into ONAP to allow TLS certificate authentication; either the Vendor or SP chain. </a:t>
                      </a:r>
                    </a:p>
                  </a:txBody>
                  <a:tcPr/>
                </a:tc>
                <a:extLst>
                  <a:ext uri="{0D108BD9-81ED-4DB2-BD59-A6C34878D82A}">
                    <a16:rowId xmlns:a16="http://schemas.microsoft.com/office/drawing/2014/main" val="2082555121"/>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ONAP supports at least 3 levels of cert chaining; CA, RA, end-entity</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AAF Cert Manager</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Already supported. </a:t>
                      </a:r>
                    </a:p>
                  </a:txBody>
                  <a:tcPr/>
                </a:tc>
                <a:extLst>
                  <a:ext uri="{0D108BD9-81ED-4DB2-BD59-A6C34878D82A}">
                    <a16:rowId xmlns:a16="http://schemas.microsoft.com/office/drawing/2014/main" val="4208664558"/>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ONAP provides CA services to ONAP components.</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AAF Cert Manager</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Already supported.  ONAP components can get certificates from AAF </a:t>
                      </a:r>
                      <a:r>
                        <a:rPr lang="en-US" sz="1800" dirty="0" err="1"/>
                        <a:t>CertMan</a:t>
                      </a:r>
                      <a:r>
                        <a:rPr lang="en-US" sz="1800" dirty="0"/>
                        <a:t>. CMPv2 is not required.</a:t>
                      </a:r>
                    </a:p>
                  </a:txBody>
                  <a:tcPr/>
                </a:tc>
                <a:extLst>
                  <a:ext uri="{0D108BD9-81ED-4DB2-BD59-A6C34878D82A}">
                    <a16:rowId xmlns:a16="http://schemas.microsoft.com/office/drawing/2014/main" val="4121250754"/>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AAF </a:t>
                      </a:r>
                      <a:r>
                        <a:rPr lang="en-US" sz="1800" dirty="0" err="1"/>
                        <a:t>CertMan</a:t>
                      </a:r>
                      <a:r>
                        <a:rPr lang="en-US" sz="1800" dirty="0"/>
                        <a:t> acts as an RA when a commercial Service Provider (SP) CA is used.</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AAF Cert Manager</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rgbClr val="FF0000"/>
                          </a:solidFill>
                        </a:rPr>
                        <a:t>Already supported</a:t>
                      </a:r>
                      <a:r>
                        <a:rPr lang="en-US" sz="1800" dirty="0"/>
                        <a:t>. During deployment of ONAP, AAF </a:t>
                      </a:r>
                      <a:r>
                        <a:rPr lang="en-US" sz="1800" dirty="0" err="1"/>
                        <a:t>CertMan</a:t>
                      </a:r>
                      <a:r>
                        <a:rPr lang="en-US" sz="1800" dirty="0"/>
                        <a:t> is provisioned to be an online, near real time RA for the SP CA to provide IAK/RV to NF for initial certificate enrollment. It is not necessary to support key renewal because NF goes directly to SP CA for these services.  Until supported, NFs must obtain IAK/RV to NF for initial certificate enrollment outside of ONAP, possibly directly with the SP CA.</a:t>
                      </a:r>
                    </a:p>
                  </a:txBody>
                  <a:tcPr/>
                </a:tc>
                <a:extLst>
                  <a:ext uri="{0D108BD9-81ED-4DB2-BD59-A6C34878D82A}">
                    <a16:rowId xmlns:a16="http://schemas.microsoft.com/office/drawing/2014/main" val="1714013208"/>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ONAP provides CA services to NFs via CMPv2 when in an ONAP development environment.</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Dublin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AAF Cert Manager</a:t>
                      </a:r>
                    </a:p>
                    <a:p>
                      <a:pPr marL="0" marR="0" lvl="0" indent="0" algn="l" defTabSz="1219170" rtl="0" eaLnBrk="1" fontAlgn="auto" latinLnBrk="0" hangingPunct="1">
                        <a:lnSpc>
                          <a:spcPct val="100000"/>
                        </a:lnSpc>
                        <a:spcBef>
                          <a:spcPts val="0"/>
                        </a:spcBef>
                        <a:spcAft>
                          <a:spcPts val="0"/>
                        </a:spcAft>
                        <a:buClrTx/>
                        <a:buSzTx/>
                        <a:buFontTx/>
                        <a:buNone/>
                        <a:tabLst/>
                        <a:defRPr/>
                      </a:pPr>
                      <a:endParaRPr lang="en-US" sz="1800" dirty="0"/>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AAF </a:t>
                      </a:r>
                      <a:r>
                        <a:rPr lang="en-US" sz="1800" dirty="0" err="1"/>
                        <a:t>CertMan</a:t>
                      </a:r>
                      <a:r>
                        <a:rPr lang="en-US" sz="1800" dirty="0"/>
                        <a:t> acts as the CA for NFs in a development environment and supports NF certificate enrollment via CMPv2. It is not necessary to support key renewal for dev </a:t>
                      </a:r>
                      <a:r>
                        <a:rPr lang="en-US" sz="1800" dirty="0" err="1"/>
                        <a:t>env</a:t>
                      </a:r>
                      <a:r>
                        <a:rPr lang="en-US" sz="1800" dirty="0"/>
                        <a:t>. Until supported, NFs must obtain certificates for TLS in a out-of-band way and manually install on the NF.  Alternately, do not use TLS until supported.</a:t>
                      </a:r>
                    </a:p>
                  </a:txBody>
                  <a:tcPr/>
                </a:tc>
                <a:extLst>
                  <a:ext uri="{0D108BD9-81ED-4DB2-BD59-A6C34878D82A}">
                    <a16:rowId xmlns:a16="http://schemas.microsoft.com/office/drawing/2014/main" val="1559006074"/>
                  </a:ext>
                </a:extLst>
              </a:tr>
            </a:tbl>
          </a:graphicData>
        </a:graphic>
      </p:graphicFrame>
    </p:spTree>
    <p:extLst>
      <p:ext uri="{BB962C8B-B14F-4D97-AF65-F5344CB8AC3E}">
        <p14:creationId xmlns:p14="http://schemas.microsoft.com/office/powerpoint/2010/main" val="4261530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52852" y="305462"/>
            <a:ext cx="10779436"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ONAP Requirements for VNF Certificate Enrollment</a:t>
            </a:r>
          </a:p>
        </p:txBody>
      </p:sp>
      <p:graphicFrame>
        <p:nvGraphicFramePr>
          <p:cNvPr id="2" name="Table 1">
            <a:extLst>
              <a:ext uri="{FF2B5EF4-FFF2-40B4-BE49-F238E27FC236}">
                <a16:creationId xmlns:a16="http://schemas.microsoft.com/office/drawing/2014/main" id="{4DD7BEBA-79A1-43B2-9424-2C2E1195427F}"/>
              </a:ext>
            </a:extLst>
          </p:cNvPr>
          <p:cNvGraphicFramePr>
            <a:graphicFrameLocks noGrp="1"/>
          </p:cNvGraphicFramePr>
          <p:nvPr>
            <p:extLst>
              <p:ext uri="{D42A27DB-BD31-4B8C-83A1-F6EECF244321}">
                <p14:modId xmlns:p14="http://schemas.microsoft.com/office/powerpoint/2010/main" val="1755133277"/>
              </p:ext>
            </p:extLst>
          </p:nvPr>
        </p:nvGraphicFramePr>
        <p:xfrm>
          <a:off x="352852" y="882812"/>
          <a:ext cx="11154515" cy="6736080"/>
        </p:xfrm>
        <a:graphic>
          <a:graphicData uri="http://schemas.openxmlformats.org/drawingml/2006/table">
            <a:tbl>
              <a:tblPr firstRow="1" bandRow="1">
                <a:tableStyleId>{5C22544A-7EE6-4342-B048-85BDC9FD1C3A}</a:tableStyleId>
              </a:tblPr>
              <a:tblGrid>
                <a:gridCol w="2772515">
                  <a:extLst>
                    <a:ext uri="{9D8B030D-6E8A-4147-A177-3AD203B41FA5}">
                      <a16:colId xmlns:a16="http://schemas.microsoft.com/office/drawing/2014/main" val="2769667717"/>
                    </a:ext>
                  </a:extLst>
                </a:gridCol>
                <a:gridCol w="1325880">
                  <a:extLst>
                    <a:ext uri="{9D8B030D-6E8A-4147-A177-3AD203B41FA5}">
                      <a16:colId xmlns:a16="http://schemas.microsoft.com/office/drawing/2014/main" val="2324562307"/>
                    </a:ext>
                  </a:extLst>
                </a:gridCol>
                <a:gridCol w="1234440">
                  <a:extLst>
                    <a:ext uri="{9D8B030D-6E8A-4147-A177-3AD203B41FA5}">
                      <a16:colId xmlns:a16="http://schemas.microsoft.com/office/drawing/2014/main" val="2310490406"/>
                    </a:ext>
                  </a:extLst>
                </a:gridCol>
                <a:gridCol w="5821680">
                  <a:extLst>
                    <a:ext uri="{9D8B030D-6E8A-4147-A177-3AD203B41FA5}">
                      <a16:colId xmlns:a16="http://schemas.microsoft.com/office/drawing/2014/main" val="913969637"/>
                    </a:ext>
                  </a:extLst>
                </a:gridCol>
              </a:tblGrid>
              <a:tr h="206586">
                <a:tc>
                  <a:txBody>
                    <a:bodyPr/>
                    <a:lstStyle/>
                    <a:p>
                      <a:r>
                        <a:rPr lang="en-US" sz="2000" dirty="0"/>
                        <a:t>Security Function</a:t>
                      </a:r>
                    </a:p>
                  </a:txBody>
                  <a:tcPr/>
                </a:tc>
                <a:tc>
                  <a:txBody>
                    <a:bodyPr/>
                    <a:lstStyle/>
                    <a:p>
                      <a:r>
                        <a:rPr lang="en-US" sz="2000" dirty="0"/>
                        <a:t>Release</a:t>
                      </a:r>
                    </a:p>
                  </a:txBody>
                  <a:tcPr/>
                </a:tc>
                <a:tc>
                  <a:txBody>
                    <a:bodyPr/>
                    <a:lstStyle/>
                    <a:p>
                      <a:r>
                        <a:rPr lang="en-US" sz="2000" dirty="0"/>
                        <a:t>Impacted Projects</a:t>
                      </a:r>
                    </a:p>
                  </a:txBody>
                  <a:tcPr/>
                </a:tc>
                <a:tc>
                  <a:txBody>
                    <a:bodyPr/>
                    <a:lstStyle/>
                    <a:p>
                      <a:r>
                        <a:rPr lang="en-US" sz="2000" dirty="0"/>
                        <a:t>Comments</a:t>
                      </a:r>
                    </a:p>
                  </a:txBody>
                  <a:tcPr/>
                </a:tc>
                <a:extLst>
                  <a:ext uri="{0D108BD9-81ED-4DB2-BD59-A6C34878D82A}">
                    <a16:rowId xmlns:a16="http://schemas.microsoft.com/office/drawing/2014/main" val="3709077875"/>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Controller SSH username, public key and FQDN are obtained for the VNF during instantiation. </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Dublin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SO, AAI</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SO retrieves the Controller SSH username and public key and FQDN </a:t>
                      </a:r>
                      <a:r>
                        <a:rPr lang="en-US" sz="1800" dirty="0">
                          <a:solidFill>
                            <a:schemeClr val="tx1"/>
                          </a:solidFill>
                        </a:rPr>
                        <a:t>for the Controller that is managing the VNF</a:t>
                      </a:r>
                      <a:r>
                        <a:rPr lang="en-US" sz="1800" dirty="0">
                          <a:solidFill>
                            <a:srgbClr val="FF0000"/>
                          </a:solidFill>
                        </a:rPr>
                        <a:t> </a:t>
                      </a:r>
                      <a:r>
                        <a:rPr lang="en-US" sz="1800" dirty="0"/>
                        <a:t>and populates this in the VNF AAI entry.  Until supported, Controller SSH username, public key and FQDN must be manually configured (e.g. in the HEAT template).  </a:t>
                      </a:r>
                      <a:r>
                        <a:rPr lang="en-US" sz="1800" dirty="0">
                          <a:solidFill>
                            <a:srgbClr val="FF0000"/>
                          </a:solidFill>
                        </a:rPr>
                        <a:t>Open point: </a:t>
                      </a:r>
                      <a:r>
                        <a:rPr lang="en-US" sz="1800" dirty="0">
                          <a:solidFill>
                            <a:schemeClr val="tx1"/>
                          </a:solidFill>
                        </a:rPr>
                        <a:t>how SO knows which Controller (APPC vs SDNC vs VFC) and which Controller instance manages this VNF instance (there may be multiple SDNC instances, for example at different geographic locations, DC vs Edge Cloud).  For now, SO workflow hard-codes the controller.</a:t>
                      </a:r>
                    </a:p>
                  </a:txBody>
                  <a:tcPr/>
                </a:tc>
                <a:extLst>
                  <a:ext uri="{0D108BD9-81ED-4DB2-BD59-A6C34878D82A}">
                    <a16:rowId xmlns:a16="http://schemas.microsoft.com/office/drawing/2014/main" val="3480068212"/>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Controller information available to SO</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Dublin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APPC, SDNC, VFC</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Controller FQDN, SSH username and SSH public key are available for SO to retrieve for the VNFs.  This can be in AAI or some other appropriate data storage location or obtained via a Controller API.</a:t>
                      </a:r>
                    </a:p>
                  </a:txBody>
                  <a:tcPr/>
                </a:tc>
                <a:extLst>
                  <a:ext uri="{0D108BD9-81ED-4DB2-BD59-A6C34878D82A}">
                    <a16:rowId xmlns:a16="http://schemas.microsoft.com/office/drawing/2014/main" val="282210011"/>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IAK/RV is obtained for the VNF from the CA during instantiation.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Dublin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SO, AAF </a:t>
                      </a:r>
                      <a:r>
                        <a:rPr lang="en-US" sz="1800" dirty="0" err="1"/>
                        <a:t>CertMan</a:t>
                      </a:r>
                      <a:endParaRPr lang="en-US" sz="1800" dirty="0"/>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SO triggers AAF to get IAK and RV for the VNF.  AAF </a:t>
                      </a:r>
                      <a:r>
                        <a:rPr lang="en-US" sz="1800" dirty="0" err="1"/>
                        <a:t>CertMan</a:t>
                      </a:r>
                      <a:r>
                        <a:rPr lang="en-US" sz="1800" dirty="0"/>
                        <a:t> requests the IAK/RV from the CA using CMPv2.  AAF returns IAK, RV, CA URL and CA Root Certificate to SO</a:t>
                      </a:r>
                      <a:r>
                        <a:rPr lang="en-US" sz="1800" dirty="0">
                          <a:solidFill>
                            <a:schemeClr val="tx1"/>
                          </a:solidFill>
                        </a:rPr>
                        <a:t>.  SO keeps this in memory to pass to Controller at a later step. Until </a:t>
                      </a:r>
                      <a:r>
                        <a:rPr lang="en-US" sz="1800" dirty="0"/>
                        <a:t>supported, IAK/RV must be obtained in an out-of-band way from the SP CA and manually installed on the NF. Alternately, do not use TLS until supported.</a:t>
                      </a:r>
                    </a:p>
                  </a:txBody>
                  <a:tcPr/>
                </a:tc>
                <a:extLst>
                  <a:ext uri="{0D108BD9-81ED-4DB2-BD59-A6C34878D82A}">
                    <a16:rowId xmlns:a16="http://schemas.microsoft.com/office/drawing/2014/main" val="2355673901"/>
                  </a:ext>
                </a:extLst>
              </a:tr>
            </a:tbl>
          </a:graphicData>
        </a:graphic>
      </p:graphicFrame>
    </p:spTree>
    <p:extLst>
      <p:ext uri="{BB962C8B-B14F-4D97-AF65-F5344CB8AC3E}">
        <p14:creationId xmlns:p14="http://schemas.microsoft.com/office/powerpoint/2010/main" val="10986567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52852" y="305462"/>
            <a:ext cx="10779436"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ONAP Requirements for VNF Certificate Enrollment</a:t>
            </a:r>
          </a:p>
        </p:txBody>
      </p:sp>
      <p:graphicFrame>
        <p:nvGraphicFramePr>
          <p:cNvPr id="2" name="Table 1">
            <a:extLst>
              <a:ext uri="{FF2B5EF4-FFF2-40B4-BE49-F238E27FC236}">
                <a16:creationId xmlns:a16="http://schemas.microsoft.com/office/drawing/2014/main" id="{4DD7BEBA-79A1-43B2-9424-2C2E1195427F}"/>
              </a:ext>
            </a:extLst>
          </p:cNvPr>
          <p:cNvGraphicFramePr>
            <a:graphicFrameLocks noGrp="1"/>
          </p:cNvGraphicFramePr>
          <p:nvPr>
            <p:extLst>
              <p:ext uri="{D42A27DB-BD31-4B8C-83A1-F6EECF244321}">
                <p14:modId xmlns:p14="http://schemas.microsoft.com/office/powerpoint/2010/main" val="4132543737"/>
              </p:ext>
            </p:extLst>
          </p:nvPr>
        </p:nvGraphicFramePr>
        <p:xfrm>
          <a:off x="352852" y="882812"/>
          <a:ext cx="11154515" cy="3352800"/>
        </p:xfrm>
        <a:graphic>
          <a:graphicData uri="http://schemas.openxmlformats.org/drawingml/2006/table">
            <a:tbl>
              <a:tblPr firstRow="1" bandRow="1">
                <a:tableStyleId>{5C22544A-7EE6-4342-B048-85BDC9FD1C3A}</a:tableStyleId>
              </a:tblPr>
              <a:tblGrid>
                <a:gridCol w="2772515">
                  <a:extLst>
                    <a:ext uri="{9D8B030D-6E8A-4147-A177-3AD203B41FA5}">
                      <a16:colId xmlns:a16="http://schemas.microsoft.com/office/drawing/2014/main" val="2769667717"/>
                    </a:ext>
                  </a:extLst>
                </a:gridCol>
                <a:gridCol w="1325880">
                  <a:extLst>
                    <a:ext uri="{9D8B030D-6E8A-4147-A177-3AD203B41FA5}">
                      <a16:colId xmlns:a16="http://schemas.microsoft.com/office/drawing/2014/main" val="2324562307"/>
                    </a:ext>
                  </a:extLst>
                </a:gridCol>
                <a:gridCol w="1234440">
                  <a:extLst>
                    <a:ext uri="{9D8B030D-6E8A-4147-A177-3AD203B41FA5}">
                      <a16:colId xmlns:a16="http://schemas.microsoft.com/office/drawing/2014/main" val="2310490406"/>
                    </a:ext>
                  </a:extLst>
                </a:gridCol>
                <a:gridCol w="5821680">
                  <a:extLst>
                    <a:ext uri="{9D8B030D-6E8A-4147-A177-3AD203B41FA5}">
                      <a16:colId xmlns:a16="http://schemas.microsoft.com/office/drawing/2014/main" val="913969637"/>
                    </a:ext>
                  </a:extLst>
                </a:gridCol>
              </a:tblGrid>
              <a:tr h="206586">
                <a:tc>
                  <a:txBody>
                    <a:bodyPr/>
                    <a:lstStyle/>
                    <a:p>
                      <a:r>
                        <a:rPr lang="en-US" sz="2000" dirty="0"/>
                        <a:t>Security Function</a:t>
                      </a:r>
                    </a:p>
                  </a:txBody>
                  <a:tcPr/>
                </a:tc>
                <a:tc>
                  <a:txBody>
                    <a:bodyPr/>
                    <a:lstStyle/>
                    <a:p>
                      <a:r>
                        <a:rPr lang="en-US" sz="2000" dirty="0"/>
                        <a:t>Release</a:t>
                      </a:r>
                    </a:p>
                  </a:txBody>
                  <a:tcPr/>
                </a:tc>
                <a:tc>
                  <a:txBody>
                    <a:bodyPr/>
                    <a:lstStyle/>
                    <a:p>
                      <a:r>
                        <a:rPr lang="en-US" sz="2000" dirty="0"/>
                        <a:t>Impacted Projects</a:t>
                      </a:r>
                    </a:p>
                  </a:txBody>
                  <a:tcPr/>
                </a:tc>
                <a:tc>
                  <a:txBody>
                    <a:bodyPr/>
                    <a:lstStyle/>
                    <a:p>
                      <a:r>
                        <a:rPr lang="en-US" sz="2000" dirty="0"/>
                        <a:t>Comments</a:t>
                      </a:r>
                    </a:p>
                  </a:txBody>
                  <a:tcPr/>
                </a:tc>
                <a:extLst>
                  <a:ext uri="{0D108BD9-81ED-4DB2-BD59-A6C34878D82A}">
                    <a16:rowId xmlns:a16="http://schemas.microsoft.com/office/drawing/2014/main" val="3709077875"/>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HEAT template updated with Controller SSH username, public key and CA root certificate</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Dublin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SO</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SO updates HEAT template with Controller SSH username, public key and CA root certificate.  Until supported, HEAT template must be manually updated before instantiation.</a:t>
                      </a:r>
                    </a:p>
                  </a:txBody>
                  <a:tcPr/>
                </a:tc>
                <a:extLst>
                  <a:ext uri="{0D108BD9-81ED-4DB2-BD59-A6C34878D82A}">
                    <a16:rowId xmlns:a16="http://schemas.microsoft.com/office/drawing/2014/main" val="952061147"/>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IP address and FQDN are assigned to the VNF during instantiation.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Dublin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SO, AAI</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rPr>
                        <a:t>SO triggers OpenStack to assign VNF IP address and VNF FQDN and update DNS.  SO updates AAI with VNF FQDN and IP address.  Until supported, FQDN must be manually assigned before the VNF performs certificate enrollment and DNS must be manually provisioned. </a:t>
                      </a:r>
                    </a:p>
                  </a:txBody>
                  <a:tcPr/>
                </a:tc>
                <a:extLst>
                  <a:ext uri="{0D108BD9-81ED-4DB2-BD59-A6C34878D82A}">
                    <a16:rowId xmlns:a16="http://schemas.microsoft.com/office/drawing/2014/main" val="2353019658"/>
                  </a:ext>
                </a:extLst>
              </a:tr>
            </a:tbl>
          </a:graphicData>
        </a:graphic>
      </p:graphicFrame>
    </p:spTree>
    <p:extLst>
      <p:ext uri="{BB962C8B-B14F-4D97-AF65-F5344CB8AC3E}">
        <p14:creationId xmlns:p14="http://schemas.microsoft.com/office/powerpoint/2010/main" val="2825312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52852" y="305462"/>
            <a:ext cx="10779436"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VNF Requirements for VNF Certificate Enrollment</a:t>
            </a:r>
          </a:p>
        </p:txBody>
      </p:sp>
      <p:graphicFrame>
        <p:nvGraphicFramePr>
          <p:cNvPr id="2" name="Table 1">
            <a:extLst>
              <a:ext uri="{FF2B5EF4-FFF2-40B4-BE49-F238E27FC236}">
                <a16:creationId xmlns:a16="http://schemas.microsoft.com/office/drawing/2014/main" id="{4DD7BEBA-79A1-43B2-9424-2C2E1195427F}"/>
              </a:ext>
            </a:extLst>
          </p:cNvPr>
          <p:cNvGraphicFramePr>
            <a:graphicFrameLocks noGrp="1"/>
          </p:cNvGraphicFramePr>
          <p:nvPr>
            <p:extLst>
              <p:ext uri="{D42A27DB-BD31-4B8C-83A1-F6EECF244321}">
                <p14:modId xmlns:p14="http://schemas.microsoft.com/office/powerpoint/2010/main" val="2867428006"/>
              </p:ext>
            </p:extLst>
          </p:nvPr>
        </p:nvGraphicFramePr>
        <p:xfrm>
          <a:off x="352852" y="1003395"/>
          <a:ext cx="11154515" cy="3078480"/>
        </p:xfrm>
        <a:graphic>
          <a:graphicData uri="http://schemas.openxmlformats.org/drawingml/2006/table">
            <a:tbl>
              <a:tblPr firstRow="1" bandRow="1">
                <a:tableStyleId>{5C22544A-7EE6-4342-B048-85BDC9FD1C3A}</a:tableStyleId>
              </a:tblPr>
              <a:tblGrid>
                <a:gridCol w="2772515">
                  <a:extLst>
                    <a:ext uri="{9D8B030D-6E8A-4147-A177-3AD203B41FA5}">
                      <a16:colId xmlns:a16="http://schemas.microsoft.com/office/drawing/2014/main" val="2769667717"/>
                    </a:ext>
                  </a:extLst>
                </a:gridCol>
                <a:gridCol w="1325880">
                  <a:extLst>
                    <a:ext uri="{9D8B030D-6E8A-4147-A177-3AD203B41FA5}">
                      <a16:colId xmlns:a16="http://schemas.microsoft.com/office/drawing/2014/main" val="2324562307"/>
                    </a:ext>
                  </a:extLst>
                </a:gridCol>
                <a:gridCol w="1234440">
                  <a:extLst>
                    <a:ext uri="{9D8B030D-6E8A-4147-A177-3AD203B41FA5}">
                      <a16:colId xmlns:a16="http://schemas.microsoft.com/office/drawing/2014/main" val="2310490406"/>
                    </a:ext>
                  </a:extLst>
                </a:gridCol>
                <a:gridCol w="5821680">
                  <a:extLst>
                    <a:ext uri="{9D8B030D-6E8A-4147-A177-3AD203B41FA5}">
                      <a16:colId xmlns:a16="http://schemas.microsoft.com/office/drawing/2014/main" val="913969637"/>
                    </a:ext>
                  </a:extLst>
                </a:gridCol>
              </a:tblGrid>
              <a:tr h="206586">
                <a:tc>
                  <a:txBody>
                    <a:bodyPr/>
                    <a:lstStyle/>
                    <a:p>
                      <a:r>
                        <a:rPr lang="en-US" sz="2000" dirty="0"/>
                        <a:t>Security Function</a:t>
                      </a:r>
                    </a:p>
                  </a:txBody>
                  <a:tcPr/>
                </a:tc>
                <a:tc>
                  <a:txBody>
                    <a:bodyPr/>
                    <a:lstStyle/>
                    <a:p>
                      <a:r>
                        <a:rPr lang="en-US" sz="2000" dirty="0"/>
                        <a:t>Release</a:t>
                      </a:r>
                    </a:p>
                  </a:txBody>
                  <a:tcPr/>
                </a:tc>
                <a:tc>
                  <a:txBody>
                    <a:bodyPr/>
                    <a:lstStyle/>
                    <a:p>
                      <a:r>
                        <a:rPr lang="en-US" sz="2000" dirty="0"/>
                        <a:t>Impacted Projects</a:t>
                      </a:r>
                    </a:p>
                  </a:txBody>
                  <a:tcPr/>
                </a:tc>
                <a:tc>
                  <a:txBody>
                    <a:bodyPr/>
                    <a:lstStyle/>
                    <a:p>
                      <a:r>
                        <a:rPr lang="en-US" sz="2000" dirty="0"/>
                        <a:t>Comments</a:t>
                      </a:r>
                    </a:p>
                  </a:txBody>
                  <a:tcPr/>
                </a:tc>
                <a:extLst>
                  <a:ext uri="{0D108BD9-81ED-4DB2-BD59-A6C34878D82A}">
                    <a16:rowId xmlns:a16="http://schemas.microsoft.com/office/drawing/2014/main" val="3709077875"/>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VNF accepts and processes security data passed during instantiation.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Dublin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VNF </a:t>
                      </a:r>
                      <a:r>
                        <a:rPr lang="en-US" sz="1800" dirty="0" err="1"/>
                        <a:t>Reqts</a:t>
                      </a:r>
                      <a:endParaRPr lang="en-US" sz="1800" dirty="0"/>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VNFs must accept the instantiation security data (Controller SSH key and CA Root Certificate) during instantiation and process it; e.g. store it in the proper locations. </a:t>
                      </a:r>
                    </a:p>
                  </a:txBody>
                  <a:tcPr/>
                </a:tc>
                <a:extLst>
                  <a:ext uri="{0D108BD9-81ED-4DB2-BD59-A6C34878D82A}">
                    <a16:rowId xmlns:a16="http://schemas.microsoft.com/office/drawing/2014/main" val="2877573503"/>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VNF performs certificate enrollment automatically after activation.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Dublin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VNF </a:t>
                      </a:r>
                      <a:r>
                        <a:rPr lang="en-US" sz="1800" dirty="0" err="1"/>
                        <a:t>Reqts</a:t>
                      </a:r>
                      <a:endParaRPr lang="en-US" sz="1800" dirty="0"/>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If the CA URL is configured, VNF automatically performs certificate enrollment via CMPv2 using the IAK and RV during activation of the service configuration.  Until supported, certificate enrollment must be triggered on the VNF manually.</a:t>
                      </a:r>
                    </a:p>
                  </a:txBody>
                  <a:tcPr/>
                </a:tc>
                <a:extLst>
                  <a:ext uri="{0D108BD9-81ED-4DB2-BD59-A6C34878D82A}">
                    <a16:rowId xmlns:a16="http://schemas.microsoft.com/office/drawing/2014/main" val="792809991"/>
                  </a:ext>
                </a:extLst>
              </a:tr>
            </a:tbl>
          </a:graphicData>
        </a:graphic>
      </p:graphicFrame>
    </p:spTree>
    <p:extLst>
      <p:ext uri="{BB962C8B-B14F-4D97-AF65-F5344CB8AC3E}">
        <p14:creationId xmlns:p14="http://schemas.microsoft.com/office/powerpoint/2010/main" val="1567462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52852" y="305462"/>
            <a:ext cx="10779436"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PNF Requirements for PNF Certificate Enrollment</a:t>
            </a:r>
          </a:p>
        </p:txBody>
      </p:sp>
      <p:graphicFrame>
        <p:nvGraphicFramePr>
          <p:cNvPr id="2" name="Table 1">
            <a:extLst>
              <a:ext uri="{FF2B5EF4-FFF2-40B4-BE49-F238E27FC236}">
                <a16:creationId xmlns:a16="http://schemas.microsoft.com/office/drawing/2014/main" id="{4DD7BEBA-79A1-43B2-9424-2C2E1195427F}"/>
              </a:ext>
            </a:extLst>
          </p:cNvPr>
          <p:cNvGraphicFramePr>
            <a:graphicFrameLocks noGrp="1"/>
          </p:cNvGraphicFramePr>
          <p:nvPr>
            <p:extLst>
              <p:ext uri="{D42A27DB-BD31-4B8C-83A1-F6EECF244321}">
                <p14:modId xmlns:p14="http://schemas.microsoft.com/office/powerpoint/2010/main" val="1810395483"/>
              </p:ext>
            </p:extLst>
          </p:nvPr>
        </p:nvGraphicFramePr>
        <p:xfrm>
          <a:off x="352852" y="1003395"/>
          <a:ext cx="11154515" cy="7924800"/>
        </p:xfrm>
        <a:graphic>
          <a:graphicData uri="http://schemas.openxmlformats.org/drawingml/2006/table">
            <a:tbl>
              <a:tblPr firstRow="1" bandRow="1">
                <a:tableStyleId>{5C22544A-7EE6-4342-B048-85BDC9FD1C3A}</a:tableStyleId>
              </a:tblPr>
              <a:tblGrid>
                <a:gridCol w="2772515">
                  <a:extLst>
                    <a:ext uri="{9D8B030D-6E8A-4147-A177-3AD203B41FA5}">
                      <a16:colId xmlns:a16="http://schemas.microsoft.com/office/drawing/2014/main" val="2769667717"/>
                    </a:ext>
                  </a:extLst>
                </a:gridCol>
                <a:gridCol w="1325880">
                  <a:extLst>
                    <a:ext uri="{9D8B030D-6E8A-4147-A177-3AD203B41FA5}">
                      <a16:colId xmlns:a16="http://schemas.microsoft.com/office/drawing/2014/main" val="2324562307"/>
                    </a:ext>
                  </a:extLst>
                </a:gridCol>
                <a:gridCol w="1234440">
                  <a:extLst>
                    <a:ext uri="{9D8B030D-6E8A-4147-A177-3AD203B41FA5}">
                      <a16:colId xmlns:a16="http://schemas.microsoft.com/office/drawing/2014/main" val="2310490406"/>
                    </a:ext>
                  </a:extLst>
                </a:gridCol>
                <a:gridCol w="5821680">
                  <a:extLst>
                    <a:ext uri="{9D8B030D-6E8A-4147-A177-3AD203B41FA5}">
                      <a16:colId xmlns:a16="http://schemas.microsoft.com/office/drawing/2014/main" val="913969637"/>
                    </a:ext>
                  </a:extLst>
                </a:gridCol>
              </a:tblGrid>
              <a:tr h="206586">
                <a:tc>
                  <a:txBody>
                    <a:bodyPr/>
                    <a:lstStyle/>
                    <a:p>
                      <a:r>
                        <a:rPr lang="en-US" sz="2000" dirty="0"/>
                        <a:t>Security Function</a:t>
                      </a:r>
                    </a:p>
                  </a:txBody>
                  <a:tcPr/>
                </a:tc>
                <a:tc>
                  <a:txBody>
                    <a:bodyPr/>
                    <a:lstStyle/>
                    <a:p>
                      <a:r>
                        <a:rPr lang="en-US" sz="2000" dirty="0"/>
                        <a:t>Release</a:t>
                      </a:r>
                    </a:p>
                  </a:txBody>
                  <a:tcPr/>
                </a:tc>
                <a:tc>
                  <a:txBody>
                    <a:bodyPr/>
                    <a:lstStyle/>
                    <a:p>
                      <a:r>
                        <a:rPr lang="en-US" sz="2000" dirty="0"/>
                        <a:t>Impacted Projects</a:t>
                      </a:r>
                    </a:p>
                  </a:txBody>
                  <a:tcPr/>
                </a:tc>
                <a:tc>
                  <a:txBody>
                    <a:bodyPr/>
                    <a:lstStyle/>
                    <a:p>
                      <a:r>
                        <a:rPr lang="en-US" sz="2000" dirty="0"/>
                        <a:t>Comments</a:t>
                      </a:r>
                    </a:p>
                  </a:txBody>
                  <a:tcPr/>
                </a:tc>
                <a:extLst>
                  <a:ext uri="{0D108BD9-81ED-4DB2-BD59-A6C34878D82A}">
                    <a16:rowId xmlns:a16="http://schemas.microsoft.com/office/drawing/2014/main" val="3709077875"/>
                  </a:ext>
                </a:extLst>
              </a:tr>
              <a:tr h="370840">
                <a:tc>
                  <a:txBody>
                    <a:bodyPr/>
                    <a:lstStyle/>
                    <a:p>
                      <a:r>
                        <a:rPr lang="en-US" sz="1800" dirty="0"/>
                        <a:t>PNF Vendor Certificate</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PNF </a:t>
                      </a:r>
                      <a:r>
                        <a:rPr lang="en-US" sz="1800" dirty="0" err="1"/>
                        <a:t>Reqts</a:t>
                      </a:r>
                      <a:endParaRPr lang="en-US" sz="1800" dirty="0"/>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PNF comes with a vendor certificate that can be used to obtain a SP/ONAP certificate and/or can be used for TLS.  Until supported, PNF would need to be manually provisioned with end-entity certificate or with a IAK/RV so PNF can perform certificate enrollment or alternately do not TLS.</a:t>
                      </a:r>
                    </a:p>
                  </a:txBody>
                  <a:tcPr/>
                </a:tc>
                <a:extLst>
                  <a:ext uri="{0D108BD9-81ED-4DB2-BD59-A6C34878D82A}">
                    <a16:rowId xmlns:a16="http://schemas.microsoft.com/office/drawing/2014/main" val="2082555121"/>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PNF Certificate Enrollment</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PNF </a:t>
                      </a:r>
                      <a:r>
                        <a:rPr lang="en-US" sz="1800" dirty="0" err="1"/>
                        <a:t>Reqts</a:t>
                      </a:r>
                      <a:endParaRPr lang="en-US" sz="1800" dirty="0"/>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PNF is able to perform certificate enrollment with a SP/ONAP CA/RA.  3GPP devices use CMPv2 but this is not required as long as the CA/RA supports the protocol and procedure that the PNF uses. Until supported, PNF would need to be manually provisioned with an end-entity certificate or alternately do not use TLS.</a:t>
                      </a:r>
                    </a:p>
                  </a:txBody>
                  <a:tcPr/>
                </a:tc>
                <a:extLst>
                  <a:ext uri="{0D108BD9-81ED-4DB2-BD59-A6C34878D82A}">
                    <a16:rowId xmlns:a16="http://schemas.microsoft.com/office/drawing/2014/main" val="4208664558"/>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Provision PNF with CA/RA information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Casablanca</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PNF </a:t>
                      </a:r>
                      <a:r>
                        <a:rPr lang="en-US" sz="1800" dirty="0" err="1"/>
                        <a:t>Reqts</a:t>
                      </a:r>
                      <a:endParaRPr lang="en-US" sz="1800" dirty="0"/>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PNF is provisioned with the necessary CA/RA information (e.g. CA </a:t>
                      </a:r>
                      <a:r>
                        <a:rPr lang="en-US" sz="1800" dirty="0">
                          <a:solidFill>
                            <a:schemeClr val="tx1"/>
                          </a:solidFill>
                        </a:rPr>
                        <a:t>URL</a:t>
                      </a:r>
                      <a:r>
                        <a:rPr lang="en-US" sz="1800" dirty="0"/>
                        <a:t>, CA name) by the Initial Element Manager (EM) during Plug-n-Play (PnP). EM and PNF must support the PnP procedure. Until supported, PNF would need to be manually provisioned with CA/RA information or alternately, do not use TLS.</a:t>
                      </a:r>
                    </a:p>
                  </a:txBody>
                  <a:tcPr/>
                </a:tc>
                <a:extLst>
                  <a:ext uri="{0D108BD9-81ED-4DB2-BD59-A6C34878D82A}">
                    <a16:rowId xmlns:a16="http://schemas.microsoft.com/office/drawing/2014/main" val="1311997096"/>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Update PNF Registration workflow to assign PNF instance to PNF role created at onboarding</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Dublin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SO</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SO calls AAF (existing API) </a:t>
                      </a:r>
                      <a:r>
                        <a:rPr lang="en-US" sz="1800" dirty="0">
                          <a:solidFill>
                            <a:schemeClr val="tx1"/>
                          </a:solidFill>
                        </a:rPr>
                        <a:t>to assign the PNF instance to the NF Role during </a:t>
                      </a:r>
                      <a:r>
                        <a:rPr lang="en-US" sz="1800" dirty="0"/>
                        <a:t>PNF Registration.  Until supported, </a:t>
                      </a:r>
                      <a:r>
                        <a:rPr lang="en-US" sz="1800" dirty="0">
                          <a:solidFill>
                            <a:schemeClr val="tx1"/>
                          </a:solidFill>
                        </a:rPr>
                        <a:t>a human user with the proper permissions can use the AAF GUI to manually </a:t>
                      </a:r>
                      <a:r>
                        <a:rPr lang="en-US" sz="1800" dirty="0"/>
                        <a:t>add the PNF instance to the role after PNF Registration</a:t>
                      </a:r>
                      <a:r>
                        <a:rPr lang="en-US" sz="1800" dirty="0">
                          <a:solidFill>
                            <a:schemeClr val="tx1"/>
                          </a:solidFill>
                        </a:rPr>
                        <a:t>.  Alternately, authentication </a:t>
                      </a:r>
                      <a:r>
                        <a:rPr lang="en-US" sz="1800" dirty="0"/>
                        <a:t>equals authorization, meaning no separate authorization is performed and all valid events are accepted.</a:t>
                      </a:r>
                    </a:p>
                  </a:txBody>
                  <a:tcPr/>
                </a:tc>
                <a:extLst>
                  <a:ext uri="{0D108BD9-81ED-4DB2-BD59-A6C34878D82A}">
                    <a16:rowId xmlns:a16="http://schemas.microsoft.com/office/drawing/2014/main" val="1196070808"/>
                  </a:ext>
                </a:extLst>
              </a:tr>
            </a:tbl>
          </a:graphicData>
        </a:graphic>
      </p:graphicFrame>
    </p:spTree>
    <p:extLst>
      <p:ext uri="{BB962C8B-B14F-4D97-AF65-F5344CB8AC3E}">
        <p14:creationId xmlns:p14="http://schemas.microsoft.com/office/powerpoint/2010/main" val="4030126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52852" y="305462"/>
            <a:ext cx="10779436"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Controller CM Requirements</a:t>
            </a:r>
          </a:p>
        </p:txBody>
      </p:sp>
      <p:graphicFrame>
        <p:nvGraphicFramePr>
          <p:cNvPr id="2" name="Table 1">
            <a:extLst>
              <a:ext uri="{FF2B5EF4-FFF2-40B4-BE49-F238E27FC236}">
                <a16:creationId xmlns:a16="http://schemas.microsoft.com/office/drawing/2014/main" id="{4DD7BEBA-79A1-43B2-9424-2C2E1195427F}"/>
              </a:ext>
            </a:extLst>
          </p:cNvPr>
          <p:cNvGraphicFramePr>
            <a:graphicFrameLocks noGrp="1"/>
          </p:cNvGraphicFramePr>
          <p:nvPr>
            <p:extLst>
              <p:ext uri="{D42A27DB-BD31-4B8C-83A1-F6EECF244321}">
                <p14:modId xmlns:p14="http://schemas.microsoft.com/office/powerpoint/2010/main" val="1610739200"/>
              </p:ext>
            </p:extLst>
          </p:nvPr>
        </p:nvGraphicFramePr>
        <p:xfrm>
          <a:off x="488846" y="1122560"/>
          <a:ext cx="11154515" cy="5913120"/>
        </p:xfrm>
        <a:graphic>
          <a:graphicData uri="http://schemas.openxmlformats.org/drawingml/2006/table">
            <a:tbl>
              <a:tblPr firstRow="1" bandRow="1">
                <a:tableStyleId>{5C22544A-7EE6-4342-B048-85BDC9FD1C3A}</a:tableStyleId>
              </a:tblPr>
              <a:tblGrid>
                <a:gridCol w="2772515">
                  <a:extLst>
                    <a:ext uri="{9D8B030D-6E8A-4147-A177-3AD203B41FA5}">
                      <a16:colId xmlns:a16="http://schemas.microsoft.com/office/drawing/2014/main" val="2769667717"/>
                    </a:ext>
                  </a:extLst>
                </a:gridCol>
                <a:gridCol w="1325880">
                  <a:extLst>
                    <a:ext uri="{9D8B030D-6E8A-4147-A177-3AD203B41FA5}">
                      <a16:colId xmlns:a16="http://schemas.microsoft.com/office/drawing/2014/main" val="2324562307"/>
                    </a:ext>
                  </a:extLst>
                </a:gridCol>
                <a:gridCol w="1234440">
                  <a:extLst>
                    <a:ext uri="{9D8B030D-6E8A-4147-A177-3AD203B41FA5}">
                      <a16:colId xmlns:a16="http://schemas.microsoft.com/office/drawing/2014/main" val="2310490406"/>
                    </a:ext>
                  </a:extLst>
                </a:gridCol>
                <a:gridCol w="5821680">
                  <a:extLst>
                    <a:ext uri="{9D8B030D-6E8A-4147-A177-3AD203B41FA5}">
                      <a16:colId xmlns:a16="http://schemas.microsoft.com/office/drawing/2014/main" val="913969637"/>
                    </a:ext>
                  </a:extLst>
                </a:gridCol>
              </a:tblGrid>
              <a:tr h="206586">
                <a:tc>
                  <a:txBody>
                    <a:bodyPr/>
                    <a:lstStyle/>
                    <a:p>
                      <a:r>
                        <a:rPr lang="en-US" sz="2000" dirty="0"/>
                        <a:t>Security Function</a:t>
                      </a:r>
                    </a:p>
                  </a:txBody>
                  <a:tcPr/>
                </a:tc>
                <a:tc>
                  <a:txBody>
                    <a:bodyPr/>
                    <a:lstStyle/>
                    <a:p>
                      <a:r>
                        <a:rPr lang="en-US" sz="2000" dirty="0"/>
                        <a:t>Release</a:t>
                      </a:r>
                    </a:p>
                  </a:txBody>
                  <a:tcPr/>
                </a:tc>
                <a:tc>
                  <a:txBody>
                    <a:bodyPr/>
                    <a:lstStyle/>
                    <a:p>
                      <a:r>
                        <a:rPr lang="en-US" sz="2000" dirty="0"/>
                        <a:t>Impacted Projects</a:t>
                      </a:r>
                    </a:p>
                  </a:txBody>
                  <a:tcPr/>
                </a:tc>
                <a:tc>
                  <a:txBody>
                    <a:bodyPr/>
                    <a:lstStyle/>
                    <a:p>
                      <a:r>
                        <a:rPr lang="en-US" sz="2000" dirty="0"/>
                        <a:t>Comments</a:t>
                      </a:r>
                    </a:p>
                  </a:txBody>
                  <a:tcPr/>
                </a:tc>
                <a:extLst>
                  <a:ext uri="{0D108BD9-81ED-4DB2-BD59-A6C34878D82A}">
                    <a16:rowId xmlns:a16="http://schemas.microsoft.com/office/drawing/2014/main" val="3709077875"/>
                  </a:ext>
                </a:extLst>
              </a:tr>
              <a:tr h="370840">
                <a:tc>
                  <a:txBody>
                    <a:bodyPr/>
                    <a:lstStyle/>
                    <a:p>
                      <a:r>
                        <a:rPr lang="en-US" sz="1800" dirty="0"/>
                        <a:t>Support for NetConf/TLS</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Dublin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APPC, SDNC, VFC</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Controller support for NetConf over TLS as an option for Configuration Management (CM) of the NF.  Until supported, one of the other supported CM protocols could be used (Ansible/SSH, Chef/SSH, NetConf/SSH) or alternately, delay CM from ONAP until NetConf/TLS is supported.</a:t>
                      </a:r>
                    </a:p>
                  </a:txBody>
                  <a:tcPr/>
                </a:tc>
                <a:extLst>
                  <a:ext uri="{0D108BD9-81ED-4DB2-BD59-A6C34878D82A}">
                    <a16:rowId xmlns:a16="http://schemas.microsoft.com/office/drawing/2014/main" val="2082555121"/>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Controller determines which CM protocol to use for an NF.</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Dublin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APPC, SDNC, VFC, maybe SDC, AAI, modeling</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rgbClr val="FF0000"/>
                          </a:solidFill>
                        </a:rPr>
                        <a:t>Open point: </a:t>
                      </a:r>
                      <a:r>
                        <a:rPr lang="en-US" sz="1800" dirty="0"/>
                        <a:t>how the Controller knows which CM protocol to use for a particular NF (Ansible/SSH, Chef/SSH, NetConf/SSH or NetConf/TLS).  No agreement has been reached. Some options were discussed; add it to the model, add it to the NF package, populate it in AAI, try the CM protocols in a priority order, APPC uses Directed Graphs and Config Templates. Until agreed and supported, Controllers hard-code which protocol to use. </a:t>
                      </a:r>
                    </a:p>
                  </a:txBody>
                  <a:tcPr/>
                </a:tc>
                <a:extLst>
                  <a:ext uri="{0D108BD9-81ED-4DB2-BD59-A6C34878D82A}">
                    <a16:rowId xmlns:a16="http://schemas.microsoft.com/office/drawing/2014/main" val="4208664558"/>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SO triggers Controller to perform service configuration, including passing security data </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Dublin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SO, APPC, SDNC, VFC</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SO triggers Controller to configure VNF, passing Controller FQDN, VNF FQDN, IAK, RV and CA URL as configuration data. </a:t>
                      </a:r>
                    </a:p>
                  </a:txBody>
                  <a:tcPr/>
                </a:tc>
                <a:extLst>
                  <a:ext uri="{0D108BD9-81ED-4DB2-BD59-A6C34878D82A}">
                    <a16:rowId xmlns:a16="http://schemas.microsoft.com/office/drawing/2014/main" val="1252049018"/>
                  </a:ext>
                </a:extLst>
              </a:tr>
            </a:tbl>
          </a:graphicData>
        </a:graphic>
      </p:graphicFrame>
    </p:spTree>
    <p:extLst>
      <p:ext uri="{BB962C8B-B14F-4D97-AF65-F5344CB8AC3E}">
        <p14:creationId xmlns:p14="http://schemas.microsoft.com/office/powerpoint/2010/main" val="196519942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12375</TotalTime>
  <Words>2591</Words>
  <Application>Microsoft Office PowerPoint</Application>
  <PresentationFormat>Custom</PresentationFormat>
  <Paragraphs>223</Paragraphs>
  <Slides>12</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Nokia Pure Text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Horn, Linda (Nokia - US/Murray Hill)</cp:lastModifiedBy>
  <cp:revision>826</cp:revision>
  <dcterms:created xsi:type="dcterms:W3CDTF">2018-01-11T16:35:30Z</dcterms:created>
  <dcterms:modified xsi:type="dcterms:W3CDTF">2018-08-23T20:12:54Z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