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9"/>
  </p:notesMasterIdLst>
  <p:sldIdLst>
    <p:sldId id="283" r:id="rId2"/>
    <p:sldId id="333" r:id="rId3"/>
    <p:sldId id="334" r:id="rId4"/>
    <p:sldId id="342" r:id="rId5"/>
    <p:sldId id="336" r:id="rId6"/>
    <p:sldId id="335" r:id="rId7"/>
    <p:sldId id="344" r:id="rId8"/>
    <p:sldId id="338" r:id="rId9"/>
    <p:sldId id="343" r:id="rId10"/>
    <p:sldId id="339" r:id="rId11"/>
    <p:sldId id="345" r:id="rId12"/>
    <p:sldId id="340" r:id="rId13"/>
    <p:sldId id="341" r:id="rId14"/>
    <p:sldId id="346"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 id="379" r:id="rId47"/>
    <p:sldId id="380" r:id="rId48"/>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191"/>
    <a:srgbClr val="0000CC"/>
    <a:srgbClr val="00C9FF"/>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345" autoAdjust="0"/>
  </p:normalViewPr>
  <p:slideViewPr>
    <p:cSldViewPr snapToGrid="0">
      <p:cViewPr varScale="1">
        <p:scale>
          <a:sx n="64" d="100"/>
          <a:sy n="64" d="100"/>
        </p:scale>
        <p:origin x="348"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8/23/2018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93085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1837246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13</a:t>
            </a:fld>
            <a:endParaRPr lang="en-US" dirty="0"/>
          </a:p>
        </p:txBody>
      </p:sp>
    </p:spTree>
    <p:extLst>
      <p:ext uri="{BB962C8B-B14F-4D97-AF65-F5344CB8AC3E}">
        <p14:creationId xmlns:p14="http://schemas.microsoft.com/office/powerpoint/2010/main" val="48510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634258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1230645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99666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382989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3023849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19</a:t>
            </a:fld>
            <a:endParaRPr lang="en-US" dirty="0"/>
          </a:p>
        </p:txBody>
      </p:sp>
    </p:spTree>
    <p:extLst>
      <p:ext uri="{BB962C8B-B14F-4D97-AF65-F5344CB8AC3E}">
        <p14:creationId xmlns:p14="http://schemas.microsoft.com/office/powerpoint/2010/main" val="581076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517577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21</a:t>
            </a:fld>
            <a:endParaRPr lang="en-US" dirty="0"/>
          </a:p>
        </p:txBody>
      </p:sp>
    </p:spTree>
    <p:extLst>
      <p:ext uri="{BB962C8B-B14F-4D97-AF65-F5344CB8AC3E}">
        <p14:creationId xmlns:p14="http://schemas.microsoft.com/office/powerpoint/2010/main" val="428046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22</a:t>
            </a:fld>
            <a:endParaRPr lang="en-US" dirty="0"/>
          </a:p>
        </p:txBody>
      </p:sp>
    </p:spTree>
    <p:extLst>
      <p:ext uri="{BB962C8B-B14F-4D97-AF65-F5344CB8AC3E}">
        <p14:creationId xmlns:p14="http://schemas.microsoft.com/office/powerpoint/2010/main" val="30115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23</a:t>
            </a:fld>
            <a:endParaRPr lang="en-US" dirty="0"/>
          </a:p>
        </p:txBody>
      </p:sp>
    </p:spTree>
    <p:extLst>
      <p:ext uri="{BB962C8B-B14F-4D97-AF65-F5344CB8AC3E}">
        <p14:creationId xmlns:p14="http://schemas.microsoft.com/office/powerpoint/2010/main" val="112582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24</a:t>
            </a:fld>
            <a:endParaRPr lang="en-US" dirty="0"/>
          </a:p>
        </p:txBody>
      </p:sp>
    </p:spTree>
    <p:extLst>
      <p:ext uri="{BB962C8B-B14F-4D97-AF65-F5344CB8AC3E}">
        <p14:creationId xmlns:p14="http://schemas.microsoft.com/office/powerpoint/2010/main" val="1653641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25</a:t>
            </a:fld>
            <a:endParaRPr lang="en-US" dirty="0"/>
          </a:p>
        </p:txBody>
      </p:sp>
    </p:spTree>
    <p:extLst>
      <p:ext uri="{BB962C8B-B14F-4D97-AF65-F5344CB8AC3E}">
        <p14:creationId xmlns:p14="http://schemas.microsoft.com/office/powerpoint/2010/main" val="15929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26</a:t>
            </a:fld>
            <a:endParaRPr lang="en-US" dirty="0"/>
          </a:p>
        </p:txBody>
      </p:sp>
    </p:spTree>
    <p:extLst>
      <p:ext uri="{BB962C8B-B14F-4D97-AF65-F5344CB8AC3E}">
        <p14:creationId xmlns:p14="http://schemas.microsoft.com/office/powerpoint/2010/main" val="262063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27</a:t>
            </a:fld>
            <a:endParaRPr lang="en-US" dirty="0"/>
          </a:p>
        </p:txBody>
      </p:sp>
    </p:spTree>
    <p:extLst>
      <p:ext uri="{BB962C8B-B14F-4D97-AF65-F5344CB8AC3E}">
        <p14:creationId xmlns:p14="http://schemas.microsoft.com/office/powerpoint/2010/main" val="4068631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28</a:t>
            </a:fld>
            <a:endParaRPr lang="en-US" dirty="0"/>
          </a:p>
        </p:txBody>
      </p:sp>
    </p:spTree>
    <p:extLst>
      <p:ext uri="{BB962C8B-B14F-4D97-AF65-F5344CB8AC3E}">
        <p14:creationId xmlns:p14="http://schemas.microsoft.com/office/powerpoint/2010/main" val="883560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29</a:t>
            </a:fld>
            <a:endParaRPr lang="en-US" dirty="0"/>
          </a:p>
        </p:txBody>
      </p:sp>
    </p:spTree>
    <p:extLst>
      <p:ext uri="{BB962C8B-B14F-4D97-AF65-F5344CB8AC3E}">
        <p14:creationId xmlns:p14="http://schemas.microsoft.com/office/powerpoint/2010/main" val="2776636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30</a:t>
            </a:fld>
            <a:endParaRPr lang="en-US" dirty="0"/>
          </a:p>
        </p:txBody>
      </p:sp>
    </p:spTree>
    <p:extLst>
      <p:ext uri="{BB962C8B-B14F-4D97-AF65-F5344CB8AC3E}">
        <p14:creationId xmlns:p14="http://schemas.microsoft.com/office/powerpoint/2010/main" val="33171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1639176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33</a:t>
            </a:fld>
            <a:endParaRPr lang="en-US" dirty="0"/>
          </a:p>
        </p:txBody>
      </p:sp>
    </p:spTree>
    <p:extLst>
      <p:ext uri="{BB962C8B-B14F-4D97-AF65-F5344CB8AC3E}">
        <p14:creationId xmlns:p14="http://schemas.microsoft.com/office/powerpoint/2010/main" val="675971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36</a:t>
            </a:fld>
            <a:endParaRPr lang="en-US" dirty="0"/>
          </a:p>
        </p:txBody>
      </p:sp>
    </p:spTree>
    <p:extLst>
      <p:ext uri="{BB962C8B-B14F-4D97-AF65-F5344CB8AC3E}">
        <p14:creationId xmlns:p14="http://schemas.microsoft.com/office/powerpoint/2010/main" val="4021796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38</a:t>
            </a:fld>
            <a:endParaRPr lang="en-US" dirty="0"/>
          </a:p>
        </p:txBody>
      </p:sp>
    </p:spTree>
    <p:extLst>
      <p:ext uri="{BB962C8B-B14F-4D97-AF65-F5344CB8AC3E}">
        <p14:creationId xmlns:p14="http://schemas.microsoft.com/office/powerpoint/2010/main" val="24571337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40</a:t>
            </a:fld>
            <a:endParaRPr lang="en-US" dirty="0"/>
          </a:p>
        </p:txBody>
      </p:sp>
    </p:spTree>
    <p:extLst>
      <p:ext uri="{BB962C8B-B14F-4D97-AF65-F5344CB8AC3E}">
        <p14:creationId xmlns:p14="http://schemas.microsoft.com/office/powerpoint/2010/main" val="32027626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42</a:t>
            </a:fld>
            <a:endParaRPr lang="en-US" dirty="0"/>
          </a:p>
        </p:txBody>
      </p:sp>
    </p:spTree>
    <p:extLst>
      <p:ext uri="{BB962C8B-B14F-4D97-AF65-F5344CB8AC3E}">
        <p14:creationId xmlns:p14="http://schemas.microsoft.com/office/powerpoint/2010/main" val="25375997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44</a:t>
            </a:fld>
            <a:endParaRPr lang="en-US" dirty="0"/>
          </a:p>
        </p:txBody>
      </p:sp>
    </p:spTree>
    <p:extLst>
      <p:ext uri="{BB962C8B-B14F-4D97-AF65-F5344CB8AC3E}">
        <p14:creationId xmlns:p14="http://schemas.microsoft.com/office/powerpoint/2010/main" val="31411354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46</a:t>
            </a:fld>
            <a:endParaRPr lang="en-US" dirty="0"/>
          </a:p>
        </p:txBody>
      </p:sp>
    </p:spTree>
    <p:extLst>
      <p:ext uri="{BB962C8B-B14F-4D97-AF65-F5344CB8AC3E}">
        <p14:creationId xmlns:p14="http://schemas.microsoft.com/office/powerpoint/2010/main" val="2018762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37414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28295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188009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1169075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410528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423666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8/23/2018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3711053" y="6365240"/>
            <a:ext cx="4769896" cy="523220"/>
          </a:xfrm>
          <a:prstGeom prst="rect">
            <a:avLst/>
          </a:prstGeom>
          <a:noFill/>
        </p:spPr>
        <p:txBody>
          <a:bodyPr wrap="none" rtlCol="0">
            <a:spAutoFit/>
          </a:bodyPr>
          <a:lstStyle/>
          <a:p>
            <a:pPr algn="ctr"/>
            <a:r>
              <a:rPr lang="en-US" sz="2800" dirty="0">
                <a:solidFill>
                  <a:schemeClr val="bg1"/>
                </a:solidFill>
              </a:rPr>
              <a:t>Meeting Minutes Aug 23,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95089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VES events that the NF emits is provided, NF instance ID, NF IP address and other information that is stored in AAI and can be used by DCAE to verify that the NF is authorized to send certain asynchronous events to DCAE.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is some concern that it is not scalable to manually provision every NF instance and its roles and permissions into CADI prior to the first NF TLS connection into ONAP.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Can we provision NF roles, permissions and instances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updating AAF.  What projects are impacted for this; AAF, SO, DCAE?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Choice determines when CADI must be updated; e.g. instantiation, restart, SW upgrade.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AAF team </a:t>
            </a:r>
            <a:r>
              <a:rPr lang="en-US" sz="2000" dirty="0">
                <a:solidFill>
                  <a:schemeClr val="tx2"/>
                </a:solidFill>
                <a:ea typeface="Nokia Pure Text Light" panose="020B0304040602060303" pitchFamily="34" charset="0"/>
                <a:cs typeface="Nokia Pure Text Light" panose="020B0304040602060303" pitchFamily="34" charset="0"/>
              </a:rPr>
              <a:t>to identify what information is needed for CADI to authorize a NF and what can be automated.  </a:t>
            </a:r>
            <a:r>
              <a:rPr lang="en-US" sz="2000" b="1" dirty="0">
                <a:solidFill>
                  <a:schemeClr val="tx2"/>
                </a:solidFill>
                <a:ea typeface="Nokia Pure Text Light" panose="020B0304040602060303" pitchFamily="34" charset="0"/>
                <a:cs typeface="Nokia Pure Text Light" panose="020B0304040602060303" pitchFamily="34" charset="0"/>
              </a:rPr>
              <a:t>Status:  Closed Jul 12 </a:t>
            </a:r>
            <a:r>
              <a:rPr lang="en-US" sz="2000" dirty="0">
                <a:solidFill>
                  <a:schemeClr val="tx2"/>
                </a:solidFill>
                <a:ea typeface="Nokia Pure Text Light" panose="020B0304040602060303" pitchFamily="34" charset="0"/>
                <a:cs typeface="Nokia Pure Text Light" panose="020B0304040602060303" pitchFamily="34" charset="0"/>
              </a:rPr>
              <a:t>Jonathan and Amy developed a proposal, available in slide deck on wiki.  Further details still to be worked.</a:t>
            </a:r>
          </a:p>
        </p:txBody>
      </p:sp>
    </p:spTree>
    <p:extLst>
      <p:ext uri="{BB962C8B-B14F-4D97-AF65-F5344CB8AC3E}">
        <p14:creationId xmlns:p14="http://schemas.microsoft.com/office/powerpoint/2010/main" val="358681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822380"/>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(continued)</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Could we use Pluggable Authentication to authorize NFs instead of CADI?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would be configured to point back to DCAE for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complexity of the authorization solution to:</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Onboarding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Instantiation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Service Provider</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automation of the solution:</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can not have manual steps at run time (during instantiation) and that is the first time ONAP knows the NF instance ID (user)</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could tolerate manual steps at design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how we could phase the final “ideal” solution over time if it can’t all be completed in Casablanca.</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Identify some steps that make sense.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66608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DCAE and NF certificate are signed by the same CA (ONAP or Service Provider (SP) CA) then there is no problem.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NF certificate is signed by Vendor Factory CA and DCAE certificate is signed by ONAP/SP CA, then ONAP/SP Root CA certificate must be in NF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ONAP/SP Root CA certificate can be manually pre-provisioned in NF before any TLS connection is set up.  But this does not work for Plug and Play (PnP) of PNFs.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PNF PnP when the PNF Registration event is sent from the NF to DCAE.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happens when NF sends the PNF Registration event a second time?  Is the Root CA certificate still valid?</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 avoid this situation, ONAP could require that NFs perform operator certificate enrollment before the first TLS connection.</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Check </a:t>
            </a:r>
            <a:r>
              <a:rPr lang="en-US" sz="2000" dirty="0">
                <a:solidFill>
                  <a:schemeClr val="tx2"/>
                </a:solidFill>
                <a:ea typeface="Nokia Pure Text Light" panose="020B0304040602060303" pitchFamily="34" charset="0"/>
                <a:cs typeface="Nokia Pure Text Light" panose="020B0304040602060303" pitchFamily="34" charset="0"/>
              </a:rPr>
              <a:t>SOL002 and SOL004 to see if this problem has already been solved.  </a:t>
            </a:r>
            <a:r>
              <a:rPr lang="en-US" sz="2000" b="1" dirty="0">
                <a:solidFill>
                  <a:schemeClr val="tx2"/>
                </a:solidFill>
                <a:ea typeface="Nokia Pure Text Light" panose="020B0304040602060303" pitchFamily="34" charset="0"/>
                <a:cs typeface="Nokia Pure Text Light" panose="020B0304040602060303" pitchFamily="34" charset="0"/>
              </a:rPr>
              <a:t>Status:  Closed May 24</a:t>
            </a:r>
            <a:r>
              <a:rPr lang="en-US" sz="2000" dirty="0">
                <a:solidFill>
                  <a:schemeClr val="tx2"/>
                </a:solidFill>
                <a:ea typeface="Nokia Pure Text Light" panose="020B0304040602060303" pitchFamily="34" charset="0"/>
                <a:cs typeface="Nokia Pure Text Light" panose="020B0304040602060303" pitchFamily="34" charset="0"/>
              </a:rPr>
              <a:t> SOL002 and SOL004 do not address these kind of certificate issues.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0654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is the 3GPP standard according to TS 33.310.</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Many Service Providers have LDAP systems in place.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LDAP is difficult to manage and the world is moving away from it to simpler protocols.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HTTP Server as an alternative.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needs to be updated and/or softened with regard to LDAP.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 do not specify what protocols must be supported for Identity and Access Management (IDAM).</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Propose </a:t>
            </a:r>
            <a:r>
              <a:rPr lang="en-US" sz="2000" dirty="0">
                <a:solidFill>
                  <a:schemeClr val="tx2"/>
                </a:solidFill>
                <a:ea typeface="Nokia Pure Text Light" panose="020B0304040602060303" pitchFamily="34" charset="0"/>
                <a:cs typeface="Nokia Pure Text Light" panose="020B0304040602060303" pitchFamily="34" charset="0"/>
              </a:rPr>
              <a:t>protocols for IDAM to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b="1" dirty="0">
                <a:solidFill>
                  <a:schemeClr val="tx2"/>
                </a:solidFill>
                <a:ea typeface="Nokia Pure Text Light" panose="020B0304040602060303" pitchFamily="34" charset="0"/>
                <a:cs typeface="Nokia Pure Text Light" panose="020B0304040602060303" pitchFamily="34" charset="0"/>
              </a:rPr>
              <a:t>Status:  Closed May 24 </a:t>
            </a:r>
            <a:r>
              <a:rPr lang="en-US" sz="2000" dirty="0">
                <a:solidFill>
                  <a:schemeClr val="tx2"/>
                </a:solidFill>
                <a:ea typeface="Nokia Pure Text Light" panose="020B0304040602060303" pitchFamily="34" charset="0"/>
                <a:cs typeface="Nokia Pure Text Light" panose="020B0304040602060303" pitchFamily="34" charset="0"/>
              </a:rPr>
              <a:t>LDAP and HTTP recommended.  See details in May 24 meeting minutes.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what vendors and service providers currently support as well as where the industry is heading.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should be one of the supported protocols to support legacy systems.</a:t>
            </a:r>
          </a:p>
        </p:txBody>
      </p:sp>
    </p:spTree>
    <p:extLst>
      <p:ext uri="{BB962C8B-B14F-4D97-AF65-F5344CB8AC3E}">
        <p14:creationId xmlns:p14="http://schemas.microsoft.com/office/powerpoint/2010/main" val="33639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561179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Certificate chaining</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components and NFs support 3 levels of certificate chaining; Root CA, Sub CA, End-entity.  This is already supported in ONAP.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then a new certificate is needed every time VNF is restarted or SW upgraded.  Certificate enrollment must be part of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then the certificate must be persistently stored over VNF restart and SW upgrade.</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9479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02756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Olsson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3061309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002191"/>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Recommended Protocols in NF for Identity and Access Management (IDAM).</a:t>
            </a:r>
          </a:p>
          <a:p>
            <a:pPr marL="800100" lvl="1" indent="-342900">
              <a:spcAft>
                <a:spcPts val="600"/>
              </a:spcAft>
              <a:buFont typeface="Arial" panose="020B0604020202020204" pitchFamily="34" charset="0"/>
              <a:buChar char="•"/>
            </a:pPr>
            <a:r>
              <a:rPr lang="en-US" sz="2000" dirty="0">
                <a:solidFill>
                  <a:schemeClr val="tx2"/>
                </a:solidFill>
              </a:rPr>
              <a:t>When certificates are used, LDAPv3 shall be supported as the primary method of authorization of a NF in ONAP.</a:t>
            </a:r>
          </a:p>
          <a:p>
            <a:pPr marL="800100" lvl="1" indent="-342900">
              <a:spcAft>
                <a:spcPts val="600"/>
              </a:spcAft>
              <a:buFont typeface="Arial" panose="020B0604020202020204" pitchFamily="34" charset="0"/>
              <a:buChar char="•"/>
            </a:pPr>
            <a:r>
              <a:rPr lang="en-US" sz="2000" dirty="0">
                <a:solidFill>
                  <a:schemeClr val="tx2"/>
                </a:solidFill>
              </a:rPr>
              <a:t>When certificates are used, HTTP shall be used as an alternative method of authorization of an NF when LDAP is not available.</a:t>
            </a:r>
          </a:p>
          <a:p>
            <a:pPr marL="800100" lvl="1" indent="-342900">
              <a:spcAft>
                <a:spcPts val="600"/>
              </a:spcAft>
              <a:buFont typeface="Arial" panose="020B0604020202020204" pitchFamily="34" charset="0"/>
              <a:buChar char="•"/>
            </a:pPr>
            <a:r>
              <a:rPr lang="en-US" sz="2000" dirty="0">
                <a:solidFill>
                  <a:schemeClr val="tx2"/>
                </a:solidFill>
              </a:rPr>
              <a:t>LDAPv3 format or HTTP format shall be used to access file repositories of TLS certificates.</a:t>
            </a:r>
          </a:p>
          <a:p>
            <a:pPr marL="800100" lvl="1" indent="-342900">
              <a:spcAft>
                <a:spcPts val="600"/>
              </a:spcAft>
              <a:buFont typeface="Arial" panose="020B0604020202020204" pitchFamily="34" charset="0"/>
              <a:buChar char="•"/>
            </a:pPr>
            <a:r>
              <a:rPr lang="en-US" sz="2000" dirty="0">
                <a:solidFill>
                  <a:schemeClr val="tx2"/>
                </a:solidFill>
              </a:rPr>
              <a:t>LDAPv3 and HTTP formats shall be supported for checking the revocation status of TLS certificates.</a:t>
            </a:r>
          </a:p>
          <a:p>
            <a:pPr>
              <a:spcAft>
                <a:spcPts val="600"/>
              </a:spcAft>
            </a:pPr>
            <a:r>
              <a:rPr lang="en-US" sz="2000" dirty="0">
                <a:solidFill>
                  <a:schemeClr val="tx2"/>
                </a:solidFill>
              </a:rPr>
              <a:t>LDAP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according to TS 33.310</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Supported by all PKI products today</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Flexible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Scalable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Complex</a:t>
            </a:r>
          </a:p>
          <a:p>
            <a:pPr>
              <a:spcAft>
                <a:spcPts val="600"/>
              </a:spcAft>
            </a:pPr>
            <a:r>
              <a:rPr lang="en-US" sz="2000" dirty="0">
                <a:solidFill>
                  <a:schemeClr val="tx2"/>
                </a:solidFill>
              </a:rPr>
              <a:t>HTTP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Simple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Low cost and maintenance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00150" lvl="2" indent="-285750">
              <a:buFont typeface="Arial" panose="020B0604020202020204" pitchFamily="34" charset="0"/>
              <a:buChar char="•"/>
            </a:pPr>
            <a:r>
              <a:rPr lang="en-US" sz="2000" dirty="0">
                <a:solidFill>
                  <a:schemeClr val="tx2"/>
                </a:solidFill>
              </a:rPr>
              <a:t>Not supported by all PKI products, although widely supported</a:t>
            </a:r>
          </a:p>
        </p:txBody>
      </p:sp>
    </p:spTree>
    <p:extLst>
      <p:ext uri="{BB962C8B-B14F-4D97-AF65-F5344CB8AC3E}">
        <p14:creationId xmlns:p14="http://schemas.microsoft.com/office/powerpoint/2010/main" val="109386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833187"/>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Other Protocols to consider for Identity and Access Management (IDAM).</a:t>
            </a:r>
          </a:p>
          <a:p>
            <a:pPr marL="285750" indent="-285750">
              <a:spcAft>
                <a:spcPts val="600"/>
              </a:spcAft>
              <a:buFont typeface="Arial" panose="020B0604020202020204" pitchFamily="34" charset="0"/>
              <a:buChar char="•"/>
            </a:pPr>
            <a:r>
              <a:rPr lang="en-US" sz="2000" dirty="0">
                <a:solidFill>
                  <a:schemeClr val="tx2"/>
                </a:solidFill>
              </a:rPr>
              <a:t>Should TACAS, TACAS+, DIAMETER, RADIUS protocols be considered?</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uses the Controller certificate (e.g. TLS), these protocols are not an alternative to LDAP or HTTP because they don’t handle certificate functions such as revocation.</a:t>
            </a:r>
          </a:p>
          <a:p>
            <a:pPr marL="1200150" lvl="2" indent="-285750">
              <a:spcAft>
                <a:spcPts val="600"/>
              </a:spcAft>
              <a:buFont typeface="Arial" panose="020B0604020202020204" pitchFamily="34" charset="0"/>
              <a:buChar char="•"/>
            </a:pPr>
            <a:r>
              <a:rPr lang="en-US" sz="2000" dirty="0">
                <a:solidFill>
                  <a:schemeClr val="tx2"/>
                </a:solidFill>
              </a:rPr>
              <a:t>Certificates optionally have Distribution Points (DPs) where an authenticator can check if a certificate has been revoked.  DPs support LDAP and HTTP formats.</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does not use Controller certificate (e.g. SSH), these protocols may be useful.</a:t>
            </a:r>
          </a:p>
          <a:p>
            <a:pPr marL="1200150" lvl="2" indent="-285750">
              <a:spcAft>
                <a:spcPts val="600"/>
              </a:spcAft>
              <a:buFont typeface="Arial" panose="020B0604020202020204" pitchFamily="34" charset="0"/>
              <a:buChar char="•"/>
            </a:pPr>
            <a:endParaRPr lang="en-US" sz="2000" dirty="0">
              <a:solidFill>
                <a:schemeClr val="tx2"/>
              </a:solidFill>
            </a:endParaRPr>
          </a:p>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Provisioning SSH Public Keys in NF</a:t>
            </a:r>
          </a:p>
          <a:p>
            <a:pPr marL="285750" indent="-285750">
              <a:spcAft>
                <a:spcPts val="600"/>
              </a:spcAft>
              <a:buFont typeface="Arial" panose="020B0604020202020204" pitchFamily="34" charset="0"/>
              <a:buChar char="•"/>
            </a:pPr>
            <a:r>
              <a:rPr lang="en-US" sz="2000" dirty="0">
                <a:solidFill>
                  <a:schemeClr val="tx2"/>
                </a:solidFill>
              </a:rPr>
              <a:t>Recommendations for SSH authentication:</a:t>
            </a:r>
          </a:p>
          <a:p>
            <a:pPr marL="742950" lvl="1" indent="-285750">
              <a:spcAft>
                <a:spcPts val="600"/>
              </a:spcAft>
              <a:buFont typeface="Arial" panose="020B0604020202020204" pitchFamily="34" charset="0"/>
              <a:buChar char="•"/>
            </a:pPr>
            <a:r>
              <a:rPr lang="en-US" sz="2000" dirty="0">
                <a:solidFill>
                  <a:schemeClr val="tx2"/>
                </a:solidFill>
              </a:rPr>
              <a:t>When SSH/SFTP is used, public key authentication shall be supported by NF to authenticate ONAP access; password authentication shall not be supported for SSH/SFTP access into the NF.</a:t>
            </a:r>
          </a:p>
          <a:p>
            <a:pPr marL="285750" indent="-285750">
              <a:spcAft>
                <a:spcPts val="600"/>
              </a:spcAft>
              <a:buFont typeface="Arial" panose="020B0604020202020204" pitchFamily="34" charset="0"/>
              <a:buChar char="•"/>
            </a:pPr>
            <a:r>
              <a:rPr lang="en-US" sz="2000" dirty="0">
                <a:solidFill>
                  <a:schemeClr val="tx2"/>
                </a:solidFill>
              </a:rPr>
              <a:t>SSH is used for Configuration Management (CM) and Life Cycle Management (LCM) with NetConf, Ansible or Chef.</a:t>
            </a:r>
          </a:p>
          <a:p>
            <a:pPr marL="742950" lvl="1" indent="-285750">
              <a:spcAft>
                <a:spcPts val="600"/>
              </a:spcAft>
              <a:buFont typeface="Arial" panose="020B0604020202020204" pitchFamily="34" charset="0"/>
              <a:buChar char="•"/>
            </a:pPr>
            <a:r>
              <a:rPr lang="en-US" sz="2000" dirty="0">
                <a:solidFill>
                  <a:schemeClr val="tx2"/>
                </a:solidFill>
              </a:rPr>
              <a:t>For VNFs, SSH public keys are passed during instantiation.</a:t>
            </a:r>
          </a:p>
          <a:p>
            <a:pPr marL="742950" lvl="1" indent="-285750">
              <a:spcAft>
                <a:spcPts val="600"/>
              </a:spcAft>
              <a:buFont typeface="Arial" panose="020B0604020202020204" pitchFamily="34" charset="0"/>
              <a:buChar char="•"/>
            </a:pPr>
            <a:r>
              <a:rPr lang="en-US" sz="2000" dirty="0">
                <a:solidFill>
                  <a:schemeClr val="tx2"/>
                </a:solidFill>
              </a:rPr>
              <a:t>For PNFs, how are SSH public keys provisioned?  There is a bootstrapping problem if SSH is used as the Configuration Management transport protocol.  Possible provisioning options :</a:t>
            </a:r>
          </a:p>
          <a:p>
            <a:pPr marL="1200150" lvl="2" indent="-285750">
              <a:spcAft>
                <a:spcPts val="600"/>
              </a:spcAft>
              <a:buFont typeface="Arial" panose="020B0604020202020204" pitchFamily="34" charset="0"/>
              <a:buChar char="•"/>
            </a:pPr>
            <a:r>
              <a:rPr lang="en-US" sz="2000" dirty="0">
                <a:solidFill>
                  <a:schemeClr val="tx2"/>
                </a:solidFill>
              </a:rPr>
              <a:t>Pass it during PnP in the DHCP response</a:t>
            </a:r>
          </a:p>
          <a:p>
            <a:pPr marL="1200150" lvl="2" indent="-285750">
              <a:spcAft>
                <a:spcPts val="600"/>
              </a:spcAft>
              <a:buFont typeface="Arial" panose="020B0604020202020204" pitchFamily="34" charset="0"/>
              <a:buChar char="•"/>
            </a:pPr>
            <a:r>
              <a:rPr lang="en-US" sz="2000" dirty="0">
                <a:solidFill>
                  <a:schemeClr val="tx2"/>
                </a:solidFill>
              </a:rPr>
              <a:t>Provision it during PnP from the Initial EM (PnP Server)</a:t>
            </a:r>
          </a:p>
          <a:p>
            <a:pPr marL="1200150" lvl="2" indent="-285750">
              <a:spcAft>
                <a:spcPts val="600"/>
              </a:spcAft>
              <a:buFont typeface="Arial" panose="020B0604020202020204" pitchFamily="34" charset="0"/>
              <a:buChar char="•"/>
            </a:pPr>
            <a:r>
              <a:rPr lang="en-US" sz="2000" dirty="0">
                <a:solidFill>
                  <a:schemeClr val="tx2"/>
                </a:solidFill>
              </a:rPr>
              <a:t>Provision it manually on-site during installation</a:t>
            </a:r>
          </a:p>
          <a:p>
            <a:pPr>
              <a:spcAft>
                <a:spcPts val="600"/>
              </a:spcAft>
            </a:pPr>
            <a:endParaRPr lang="en-US" sz="2000" dirty="0">
              <a:solidFill>
                <a:schemeClr val="tx2"/>
              </a:solidFill>
            </a:endParaRPr>
          </a:p>
          <a:p>
            <a:pPr>
              <a:spcAft>
                <a:spcPts val="600"/>
              </a:spcAft>
            </a:pPr>
            <a:endParaRPr lang="en-US" sz="2000" dirty="0">
              <a:solidFill>
                <a:schemeClr val="tx2"/>
              </a:solidFill>
            </a:endParaRPr>
          </a:p>
        </p:txBody>
      </p:sp>
    </p:spTree>
    <p:extLst>
      <p:ext uri="{BB962C8B-B14F-4D97-AF65-F5344CB8AC3E}">
        <p14:creationId xmlns:p14="http://schemas.microsoft.com/office/powerpoint/2010/main" val="44890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817525"/>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Recommendations for NetConf transport protocol – TLS or SSH</a:t>
            </a:r>
          </a:p>
          <a:p>
            <a:pPr marL="800100" lvl="1" indent="-342900">
              <a:spcAft>
                <a:spcPts val="600"/>
              </a:spcAft>
              <a:buFont typeface="Arial" panose="020B0604020202020204" pitchFamily="34" charset="0"/>
              <a:buChar char="•"/>
            </a:pPr>
            <a:r>
              <a:rPr lang="en-US" sz="2000" dirty="0">
                <a:solidFill>
                  <a:schemeClr val="tx2"/>
                </a:solidFill>
              </a:rPr>
              <a:t>ONAP shall support both TLS and SSH as the transport protocol for NetConf.  </a:t>
            </a:r>
          </a:p>
          <a:p>
            <a:pPr marL="800100" lvl="1" indent="-342900">
              <a:spcAft>
                <a:spcPts val="600"/>
              </a:spcAft>
              <a:buFont typeface="Arial" panose="020B0604020202020204" pitchFamily="34" charset="0"/>
              <a:buChar char="•"/>
            </a:pPr>
            <a:r>
              <a:rPr lang="en-US" sz="2000" dirty="0">
                <a:solidFill>
                  <a:schemeClr val="tx2"/>
                </a:solidFill>
              </a:rPr>
              <a:t>TLS shall be the preferred transport protocol for NetConf.</a:t>
            </a:r>
          </a:p>
          <a:p>
            <a:pPr marL="800100" lvl="1" indent="-342900">
              <a:spcAft>
                <a:spcPts val="600"/>
              </a:spcAft>
              <a:buFont typeface="Arial" panose="020B0604020202020204" pitchFamily="34" charset="0"/>
              <a:buChar char="•"/>
            </a:pPr>
            <a:r>
              <a:rPr lang="en-US" sz="2000" dirty="0">
                <a:solidFill>
                  <a:schemeClr val="tx2"/>
                </a:solidFill>
              </a:rPr>
              <a:t>How would the Controller know which to use for a NF?  Recommendations:</a:t>
            </a:r>
          </a:p>
          <a:p>
            <a:pPr marL="1257300" lvl="2" indent="-342900">
              <a:spcAft>
                <a:spcPts val="600"/>
              </a:spcAft>
              <a:buFont typeface="Arial" panose="020B0604020202020204" pitchFamily="34" charset="0"/>
              <a:buChar char="•"/>
            </a:pPr>
            <a:r>
              <a:rPr lang="en-US" sz="2000" dirty="0">
                <a:solidFill>
                  <a:schemeClr val="tx2"/>
                </a:solidFill>
              </a:rPr>
              <a:t>It shall be possible to specify the configuration management protocol supported by a NF at design time (NetConf/TLS, </a:t>
            </a:r>
            <a:r>
              <a:rPr lang="en-US" sz="2000" dirty="0" err="1">
                <a:solidFill>
                  <a:schemeClr val="tx2"/>
                </a:solidFill>
              </a:rPr>
              <a:t>Netconf</a:t>
            </a:r>
            <a:r>
              <a:rPr lang="en-US" sz="2000" dirty="0">
                <a:solidFill>
                  <a:schemeClr val="tx2"/>
                </a:solidFill>
              </a:rPr>
              <a:t>/SSH, Ansible/SSH or Chef/SSH).</a:t>
            </a:r>
          </a:p>
          <a:p>
            <a:pPr marL="1257300" lvl="2" indent="-342900">
              <a:spcAft>
                <a:spcPts val="600"/>
              </a:spcAft>
              <a:buFont typeface="Arial" panose="020B0604020202020204" pitchFamily="34" charset="0"/>
              <a:buChar char="•"/>
            </a:pPr>
            <a:r>
              <a:rPr lang="en-US" sz="2000" dirty="0">
                <a:solidFill>
                  <a:schemeClr val="tx2"/>
                </a:solidFill>
              </a:rPr>
              <a:t>If a configuration management protocol is not specified for a NF, ONAP shall try NetConf/TLS first as the default.  </a:t>
            </a:r>
          </a:p>
          <a:p>
            <a:pPr marL="1714500" lvl="3" indent="-342900">
              <a:spcAft>
                <a:spcPts val="600"/>
              </a:spcAft>
              <a:buFont typeface="Arial" panose="020B0604020202020204" pitchFamily="34" charset="0"/>
              <a:buChar char="•"/>
            </a:pPr>
            <a:r>
              <a:rPr lang="en-US" sz="2000" dirty="0">
                <a:solidFill>
                  <a:schemeClr val="tx2"/>
                </a:solidFill>
              </a:rPr>
              <a:t>This is so Service Providers do not have to configure things which are default.</a:t>
            </a:r>
          </a:p>
          <a:p>
            <a:pPr marL="1257300" lvl="2" indent="-342900">
              <a:spcAft>
                <a:spcPts val="600"/>
              </a:spcAft>
              <a:buFont typeface="Arial" panose="020B0604020202020204" pitchFamily="34" charset="0"/>
              <a:buChar char="•"/>
            </a:pPr>
            <a:r>
              <a:rPr lang="en-US" sz="2000" dirty="0">
                <a:solidFill>
                  <a:schemeClr val="tx2"/>
                </a:solidFill>
              </a:rPr>
              <a:t>As an option, ONAP Controllers could also try other CM protocols in some priority order if NetConf/TLS fails.  This is left to the Controller designers to decide.</a:t>
            </a:r>
          </a:p>
          <a:p>
            <a:pPr>
              <a:spcAft>
                <a:spcPts val="600"/>
              </a:spcAft>
            </a:pPr>
            <a:endParaRPr lang="en-US" sz="2400" dirty="0">
              <a:solidFill>
                <a:schemeClr val="tx2"/>
              </a:solidFill>
            </a:endParaRPr>
          </a:p>
          <a:p>
            <a:pPr>
              <a:spcAft>
                <a:spcPts val="600"/>
              </a:spcAft>
            </a:pPr>
            <a:r>
              <a:rPr lang="en-US" sz="2400" dirty="0">
                <a:solidFill>
                  <a:schemeClr val="tx2"/>
                </a:solidFill>
              </a:rPr>
              <a:t>NetConf/TLS</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Uses certificates for authentication; don’t need to provision SSH public key for CM; eliminates the bootstrapping problem.</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 widely used with NetConf now; may have trouble finding a third party NetConf product that supports TLS.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Still have to solve the SSH public key provisioning problem for Ansible for LCM; but can use NetConf/TLS to configure the SSH public key for Ansible so no bootstrapping problem.</a:t>
            </a:r>
          </a:p>
        </p:txBody>
      </p:sp>
    </p:spTree>
    <p:extLst>
      <p:ext uri="{BB962C8B-B14F-4D97-AF65-F5344CB8AC3E}">
        <p14:creationId xmlns:p14="http://schemas.microsoft.com/office/powerpoint/2010/main" val="1602264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36126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VNF certificate enrollment happens automatically as part of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Options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SW image comes with a default certificate to use for enrollment.  Rejected as not secure.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Check SOL005.  It has standards for generating keys and certificates for VNFs.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One time password for VNF to use during enrollment.  </a:t>
            </a:r>
            <a:r>
              <a:rPr lang="en-US" sz="2000" b="1" dirty="0">
                <a:solidFill>
                  <a:schemeClr val="tx2"/>
                </a:solidFill>
                <a:ea typeface="Nokia Pure Text Light" panose="020B0304040602060303" pitchFamily="34" charset="0"/>
                <a:cs typeface="Nokia Pure Text Light" panose="020B0304040602060303" pitchFamily="34" charset="0"/>
              </a:rPr>
              <a:t>AI:  Ericsson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on May 31.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Ericsson presented on May 31 and presentation is posted to wiki.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(potentially SO with the help of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generates a key pair, performs enrollment and installs a PKCS#12 bundle on the VNF.   </a:t>
            </a:r>
            <a:r>
              <a:rPr lang="en-US" sz="2000" b="1" dirty="0">
                <a:solidFill>
                  <a:schemeClr val="tx2"/>
                </a:solidFill>
                <a:ea typeface="Nokia Pure Text Light" panose="020B0304040602060303" pitchFamily="34" charset="0"/>
                <a:cs typeface="Nokia Pure Text Light" panose="020B0304040602060303" pitchFamily="34" charset="0"/>
              </a:rPr>
              <a:t>AI: AT&amp;T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Presentations given by AT&amp;T (Amy) and Nokia (Linda) on Jun 7, 14, 28 and Jul 12.  Further details still to be worked.  Presentation available on wiki.</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Does SO have the authority to generate a key pair and perform cert enrollment for the VNF?</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is the PKCS#12 installation done; what component, protocol, API is used?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for a VNF?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or some identity that changes for each instantiation, then a new certificate is needed every time VNF is restarted or SW upgraded.  Certificate enrollment must be part of instantiation.  This is ideal - simple.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or some identity that is persistent when a VNF is re-instantiated, then the certificate must be persistently stored over VNF restart and SW upgrade.  Not ideal - complex.</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9550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535732" y="1357925"/>
            <a:ext cx="11046668" cy="6955750"/>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PNF Plug and Play (PnP) Registration</a:t>
            </a:r>
            <a:endParaRPr lang="pl-PL" sz="24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PNF Registration event sent via HTTP/TLS from PNF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Configuration Management (CM)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SSH and possibly TLS from ONAP Controller to NF for CM and from ONAP M-VIM for LCM.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required for VNF Life Cycle Management (instantiation for example).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or NetConf/SSH or NetConf/TLS or Chef/SSH required for CM.</a:t>
            </a:r>
          </a:p>
          <a:p>
            <a:pPr marL="152385">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Bulk Performance Measurements (PM)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File Ready event sent via HTTP/TLS from NF to DCAE.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SFTP or </a:t>
            </a:r>
            <a:r>
              <a:rPr lang="en-US" sz="2000" dirty="0" err="1">
                <a:solidFill>
                  <a:schemeClr val="tx2"/>
                </a:solidFill>
                <a:ea typeface="Nokia Pure Text Light" panose="020B0304040602060303" pitchFamily="34" charset="0"/>
                <a:cs typeface="Nokia Pure Text Light" panose="020B0304040602060303" pitchFamily="34" charset="0"/>
              </a:rPr>
              <a:t>FTPeS</a:t>
            </a:r>
            <a:r>
              <a:rPr lang="en-US" sz="2000" dirty="0">
                <a:solidFill>
                  <a:schemeClr val="tx2"/>
                </a:solidFill>
                <a:ea typeface="Nokia Pure Text Light" panose="020B0304040602060303" pitchFamily="34" charset="0"/>
                <a:cs typeface="Nokia Pure Text Light" panose="020B0304040602060303" pitchFamily="34" charset="0"/>
              </a:rPr>
              <a:t> from ONAP File Collector to NF for Bulk PM file transfer.</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Real Time Performance Measurements (RTPM)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GPB encoded asynchronous RTPM event streamed via TLS/TCP from 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Fault Management (FM)  </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p:txBody>
      </p:sp>
    </p:spTree>
    <p:extLst>
      <p:ext uri="{BB962C8B-B14F-4D97-AF65-F5344CB8AC3E}">
        <p14:creationId xmlns:p14="http://schemas.microsoft.com/office/powerpoint/2010/main" val="215139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71978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ensure that NF is authorized to send VES events to DCAE.  It is not enough to authenticate the NF certificate for the TLS connection.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NF roles, permissions and instances are provisioned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integration with AAF.  What projects are impacted for this; AAF, SO, 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Choice determines when AAF must be updated; e.g. instantiation, restart, SW upgrade.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instantiation, create user and potentially roles and permissions.</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termination, remove user and potentially roles and permissions.  </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AT&amp;T (Amy and Jonathan) </a:t>
            </a:r>
            <a:r>
              <a:rPr lang="en-US" sz="2000" dirty="0">
                <a:solidFill>
                  <a:schemeClr val="tx2"/>
                </a:solidFill>
                <a:ea typeface="Nokia Pure Text Light" panose="020B0304040602060303" pitchFamily="34" charset="0"/>
                <a:cs typeface="Nokia Pure Text Light" panose="020B0304040602060303" pitchFamily="34" charset="0"/>
              </a:rPr>
              <a:t>to present a proposal at a future meeting. </a:t>
            </a:r>
            <a:r>
              <a:rPr lang="en-US" sz="2000" b="1" dirty="0">
                <a:solidFill>
                  <a:schemeClr val="tx2"/>
                </a:solidFill>
                <a:ea typeface="Nokia Pure Text Light" panose="020B0304040602060303" pitchFamily="34" charset="0"/>
                <a:cs typeface="Nokia Pure Text Light" panose="020B0304040602060303" pitchFamily="34" charset="0"/>
              </a:rPr>
              <a:t>Closed Jul 12 </a:t>
            </a:r>
            <a:r>
              <a:rPr lang="en-US" sz="2000" dirty="0">
                <a:solidFill>
                  <a:schemeClr val="tx2"/>
                </a:solidFill>
                <a:ea typeface="Nokia Pure Text Light" panose="020B0304040602060303" pitchFamily="34" charset="0"/>
                <a:cs typeface="Nokia Pure Text Light" panose="020B0304040602060303" pitchFamily="34" charset="0"/>
              </a:rPr>
              <a:t>Proposal presented on Jul 12.  Further details to be worked.  Presentation available on wiki.</a:t>
            </a:r>
          </a:p>
        </p:txBody>
      </p:sp>
    </p:spTree>
    <p:extLst>
      <p:ext uri="{BB962C8B-B14F-4D97-AF65-F5344CB8AC3E}">
        <p14:creationId xmlns:p14="http://schemas.microsoft.com/office/powerpoint/2010/main" val="2654162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32993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7, 2018 at UTC 13:00, Eastern 8:00</a:t>
            </a:r>
          </a:p>
        </p:txBody>
      </p:sp>
    </p:spTree>
    <p:extLst>
      <p:ext uri="{BB962C8B-B14F-4D97-AF65-F5344CB8AC3E}">
        <p14:creationId xmlns:p14="http://schemas.microsoft.com/office/powerpoint/2010/main" val="1925344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453049"/>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Ericsson presented a proposal for PNF and VNF certificate enrollment.  See the presentation posted to the wiki for details.  Next 2 slides contain a brief summary of the discussions.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Certificate Enrollment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Occurs during Plug and Play (PnP) and follows 3GPP TS 32.508.</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uses its vendor certificate for identity, authentication and authorization to the CA. Vendor Root certificate must be pre-provisioned in the CA.  This procedure is outside of ONAP (unless the CA is the ONAP CA used for development and testing).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Should scenarios that occur outside of ONAP, but are needed for NF operation, be documented somewhere in ONAP?  Examples: PNF PnP, certificate operations (enrollment, renewal,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certificate functions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only used for development and test; Service Provider CA is used for production.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devices use CMPv2 for certificate operations to a CA.</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certificate functions/protocols does the ONAP CA need to perform for NFs in the dev/test environment?</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enrollment via CMPv2 – would be nice to have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CRL and renewal – maybe not necessary</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55086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504892"/>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follows ETSI standards: SOL002, SOL003, SOL005, IFA006, IFA007.</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supported.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container can be installed on the VNF at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PKCS#12 bundle before the VNF is instantiated.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identity in the certificate?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can perform certificate enrollment with a One Time Password (OTP):</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OTP, which is a Pre-Shared Key (PSK), is generated by the CA, along with a Reference Number (REFNUM) and provisioned on the VNF at instantiation.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VNF performs certificate enrollment via CMPv2; VNF includes the REFNUM in the Certificate Signing Request (CSR); PSK is used to sign the CSR.  See RFC4210 Appendix D.4.</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UUID can be used as the VNF identity in the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PSK and REFNUM before the VNF is instantiated.  This is just one part of the larger network planning exercise that must be completed before a gNB is deployed.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Secure Boot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NFs validate the SW running on the HW during startup.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trusted anchor, including the public key, is used to validate the signed SW.</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Only validated SW is allowed to run.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Initial boot SW and all subsequent SW upgrades are validated.</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505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p:txBody>
      </p:sp>
      <p:sp>
        <p:nvSpPr>
          <p:cNvPr id="4" name="TextBox 3">
            <a:extLst>
              <a:ext uri="{FF2B5EF4-FFF2-40B4-BE49-F238E27FC236}">
                <a16:creationId xmlns:a16="http://schemas.microsoft.com/office/drawing/2014/main" id="{93971EBC-2123-4392-A3E0-357122069D54}"/>
              </a:ext>
            </a:extLst>
          </p:cNvPr>
          <p:cNvSpPr txBox="1"/>
          <p:nvPr/>
        </p:nvSpPr>
        <p:spPr>
          <a:xfrm>
            <a:off x="5669915" y="1433908"/>
            <a:ext cx="4997451" cy="3683060"/>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49909" y="679920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14, 2018 at UTC 13:00, Eastern 8:00</a:t>
            </a:r>
          </a:p>
        </p:txBody>
      </p:sp>
    </p:spTree>
    <p:extLst>
      <p:ext uri="{BB962C8B-B14F-4D97-AF65-F5344CB8AC3E}">
        <p14:creationId xmlns:p14="http://schemas.microsoft.com/office/powerpoint/2010/main" val="103177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909858"/>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new security recommendations will generate new requirements on VNFs and PNFs and so the VNF Requirements document must be updated accordingly.</a:t>
            </a:r>
          </a:p>
          <a:p>
            <a:pPr lvl="1">
              <a:spcAft>
                <a:spcPts val="800"/>
              </a:spcAft>
            </a:pPr>
            <a:endParaRPr lang="en-US" sz="8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Man (see presentation on wiki)</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1 Set up authorization to request certificates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ahead of time; perhaps during NF onboarding or during network planning.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Type.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2 Request a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at VNF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Instance.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Slide 23:  PKCS#12 file is created and installed in the VNF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Slide 23:  Could also update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generate the PSK and REFNUM and install that during VNF instantiation.  Then VNF would perform certificate enrollment with CA via CMPv2 after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Renewal</a:t>
            </a:r>
          </a:p>
          <a:p>
            <a:pPr marL="1257300" lvl="2"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runs a </a:t>
            </a:r>
            <a:r>
              <a:rPr lang="en-US" sz="2000" dirty="0" err="1">
                <a:solidFill>
                  <a:schemeClr val="tx2"/>
                </a:solidFill>
                <a:ea typeface="Nokia Pure Text Light" panose="020B0304040602060303" pitchFamily="34" charset="0"/>
                <a:cs typeface="Nokia Pure Text Light" panose="020B0304040602060303" pitchFamily="34" charset="0"/>
              </a:rPr>
              <a:t>cron</a:t>
            </a:r>
            <a:r>
              <a:rPr lang="en-US" sz="2000" dirty="0">
                <a:solidFill>
                  <a:schemeClr val="tx2"/>
                </a:solidFill>
                <a:ea typeface="Nokia Pure Text Light" panose="020B0304040602060303" pitchFamily="34" charset="0"/>
                <a:cs typeface="Nokia Pure Text Light" panose="020B0304040602060303" pitchFamily="34" charset="0"/>
              </a:rPr>
              <a:t> job to renew certificates.  This is not necessary for RAN VNFs.  They will autonomously trigger certificate renewal with the Service Provider CA via CMPv2. </a:t>
            </a:r>
          </a:p>
          <a:p>
            <a:pPr lvl="1">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Next meeting –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and Linda Horn to create a flow to show initial certificate enrollment for a VNF.</a:t>
            </a:r>
          </a:p>
          <a:p>
            <a:pPr lvl="1">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01786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154984"/>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p:txBody>
      </p:sp>
      <p:sp>
        <p:nvSpPr>
          <p:cNvPr id="4" name="TextBox 3">
            <a:extLst>
              <a:ext uri="{FF2B5EF4-FFF2-40B4-BE49-F238E27FC236}">
                <a16:creationId xmlns:a16="http://schemas.microsoft.com/office/drawing/2014/main" id="{93971EBC-2123-4392-A3E0-357122069D54}"/>
              </a:ext>
            </a:extLst>
          </p:cNvPr>
          <p:cNvSpPr txBox="1"/>
          <p:nvPr/>
        </p:nvSpPr>
        <p:spPr>
          <a:xfrm>
            <a:off x="5608955" y="1433908"/>
            <a:ext cx="4997451" cy="3272691"/>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65149" y="622008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28, 2018 at UTC 13:00, Eastern 8:00</a:t>
            </a:r>
          </a:p>
        </p:txBody>
      </p:sp>
    </p:spTree>
    <p:extLst>
      <p:ext uri="{BB962C8B-B14F-4D97-AF65-F5344CB8AC3E}">
        <p14:creationId xmlns:p14="http://schemas.microsoft.com/office/powerpoint/2010/main" val="4090397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786747"/>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There was a presentation on Initial Certificate Enrollment for VNFs given by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Presentation is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v1 </a:t>
            </a:r>
            <a:r>
              <a:rPr lang="en-US" sz="2000" dirty="0">
                <a:solidFill>
                  <a:schemeClr val="tx2"/>
                </a:solidFill>
                <a:ea typeface="Nokia Pure Text Light" panose="020B0304040602060303" pitchFamily="34" charset="0"/>
                <a:cs typeface="Nokia Pure Text Light" panose="020B0304040602060303" pitchFamily="34" charset="0"/>
              </a:rPr>
              <a:t>and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Why are we supporting Scenarios 1 and 2?  We should only support Scenarios 3 and 4.</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protocol/interface is used by M-VIM to pass security data to VNF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PKCS#12 Creation, Slide 5, Step B9.8, VNF Authorizations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step to automatically create the authorizations for the VNF to send events to DCAE should be removed from the slide and a new slide should be created.  This step is not related to certificate enrollment and so it is confusing to include it here.  How the authorization is automatically created from the YAML file needs to be explicitly described in its own slide.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Pool Creation, Slide 9: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identity is used for the certificates?  How is this identity associated with the VNF when the certificate is allocated to the VNF?  Does this become the VNF identity in AAI?  Can UUIDs be created during this time for use in the certificates and then assigned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certificate pool is almost depleted, more certificates need to be obtained.  How is this triggered?  Who does it?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a lot of issues associated with creating a certificate pool in advance, both logistical and security.  Perhaps this option should not be supported.  Instead, if the CA is not near real-time, the VNF receives a IAK and RV at instantiation and performs its own certificate enrollment after activation – Scenario 4.  Scenario 4 needs to be developed.  There is still the precondition to obtain a pool of IAK and RV from the CA in advance to pass to VNFs during instantiation.</a:t>
            </a:r>
          </a:p>
        </p:txBody>
      </p:sp>
    </p:spTree>
    <p:extLst>
      <p:ext uri="{BB962C8B-B14F-4D97-AF65-F5344CB8AC3E}">
        <p14:creationId xmlns:p14="http://schemas.microsoft.com/office/powerpoint/2010/main" val="40911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8679" y="992762"/>
            <a:ext cx="11347962" cy="400110"/>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Impacts to Projects (shown in red in the presentation)  Reference is v1 of the slides.</a:t>
            </a:r>
          </a:p>
        </p:txBody>
      </p:sp>
      <p:graphicFrame>
        <p:nvGraphicFramePr>
          <p:cNvPr id="2" name="Table 1">
            <a:extLst>
              <a:ext uri="{FF2B5EF4-FFF2-40B4-BE49-F238E27FC236}">
                <a16:creationId xmlns:a16="http://schemas.microsoft.com/office/drawing/2014/main" id="{95134AE6-BE74-4393-860A-6A4ABB74036E}"/>
              </a:ext>
            </a:extLst>
          </p:cNvPr>
          <p:cNvGraphicFramePr>
            <a:graphicFrameLocks noGrp="1"/>
          </p:cNvGraphicFramePr>
          <p:nvPr>
            <p:extLst>
              <p:ext uri="{D42A27DB-BD31-4B8C-83A1-F6EECF244321}">
                <p14:modId xmlns:p14="http://schemas.microsoft.com/office/powerpoint/2010/main" val="142170890"/>
              </p:ext>
            </p:extLst>
          </p:nvPr>
        </p:nvGraphicFramePr>
        <p:xfrm>
          <a:off x="624840" y="1392872"/>
          <a:ext cx="10835641" cy="7548880"/>
        </p:xfrm>
        <a:graphic>
          <a:graphicData uri="http://schemas.openxmlformats.org/drawingml/2006/table">
            <a:tbl>
              <a:tblPr firstRow="1" bandRow="1">
                <a:tableStyleId>{5C22544A-7EE6-4342-B048-85BDC9FD1C3A}</a:tableStyleId>
              </a:tblPr>
              <a:tblGrid>
                <a:gridCol w="1706881">
                  <a:extLst>
                    <a:ext uri="{9D8B030D-6E8A-4147-A177-3AD203B41FA5}">
                      <a16:colId xmlns:a16="http://schemas.microsoft.com/office/drawing/2014/main" val="3908346317"/>
                    </a:ext>
                  </a:extLst>
                </a:gridCol>
                <a:gridCol w="6995160">
                  <a:extLst>
                    <a:ext uri="{9D8B030D-6E8A-4147-A177-3AD203B41FA5}">
                      <a16:colId xmlns:a16="http://schemas.microsoft.com/office/drawing/2014/main" val="1116180479"/>
                    </a:ext>
                  </a:extLst>
                </a:gridCol>
                <a:gridCol w="2133600">
                  <a:extLst>
                    <a:ext uri="{9D8B030D-6E8A-4147-A177-3AD203B41FA5}">
                      <a16:colId xmlns:a16="http://schemas.microsoft.com/office/drawing/2014/main" val="1780267079"/>
                    </a:ext>
                  </a:extLst>
                </a:gridCol>
              </a:tblGrid>
              <a:tr h="370840">
                <a:tc>
                  <a:txBody>
                    <a:bodyPr/>
                    <a:lstStyle/>
                    <a:p>
                      <a:r>
                        <a:rPr lang="en-US" sz="1800" dirty="0"/>
                        <a:t>Slide, Step</a:t>
                      </a:r>
                    </a:p>
                  </a:txBody>
                  <a:tcPr/>
                </a:tc>
                <a:tc>
                  <a:txBody>
                    <a:bodyPr/>
                    <a:lstStyle/>
                    <a:p>
                      <a:r>
                        <a:rPr lang="en-US" sz="1800" dirty="0"/>
                        <a:t>Description</a:t>
                      </a:r>
                    </a:p>
                  </a:txBody>
                  <a:tcPr/>
                </a:tc>
                <a:tc>
                  <a:txBody>
                    <a:bodyPr/>
                    <a:lstStyle/>
                    <a:p>
                      <a:r>
                        <a:rPr lang="en-US" sz="1800" dirty="0"/>
                        <a:t>Projects Impacted</a:t>
                      </a:r>
                    </a:p>
                  </a:txBody>
                  <a:tcPr/>
                </a:tc>
                <a:extLst>
                  <a:ext uri="{0D108BD9-81ED-4DB2-BD59-A6C34878D82A}">
                    <a16:rowId xmlns:a16="http://schemas.microsoft.com/office/drawing/2014/main" val="2794328075"/>
                  </a:ext>
                </a:extLst>
              </a:tr>
              <a:tr h="370840">
                <a:tc>
                  <a:txBody>
                    <a:bodyPr/>
                    <a:lstStyle/>
                    <a:p>
                      <a:r>
                        <a:rPr lang="en-US" sz="1800" dirty="0"/>
                        <a:t>3, Precondition</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Precondition</a:t>
                      </a:r>
                    </a:p>
                  </a:txBody>
                  <a:tcPr/>
                </a:tc>
                <a:tc>
                  <a:txBody>
                    <a:bodyPr/>
                    <a:lstStyle/>
                    <a:p>
                      <a:r>
                        <a:rPr lang="en-US" sz="1800" dirty="0"/>
                        <a:t>AAF gets IAK and RV from CA</a:t>
                      </a:r>
                    </a:p>
                  </a:txBody>
                  <a:tcPr/>
                </a:tc>
                <a:tc>
                  <a:txBody>
                    <a:bodyPr/>
                    <a:lstStyle/>
                    <a:p>
                      <a:r>
                        <a:rPr lang="en-US" sz="1800" dirty="0"/>
                        <a:t>AAF</a:t>
                      </a:r>
                    </a:p>
                  </a:txBody>
                  <a:tcPr/>
                </a:tc>
                <a:extLst>
                  <a:ext uri="{0D108BD9-81ED-4DB2-BD59-A6C34878D82A}">
                    <a16:rowId xmlns:a16="http://schemas.microsoft.com/office/drawing/2014/main" val="2979843934"/>
                  </a:ext>
                </a:extLst>
              </a:tr>
              <a:tr h="370840">
                <a:tc>
                  <a:txBody>
                    <a:bodyPr/>
                    <a:lstStyle/>
                    <a:p>
                      <a:r>
                        <a:rPr lang="en-US" sz="1800" dirty="0"/>
                        <a:t>3, A1</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A1</a:t>
                      </a:r>
                    </a:p>
                  </a:txBody>
                  <a:tcPr/>
                </a:tc>
                <a:tc>
                  <a:txBody>
                    <a:bodyPr/>
                    <a:lstStyle/>
                    <a:p>
                      <a:r>
                        <a:rPr lang="en-US" sz="1800" dirty="0"/>
                        <a:t>VNF Controller is specified at Design Time</a:t>
                      </a:r>
                    </a:p>
                  </a:txBody>
                  <a:tcPr/>
                </a:tc>
                <a:tc>
                  <a:txBody>
                    <a:bodyPr/>
                    <a:lstStyle/>
                    <a:p>
                      <a:r>
                        <a:rPr lang="en-US" sz="1800" dirty="0"/>
                        <a:t>SDC</a:t>
                      </a:r>
                    </a:p>
                  </a:txBody>
                  <a:tcPr/>
                </a:tc>
                <a:extLst>
                  <a:ext uri="{0D108BD9-81ED-4DB2-BD59-A6C34878D82A}">
                    <a16:rowId xmlns:a16="http://schemas.microsoft.com/office/drawing/2014/main" val="2958758299"/>
                  </a:ext>
                </a:extLst>
              </a:tr>
              <a:tr h="370840">
                <a:tc>
                  <a:txBody>
                    <a:bodyPr/>
                    <a:lstStyle/>
                    <a:p>
                      <a:r>
                        <a:rPr lang="en-US" sz="1800" dirty="0"/>
                        <a:t>4, B4</a:t>
                      </a:r>
                    </a:p>
                    <a:p>
                      <a:r>
                        <a:rPr lang="en-US" sz="1800" dirty="0"/>
                        <a:t>10, B4</a:t>
                      </a:r>
                    </a:p>
                  </a:txBody>
                  <a:tcPr/>
                </a:tc>
                <a:tc>
                  <a:txBody>
                    <a:bodyPr/>
                    <a:lstStyle/>
                    <a:p>
                      <a:r>
                        <a:rPr lang="en-US" sz="1800" dirty="0"/>
                        <a:t>SO populates Controller SSH key in VNF AAI entry</a:t>
                      </a:r>
                    </a:p>
                  </a:txBody>
                  <a:tcPr/>
                </a:tc>
                <a:tc>
                  <a:txBody>
                    <a:bodyPr/>
                    <a:lstStyle/>
                    <a:p>
                      <a:r>
                        <a:rPr lang="en-US" sz="1800" dirty="0"/>
                        <a:t>SO</a:t>
                      </a:r>
                    </a:p>
                  </a:txBody>
                  <a:tcPr/>
                </a:tc>
                <a:extLst>
                  <a:ext uri="{0D108BD9-81ED-4DB2-BD59-A6C34878D82A}">
                    <a16:rowId xmlns:a16="http://schemas.microsoft.com/office/drawing/2014/main" val="921746180"/>
                  </a:ext>
                </a:extLst>
              </a:tr>
              <a:tr h="370840">
                <a:tc>
                  <a:txBody>
                    <a:bodyPr/>
                    <a:lstStyle/>
                    <a:p>
                      <a:r>
                        <a:rPr lang="en-US" sz="1800" dirty="0"/>
                        <a:t>4, B8</a:t>
                      </a:r>
                    </a:p>
                  </a:txBody>
                  <a:tcPr/>
                </a:tc>
                <a:tc>
                  <a:txBody>
                    <a:bodyPr/>
                    <a:lstStyle/>
                    <a:p>
                      <a:r>
                        <a:rPr lang="en-US" sz="1800" dirty="0"/>
                        <a:t>SO triggers AAF to create security data</a:t>
                      </a:r>
                    </a:p>
                  </a:txBody>
                  <a:tcPr/>
                </a:tc>
                <a:tc>
                  <a:txBody>
                    <a:bodyPr/>
                    <a:lstStyle/>
                    <a:p>
                      <a:r>
                        <a:rPr lang="en-US" sz="1800" dirty="0"/>
                        <a:t>SO, AAF</a:t>
                      </a:r>
                    </a:p>
                  </a:txBody>
                  <a:tcPr/>
                </a:tc>
                <a:extLst>
                  <a:ext uri="{0D108BD9-81ED-4DB2-BD59-A6C34878D82A}">
                    <a16:rowId xmlns:a16="http://schemas.microsoft.com/office/drawing/2014/main" val="2963771244"/>
                  </a:ext>
                </a:extLst>
              </a:tr>
              <a:tr h="370840">
                <a:tc>
                  <a:txBody>
                    <a:bodyPr/>
                    <a:lstStyle/>
                    <a:p>
                      <a:r>
                        <a:rPr lang="en-US" sz="1800" dirty="0"/>
                        <a:t>5, B9 all</a:t>
                      </a:r>
                    </a:p>
                  </a:txBody>
                  <a:tcPr/>
                </a:tc>
                <a:tc>
                  <a:txBody>
                    <a:bodyPr/>
                    <a:lstStyle/>
                    <a:p>
                      <a:r>
                        <a:rPr lang="en-US" sz="1800" dirty="0"/>
                        <a:t>AAF obtains PKCS#12 bundle for VNF</a:t>
                      </a:r>
                    </a:p>
                  </a:txBody>
                  <a:tcPr/>
                </a:tc>
                <a:tc>
                  <a:txBody>
                    <a:bodyPr/>
                    <a:lstStyle/>
                    <a:p>
                      <a:r>
                        <a:rPr lang="en-US" sz="1800" dirty="0"/>
                        <a:t>AAF</a:t>
                      </a:r>
                    </a:p>
                  </a:txBody>
                  <a:tcPr/>
                </a:tc>
                <a:extLst>
                  <a:ext uri="{0D108BD9-81ED-4DB2-BD59-A6C34878D82A}">
                    <a16:rowId xmlns:a16="http://schemas.microsoft.com/office/drawing/2014/main" val="1378127521"/>
                  </a:ext>
                </a:extLst>
              </a:tr>
              <a:tr h="370840">
                <a:tc>
                  <a:txBody>
                    <a:bodyPr/>
                    <a:lstStyle/>
                    <a:p>
                      <a:r>
                        <a:rPr lang="en-US" sz="1800" dirty="0"/>
                        <a:t>5, B10</a:t>
                      </a:r>
                    </a:p>
                    <a:p>
                      <a:r>
                        <a:rPr lang="en-US" sz="1800" dirty="0"/>
                        <a:t>10, B10</a:t>
                      </a:r>
                    </a:p>
                  </a:txBody>
                  <a:tcPr/>
                </a:tc>
                <a:tc>
                  <a:txBody>
                    <a:bodyPr/>
                    <a:lstStyle/>
                    <a:p>
                      <a:r>
                        <a:rPr lang="en-US" sz="1800" dirty="0"/>
                        <a:t>Security data is returned to SO</a:t>
                      </a:r>
                    </a:p>
                  </a:txBody>
                  <a:tcPr/>
                </a:tc>
                <a:tc>
                  <a:txBody>
                    <a:bodyPr/>
                    <a:lstStyle/>
                    <a:p>
                      <a:r>
                        <a:rPr lang="en-US" sz="1800" dirty="0"/>
                        <a:t>SO, AAF</a:t>
                      </a:r>
                    </a:p>
                  </a:txBody>
                  <a:tcPr/>
                </a:tc>
                <a:extLst>
                  <a:ext uri="{0D108BD9-81ED-4DB2-BD59-A6C34878D82A}">
                    <a16:rowId xmlns:a16="http://schemas.microsoft.com/office/drawing/2014/main" val="1674149205"/>
                  </a:ext>
                </a:extLst>
              </a:tr>
              <a:tr h="370840">
                <a:tc>
                  <a:txBody>
                    <a:bodyPr/>
                    <a:lstStyle/>
                    <a:p>
                      <a:r>
                        <a:rPr lang="en-US" sz="1800" dirty="0"/>
                        <a:t>6, B11</a:t>
                      </a:r>
                    </a:p>
                    <a:p>
                      <a:r>
                        <a:rPr lang="en-US" sz="1800" dirty="0"/>
                        <a:t>11, B11</a:t>
                      </a:r>
                    </a:p>
                  </a:txBody>
                  <a:tcPr/>
                </a:tc>
                <a:tc>
                  <a:txBody>
                    <a:bodyPr/>
                    <a:lstStyle/>
                    <a:p>
                      <a:r>
                        <a:rPr lang="en-US" sz="1800" dirty="0"/>
                        <a:t>SO passes security data to M-VIM</a:t>
                      </a:r>
                    </a:p>
                  </a:txBody>
                  <a:tcPr/>
                </a:tc>
                <a:tc>
                  <a:txBody>
                    <a:bodyPr/>
                    <a:lstStyle/>
                    <a:p>
                      <a:r>
                        <a:rPr lang="en-US" sz="1800" dirty="0"/>
                        <a:t>SO, M-VIM</a:t>
                      </a:r>
                    </a:p>
                  </a:txBody>
                  <a:tcPr/>
                </a:tc>
                <a:extLst>
                  <a:ext uri="{0D108BD9-81ED-4DB2-BD59-A6C34878D82A}">
                    <a16:rowId xmlns:a16="http://schemas.microsoft.com/office/drawing/2014/main" val="653218466"/>
                  </a:ext>
                </a:extLst>
              </a:tr>
              <a:tr h="370840">
                <a:tc>
                  <a:txBody>
                    <a:bodyPr/>
                    <a:lstStyle/>
                    <a:p>
                      <a:r>
                        <a:rPr lang="en-US" sz="1800" dirty="0"/>
                        <a:t>6, B12</a:t>
                      </a:r>
                    </a:p>
                  </a:txBody>
                  <a:tcPr/>
                </a:tc>
                <a:tc>
                  <a:txBody>
                    <a:bodyPr/>
                    <a:lstStyle/>
                    <a:p>
                      <a:r>
                        <a:rPr lang="en-US" sz="1800" dirty="0"/>
                        <a:t>M-VIM passes security data to VNF at instantiation</a:t>
                      </a:r>
                    </a:p>
                  </a:txBody>
                  <a:tcPr/>
                </a:tc>
                <a:tc>
                  <a:txBody>
                    <a:bodyPr/>
                    <a:lstStyle/>
                    <a:p>
                      <a:r>
                        <a:rPr lang="en-US" sz="1800" dirty="0"/>
                        <a:t>M-VIM</a:t>
                      </a:r>
                    </a:p>
                  </a:txBody>
                  <a:tcPr/>
                </a:tc>
                <a:extLst>
                  <a:ext uri="{0D108BD9-81ED-4DB2-BD59-A6C34878D82A}">
                    <a16:rowId xmlns:a16="http://schemas.microsoft.com/office/drawing/2014/main" val="2866798050"/>
                  </a:ext>
                </a:extLst>
              </a:tr>
              <a:tr h="370840">
                <a:tc>
                  <a:txBody>
                    <a:bodyPr/>
                    <a:lstStyle/>
                    <a:p>
                      <a:r>
                        <a:rPr lang="en-US" sz="1800" dirty="0"/>
                        <a:t>6, B16</a:t>
                      </a:r>
                    </a:p>
                    <a:p>
                      <a:r>
                        <a:rPr lang="en-US" sz="1800" dirty="0"/>
                        <a:t>11, B16</a:t>
                      </a:r>
                    </a:p>
                  </a:txBody>
                  <a:tcPr/>
                </a:tc>
                <a:tc>
                  <a:txBody>
                    <a:bodyPr/>
                    <a:lstStyle/>
                    <a:p>
                      <a:r>
                        <a:rPr lang="en-US" sz="1800" dirty="0"/>
                        <a:t>VNF installs PKCS#12 bundle</a:t>
                      </a:r>
                    </a:p>
                  </a:txBody>
                  <a:tcPr/>
                </a:tc>
                <a:tc>
                  <a:txBody>
                    <a:bodyPr/>
                    <a:lstStyle/>
                    <a:p>
                      <a:r>
                        <a:rPr lang="en-US" sz="1800" dirty="0"/>
                        <a:t>VNF Requirements</a:t>
                      </a:r>
                    </a:p>
                  </a:txBody>
                  <a:tcPr/>
                </a:tc>
                <a:extLst>
                  <a:ext uri="{0D108BD9-81ED-4DB2-BD59-A6C34878D82A}">
                    <a16:rowId xmlns:a16="http://schemas.microsoft.com/office/drawing/2014/main" val="2432722985"/>
                  </a:ext>
                </a:extLst>
              </a:tr>
              <a:tr h="370840">
                <a:tc>
                  <a:txBody>
                    <a:bodyPr/>
                    <a:lstStyle/>
                    <a:p>
                      <a:r>
                        <a:rPr lang="en-US" sz="1800" dirty="0"/>
                        <a:t>8, A2a</a:t>
                      </a:r>
                    </a:p>
                  </a:txBody>
                  <a:tcPr/>
                </a:tc>
                <a:tc>
                  <a:txBody>
                    <a:bodyPr/>
                    <a:lstStyle/>
                    <a:p>
                      <a:r>
                        <a:rPr lang="en-US" sz="1800" dirty="0"/>
                        <a:t>SDC triggers creation of certificate pool</a:t>
                      </a:r>
                    </a:p>
                  </a:txBody>
                  <a:tcPr/>
                </a:tc>
                <a:tc>
                  <a:txBody>
                    <a:bodyPr/>
                    <a:lstStyle/>
                    <a:p>
                      <a:r>
                        <a:rPr lang="en-US" sz="1800" dirty="0"/>
                        <a:t>SDC</a:t>
                      </a:r>
                    </a:p>
                  </a:txBody>
                  <a:tcPr/>
                </a:tc>
                <a:extLst>
                  <a:ext uri="{0D108BD9-81ED-4DB2-BD59-A6C34878D82A}">
                    <a16:rowId xmlns:a16="http://schemas.microsoft.com/office/drawing/2014/main" val="1999865958"/>
                  </a:ext>
                </a:extLst>
              </a:tr>
              <a:tr h="370840">
                <a:tc>
                  <a:txBody>
                    <a:bodyPr/>
                    <a:lstStyle/>
                    <a:p>
                      <a:r>
                        <a:rPr lang="en-US" sz="1800" dirty="0"/>
                        <a:t>9, A2a all</a:t>
                      </a:r>
                    </a:p>
                  </a:txBody>
                  <a:tcPr/>
                </a:tc>
                <a:tc>
                  <a:txBody>
                    <a:bodyPr/>
                    <a:lstStyle/>
                    <a:p>
                      <a:r>
                        <a:rPr lang="en-US" sz="1800" dirty="0"/>
                        <a:t>AAF creates certificate pool</a:t>
                      </a:r>
                    </a:p>
                  </a:txBody>
                  <a:tcPr/>
                </a:tc>
                <a:tc>
                  <a:txBody>
                    <a:bodyPr/>
                    <a:lstStyle/>
                    <a:p>
                      <a:r>
                        <a:rPr lang="en-US" sz="1800" dirty="0"/>
                        <a:t>AAF</a:t>
                      </a:r>
                    </a:p>
                  </a:txBody>
                  <a:tcPr/>
                </a:tc>
                <a:extLst>
                  <a:ext uri="{0D108BD9-81ED-4DB2-BD59-A6C34878D82A}">
                    <a16:rowId xmlns:a16="http://schemas.microsoft.com/office/drawing/2014/main" val="3661660278"/>
                  </a:ext>
                </a:extLst>
              </a:tr>
              <a:tr h="370840">
                <a:tc>
                  <a:txBody>
                    <a:bodyPr/>
                    <a:lstStyle/>
                    <a:p>
                      <a:r>
                        <a:rPr lang="en-US" sz="1800" dirty="0"/>
                        <a:t>9, A2a1, A2a10</a:t>
                      </a:r>
                    </a:p>
                  </a:txBody>
                  <a:tcPr/>
                </a:tc>
                <a:tc>
                  <a:txBody>
                    <a:bodyPr/>
                    <a:lstStyle/>
                    <a:p>
                      <a:r>
                        <a:rPr lang="en-US" sz="1800" dirty="0"/>
                        <a:t>SDC triggers certificate pool creation and receives response when done</a:t>
                      </a:r>
                    </a:p>
                  </a:txBody>
                  <a:tcPr/>
                </a:tc>
                <a:tc>
                  <a:txBody>
                    <a:bodyPr/>
                    <a:lstStyle/>
                    <a:p>
                      <a:r>
                        <a:rPr lang="en-US" sz="1800" dirty="0"/>
                        <a:t>SDC, AAF</a:t>
                      </a:r>
                    </a:p>
                  </a:txBody>
                  <a:tcPr/>
                </a:tc>
                <a:extLst>
                  <a:ext uri="{0D108BD9-81ED-4DB2-BD59-A6C34878D82A}">
                    <a16:rowId xmlns:a16="http://schemas.microsoft.com/office/drawing/2014/main" val="1685053570"/>
                  </a:ext>
                </a:extLst>
              </a:tr>
              <a:tr h="370840">
                <a:tc>
                  <a:txBody>
                    <a:bodyPr/>
                    <a:lstStyle/>
                    <a:p>
                      <a:r>
                        <a:rPr lang="en-US" sz="1800" dirty="0"/>
                        <a:t>10, B8</a:t>
                      </a:r>
                    </a:p>
                  </a:txBody>
                  <a:tcPr/>
                </a:tc>
                <a:tc>
                  <a:txBody>
                    <a:bodyPr/>
                    <a:lstStyle/>
                    <a:p>
                      <a:r>
                        <a:rPr lang="en-US" sz="1800" dirty="0"/>
                        <a:t>SO asks AAF for security data</a:t>
                      </a:r>
                    </a:p>
                  </a:txBody>
                  <a:tcPr/>
                </a:tc>
                <a:tc>
                  <a:txBody>
                    <a:bodyPr/>
                    <a:lstStyle/>
                    <a:p>
                      <a:r>
                        <a:rPr lang="en-US" sz="1800" dirty="0"/>
                        <a:t>SO, AAF</a:t>
                      </a:r>
                    </a:p>
                  </a:txBody>
                  <a:tcPr/>
                </a:tc>
                <a:extLst>
                  <a:ext uri="{0D108BD9-81ED-4DB2-BD59-A6C34878D82A}">
                    <a16:rowId xmlns:a16="http://schemas.microsoft.com/office/drawing/2014/main" val="4120535080"/>
                  </a:ext>
                </a:extLst>
              </a:tr>
              <a:tr h="370840">
                <a:tc>
                  <a:txBody>
                    <a:bodyPr/>
                    <a:lstStyle/>
                    <a:p>
                      <a:r>
                        <a:rPr lang="en-US" sz="1800" dirty="0"/>
                        <a:t>10, B9</a:t>
                      </a:r>
                    </a:p>
                  </a:txBody>
                  <a:tcPr/>
                </a:tc>
                <a:tc>
                  <a:txBody>
                    <a:bodyPr/>
                    <a:lstStyle/>
                    <a:p>
                      <a:r>
                        <a:rPr lang="en-US" sz="1800" dirty="0"/>
                        <a:t>AAF retrieves certificate from secrets vault</a:t>
                      </a:r>
                    </a:p>
                  </a:txBody>
                  <a:tcPr/>
                </a:tc>
                <a:tc>
                  <a:txBody>
                    <a:bodyPr/>
                    <a:lstStyle/>
                    <a:p>
                      <a:r>
                        <a:rPr lang="en-US" sz="1800" dirty="0"/>
                        <a:t>AAF</a:t>
                      </a:r>
                    </a:p>
                  </a:txBody>
                  <a:tcPr/>
                </a:tc>
                <a:extLst>
                  <a:ext uri="{0D108BD9-81ED-4DB2-BD59-A6C34878D82A}">
                    <a16:rowId xmlns:a16="http://schemas.microsoft.com/office/drawing/2014/main" val="2552107477"/>
                  </a:ext>
                </a:extLst>
              </a:tr>
              <a:tr h="370840">
                <a:tc>
                  <a:txBody>
                    <a:bodyPr/>
                    <a:lstStyle/>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668319897"/>
                  </a:ext>
                </a:extLst>
              </a:tr>
            </a:tbl>
          </a:graphicData>
        </a:graphic>
      </p:graphicFrame>
    </p:spTree>
    <p:extLst>
      <p:ext uri="{BB962C8B-B14F-4D97-AF65-F5344CB8AC3E}">
        <p14:creationId xmlns:p14="http://schemas.microsoft.com/office/powerpoint/2010/main" val="295088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12, 2018 at UTC 13:00, Eastern 8:00</a:t>
            </a:r>
          </a:p>
        </p:txBody>
      </p:sp>
    </p:spTree>
    <p:extLst>
      <p:ext uri="{BB962C8B-B14F-4D97-AF65-F5344CB8AC3E}">
        <p14:creationId xmlns:p14="http://schemas.microsoft.com/office/powerpoint/2010/main" val="76030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673896"/>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eliminate username and password for HTTPS.</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is able to authenticate Vendor or Service Provider X.509v3 certificate for TLS connection.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supports 3 level chain; Root CA, Sub CA (RA)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Vendor is able to install Root CA certificate chain as trust anchor on NF for mutual TLS authentication.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PKCS#12, IAK/RV.</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CMPv2 for NF for certificate enrollment in ONAP for development and testing.</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for SSH access into the NF for CM and for File Collector for SFTP access into the NF for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username/public key on NF for Ansible or NetConf or Chef access from ONAP Controllers for CM and SFTP from ONAP File Collector for Bulk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client should not accept username and password for SSH/SFTP authentication.</a:t>
            </a:r>
          </a:p>
          <a:p>
            <a:pPr>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b="1" dirty="0">
                <a:solidFill>
                  <a:schemeClr val="tx2"/>
                </a:solidFill>
                <a:ea typeface="Nokia Pure Text Light" panose="020B0304040602060303" pitchFamily="34" charset="0"/>
                <a:cs typeface="Nokia Pure Text Light" panose="020B0304040602060303" pitchFamily="34" charset="0"/>
              </a:rPr>
              <a:t>Impacted ONAP Projects:  AAF, DCAE, Controllers, NF Requirements</a:t>
            </a:r>
          </a:p>
        </p:txBody>
      </p:sp>
    </p:spTree>
    <p:extLst>
      <p:ext uri="{BB962C8B-B14F-4D97-AF65-F5344CB8AC3E}">
        <p14:creationId xmlns:p14="http://schemas.microsoft.com/office/powerpoint/2010/main" val="34599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658233"/>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We continued to discuss the presentation on Initial Certificate Enrollment for VNFs from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discussed Scenarios 3 and 4 where an Initial Authentication Key (IAK) and a Reference Value (RV) are used by the VNF for initial certificate enrollment.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 one time use key. It is issued by the CA along with a RV which identifies the IAK to the CA when it is used.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also sometimes called Pre-Shared Key (PSK) or One Time Password (OTP).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should get its own certificate from the Operator CA so that is it able to act as a proxy for the VNFs to request PKCS#12 bundles and IAK/RV pairs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next two slides contain the problem statement and the ONAP options for initial VNF certificate enrollment .  These slides were added to the presentation as an introduction.</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An updated presentation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v2 </a:t>
            </a:r>
            <a:r>
              <a:rPr lang="en-US" sz="2000" dirty="0">
                <a:solidFill>
                  <a:schemeClr val="tx2"/>
                </a:solidFill>
                <a:ea typeface="Nokia Pure Text Light" panose="020B0304040602060303" pitchFamily="34" charset="0"/>
                <a:cs typeface="Nokia Pure Text Light" panose="020B0304040602060303" pitchFamily="34" charset="0"/>
              </a:rPr>
              <a:t>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It has been updated based discussions during the meeting and to add some details to Scenarios 3 and 4 (however they are not yet complete).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At the next meeting, we will review Scenarios 3 and 4.</a:t>
            </a:r>
          </a:p>
        </p:txBody>
      </p:sp>
    </p:spTree>
    <p:extLst>
      <p:ext uri="{BB962C8B-B14F-4D97-AF65-F5344CB8AC3E}">
        <p14:creationId xmlns:p14="http://schemas.microsoft.com/office/powerpoint/2010/main" val="2788181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pre-provisioning is not possible for a VNF.  A VNF has no vendor certificate and no fixed identity.</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Problem Statement</a:t>
            </a:r>
          </a:p>
        </p:txBody>
      </p:sp>
    </p:spTree>
    <p:extLst>
      <p:ext uri="{BB962C8B-B14F-4D97-AF65-F5344CB8AC3E}">
        <p14:creationId xmlns:p14="http://schemas.microsoft.com/office/powerpoint/2010/main" val="3977835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32685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requests IAK/RV during the VNF instantiation process.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and for simplicity.  In this case, only Scenarios #1 and #3 are supported.  </a:t>
            </a:r>
          </a:p>
          <a:p>
            <a:pPr marL="342900"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ONAP Options for VNF Initial Certificate Enrollment</a:t>
            </a:r>
          </a:p>
        </p:txBody>
      </p:sp>
    </p:spTree>
    <p:extLst>
      <p:ext uri="{BB962C8B-B14F-4D97-AF65-F5344CB8AC3E}">
        <p14:creationId xmlns:p14="http://schemas.microsoft.com/office/powerpoint/2010/main" val="375420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19, 2018 at UTC 13:00, Eastern 8:00</a:t>
            </a:r>
          </a:p>
        </p:txBody>
      </p:sp>
    </p:spTree>
    <p:extLst>
      <p:ext uri="{BB962C8B-B14F-4D97-AF65-F5344CB8AC3E}">
        <p14:creationId xmlns:p14="http://schemas.microsoft.com/office/powerpoint/2010/main" val="28829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discussed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becomes RA to Operator CA.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triggers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request a IAK/RV on behalf of the VNF in near-real time. </a:t>
            </a:r>
            <a:r>
              <a:rPr lang="en-US" sz="2000" b="1" dirty="0">
                <a:solidFill>
                  <a:schemeClr val="tx2"/>
                </a:solidFill>
                <a:ea typeface="Nokia Pure Text Light" panose="020B0304040602060303" pitchFamily="34" charset="0"/>
                <a:cs typeface="Nokia Pure Text Light" panose="020B0304040602060303" pitchFamily="34" charset="0"/>
              </a:rPr>
              <a:t>Impacts: SO, AAF.</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Does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have to support CMPv2 for this initial certificate enrollment or can it use a simpler protocol?</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Will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continue to act as RA during VNF normal operation?  If so, what other CMPv2 operations need to be supported; e.g. key update,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Design Time, SDC publishes a YAML artifact of NF Events to DMaaP (existing functionality).  AAF subscribes.  AAF creates a Role and Permissions for the VNF Type for the events in the YAML file.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populates VNF AAI entry with Controller SSH key and triggers AAF to add the VNF instance to the Role created at Design Time. </a:t>
            </a:r>
            <a:r>
              <a:rPr lang="en-US" sz="2000" b="1" dirty="0">
                <a:solidFill>
                  <a:schemeClr val="tx2"/>
                </a:solidFill>
                <a:ea typeface="Nokia Pure Text Light" panose="020B0304040602060303" pitchFamily="34" charset="0"/>
                <a:cs typeface="Nokia Pure Text Light" panose="020B0304040602060303" pitchFamily="34" charset="0"/>
              </a:rPr>
              <a:t>Impacts:  SO.  </a:t>
            </a:r>
            <a:r>
              <a:rPr lang="en-US" sz="2000" dirty="0">
                <a:solidFill>
                  <a:schemeClr val="tx2"/>
                </a:solidFill>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Run Time, when DCAE receives an event from a VNF, DCAE calls CADI to determine if the VNF is authorized to send the event. </a:t>
            </a:r>
            <a:r>
              <a:rPr lang="en-US" sz="2000" b="1" dirty="0">
                <a:solidFill>
                  <a:schemeClr val="tx2"/>
                </a:solidFill>
                <a:ea typeface="Nokia Pure Text Light" panose="020B0304040602060303" pitchFamily="34" charset="0"/>
                <a:cs typeface="Nokia Pure Text Light" panose="020B0304040602060303" pitchFamily="34" charset="0"/>
              </a:rPr>
              <a:t>Impacts:  DCAE. </a:t>
            </a:r>
            <a:r>
              <a:rPr lang="en-US" sz="2000" dirty="0">
                <a:solidFill>
                  <a:schemeClr val="tx2"/>
                </a:solidFill>
                <a:ea typeface="Nokia Pure Text Light" panose="020B0304040602060303" pitchFamily="34" charset="0"/>
                <a:cs typeface="Nokia Pure Text Light" panose="020B0304040602060303" pitchFamily="34" charset="0"/>
              </a:rPr>
              <a:t>CADI already </a:t>
            </a:r>
            <a:r>
              <a:rPr lang="en-US" sz="2000" dirty="0" err="1">
                <a:solidFill>
                  <a:schemeClr val="tx2"/>
                </a:solidFill>
                <a:ea typeface="Nokia Pure Text Light" panose="020B0304040602060303" pitchFamily="34" charset="0"/>
                <a:cs typeface="Nokia Pure Text Light" panose="020B0304040602060303" pitchFamily="34" charset="0"/>
              </a:rPr>
              <a:t>already</a:t>
            </a:r>
            <a:r>
              <a:rPr lang="en-US" sz="2000" dirty="0">
                <a:solidFill>
                  <a:schemeClr val="tx2"/>
                </a:solidFill>
                <a:ea typeface="Nokia Pure Text Light" panose="020B0304040602060303" pitchFamily="34" charset="0"/>
                <a:cs typeface="Nokia Pure Text Light" panose="020B0304040602060303" pitchFamily="34" charset="0"/>
              </a:rPr>
              <a:t> has an API for this.  DCAE is assessing integrating with CADI for Casablanca.  DCAE uses Python and CDAI API is JAVA.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3860304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3633541"/>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Public CAs like </a:t>
            </a:r>
            <a:r>
              <a:rPr lang="en-US" sz="2000" dirty="0" err="1">
                <a:solidFill>
                  <a:schemeClr val="tx2"/>
                </a:solidFill>
                <a:ea typeface="Nokia Pure Text Light" panose="020B0304040602060303" pitchFamily="34" charset="0"/>
                <a:cs typeface="Nokia Pure Text Light" panose="020B0304040602060303" pitchFamily="34" charset="0"/>
              </a:rPr>
              <a:t>DigiCert</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rPr>
              <a:t>can have an auto authentication portal set up to enable the real-time issuing of certs.   This eliminates the need for Scenario #4 which is good news.  Scenario #3 is the preferred option.</a:t>
            </a:r>
          </a:p>
          <a:p>
            <a:pPr marL="800100" lvl="1" indent="-342900">
              <a:spcAft>
                <a:spcPts val="800"/>
              </a:spcAft>
              <a:buFont typeface="Arial" panose="020B0604020202020204" pitchFamily="34" charset="0"/>
              <a:buChar char="•"/>
            </a:pPr>
            <a:r>
              <a:rPr lang="en-US" sz="2000" dirty="0">
                <a:solidFill>
                  <a:schemeClr val="tx2"/>
                </a:solidFill>
              </a:rPr>
              <a:t>CMPv2 will be added to the Microsoft CA that so many organizations use to create a private CA.  This is also good news.  Less work for ONAP developers to support 3GPP RAN VNFs.</a:t>
            </a:r>
          </a:p>
          <a:p>
            <a:pPr marL="800100" lvl="1" indent="-342900">
              <a:spcAft>
                <a:spcPts val="800"/>
              </a:spcAft>
              <a:buFont typeface="Arial" panose="020B0604020202020204" pitchFamily="34" charset="0"/>
              <a:buChar char="•"/>
            </a:pPr>
            <a:r>
              <a:rPr lang="en-US" sz="2000" dirty="0">
                <a:solidFill>
                  <a:schemeClr val="tx2"/>
                </a:solidFill>
              </a:rPr>
              <a:t>There is nothing in the PKI standards that requires that a subject name be associated with an IP address, so we can use UUID as the VNF subject.  </a:t>
            </a:r>
          </a:p>
          <a:p>
            <a:pPr marL="1257300" lvl="2" indent="-342900">
              <a:spcAft>
                <a:spcPts val="800"/>
              </a:spcAft>
              <a:buFont typeface="Arial" panose="020B0604020202020204" pitchFamily="34" charset="0"/>
              <a:buChar char="•"/>
            </a:pPr>
            <a:r>
              <a:rPr lang="en-US" sz="2000" b="1" dirty="0">
                <a:solidFill>
                  <a:schemeClr val="tx2"/>
                </a:solidFill>
              </a:rPr>
              <a:t>AI:  TLS authentication </a:t>
            </a:r>
            <a:r>
              <a:rPr lang="en-US" sz="2000" dirty="0">
                <a:solidFill>
                  <a:schemeClr val="tx2"/>
                </a:solidFill>
              </a:rPr>
              <a:t>may require an IP address or Host Name as Subject Name or Subject Alternative Name.  TBD.</a:t>
            </a:r>
            <a:endParaRPr lang="en-US" sz="2000" dirty="0">
              <a:solidFill>
                <a:schemeClr val="tx2"/>
              </a:solidFill>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125626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Lukasz Grech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Tony Hansen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a:t>
            </a:r>
            <a:r>
              <a:rPr lang="en-US" sz="2000" dirty="0" err="1">
                <a:solidFill>
                  <a:schemeClr val="tx2"/>
                </a:solidFill>
                <a:ea typeface="Nokia Pure Text Light" panose="020B0304040602060303" pitchFamily="34" charset="0"/>
                <a:cs typeface="Nokia Pure Text Light" panose="020B0304040602060303" pitchFamily="34" charset="0"/>
              </a:rPr>
              <a:t>Karas</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26, 2018 at UTC 13:00, Eastern 8:00</a:t>
            </a:r>
          </a:p>
        </p:txBody>
      </p:sp>
    </p:spTree>
    <p:extLst>
      <p:ext uri="{BB962C8B-B14F-4D97-AF65-F5344CB8AC3E}">
        <p14:creationId xmlns:p14="http://schemas.microsoft.com/office/powerpoint/2010/main" val="2207303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800100" lvl="1" indent="-342900">
              <a:spcAft>
                <a:spcPts val="800"/>
              </a:spcAft>
              <a:buFont typeface="Arial" panose="020B0604020202020204" pitchFamily="34" charset="0"/>
              <a:buChar char="•"/>
            </a:pPr>
            <a:r>
              <a:rPr lang="en-US" sz="2000" dirty="0">
                <a:solidFill>
                  <a:schemeClr val="tx2"/>
                </a:solidFill>
              </a:rPr>
              <a:t>A Secure VNF Bootstrapping Protocol is specified in NFV-SEC 013 (section 7.6.4).  We should compare the ONAP VNF instantiation procedure against this.</a:t>
            </a:r>
          </a:p>
          <a:p>
            <a:pPr marL="342900" indent="-342900">
              <a:spcAft>
                <a:spcPts val="800"/>
              </a:spcAft>
              <a:buFont typeface="Arial" panose="020B0604020202020204" pitchFamily="34" charset="0"/>
              <a:buChar char="•"/>
            </a:pPr>
            <a:r>
              <a:rPr lang="en-US" sz="2000" dirty="0">
                <a:solidFill>
                  <a:schemeClr val="tx2"/>
                </a:solidFill>
              </a:rPr>
              <a:t>We briefly discussed the Common Name (CN) in the Subject of the certificate and the Subject Alternate Name (SAN).</a:t>
            </a:r>
          </a:p>
          <a:p>
            <a:pPr marL="800100" lvl="1" indent="-342900">
              <a:spcAft>
                <a:spcPts val="800"/>
              </a:spcAft>
              <a:buFont typeface="Arial" panose="020B0604020202020204" pitchFamily="34" charset="0"/>
              <a:buChar char="•"/>
            </a:pPr>
            <a:r>
              <a:rPr lang="en-US" sz="2000" dirty="0">
                <a:solidFill>
                  <a:schemeClr val="tx2"/>
                </a:solidFill>
              </a:rPr>
              <a:t>RFC 6125 recommends using a host name (FQDN) as the Subject Alternative Name for TLS authentication.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agreed to use FQDN for CN and SAN, instead of UUID as was initially proposed.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began discussions on how ONAP will know the FQDN to use for a VNF as it is configured by the Service Provider.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can often be derived from the domain and other information known to ONAP.  Currently DCAE uses the Designate Service from </a:t>
            </a:r>
            <a:r>
              <a:rPr lang="en-US" sz="2000" dirty="0" err="1">
                <a:solidFill>
                  <a:schemeClr val="tx2"/>
                </a:solidFill>
                <a:ea typeface="Nokia Pure Text Light" panose="020B0304040602060303" pitchFamily="34" charset="0"/>
                <a:cs typeface="Nokia Pure Text Light" panose="020B0304040602060303" pitchFamily="34" charset="0"/>
              </a:rPr>
              <a:t>Openstack</a:t>
            </a:r>
            <a:r>
              <a:rPr lang="en-US" sz="2000" dirty="0">
                <a:solidFill>
                  <a:schemeClr val="tx2"/>
                </a:solidFill>
                <a:ea typeface="Nokia Pure Text Light" panose="020B0304040602060303" pitchFamily="34" charset="0"/>
                <a:cs typeface="Nokia Pure Text Light" panose="020B0304040602060303" pitchFamily="34" charset="0"/>
              </a:rPr>
              <a:t> to assign a FQDN during deployment.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VNFs, we proposed that SDN-C could be the component that obtains the FQDN because it is the entity that assigns the IP address and this assignment happens before the VNF is instantiated, which is important for our scenario.</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must be provisioned in a DNS Server.  We need to determine how/when this will occur.</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should also discuss DNSSEC and whether this should be a recommendation to the Security Subcommittee.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19, 2018</a:t>
            </a:r>
          </a:p>
        </p:txBody>
      </p:sp>
    </p:spTree>
    <p:extLst>
      <p:ext uri="{BB962C8B-B14F-4D97-AF65-F5344CB8AC3E}">
        <p14:creationId xmlns:p14="http://schemas.microsoft.com/office/powerpoint/2010/main" val="583112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26,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Anael</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Closson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 </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Seshu</a:t>
            </a:r>
            <a:r>
              <a:rPr lang="en-US" sz="2000" dirty="0">
                <a:solidFill>
                  <a:schemeClr val="tx2"/>
                </a:solidFill>
                <a:ea typeface="Nokia Pure Text Light" panose="020B0304040602060303" pitchFamily="34" charset="0"/>
                <a:cs typeface="Nokia Pure Text Light" panose="020B0304040602060303" pitchFamily="34" charset="0"/>
              </a:rPr>
              <a:t> Kumar </a:t>
            </a:r>
            <a:r>
              <a:rPr lang="en-US" sz="2000" dirty="0" err="1">
                <a:solidFill>
                  <a:schemeClr val="tx2"/>
                </a:solidFill>
                <a:ea typeface="Nokia Pure Text Light" panose="020B0304040602060303" pitchFamily="34" charset="0"/>
                <a:cs typeface="Nokia Pure Text Light" panose="020B0304040602060303" pitchFamily="34" charset="0"/>
              </a:rPr>
              <a:t>Mudiganti</a:t>
            </a:r>
            <a:r>
              <a:rPr lang="en-US" sz="2000" dirty="0">
                <a:solidFill>
                  <a:schemeClr val="tx2"/>
                </a:solidFill>
                <a:ea typeface="Nokia Pure Text Light" panose="020B0304040602060303" pitchFamily="34" charset="0"/>
                <a:cs typeface="Nokia Pure Text Light" panose="020B0304040602060303" pitchFamily="34" charset="0"/>
              </a:rPr>
              <a:t> (Huawei)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 2018 at UTC 13:00, Eastern 8:00</a:t>
            </a:r>
          </a:p>
        </p:txBody>
      </p:sp>
    </p:spTree>
    <p:extLst>
      <p:ext uri="{BB962C8B-B14F-4D97-AF65-F5344CB8AC3E}">
        <p14:creationId xmlns:p14="http://schemas.microsoft.com/office/powerpoint/2010/main" val="3892896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09575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342900" indent="-342900">
              <a:spcAft>
                <a:spcPts val="800"/>
              </a:spcAft>
              <a:buFont typeface="Arial" panose="020B0604020202020204" pitchFamily="34" charset="0"/>
              <a:buChar char="•"/>
            </a:pPr>
            <a:r>
              <a:rPr lang="en-US" sz="2000" dirty="0">
                <a:solidFill>
                  <a:schemeClr val="tx2"/>
                </a:solidFill>
              </a:rPr>
              <a:t>Refinements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the security data that should be passed to a VNF during instantiation: VNF IP address, VNF FQDN, Controller FQDN, Controller SSH Public Key,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where M-VIM gets the security data:</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Retrieved from AAI: VNF IP address, VNF FQDN, Controller FQDN, Controller SSH Public Key</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Passed by SO: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Since IAK and RV are a one-time use, there is no reason to store it.  Just keep in memory.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needs FQDN of Controller and CA signing chain at VNF instantiation to be able to authenticate the Controller certificate. </a:t>
            </a:r>
          </a:p>
          <a:p>
            <a:pPr marL="1257300" lvl="2" indent="-342900">
              <a:spcAft>
                <a:spcPts val="800"/>
              </a:spcAft>
              <a:buFont typeface="Arial" panose="020B0604020202020204" pitchFamily="34" charset="0"/>
              <a:buChar char="•"/>
            </a:pPr>
            <a:r>
              <a:rPr lang="en-US" sz="2000" dirty="0">
                <a:solidFill>
                  <a:schemeClr val="tx2"/>
                </a:solidFill>
              </a:rPr>
              <a:t>This is needed if NetConf/TLS is used at the Service Configuration step.  </a:t>
            </a:r>
          </a:p>
          <a:p>
            <a:pPr marL="1257300" lvl="2" indent="-342900">
              <a:spcAft>
                <a:spcPts val="800"/>
              </a:spcAft>
              <a:buFont typeface="Arial" panose="020B0604020202020204" pitchFamily="34" charset="0"/>
              <a:buChar char="•"/>
            </a:pPr>
            <a:r>
              <a:rPr lang="en-US" sz="2000" dirty="0">
                <a:solidFill>
                  <a:schemeClr val="tx2"/>
                </a:solidFill>
              </a:rPr>
              <a:t>Controller can not authenticate the VNF certificate at this step because the VNF does not yet have a certificate.  Authentication is one-way during VNF instantiation but that is OK.</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26, 2018</a:t>
            </a:r>
          </a:p>
        </p:txBody>
      </p:sp>
    </p:spTree>
    <p:extLst>
      <p:ext uri="{BB962C8B-B14F-4D97-AF65-F5344CB8AC3E}">
        <p14:creationId xmlns:p14="http://schemas.microsoft.com/office/powerpoint/2010/main" val="243592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Gervais-Martial </a:t>
            </a:r>
            <a:r>
              <a:rPr lang="en-US" sz="2000" dirty="0" err="1">
                <a:solidFill>
                  <a:schemeClr val="tx2"/>
                </a:solidFill>
                <a:ea typeface="Nokia Pure Text Light" panose="020B0304040602060303" pitchFamily="34" charset="0"/>
                <a:cs typeface="Nokia Pure Text Light" panose="020B0304040602060303" pitchFamily="34" charset="0"/>
              </a:rPr>
              <a:t>Ngueko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Randy </a:t>
            </a:r>
            <a:r>
              <a:rPr lang="en-US" sz="2000" dirty="0" err="1">
                <a:solidFill>
                  <a:schemeClr val="tx2"/>
                </a:solidFill>
                <a:ea typeface="Nokia Pure Text Light" panose="020B0304040602060303" pitchFamily="34" charset="0"/>
                <a:cs typeface="Nokia Pure Text Light" panose="020B0304040602060303" pitchFamily="34" charset="0"/>
              </a:rPr>
              <a:t>Stricklin</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2664690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386090"/>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Karas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Sigmar Lust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6939843"/>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9, 2018 at UTC 13:00, Eastern 8:00</a:t>
            </a:r>
          </a:p>
        </p:txBody>
      </p:sp>
    </p:spTree>
    <p:extLst>
      <p:ext uri="{BB962C8B-B14F-4D97-AF65-F5344CB8AC3E}">
        <p14:creationId xmlns:p14="http://schemas.microsoft.com/office/powerpoint/2010/main" val="23121122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300938"/>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completed our discussions on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to review the updates from last week.  The last slide needs to be updated.  Linda Horn will update the slide deck and post to the wiki</a:t>
            </a:r>
            <a:r>
              <a:rPr lang="en-US" sz="2000" dirty="0">
                <a:solidFill>
                  <a:schemeClr val="tx2"/>
                </a:solidFill>
              </a:rPr>
              <a:t>.  </a:t>
            </a:r>
          </a:p>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 presented a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We started to review the slide deck and covered DCAE authentication and authorization.</a:t>
            </a:r>
          </a:p>
          <a:p>
            <a:pPr marL="800100" lvl="1" indent="-342900">
              <a:spcAft>
                <a:spcPts val="800"/>
              </a:spcAft>
              <a:buFont typeface="Arial" panose="020B0604020202020204" pitchFamily="34" charset="0"/>
              <a:buChar char="•"/>
            </a:pPr>
            <a:r>
              <a:rPr lang="en-US" sz="2000" dirty="0">
                <a:solidFill>
                  <a:schemeClr val="tx2"/>
                </a:solidFill>
              </a:rPr>
              <a:t>Linda will make updates to the slides based on the discussions and post to the wiki.</a:t>
            </a:r>
          </a:p>
          <a:p>
            <a:pPr marL="800100" lvl="1" indent="-342900">
              <a:spcAft>
                <a:spcPts val="800"/>
              </a:spcAft>
              <a:buFont typeface="Arial" panose="020B0604020202020204" pitchFamily="34" charset="0"/>
              <a:buChar char="•"/>
            </a:pPr>
            <a:r>
              <a:rPr lang="en-US" sz="2000" dirty="0">
                <a:solidFill>
                  <a:schemeClr val="tx2"/>
                </a:solidFill>
              </a:rPr>
              <a:t>We plan to talk with DCAE team to understand the DCAE VES Collector support for TLS authentication and support for HTTP without TLS.</a:t>
            </a:r>
          </a:p>
          <a:p>
            <a:pPr marL="800100" lvl="1" indent="-342900">
              <a:spcAft>
                <a:spcPts val="800"/>
              </a:spcAft>
              <a:buFont typeface="Arial" panose="020B0604020202020204" pitchFamily="34" charset="0"/>
              <a:buChar char="•"/>
            </a:pPr>
            <a:r>
              <a:rPr lang="en-US" sz="2000" dirty="0">
                <a:solidFill>
                  <a:schemeClr val="tx2"/>
                </a:solidFill>
              </a:rPr>
              <a:t>Are there any existing NFs in ONAP that do not support TLS?</a:t>
            </a:r>
          </a:p>
          <a:p>
            <a:pPr marL="800100" lvl="1" indent="-342900">
              <a:spcAft>
                <a:spcPts val="800"/>
              </a:spcAft>
              <a:buFont typeface="Arial" panose="020B0604020202020204" pitchFamily="34" charset="0"/>
              <a:buChar char="•"/>
            </a:pPr>
            <a:r>
              <a:rPr lang="en-US" sz="2000" dirty="0">
                <a:solidFill>
                  <a:schemeClr val="tx2"/>
                </a:solidFill>
              </a:rPr>
              <a:t>It was pointed out that VNF Requirement 42366 requires NFs to support TLS to ONAP.</a:t>
            </a:r>
          </a:p>
          <a:p>
            <a:pPr marL="800100" lvl="1" indent="-342900">
              <a:spcAft>
                <a:spcPts val="800"/>
              </a:spcAft>
              <a:buFont typeface="Arial" panose="020B0604020202020204" pitchFamily="34" charset="0"/>
              <a:buChar char="•"/>
            </a:pPr>
            <a:r>
              <a:rPr lang="en-US" sz="2000" dirty="0">
                <a:solidFill>
                  <a:schemeClr val="tx2"/>
                </a:solidFill>
              </a:rPr>
              <a:t>We decided that DCAE should support HTTP with and without TLS for backward compatibility.  It is possible for an ONAP Operator to disable HTTP without TLS by closing port 80 if they want to enforce HTTPS usage.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2, 2018</a:t>
            </a:r>
          </a:p>
        </p:txBody>
      </p:sp>
    </p:spTree>
    <p:extLst>
      <p:ext uri="{BB962C8B-B14F-4D97-AF65-F5344CB8AC3E}">
        <p14:creationId xmlns:p14="http://schemas.microsoft.com/office/powerpoint/2010/main" val="2993306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3744615"/>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Marcin </a:t>
            </a:r>
            <a:r>
              <a:rPr lang="en-US" sz="2000" dirty="0" err="1">
                <a:solidFill>
                  <a:schemeClr val="tx2"/>
                </a:solidFill>
                <a:ea typeface="Nokia Pure Text Light" panose="020B0304040602060303" pitchFamily="34" charset="0"/>
                <a:cs typeface="Nokia Pure Text Light" panose="020B0304040602060303" pitchFamily="34" charset="0"/>
              </a:rPr>
              <a:t>Przybysz</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16, 2018 at UTC 13:00, Eastern 8:00</a:t>
            </a:r>
          </a:p>
        </p:txBody>
      </p:sp>
    </p:spTree>
    <p:extLst>
      <p:ext uri="{BB962C8B-B14F-4D97-AF65-F5344CB8AC3E}">
        <p14:creationId xmlns:p14="http://schemas.microsoft.com/office/powerpoint/2010/main" val="2299541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71130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walk through the Security Roadmap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Slide 2 DCAE Authentication of NF – Options were reorganized to be more accurate.  SECCOM recommendation is HTTP authentication via TLS, TLS is enabled, mutual TLS authentication is performed, no HTTP username/password are sent.  This is targeted for Dublin.</a:t>
            </a:r>
          </a:p>
          <a:p>
            <a:pPr marL="800100" lvl="1" indent="-342900">
              <a:spcAft>
                <a:spcPts val="800"/>
              </a:spcAft>
              <a:buFont typeface="Arial" panose="020B0604020202020204" pitchFamily="34" charset="0"/>
              <a:buChar char="•"/>
            </a:pPr>
            <a:r>
              <a:rPr lang="en-US" sz="2000" dirty="0">
                <a:solidFill>
                  <a:schemeClr val="tx2"/>
                </a:solidFill>
              </a:rPr>
              <a:t>Slide 3 DCAE Authorization of NF – Need to find out if DCAE has its own local role DB that it authorizes the NF against.  If so, this needs to be manually populated with the role and NF instance.</a:t>
            </a:r>
          </a:p>
          <a:p>
            <a:pPr marL="800100" lvl="1" indent="-342900">
              <a:spcAft>
                <a:spcPts val="800"/>
              </a:spcAft>
              <a:buFont typeface="Arial" panose="020B0604020202020204" pitchFamily="34" charset="0"/>
              <a:buChar char="•"/>
            </a:pPr>
            <a:r>
              <a:rPr lang="en-US" sz="2000" dirty="0">
                <a:solidFill>
                  <a:schemeClr val="tx2"/>
                </a:solidFill>
              </a:rPr>
              <a:t>Slide 6 ONAP Requirements for VNF Certificate Enrollment – In order to be compliant with what types of data is passed to a VNF during instantiation, it was agreed that the Controller SSH Key and CA Root Certificate will be passed by M-VIM during instantiation, but the other data (VNF FQDN, Controller FQDN, IAK, RV and CA URL) should be passed as configuration data by the Controller during service configuration. </a:t>
            </a:r>
            <a:r>
              <a:rPr lang="en-US" sz="2000" i="1" dirty="0">
                <a:solidFill>
                  <a:schemeClr val="tx2"/>
                </a:solidFill>
              </a:rPr>
              <a:t>VNF Initial Certificate Enrollment v13 </a:t>
            </a:r>
            <a:r>
              <a:rPr lang="en-US" sz="2000" dirty="0">
                <a:solidFill>
                  <a:schemeClr val="tx2"/>
                </a:solidFill>
              </a:rPr>
              <a:t>has been updated to reflect these changes.  Changes from v12 are shown in red.</a:t>
            </a:r>
          </a:p>
          <a:p>
            <a:pPr marL="800100" lvl="1" indent="-342900">
              <a:spcAft>
                <a:spcPts val="800"/>
              </a:spcAft>
              <a:buFont typeface="Arial" panose="020B0604020202020204" pitchFamily="34" charset="0"/>
              <a:buChar char="•"/>
            </a:pPr>
            <a:r>
              <a:rPr lang="en-US" sz="2000" dirty="0">
                <a:solidFill>
                  <a:schemeClr val="tx2"/>
                </a:solidFill>
              </a:rPr>
              <a:t>Slide 8 PNF Requirements for PNF Certificate Enrollment – More detailed scenarios should be provided to understand PNF certificate enrollment during the PNF Plug-n-Play process.</a:t>
            </a:r>
          </a:p>
          <a:p>
            <a:pPr marL="800100" lvl="1" indent="-342900">
              <a:spcAft>
                <a:spcPts val="800"/>
              </a:spcAft>
              <a:buFont typeface="Arial" panose="020B0604020202020204" pitchFamily="34" charset="0"/>
              <a:buChar char="•"/>
            </a:pPr>
            <a:endParaRPr lang="en-US" sz="2000" dirty="0">
              <a:solidFill>
                <a:schemeClr val="tx2"/>
              </a:solidFill>
            </a:endParaRPr>
          </a:p>
          <a:p>
            <a:pPr>
              <a:spcAft>
                <a:spcPts val="800"/>
              </a:spcAft>
            </a:pPr>
            <a:r>
              <a:rPr lang="en-US" sz="2000" i="1" dirty="0">
                <a:solidFill>
                  <a:schemeClr val="tx2"/>
                </a:solidFill>
              </a:rPr>
              <a:t>Security Enhancements Roadmap for 5G Use Case 2018 0809</a:t>
            </a:r>
            <a:r>
              <a:rPr lang="en-US" sz="2000" dirty="0">
                <a:solidFill>
                  <a:schemeClr val="tx2"/>
                </a:solidFill>
              </a:rPr>
              <a:t> has been updated to reflect these changes.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9, 2018</a:t>
            </a:r>
          </a:p>
        </p:txBody>
      </p:sp>
    </p:spTree>
    <p:extLst>
      <p:ext uri="{BB962C8B-B14F-4D97-AF65-F5344CB8AC3E}">
        <p14:creationId xmlns:p14="http://schemas.microsoft.com/office/powerpoint/2010/main" val="37377755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16,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23, 2018 at UTC 13:00, Eastern 8:00</a:t>
            </a:r>
          </a:p>
        </p:txBody>
      </p:sp>
    </p:spTree>
    <p:extLst>
      <p:ext uri="{BB962C8B-B14F-4D97-AF65-F5344CB8AC3E}">
        <p14:creationId xmlns:p14="http://schemas.microsoft.com/office/powerpoint/2010/main" val="1629267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496723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walk through the Security Roadmap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Slide 10 HTTP bootstrapping – Remove the default vs non-default accounts. Provisioning the HTTP username and password on the NF is done out of band according to operator security procedures.  Note that starting in Dublin, username and password is no longer needed for HTTP so this issue goes away.</a:t>
            </a:r>
          </a:p>
          <a:p>
            <a:pPr marL="800100" lvl="1" indent="-342900">
              <a:spcAft>
                <a:spcPts val="800"/>
              </a:spcAft>
              <a:buFont typeface="Arial" panose="020B0604020202020204" pitchFamily="34" charset="0"/>
              <a:buChar char="•"/>
            </a:pPr>
            <a:r>
              <a:rPr lang="en-US" sz="2000" dirty="0">
                <a:solidFill>
                  <a:schemeClr val="tx2"/>
                </a:solidFill>
              </a:rPr>
              <a:t>Slide 11 SSH bootstrapping – Provisioning the SSH username and password on the PNF is done out of band according to operator security procedures. Provisioning the SSH username and password on the VNF is done during instantiation.  In either case, NF must create an SSH account for that username and store the public key in the </a:t>
            </a:r>
            <a:r>
              <a:rPr lang="en-US" sz="2000" dirty="0" err="1">
                <a:solidFill>
                  <a:schemeClr val="tx2"/>
                </a:solidFill>
              </a:rPr>
              <a:t>authorized_keys</a:t>
            </a:r>
            <a:r>
              <a:rPr lang="en-US" sz="2000" dirty="0">
                <a:solidFill>
                  <a:schemeClr val="tx2"/>
                </a:solidFill>
              </a:rPr>
              <a:t> file. </a:t>
            </a:r>
          </a:p>
          <a:p>
            <a:pPr lvl="1">
              <a:spcAft>
                <a:spcPts val="800"/>
              </a:spcAft>
            </a:pPr>
            <a:endParaRPr lang="en-US" sz="2000" dirty="0">
              <a:solidFill>
                <a:schemeClr val="tx2"/>
              </a:solidFill>
            </a:endParaRPr>
          </a:p>
          <a:p>
            <a:pPr>
              <a:spcAft>
                <a:spcPts val="800"/>
              </a:spcAft>
            </a:pPr>
            <a:r>
              <a:rPr lang="en-US" sz="2000" i="1" dirty="0">
                <a:solidFill>
                  <a:schemeClr val="tx2"/>
                </a:solidFill>
              </a:rPr>
              <a:t>Security Enhancements Roadmap for 5G Use Case 2018 0816</a:t>
            </a:r>
            <a:r>
              <a:rPr lang="en-US" sz="2000" dirty="0">
                <a:solidFill>
                  <a:schemeClr val="tx2"/>
                </a:solidFill>
              </a:rPr>
              <a:t> has been updated to reflect these changes.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16, 2018</a:t>
            </a:r>
          </a:p>
        </p:txBody>
      </p:sp>
    </p:spTree>
    <p:extLst>
      <p:ext uri="{BB962C8B-B14F-4D97-AF65-F5344CB8AC3E}">
        <p14:creationId xmlns:p14="http://schemas.microsoft.com/office/powerpoint/2010/main" val="9493429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23,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2923877"/>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No more Security Enhancement meetings scheduled.  See next steps.</a:t>
            </a:r>
          </a:p>
        </p:txBody>
      </p:sp>
    </p:spTree>
    <p:extLst>
      <p:ext uri="{BB962C8B-B14F-4D97-AF65-F5344CB8AC3E}">
        <p14:creationId xmlns:p14="http://schemas.microsoft.com/office/powerpoint/2010/main" val="36831131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finalized the Security Enhancements Roadmap</a:t>
            </a:r>
            <a:r>
              <a:rPr lang="en-US" sz="2000" dirty="0">
                <a:solidFill>
                  <a:schemeClr val="tx2"/>
                </a:solidFill>
              </a:rPr>
              <a:t>.  We need to get approval for the enhancements targeted to Dublin.</a:t>
            </a:r>
          </a:p>
          <a:p>
            <a:pPr lvl="1">
              <a:spcAft>
                <a:spcPts val="800"/>
              </a:spcAft>
            </a:pPr>
            <a:endParaRPr lang="en-US" sz="1000" dirty="0">
              <a:solidFill>
                <a:schemeClr val="tx2"/>
              </a:solidFill>
            </a:endParaRPr>
          </a:p>
          <a:p>
            <a:pPr marL="342900" indent="-342900">
              <a:spcAft>
                <a:spcPts val="800"/>
              </a:spcAft>
              <a:buFont typeface="Arial" panose="020B0604020202020204" pitchFamily="34" charset="0"/>
              <a:buChar char="•"/>
            </a:pPr>
            <a:r>
              <a:rPr lang="en-US" sz="2000" b="1" dirty="0">
                <a:solidFill>
                  <a:schemeClr val="tx2"/>
                </a:solidFill>
              </a:rPr>
              <a:t>Next Steps</a:t>
            </a:r>
          </a:p>
          <a:p>
            <a:pPr marL="800100" lvl="1" indent="-342900">
              <a:spcAft>
                <a:spcPts val="800"/>
              </a:spcAft>
              <a:buFont typeface="Arial" panose="020B0604020202020204" pitchFamily="34" charset="0"/>
              <a:buChar char="•"/>
            </a:pPr>
            <a:r>
              <a:rPr lang="en-US" sz="2000" dirty="0">
                <a:solidFill>
                  <a:schemeClr val="tx2"/>
                </a:solidFill>
              </a:rPr>
              <a:t>Present the VNF Activation scenario and the Security Enhancements Roadmap to the Security Subcommittee for review and approval.</a:t>
            </a:r>
          </a:p>
          <a:p>
            <a:pPr marL="800100" lvl="1" indent="-342900">
              <a:spcAft>
                <a:spcPts val="800"/>
              </a:spcAft>
              <a:buFont typeface="Arial" panose="020B0604020202020204" pitchFamily="34" charset="0"/>
              <a:buChar char="•"/>
            </a:pPr>
            <a:r>
              <a:rPr lang="en-US" sz="2000" dirty="0">
                <a:solidFill>
                  <a:schemeClr val="tx2"/>
                </a:solidFill>
              </a:rPr>
              <a:t>Present the same to the 5G Use Case Subcommittee for review and approval.</a:t>
            </a:r>
          </a:p>
          <a:p>
            <a:pPr marL="800100" lvl="1" indent="-342900">
              <a:spcAft>
                <a:spcPts val="800"/>
              </a:spcAft>
              <a:buFont typeface="Arial" panose="020B0604020202020204" pitchFamily="34" charset="0"/>
              <a:buChar char="•"/>
            </a:pPr>
            <a:r>
              <a:rPr lang="en-US" sz="2000" dirty="0">
                <a:solidFill>
                  <a:schemeClr val="tx2"/>
                </a:solidFill>
              </a:rPr>
              <a:t>Get approval from TSC by M0 deadline for Dublin.</a:t>
            </a:r>
          </a:p>
          <a:p>
            <a:pPr marL="800100" lvl="1" indent="-342900">
              <a:spcAft>
                <a:spcPts val="800"/>
              </a:spcAft>
              <a:buFont typeface="Arial" panose="020B0604020202020204" pitchFamily="34" charset="0"/>
              <a:buChar char="•"/>
            </a:pPr>
            <a:r>
              <a:rPr lang="en-US" sz="2000" dirty="0">
                <a:solidFill>
                  <a:schemeClr val="tx2"/>
                </a:solidFill>
              </a:rPr>
              <a:t>Present the same to the impacted projects for approval and project plan by M1 deadline for Dublin.</a:t>
            </a:r>
          </a:p>
          <a:p>
            <a:pPr lvl="1">
              <a:spcAft>
                <a:spcPts val="800"/>
              </a:spcAft>
            </a:pPr>
            <a:endParaRPr lang="en-US" sz="1000" dirty="0">
              <a:solidFill>
                <a:schemeClr val="tx2"/>
              </a:solidFill>
            </a:endParaRPr>
          </a:p>
          <a:p>
            <a:pPr marL="342900" indent="-342900">
              <a:spcAft>
                <a:spcPts val="800"/>
              </a:spcAft>
              <a:buFont typeface="Arial" panose="020B0604020202020204" pitchFamily="34" charset="0"/>
              <a:buChar char="•"/>
            </a:pPr>
            <a:r>
              <a:rPr lang="en-US" sz="2000" b="1" dirty="0">
                <a:solidFill>
                  <a:schemeClr val="tx2"/>
                </a:solidFill>
              </a:rPr>
              <a:t>Action Items</a:t>
            </a:r>
          </a:p>
          <a:p>
            <a:pPr marL="800100" lvl="1" indent="-342900">
              <a:spcAft>
                <a:spcPts val="800"/>
              </a:spcAft>
              <a:buFont typeface="Arial" panose="020B0604020202020204" pitchFamily="34" charset="0"/>
              <a:buChar char="•"/>
            </a:pPr>
            <a:r>
              <a:rPr lang="en-US" sz="2000" dirty="0">
                <a:solidFill>
                  <a:schemeClr val="tx2"/>
                </a:solidFill>
              </a:rPr>
              <a:t>Linda – Ask Steve to add this topic to an upcoming Security Subcommittee meeting agenda.</a:t>
            </a:r>
          </a:p>
          <a:p>
            <a:pPr marL="800100" lvl="1" indent="-342900">
              <a:spcAft>
                <a:spcPts val="800"/>
              </a:spcAft>
              <a:buFont typeface="Arial" panose="020B0604020202020204" pitchFamily="34" charset="0"/>
              <a:buChar char="•"/>
            </a:pPr>
            <a:r>
              <a:rPr lang="en-US" sz="2000" dirty="0">
                <a:solidFill>
                  <a:schemeClr val="tx2"/>
                </a:solidFill>
              </a:rPr>
              <a:t>Linda – Ask Controller folks where they store the information about their controllers; e.g. IP address, FQDN, SSH username, SSH public key.</a:t>
            </a:r>
          </a:p>
          <a:p>
            <a:pPr marL="800100" lvl="1" indent="-342900">
              <a:spcAft>
                <a:spcPts val="800"/>
              </a:spcAft>
              <a:buFont typeface="Arial" panose="020B0604020202020204" pitchFamily="34" charset="0"/>
              <a:buChar char="•"/>
            </a:pPr>
            <a:r>
              <a:rPr lang="en-US" sz="2000" dirty="0">
                <a:solidFill>
                  <a:schemeClr val="tx2"/>
                </a:solidFill>
              </a:rPr>
              <a:t>Amy – Ask Jonathan if he has any issues or concerns with implementing the AAH enhancements in Dublin.</a:t>
            </a:r>
          </a:p>
          <a:p>
            <a:pPr marL="800100" lvl="1" indent="-342900">
              <a:spcAft>
                <a:spcPts val="800"/>
              </a:spcAft>
              <a:buFont typeface="Arial" panose="020B0604020202020204" pitchFamily="34" charset="0"/>
              <a:buChar char="•"/>
            </a:pPr>
            <a:r>
              <a:rPr lang="en-US" sz="2000" dirty="0">
                <a:solidFill>
                  <a:schemeClr val="tx2"/>
                </a:solidFill>
              </a:rPr>
              <a:t>Linda – Ask Vimal to add this topic to an upcoming 5G Use Case Subcommittee meeting agenda (after Security Subcommittee presentation).</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23, 2018</a:t>
            </a:r>
          </a:p>
        </p:txBody>
      </p:sp>
    </p:spTree>
    <p:extLst>
      <p:ext uri="{BB962C8B-B14F-4D97-AF65-F5344CB8AC3E}">
        <p14:creationId xmlns:p14="http://schemas.microsoft.com/office/powerpoint/2010/main" val="1680658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94549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General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Goal for these meetings is to identify: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 that impact ONAP security capabilities and 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Recommendations for the Security Subcommittee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Requirements for ONAP and 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for Casablanca</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Agreed to the following Recommendations: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username and password authentication for HTTPS; certificate authentication only.</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components and NFs shall support TLS for security of HTTP connections.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HTTP for communications between ONAP components or between NFs and ONAP components, except for NF certificate enrollment over CMPv2.</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CMPv2 uses HTTP and must be allowed for certificate enrollment.</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Performance is no longer an issue and is not a valid excuse for not using 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VNF Requirements, VES Listener document, DCAE</a:t>
            </a:r>
          </a:p>
        </p:txBody>
      </p:sp>
    </p:spTree>
    <p:extLst>
      <p:ext uri="{BB962C8B-B14F-4D97-AF65-F5344CB8AC3E}">
        <p14:creationId xmlns:p14="http://schemas.microsoft.com/office/powerpoint/2010/main" val="321895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78015" y="870842"/>
            <a:ext cx="11347962" cy="733534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be able to authenticate NF’s Vendor or Service Provider X.509v3 certificate for TLS connection.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its own end-entity X.509v3 certificate.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to use CADI to authentication the NF certificate.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Determine </a:t>
            </a:r>
            <a:r>
              <a:rPr lang="en-US" sz="2000" dirty="0">
                <a:solidFill>
                  <a:schemeClr val="tx2"/>
                </a:solidFill>
                <a:ea typeface="Nokia Pure Text Light" panose="020B0304040602060303" pitchFamily="34" charset="0"/>
                <a:cs typeface="Nokia Pure Text Light" panose="020B0304040602060303" pitchFamily="34" charset="0"/>
              </a:rPr>
              <a:t>if DCAE already supports this or if there is work needed in Casablanca for this item.  </a:t>
            </a:r>
            <a:r>
              <a:rPr lang="en-US" sz="2000" b="1" dirty="0">
                <a:solidFill>
                  <a:schemeClr val="tx2"/>
                </a:solidFill>
                <a:ea typeface="Nokia Pure Text Light" panose="020B0304040602060303" pitchFamily="34" charset="0"/>
                <a:cs typeface="Nokia Pure Text Light" panose="020B0304040602060303" pitchFamily="34" charset="0"/>
              </a:rPr>
              <a:t>Status:  In Progress </a:t>
            </a:r>
            <a:r>
              <a:rPr lang="en-US" sz="2000" dirty="0">
                <a:solidFill>
                  <a:schemeClr val="tx2"/>
                </a:solidFill>
                <a:ea typeface="Nokia Pure Text Light" panose="020B0304040602060303" pitchFamily="34" charset="0"/>
                <a:cs typeface="Nokia Pure Text Light" panose="020B0304040602060303" pitchFamily="34" charset="0"/>
              </a:rPr>
              <a:t>Email sent to DCAE.  DCAE is assessing impacts.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for the NF end-entity certificate must be installed in the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can be done manually if the Root CA certificate is not already part of the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to manually install the Root CA certificate, but is not required.</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Instructions for installing Root CA certificates in the trust store must be provided.  Some instructions are already available on the wiki.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Sub CA certificate is not required in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some Service Providers may choose to require this extra level of security in their own commercial deployments of ONAP, depending on their security policies.  This topic is not for Casablanca.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p:txBody>
      </p:sp>
    </p:spTree>
    <p:extLst>
      <p:ext uri="{BB962C8B-B14F-4D97-AF65-F5344CB8AC3E}">
        <p14:creationId xmlns:p14="http://schemas.microsoft.com/office/powerpoint/2010/main" val="117895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825867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for authorization after certificate is authenticated.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valid Sub CA Subject names can be provisioned in the DCAE trust store and CADI can verify that the NF end-entity certificate was signed by a valid Sub CA.  This is optional.</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may be too much overhead for NF authorization; it is not scalable to provision every NF instance and its permissions into CADI.</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NF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provides a list of VES events that the NF emits, NF instance ID, NF IP address and other information that is stored in AAI and can be used by DCAE to verify that the NF is authorized to send certain asynchronous events to DCAE.   Are there DCAE impacts for this?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Root CA certificate must be installed as trust anchor on NF when the DCAE end-entity certificate is signed by ONAP 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can be manually pre-provisioned in NF before any TLS connection is set up.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Plug and Play of a PNF when the PNF Registration event is sent from the NF to DCAE.  What happens when NF sends the PNF Registration event a second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15044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483209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used to sign DCAE and NF end-entity certificates during development and testing.</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commercial deployment, it is expected that each Service Provider has its own CA/PKI and the Service Provider Root CA/Sub CA is used to sign DCAE and NF end-entity certificates.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compliant NFs use CMPv2 for certificate management; enrollment, key renewal. </a:t>
            </a:r>
          </a:p>
          <a:p>
            <a:pPr marL="838190" lvl="1" indent="-38099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for example, will LDAP be supported?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Needs further discussion in a future meeting.</a:t>
            </a:r>
          </a:p>
        </p:txBody>
      </p:sp>
    </p:spTree>
    <p:extLst>
      <p:ext uri="{BB962C8B-B14F-4D97-AF65-F5344CB8AC3E}">
        <p14:creationId xmlns:p14="http://schemas.microsoft.com/office/powerpoint/2010/main" val="57213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2865596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10958</TotalTime>
  <Words>8816</Words>
  <Application>Microsoft Office PowerPoint</Application>
  <PresentationFormat>Custom</PresentationFormat>
  <Paragraphs>749</Paragraphs>
  <Slides>47</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711</cp:revision>
  <dcterms:created xsi:type="dcterms:W3CDTF">2018-01-11T16:35:30Z</dcterms:created>
  <dcterms:modified xsi:type="dcterms:W3CDTF">2018-08-23T20:32:18Z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