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330" r:id="rId2"/>
    <p:sldId id="371" r:id="rId3"/>
    <p:sldId id="372" r:id="rId4"/>
    <p:sldId id="370" r:id="rId5"/>
    <p:sldId id="375" r:id="rId6"/>
    <p:sldId id="335" r:id="rId7"/>
    <p:sldId id="354" r:id="rId8"/>
    <p:sldId id="355" r:id="rId9"/>
    <p:sldId id="356" r:id="rId10"/>
    <p:sldId id="373" r:id="rId11"/>
    <p:sldId id="374" r:id="rId12"/>
    <p:sldId id="368" r:id="rId13"/>
  </p:sldIdLst>
  <p:sldSz cx="12192000" cy="9144000"/>
  <p:notesSz cx="69469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D9DA"/>
    <a:srgbClr val="00C9FF"/>
    <a:srgbClr val="124191"/>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8" autoAdjust="0"/>
    <p:restoredTop sz="95064" autoAdjust="0"/>
  </p:normalViewPr>
  <p:slideViewPr>
    <p:cSldViewPr snapToGrid="0">
      <p:cViewPr varScale="1">
        <p:scale>
          <a:sx n="85" d="100"/>
          <a:sy n="85" d="100"/>
        </p:scale>
        <p:origin x="1746" y="13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2611"/>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idx="1"/>
          </p:nvPr>
        </p:nvSpPr>
        <p:spPr>
          <a:xfrm>
            <a:off x="3934969" y="0"/>
            <a:ext cx="3010323" cy="462611"/>
          </a:xfrm>
          <a:prstGeom prst="rect">
            <a:avLst/>
          </a:prstGeom>
        </p:spPr>
        <p:txBody>
          <a:bodyPr vert="horz" lIns="92382" tIns="46191" rIns="92382" bIns="46191" rtlCol="0"/>
          <a:lstStyle>
            <a:lvl1pPr algn="r">
              <a:defRPr sz="1200"/>
            </a:lvl1pPr>
          </a:lstStyle>
          <a:p>
            <a:fld id="{B3251A52-6DF4-45C3-94CC-FDDE70A6936E}" type="datetimeFigureOut">
              <a:rPr lang="en-US" smtClean="0"/>
              <a:t>7/28/2018</a:t>
            </a:fld>
            <a:endParaRPr lang="en-US" dirty="0"/>
          </a:p>
        </p:txBody>
      </p:sp>
      <p:sp>
        <p:nvSpPr>
          <p:cNvPr id="4" name="Slide Image Placeholder 3"/>
          <p:cNvSpPr>
            <a:spLocks noGrp="1" noRot="1" noChangeAspect="1"/>
          </p:cNvSpPr>
          <p:nvPr>
            <p:ph type="sldImg" idx="2"/>
          </p:nvPr>
        </p:nvSpPr>
        <p:spPr>
          <a:xfrm>
            <a:off x="1398588" y="1152525"/>
            <a:ext cx="4149725" cy="3111500"/>
          </a:xfrm>
          <a:prstGeom prst="rect">
            <a:avLst/>
          </a:prstGeom>
          <a:noFill/>
          <a:ln w="12700">
            <a:solidFill>
              <a:prstClr val="black"/>
            </a:solidFill>
          </a:ln>
        </p:spPr>
        <p:txBody>
          <a:bodyPr vert="horz" lIns="92382" tIns="46191" rIns="92382" bIns="46191" rtlCol="0" anchor="ctr"/>
          <a:lstStyle/>
          <a:p>
            <a:endParaRPr lang="en-US" dirty="0"/>
          </a:p>
        </p:txBody>
      </p:sp>
      <p:sp>
        <p:nvSpPr>
          <p:cNvPr id="5" name="Notes Placeholder 4"/>
          <p:cNvSpPr>
            <a:spLocks noGrp="1"/>
          </p:cNvSpPr>
          <p:nvPr>
            <p:ph type="body" sz="quarter" idx="3"/>
          </p:nvPr>
        </p:nvSpPr>
        <p:spPr>
          <a:xfrm>
            <a:off x="694690" y="4437221"/>
            <a:ext cx="5557520" cy="3630454"/>
          </a:xfrm>
          <a:prstGeom prst="rect">
            <a:avLst/>
          </a:prstGeom>
        </p:spPr>
        <p:txBody>
          <a:bodyPr vert="horz" lIns="92382" tIns="46191" rIns="92382" bIns="4619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2610"/>
          </a:xfrm>
          <a:prstGeom prst="rect">
            <a:avLst/>
          </a:prstGeom>
        </p:spPr>
        <p:txBody>
          <a:bodyPr vert="horz" lIns="92382" tIns="46191" rIns="92382" bIns="4619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69" y="8757590"/>
            <a:ext cx="3010323" cy="462610"/>
          </a:xfrm>
          <a:prstGeom prst="rect">
            <a:avLst/>
          </a:prstGeom>
        </p:spPr>
        <p:txBody>
          <a:bodyPr vert="horz" lIns="92382" tIns="46191" rIns="92382" bIns="46191"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8</a:t>
            </a:fld>
            <a:endParaRPr lang="en-US" dirty="0"/>
          </a:p>
        </p:txBody>
      </p:sp>
    </p:spTree>
    <p:extLst>
      <p:ext uri="{BB962C8B-B14F-4D97-AF65-F5344CB8AC3E}">
        <p14:creationId xmlns:p14="http://schemas.microsoft.com/office/powerpoint/2010/main" val="323647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9</a:t>
            </a:fld>
            <a:endParaRPr lang="en-US" dirty="0"/>
          </a:p>
        </p:txBody>
      </p:sp>
    </p:spTree>
    <p:extLst>
      <p:ext uri="{BB962C8B-B14F-4D97-AF65-F5344CB8AC3E}">
        <p14:creationId xmlns:p14="http://schemas.microsoft.com/office/powerpoint/2010/main" val="2929122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11</a:t>
            </a:fld>
            <a:endParaRPr lang="en-US" dirty="0"/>
          </a:p>
        </p:txBody>
      </p:sp>
    </p:spTree>
    <p:extLst>
      <p:ext uri="{BB962C8B-B14F-4D97-AF65-F5344CB8AC3E}">
        <p14:creationId xmlns:p14="http://schemas.microsoft.com/office/powerpoint/2010/main" val="123009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12</a:t>
            </a:fld>
            <a:endParaRPr lang="en-US" dirty="0"/>
          </a:p>
        </p:txBody>
      </p:sp>
    </p:spTree>
    <p:extLst>
      <p:ext uri="{BB962C8B-B14F-4D97-AF65-F5344CB8AC3E}">
        <p14:creationId xmlns:p14="http://schemas.microsoft.com/office/powerpoint/2010/main" val="2150804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7/28/2018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xmlns="" id="{DE2B7521-5AD8-48BC-853E-95C38F3EA31B}"/>
              </a:ext>
            </a:extLst>
          </p:cNvPr>
          <p:cNvSpPr txBox="1">
            <a:spLocks/>
          </p:cNvSpPr>
          <p:nvPr/>
        </p:nvSpPr>
        <p:spPr>
          <a:xfrm>
            <a:off x="2352027" y="2277979"/>
            <a:ext cx="7096773" cy="31442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VNF Activation with </a:t>
            </a:r>
          </a:p>
          <a:p>
            <a:pPr algn="ctr"/>
            <a:r>
              <a:rPr lang="en-US" sz="4400" dirty="0">
                <a:solidFill>
                  <a:schemeClr val="bg1"/>
                </a:solidFill>
              </a:rPr>
              <a:t>Initial Certificate Enrollment</a:t>
            </a:r>
          </a:p>
          <a:p>
            <a:pPr algn="ctr"/>
            <a:r>
              <a:rPr lang="en-US" sz="3600" dirty="0">
                <a:solidFill>
                  <a:schemeClr val="bg1"/>
                </a:solidFill>
              </a:rPr>
              <a:t>Security Subcommittee</a:t>
            </a:r>
          </a:p>
          <a:p>
            <a:pPr algn="ctr"/>
            <a:r>
              <a:rPr lang="en-US" sz="3600" dirty="0">
                <a:solidFill>
                  <a:schemeClr val="bg1"/>
                </a:solidFill>
              </a:rPr>
              <a:t>Casablanca</a:t>
            </a:r>
            <a:endParaRPr lang="ru-RU" sz="3600" dirty="0">
              <a:solidFill>
                <a:schemeClr val="bg1"/>
              </a:solidFill>
            </a:endParaRPr>
          </a:p>
        </p:txBody>
      </p:sp>
      <p:sp>
        <p:nvSpPr>
          <p:cNvPr id="10" name="Подзаголовок 2">
            <a:extLst>
              <a:ext uri="{FF2B5EF4-FFF2-40B4-BE49-F238E27FC236}">
                <a16:creationId xmlns:a16="http://schemas.microsoft.com/office/drawing/2014/main" xmlns=""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800" dirty="0" smtClean="0">
                <a:solidFill>
                  <a:schemeClr val="bg1"/>
                </a:solidFill>
              </a:rPr>
              <a:t>July </a:t>
            </a:r>
            <a:r>
              <a:rPr lang="en-US" sz="2800" dirty="0" smtClean="0">
                <a:solidFill>
                  <a:schemeClr val="bg1"/>
                </a:solidFill>
              </a:rPr>
              <a:t>28, </a:t>
            </a:r>
            <a:r>
              <a:rPr lang="en-US" sz="2800" dirty="0">
                <a:solidFill>
                  <a:schemeClr val="bg1"/>
                </a:solidFill>
              </a:rPr>
              <a:t>2018</a:t>
            </a:r>
          </a:p>
          <a:p>
            <a:endParaRPr lang="en-US" dirty="0">
              <a:solidFill>
                <a:schemeClr val="bg1"/>
              </a:solidFill>
            </a:endParaRPr>
          </a:p>
        </p:txBody>
      </p:sp>
      <p:grpSp>
        <p:nvGrpSpPr>
          <p:cNvPr id="11" name="Group 10">
            <a:extLst>
              <a:ext uri="{FF2B5EF4-FFF2-40B4-BE49-F238E27FC236}">
                <a16:creationId xmlns:a16="http://schemas.microsoft.com/office/drawing/2014/main" xmlns=""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xmlns=""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xmlns=""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EF2FBE87-DF46-473F-9CE8-DCF199469066}"/>
              </a:ext>
            </a:extLst>
          </p:cNvPr>
          <p:cNvGrpSpPr/>
          <p:nvPr/>
        </p:nvGrpSpPr>
        <p:grpSpPr>
          <a:xfrm>
            <a:off x="3032942" y="589951"/>
            <a:ext cx="712737" cy="8318021"/>
            <a:chOff x="3443090" y="576597"/>
            <a:chExt cx="712737" cy="8318021"/>
          </a:xfrm>
        </p:grpSpPr>
        <p:sp>
          <p:nvSpPr>
            <p:cNvPr id="159" name="Rectangle: Rounded Corners 158">
              <a:extLst>
                <a:ext uri="{FF2B5EF4-FFF2-40B4-BE49-F238E27FC236}">
                  <a16:creationId xmlns:a16="http://schemas.microsoft.com/office/drawing/2014/main" xmlns=""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xmlns=""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xmlns=""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xmlns=""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xmlns="" id="{B53A3A50-FA07-4DE0-AF59-8E6619CCC216}"/>
              </a:ext>
            </a:extLst>
          </p:cNvPr>
          <p:cNvGrpSpPr/>
          <p:nvPr/>
        </p:nvGrpSpPr>
        <p:grpSpPr>
          <a:xfrm>
            <a:off x="2030292" y="589951"/>
            <a:ext cx="829010" cy="8318021"/>
            <a:chOff x="2473420" y="576597"/>
            <a:chExt cx="829010" cy="8318021"/>
          </a:xfrm>
        </p:grpSpPr>
        <p:sp>
          <p:nvSpPr>
            <p:cNvPr id="158" name="Rectangle: Rounded Corners 157">
              <a:extLst>
                <a:ext uri="{FF2B5EF4-FFF2-40B4-BE49-F238E27FC236}">
                  <a16:creationId xmlns:a16="http://schemas.microsoft.com/office/drawing/2014/main" xmlns=""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xmlns=""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xmlns=""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xmlns=""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xmlns="" id="{D66BBF9E-EE18-4053-8425-EBFAA27C061C}"/>
              </a:ext>
            </a:extLst>
          </p:cNvPr>
          <p:cNvGrpSpPr/>
          <p:nvPr/>
        </p:nvGrpSpPr>
        <p:grpSpPr>
          <a:xfrm>
            <a:off x="1135898" y="589951"/>
            <a:ext cx="712737" cy="8318021"/>
            <a:chOff x="1612006" y="576597"/>
            <a:chExt cx="712737" cy="8318021"/>
          </a:xfrm>
        </p:grpSpPr>
        <p:sp>
          <p:nvSpPr>
            <p:cNvPr id="160" name="Rectangle: Rounded Corners 159">
              <a:extLst>
                <a:ext uri="{FF2B5EF4-FFF2-40B4-BE49-F238E27FC236}">
                  <a16:creationId xmlns:a16="http://schemas.microsoft.com/office/drawing/2014/main" xmlns=""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xmlns=""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xmlns=""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xmlns=""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xmlns="" id="{C642EAFE-72C3-4FFA-AA60-59F6042D1B8F}"/>
              </a:ext>
            </a:extLst>
          </p:cNvPr>
          <p:cNvGrpSpPr/>
          <p:nvPr/>
        </p:nvGrpSpPr>
        <p:grpSpPr>
          <a:xfrm>
            <a:off x="4035967" y="589951"/>
            <a:ext cx="712737" cy="8318021"/>
            <a:chOff x="5009964" y="576597"/>
            <a:chExt cx="712737" cy="8318021"/>
          </a:xfrm>
        </p:grpSpPr>
        <p:sp>
          <p:nvSpPr>
            <p:cNvPr id="133" name="Rectangle: Rounded Corners 132">
              <a:extLst>
                <a:ext uri="{FF2B5EF4-FFF2-40B4-BE49-F238E27FC236}">
                  <a16:creationId xmlns:a16="http://schemas.microsoft.com/office/drawing/2014/main" xmlns=""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xmlns=""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xmlns=""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xmlns=""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xmlns="" id="{150A26D4-8DFF-426F-8BBC-DBFA94A1CDD0}"/>
              </a:ext>
            </a:extLst>
          </p:cNvPr>
          <p:cNvGrpSpPr/>
          <p:nvPr/>
        </p:nvGrpSpPr>
        <p:grpSpPr>
          <a:xfrm>
            <a:off x="0" y="0"/>
            <a:ext cx="6863269" cy="9157353"/>
            <a:chOff x="-5269" y="-17858"/>
            <a:chExt cx="6863269" cy="8598180"/>
          </a:xfrm>
        </p:grpSpPr>
        <p:sp>
          <p:nvSpPr>
            <p:cNvPr id="50" name="Rectangle 49">
              <a:extLst>
                <a:ext uri="{FF2B5EF4-FFF2-40B4-BE49-F238E27FC236}">
                  <a16:creationId xmlns:a16="http://schemas.microsoft.com/office/drawing/2014/main" xmlns=""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xmlns=""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xmlns=""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xmlns="" id="{D0B024EE-197A-4289-ADA7-112951E44140}"/>
              </a:ext>
            </a:extLst>
          </p:cNvPr>
          <p:cNvGrpSpPr/>
          <p:nvPr/>
        </p:nvGrpSpPr>
        <p:grpSpPr>
          <a:xfrm>
            <a:off x="187376" y="589951"/>
            <a:ext cx="712737" cy="8318021"/>
            <a:chOff x="696464" y="576597"/>
            <a:chExt cx="712737" cy="8318021"/>
          </a:xfrm>
        </p:grpSpPr>
        <p:sp>
          <p:nvSpPr>
            <p:cNvPr id="178" name="Rectangle: Rounded Corners 177">
              <a:extLst>
                <a:ext uri="{FF2B5EF4-FFF2-40B4-BE49-F238E27FC236}">
                  <a16:creationId xmlns:a16="http://schemas.microsoft.com/office/drawing/2014/main" xmlns=""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xmlns=""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xmlns=""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xmlns=""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xmlns="" id="{8CDD3A52-2693-49C4-AE25-F66AB4491842}"/>
              </a:ext>
            </a:extLst>
          </p:cNvPr>
          <p:cNvSpPr/>
          <p:nvPr/>
        </p:nvSpPr>
        <p:spPr>
          <a:xfrm rot="16200000">
            <a:off x="2579473" y="3298253"/>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xmlns="" id="{CD1DFB79-05EF-4E04-95D2-C7FC66451734}"/>
              </a:ext>
            </a:extLst>
          </p:cNvPr>
          <p:cNvSpPr txBox="1"/>
          <p:nvPr/>
        </p:nvSpPr>
        <p:spPr>
          <a:xfrm>
            <a:off x="1826578" y="411495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xmlns="" id="{A55B64FC-81D1-4E98-B1B3-82B90540B664}"/>
              </a:ext>
            </a:extLst>
          </p:cNvPr>
          <p:cNvCxnSpPr>
            <a:cxnSpLocks/>
          </p:cNvCxnSpPr>
          <p:nvPr/>
        </p:nvCxnSpPr>
        <p:spPr>
          <a:xfrm flipH="1">
            <a:off x="2597215" y="4096419"/>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xmlns="" id="{496B2B1F-137B-41BF-B7AC-31CA656FE628}"/>
              </a:ext>
            </a:extLst>
          </p:cNvPr>
          <p:cNvSpPr/>
          <p:nvPr/>
        </p:nvSpPr>
        <p:spPr>
          <a:xfrm rot="16200000">
            <a:off x="2292413" y="314050"/>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xmlns="" id="{59C0ED04-8414-4D55-8048-73C57B2946F0}"/>
              </a:ext>
            </a:extLst>
          </p:cNvPr>
          <p:cNvSpPr txBox="1"/>
          <p:nvPr/>
        </p:nvSpPr>
        <p:spPr>
          <a:xfrm>
            <a:off x="1642869" y="1344796"/>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xmlns="" id="{DB3864C6-B28D-4827-A953-FE3A8D0DDD12}"/>
              </a:ext>
            </a:extLst>
          </p:cNvPr>
          <p:cNvCxnSpPr>
            <a:cxnSpLocks/>
          </p:cNvCxnSpPr>
          <p:nvPr/>
        </p:nvCxnSpPr>
        <p:spPr>
          <a:xfrm flipH="1">
            <a:off x="1634160" y="1316499"/>
            <a:ext cx="1622756"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xmlns="" id="{BA3727F2-4A76-4146-8B5D-A54C3B055044}"/>
              </a:ext>
            </a:extLst>
          </p:cNvPr>
          <p:cNvSpPr/>
          <p:nvPr/>
        </p:nvSpPr>
        <p:spPr>
          <a:xfrm rot="16200000">
            <a:off x="1594166" y="3596238"/>
            <a:ext cx="40914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xmlns="" id="{29BD774C-35CB-4198-9306-1D1322078FB4}"/>
              </a:ext>
            </a:extLst>
          </p:cNvPr>
          <p:cNvSpPr txBox="1"/>
          <p:nvPr/>
        </p:nvSpPr>
        <p:spPr>
          <a:xfrm>
            <a:off x="660919" y="4715859"/>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xmlns="" id="{7830809D-072F-4AE2-97F9-A68445F72C9B}"/>
              </a:ext>
            </a:extLst>
          </p:cNvPr>
          <p:cNvCxnSpPr>
            <a:cxnSpLocks/>
          </p:cNvCxnSpPr>
          <p:nvPr/>
        </p:nvCxnSpPr>
        <p:spPr>
          <a:xfrm flipH="1">
            <a:off x="681127" y="4697086"/>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xmlns="" id="{A212F47A-CB26-4E57-B07C-E0FEEBAECD70}"/>
              </a:ext>
            </a:extLst>
          </p:cNvPr>
          <p:cNvGrpSpPr/>
          <p:nvPr/>
        </p:nvGrpSpPr>
        <p:grpSpPr>
          <a:xfrm>
            <a:off x="2925565" y="4674542"/>
            <a:ext cx="336765" cy="459620"/>
            <a:chOff x="313321" y="3751338"/>
            <a:chExt cx="441930" cy="603150"/>
          </a:xfrm>
        </p:grpSpPr>
        <p:sp>
          <p:nvSpPr>
            <p:cNvPr id="137" name="Rectangle: Rounded Corners 136">
              <a:extLst>
                <a:ext uri="{FF2B5EF4-FFF2-40B4-BE49-F238E27FC236}">
                  <a16:creationId xmlns:a16="http://schemas.microsoft.com/office/drawing/2014/main" xmlns="" id="{17C3D8D4-9369-476A-8DBB-4241FF83BBCA}"/>
                </a:ext>
              </a:extLst>
            </p:cNvPr>
            <p:cNvSpPr/>
            <p:nvPr/>
          </p:nvSpPr>
          <p:spPr>
            <a:xfrm>
              <a:off x="372357" y="3973287"/>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xmlns="" id="{AE143ABE-DE9E-4CE8-AFF6-8C7A7CAA7F96}"/>
                </a:ext>
              </a:extLst>
            </p:cNvPr>
            <p:cNvSpPr/>
            <p:nvPr/>
          </p:nvSpPr>
          <p:spPr>
            <a:xfrm>
              <a:off x="348428" y="3751338"/>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xmlns=""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3321" y="3790646"/>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xmlns="" id="{8B0F019F-7511-4562-98D8-4E41ADC6DE4C}"/>
              </a:ext>
            </a:extLst>
          </p:cNvPr>
          <p:cNvSpPr/>
          <p:nvPr/>
        </p:nvSpPr>
        <p:spPr>
          <a:xfrm rot="16200000">
            <a:off x="2750287" y="5433718"/>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xmlns="" id="{BA24E8F7-C35A-49A7-A207-68494BBBA9FD}"/>
              </a:ext>
            </a:extLst>
          </p:cNvPr>
          <p:cNvSpPr txBox="1"/>
          <p:nvPr/>
        </p:nvSpPr>
        <p:spPr>
          <a:xfrm>
            <a:off x="1957022" y="6362233"/>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xmlns="" id="{89E384FD-D60B-4C73-8AFC-7B83DC0C8290}"/>
              </a:ext>
            </a:extLst>
          </p:cNvPr>
          <p:cNvCxnSpPr>
            <a:cxnSpLocks/>
          </p:cNvCxnSpPr>
          <p:nvPr/>
        </p:nvCxnSpPr>
        <p:spPr>
          <a:xfrm>
            <a:off x="2630592" y="6337866"/>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xmlns="" id="{D35A297E-20BE-409B-8C2C-BA3F5A952FEC}"/>
              </a:ext>
            </a:extLst>
          </p:cNvPr>
          <p:cNvGrpSpPr/>
          <p:nvPr/>
        </p:nvGrpSpPr>
        <p:grpSpPr>
          <a:xfrm>
            <a:off x="6026904" y="589951"/>
            <a:ext cx="712737" cy="8318021"/>
            <a:chOff x="5963579" y="576597"/>
            <a:chExt cx="712737" cy="8318021"/>
          </a:xfrm>
        </p:grpSpPr>
        <p:sp>
          <p:nvSpPr>
            <p:cNvPr id="206" name="Rectangle: Rounded Corners 205">
              <a:extLst>
                <a:ext uri="{FF2B5EF4-FFF2-40B4-BE49-F238E27FC236}">
                  <a16:creationId xmlns:a16="http://schemas.microsoft.com/office/drawing/2014/main" xmlns=""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xmlns=""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xmlns=""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xmlns=""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xmlns="" id="{FB538208-046F-43D3-A724-37F3FF23AE05}"/>
              </a:ext>
            </a:extLst>
          </p:cNvPr>
          <p:cNvGrpSpPr/>
          <p:nvPr/>
        </p:nvGrpSpPr>
        <p:grpSpPr>
          <a:xfrm>
            <a:off x="5078382" y="589951"/>
            <a:ext cx="712737" cy="8318021"/>
            <a:chOff x="4060476" y="576597"/>
            <a:chExt cx="712737" cy="8318021"/>
          </a:xfrm>
        </p:grpSpPr>
        <p:sp>
          <p:nvSpPr>
            <p:cNvPr id="222" name="Rectangle: Rounded Corners 221">
              <a:extLst>
                <a:ext uri="{FF2B5EF4-FFF2-40B4-BE49-F238E27FC236}">
                  <a16:creationId xmlns:a16="http://schemas.microsoft.com/office/drawing/2014/main" xmlns=""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xmlns=""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xmlns=""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xmlns=""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xmlns="" id="{D305D55D-EF72-427C-B6C9-BEDCB78513DD}"/>
              </a:ext>
            </a:extLst>
          </p:cNvPr>
          <p:cNvSpPr/>
          <p:nvPr/>
        </p:nvSpPr>
        <p:spPr>
          <a:xfrm rot="16200000">
            <a:off x="4119879" y="5615487"/>
            <a:ext cx="35358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xmlns="" id="{569BD7AA-B0F5-4725-AE31-E67BF0B4DBD1}"/>
              </a:ext>
            </a:extLst>
          </p:cNvPr>
          <p:cNvSpPr txBox="1"/>
          <p:nvPr/>
        </p:nvSpPr>
        <p:spPr>
          <a:xfrm>
            <a:off x="3032942" y="6899403"/>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xmlns="" id="{B79D472B-C920-4621-A046-A701B97056B4}"/>
              </a:ext>
            </a:extLst>
          </p:cNvPr>
          <p:cNvCxnSpPr>
            <a:cxnSpLocks/>
          </p:cNvCxnSpPr>
          <p:nvPr/>
        </p:nvCxnSpPr>
        <p:spPr>
          <a:xfrm>
            <a:off x="3581107" y="6873996"/>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xmlns="" id="{48F6C969-20F9-4901-9B75-1D98CB158302}"/>
              </a:ext>
            </a:extLst>
          </p:cNvPr>
          <p:cNvSpPr/>
          <p:nvPr/>
        </p:nvSpPr>
        <p:spPr>
          <a:xfrm rot="16200000">
            <a:off x="5548014" y="6555667"/>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xmlns="" id="{DDB518B9-6AB9-49D8-A98B-AA9DAE06D1C1}"/>
              </a:ext>
            </a:extLst>
          </p:cNvPr>
          <p:cNvSpPr txBox="1"/>
          <p:nvPr/>
        </p:nvSpPr>
        <p:spPr>
          <a:xfrm>
            <a:off x="4800527" y="7366680"/>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xmlns="" id="{6C11C176-746D-4AC0-B3DA-56EF5317564C}"/>
              </a:ext>
            </a:extLst>
          </p:cNvPr>
          <p:cNvCxnSpPr>
            <a:cxnSpLocks/>
          </p:cNvCxnSpPr>
          <p:nvPr/>
        </p:nvCxnSpPr>
        <p:spPr>
          <a:xfrm>
            <a:off x="5623998" y="7339152"/>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xmlns="" id="{1885C2DB-02DA-46D0-A7C6-C74B114EDBEB}"/>
              </a:ext>
            </a:extLst>
          </p:cNvPr>
          <p:cNvSpPr/>
          <p:nvPr/>
        </p:nvSpPr>
        <p:spPr>
          <a:xfrm rot="16200000">
            <a:off x="3312045" y="7917902"/>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xmlns="" id="{A455BE50-F0EA-4C6E-95A9-AE5909480826}"/>
              </a:ext>
            </a:extLst>
          </p:cNvPr>
          <p:cNvSpPr txBox="1"/>
          <p:nvPr/>
        </p:nvSpPr>
        <p:spPr>
          <a:xfrm>
            <a:off x="2859040" y="8351441"/>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xmlns="" id="{181C8BC7-3DF4-48CA-A298-F46A00D27554}"/>
              </a:ext>
            </a:extLst>
          </p:cNvPr>
          <p:cNvSpPr/>
          <p:nvPr/>
        </p:nvSpPr>
        <p:spPr>
          <a:xfrm rot="16200000">
            <a:off x="4092678" y="3497440"/>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xmlns="" id="{65F7A734-0CEB-470D-AA97-A39062663135}"/>
              </a:ext>
            </a:extLst>
          </p:cNvPr>
          <p:cNvSpPr txBox="1"/>
          <p:nvPr/>
        </p:nvSpPr>
        <p:spPr>
          <a:xfrm>
            <a:off x="1962952" y="5751966"/>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xmlns="" id="{9F2FA478-394C-40A3-AD5C-D806C8906308}"/>
              </a:ext>
            </a:extLst>
          </p:cNvPr>
          <p:cNvCxnSpPr>
            <a:cxnSpLocks/>
          </p:cNvCxnSpPr>
          <p:nvPr/>
        </p:nvCxnSpPr>
        <p:spPr>
          <a:xfrm>
            <a:off x="2616635" y="575196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xmlns="" id="{F451B074-3985-4556-86EC-8E30ADD191B6}"/>
              </a:ext>
            </a:extLst>
          </p:cNvPr>
          <p:cNvSpPr/>
          <p:nvPr/>
        </p:nvSpPr>
        <p:spPr>
          <a:xfrm rot="16200000">
            <a:off x="3712837" y="392662"/>
            <a:ext cx="363218" cy="526116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xmlns="" id="{ABE9158B-9444-4293-B49C-0EB746079D9A}"/>
              </a:ext>
            </a:extLst>
          </p:cNvPr>
          <p:cNvSpPr txBox="1"/>
          <p:nvPr/>
        </p:nvSpPr>
        <p:spPr>
          <a:xfrm>
            <a:off x="1492266" y="2864884"/>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xmlns="" id="{AD164698-7ED9-4F99-B7EA-59B1F1256712}"/>
              </a:ext>
            </a:extLst>
          </p:cNvPr>
          <p:cNvCxnSpPr>
            <a:cxnSpLocks/>
          </p:cNvCxnSpPr>
          <p:nvPr/>
        </p:nvCxnSpPr>
        <p:spPr>
          <a:xfrm>
            <a:off x="1608553" y="2819635"/>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xmlns="" id="{5188FC01-7B5C-4C84-BF2E-4E35E38FD4E4}"/>
              </a:ext>
            </a:extLst>
          </p:cNvPr>
          <p:cNvSpPr/>
          <p:nvPr/>
        </p:nvSpPr>
        <p:spPr>
          <a:xfrm rot="16200000">
            <a:off x="4146181" y="6626697"/>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xmlns="" id="{D4096E0F-D4AA-4F09-9FA3-63F602B31EF8}"/>
              </a:ext>
            </a:extLst>
          </p:cNvPr>
          <p:cNvSpPr txBox="1"/>
          <p:nvPr/>
        </p:nvSpPr>
        <p:spPr>
          <a:xfrm>
            <a:off x="2975800" y="7862281"/>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xmlns="" id="{BEE7648C-6554-42D6-BD6A-117F59084DA4}"/>
              </a:ext>
            </a:extLst>
          </p:cNvPr>
          <p:cNvCxnSpPr>
            <a:cxnSpLocks/>
          </p:cNvCxnSpPr>
          <p:nvPr/>
        </p:nvCxnSpPr>
        <p:spPr>
          <a:xfrm>
            <a:off x="3565609" y="7862282"/>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xmlns="" id="{1380A996-ABDC-41BC-A5F8-B820B81843DD}"/>
              </a:ext>
            </a:extLst>
          </p:cNvPr>
          <p:cNvSpPr/>
          <p:nvPr/>
        </p:nvSpPr>
        <p:spPr>
          <a:xfrm rot="16200000">
            <a:off x="2298772" y="2480095"/>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xmlns="" id="{91F47A8E-14D3-46D4-AE07-1115C672E451}"/>
              </a:ext>
            </a:extLst>
          </p:cNvPr>
          <p:cNvSpPr txBox="1"/>
          <p:nvPr/>
        </p:nvSpPr>
        <p:spPr>
          <a:xfrm>
            <a:off x="1340792" y="3432767"/>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xmlns="" id="{FBBC81C0-CFBE-4F44-ADFA-6DD7F254F2A4}"/>
              </a:ext>
            </a:extLst>
          </p:cNvPr>
          <p:cNvCxnSpPr>
            <a:cxnSpLocks/>
          </p:cNvCxnSpPr>
          <p:nvPr/>
        </p:nvCxnSpPr>
        <p:spPr>
          <a:xfrm>
            <a:off x="1679716" y="346534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xmlns="" id="{54E030FD-E2D4-440D-863D-A22BC40EAD34}"/>
              </a:ext>
            </a:extLst>
          </p:cNvPr>
          <p:cNvSpPr txBox="1"/>
          <p:nvPr/>
        </p:nvSpPr>
        <p:spPr>
          <a:xfrm>
            <a:off x="7270865" y="60101"/>
            <a:ext cx="492113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SO triggers Multi-VIM (M-VIM) to instantiate the VNF</a:t>
            </a:r>
            <a:r>
              <a:rPr lang="en-US" dirty="0" smtClean="0">
                <a:ea typeface="Nokia Pure Text Light" panose="020B0403020202020204" pitchFamily="34" charset="0"/>
              </a:rPr>
              <a:t>. (pass IAK, RV, CA signing chain, CA URL)</a:t>
            </a:r>
            <a:endParaRPr lang="en-US" dirty="0">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M-VIM retrieves the VNF instantiation and security information from AAI (controller SSH key</a:t>
            </a:r>
            <a:r>
              <a:rPr lang="en-US" dirty="0" smtClean="0">
                <a:ea typeface="Nokia Pure Text Light" panose="020B0403020202020204" pitchFamily="34" charset="0"/>
              </a:rPr>
              <a:t>, FQDN of Controller, </a:t>
            </a:r>
            <a:r>
              <a:rPr lang="en-US" dirty="0">
                <a:ea typeface="Nokia Pure Text Light" panose="020B0403020202020204" pitchFamily="34" charset="0"/>
              </a:rPr>
              <a:t>IP address, FQDN).</a:t>
            </a:r>
          </a:p>
          <a:p>
            <a:pPr defTabSz="360000">
              <a:spcAft>
                <a:spcPts val="300"/>
              </a:spcAft>
              <a:tabLst>
                <a:tab pos="360000" algn="l"/>
              </a:tabLst>
            </a:pPr>
            <a:r>
              <a:rPr lang="en-US" dirty="0">
                <a:ea typeface="Nokia Pure Text Light" panose="020B0403020202020204" pitchFamily="34" charset="0"/>
              </a:rPr>
              <a:t>M-VIM instantiates the VNF passing this data to the VNF as part of instantiation</a:t>
            </a:r>
            <a:r>
              <a:rPr lang="en-US" dirty="0" smtClean="0">
                <a:ea typeface="Nokia Pure Text Light" panose="020B0403020202020204" pitchFamily="34" charset="0"/>
              </a:rPr>
              <a:t>.</a:t>
            </a:r>
            <a:endParaRPr lang="en-US" dirty="0">
              <a:ea typeface="Nokia Pure Text Light" panose="020B0403020202020204" pitchFamily="34" charset="0"/>
            </a:endParaRPr>
          </a:p>
          <a:p>
            <a:pPr defTabSz="360000">
              <a:spcAft>
                <a:spcPts val="300"/>
              </a:spcAft>
              <a:tabLst>
                <a:tab pos="360000" algn="l"/>
              </a:tabLst>
            </a:pPr>
            <a:r>
              <a:rPr lang="en-US" dirty="0" smtClean="0">
                <a:ea typeface="Nokia Pure Text Light" panose="020B0403020202020204" pitchFamily="34" charset="0"/>
              </a:rPr>
              <a:t> M-VIM </a:t>
            </a:r>
            <a:r>
              <a:rPr lang="en-US" dirty="0">
                <a:ea typeface="Nokia Pure Text Light" panose="020B0403020202020204" pitchFamily="34" charset="0"/>
              </a:rPr>
              <a:t>updates AAI with instantiation info.</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SSH uses public key authentication.  </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VNF uses the IAK/RV to perform certificate enrollment.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xmlns=""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xmlns="" id="{7E9F0539-7946-494A-A97F-D7806BE3D67C}"/>
              </a:ext>
            </a:extLst>
          </p:cNvPr>
          <p:cNvSpPr/>
          <p:nvPr/>
        </p:nvSpPr>
        <p:spPr>
          <a:xfrm>
            <a:off x="786775" y="186912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xmlns="" id="{5F2B9D7D-0212-42FF-8BFE-423EDED9FC84}"/>
              </a:ext>
            </a:extLst>
          </p:cNvPr>
          <p:cNvSpPr/>
          <p:nvPr/>
        </p:nvSpPr>
        <p:spPr>
          <a:xfrm>
            <a:off x="4257506" y="7429609"/>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xmlns="" id="{39128CC1-AF7C-4BDD-85B6-98D38742EC78}"/>
              </a:ext>
            </a:extLst>
          </p:cNvPr>
          <p:cNvSpPr/>
          <p:nvPr/>
        </p:nvSpPr>
        <p:spPr>
          <a:xfrm>
            <a:off x="2431997" y="7931982"/>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xmlns="" id="{0B8C2DF7-B0D9-4564-BC78-2C1C1152ABF3}"/>
              </a:ext>
            </a:extLst>
          </p:cNvPr>
          <p:cNvSpPr/>
          <p:nvPr/>
        </p:nvSpPr>
        <p:spPr>
          <a:xfrm>
            <a:off x="540254" y="4416906"/>
            <a:ext cx="837089" cy="276999"/>
          </a:xfrm>
          <a:prstGeom prst="rect">
            <a:avLst/>
          </a:prstGeom>
        </p:spPr>
        <p:txBody>
          <a:bodyPr wrap="none">
            <a:spAutoFit/>
          </a:bodyPr>
          <a:lstStyle/>
          <a:p>
            <a:r>
              <a:rPr lang="en-US" sz="1200" dirty="0" smtClean="0">
                <a:solidFill>
                  <a:srgbClr val="FF0000"/>
                </a:solidFill>
              </a:rPr>
              <a:t>SSH or TLS</a:t>
            </a:r>
            <a:endParaRPr lang="en-US" sz="1200" dirty="0">
              <a:solidFill>
                <a:srgbClr val="FF0000"/>
              </a:solidFill>
            </a:endParaRPr>
          </a:p>
        </p:txBody>
      </p:sp>
      <p:pic>
        <p:nvPicPr>
          <p:cNvPr id="162" name="Picture 161">
            <a:extLst>
              <a:ext uri="{FF2B5EF4-FFF2-40B4-BE49-F238E27FC236}">
                <a16:creationId xmlns:a16="http://schemas.microsoft.com/office/drawing/2014/main" xmlns=""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42081" y="4218765"/>
            <a:ext cx="278522" cy="278522"/>
          </a:xfrm>
          <a:prstGeom prst="rect">
            <a:avLst/>
          </a:prstGeom>
        </p:spPr>
      </p:pic>
      <p:pic>
        <p:nvPicPr>
          <p:cNvPr id="172" name="Picture 171">
            <a:extLst>
              <a:ext uri="{FF2B5EF4-FFF2-40B4-BE49-F238E27FC236}">
                <a16:creationId xmlns:a16="http://schemas.microsoft.com/office/drawing/2014/main" xmlns=""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77271" y="4793341"/>
            <a:ext cx="278522" cy="278522"/>
          </a:xfrm>
          <a:prstGeom prst="rect">
            <a:avLst/>
          </a:prstGeom>
        </p:spPr>
      </p:pic>
      <p:sp>
        <p:nvSpPr>
          <p:cNvPr id="174" name="Rectangle: Rounded Corners 173">
            <a:extLst>
              <a:ext uri="{FF2B5EF4-FFF2-40B4-BE49-F238E27FC236}">
                <a16:creationId xmlns:a16="http://schemas.microsoft.com/office/drawing/2014/main" xmlns="" id="{E0027AE5-E58F-4727-AD4B-704A2EA3CA78}"/>
              </a:ext>
            </a:extLst>
          </p:cNvPr>
          <p:cNvSpPr/>
          <p:nvPr/>
        </p:nvSpPr>
        <p:spPr>
          <a:xfrm rot="16200000">
            <a:off x="675200" y="5031759"/>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xmlns="" id="{0601AB40-FAFD-4BEF-B36E-AE3E8E487554}"/>
              </a:ext>
            </a:extLst>
          </p:cNvPr>
          <p:cNvSpPr txBox="1"/>
          <p:nvPr/>
        </p:nvSpPr>
        <p:spPr>
          <a:xfrm>
            <a:off x="344889" y="5296903"/>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xmlns="" id="{2A6EF608-2174-49D6-A2CA-B9DDA96326C2}"/>
              </a:ext>
            </a:extLst>
          </p:cNvPr>
          <p:cNvSpPr/>
          <p:nvPr/>
        </p:nvSpPr>
        <p:spPr>
          <a:xfrm>
            <a:off x="1251925" y="42079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xmlns="" id="{1DED0D64-4A83-4889-B169-CFC1B4019853}"/>
              </a:ext>
            </a:extLst>
          </p:cNvPr>
          <p:cNvSpPr/>
          <p:nvPr/>
        </p:nvSpPr>
        <p:spPr>
          <a:xfrm>
            <a:off x="32903" y="23756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xmlns="" id="{8262128E-02FA-44DD-98D8-7D6087D7A27A}"/>
              </a:ext>
            </a:extLst>
          </p:cNvPr>
          <p:cNvSpPr/>
          <p:nvPr/>
        </p:nvSpPr>
        <p:spPr>
          <a:xfrm>
            <a:off x="829485" y="2948967"/>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xmlns="" id="{B4053125-7FF2-458B-8BB7-A06FB3893BC7}"/>
              </a:ext>
            </a:extLst>
          </p:cNvPr>
          <p:cNvSpPr/>
          <p:nvPr/>
        </p:nvSpPr>
        <p:spPr>
          <a:xfrm>
            <a:off x="853914" y="3509410"/>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xmlns="" id="{D0EF2EB1-E2E5-4C72-B4B8-4B13EC394503}"/>
              </a:ext>
            </a:extLst>
          </p:cNvPr>
          <p:cNvSpPr/>
          <p:nvPr/>
        </p:nvSpPr>
        <p:spPr>
          <a:xfrm>
            <a:off x="58031" y="4770658"/>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xmlns="" id="{4D2C94E8-D8C9-42E4-9167-F53BAEF60A48}"/>
              </a:ext>
            </a:extLst>
          </p:cNvPr>
          <p:cNvSpPr/>
          <p:nvPr/>
        </p:nvSpPr>
        <p:spPr>
          <a:xfrm>
            <a:off x="1348398" y="5862215"/>
            <a:ext cx="412220" cy="28802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xmlns="" id="{9340571B-192D-40E8-85FE-9B109F287232}"/>
              </a:ext>
            </a:extLst>
          </p:cNvPr>
          <p:cNvSpPr/>
          <p:nvPr/>
        </p:nvSpPr>
        <p:spPr>
          <a:xfrm>
            <a:off x="1316819" y="6427018"/>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xmlns="" id="{F454AB28-8B02-4849-8527-559884E44C4E}"/>
              </a:ext>
            </a:extLst>
          </p:cNvPr>
          <p:cNvSpPr/>
          <p:nvPr/>
        </p:nvSpPr>
        <p:spPr>
          <a:xfrm>
            <a:off x="2260034" y="6947015"/>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xmlns="" id="{E2884866-239B-4874-886B-E8DDBF708079}"/>
              </a:ext>
            </a:extLst>
          </p:cNvPr>
          <p:cNvSpPr/>
          <p:nvPr/>
        </p:nvSpPr>
        <p:spPr>
          <a:xfrm>
            <a:off x="6857343" y="2020747"/>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xmlns=""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xmlns="" id="{5B6998F0-A89E-407A-93A6-EAE96CE6D83F}"/>
              </a:ext>
            </a:extLst>
          </p:cNvPr>
          <p:cNvSpPr/>
          <p:nvPr/>
        </p:nvSpPr>
        <p:spPr>
          <a:xfrm>
            <a:off x="6888077" y="254605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xmlns="" id="{A0C2D45B-7B1E-4BFD-8A45-A009A506D950}"/>
              </a:ext>
            </a:extLst>
          </p:cNvPr>
          <p:cNvSpPr/>
          <p:nvPr/>
        </p:nvSpPr>
        <p:spPr>
          <a:xfrm>
            <a:off x="6895998" y="288459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xmlns="" id="{D3549E70-D82B-431C-93F2-34821719E61E}"/>
              </a:ext>
            </a:extLst>
          </p:cNvPr>
          <p:cNvSpPr/>
          <p:nvPr/>
        </p:nvSpPr>
        <p:spPr>
          <a:xfrm>
            <a:off x="6895998" y="321720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xmlns="" id="{63EEC884-0FBF-4555-9F81-B00B301F7CFC}"/>
              </a:ext>
            </a:extLst>
          </p:cNvPr>
          <p:cNvSpPr/>
          <p:nvPr/>
        </p:nvSpPr>
        <p:spPr>
          <a:xfrm>
            <a:off x="6895998" y="383364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xmlns="" id="{4640099A-ADC9-4A9A-B278-7D72B2D45018}"/>
              </a:ext>
            </a:extLst>
          </p:cNvPr>
          <p:cNvSpPr/>
          <p:nvPr/>
        </p:nvSpPr>
        <p:spPr>
          <a:xfrm>
            <a:off x="6900035" y="574887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xmlns="" id="{6E496264-6F7E-4D76-9B8F-5FC206AF3BAD}"/>
              </a:ext>
            </a:extLst>
          </p:cNvPr>
          <p:cNvSpPr/>
          <p:nvPr/>
        </p:nvSpPr>
        <p:spPr>
          <a:xfrm>
            <a:off x="6894567" y="610998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xmlns="" id="{83674677-1A66-4B50-9AFF-BA68141684B8}"/>
              </a:ext>
            </a:extLst>
          </p:cNvPr>
          <p:cNvSpPr/>
          <p:nvPr/>
        </p:nvSpPr>
        <p:spPr>
          <a:xfrm>
            <a:off x="6892721" y="6426927"/>
            <a:ext cx="442025" cy="34334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xmlns="" id="{4F44239E-74AB-4591-BFCA-4D776B55AC8A}"/>
              </a:ext>
            </a:extLst>
          </p:cNvPr>
          <p:cNvSpPr/>
          <p:nvPr/>
        </p:nvSpPr>
        <p:spPr>
          <a:xfrm>
            <a:off x="6882614" y="68144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xmlns="" id="{74CDF69D-4055-4E7D-A760-BFF882E80134}"/>
              </a:ext>
            </a:extLst>
          </p:cNvPr>
          <p:cNvSpPr/>
          <p:nvPr/>
        </p:nvSpPr>
        <p:spPr>
          <a:xfrm>
            <a:off x="6903469" y="729198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12" name="Oval 111">
            <a:extLst>
              <a:ext uri="{FF2B5EF4-FFF2-40B4-BE49-F238E27FC236}">
                <a16:creationId xmlns:a16="http://schemas.microsoft.com/office/drawing/2014/main" xmlns="" id="{19F9BA32-2FF2-423D-9178-A599E0F6501E}"/>
              </a:ext>
            </a:extLst>
          </p:cNvPr>
          <p:cNvSpPr/>
          <p:nvPr/>
        </p:nvSpPr>
        <p:spPr>
          <a:xfrm>
            <a:off x="787312" y="135848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xmlns="" id="{902F1BA8-8892-4B88-B889-E5D04568A648}"/>
              </a:ext>
            </a:extLst>
          </p:cNvPr>
          <p:cNvSpPr/>
          <p:nvPr/>
        </p:nvSpPr>
        <p:spPr>
          <a:xfrm>
            <a:off x="6892257" y="490790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
        <p:nvSpPr>
          <p:cNvPr id="115" name="Rectangle: Rounded Corners 114">
            <a:extLst>
              <a:ext uri="{FF2B5EF4-FFF2-40B4-BE49-F238E27FC236}">
                <a16:creationId xmlns:a16="http://schemas.microsoft.com/office/drawing/2014/main" xmlns="" id="{135EB79E-E90F-4063-94D7-324A5E716DBF}"/>
              </a:ext>
            </a:extLst>
          </p:cNvPr>
          <p:cNvSpPr/>
          <p:nvPr/>
        </p:nvSpPr>
        <p:spPr>
          <a:xfrm>
            <a:off x="1280971" y="1812598"/>
            <a:ext cx="5285232" cy="320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Retrieve VNF Instantiation and Security Information</a:t>
            </a:r>
            <a:endParaRPr lang="en-US" dirty="0">
              <a:solidFill>
                <a:srgbClr val="0000CC"/>
              </a:solidFill>
            </a:endParaRPr>
          </a:p>
        </p:txBody>
      </p:sp>
      <p:sp>
        <p:nvSpPr>
          <p:cNvPr id="119" name="Rectangle: Rounded Corners 118">
            <a:extLst>
              <a:ext uri="{FF2B5EF4-FFF2-40B4-BE49-F238E27FC236}">
                <a16:creationId xmlns:a16="http://schemas.microsoft.com/office/drawing/2014/main" xmlns="" id="{C4A4BC50-8B69-451E-B40D-7C4C320B9546}"/>
              </a:ext>
            </a:extLst>
          </p:cNvPr>
          <p:cNvSpPr/>
          <p:nvPr/>
        </p:nvSpPr>
        <p:spPr>
          <a:xfrm>
            <a:off x="450874" y="2304066"/>
            <a:ext cx="1669515" cy="3657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Instantiate VNF</a:t>
            </a:r>
            <a:endParaRPr lang="en-US" dirty="0">
              <a:solidFill>
                <a:srgbClr val="0000CC"/>
              </a:solidFill>
            </a:endParaRPr>
          </a:p>
        </p:txBody>
      </p:sp>
      <p:sp>
        <p:nvSpPr>
          <p:cNvPr id="124" name="Oval 123">
            <a:extLst>
              <a:ext uri="{FF2B5EF4-FFF2-40B4-BE49-F238E27FC236}">
                <a16:creationId xmlns:a16="http://schemas.microsoft.com/office/drawing/2014/main" xmlns="" id="{473B94D0-64D3-47FB-A9AB-9DFC16CDFAD9}"/>
              </a:ext>
            </a:extLst>
          </p:cNvPr>
          <p:cNvSpPr/>
          <p:nvPr/>
        </p:nvSpPr>
        <p:spPr>
          <a:xfrm>
            <a:off x="2433127" y="8419977"/>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sp>
        <p:nvSpPr>
          <p:cNvPr id="128" name="Oval 127">
            <a:extLst>
              <a:ext uri="{FF2B5EF4-FFF2-40B4-BE49-F238E27FC236}">
                <a16:creationId xmlns:a16="http://schemas.microsoft.com/office/drawing/2014/main" xmlns="" id="{47D29FDA-9592-40EB-A118-1ACB02086097}"/>
              </a:ext>
            </a:extLst>
          </p:cNvPr>
          <p:cNvSpPr/>
          <p:nvPr/>
        </p:nvSpPr>
        <p:spPr>
          <a:xfrm>
            <a:off x="6898745" y="772043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cxnSp>
        <p:nvCxnSpPr>
          <p:cNvPr id="114" name="Straight Arrow Connector 113">
            <a:extLst>
              <a:ext uri="{FF2B5EF4-FFF2-40B4-BE49-F238E27FC236}">
                <a16:creationId xmlns:a16="http://schemas.microsoft.com/office/drawing/2014/main" xmlns="" id="{2895014C-6027-4062-9B69-51607DBC650B}"/>
              </a:ext>
            </a:extLst>
          </p:cNvPr>
          <p:cNvCxnSpPr>
            <a:cxnSpLocks/>
          </p:cNvCxnSpPr>
          <p:nvPr/>
        </p:nvCxnSpPr>
        <p:spPr>
          <a:xfrm>
            <a:off x="1618726" y="1797967"/>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xmlns="" id="{88FCA9C9-D08E-4BF5-BF47-31107A603C4F}"/>
              </a:ext>
            </a:extLst>
          </p:cNvPr>
          <p:cNvCxnSpPr>
            <a:cxnSpLocks/>
          </p:cNvCxnSpPr>
          <p:nvPr/>
        </p:nvCxnSpPr>
        <p:spPr>
          <a:xfrm flipH="1">
            <a:off x="681127" y="2291794"/>
            <a:ext cx="6895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4" name="Oval 193">
            <a:extLst>
              <a:ext uri="{FF2B5EF4-FFF2-40B4-BE49-F238E27FC236}">
                <a16:creationId xmlns:a16="http://schemas.microsoft.com/office/drawing/2014/main" xmlns="" id="{35233312-88FF-4184-9892-46AD2EF647FD}"/>
              </a:ext>
            </a:extLst>
          </p:cNvPr>
          <p:cNvSpPr/>
          <p:nvPr/>
        </p:nvSpPr>
        <p:spPr>
          <a:xfrm>
            <a:off x="18026" y="5363184"/>
            <a:ext cx="410710" cy="339686"/>
          </a:xfrm>
          <a:prstGeom prst="ellipse">
            <a:avLst/>
          </a:prstGeom>
          <a:solidFill>
            <a:srgbClr val="0000CC"/>
          </a:solidFill>
          <a:ln w="28575" cap="flat" cmpd="sng" algn="ctr">
            <a:no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2506961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50936" y="588942"/>
            <a:ext cx="712737" cy="8350221"/>
            <a:chOff x="4383276" y="632791"/>
            <a:chExt cx="712737" cy="8350221"/>
          </a:xfrm>
        </p:grpSpPr>
        <p:sp>
          <p:nvSpPr>
            <p:cNvPr id="158" name="Rectangle: Rounded Corners 157">
              <a:extLst>
                <a:ext uri="{FF2B5EF4-FFF2-40B4-BE49-F238E27FC236}">
                  <a16:creationId xmlns:a16="http://schemas.microsoft.com/office/drawing/2014/main" xmlns="" id="{8C18DB6B-11DB-4325-B578-CE3286E10B26}"/>
                </a:ext>
              </a:extLst>
            </p:cNvPr>
            <p:cNvSpPr/>
            <p:nvPr/>
          </p:nvSpPr>
          <p:spPr>
            <a:xfrm>
              <a:off x="4601129" y="115497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xmlns=""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xmlns=""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grpSp>
      <p:grpSp>
        <p:nvGrpSpPr>
          <p:cNvPr id="8" name="Group 7"/>
          <p:cNvGrpSpPr/>
          <p:nvPr/>
        </p:nvGrpSpPr>
        <p:grpSpPr>
          <a:xfrm>
            <a:off x="5861250" y="638159"/>
            <a:ext cx="712737" cy="8301004"/>
            <a:chOff x="6438425" y="638159"/>
            <a:chExt cx="712737" cy="8301004"/>
          </a:xfrm>
        </p:grpSpPr>
        <p:sp>
          <p:nvSpPr>
            <p:cNvPr id="86" name="Rectangle: Rounded Corners 111">
              <a:extLst>
                <a:ext uri="{FF2B5EF4-FFF2-40B4-BE49-F238E27FC236}">
                  <a16:creationId xmlns:a16="http://schemas.microsoft.com/office/drawing/2014/main" xmlns=""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xmlns=""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xmlns="" id="{532A4C62-7A38-4915-899A-DA5474B4D3EB}"/>
                </a:ext>
              </a:extLst>
            </p:cNvPr>
            <p:cNvSpPr txBox="1"/>
            <p:nvPr/>
          </p:nvSpPr>
          <p:spPr>
            <a:xfrm>
              <a:off x="6616237" y="758344"/>
              <a:ext cx="359393" cy="276999"/>
            </a:xfrm>
            <a:prstGeom prst="rect">
              <a:avLst/>
            </a:prstGeom>
            <a:noFill/>
          </p:spPr>
          <p:txBody>
            <a:bodyPr wrap="none" rtlCol="0">
              <a:spAutoFit/>
            </a:bodyPr>
            <a:lstStyle/>
            <a:p>
              <a:pPr algn="ctr"/>
              <a:r>
                <a:rPr lang="en-US" sz="1200" b="1" dirty="0">
                  <a:solidFill>
                    <a:schemeClr val="bg1"/>
                  </a:solidFill>
                </a:rPr>
                <a:t>CA</a:t>
              </a:r>
            </a:p>
          </p:txBody>
        </p:sp>
      </p:grpSp>
      <p:grpSp>
        <p:nvGrpSpPr>
          <p:cNvPr id="49" name="Group 48">
            <a:extLst>
              <a:ext uri="{FF2B5EF4-FFF2-40B4-BE49-F238E27FC236}">
                <a16:creationId xmlns:a16="http://schemas.microsoft.com/office/drawing/2014/main" xmlns=""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xmlns=""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xmlns=""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D8 : VNF Certificate Enrollment</a:t>
              </a:r>
            </a:p>
          </p:txBody>
        </p:sp>
        <p:sp>
          <p:nvSpPr>
            <p:cNvPr id="52" name="Rectangle 51">
              <a:extLst>
                <a:ext uri="{FF2B5EF4-FFF2-40B4-BE49-F238E27FC236}">
                  <a16:creationId xmlns:a16="http://schemas.microsoft.com/office/drawing/2014/main" xmlns=""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47" name="TextBox 146">
            <a:extLst>
              <a:ext uri="{FF2B5EF4-FFF2-40B4-BE49-F238E27FC236}">
                <a16:creationId xmlns:a16="http://schemas.microsoft.com/office/drawing/2014/main" xmlns="" id="{FF0EB490-D475-4940-988D-CBF9E0DE0144}"/>
              </a:ext>
            </a:extLst>
          </p:cNvPr>
          <p:cNvSpPr txBox="1"/>
          <p:nvPr/>
        </p:nvSpPr>
        <p:spPr>
          <a:xfrm>
            <a:off x="7676994" y="55931"/>
            <a:ext cx="4515005" cy="8593873"/>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0000CC"/>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generates a key pair and Certificate Signing Request (CSR), and protects CSR with the IAK. </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ea typeface="Nokia Pure Text Light" panose="020B0403020202020204" pitchFamily="34" charset="0"/>
              </a:rPr>
              <a:t> </a:t>
            </a:r>
          </a:p>
          <a:p>
            <a:pPr defTabSz="360000">
              <a:spcAft>
                <a:spcPts val="600"/>
              </a:spcAft>
              <a:tabLst>
                <a:tab pos="360000" algn="l"/>
              </a:tabLst>
            </a:pPr>
            <a:r>
              <a:rPr lang="en-US" dirty="0">
                <a:ea typeface="Nokia Pure Text Light" panose="020B0403020202020204" pitchFamily="34" charset="0"/>
              </a:rPr>
              <a:t>CA sends certification response containing the signed certificate.</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sends confirmation ack.</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Note that VNF must automatically perform this certificate enrollment during activation if the CA </a:t>
            </a:r>
            <a:r>
              <a:rPr lang="en-US" dirty="0" smtClean="0">
                <a:ea typeface="Nokia Pure Text Light" panose="020B0403020202020204" pitchFamily="34" charset="0"/>
              </a:rPr>
              <a:t>URL address and CA signing chain </a:t>
            </a:r>
            <a:r>
              <a:rPr lang="en-US" dirty="0">
                <a:ea typeface="Nokia Pure Text Light" panose="020B0403020202020204" pitchFamily="34" charset="0"/>
              </a:rPr>
              <a:t>is provisioned.</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endParaRPr lang="en-US"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xmlns="" id="{F337D02A-8653-4EF2-B10C-6FEAE873453F}"/>
              </a:ext>
            </a:extLst>
          </p:cNvPr>
          <p:cNvSpPr/>
          <p:nvPr/>
        </p:nvSpPr>
        <p:spPr>
          <a:xfrm>
            <a:off x="525548" y="14754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xmlns=""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pic>
        <p:nvPicPr>
          <p:cNvPr id="186" name="Picture 185">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100" y="1513191"/>
            <a:ext cx="278522" cy="278522"/>
          </a:xfrm>
          <a:prstGeom prst="rect">
            <a:avLst/>
          </a:prstGeom>
        </p:spPr>
      </p:pic>
      <p:sp>
        <p:nvSpPr>
          <p:cNvPr id="166" name="Rectangle: Rounded Corners 165">
            <a:extLst>
              <a:ext uri="{FF2B5EF4-FFF2-40B4-BE49-F238E27FC236}">
                <a16:creationId xmlns:a16="http://schemas.microsoft.com/office/drawing/2014/main" xmlns="" id="{C59ED623-4D03-4F3C-BEC9-0691D21357F8}"/>
              </a:ext>
            </a:extLst>
          </p:cNvPr>
          <p:cNvSpPr/>
          <p:nvPr/>
        </p:nvSpPr>
        <p:spPr>
          <a:xfrm>
            <a:off x="1664625" y="2924292"/>
            <a:ext cx="5372535"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Request IAK protected signed CSR</a:t>
            </a:r>
          </a:p>
          <a:p>
            <a:pPr algn="ctr"/>
            <a:r>
              <a:rPr lang="en-US" sz="1600" dirty="0">
                <a:solidFill>
                  <a:srgbClr val="0000CC"/>
                </a:solidFill>
              </a:rPr>
              <a:t>Initial registration/certification (</a:t>
            </a:r>
            <a:r>
              <a:rPr lang="en-US" sz="1600" dirty="0" err="1">
                <a:solidFill>
                  <a:srgbClr val="0000CC"/>
                </a:solidFill>
              </a:rPr>
              <a:t>ir</a:t>
            </a:r>
            <a:r>
              <a:rPr lang="en-US" sz="1600" dirty="0">
                <a:solidFill>
                  <a:srgbClr val="0000CC"/>
                </a:solidFill>
              </a:rPr>
              <a:t>)</a:t>
            </a:r>
          </a:p>
        </p:txBody>
      </p:sp>
      <p:cxnSp>
        <p:nvCxnSpPr>
          <p:cNvPr id="91" name="Straight Arrow Connector 90">
            <a:extLst>
              <a:ext uri="{FF2B5EF4-FFF2-40B4-BE49-F238E27FC236}">
                <a16:creationId xmlns:a16="http://schemas.microsoft.com/office/drawing/2014/main" xmlns="" id="{7C460DEF-E5DC-414E-9807-F01678C17000}"/>
              </a:ext>
            </a:extLst>
          </p:cNvPr>
          <p:cNvCxnSpPr>
            <a:cxnSpLocks/>
          </p:cNvCxnSpPr>
          <p:nvPr/>
        </p:nvCxnSpPr>
        <p:spPr>
          <a:xfrm flipH="1" flipV="1">
            <a:off x="1976123" y="2905103"/>
            <a:ext cx="4122361" cy="19189"/>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xmlns="" id="{C59ED623-4D03-4F3C-BEC9-0691D21357F8}"/>
              </a:ext>
            </a:extLst>
          </p:cNvPr>
          <p:cNvSpPr/>
          <p:nvPr/>
        </p:nvSpPr>
        <p:spPr>
          <a:xfrm>
            <a:off x="987212" y="1241126"/>
            <a:ext cx="2488708" cy="13452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FQDN as CN and SAN</a:t>
            </a:r>
          </a:p>
          <a:p>
            <a:r>
              <a:rPr lang="en-US" sz="1600" dirty="0">
                <a:solidFill>
                  <a:srgbClr val="0000CC"/>
                </a:solidFill>
              </a:rPr>
              <a:t>Sign CSR with private key</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xmlns="" id="{F337D02A-8653-4EF2-B10C-6FEAE873453F}"/>
              </a:ext>
            </a:extLst>
          </p:cNvPr>
          <p:cNvSpPr/>
          <p:nvPr/>
        </p:nvSpPr>
        <p:spPr>
          <a:xfrm>
            <a:off x="1008447" y="29854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1392" y="3071620"/>
            <a:ext cx="278522" cy="278522"/>
          </a:xfrm>
          <a:prstGeom prst="rect">
            <a:avLst/>
          </a:prstGeom>
        </p:spPr>
      </p:pic>
      <p:sp>
        <p:nvSpPr>
          <p:cNvPr id="94" name="Rectangle: Rounded Corners 165">
            <a:extLst>
              <a:ext uri="{FF2B5EF4-FFF2-40B4-BE49-F238E27FC236}">
                <a16:creationId xmlns:a16="http://schemas.microsoft.com/office/drawing/2014/main" xmlns="" id="{C59ED623-4D03-4F3C-BEC9-0691D21357F8}"/>
              </a:ext>
            </a:extLst>
          </p:cNvPr>
          <p:cNvSpPr/>
          <p:nvPr/>
        </p:nvSpPr>
        <p:spPr>
          <a:xfrm>
            <a:off x="1624110" y="4868032"/>
            <a:ext cx="4774345" cy="4550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 (</a:t>
            </a:r>
            <a:r>
              <a:rPr lang="en-US" sz="1600" dirty="0" err="1">
                <a:solidFill>
                  <a:srgbClr val="0000CC"/>
                </a:solidFill>
              </a:rPr>
              <a:t>ip</a:t>
            </a:r>
            <a:r>
              <a:rPr lang="en-US" sz="1600" dirty="0">
                <a:solidFill>
                  <a:srgbClr val="0000CC"/>
                </a:solidFill>
              </a:rPr>
              <a:t>), Signed certificate</a:t>
            </a:r>
          </a:p>
        </p:txBody>
      </p:sp>
      <p:cxnSp>
        <p:nvCxnSpPr>
          <p:cNvPr id="93" name="Straight Arrow Connector 92">
            <a:extLst>
              <a:ext uri="{FF2B5EF4-FFF2-40B4-BE49-F238E27FC236}">
                <a16:creationId xmlns:a16="http://schemas.microsoft.com/office/drawing/2014/main" xmlns="" id="{7C460DEF-E5DC-414E-9807-F01678C17000}"/>
              </a:ext>
            </a:extLst>
          </p:cNvPr>
          <p:cNvCxnSpPr>
            <a:cxnSpLocks/>
          </p:cNvCxnSpPr>
          <p:nvPr/>
        </p:nvCxnSpPr>
        <p:spPr>
          <a:xfrm flipH="1">
            <a:off x="1978331" y="4837661"/>
            <a:ext cx="408748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xmlns="" id="{C59ED623-4D03-4F3C-BEC9-0691D21357F8}"/>
              </a:ext>
            </a:extLst>
          </p:cNvPr>
          <p:cNvSpPr/>
          <p:nvPr/>
        </p:nvSpPr>
        <p:spPr>
          <a:xfrm>
            <a:off x="5100093" y="3579083"/>
            <a:ext cx="1961903" cy="97487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Verify IAK/RV</a:t>
            </a:r>
          </a:p>
          <a:p>
            <a:r>
              <a:rPr lang="en-US" sz="1600" dirty="0">
                <a:solidFill>
                  <a:srgbClr val="0000CC"/>
                </a:solidFill>
              </a:rPr>
              <a:t>Verify possession of private key</a:t>
            </a:r>
          </a:p>
          <a:p>
            <a:r>
              <a:rPr lang="en-US" sz="1600" dirty="0">
                <a:solidFill>
                  <a:srgbClr val="0000CC"/>
                </a:solidFill>
              </a:rPr>
              <a:t>Sign certificate</a:t>
            </a:r>
          </a:p>
        </p:txBody>
      </p:sp>
      <p:sp>
        <p:nvSpPr>
          <p:cNvPr id="97" name="Rectangle: Rounded Corners 165">
            <a:extLst>
              <a:ext uri="{FF2B5EF4-FFF2-40B4-BE49-F238E27FC236}">
                <a16:creationId xmlns:a16="http://schemas.microsoft.com/office/drawing/2014/main" xmlns="" id="{C59ED623-4D03-4F3C-BEC9-0691D21357F8}"/>
              </a:ext>
            </a:extLst>
          </p:cNvPr>
          <p:cNvSpPr/>
          <p:nvPr/>
        </p:nvSpPr>
        <p:spPr>
          <a:xfrm>
            <a:off x="1687446" y="5723779"/>
            <a:ext cx="4737029" cy="41316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xmlns="" id="{7C460DEF-E5DC-414E-9807-F01678C17000}"/>
              </a:ext>
            </a:extLst>
          </p:cNvPr>
          <p:cNvCxnSpPr>
            <a:cxnSpLocks/>
          </p:cNvCxnSpPr>
          <p:nvPr/>
        </p:nvCxnSpPr>
        <p:spPr>
          <a:xfrm flipH="1">
            <a:off x="1993559" y="5698294"/>
            <a:ext cx="408748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xmlns="" id="{C59ED623-4D03-4F3C-BEC9-0691D21357F8}"/>
              </a:ext>
            </a:extLst>
          </p:cNvPr>
          <p:cNvSpPr/>
          <p:nvPr/>
        </p:nvSpPr>
        <p:spPr>
          <a:xfrm>
            <a:off x="1668789" y="6507909"/>
            <a:ext cx="4737029" cy="4208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xmlns="" id="{7C460DEF-E5DC-414E-9807-F01678C17000}"/>
              </a:ext>
            </a:extLst>
          </p:cNvPr>
          <p:cNvCxnSpPr>
            <a:cxnSpLocks/>
          </p:cNvCxnSpPr>
          <p:nvPr/>
        </p:nvCxnSpPr>
        <p:spPr>
          <a:xfrm flipH="1">
            <a:off x="1976123" y="6485331"/>
            <a:ext cx="408969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37005" y="3968292"/>
            <a:ext cx="278522" cy="278522"/>
          </a:xfrm>
          <a:prstGeom prst="rect">
            <a:avLst/>
          </a:prstGeom>
        </p:spPr>
      </p:pic>
      <p:sp>
        <p:nvSpPr>
          <p:cNvPr id="103" name="Oval 102">
            <a:extLst>
              <a:ext uri="{FF2B5EF4-FFF2-40B4-BE49-F238E27FC236}">
                <a16:creationId xmlns:a16="http://schemas.microsoft.com/office/drawing/2014/main" xmlns="" id="{F337D02A-8653-4EF2-B10C-6FEAE873453F}"/>
              </a:ext>
            </a:extLst>
          </p:cNvPr>
          <p:cNvSpPr/>
          <p:nvPr/>
        </p:nvSpPr>
        <p:spPr>
          <a:xfrm>
            <a:off x="4683863" y="38895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2271" y="4993023"/>
            <a:ext cx="278522" cy="278522"/>
          </a:xfrm>
          <a:prstGeom prst="rect">
            <a:avLst/>
          </a:prstGeom>
        </p:spPr>
      </p:pic>
      <p:sp>
        <p:nvSpPr>
          <p:cNvPr id="105" name="Oval 104">
            <a:extLst>
              <a:ext uri="{FF2B5EF4-FFF2-40B4-BE49-F238E27FC236}">
                <a16:creationId xmlns:a16="http://schemas.microsoft.com/office/drawing/2014/main" xmlns="" id="{F337D02A-8653-4EF2-B10C-6FEAE873453F}"/>
              </a:ext>
            </a:extLst>
          </p:cNvPr>
          <p:cNvSpPr/>
          <p:nvPr/>
        </p:nvSpPr>
        <p:spPr>
          <a:xfrm>
            <a:off x="1029082" y="49466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2485" y="5815717"/>
            <a:ext cx="278522" cy="278522"/>
          </a:xfrm>
          <a:prstGeom prst="rect">
            <a:avLst/>
          </a:prstGeom>
        </p:spPr>
      </p:pic>
      <p:sp>
        <p:nvSpPr>
          <p:cNvPr id="117" name="Oval 116">
            <a:extLst>
              <a:ext uri="{FF2B5EF4-FFF2-40B4-BE49-F238E27FC236}">
                <a16:creationId xmlns:a16="http://schemas.microsoft.com/office/drawing/2014/main" xmlns="" id="{F337D02A-8653-4EF2-B10C-6FEAE873453F}"/>
              </a:ext>
            </a:extLst>
          </p:cNvPr>
          <p:cNvSpPr/>
          <p:nvPr/>
        </p:nvSpPr>
        <p:spPr>
          <a:xfrm>
            <a:off x="1079311" y="57876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8486" y="6560530"/>
            <a:ext cx="278522" cy="278522"/>
          </a:xfrm>
          <a:prstGeom prst="rect">
            <a:avLst/>
          </a:prstGeom>
        </p:spPr>
      </p:pic>
      <p:sp>
        <p:nvSpPr>
          <p:cNvPr id="129" name="Oval 128">
            <a:extLst>
              <a:ext uri="{FF2B5EF4-FFF2-40B4-BE49-F238E27FC236}">
                <a16:creationId xmlns:a16="http://schemas.microsoft.com/office/drawing/2014/main" xmlns="" id="{F337D02A-8653-4EF2-B10C-6FEAE873453F}"/>
              </a:ext>
            </a:extLst>
          </p:cNvPr>
          <p:cNvSpPr/>
          <p:nvPr/>
        </p:nvSpPr>
        <p:spPr>
          <a:xfrm>
            <a:off x="7262510" y="16524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xmlns="" id="{F337D02A-8653-4EF2-B10C-6FEAE873453F}"/>
              </a:ext>
            </a:extLst>
          </p:cNvPr>
          <p:cNvSpPr/>
          <p:nvPr/>
        </p:nvSpPr>
        <p:spPr>
          <a:xfrm>
            <a:off x="7260878"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xmlns=""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xmlns="" id="{F337D02A-8653-4EF2-B10C-6FEAE873453F}"/>
              </a:ext>
            </a:extLst>
          </p:cNvPr>
          <p:cNvSpPr/>
          <p:nvPr/>
        </p:nvSpPr>
        <p:spPr>
          <a:xfrm>
            <a:off x="7308084" y="457010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xmlns="" id="{F337D02A-8653-4EF2-B10C-6FEAE873453F}"/>
              </a:ext>
            </a:extLst>
          </p:cNvPr>
          <p:cNvSpPr/>
          <p:nvPr/>
        </p:nvSpPr>
        <p:spPr>
          <a:xfrm>
            <a:off x="7279758" y="595497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xmlns="" id="{F337D02A-8653-4EF2-B10C-6FEAE873453F}"/>
              </a:ext>
            </a:extLst>
          </p:cNvPr>
          <p:cNvSpPr/>
          <p:nvPr/>
        </p:nvSpPr>
        <p:spPr>
          <a:xfrm>
            <a:off x="1074250" y="65521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487513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xmlns="" id="{8C18DB6B-11DB-4325-B578-CE3286E10B26}"/>
              </a:ext>
            </a:extLst>
          </p:cNvPr>
          <p:cNvSpPr/>
          <p:nvPr/>
        </p:nvSpPr>
        <p:spPr>
          <a:xfrm>
            <a:off x="4663804"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xmlns="" id="{F0AEC65F-DD64-4980-A186-A0EB55B63BEC}"/>
              </a:ext>
            </a:extLst>
          </p:cNvPr>
          <p:cNvSpPr/>
          <p:nvPr/>
        </p:nvSpPr>
        <p:spPr>
          <a:xfrm>
            <a:off x="2974409"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xmlns="" id="{F945AE05-E99D-4702-AC5F-0E767E31D3D4}"/>
              </a:ext>
            </a:extLst>
          </p:cNvPr>
          <p:cNvSpPr/>
          <p:nvPr/>
        </p:nvSpPr>
        <p:spPr>
          <a:xfrm>
            <a:off x="2773970" y="649729"/>
            <a:ext cx="713232"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CADI</a:t>
            </a:r>
            <a:endParaRPr lang="en-US" sz="1200" dirty="0"/>
          </a:p>
        </p:txBody>
      </p:sp>
      <p:grpSp>
        <p:nvGrpSpPr>
          <p:cNvPr id="49" name="Group 48">
            <a:extLst>
              <a:ext uri="{FF2B5EF4-FFF2-40B4-BE49-F238E27FC236}">
                <a16:creationId xmlns:a16="http://schemas.microsoft.com/office/drawing/2014/main" xmlns=""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xmlns=""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xmlns=""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a:t>
              </a:r>
              <a:r>
                <a:rPr lang="en-US" sz="2800" dirty="0" smtClean="0">
                  <a:solidFill>
                    <a:schemeClr val="bg1"/>
                  </a:solidFill>
                  <a:latin typeface="Nokia Pure Headline" pitchFamily="34" charset="0"/>
                </a:rPr>
                <a:t>E: </a:t>
              </a:r>
              <a:r>
                <a:rPr lang="en-US" sz="2800" dirty="0">
                  <a:solidFill>
                    <a:schemeClr val="bg1"/>
                  </a:solidFill>
                  <a:latin typeface="Nokia Pure Headline" pitchFamily="34" charset="0"/>
                </a:rPr>
                <a:t>VNF </a:t>
              </a:r>
              <a:r>
                <a:rPr lang="en-US" sz="2800" dirty="0" smtClean="0">
                  <a:solidFill>
                    <a:schemeClr val="bg1"/>
                  </a:solidFill>
                  <a:latin typeface="Nokia Pure Headline" pitchFamily="34" charset="0"/>
                </a:rPr>
                <a:t>Run-time</a:t>
              </a:r>
              <a:endParaRPr lang="en-US" sz="2800" dirty="0">
                <a:solidFill>
                  <a:schemeClr val="bg1"/>
                </a:solidFill>
                <a:latin typeface="Nokia Pure Headline" pitchFamily="34" charset="0"/>
              </a:endParaRPr>
            </a:p>
          </p:txBody>
        </p:sp>
        <p:sp>
          <p:nvSpPr>
            <p:cNvPr id="52" name="Rectangle 51">
              <a:extLst>
                <a:ext uri="{FF2B5EF4-FFF2-40B4-BE49-F238E27FC236}">
                  <a16:creationId xmlns:a16="http://schemas.microsoft.com/office/drawing/2014/main" xmlns=""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11" name="Rectangle: Rounded Corners 110">
            <a:extLst>
              <a:ext uri="{FF2B5EF4-FFF2-40B4-BE49-F238E27FC236}">
                <a16:creationId xmlns:a16="http://schemas.microsoft.com/office/drawing/2014/main" xmlns="" id="{C658777F-CDA9-442B-B8BB-2E8FE611683C}"/>
              </a:ext>
            </a:extLst>
          </p:cNvPr>
          <p:cNvSpPr/>
          <p:nvPr/>
        </p:nvSpPr>
        <p:spPr>
          <a:xfrm>
            <a:off x="1086191"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xmlns="" id="{BEDA2475-5090-467A-97A7-0D06BC1064D4}"/>
              </a:ext>
            </a:extLst>
          </p:cNvPr>
          <p:cNvSpPr/>
          <p:nvPr/>
        </p:nvSpPr>
        <p:spPr>
          <a:xfrm>
            <a:off x="882111" y="651494"/>
            <a:ext cx="713232"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a:t>
            </a:r>
            <a:endParaRPr lang="en-US" sz="1200" dirty="0"/>
          </a:p>
        </p:txBody>
      </p:sp>
      <p:sp>
        <p:nvSpPr>
          <p:cNvPr id="147" name="TextBox 146">
            <a:extLst>
              <a:ext uri="{FF2B5EF4-FFF2-40B4-BE49-F238E27FC236}">
                <a16:creationId xmlns:a16="http://schemas.microsoft.com/office/drawing/2014/main" xmlns="" id="{FF0EB490-D475-4940-988D-CBF9E0DE0144}"/>
              </a:ext>
            </a:extLst>
          </p:cNvPr>
          <p:cNvSpPr txBox="1"/>
          <p:nvPr/>
        </p:nvSpPr>
        <p:spPr>
          <a:xfrm>
            <a:off x="7676994" y="55931"/>
            <a:ext cx="4515005" cy="8009097"/>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smtClean="0">
                <a:ea typeface="Nokia Pure Text Light" panose="020B0403020202020204" pitchFamily="34" charset="0"/>
              </a:rPr>
              <a:t>DCAE authenticates and authorizes the VNF instance at run-time</a:t>
            </a:r>
            <a:endParaRPr lang="en-US" sz="2000" b="1" dirty="0">
              <a:ea typeface="Nokia Pure Text Light" panose="020B0403020202020204" pitchFamily="34" charset="0"/>
            </a:endParaRPr>
          </a:p>
          <a:p>
            <a:pPr defTabSz="360000">
              <a:spcAft>
                <a:spcPts val="600"/>
              </a:spcAft>
              <a:tabLst>
                <a:tab pos="360000" algn="l"/>
              </a:tabLst>
            </a:pPr>
            <a:endParaRPr lang="en-US" sz="1000" b="1" dirty="0">
              <a:ea typeface="Nokia Pure Text Light" panose="020B0403020202020204" pitchFamily="34" charset="0"/>
            </a:endParaRPr>
          </a:p>
          <a:p>
            <a:pPr defTabSz="360000">
              <a:spcAft>
                <a:spcPts val="600"/>
              </a:spcAft>
              <a:tabLst>
                <a:tab pos="360000" algn="l"/>
              </a:tabLst>
            </a:pPr>
            <a:r>
              <a:rPr lang="en-US" b="1" dirty="0" smtClean="0"/>
              <a:t>Preconditions:</a:t>
            </a:r>
            <a:r>
              <a:rPr lang="en-US" dirty="0" smtClean="0"/>
              <a:t>  AAF created a role for the VNF type, assigned permissions to the role, and assigned the VNF to the role for the VNF type</a:t>
            </a:r>
            <a:r>
              <a:rPr lang="en-US" dirty="0" smtClean="0">
                <a:ea typeface="Nokia Pure Text Light" panose="020B0403020202020204" pitchFamily="34" charset="0"/>
              </a:rPr>
              <a:t>. CADI is integrated into DCAE.</a:t>
            </a:r>
          </a:p>
          <a:p>
            <a:pPr defTabSz="360000">
              <a:spcAft>
                <a:spcPts val="600"/>
              </a:spcAft>
              <a:tabLst>
                <a:tab pos="360000" algn="l"/>
              </a:tabLst>
            </a:pPr>
            <a:endParaRPr lang="en-US" dirty="0" smtClean="0">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VNF sends an event to DCAE. All transactions to DCAE will first to through the CADI component integrated to DCAE.</a:t>
            </a:r>
            <a:endParaRPr lang="en-US" dirty="0">
              <a:ea typeface="Nokia Pure Text Light" panose="020B0403020202020204" pitchFamily="34" charset="0"/>
            </a:endParaRP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smtClean="0"/>
              <a:t>CADI authenticates the VNF using the VNF certificate and standard PKI validation.</a:t>
            </a:r>
          </a:p>
          <a:p>
            <a:pPr defTabSz="360000">
              <a:spcAft>
                <a:spcPts val="600"/>
              </a:spcAft>
              <a:tabLst>
                <a:tab pos="360000" algn="l"/>
              </a:tabLst>
            </a:pPr>
            <a:endParaRPr lang="en-US" dirty="0" smtClean="0"/>
          </a:p>
          <a:p>
            <a:pPr defTabSz="360000">
              <a:spcAft>
                <a:spcPts val="600"/>
              </a:spcAft>
              <a:tabLst>
                <a:tab pos="360000" algn="l"/>
              </a:tabLst>
            </a:pPr>
            <a:r>
              <a:rPr lang="en-US" dirty="0" smtClean="0"/>
              <a:t>CADI requests the role and permissions for the VNF.</a:t>
            </a:r>
          </a:p>
          <a:p>
            <a:pPr defTabSz="360000">
              <a:spcAft>
                <a:spcPts val="600"/>
              </a:spcAft>
              <a:tabLst>
                <a:tab pos="360000" algn="l"/>
              </a:tabLst>
            </a:pPr>
            <a:endParaRPr lang="en-US" dirty="0"/>
          </a:p>
          <a:p>
            <a:pPr defTabSz="360000">
              <a:spcAft>
                <a:spcPts val="600"/>
              </a:spcAft>
              <a:tabLst>
                <a:tab pos="360000" algn="l"/>
              </a:tabLst>
            </a:pPr>
            <a:r>
              <a:rPr lang="en-US" dirty="0" smtClean="0">
                <a:ea typeface="Nokia Pure Text Light" panose="020B0403020202020204" pitchFamily="34" charset="0"/>
              </a:rPr>
              <a:t>CADI provides the role and permissions of the VNF to DCAE.</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DCAE compares the event to the permissions.</a:t>
            </a:r>
          </a:p>
          <a:p>
            <a:pPr defTabSz="360000">
              <a:spcAft>
                <a:spcPts val="600"/>
              </a:spcAft>
              <a:tabLst>
                <a:tab pos="360000" algn="l"/>
              </a:tabLst>
            </a:pPr>
            <a:endParaRPr lang="en-US" dirty="0" smtClean="0">
              <a:ea typeface="Nokia Pure Text Light" panose="020B0403020202020204" pitchFamily="34" charset="0"/>
            </a:endParaRPr>
          </a:p>
          <a:p>
            <a:pPr defTabSz="360000">
              <a:spcAft>
                <a:spcPts val="600"/>
              </a:spcAft>
              <a:tabLst>
                <a:tab pos="360000" algn="l"/>
              </a:tabLst>
            </a:pPr>
            <a:r>
              <a:rPr lang="en-US" b="1" dirty="0" smtClean="0">
                <a:ea typeface="Nokia Pure Text Light" panose="020B0403020202020204" pitchFamily="34" charset="0"/>
              </a:rPr>
              <a:t>NOTE:</a:t>
            </a:r>
            <a:r>
              <a:rPr lang="en-US" dirty="0" smtClean="0">
                <a:ea typeface="Nokia Pure Text Light" panose="020B0403020202020204" pitchFamily="34" charset="0"/>
              </a:rPr>
              <a:t> CADI is integrated into DCAE</a:t>
            </a:r>
            <a:endParaRPr lang="en-US" dirty="0">
              <a:ea typeface="Nokia Pure Text Light" panose="020B0403020202020204" pitchFamily="34" charset="0"/>
            </a:endParaRPr>
          </a:p>
          <a:p>
            <a:pPr defTabSz="360000">
              <a:spcAft>
                <a:spcPts val="600"/>
              </a:spcAft>
              <a:tabLst>
                <a:tab pos="360000" algn="l"/>
              </a:tabLst>
            </a:pPr>
            <a:endParaRPr lang="en-US" sz="800" dirty="0">
              <a:ea typeface="Nokia Pure Text Light" panose="020B0403020202020204" pitchFamily="34" charset="0"/>
            </a:endParaRPr>
          </a:p>
        </p:txBody>
      </p:sp>
      <p:sp>
        <p:nvSpPr>
          <p:cNvPr id="159" name="Rectangle: Rounded Corners 158">
            <a:extLst>
              <a:ext uri="{FF2B5EF4-FFF2-40B4-BE49-F238E27FC236}">
                <a16:creationId xmlns:a16="http://schemas.microsoft.com/office/drawing/2014/main" xmlns="" id="{83832547-EEA8-4322-8E40-EF09B8C706F0}"/>
              </a:ext>
            </a:extLst>
          </p:cNvPr>
          <p:cNvSpPr/>
          <p:nvPr/>
        </p:nvSpPr>
        <p:spPr>
          <a:xfrm>
            <a:off x="4460855" y="647111"/>
            <a:ext cx="713232" cy="557784"/>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AAF</a:t>
            </a:r>
            <a:endParaRPr lang="en-US" sz="1200" dirty="0"/>
          </a:p>
        </p:txBody>
      </p:sp>
      <p:sp>
        <p:nvSpPr>
          <p:cNvPr id="129" name="Oval 128">
            <a:extLst>
              <a:ext uri="{FF2B5EF4-FFF2-40B4-BE49-F238E27FC236}">
                <a16:creationId xmlns:a16="http://schemas.microsoft.com/office/drawing/2014/main" xmlns="" id="{F337D02A-8653-4EF2-B10C-6FEAE873453F}"/>
              </a:ext>
            </a:extLst>
          </p:cNvPr>
          <p:cNvSpPr/>
          <p:nvPr/>
        </p:nvSpPr>
        <p:spPr>
          <a:xfrm>
            <a:off x="7281936" y="38190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xmlns="" id="{F337D02A-8653-4EF2-B10C-6FEAE873453F}"/>
              </a:ext>
            </a:extLst>
          </p:cNvPr>
          <p:cNvSpPr/>
          <p:nvPr/>
        </p:nvSpPr>
        <p:spPr>
          <a:xfrm>
            <a:off x="7281936" y="672769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E5</a:t>
            </a:r>
            <a:endParaRPr lang="en-US" sz="1000" b="1" kern="0" dirty="0">
              <a:solidFill>
                <a:srgbClr val="FFFFFF"/>
              </a:solidFill>
              <a:latin typeface="Nokia Pure Text Light"/>
              <a:ea typeface="+mn-ea"/>
              <a:cs typeface="+mn-cs"/>
            </a:endParaRPr>
          </a:p>
        </p:txBody>
      </p:sp>
      <p:sp>
        <p:nvSpPr>
          <p:cNvPr id="63" name="Rectangle: Rounded Corners 62">
            <a:extLst>
              <a:ext uri="{FF2B5EF4-FFF2-40B4-BE49-F238E27FC236}">
                <a16:creationId xmlns:a16="http://schemas.microsoft.com/office/drawing/2014/main" xmlns="" id="{93FE37B4-EA18-4FFE-8958-C4BEE0B9A638}"/>
              </a:ext>
            </a:extLst>
          </p:cNvPr>
          <p:cNvSpPr/>
          <p:nvPr/>
        </p:nvSpPr>
        <p:spPr>
          <a:xfrm>
            <a:off x="6339142"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3">
            <a:extLst>
              <a:ext uri="{FF2B5EF4-FFF2-40B4-BE49-F238E27FC236}">
                <a16:creationId xmlns:a16="http://schemas.microsoft.com/office/drawing/2014/main" xmlns="" id="{40D9BCF3-415D-4AC0-809F-964EFBBF8415}"/>
              </a:ext>
            </a:extLst>
          </p:cNvPr>
          <p:cNvSpPr/>
          <p:nvPr/>
        </p:nvSpPr>
        <p:spPr>
          <a:xfrm>
            <a:off x="6136193" y="647111"/>
            <a:ext cx="713232" cy="557784"/>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DCAE</a:t>
            </a:r>
            <a:endParaRPr lang="en-US" sz="1200" dirty="0"/>
          </a:p>
        </p:txBody>
      </p:sp>
      <p:sp>
        <p:nvSpPr>
          <p:cNvPr id="38" name="Rectangle: Rounded Corners 165">
            <a:extLst>
              <a:ext uri="{FF2B5EF4-FFF2-40B4-BE49-F238E27FC236}">
                <a16:creationId xmlns:a16="http://schemas.microsoft.com/office/drawing/2014/main" xmlns="" id="{C59ED623-4D03-4F3C-BEC9-0691D21357F8}"/>
              </a:ext>
            </a:extLst>
          </p:cNvPr>
          <p:cNvSpPr/>
          <p:nvPr/>
        </p:nvSpPr>
        <p:spPr>
          <a:xfrm>
            <a:off x="1095265" y="2321894"/>
            <a:ext cx="2794351"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VNF sends event to DCAE</a:t>
            </a:r>
            <a:endParaRPr lang="en-US" sz="1600" dirty="0">
              <a:solidFill>
                <a:srgbClr val="0000CC"/>
              </a:solidFill>
            </a:endParaRPr>
          </a:p>
        </p:txBody>
      </p:sp>
      <p:sp>
        <p:nvSpPr>
          <p:cNvPr id="39" name="Oval 38">
            <a:extLst>
              <a:ext uri="{FF2B5EF4-FFF2-40B4-BE49-F238E27FC236}">
                <a16:creationId xmlns:a16="http://schemas.microsoft.com/office/drawing/2014/main" xmlns="" id="{D2EBC1FB-008B-4CF2-9CC7-AE576F615308}"/>
              </a:ext>
            </a:extLst>
          </p:cNvPr>
          <p:cNvSpPr/>
          <p:nvPr/>
        </p:nvSpPr>
        <p:spPr>
          <a:xfrm>
            <a:off x="7281936" y="255941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41" name="Oval 40">
            <a:extLst>
              <a:ext uri="{FF2B5EF4-FFF2-40B4-BE49-F238E27FC236}">
                <a16:creationId xmlns:a16="http://schemas.microsoft.com/office/drawing/2014/main" xmlns="" id="{F337D02A-8653-4EF2-B10C-6FEAE873453F}"/>
              </a:ext>
            </a:extLst>
          </p:cNvPr>
          <p:cNvSpPr/>
          <p:nvPr/>
        </p:nvSpPr>
        <p:spPr>
          <a:xfrm>
            <a:off x="3100837" y="48205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E4</a:t>
            </a:r>
            <a:endParaRPr lang="en-US" sz="1000" b="1" kern="0" dirty="0">
              <a:solidFill>
                <a:srgbClr val="FFFFFF"/>
              </a:solidFill>
              <a:latin typeface="Nokia Pure Text Light"/>
              <a:ea typeface="+mn-ea"/>
              <a:cs typeface="+mn-cs"/>
            </a:endParaRPr>
          </a:p>
        </p:txBody>
      </p:sp>
      <p:pic>
        <p:nvPicPr>
          <p:cNvPr id="42" name="Picture 41">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64747" y="4858241"/>
            <a:ext cx="278522" cy="278522"/>
          </a:xfrm>
          <a:prstGeom prst="rect">
            <a:avLst/>
          </a:prstGeom>
        </p:spPr>
      </p:pic>
      <p:sp>
        <p:nvSpPr>
          <p:cNvPr id="43" name="Rectangle: Rounded Corners 165">
            <a:extLst>
              <a:ext uri="{FF2B5EF4-FFF2-40B4-BE49-F238E27FC236}">
                <a16:creationId xmlns:a16="http://schemas.microsoft.com/office/drawing/2014/main" xmlns="" id="{C59ED623-4D03-4F3C-BEC9-0691D21357F8}"/>
              </a:ext>
            </a:extLst>
          </p:cNvPr>
          <p:cNvSpPr/>
          <p:nvPr/>
        </p:nvSpPr>
        <p:spPr>
          <a:xfrm>
            <a:off x="3559542" y="4731022"/>
            <a:ext cx="2501799" cy="70359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CADI provides DCAE with the role and permissions of the VNF</a:t>
            </a:r>
            <a:endParaRPr lang="en-US" sz="1600" dirty="0">
              <a:solidFill>
                <a:srgbClr val="0000CC"/>
              </a:solidFill>
            </a:endParaRPr>
          </a:p>
        </p:txBody>
      </p:sp>
      <p:cxnSp>
        <p:nvCxnSpPr>
          <p:cNvPr id="40" name="Straight Arrow Connector 39">
            <a:extLst>
              <a:ext uri="{FF2B5EF4-FFF2-40B4-BE49-F238E27FC236}">
                <a16:creationId xmlns:a16="http://schemas.microsoft.com/office/drawing/2014/main" xmlns="" id="{94FF431C-807E-4881-8836-D65AA626F193}"/>
              </a:ext>
            </a:extLst>
          </p:cNvPr>
          <p:cNvCxnSpPr>
            <a:cxnSpLocks/>
          </p:cNvCxnSpPr>
          <p:nvPr/>
        </p:nvCxnSpPr>
        <p:spPr>
          <a:xfrm flipH="1">
            <a:off x="3281743" y="4706293"/>
            <a:ext cx="305740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xmlns="" id="{F337D02A-8653-4EF2-B10C-6FEAE873453F}"/>
              </a:ext>
            </a:extLst>
          </p:cNvPr>
          <p:cNvSpPr/>
          <p:nvPr/>
        </p:nvSpPr>
        <p:spPr>
          <a:xfrm>
            <a:off x="4987118" y="576623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E5</a:t>
            </a:r>
            <a:endParaRPr lang="en-US" sz="1000" b="1" kern="0" dirty="0">
              <a:solidFill>
                <a:srgbClr val="FFFFFF"/>
              </a:solidFill>
              <a:latin typeface="Nokia Pure Text Light"/>
              <a:ea typeface="+mn-ea"/>
              <a:cs typeface="+mn-cs"/>
            </a:endParaRPr>
          </a:p>
        </p:txBody>
      </p:sp>
      <p:pic>
        <p:nvPicPr>
          <p:cNvPr id="47" name="Picture 46">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51028" y="5803951"/>
            <a:ext cx="278522" cy="278522"/>
          </a:xfrm>
          <a:prstGeom prst="rect">
            <a:avLst/>
          </a:prstGeom>
        </p:spPr>
      </p:pic>
      <p:sp>
        <p:nvSpPr>
          <p:cNvPr id="48" name="Rectangle: Rounded Corners 165">
            <a:extLst>
              <a:ext uri="{FF2B5EF4-FFF2-40B4-BE49-F238E27FC236}">
                <a16:creationId xmlns:a16="http://schemas.microsoft.com/office/drawing/2014/main" xmlns="" id="{C59ED623-4D03-4F3C-BEC9-0691D21357F8}"/>
              </a:ext>
            </a:extLst>
          </p:cNvPr>
          <p:cNvSpPr/>
          <p:nvPr/>
        </p:nvSpPr>
        <p:spPr>
          <a:xfrm>
            <a:off x="5402650" y="5561811"/>
            <a:ext cx="1778503" cy="13582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DCAE checks that the event is in the permissions and accepts (or rejects) the event</a:t>
            </a:r>
            <a:endParaRPr lang="en-US" sz="1600" dirty="0">
              <a:solidFill>
                <a:srgbClr val="0000CC"/>
              </a:solidFill>
            </a:endParaRPr>
          </a:p>
        </p:txBody>
      </p:sp>
      <p:sp>
        <p:nvSpPr>
          <p:cNvPr id="54" name="Oval 53">
            <a:extLst>
              <a:ext uri="{FF2B5EF4-FFF2-40B4-BE49-F238E27FC236}">
                <a16:creationId xmlns:a16="http://schemas.microsoft.com/office/drawing/2014/main" xmlns="" id="{F337D02A-8653-4EF2-B10C-6FEAE873453F}"/>
              </a:ext>
            </a:extLst>
          </p:cNvPr>
          <p:cNvSpPr/>
          <p:nvPr/>
        </p:nvSpPr>
        <p:spPr>
          <a:xfrm>
            <a:off x="7276954" y="475130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E3</a:t>
            </a:r>
            <a:endParaRPr lang="en-US" sz="1000" b="1" kern="0" dirty="0">
              <a:solidFill>
                <a:srgbClr val="FFFFFF"/>
              </a:solidFill>
              <a:latin typeface="Nokia Pure Text Light"/>
              <a:ea typeface="+mn-ea"/>
              <a:cs typeface="+mn-cs"/>
            </a:endParaRPr>
          </a:p>
        </p:txBody>
      </p:sp>
      <p:sp>
        <p:nvSpPr>
          <p:cNvPr id="55" name="Oval 54">
            <a:extLst>
              <a:ext uri="{FF2B5EF4-FFF2-40B4-BE49-F238E27FC236}">
                <a16:creationId xmlns:a16="http://schemas.microsoft.com/office/drawing/2014/main" xmlns="" id="{F337D02A-8653-4EF2-B10C-6FEAE873453F}"/>
              </a:ext>
            </a:extLst>
          </p:cNvPr>
          <p:cNvSpPr/>
          <p:nvPr/>
        </p:nvSpPr>
        <p:spPr>
          <a:xfrm>
            <a:off x="7284134" y="575359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E4</a:t>
            </a:r>
            <a:endParaRPr lang="en-US" sz="1000" b="1" kern="0" dirty="0">
              <a:solidFill>
                <a:srgbClr val="FFFFFF"/>
              </a:solidFill>
              <a:latin typeface="Nokia Pure Text Light"/>
              <a:ea typeface="+mn-ea"/>
              <a:cs typeface="+mn-cs"/>
            </a:endParaRPr>
          </a:p>
        </p:txBody>
      </p:sp>
      <p:sp>
        <p:nvSpPr>
          <p:cNvPr id="89" name="Rectangle: Rounded Corners 165">
            <a:extLst>
              <a:ext uri="{FF2B5EF4-FFF2-40B4-BE49-F238E27FC236}">
                <a16:creationId xmlns:a16="http://schemas.microsoft.com/office/drawing/2014/main" xmlns="" id="{C59ED623-4D03-4F3C-BEC9-0691D21357F8}"/>
              </a:ext>
            </a:extLst>
          </p:cNvPr>
          <p:cNvSpPr/>
          <p:nvPr/>
        </p:nvSpPr>
        <p:spPr>
          <a:xfrm>
            <a:off x="1241001" y="1401697"/>
            <a:ext cx="5283977" cy="5508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rgbClr val="0000CC"/>
                </a:solidFill>
              </a:rPr>
              <a:t>Precondition 1:</a:t>
            </a:r>
            <a:r>
              <a:rPr lang="en-US" sz="1600" dirty="0" smtClean="0">
                <a:solidFill>
                  <a:srgbClr val="0000CC"/>
                </a:solidFill>
              </a:rPr>
              <a:t> VNF has been assigned to the VNF type role</a:t>
            </a:r>
          </a:p>
          <a:p>
            <a:r>
              <a:rPr lang="en-US" sz="1600" b="1" dirty="0" smtClean="0">
                <a:solidFill>
                  <a:srgbClr val="0000CC"/>
                </a:solidFill>
              </a:rPr>
              <a:t>Precondition 2: </a:t>
            </a:r>
            <a:r>
              <a:rPr lang="en-US" sz="1600" dirty="0" smtClean="0">
                <a:solidFill>
                  <a:srgbClr val="0000CC"/>
                </a:solidFill>
              </a:rPr>
              <a:t>CADI is integrated into DCAE</a:t>
            </a:r>
            <a:endParaRPr lang="en-US" sz="1600" b="1" dirty="0">
              <a:solidFill>
                <a:srgbClr val="0000CC"/>
              </a:solidFill>
            </a:endParaRPr>
          </a:p>
        </p:txBody>
      </p:sp>
      <p:cxnSp>
        <p:nvCxnSpPr>
          <p:cNvPr id="59" name="Straight Arrow Connector 58">
            <a:extLst>
              <a:ext uri="{FF2B5EF4-FFF2-40B4-BE49-F238E27FC236}">
                <a16:creationId xmlns:a16="http://schemas.microsoft.com/office/drawing/2014/main" xmlns="" id="{60DCB328-EC82-4E55-BF66-2A4804453C9D}"/>
              </a:ext>
            </a:extLst>
          </p:cNvPr>
          <p:cNvCxnSpPr>
            <a:cxnSpLocks/>
          </p:cNvCxnSpPr>
          <p:nvPr/>
        </p:nvCxnSpPr>
        <p:spPr>
          <a:xfrm flipH="1">
            <a:off x="1398300" y="230364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Rounded Corners 165">
            <a:extLst>
              <a:ext uri="{FF2B5EF4-FFF2-40B4-BE49-F238E27FC236}">
                <a16:creationId xmlns:a16="http://schemas.microsoft.com/office/drawing/2014/main" xmlns="" id="{C59ED623-4D03-4F3C-BEC9-0691D21357F8}"/>
              </a:ext>
            </a:extLst>
          </p:cNvPr>
          <p:cNvSpPr/>
          <p:nvPr/>
        </p:nvSpPr>
        <p:spPr>
          <a:xfrm>
            <a:off x="2005043" y="3040524"/>
            <a:ext cx="2331960"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CADI authenticates VNF using VNF certificate  </a:t>
            </a:r>
            <a:endParaRPr lang="en-US" sz="1600" dirty="0">
              <a:solidFill>
                <a:srgbClr val="0000CC"/>
              </a:solidFill>
            </a:endParaRPr>
          </a:p>
        </p:txBody>
      </p:sp>
      <p:sp>
        <p:nvSpPr>
          <p:cNvPr id="260" name="Oval 259">
            <a:extLst>
              <a:ext uri="{FF2B5EF4-FFF2-40B4-BE49-F238E27FC236}">
                <a16:creationId xmlns:a16="http://schemas.microsoft.com/office/drawing/2014/main" xmlns="" id="{F337D02A-8653-4EF2-B10C-6FEAE873453F}"/>
              </a:ext>
            </a:extLst>
          </p:cNvPr>
          <p:cNvSpPr/>
          <p:nvPr/>
        </p:nvSpPr>
        <p:spPr>
          <a:xfrm>
            <a:off x="845827" y="21334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37" name="Oval 36">
            <a:extLst>
              <a:ext uri="{FF2B5EF4-FFF2-40B4-BE49-F238E27FC236}">
                <a16:creationId xmlns:a16="http://schemas.microsoft.com/office/drawing/2014/main" xmlns="" id="{F337D02A-8653-4EF2-B10C-6FEAE873453F}"/>
              </a:ext>
            </a:extLst>
          </p:cNvPr>
          <p:cNvSpPr/>
          <p:nvPr/>
        </p:nvSpPr>
        <p:spPr>
          <a:xfrm>
            <a:off x="1714444" y="286964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58" name="Rectangle: Rounded Corners 165">
            <a:extLst>
              <a:ext uri="{FF2B5EF4-FFF2-40B4-BE49-F238E27FC236}">
                <a16:creationId xmlns:a16="http://schemas.microsoft.com/office/drawing/2014/main" xmlns="" id="{C59ED623-4D03-4F3C-BEC9-0691D21357F8}"/>
              </a:ext>
            </a:extLst>
          </p:cNvPr>
          <p:cNvSpPr/>
          <p:nvPr/>
        </p:nvSpPr>
        <p:spPr>
          <a:xfrm>
            <a:off x="2989341" y="3791473"/>
            <a:ext cx="2497059"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CADI requests the role and permissions for the VNF</a:t>
            </a:r>
            <a:endParaRPr lang="en-US" sz="1600" dirty="0">
              <a:solidFill>
                <a:srgbClr val="0000CC"/>
              </a:solidFill>
            </a:endParaRPr>
          </a:p>
        </p:txBody>
      </p:sp>
      <p:pic>
        <p:nvPicPr>
          <p:cNvPr id="60" name="Picture 59">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31569" y="2906723"/>
            <a:ext cx="278522" cy="278522"/>
          </a:xfrm>
          <a:prstGeom prst="rect">
            <a:avLst/>
          </a:prstGeom>
        </p:spPr>
      </p:pic>
      <p:sp>
        <p:nvSpPr>
          <p:cNvPr id="90" name="Oval 89">
            <a:extLst>
              <a:ext uri="{FF2B5EF4-FFF2-40B4-BE49-F238E27FC236}">
                <a16:creationId xmlns:a16="http://schemas.microsoft.com/office/drawing/2014/main" xmlns="" id="{F337D02A-8653-4EF2-B10C-6FEAE873453F}"/>
              </a:ext>
            </a:extLst>
          </p:cNvPr>
          <p:cNvSpPr/>
          <p:nvPr/>
        </p:nvSpPr>
        <p:spPr>
          <a:xfrm>
            <a:off x="2688560" y="36685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rPr>
              <a:t>E3</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52470" y="3706281"/>
            <a:ext cx="278522" cy="278522"/>
          </a:xfrm>
          <a:prstGeom prst="rect">
            <a:avLst/>
          </a:prstGeom>
        </p:spPr>
      </p:pic>
      <p:cxnSp>
        <p:nvCxnSpPr>
          <p:cNvPr id="57" name="Straight Arrow Connector 56">
            <a:extLst>
              <a:ext uri="{FF2B5EF4-FFF2-40B4-BE49-F238E27FC236}">
                <a16:creationId xmlns:a16="http://schemas.microsoft.com/office/drawing/2014/main" xmlns="" id="{60DCB328-EC82-4E55-BF66-2A4804453C9D}"/>
              </a:ext>
            </a:extLst>
          </p:cNvPr>
          <p:cNvCxnSpPr>
            <a:cxnSpLocks/>
          </p:cNvCxnSpPr>
          <p:nvPr/>
        </p:nvCxnSpPr>
        <p:spPr>
          <a:xfrm flipH="1">
            <a:off x="3286738" y="3768166"/>
            <a:ext cx="1373509"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391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xmlns="" id="{FB2F876F-298D-4C84-AADF-F71E775149BE}"/>
              </a:ext>
            </a:extLst>
          </p:cNvPr>
          <p:cNvSpPr txBox="1"/>
          <p:nvPr/>
        </p:nvSpPr>
        <p:spPr>
          <a:xfrm>
            <a:off x="194791" y="832346"/>
            <a:ext cx="11506200" cy="7839820"/>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This pre-provisioning is not possible for a VNF.  A VNF has no vendor certificate and no identity.</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After instantiation, VNF performs certificate enrollment with the CA via CMPv2 using the IAK to protect the Certificate Signing Request (CSR).  The RV identifies the IAK to the CA.</a:t>
            </a:r>
          </a:p>
          <a:p>
            <a:pPr marL="342900"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Option 2 is the preferred solution.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acts as the RA for the VNF in commercial deployments.  Cert Manager acts as the CA for the VNF in an ONAP test environment.   </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requests an IAK and RV on behalf of the VNF during the instantiation workflow and passes these to the VNF during instantiation.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VNF FQDN is used as the identity in the VNF certificate.</a:t>
            </a:r>
          </a:p>
        </p:txBody>
      </p:sp>
      <p:sp>
        <p:nvSpPr>
          <p:cNvPr id="5" name="TextBox 4">
            <a:extLst>
              <a:ext uri="{FF2B5EF4-FFF2-40B4-BE49-F238E27FC236}">
                <a16:creationId xmlns:a16="http://schemas.microsoft.com/office/drawing/2014/main" xmlns="" id="{D5150A00-62BF-41AB-A9D8-9F311316A0D7}"/>
              </a:ext>
            </a:extLst>
          </p:cNvPr>
          <p:cNvSpPr txBox="1"/>
          <p:nvPr/>
        </p:nvSpPr>
        <p:spPr>
          <a:xfrm>
            <a:off x="194791" y="259308"/>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Problem Statement</a:t>
            </a:r>
          </a:p>
        </p:txBody>
      </p:sp>
    </p:spTree>
    <p:extLst>
      <p:ext uri="{BB962C8B-B14F-4D97-AF65-F5344CB8AC3E}">
        <p14:creationId xmlns:p14="http://schemas.microsoft.com/office/powerpoint/2010/main" val="117322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xmlns="" id="{FB2F876F-298D-4C84-AADF-F71E775149BE}"/>
              </a:ext>
            </a:extLst>
          </p:cNvPr>
          <p:cNvSpPr txBox="1"/>
          <p:nvPr/>
        </p:nvSpPr>
        <p:spPr>
          <a:xfrm>
            <a:off x="194791" y="903852"/>
            <a:ext cx="11479049" cy="7532044"/>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discussed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ONAP deployment,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becomes RA to Operator CA.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SDN-C assigns an IP address and FQDN to the VNF and updates VNF AAI entry.  </a:t>
            </a:r>
            <a:r>
              <a:rPr lang="en-US" sz="2000" b="1" dirty="0">
                <a:ea typeface="Nokia Pure Text Light" panose="020B0304040602060303" pitchFamily="34" charset="0"/>
                <a:cs typeface="Nokia Pure Text Light" panose="020B0304040602060303" pitchFamily="34" charset="0"/>
              </a:rPr>
              <a:t>Impacts: SDN-C,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to request an IAK/RV on behalf of the VNF and updates AAI or other security storage location. </a:t>
            </a:r>
            <a:r>
              <a:rPr lang="en-US" sz="2000" b="1" dirty="0">
                <a:ea typeface="Nokia Pure Text Light" panose="020B0304040602060303" pitchFamily="34" charset="0"/>
                <a:cs typeface="Nokia Pure Text Light" panose="020B0304040602060303" pitchFamily="34" charset="0"/>
              </a:rPr>
              <a:t>Impacts: SO, AAF,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retrieves the SSH public key for the appropriate controller and updates VNF AAI entry.  </a:t>
            </a:r>
            <a:r>
              <a:rPr lang="en-US" sz="2000" b="1" dirty="0">
                <a:ea typeface="Nokia Pure Text Light" panose="020B0304040602060303" pitchFamily="34" charset="0"/>
                <a:cs typeface="Nokia Pure Text Light" panose="020B0304040602060303" pitchFamily="34" charset="0"/>
              </a:rPr>
              <a:t>Impacts: SO,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Security credentials (Controller SSH public key, IAK, RV, IP address, </a:t>
            </a:r>
            <a:r>
              <a:rPr lang="en-US" sz="2000" dirty="0" smtClean="0">
                <a:ea typeface="Nokia Pure Text Light" panose="020B0304040602060303" pitchFamily="34" charset="0"/>
                <a:cs typeface="Nokia Pure Text Light" panose="020B0304040602060303" pitchFamily="34" charset="0"/>
              </a:rPr>
              <a:t>FQDN, CA signing chain, CA URL) </a:t>
            </a:r>
            <a:r>
              <a:rPr lang="en-US" sz="2000" dirty="0">
                <a:ea typeface="Nokia Pure Text Light" panose="020B0304040602060303" pitchFamily="34" charset="0"/>
                <a:cs typeface="Nokia Pure Text Light" panose="020B0304040602060303" pitchFamily="34" charset="0"/>
              </a:rPr>
              <a:t>are passed to VNF during instantiation.  </a:t>
            </a:r>
            <a:r>
              <a:rPr lang="en-US" sz="2000" b="1" dirty="0">
                <a:ea typeface="Nokia Pure Text Light" panose="020B0304040602060303" pitchFamily="34" charset="0"/>
                <a:cs typeface="Nokia Pure Text Light" panose="020B0304040602060303" pitchFamily="34" charset="0"/>
              </a:rPr>
              <a:t>Impacts: SO, M-VIM.</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Design Time, SDC publishes a YAML artifact of NF Events to </a:t>
            </a:r>
            <a:r>
              <a:rPr lang="en-US" sz="2000" dirty="0" err="1">
                <a:ea typeface="Nokia Pure Text Light" panose="020B0304040602060303" pitchFamily="34" charset="0"/>
                <a:cs typeface="Nokia Pure Text Light" panose="020B0304040602060303" pitchFamily="34" charset="0"/>
              </a:rPr>
              <a:t>DMaaP</a:t>
            </a:r>
            <a:r>
              <a:rPr lang="en-US" sz="2000" dirty="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to add the VNF instance to the Role created at Design Time. </a:t>
            </a:r>
            <a:r>
              <a:rPr lang="en-US" sz="2000" b="1" dirty="0">
                <a:ea typeface="Nokia Pure Text Light" panose="020B0304040602060303" pitchFamily="34" charset="0"/>
                <a:cs typeface="Nokia Pure Text Light" panose="020B0304040602060303" pitchFamily="34" charset="0"/>
              </a:rPr>
              <a:t>Impacts:  SO.  </a:t>
            </a:r>
            <a:r>
              <a:rPr lang="en-US" sz="2000" dirty="0">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Precondition:  DCAE VES Collector has integrated the CADI module. During Run Time, when VES Collector receives an event from a VNF, VES uses the CADI module to query AAF for the roles and permissions of this VNF in order to determine if the VNF is authorized to send the event. </a:t>
            </a:r>
            <a:r>
              <a:rPr lang="en-US" sz="2000" b="1" dirty="0">
                <a:ea typeface="Nokia Pure Text Light" panose="020B0304040602060303" pitchFamily="34" charset="0"/>
                <a:cs typeface="Nokia Pure Text Light" panose="020B0304040602060303" pitchFamily="34" charset="0"/>
              </a:rPr>
              <a:t>Impacts:  DCAE VES Collectors. </a:t>
            </a:r>
            <a:r>
              <a:rPr lang="en-US" sz="2000" dirty="0">
                <a:ea typeface="Nokia Pure Text Light" panose="020B0304040602060303" pitchFamily="34" charset="0"/>
                <a:cs typeface="Nokia Pure Text Light" panose="020B0304040602060303" pitchFamily="34" charset="0"/>
              </a:rPr>
              <a:t>CADI already has an API for this.  DCAE Project is assessing integrating with CADI for Casablanca. </a:t>
            </a:r>
          </a:p>
        </p:txBody>
      </p:sp>
      <p:sp>
        <p:nvSpPr>
          <p:cNvPr id="5" name="TextBox 4">
            <a:extLst>
              <a:ext uri="{FF2B5EF4-FFF2-40B4-BE49-F238E27FC236}">
                <a16:creationId xmlns:a16="http://schemas.microsoft.com/office/drawing/2014/main" xmlns=""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Impacts</a:t>
            </a:r>
          </a:p>
        </p:txBody>
      </p:sp>
    </p:spTree>
    <p:extLst>
      <p:ext uri="{BB962C8B-B14F-4D97-AF65-F5344CB8AC3E}">
        <p14:creationId xmlns:p14="http://schemas.microsoft.com/office/powerpoint/2010/main" val="478885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48629185"/>
              </p:ext>
            </p:extLst>
          </p:nvPr>
        </p:nvGraphicFramePr>
        <p:xfrm>
          <a:off x="824086" y="1535288"/>
          <a:ext cx="10837335" cy="5818293"/>
        </p:xfrm>
        <a:graphic>
          <a:graphicData uri="http://schemas.openxmlformats.org/drawingml/2006/table">
            <a:tbl>
              <a:tblPr firstRow="1" bandRow="1">
                <a:tableStyleId>{5C22544A-7EE6-4342-B048-85BDC9FD1C3A}</a:tableStyleId>
              </a:tblPr>
              <a:tblGrid>
                <a:gridCol w="2483557"/>
                <a:gridCol w="4936345"/>
                <a:gridCol w="3417433"/>
              </a:tblGrid>
              <a:tr h="456862">
                <a:tc>
                  <a:txBody>
                    <a:bodyPr/>
                    <a:lstStyle/>
                    <a:p>
                      <a:r>
                        <a:rPr lang="en-US" sz="1800" dirty="0" smtClean="0"/>
                        <a:t>Phase</a:t>
                      </a:r>
                      <a:endParaRPr lang="en-US" sz="1800" dirty="0"/>
                    </a:p>
                  </a:txBody>
                  <a:tcPr/>
                </a:tc>
                <a:tc>
                  <a:txBody>
                    <a:bodyPr/>
                    <a:lstStyle/>
                    <a:p>
                      <a:r>
                        <a:rPr lang="en-US" sz="1800" smtClean="0"/>
                        <a:t>Use Case</a:t>
                      </a:r>
                      <a:endParaRPr lang="en-US" sz="1800" dirty="0"/>
                    </a:p>
                  </a:txBody>
                  <a:tcPr/>
                </a:tc>
                <a:tc>
                  <a:txBody>
                    <a:bodyPr/>
                    <a:lstStyle/>
                    <a:p>
                      <a:r>
                        <a:rPr lang="en-US" sz="1800" smtClean="0"/>
                        <a:t>Impacted Components</a:t>
                      </a:r>
                      <a:endParaRPr lang="en-US" sz="1800" dirty="0"/>
                    </a:p>
                  </a:txBody>
                  <a:tcPr/>
                </a:tc>
              </a:tr>
              <a:tr h="370840">
                <a:tc>
                  <a:txBody>
                    <a:bodyPr/>
                    <a:lstStyle/>
                    <a:p>
                      <a:r>
                        <a:rPr lang="en-US" sz="1800" smtClean="0"/>
                        <a:t>ONAP deployment</a:t>
                      </a:r>
                      <a:endParaRPr lang="en-US" sz="1800" dirty="0"/>
                    </a:p>
                  </a:txBody>
                  <a:tcPr/>
                </a:tc>
                <a:tc>
                  <a:txBody>
                    <a:bodyPr/>
                    <a:lstStyle/>
                    <a:p>
                      <a:r>
                        <a:rPr lang="en-US" sz="1800" smtClean="0"/>
                        <a:t>AAF</a:t>
                      </a:r>
                      <a:r>
                        <a:rPr lang="en-US" sz="1800" baseline="0" smtClean="0"/>
                        <a:t> CertMan initialized as RA to the Operator CA</a:t>
                      </a:r>
                      <a:endParaRPr lang="en-US" sz="1800" dirty="0"/>
                    </a:p>
                  </a:txBody>
                  <a:tcPr/>
                </a:tc>
                <a:tc>
                  <a:txBody>
                    <a:bodyPr/>
                    <a:lstStyle/>
                    <a:p>
                      <a:r>
                        <a:rPr lang="en-US" sz="1800" smtClean="0"/>
                        <a:t>AAF</a:t>
                      </a:r>
                      <a:endParaRPr lang="en-US" sz="1800" dirty="0"/>
                    </a:p>
                  </a:txBody>
                  <a:tcPr/>
                </a:tc>
              </a:tr>
              <a:tr h="601471">
                <a:tc>
                  <a:txBody>
                    <a:bodyPr/>
                    <a:lstStyle/>
                    <a:p>
                      <a:r>
                        <a:rPr lang="en-US" sz="1800" dirty="0" smtClean="0"/>
                        <a:t>VNF</a:t>
                      </a:r>
                      <a:r>
                        <a:rPr lang="en-US" sz="1800" baseline="0" dirty="0" smtClean="0"/>
                        <a:t> instantiation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smtClean="0">
                          <a:ea typeface="Nokia Pure Text Light" panose="020B0304040602060303" pitchFamily="34" charset="0"/>
                          <a:cs typeface="Nokia Pure Text Light" panose="020B0304040602060303" pitchFamily="34" charset="0"/>
                        </a:rPr>
                        <a:t>SDN-C assigns an IP address and FQDN to the VNF and updates VNF AAI entry.</a:t>
                      </a:r>
                      <a:endParaRPr lang="en-US" sz="1800" b="1" dirty="0" smtClean="0">
                        <a:ea typeface="Nokia Pure Text Light" panose="020B0304040602060303" pitchFamily="34" charset="0"/>
                        <a:cs typeface="Nokia Pure Text Light" panose="020B0304040602060303" pitchFamily="34" charset="0"/>
                      </a:endParaRPr>
                    </a:p>
                  </a:txBody>
                  <a:tcPr/>
                </a:tc>
                <a:tc>
                  <a:txBody>
                    <a:bodyPr/>
                    <a:lstStyle/>
                    <a:p>
                      <a:r>
                        <a:rPr lang="en-US" sz="1800" dirty="0" smtClean="0"/>
                        <a:t>SDC-C,</a:t>
                      </a:r>
                      <a:r>
                        <a:rPr lang="en-US" sz="1800" baseline="0" dirty="0" smtClean="0"/>
                        <a:t> AAI</a:t>
                      </a:r>
                      <a:endParaRPr lang="en-US" sz="1800" dirty="0"/>
                    </a:p>
                  </a:txBody>
                  <a:tcPr/>
                </a:tc>
              </a:tr>
              <a:tr h="601471">
                <a:tc>
                  <a:txBody>
                    <a:bodyPr/>
                    <a:lstStyle/>
                    <a:p>
                      <a:r>
                        <a:rPr lang="en-US" sz="1800" dirty="0" smtClean="0"/>
                        <a:t>VNF instantiation</a:t>
                      </a:r>
                      <a:endParaRPr lang="en-US" sz="1800" dirty="0"/>
                    </a:p>
                  </a:txBody>
                  <a:tcPr/>
                </a:tc>
                <a:tc>
                  <a:txBody>
                    <a:bodyPr/>
                    <a:lstStyle/>
                    <a:p>
                      <a:r>
                        <a:rPr lang="en-US" sz="1800" dirty="0" smtClean="0">
                          <a:ea typeface="Nokia Pure Text Light" panose="020B0304040602060303" pitchFamily="34" charset="0"/>
                          <a:cs typeface="Nokia Pure Text Light" panose="020B0304040602060303" pitchFamily="34" charset="0"/>
                        </a:rPr>
                        <a:t>SO triggers AAF </a:t>
                      </a:r>
                      <a:r>
                        <a:rPr lang="en-US" sz="1800" dirty="0" err="1" smtClean="0">
                          <a:ea typeface="Nokia Pure Text Light" panose="020B0304040602060303" pitchFamily="34" charset="0"/>
                          <a:cs typeface="Nokia Pure Text Light" panose="020B0304040602060303" pitchFamily="34" charset="0"/>
                        </a:rPr>
                        <a:t>CertMan</a:t>
                      </a:r>
                      <a:r>
                        <a:rPr lang="en-US" sz="1800" dirty="0" smtClean="0">
                          <a:ea typeface="Nokia Pure Text Light" panose="020B0304040602060303" pitchFamily="34" charset="0"/>
                          <a:cs typeface="Nokia Pure Text Light" panose="020B0304040602060303" pitchFamily="34" charset="0"/>
                        </a:rPr>
                        <a:t> to request an IAK/RV on behalf of the VNF and updates AAI or other security storage location.</a:t>
                      </a:r>
                      <a:endParaRPr lang="en-US" sz="1800" dirty="0"/>
                    </a:p>
                  </a:txBody>
                  <a:tcPr/>
                </a:tc>
                <a:tc>
                  <a:txBody>
                    <a:bodyPr/>
                    <a:lstStyle/>
                    <a:p>
                      <a:r>
                        <a:rPr lang="en-US" sz="1800" dirty="0" smtClean="0"/>
                        <a:t>SO, AAF</a:t>
                      </a:r>
                      <a:endParaRPr lang="en-US" sz="1800" dirty="0"/>
                    </a:p>
                  </a:txBody>
                  <a:tcPr/>
                </a:tc>
              </a:tr>
              <a:tr h="601471">
                <a:tc>
                  <a:txBody>
                    <a:bodyPr/>
                    <a:lstStyle/>
                    <a:p>
                      <a:r>
                        <a:rPr lang="en-US" sz="1800" dirty="0" smtClean="0"/>
                        <a:t>VNF instantiation</a:t>
                      </a:r>
                      <a:endParaRPr lang="en-US" sz="1800" dirty="0"/>
                    </a:p>
                  </a:txBody>
                  <a:tcPr/>
                </a:tc>
                <a:tc>
                  <a:txBody>
                    <a:bodyPr/>
                    <a:lstStyle/>
                    <a:p>
                      <a:r>
                        <a:rPr lang="en-US" sz="1800" dirty="0" smtClean="0"/>
                        <a:t>SO </a:t>
                      </a:r>
                      <a:r>
                        <a:rPr lang="en-US" sz="1800" dirty="0" smtClean="0">
                          <a:ea typeface="Nokia Pure Text Light" panose="020B0304040602060303" pitchFamily="34" charset="0"/>
                          <a:cs typeface="Nokia Pure Text Light" panose="020B0304040602060303" pitchFamily="34" charset="0"/>
                        </a:rPr>
                        <a:t>updates AAI or other security storage location.</a:t>
                      </a:r>
                      <a:endParaRPr lang="en-US" sz="1800" dirty="0"/>
                    </a:p>
                  </a:txBody>
                  <a:tcPr/>
                </a:tc>
                <a:tc>
                  <a:txBody>
                    <a:bodyPr/>
                    <a:lstStyle/>
                    <a:p>
                      <a:r>
                        <a:rPr lang="en-US" sz="1800" dirty="0" smtClean="0"/>
                        <a:t>SO, AAI</a:t>
                      </a:r>
                      <a:endParaRPr lang="en-US" sz="1800" dirty="0"/>
                    </a:p>
                  </a:txBody>
                  <a:tcPr/>
                </a:tc>
              </a:tr>
              <a:tr h="370840">
                <a:tc>
                  <a:txBody>
                    <a:bodyPr/>
                    <a:lstStyle/>
                    <a:p>
                      <a:r>
                        <a:rPr lang="en-US" sz="1800" dirty="0" smtClean="0"/>
                        <a:t>VNF instantiation</a:t>
                      </a:r>
                      <a:endParaRPr lang="en-US" sz="1800" dirty="0"/>
                    </a:p>
                  </a:txBody>
                  <a:tcPr/>
                </a:tc>
                <a:tc>
                  <a:txBody>
                    <a:bodyPr/>
                    <a:lstStyle/>
                    <a:p>
                      <a:r>
                        <a:rPr lang="en-US" sz="1800" dirty="0" smtClean="0">
                          <a:ea typeface="Nokia Pure Text Light" panose="020B0304040602060303" pitchFamily="34" charset="0"/>
                          <a:cs typeface="Nokia Pure Text Light" panose="020B0304040602060303" pitchFamily="34" charset="0"/>
                        </a:rPr>
                        <a:t>SO retrieves the SSH public key for the appropriate controller and updates VNF AAI entry.</a:t>
                      </a:r>
                      <a:endParaRPr lang="en-US" sz="1800" baseline="0" dirty="0" smtClean="0"/>
                    </a:p>
                  </a:txBody>
                  <a:tcPr/>
                </a:tc>
                <a:tc>
                  <a:txBody>
                    <a:bodyPr/>
                    <a:lstStyle/>
                    <a:p>
                      <a:r>
                        <a:rPr lang="en-US" sz="1800" dirty="0" smtClean="0"/>
                        <a:t>SO, AAI</a:t>
                      </a:r>
                      <a:endParaRPr lang="en-US" sz="1800" dirty="0"/>
                    </a:p>
                  </a:txBody>
                  <a:tcPr/>
                </a:tc>
              </a:tr>
              <a:tr h="370840">
                <a:tc>
                  <a:txBody>
                    <a:bodyPr/>
                    <a:lstStyle/>
                    <a:p>
                      <a:r>
                        <a:rPr lang="en-US" sz="1800" dirty="0" smtClean="0"/>
                        <a:t>VNF instantiation</a:t>
                      </a:r>
                      <a:endParaRPr lang="en-US" sz="1800" dirty="0"/>
                    </a:p>
                  </a:txBody>
                  <a:tcPr/>
                </a:tc>
                <a:tc>
                  <a:txBody>
                    <a:bodyPr/>
                    <a:lstStyle/>
                    <a:p>
                      <a:r>
                        <a:rPr lang="en-US" sz="1800" baseline="0" dirty="0" smtClean="0"/>
                        <a:t>SO populates VNF AAI entry with Controller SSH keys</a:t>
                      </a:r>
                    </a:p>
                  </a:txBody>
                  <a:tcPr/>
                </a:tc>
                <a:tc>
                  <a:txBody>
                    <a:bodyPr/>
                    <a:lstStyle/>
                    <a:p>
                      <a:r>
                        <a:rPr lang="en-US" sz="1800" dirty="0" smtClean="0"/>
                        <a:t>SO, (maybe AAI)</a:t>
                      </a:r>
                      <a:endParaRPr lang="en-US" sz="1800" dirty="0"/>
                    </a:p>
                  </a:txBody>
                  <a:tcPr/>
                </a:tc>
              </a:tr>
              <a:tr h="370840">
                <a:tc>
                  <a:txBody>
                    <a:bodyPr/>
                    <a:lstStyle/>
                    <a:p>
                      <a:r>
                        <a:rPr lang="en-US" sz="1800" dirty="0" smtClean="0"/>
                        <a:t>VNF instantiation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smtClean="0">
                          <a:ea typeface="Nokia Pure Text Light" panose="020B0304040602060303" pitchFamily="34" charset="0"/>
                          <a:cs typeface="Nokia Pure Text Light" panose="020B0304040602060303" pitchFamily="34" charset="0"/>
                        </a:rPr>
                        <a:t>Security credentials (Controller SSH public key, IAK, RV, IP address, FQDN, CA</a:t>
                      </a:r>
                      <a:r>
                        <a:rPr lang="en-US" sz="1800" baseline="0" dirty="0" smtClean="0">
                          <a:ea typeface="Nokia Pure Text Light" panose="020B0304040602060303" pitchFamily="34" charset="0"/>
                          <a:cs typeface="Nokia Pure Text Light" panose="020B0304040602060303" pitchFamily="34" charset="0"/>
                        </a:rPr>
                        <a:t> signing chain, CA URL</a:t>
                      </a:r>
                      <a:r>
                        <a:rPr lang="en-US" sz="1800" dirty="0" smtClean="0">
                          <a:ea typeface="Nokia Pure Text Light" panose="020B0304040602060303" pitchFamily="34" charset="0"/>
                          <a:cs typeface="Nokia Pure Text Light" panose="020B0304040602060303" pitchFamily="34" charset="0"/>
                        </a:rPr>
                        <a:t>) are passed to VNF.</a:t>
                      </a:r>
                      <a:endParaRPr lang="en-US" sz="1800" b="1" dirty="0" smtClean="0">
                        <a:ea typeface="Nokia Pure Text Light" panose="020B0304040602060303" pitchFamily="34" charset="0"/>
                        <a:cs typeface="Nokia Pure Text Light" panose="020B0304040602060303" pitchFamily="34" charset="0"/>
                      </a:endParaRPr>
                    </a:p>
                  </a:txBody>
                  <a:tcPr/>
                </a:tc>
                <a:tc>
                  <a:txBody>
                    <a:bodyPr/>
                    <a:lstStyle/>
                    <a:p>
                      <a:r>
                        <a:rPr lang="en-US" sz="1800" dirty="0" smtClean="0"/>
                        <a:t>SO, M-VIM</a:t>
                      </a:r>
                      <a:endParaRPr lang="en-US" sz="1800" dirty="0"/>
                    </a:p>
                  </a:txBody>
                  <a:tcPr/>
                </a:tc>
              </a:tr>
              <a:tr h="370840">
                <a:tc>
                  <a:txBody>
                    <a:bodyPr/>
                    <a:lstStyle/>
                    <a:p>
                      <a:r>
                        <a:rPr lang="en-US" sz="1800" dirty="0" smtClean="0"/>
                        <a:t>VNF instantiation</a:t>
                      </a:r>
                      <a:endParaRPr lang="en-US" sz="1800" dirty="0"/>
                    </a:p>
                  </a:txBody>
                  <a:tcPr/>
                </a:tc>
                <a:tc>
                  <a:txBody>
                    <a:bodyPr/>
                    <a:lstStyle/>
                    <a:p>
                      <a:r>
                        <a:rPr lang="en-US" sz="1800" baseline="0" dirty="0" smtClean="0"/>
                        <a:t>SO requests AAF to add the VNF instance to the VNF type role created at design time</a:t>
                      </a:r>
                    </a:p>
                  </a:txBody>
                  <a:tcPr/>
                </a:tc>
                <a:tc>
                  <a:txBody>
                    <a:bodyPr/>
                    <a:lstStyle/>
                    <a:p>
                      <a:r>
                        <a:rPr lang="en-US" sz="1800" dirty="0" smtClean="0"/>
                        <a:t>SO (will</a:t>
                      </a:r>
                      <a:r>
                        <a:rPr lang="en-US" sz="1800" baseline="0" dirty="0" smtClean="0"/>
                        <a:t> use existing AAF API)</a:t>
                      </a:r>
                      <a:endParaRPr lang="en-US" sz="1800" dirty="0"/>
                    </a:p>
                  </a:txBody>
                  <a:tcPr/>
                </a:tc>
              </a:tr>
            </a:tbl>
          </a:graphicData>
        </a:graphic>
      </p:graphicFrame>
      <p:sp>
        <p:nvSpPr>
          <p:cNvPr id="6" name="TextBox 5">
            <a:extLst>
              <a:ext uri="{FF2B5EF4-FFF2-40B4-BE49-F238E27FC236}">
                <a16:creationId xmlns:a16="http://schemas.microsoft.com/office/drawing/2014/main" xmlns=""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a:t>
            </a:r>
            <a:r>
              <a:rPr lang="en-US" sz="2400" b="1" dirty="0" err="1">
                <a:cs typeface="Arial" panose="020B0604020202020204" pitchFamily="34" charset="0"/>
              </a:rPr>
              <a:t>CertMan</a:t>
            </a:r>
            <a:r>
              <a:rPr lang="en-US" sz="2400" b="1" dirty="0">
                <a:cs typeface="Arial" panose="020B0604020202020204" pitchFamily="34" charset="0"/>
              </a:rPr>
              <a:t> acting as the Registration Authority (RA) for the Operator CA</a:t>
            </a:r>
          </a:p>
        </p:txBody>
      </p:sp>
    </p:spTree>
    <p:extLst>
      <p:ext uri="{BB962C8B-B14F-4D97-AF65-F5344CB8AC3E}">
        <p14:creationId xmlns:p14="http://schemas.microsoft.com/office/powerpoint/2010/main" val="1595854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889633845"/>
              </p:ext>
            </p:extLst>
          </p:nvPr>
        </p:nvGraphicFramePr>
        <p:xfrm>
          <a:off x="801509" y="1727199"/>
          <a:ext cx="10837335" cy="4663102"/>
        </p:xfrm>
        <a:graphic>
          <a:graphicData uri="http://schemas.openxmlformats.org/drawingml/2006/table">
            <a:tbl>
              <a:tblPr firstRow="1" bandRow="1">
                <a:tableStyleId>{5C22544A-7EE6-4342-B048-85BDC9FD1C3A}</a:tableStyleId>
              </a:tblPr>
              <a:tblGrid>
                <a:gridCol w="2483557"/>
                <a:gridCol w="4936345"/>
                <a:gridCol w="3417433"/>
              </a:tblGrid>
              <a:tr h="456862">
                <a:tc>
                  <a:txBody>
                    <a:bodyPr/>
                    <a:lstStyle/>
                    <a:p>
                      <a:r>
                        <a:rPr lang="en-US" sz="1800" dirty="0" smtClean="0"/>
                        <a:t>Phase</a:t>
                      </a:r>
                      <a:endParaRPr lang="en-US" sz="1800" dirty="0"/>
                    </a:p>
                  </a:txBody>
                  <a:tcPr/>
                </a:tc>
                <a:tc>
                  <a:txBody>
                    <a:bodyPr/>
                    <a:lstStyle/>
                    <a:p>
                      <a:r>
                        <a:rPr lang="en-US" sz="1800" smtClean="0"/>
                        <a:t>Use Case</a:t>
                      </a:r>
                      <a:endParaRPr lang="en-US" sz="1800" dirty="0"/>
                    </a:p>
                  </a:txBody>
                  <a:tcPr/>
                </a:tc>
                <a:tc>
                  <a:txBody>
                    <a:bodyPr/>
                    <a:lstStyle/>
                    <a:p>
                      <a:r>
                        <a:rPr lang="en-US" sz="1800" smtClean="0"/>
                        <a:t>Impacted Components</a:t>
                      </a:r>
                      <a:endParaRPr lang="en-US" sz="1800" dirty="0"/>
                    </a:p>
                  </a:txBody>
                  <a:tcPr/>
                </a:tc>
              </a:tr>
              <a:tr h="370840">
                <a:tc>
                  <a:txBody>
                    <a:bodyPr/>
                    <a:lstStyle/>
                    <a:p>
                      <a:r>
                        <a:rPr lang="en-US" sz="1800" dirty="0" smtClean="0"/>
                        <a:t>Precondition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smtClean="0">
                          <a:ea typeface="Nokia Pure Text Light" panose="020B0304040602060303" pitchFamily="34" charset="0"/>
                          <a:cs typeface="Nokia Pure Text Light" panose="020B0304040602060303" pitchFamily="34" charset="0"/>
                        </a:rPr>
                        <a:t>DCAE VES Collector has integrated the CADI module. </a:t>
                      </a:r>
                    </a:p>
                  </a:txBody>
                  <a:tcPr/>
                </a:tc>
                <a:tc>
                  <a:txBody>
                    <a:bodyPr/>
                    <a:lstStyle/>
                    <a:p>
                      <a:r>
                        <a:rPr lang="en-US" sz="1800" dirty="0" smtClean="0"/>
                        <a:t>DCAE VES Collectors</a:t>
                      </a:r>
                    </a:p>
                    <a:p>
                      <a:endParaRPr lang="en-US" sz="1800" dirty="0"/>
                    </a:p>
                  </a:txBody>
                  <a:tcPr/>
                </a:tc>
              </a:tr>
              <a:tr h="370840">
                <a:tc>
                  <a:txBody>
                    <a:bodyPr/>
                    <a:lstStyle/>
                    <a:p>
                      <a:r>
                        <a:rPr lang="en-US" sz="1800" dirty="0" smtClean="0"/>
                        <a:t>Design time</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smtClean="0">
                          <a:ea typeface="Nokia Pure Text Light" panose="020B0304040602060303" pitchFamily="34" charset="0"/>
                          <a:cs typeface="Nokia Pure Text Light" panose="020B0304040602060303" pitchFamily="34" charset="0"/>
                        </a:rPr>
                        <a:t>SDC publishes a YAML artifact of NF Events to </a:t>
                      </a:r>
                      <a:r>
                        <a:rPr lang="en-US" sz="1800" dirty="0" err="1" smtClean="0">
                          <a:ea typeface="Nokia Pure Text Light" panose="020B0304040602060303" pitchFamily="34" charset="0"/>
                          <a:cs typeface="Nokia Pure Text Light" panose="020B0304040602060303" pitchFamily="34" charset="0"/>
                        </a:rPr>
                        <a:t>DMaaP</a:t>
                      </a:r>
                      <a:r>
                        <a:rPr lang="en-US" sz="1800" dirty="0" smtClean="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p>
                  </a:txBody>
                  <a:tcPr/>
                </a:tc>
                <a:tc>
                  <a:txBody>
                    <a:bodyPr/>
                    <a:lstStyle/>
                    <a:p>
                      <a:r>
                        <a:rPr lang="en-US" sz="1800" dirty="0" smtClean="0"/>
                        <a:t>AAF</a:t>
                      </a:r>
                      <a:endParaRPr lang="en-US" sz="1800" dirty="0"/>
                    </a:p>
                  </a:txBody>
                  <a:tcPr/>
                </a:tc>
              </a:tr>
              <a:tr h="370840">
                <a:tc>
                  <a:txBody>
                    <a:bodyPr/>
                    <a:lstStyle/>
                    <a:p>
                      <a:r>
                        <a:rPr lang="en-US" sz="1800" dirty="0" smtClean="0"/>
                        <a:t>VNF instantiation</a:t>
                      </a:r>
                      <a:endParaRPr lang="en-US" sz="1800" dirty="0"/>
                    </a:p>
                  </a:txBody>
                  <a:tcPr/>
                </a:tc>
                <a:tc>
                  <a:txBody>
                    <a:bodyPr/>
                    <a:lstStyle/>
                    <a:p>
                      <a:r>
                        <a:rPr lang="en-US" sz="1800" dirty="0" smtClean="0">
                          <a:ea typeface="Nokia Pure Text Light" panose="020B0304040602060303" pitchFamily="34" charset="0"/>
                          <a:cs typeface="Nokia Pure Text Light" panose="020B0304040602060303" pitchFamily="34" charset="0"/>
                        </a:rPr>
                        <a:t>SO triggers AAF to add the VNF instance to the Role created at Design Time.</a:t>
                      </a:r>
                      <a:endParaRPr lang="en-US" sz="1800" dirty="0"/>
                    </a:p>
                  </a:txBody>
                  <a:tcPr/>
                </a:tc>
                <a:tc>
                  <a:txBody>
                    <a:bodyPr/>
                    <a:lstStyle/>
                    <a:p>
                      <a:r>
                        <a:rPr lang="en-US" sz="1800" dirty="0" smtClean="0"/>
                        <a:t>SO</a:t>
                      </a:r>
                    </a:p>
                    <a:p>
                      <a:r>
                        <a:rPr lang="en-US" sz="1800" baseline="0" dirty="0" smtClean="0"/>
                        <a:t>AAF has an existing API</a:t>
                      </a:r>
                      <a:endParaRPr lang="en-US" sz="1800" dirty="0"/>
                    </a:p>
                  </a:txBody>
                  <a:tcPr/>
                </a:tc>
              </a:tr>
              <a:tr h="370840">
                <a:tc>
                  <a:txBody>
                    <a:bodyPr/>
                    <a:lstStyle/>
                    <a:p>
                      <a:r>
                        <a:rPr lang="en-US" sz="1800" dirty="0" smtClean="0"/>
                        <a:t>Run time:</a:t>
                      </a:r>
                      <a:endParaRPr lang="en-US" sz="1800" dirty="0"/>
                    </a:p>
                  </a:txBody>
                  <a:tcPr/>
                </a:tc>
                <a:tc>
                  <a:txBody>
                    <a:bodyPr/>
                    <a:lstStyle/>
                    <a:p>
                      <a:r>
                        <a:rPr lang="en-US" sz="1800" dirty="0" smtClean="0">
                          <a:ea typeface="Nokia Pure Text Light" panose="020B0304040602060303" pitchFamily="34" charset="0"/>
                          <a:cs typeface="Nokia Pure Text Light" panose="020B0304040602060303" pitchFamily="34" charset="0"/>
                        </a:rPr>
                        <a:t>VES Collector receives an event from a VNF. VES uses the CADI module to query AAF for the roles and permissions of this VNF in order to determine if the VNF is authorized to send the event. </a:t>
                      </a:r>
                    </a:p>
                    <a:p>
                      <a:r>
                        <a:rPr lang="en-US" sz="1800" b="1" dirty="0" smtClean="0">
                          <a:ea typeface="Nokia Pure Text Light" panose="020B0304040602060303" pitchFamily="34" charset="0"/>
                          <a:cs typeface="Nokia Pure Text Light" panose="020B0304040602060303" pitchFamily="34" charset="0"/>
                        </a:rPr>
                        <a:t>NOTE:</a:t>
                      </a:r>
                      <a:r>
                        <a:rPr lang="en-US" sz="1800" b="1" baseline="0" dirty="0" smtClean="0">
                          <a:ea typeface="Nokia Pure Text Light" panose="020B0304040602060303" pitchFamily="34" charset="0"/>
                          <a:cs typeface="Nokia Pure Text Light" panose="020B0304040602060303" pitchFamily="34" charset="0"/>
                        </a:rPr>
                        <a:t> </a:t>
                      </a:r>
                      <a:r>
                        <a:rPr lang="en-US" sz="1800" dirty="0" smtClean="0">
                          <a:ea typeface="Nokia Pure Text Light" panose="020B0304040602060303" pitchFamily="34" charset="0"/>
                          <a:cs typeface="Nokia Pure Text Light" panose="020B0304040602060303" pitchFamily="34" charset="0"/>
                        </a:rPr>
                        <a:t>DCAE Project is assessing integrating with CADI for Casablanca.</a:t>
                      </a:r>
                      <a:endParaRPr lang="en-US" sz="1800" baseline="0" dirty="0" smtClean="0"/>
                    </a:p>
                  </a:txBody>
                  <a:tcPr/>
                </a:tc>
                <a:tc>
                  <a:txBody>
                    <a:bodyPr/>
                    <a:lstStyle/>
                    <a:p>
                      <a:r>
                        <a:rPr lang="en-US" sz="1800" dirty="0" smtClean="0"/>
                        <a:t>DCAE</a:t>
                      </a:r>
                      <a:r>
                        <a:rPr lang="en-US" sz="1800" baseline="0" dirty="0" smtClean="0"/>
                        <a:t> VES Collectors</a:t>
                      </a:r>
                    </a:p>
                    <a:p>
                      <a:r>
                        <a:rPr lang="en-US" sz="1800" baseline="0" dirty="0" smtClean="0"/>
                        <a:t>CADI has an existing API</a:t>
                      </a:r>
                    </a:p>
                  </a:txBody>
                  <a:tcPr/>
                </a:tc>
              </a:tr>
            </a:tbl>
          </a:graphicData>
        </a:graphic>
      </p:graphicFrame>
      <p:sp>
        <p:nvSpPr>
          <p:cNvPr id="6" name="TextBox 5">
            <a:extLst>
              <a:ext uri="{FF2B5EF4-FFF2-40B4-BE49-F238E27FC236}">
                <a16:creationId xmlns:a16="http://schemas.microsoft.com/office/drawing/2014/main" xmlns=""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creating a role and permissions for each VNF Type at onboarding</a:t>
            </a:r>
          </a:p>
        </p:txBody>
      </p:sp>
    </p:spTree>
    <p:extLst>
      <p:ext uri="{BB962C8B-B14F-4D97-AF65-F5344CB8AC3E}">
        <p14:creationId xmlns:p14="http://schemas.microsoft.com/office/powerpoint/2010/main" val="1789051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xmlns="" id="{DE2B7521-5AD8-48BC-853E-95C38F3EA31B}"/>
              </a:ext>
            </a:extLst>
          </p:cNvPr>
          <p:cNvSpPr txBox="1">
            <a:spLocks/>
          </p:cNvSpPr>
          <p:nvPr/>
        </p:nvSpPr>
        <p:spPr>
          <a:xfrm>
            <a:off x="2352027" y="2277979"/>
            <a:ext cx="7096773" cy="4539916"/>
          </a:xfrm>
          <a:prstGeom prst="rect">
            <a:avLst/>
          </a:prstGeom>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300" dirty="0" smtClean="0">
                <a:solidFill>
                  <a:schemeClr val="bg1"/>
                </a:solidFill>
              </a:rPr>
              <a:t>Option 2:</a:t>
            </a:r>
            <a:endParaRPr lang="en-US" sz="4300" dirty="0">
              <a:solidFill>
                <a:schemeClr val="bg1"/>
              </a:solidFill>
            </a:endParaRPr>
          </a:p>
          <a:p>
            <a:pPr algn="ctr"/>
            <a:r>
              <a:rPr lang="en-US" sz="43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IAK/RV created and passed to VNF during instantiation.  VNF performs certificate enrollment after activation.</a:t>
            </a:r>
            <a:endParaRPr lang="ru-RU" sz="3600" dirty="0">
              <a:solidFill>
                <a:schemeClr val="bg1"/>
              </a:solidFill>
            </a:endParaRPr>
          </a:p>
        </p:txBody>
      </p:sp>
      <p:sp>
        <p:nvSpPr>
          <p:cNvPr id="10" name="Подзаголовок 2">
            <a:extLst>
              <a:ext uri="{FF2B5EF4-FFF2-40B4-BE49-F238E27FC236}">
                <a16:creationId xmlns:a16="http://schemas.microsoft.com/office/drawing/2014/main" xmlns=""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xmlns=""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xmlns=""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xmlns=""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Rectangle: Rounded Corners 7">
            <a:extLst>
              <a:ext uri="{FF2B5EF4-FFF2-40B4-BE49-F238E27FC236}">
                <a16:creationId xmlns:a16="http://schemas.microsoft.com/office/drawing/2014/main" xmlns="" id="{35B6199D-5FBD-448C-A1DF-BCC0B5DE423F}"/>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Preferred solution</a:t>
            </a:r>
          </a:p>
        </p:txBody>
      </p:sp>
    </p:spTree>
    <p:extLst>
      <p:ext uri="{BB962C8B-B14F-4D97-AF65-F5344CB8AC3E}">
        <p14:creationId xmlns:p14="http://schemas.microsoft.com/office/powerpoint/2010/main" val="929488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92345" y="588782"/>
            <a:ext cx="731520" cy="8319189"/>
            <a:chOff x="292345" y="588782"/>
            <a:chExt cx="731520" cy="8319189"/>
          </a:xfrm>
        </p:grpSpPr>
        <p:sp>
          <p:nvSpPr>
            <p:cNvPr id="129" name="Rectangle: Rounded Corners 128">
              <a:extLst>
                <a:ext uri="{FF2B5EF4-FFF2-40B4-BE49-F238E27FC236}">
                  <a16:creationId xmlns:a16="http://schemas.microsoft.com/office/drawing/2014/main" xmlns="" id="{CBEA48BA-BCB7-40F5-B3E9-0EAE017F212D}"/>
                </a:ext>
              </a:extLst>
            </p:cNvPr>
            <p:cNvSpPr/>
            <p:nvPr/>
          </p:nvSpPr>
          <p:spPr>
            <a:xfrm>
              <a:off x="501945" y="961944"/>
              <a:ext cx="314282"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Rounded Corners 61">
              <a:extLst>
                <a:ext uri="{FF2B5EF4-FFF2-40B4-BE49-F238E27FC236}">
                  <a16:creationId xmlns:a16="http://schemas.microsoft.com/office/drawing/2014/main" xmlns="" id="{C287A373-4908-4D32-9E68-69EAD651CFEF}"/>
                </a:ext>
              </a:extLst>
            </p:cNvPr>
            <p:cNvSpPr/>
            <p:nvPr/>
          </p:nvSpPr>
          <p:spPr>
            <a:xfrm>
              <a:off x="292345"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SDC</a:t>
              </a:r>
              <a:endParaRPr lang="en-US" sz="1200" b="1" dirty="0"/>
            </a:p>
          </p:txBody>
        </p:sp>
      </p:grpSp>
      <p:grpSp>
        <p:nvGrpSpPr>
          <p:cNvPr id="11" name="Group 10"/>
          <p:cNvGrpSpPr/>
          <p:nvPr/>
        </p:nvGrpSpPr>
        <p:grpSpPr>
          <a:xfrm>
            <a:off x="1961305" y="595848"/>
            <a:ext cx="731520" cy="8312123"/>
            <a:chOff x="2024993" y="595848"/>
            <a:chExt cx="731520" cy="8312123"/>
          </a:xfrm>
        </p:grpSpPr>
        <p:sp>
          <p:nvSpPr>
            <p:cNvPr id="60" name="Rectangle: Rounded Corners 59">
              <a:extLst>
                <a:ext uri="{FF2B5EF4-FFF2-40B4-BE49-F238E27FC236}">
                  <a16:creationId xmlns:a16="http://schemas.microsoft.com/office/drawing/2014/main" xmlns="" id="{ED2E22EE-6C97-41FF-B8B7-A1756F25DD4D}"/>
                </a:ext>
              </a:extLst>
            </p:cNvPr>
            <p:cNvSpPr/>
            <p:nvPr/>
          </p:nvSpPr>
          <p:spPr>
            <a:xfrm>
              <a:off x="223305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Rounded Corners 61">
              <a:extLst>
                <a:ext uri="{FF2B5EF4-FFF2-40B4-BE49-F238E27FC236}">
                  <a16:creationId xmlns:a16="http://schemas.microsoft.com/office/drawing/2014/main" xmlns="" id="{C287A373-4908-4D32-9E68-69EAD651CFEF}"/>
                </a:ext>
              </a:extLst>
            </p:cNvPr>
            <p:cNvSpPr/>
            <p:nvPr/>
          </p:nvSpPr>
          <p:spPr>
            <a:xfrm>
              <a:off x="2024993" y="59584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SO</a:t>
              </a:r>
              <a:endParaRPr lang="en-US" sz="1200" b="1" dirty="0"/>
            </a:p>
          </p:txBody>
        </p:sp>
      </p:grpSp>
      <p:grpSp>
        <p:nvGrpSpPr>
          <p:cNvPr id="12" name="Group 11"/>
          <p:cNvGrpSpPr/>
          <p:nvPr/>
        </p:nvGrpSpPr>
        <p:grpSpPr>
          <a:xfrm>
            <a:off x="2795785" y="589692"/>
            <a:ext cx="731520" cy="8318279"/>
            <a:chOff x="2821445" y="589692"/>
            <a:chExt cx="731520" cy="8318279"/>
          </a:xfrm>
        </p:grpSpPr>
        <p:sp>
          <p:nvSpPr>
            <p:cNvPr id="72" name="Rectangle: Rounded Corners 71">
              <a:extLst>
                <a:ext uri="{FF2B5EF4-FFF2-40B4-BE49-F238E27FC236}">
                  <a16:creationId xmlns:a16="http://schemas.microsoft.com/office/drawing/2014/main" xmlns="" id="{10EC584D-7147-4E0D-B1E0-58A5679F5557}"/>
                </a:ext>
              </a:extLst>
            </p:cNvPr>
            <p:cNvSpPr/>
            <p:nvPr/>
          </p:nvSpPr>
          <p:spPr>
            <a:xfrm>
              <a:off x="303006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1">
              <a:extLst>
                <a:ext uri="{FF2B5EF4-FFF2-40B4-BE49-F238E27FC236}">
                  <a16:creationId xmlns:a16="http://schemas.microsoft.com/office/drawing/2014/main" xmlns="" id="{C287A373-4908-4D32-9E68-69EAD651CFEF}"/>
                </a:ext>
              </a:extLst>
            </p:cNvPr>
            <p:cNvSpPr/>
            <p:nvPr/>
          </p:nvSpPr>
          <p:spPr>
            <a:xfrm>
              <a:off x="2821445" y="58969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smtClean="0"/>
                <a:t>Controller</a:t>
              </a:r>
              <a:endParaRPr lang="en-US" sz="1200" b="1" dirty="0"/>
            </a:p>
          </p:txBody>
        </p:sp>
      </p:grpSp>
      <p:grpSp>
        <p:nvGrpSpPr>
          <p:cNvPr id="13" name="Group 12"/>
          <p:cNvGrpSpPr/>
          <p:nvPr/>
        </p:nvGrpSpPr>
        <p:grpSpPr>
          <a:xfrm>
            <a:off x="3630265" y="593838"/>
            <a:ext cx="731520" cy="8314133"/>
            <a:chOff x="3631020" y="593838"/>
            <a:chExt cx="731520" cy="8314133"/>
          </a:xfrm>
        </p:grpSpPr>
        <p:sp>
          <p:nvSpPr>
            <p:cNvPr id="56" name="Rectangle: Rounded Corners 55">
              <a:extLst>
                <a:ext uri="{FF2B5EF4-FFF2-40B4-BE49-F238E27FC236}">
                  <a16:creationId xmlns:a16="http://schemas.microsoft.com/office/drawing/2014/main" xmlns="" id="{48FD4064-3CC4-4D90-ACA7-595E80B53EE2}"/>
                </a:ext>
              </a:extLst>
            </p:cNvPr>
            <p:cNvSpPr/>
            <p:nvPr/>
          </p:nvSpPr>
          <p:spPr>
            <a:xfrm>
              <a:off x="3839639"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1">
              <a:extLst>
                <a:ext uri="{FF2B5EF4-FFF2-40B4-BE49-F238E27FC236}">
                  <a16:creationId xmlns:a16="http://schemas.microsoft.com/office/drawing/2014/main" xmlns="" id="{C287A373-4908-4D32-9E68-69EAD651CFEF}"/>
                </a:ext>
              </a:extLst>
            </p:cNvPr>
            <p:cNvSpPr/>
            <p:nvPr/>
          </p:nvSpPr>
          <p:spPr>
            <a:xfrm>
              <a:off x="3631020" y="59383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DCAE</a:t>
              </a:r>
              <a:endParaRPr lang="en-US" sz="1200" b="1" dirty="0"/>
            </a:p>
          </p:txBody>
        </p:sp>
      </p:grpSp>
      <p:grpSp>
        <p:nvGrpSpPr>
          <p:cNvPr id="14" name="Group 13"/>
          <p:cNvGrpSpPr/>
          <p:nvPr/>
        </p:nvGrpSpPr>
        <p:grpSpPr>
          <a:xfrm>
            <a:off x="4464745" y="592085"/>
            <a:ext cx="731520" cy="8315886"/>
            <a:chOff x="4454343" y="592085"/>
            <a:chExt cx="731520" cy="8315886"/>
          </a:xfrm>
        </p:grpSpPr>
        <p:sp>
          <p:nvSpPr>
            <p:cNvPr id="4" name="Rectangle: Rounded Corners 3">
              <a:extLst>
                <a:ext uri="{FF2B5EF4-FFF2-40B4-BE49-F238E27FC236}">
                  <a16:creationId xmlns:a16="http://schemas.microsoft.com/office/drawing/2014/main" xmlns="" id="{8D4B6721-E0ED-456E-BAC5-4F24E6BC7AC4}"/>
                </a:ext>
              </a:extLst>
            </p:cNvPr>
            <p:cNvSpPr/>
            <p:nvPr/>
          </p:nvSpPr>
          <p:spPr>
            <a:xfrm>
              <a:off x="4662472"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1">
              <a:extLst>
                <a:ext uri="{FF2B5EF4-FFF2-40B4-BE49-F238E27FC236}">
                  <a16:creationId xmlns:a16="http://schemas.microsoft.com/office/drawing/2014/main" xmlns="" id="{C287A373-4908-4D32-9E68-69EAD651CFEF}"/>
                </a:ext>
              </a:extLst>
            </p:cNvPr>
            <p:cNvSpPr/>
            <p:nvPr/>
          </p:nvSpPr>
          <p:spPr>
            <a:xfrm>
              <a:off x="4454343" y="592085"/>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AAI</a:t>
              </a:r>
              <a:endParaRPr lang="en-US" sz="1200" b="1" dirty="0"/>
            </a:p>
          </p:txBody>
        </p:sp>
      </p:grpSp>
      <p:grpSp>
        <p:nvGrpSpPr>
          <p:cNvPr id="15" name="Group 14"/>
          <p:cNvGrpSpPr/>
          <p:nvPr/>
        </p:nvGrpSpPr>
        <p:grpSpPr>
          <a:xfrm>
            <a:off x="5299224" y="588782"/>
            <a:ext cx="731520" cy="8319189"/>
            <a:chOff x="5299224" y="588782"/>
            <a:chExt cx="731520" cy="8319189"/>
          </a:xfrm>
        </p:grpSpPr>
        <p:sp>
          <p:nvSpPr>
            <p:cNvPr id="55" name="Rectangle: Rounded Corners 54">
              <a:extLst>
                <a:ext uri="{FF2B5EF4-FFF2-40B4-BE49-F238E27FC236}">
                  <a16:creationId xmlns:a16="http://schemas.microsoft.com/office/drawing/2014/main" xmlns="" id="{C8BCA5C5-7446-440D-A91E-DABB393F44F6}"/>
                </a:ext>
              </a:extLst>
            </p:cNvPr>
            <p:cNvSpPr/>
            <p:nvPr/>
          </p:nvSpPr>
          <p:spPr>
            <a:xfrm>
              <a:off x="548958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Rounded Corners 61">
              <a:extLst>
                <a:ext uri="{FF2B5EF4-FFF2-40B4-BE49-F238E27FC236}">
                  <a16:creationId xmlns:a16="http://schemas.microsoft.com/office/drawing/2014/main" xmlns="" id="{C287A373-4908-4D32-9E68-69EAD651CFEF}"/>
                </a:ext>
              </a:extLst>
            </p:cNvPr>
            <p:cNvSpPr/>
            <p:nvPr/>
          </p:nvSpPr>
          <p:spPr>
            <a:xfrm>
              <a:off x="5299224"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AAF</a:t>
              </a:r>
              <a:endParaRPr lang="en-US" sz="1200" b="1" dirty="0"/>
            </a:p>
          </p:txBody>
        </p:sp>
      </p:grpSp>
      <p:grpSp>
        <p:nvGrpSpPr>
          <p:cNvPr id="10" name="Group 9"/>
          <p:cNvGrpSpPr/>
          <p:nvPr/>
        </p:nvGrpSpPr>
        <p:grpSpPr>
          <a:xfrm>
            <a:off x="1126825" y="588782"/>
            <a:ext cx="731520" cy="8319189"/>
            <a:chOff x="1112992" y="588782"/>
            <a:chExt cx="731520" cy="8319189"/>
          </a:xfrm>
        </p:grpSpPr>
        <p:sp>
          <p:nvSpPr>
            <p:cNvPr id="75" name="Rectangle: Rounded Corners 59">
              <a:extLst>
                <a:ext uri="{FF2B5EF4-FFF2-40B4-BE49-F238E27FC236}">
                  <a16:creationId xmlns:a16="http://schemas.microsoft.com/office/drawing/2014/main" xmlns="" id="{ED2E22EE-6C97-41FF-B8B7-A1756F25DD4D}"/>
                </a:ext>
              </a:extLst>
            </p:cNvPr>
            <p:cNvSpPr/>
            <p:nvPr/>
          </p:nvSpPr>
          <p:spPr>
            <a:xfrm>
              <a:off x="132461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1">
              <a:extLst>
                <a:ext uri="{FF2B5EF4-FFF2-40B4-BE49-F238E27FC236}">
                  <a16:creationId xmlns:a16="http://schemas.microsoft.com/office/drawing/2014/main" xmlns="" id="{C287A373-4908-4D32-9E68-69EAD651CFEF}"/>
                </a:ext>
              </a:extLst>
            </p:cNvPr>
            <p:cNvSpPr/>
            <p:nvPr/>
          </p:nvSpPr>
          <p:spPr>
            <a:xfrm>
              <a:off x="1112992"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smtClean="0"/>
                <a:t>DMaaP</a:t>
              </a:r>
              <a:endParaRPr lang="en-US" b="1" dirty="0"/>
            </a:p>
          </p:txBody>
        </p:sp>
      </p:grpSp>
      <p:grpSp>
        <p:nvGrpSpPr>
          <p:cNvPr id="49" name="Group 48">
            <a:extLst>
              <a:ext uri="{FF2B5EF4-FFF2-40B4-BE49-F238E27FC236}">
                <a16:creationId xmlns:a16="http://schemas.microsoft.com/office/drawing/2014/main" xmlns="" id="{150A26D4-8DFF-426F-8BBC-DBFA94A1CDD0}"/>
              </a:ext>
            </a:extLst>
          </p:cNvPr>
          <p:cNvGrpSpPr/>
          <p:nvPr/>
        </p:nvGrpSpPr>
        <p:grpSpPr>
          <a:xfrm>
            <a:off x="132347" y="19019"/>
            <a:ext cx="5958569" cy="9138334"/>
            <a:chOff x="-5270" y="0"/>
            <a:chExt cx="7160801" cy="8580322"/>
          </a:xfrm>
        </p:grpSpPr>
        <p:sp>
          <p:nvSpPr>
            <p:cNvPr id="50" name="Rectangle 49">
              <a:extLst>
                <a:ext uri="{FF2B5EF4-FFF2-40B4-BE49-F238E27FC236}">
                  <a16:creationId xmlns:a16="http://schemas.microsoft.com/office/drawing/2014/main" xmlns=""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xmlns=""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7" name="Rectangle: Rounded Corners 86">
            <a:extLst>
              <a:ext uri="{FF2B5EF4-FFF2-40B4-BE49-F238E27FC236}">
                <a16:creationId xmlns:a16="http://schemas.microsoft.com/office/drawing/2014/main" xmlns="" id="{CEE2F3FF-4C64-4AB7-8286-CEDD1F9104E1}"/>
              </a:ext>
            </a:extLst>
          </p:cNvPr>
          <p:cNvSpPr/>
          <p:nvPr/>
        </p:nvSpPr>
        <p:spPr>
          <a:xfrm rot="16200000">
            <a:off x="517442" y="2661073"/>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xmlns="" id="{04484CFC-9B1A-470D-8CEA-B8A657176085}"/>
              </a:ext>
            </a:extLst>
          </p:cNvPr>
          <p:cNvSpPr txBox="1"/>
          <p:nvPr/>
        </p:nvSpPr>
        <p:spPr>
          <a:xfrm>
            <a:off x="276885" y="2906204"/>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xmlns=""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819" y="2822054"/>
            <a:ext cx="179193" cy="297065"/>
          </a:xfrm>
          <a:prstGeom prst="rect">
            <a:avLst/>
          </a:prstGeom>
        </p:spPr>
      </p:pic>
      <p:grpSp>
        <p:nvGrpSpPr>
          <p:cNvPr id="6" name="Group 5">
            <a:extLst>
              <a:ext uri="{FF2B5EF4-FFF2-40B4-BE49-F238E27FC236}">
                <a16:creationId xmlns:a16="http://schemas.microsoft.com/office/drawing/2014/main" xmlns="" id="{9140662E-195B-4C33-9451-47FD78079BC8}"/>
              </a:ext>
            </a:extLst>
          </p:cNvPr>
          <p:cNvGrpSpPr/>
          <p:nvPr/>
        </p:nvGrpSpPr>
        <p:grpSpPr>
          <a:xfrm>
            <a:off x="237275" y="4060952"/>
            <a:ext cx="1293530" cy="749065"/>
            <a:chOff x="1225691" y="4675772"/>
            <a:chExt cx="1264935" cy="749065"/>
          </a:xfrm>
        </p:grpSpPr>
        <p:sp>
          <p:nvSpPr>
            <p:cNvPr id="139" name="Rectangle: Rounded Corners 138">
              <a:extLst>
                <a:ext uri="{FF2B5EF4-FFF2-40B4-BE49-F238E27FC236}">
                  <a16:creationId xmlns:a16="http://schemas.microsoft.com/office/drawing/2014/main" xmlns=""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xmlns=""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xmlns=""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xmlns="" id="{B3D96D33-FC8C-4535-9132-E372596BA113}"/>
              </a:ext>
            </a:extLst>
          </p:cNvPr>
          <p:cNvSpPr/>
          <p:nvPr/>
        </p:nvSpPr>
        <p:spPr>
          <a:xfrm rot="16200000">
            <a:off x="702743" y="3086656"/>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xmlns="" id="{A742506B-84D7-42CE-A81E-2401F05223B4}"/>
              </a:ext>
            </a:extLst>
          </p:cNvPr>
          <p:cNvSpPr txBox="1"/>
          <p:nvPr/>
        </p:nvSpPr>
        <p:spPr>
          <a:xfrm>
            <a:off x="434990" y="352665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xmlns="" id="{E58AE2AB-C036-4ACF-9080-2A93BDA7500C}"/>
              </a:ext>
            </a:extLst>
          </p:cNvPr>
          <p:cNvSpPr/>
          <p:nvPr/>
        </p:nvSpPr>
        <p:spPr>
          <a:xfrm>
            <a:off x="434990" y="5700956"/>
            <a:ext cx="5230368" cy="416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CC"/>
                </a:solidFill>
              </a:rPr>
              <a:t>Artifact distribution via </a:t>
            </a:r>
            <a:r>
              <a:rPr lang="en-US" dirty="0" err="1" smtClean="0">
                <a:solidFill>
                  <a:srgbClr val="0000CC"/>
                </a:solidFill>
              </a:rPr>
              <a:t>DMaaP</a:t>
            </a:r>
            <a:endParaRPr lang="en-US" dirty="0">
              <a:solidFill>
                <a:srgbClr val="0000CC"/>
              </a:solidFill>
            </a:endParaRPr>
          </a:p>
        </p:txBody>
      </p:sp>
      <p:pic>
        <p:nvPicPr>
          <p:cNvPr id="84" name="Picture 83">
            <a:extLst>
              <a:ext uri="{FF2B5EF4-FFF2-40B4-BE49-F238E27FC236}">
                <a16:creationId xmlns:a16="http://schemas.microsoft.com/office/drawing/2014/main" xmlns=""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4056" y="5552423"/>
            <a:ext cx="179193" cy="297065"/>
          </a:xfrm>
          <a:prstGeom prst="rect">
            <a:avLst/>
          </a:prstGeom>
        </p:spPr>
      </p:pic>
      <p:pic>
        <p:nvPicPr>
          <p:cNvPr id="88" name="Picture 87">
            <a:extLst>
              <a:ext uri="{FF2B5EF4-FFF2-40B4-BE49-F238E27FC236}">
                <a16:creationId xmlns:a16="http://schemas.microsoft.com/office/drawing/2014/main" xmlns=""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26567" y="1555674"/>
            <a:ext cx="334926" cy="80157"/>
          </a:xfrm>
          <a:prstGeom prst="rect">
            <a:avLst/>
          </a:prstGeom>
        </p:spPr>
      </p:pic>
      <p:cxnSp>
        <p:nvCxnSpPr>
          <p:cNvPr id="94" name="Straight Arrow Connector 93">
            <a:extLst>
              <a:ext uri="{FF2B5EF4-FFF2-40B4-BE49-F238E27FC236}">
                <a16:creationId xmlns:a16="http://schemas.microsoft.com/office/drawing/2014/main" xmlns="" id="{C2E52305-F9F2-48B9-B3B8-DFE7E977A1C2}"/>
              </a:ext>
            </a:extLst>
          </p:cNvPr>
          <p:cNvCxnSpPr>
            <a:cxnSpLocks/>
          </p:cNvCxnSpPr>
          <p:nvPr/>
        </p:nvCxnSpPr>
        <p:spPr>
          <a:xfrm flipH="1">
            <a:off x="1652059" y="5541370"/>
            <a:ext cx="303210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xmlns="" id="{0638A6D3-9447-41D7-B7AA-0BD406659E97}"/>
              </a:ext>
            </a:extLst>
          </p:cNvPr>
          <p:cNvCxnSpPr>
            <a:cxnSpLocks/>
          </p:cNvCxnSpPr>
          <p:nvPr/>
        </p:nvCxnSpPr>
        <p:spPr>
          <a:xfrm flipH="1">
            <a:off x="1652731" y="5416572"/>
            <a:ext cx="218615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xmlns="" id="{D2CA5AEF-E673-422A-924C-F3BD9A2BBF59}"/>
              </a:ext>
            </a:extLst>
          </p:cNvPr>
          <p:cNvCxnSpPr>
            <a:cxnSpLocks/>
          </p:cNvCxnSpPr>
          <p:nvPr/>
        </p:nvCxnSpPr>
        <p:spPr>
          <a:xfrm flipH="1">
            <a:off x="1652731" y="5170311"/>
            <a:ext cx="516635"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xmlns="" id="{B138C7FD-E404-4011-90C3-CCD6114951B8}"/>
              </a:ext>
            </a:extLst>
          </p:cNvPr>
          <p:cNvCxnSpPr>
            <a:cxnSpLocks/>
            <a:stCxn id="75" idx="1"/>
          </p:cNvCxnSpPr>
          <p:nvPr/>
        </p:nvCxnSpPr>
        <p:spPr>
          <a:xfrm flipH="1" flipV="1">
            <a:off x="814515" y="4993951"/>
            <a:ext cx="523933"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xmlns="" id="{FB2F876F-298D-4C84-AADF-F71E775149BE}"/>
              </a:ext>
            </a:extLst>
          </p:cNvPr>
          <p:cNvSpPr txBox="1"/>
          <p:nvPr/>
        </p:nvSpPr>
        <p:spPr>
          <a:xfrm>
            <a:off x="6480343" y="45586"/>
            <a:ext cx="5485648" cy="9209426"/>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ea typeface="Nokia Pure Text Light" panose="020B0304040602060303" pitchFamily="34" charset="0"/>
                <a:cs typeface="Nokia Pure Text Light" panose="020B0304040602060303" pitchFamily="34" charset="0"/>
              </a:rPr>
              <a:t>Precondition: </a:t>
            </a:r>
            <a:r>
              <a:rPr lang="en-US" dirty="0">
                <a:ea typeface="Nokia Pure Text Light" panose="020B0304040602060303" pitchFamily="34" charset="0"/>
                <a:cs typeface="Nokia Pure Text Light" panose="020B0304040602060303" pitchFamily="34" charset="0"/>
              </a:rPr>
              <a:t>At ONAP deployment time, AAF </a:t>
            </a:r>
            <a:r>
              <a:rPr lang="en-US" dirty="0" err="1" smtClean="0">
                <a:ea typeface="Nokia Pure Text Light" panose="020B0304040602060303" pitchFamily="34" charset="0"/>
                <a:cs typeface="Nokia Pure Text Light" panose="020B0304040602060303" pitchFamily="34" charset="0"/>
              </a:rPr>
              <a:t>CertMan</a:t>
            </a:r>
            <a:r>
              <a:rPr lang="en-US" dirty="0" smtClean="0">
                <a:ea typeface="Nokia Pure Text Light" panose="020B0304040602060303" pitchFamily="34" charset="0"/>
                <a:cs typeface="Nokia Pure Text Light" panose="020B0304040602060303" pitchFamily="34" charset="0"/>
              </a:rPr>
              <a:t> is configured to be a Registration Authority (RA) for the operator’s CA. AAF will request </a:t>
            </a:r>
            <a:r>
              <a:rPr lang="en-US" dirty="0">
                <a:ea typeface="Nokia Pure Text Light" panose="020B0304040602060303" pitchFamily="34" charset="0"/>
                <a:cs typeface="Nokia Pure Text Light" panose="020B0304040602060303" pitchFamily="34" charset="0"/>
              </a:rPr>
              <a:t>IAK/RV in near real </a:t>
            </a:r>
            <a:r>
              <a:rPr lang="en-US" dirty="0" smtClean="0">
                <a:ea typeface="Nokia Pure Text Light" panose="020B0304040602060303" pitchFamily="34" charset="0"/>
                <a:cs typeface="Nokia Pure Text Light" panose="020B0304040602060303" pitchFamily="34" charset="0"/>
              </a:rPr>
              <a:t>time from the CA for instantiated VNFs</a:t>
            </a:r>
            <a:endParaRPr lang="en-US" b="1" dirty="0">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a:t>
            </a:r>
            <a:r>
              <a:rPr lang="en-US" dirty="0">
                <a:ea typeface="Nokia Pure Text Light" panose="020B0304040602060303" pitchFamily="34" charset="0"/>
                <a:cs typeface="Nokia Pure Text Light" panose="020B0304040602060303" pitchFamily="34" charset="0"/>
              </a:rPr>
              <a:t>SDC User can provide the following information about the VNF :</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a:t>
            </a:r>
            <a:r>
              <a:rPr lang="en-US" sz="1600" dirty="0" smtClean="0">
                <a:ea typeface="Nokia Pure Text Light" panose="020B0304040602060303" pitchFamily="34" charset="0"/>
                <a:cs typeface="Nokia Pure Text Light" panose="020B0304040602060303" pitchFamily="34" charset="0"/>
              </a:rPr>
              <a:t>definitions</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a:t>
            </a:r>
            <a:r>
              <a:rPr lang="en-US" dirty="0" smtClean="0">
                <a:ea typeface="Nokia Pure Text Light" panose="020B0304040602060303" pitchFamily="34" charset="0"/>
                <a:cs typeface="Nokia Pure Text Light" panose="020B0304040602060303" pitchFamily="34" charset="0"/>
              </a:rPr>
              <a:t>).</a:t>
            </a:r>
          </a:p>
          <a:p>
            <a:pPr>
              <a:spcAft>
                <a:spcPts val="600"/>
              </a:spcAft>
            </a:pPr>
            <a:r>
              <a:rPr lang="en-US" b="1" dirty="0" smtClean="0">
                <a:ea typeface="Nokia Pure Text Light" panose="020B0304040602060303" pitchFamily="34" charset="0"/>
                <a:cs typeface="Nokia Pure Text Light" panose="020B0304040602060303" pitchFamily="34" charset="0"/>
              </a:rPr>
              <a:t>ROLE &amp; PERMISSION CREATION </a:t>
            </a:r>
            <a:r>
              <a:rPr lang="en-US" dirty="0" smtClean="0">
                <a:ea typeface="Nokia Pure Text Light" panose="020B0304040602060303" pitchFamily="34" charset="0"/>
                <a:cs typeface="Nokia Pure Text Light" panose="020B0304040602060303" pitchFamily="34" charset="0"/>
              </a:rPr>
              <a:t>– AAF creates a role and permissions for the VNF-type</a:t>
            </a:r>
            <a:endParaRPr lang="en-US" dirty="0">
              <a:ea typeface="Nokia Pure Text Light" panose="020B0304040602060303" pitchFamily="34" charset="0"/>
              <a:cs typeface="Nokia Pure Text Light" panose="020B0304040602060303" pitchFamily="34" charset="0"/>
            </a:endParaRPr>
          </a:p>
        </p:txBody>
      </p:sp>
      <p:sp>
        <p:nvSpPr>
          <p:cNvPr id="207" name="Oval 206">
            <a:extLst>
              <a:ext uri="{FF2B5EF4-FFF2-40B4-BE49-F238E27FC236}">
                <a16:creationId xmlns:a16="http://schemas.microsoft.com/office/drawing/2014/main" xmlns="" id="{A56B77AA-A626-4126-92CE-97972CA41D4E}"/>
              </a:ext>
            </a:extLst>
          </p:cNvPr>
          <p:cNvSpPr/>
          <p:nvPr/>
        </p:nvSpPr>
        <p:spPr>
          <a:xfrm>
            <a:off x="189808" y="262489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xmlns=""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xmlns=""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xmlns="" id="{0EFC8CE9-9FA9-48F5-9A16-BEAB1CA4A186}"/>
              </a:ext>
            </a:extLst>
          </p:cNvPr>
          <p:cNvSpPr/>
          <p:nvPr/>
        </p:nvSpPr>
        <p:spPr>
          <a:xfrm>
            <a:off x="6124073" y="18890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xmlns="" id="{808B2B6D-5B6A-4116-B30A-6577EF0F4BF2}"/>
              </a:ext>
            </a:extLst>
          </p:cNvPr>
          <p:cNvSpPr/>
          <p:nvPr/>
        </p:nvSpPr>
        <p:spPr>
          <a:xfrm>
            <a:off x="6124073" y="51236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xmlns="" id="{B8543B29-8C6D-4624-9DEF-9B35A814BF40}"/>
              </a:ext>
            </a:extLst>
          </p:cNvPr>
          <p:cNvSpPr/>
          <p:nvPr/>
        </p:nvSpPr>
        <p:spPr>
          <a:xfrm>
            <a:off x="6124073" y="650143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cxnSp>
        <p:nvCxnSpPr>
          <p:cNvPr id="57" name="Straight Arrow Connector 56">
            <a:extLst>
              <a:ext uri="{FF2B5EF4-FFF2-40B4-BE49-F238E27FC236}">
                <a16:creationId xmlns:a16="http://schemas.microsoft.com/office/drawing/2014/main" xmlns="" id="{934FAD88-D6B5-4C37-9C97-FA677469A3E1}"/>
              </a:ext>
            </a:extLst>
          </p:cNvPr>
          <p:cNvCxnSpPr>
            <a:cxnSpLocks/>
          </p:cNvCxnSpPr>
          <p:nvPr/>
        </p:nvCxnSpPr>
        <p:spPr>
          <a:xfrm flipH="1">
            <a:off x="1652731" y="5676699"/>
            <a:ext cx="383685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Rounded Corners 165">
            <a:extLst>
              <a:ext uri="{FF2B5EF4-FFF2-40B4-BE49-F238E27FC236}">
                <a16:creationId xmlns:a16="http://schemas.microsoft.com/office/drawing/2014/main" xmlns="" id="{C59ED623-4D03-4F3C-BEC9-0691D21357F8}"/>
              </a:ext>
            </a:extLst>
          </p:cNvPr>
          <p:cNvSpPr/>
          <p:nvPr/>
        </p:nvSpPr>
        <p:spPr>
          <a:xfrm>
            <a:off x="4621580" y="6885570"/>
            <a:ext cx="1442019" cy="1430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0000CC"/>
                </a:solidFill>
              </a:rPr>
              <a:t>AAF creates a role for the VNF type and a set of permissions for that role</a:t>
            </a:r>
            <a:endParaRPr lang="en-US" sz="1600" dirty="0">
              <a:solidFill>
                <a:srgbClr val="0000CC"/>
              </a:solidFill>
            </a:endParaRPr>
          </a:p>
        </p:txBody>
      </p:sp>
      <p:sp>
        <p:nvSpPr>
          <p:cNvPr id="58" name="Oval 57">
            <a:extLst>
              <a:ext uri="{FF2B5EF4-FFF2-40B4-BE49-F238E27FC236}">
                <a16:creationId xmlns:a16="http://schemas.microsoft.com/office/drawing/2014/main" xmlns="" id="{F337D02A-8653-4EF2-B10C-6FEAE873453F}"/>
              </a:ext>
            </a:extLst>
          </p:cNvPr>
          <p:cNvSpPr/>
          <p:nvPr/>
        </p:nvSpPr>
        <p:spPr>
          <a:xfrm>
            <a:off x="4379651" y="66699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A4</a:t>
            </a:r>
            <a:endParaRPr lang="en-US" sz="1000" b="1" kern="0" dirty="0">
              <a:solidFill>
                <a:srgbClr val="FFFFFF"/>
              </a:solidFill>
              <a:latin typeface="Nokia Pure Text Light"/>
              <a:ea typeface="+mn-ea"/>
              <a:cs typeface="+mn-cs"/>
            </a:endParaRPr>
          </a:p>
        </p:txBody>
      </p:sp>
      <p:sp>
        <p:nvSpPr>
          <p:cNvPr id="66" name="Oval 65">
            <a:extLst>
              <a:ext uri="{FF2B5EF4-FFF2-40B4-BE49-F238E27FC236}">
                <a16:creationId xmlns:a16="http://schemas.microsoft.com/office/drawing/2014/main" xmlns="" id="{F337D02A-8653-4EF2-B10C-6FEAE873453F}"/>
              </a:ext>
            </a:extLst>
          </p:cNvPr>
          <p:cNvSpPr/>
          <p:nvPr/>
        </p:nvSpPr>
        <p:spPr>
          <a:xfrm>
            <a:off x="6124073" y="85236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A4</a:t>
            </a:r>
            <a:endParaRPr lang="en-US" sz="1000" b="1" kern="0" dirty="0">
              <a:solidFill>
                <a:srgbClr val="FFFFFF"/>
              </a:solidFill>
              <a:latin typeface="Nokia Pure Text Light"/>
              <a:ea typeface="+mn-ea"/>
              <a:cs typeface="+mn-cs"/>
            </a:endParaRPr>
          </a:p>
        </p:txBody>
      </p:sp>
      <p:sp>
        <p:nvSpPr>
          <p:cNvPr id="71" name="Rectangle: Rounded Corners 80">
            <a:extLst>
              <a:ext uri="{FF2B5EF4-FFF2-40B4-BE49-F238E27FC236}">
                <a16:creationId xmlns:a16="http://schemas.microsoft.com/office/drawing/2014/main" xmlns="" id="{E58AE2AB-C036-4ACF-9080-2A93BDA7500C}"/>
              </a:ext>
            </a:extLst>
          </p:cNvPr>
          <p:cNvSpPr/>
          <p:nvPr/>
        </p:nvSpPr>
        <p:spPr>
          <a:xfrm>
            <a:off x="470416" y="1291641"/>
            <a:ext cx="5418250" cy="6307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smtClean="0">
                <a:solidFill>
                  <a:srgbClr val="0000CC"/>
                </a:solidFill>
              </a:rPr>
              <a:t>Precondition: </a:t>
            </a:r>
            <a:r>
              <a:rPr lang="en-US" dirty="0" smtClean="0">
                <a:solidFill>
                  <a:srgbClr val="0000CC"/>
                </a:solidFill>
              </a:rPr>
              <a:t>AAF </a:t>
            </a:r>
            <a:r>
              <a:rPr lang="en-US" dirty="0" err="1" smtClean="0">
                <a:solidFill>
                  <a:srgbClr val="0000CC"/>
                </a:solidFill>
              </a:rPr>
              <a:t>CertMan</a:t>
            </a:r>
            <a:r>
              <a:rPr lang="en-US" dirty="0" smtClean="0">
                <a:solidFill>
                  <a:srgbClr val="0000CC"/>
                </a:solidFill>
              </a:rPr>
              <a:t> is a Registration Authority (RA) for the Operator Certificate Authority (CA)</a:t>
            </a:r>
            <a:endParaRPr lang="en-US" dirty="0">
              <a:solidFill>
                <a:srgbClr val="0000CC"/>
              </a:solidFill>
            </a:endParaRPr>
          </a:p>
        </p:txBody>
      </p:sp>
      <p:cxnSp>
        <p:nvCxnSpPr>
          <p:cNvPr id="80" name="Straight Arrow Connector 79">
            <a:extLst>
              <a:ext uri="{FF2B5EF4-FFF2-40B4-BE49-F238E27FC236}">
                <a16:creationId xmlns:a16="http://schemas.microsoft.com/office/drawing/2014/main" xmlns="" id="{0638A6D3-9447-41D7-B7AA-0BD406659E97}"/>
              </a:ext>
            </a:extLst>
          </p:cNvPr>
          <p:cNvCxnSpPr>
            <a:cxnSpLocks/>
          </p:cNvCxnSpPr>
          <p:nvPr/>
        </p:nvCxnSpPr>
        <p:spPr>
          <a:xfrm flipH="1">
            <a:off x="1652731" y="5286750"/>
            <a:ext cx="135167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xmlns="" id="{FDABA230-F172-46A5-888C-942BD24EA529}"/>
              </a:ext>
            </a:extLst>
          </p:cNvPr>
          <p:cNvSpPr/>
          <p:nvPr/>
        </p:nvSpPr>
        <p:spPr>
          <a:xfrm>
            <a:off x="667565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xmlns="" id="{8C18DB6B-11DB-4325-B578-CE3286E10B26}"/>
              </a:ext>
            </a:extLst>
          </p:cNvPr>
          <p:cNvSpPr/>
          <p:nvPr/>
        </p:nvSpPr>
        <p:spPr>
          <a:xfrm>
            <a:off x="48135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xmlns="" id="{54F427C6-05C2-447E-ADA9-D59D4253E9EF}"/>
              </a:ext>
            </a:extLst>
          </p:cNvPr>
          <p:cNvSpPr/>
          <p:nvPr/>
        </p:nvSpPr>
        <p:spPr>
          <a:xfrm>
            <a:off x="4195631" y="8240821"/>
            <a:ext cx="1481328" cy="5575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VNF Authorizations</a:t>
            </a:r>
            <a:endParaRPr lang="en-US" sz="1100" dirty="0">
              <a:solidFill>
                <a:srgbClr val="0000CC"/>
              </a:solidFill>
            </a:endParaRPr>
          </a:p>
        </p:txBody>
      </p:sp>
      <p:sp>
        <p:nvSpPr>
          <p:cNvPr id="108" name="Rectangle: Rounded Corners 107">
            <a:extLst>
              <a:ext uri="{FF2B5EF4-FFF2-40B4-BE49-F238E27FC236}">
                <a16:creationId xmlns:a16="http://schemas.microsoft.com/office/drawing/2014/main" xmlns="" id="{F0AEC65F-DD64-4980-A186-A0EB55B63BEC}"/>
              </a:ext>
            </a:extLst>
          </p:cNvPr>
          <p:cNvSpPr/>
          <p:nvPr/>
        </p:nvSpPr>
        <p:spPr>
          <a:xfrm>
            <a:off x="3766104"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xmlns=""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xmlns="" id="{A929ED23-D0F3-40FC-AFB7-5AB11683D684}"/>
              </a:ext>
            </a:extLst>
          </p:cNvPr>
          <p:cNvSpPr/>
          <p:nvPr/>
        </p:nvSpPr>
        <p:spPr>
          <a:xfrm>
            <a:off x="24410" y="59885"/>
            <a:ext cx="7200428" cy="475615"/>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xmlns="" id="{47FBAD87-2911-4A6E-A0BB-8572800A8979}"/>
              </a:ext>
            </a:extLst>
          </p:cNvPr>
          <p:cNvSpPr txBox="1"/>
          <p:nvPr/>
        </p:nvSpPr>
        <p:spPr>
          <a:xfrm>
            <a:off x="-69959" y="17039"/>
            <a:ext cx="6690664" cy="523220"/>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xmlns="" id="{E4A18EAB-44DD-48FC-8E55-3D036E836FF4}"/>
              </a:ext>
            </a:extLst>
          </p:cNvPr>
          <p:cNvSpPr/>
          <p:nvPr/>
        </p:nvSpPr>
        <p:spPr>
          <a:xfrm>
            <a:off x="24410" y="59885"/>
            <a:ext cx="7200693" cy="913833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2" name="Rectangle: Rounded Corners 111">
            <a:extLst>
              <a:ext uri="{FF2B5EF4-FFF2-40B4-BE49-F238E27FC236}">
                <a16:creationId xmlns:a16="http://schemas.microsoft.com/office/drawing/2014/main" xmlns="" id="{FDABA230-F172-46A5-888C-942BD24EA529}"/>
              </a:ext>
            </a:extLst>
          </p:cNvPr>
          <p:cNvSpPr/>
          <p:nvPr/>
        </p:nvSpPr>
        <p:spPr>
          <a:xfrm>
            <a:off x="57331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Rectangle: Rounded Corners 109">
            <a:extLst>
              <a:ext uri="{FF2B5EF4-FFF2-40B4-BE49-F238E27FC236}">
                <a16:creationId xmlns:a16="http://schemas.microsoft.com/office/drawing/2014/main" xmlns="" id="{B0E49233-91CB-4CE9-9D46-7C9ED916E331}"/>
              </a:ext>
            </a:extLst>
          </p:cNvPr>
          <p:cNvSpPr/>
          <p:nvPr/>
        </p:nvSpPr>
        <p:spPr>
          <a:xfrm>
            <a:off x="180274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xmlns="" id="{AF991469-5A5E-44A7-B8AD-6A990A88DE70}"/>
              </a:ext>
            </a:extLst>
          </p:cNvPr>
          <p:cNvGrpSpPr/>
          <p:nvPr/>
        </p:nvGrpSpPr>
        <p:grpSpPr>
          <a:xfrm>
            <a:off x="1584245" y="661453"/>
            <a:ext cx="712737" cy="545835"/>
            <a:chOff x="1347868" y="708118"/>
            <a:chExt cx="712737" cy="501353"/>
          </a:xfrm>
        </p:grpSpPr>
        <p:sp>
          <p:nvSpPr>
            <p:cNvPr id="131" name="Rectangle: Rounded Corners 130">
              <a:extLst>
                <a:ext uri="{FF2B5EF4-FFF2-40B4-BE49-F238E27FC236}">
                  <a16:creationId xmlns:a16="http://schemas.microsoft.com/office/drawing/2014/main" xmlns=""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xmlns=""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sp>
        <p:nvSpPr>
          <p:cNvPr id="113" name="Rectangle: Rounded Corners 112">
            <a:extLst>
              <a:ext uri="{FF2B5EF4-FFF2-40B4-BE49-F238E27FC236}">
                <a16:creationId xmlns:a16="http://schemas.microsoft.com/office/drawing/2014/main" xmlns="" id="{1A81B27C-9D10-4E09-BE83-0667C50EE190}"/>
              </a:ext>
            </a:extLst>
          </p:cNvPr>
          <p:cNvSpPr/>
          <p:nvPr/>
        </p:nvSpPr>
        <p:spPr>
          <a:xfrm>
            <a:off x="2794721"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xmlns="" id="{18573FAF-9A0D-45A0-B298-ACF0D43535CA}"/>
              </a:ext>
            </a:extLst>
          </p:cNvPr>
          <p:cNvGrpSpPr/>
          <p:nvPr/>
        </p:nvGrpSpPr>
        <p:grpSpPr>
          <a:xfrm>
            <a:off x="2542921" y="643722"/>
            <a:ext cx="712737" cy="560347"/>
            <a:chOff x="746175" y="572447"/>
            <a:chExt cx="712737" cy="560347"/>
          </a:xfrm>
        </p:grpSpPr>
        <p:sp>
          <p:nvSpPr>
            <p:cNvPr id="62" name="Rectangle: Rounded Corners 61">
              <a:extLst>
                <a:ext uri="{FF2B5EF4-FFF2-40B4-BE49-F238E27FC236}">
                  <a16:creationId xmlns:a16="http://schemas.microsoft.com/office/drawing/2014/main" xmlns=""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xmlns=""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sp>
        <p:nvSpPr>
          <p:cNvPr id="111" name="Rectangle: Rounded Corners 110">
            <a:extLst>
              <a:ext uri="{FF2B5EF4-FFF2-40B4-BE49-F238E27FC236}">
                <a16:creationId xmlns:a16="http://schemas.microsoft.com/office/drawing/2014/main" xmlns="" id="{C658777F-CDA9-442B-B8BB-2E8FE611683C}"/>
              </a:ext>
            </a:extLst>
          </p:cNvPr>
          <p:cNvSpPr/>
          <p:nvPr/>
        </p:nvSpPr>
        <p:spPr>
          <a:xfrm>
            <a:off x="706005" y="871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xmlns="" id="{BEDA2475-5090-467A-97A7-0D06BC1064D4}"/>
              </a:ext>
            </a:extLst>
          </p:cNvPr>
          <p:cNvSpPr/>
          <p:nvPr/>
        </p:nvSpPr>
        <p:spPr>
          <a:xfrm rot="16200000">
            <a:off x="572431" y="57015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xmlns="" id="{D548359D-9DDA-4C53-883B-ADD1EE8A1F29}"/>
              </a:ext>
            </a:extLst>
          </p:cNvPr>
          <p:cNvSpPr txBox="1"/>
          <p:nvPr/>
        </p:nvSpPr>
        <p:spPr>
          <a:xfrm>
            <a:off x="420888" y="702444"/>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nvGrpSpPr>
          <p:cNvPr id="21" name="Group 20">
            <a:extLst>
              <a:ext uri="{FF2B5EF4-FFF2-40B4-BE49-F238E27FC236}">
                <a16:creationId xmlns:a16="http://schemas.microsoft.com/office/drawing/2014/main" xmlns="" id="{2037B129-B768-4930-A539-C972E00A158B}"/>
              </a:ext>
            </a:extLst>
          </p:cNvPr>
          <p:cNvGrpSpPr/>
          <p:nvPr/>
        </p:nvGrpSpPr>
        <p:grpSpPr>
          <a:xfrm>
            <a:off x="5495952" y="644876"/>
            <a:ext cx="712737" cy="560347"/>
            <a:chOff x="3125257" y="567481"/>
            <a:chExt cx="712737" cy="560347"/>
          </a:xfrm>
        </p:grpSpPr>
        <p:sp>
          <p:nvSpPr>
            <p:cNvPr id="45" name="Rectangle: Rounded Corners 44">
              <a:extLst>
                <a:ext uri="{FF2B5EF4-FFF2-40B4-BE49-F238E27FC236}">
                  <a16:creationId xmlns:a16="http://schemas.microsoft.com/office/drawing/2014/main" xmlns=""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xmlns=""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xmlns="" id="{08C90B53-51D0-49B7-BC36-43E9921A6F25}"/>
              </a:ext>
            </a:extLst>
          </p:cNvPr>
          <p:cNvSpPr/>
          <p:nvPr/>
        </p:nvSpPr>
        <p:spPr>
          <a:xfrm rot="16200000">
            <a:off x="1245456" y="117186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xmlns="" id="{23794E5E-B3B9-4E40-B66D-42C738E013DE}"/>
              </a:ext>
            </a:extLst>
          </p:cNvPr>
          <p:cNvSpPr txBox="1"/>
          <p:nvPr/>
        </p:nvSpPr>
        <p:spPr>
          <a:xfrm>
            <a:off x="300277" y="215489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xmlns="" id="{CA09ABF0-2576-41CF-9636-0503BA0D6538}"/>
              </a:ext>
            </a:extLst>
          </p:cNvPr>
          <p:cNvSpPr/>
          <p:nvPr/>
        </p:nvSpPr>
        <p:spPr>
          <a:xfrm rot="16200000">
            <a:off x="670725" y="94918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xmlns="" id="{265539F2-098F-4176-8B5C-9996EF294654}"/>
              </a:ext>
            </a:extLst>
          </p:cNvPr>
          <p:cNvSpPr txBox="1"/>
          <p:nvPr/>
        </p:nvSpPr>
        <p:spPr>
          <a:xfrm>
            <a:off x="266410" y="1378139"/>
            <a:ext cx="1237899"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xmlns="" id="{3C00CAC9-2A2C-4ED9-A93B-030112531A8D}"/>
              </a:ext>
            </a:extLst>
          </p:cNvPr>
          <p:cNvSpPr/>
          <p:nvPr/>
        </p:nvSpPr>
        <p:spPr>
          <a:xfrm rot="16200000">
            <a:off x="2188243" y="1532911"/>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xmlns="" id="{6ED03C34-EA6E-436B-96DF-705572CBA370}"/>
              </a:ext>
            </a:extLst>
          </p:cNvPr>
          <p:cNvSpPr txBox="1"/>
          <p:nvPr/>
        </p:nvSpPr>
        <p:spPr>
          <a:xfrm>
            <a:off x="1131110" y="2654637"/>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xmlns="" id="{9ECBDA76-55E8-4539-92AF-20320E51855C}"/>
              </a:ext>
            </a:extLst>
          </p:cNvPr>
          <p:cNvCxnSpPr>
            <a:cxnSpLocks/>
          </p:cNvCxnSpPr>
          <p:nvPr/>
        </p:nvCxnSpPr>
        <p:spPr>
          <a:xfrm flipH="1">
            <a:off x="2109771" y="2621156"/>
            <a:ext cx="68987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xmlns="" id="{FD298F7D-1EF9-4884-905D-5BF367309B2C}"/>
              </a:ext>
            </a:extLst>
          </p:cNvPr>
          <p:cNvSpPr/>
          <p:nvPr/>
        </p:nvSpPr>
        <p:spPr>
          <a:xfrm>
            <a:off x="141818" y="11019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xmlns="" id="{CA28C45D-5A4C-4C29-87E2-EF346CD7255B}"/>
              </a:ext>
            </a:extLst>
          </p:cNvPr>
          <p:cNvSpPr/>
          <p:nvPr/>
        </p:nvSpPr>
        <p:spPr>
          <a:xfrm>
            <a:off x="153666" y="1893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xmlns="" id="{1F194C46-23CA-4843-BCB0-F9AC5BF652C9}"/>
              </a:ext>
            </a:extLst>
          </p:cNvPr>
          <p:cNvSpPr/>
          <p:nvPr/>
        </p:nvSpPr>
        <p:spPr>
          <a:xfrm>
            <a:off x="603388" y="2649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xmlns="" id="{D34A5B05-1182-4490-96E2-2420218060A1}"/>
              </a:ext>
            </a:extLst>
          </p:cNvPr>
          <p:cNvSpPr/>
          <p:nvPr/>
        </p:nvSpPr>
        <p:spPr>
          <a:xfrm>
            <a:off x="1094939" y="33927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xmlns="" id="{0D0977DF-77A6-4866-95B4-39EF70A24FD8}"/>
              </a:ext>
            </a:extLst>
          </p:cNvPr>
          <p:cNvSpPr/>
          <p:nvPr/>
        </p:nvSpPr>
        <p:spPr>
          <a:xfrm>
            <a:off x="1194212" y="40715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xmlns="" id="{376D2D93-EF99-45D3-AA5A-314ACF5B22D1}"/>
              </a:ext>
            </a:extLst>
          </p:cNvPr>
          <p:cNvSpPr/>
          <p:nvPr/>
        </p:nvSpPr>
        <p:spPr>
          <a:xfrm>
            <a:off x="2641051" y="461161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xmlns="" id="{63B31C87-07D3-455C-8971-05037C5D6474}"/>
              </a:ext>
            </a:extLst>
          </p:cNvPr>
          <p:cNvSpPr/>
          <p:nvPr/>
        </p:nvSpPr>
        <p:spPr>
          <a:xfrm>
            <a:off x="3216888" y="52528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xmlns="" id="{CA8C37D0-0432-4572-9698-8A64911D5273}"/>
              </a:ext>
            </a:extLst>
          </p:cNvPr>
          <p:cNvSpPr/>
          <p:nvPr/>
        </p:nvSpPr>
        <p:spPr>
          <a:xfrm>
            <a:off x="1114511" y="58041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xmlns="" id="{9E29C6A7-83D6-49CF-877C-FCCFF6394FE2}"/>
              </a:ext>
            </a:extLst>
          </p:cNvPr>
          <p:cNvCxnSpPr>
            <a:cxnSpLocks/>
          </p:cNvCxnSpPr>
          <p:nvPr/>
        </p:nvCxnSpPr>
        <p:spPr>
          <a:xfrm flipH="1" flipV="1">
            <a:off x="1027289" y="2099732"/>
            <a:ext cx="781539" cy="7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xmlns="" id="{FF0EB490-D475-4940-988D-CBF9E0DE0144}"/>
              </a:ext>
            </a:extLst>
          </p:cNvPr>
          <p:cNvSpPr txBox="1"/>
          <p:nvPr/>
        </p:nvSpPr>
        <p:spPr>
          <a:xfrm>
            <a:off x="7676994" y="55931"/>
            <a:ext cx="4515005" cy="899398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a:t>
            </a:r>
            <a:r>
              <a:rPr lang="en-US" dirty="0" smtClean="0">
                <a:ea typeface="Nokia Pure Text Light" panose="020B0403020202020204" pitchFamily="34" charset="0"/>
              </a:rPr>
              <a:t>Resulting AAI entry for VNF contains the VNF Controller.</a:t>
            </a:r>
            <a:endParaRPr lang="en-US" sz="800" dirty="0">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SO </a:t>
            </a:r>
            <a:r>
              <a:rPr lang="en-US" dirty="0">
                <a:ea typeface="Nokia Pure Text Light" panose="020B0403020202020204" pitchFamily="34" charset="0"/>
              </a:rPr>
              <a:t>triggers </a:t>
            </a:r>
            <a:r>
              <a:rPr lang="en-US" dirty="0" smtClean="0">
                <a:ea typeface="Nokia Pure Text Light" panose="020B0403020202020204" pitchFamily="34" charset="0"/>
              </a:rPr>
              <a:t>SDN-C </a:t>
            </a:r>
            <a:r>
              <a:rPr lang="en-US" dirty="0">
                <a:ea typeface="Nokia Pure Text Light" panose="020B0403020202020204" pitchFamily="34" charset="0"/>
              </a:rPr>
              <a:t>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creates network connections, assigns UUID, IP address and </a:t>
            </a:r>
            <a:r>
              <a:rPr lang="en-US" dirty="0" smtClean="0">
                <a:ea typeface="Nokia Pure Text Light" panose="020B0403020202020204" pitchFamily="34" charset="0"/>
              </a:rPr>
              <a:t>FQDN</a:t>
            </a:r>
            <a:endParaRPr lang="en-US" dirty="0">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SDN-CVNF </a:t>
            </a:r>
            <a:r>
              <a:rPr lang="en-US" dirty="0">
                <a:ea typeface="Nokia Pure Text Light" panose="020B0403020202020204" pitchFamily="34" charset="0"/>
              </a:rPr>
              <a:t>AAI entry.  </a:t>
            </a:r>
            <a:r>
              <a:rPr lang="en-US" dirty="0">
                <a:solidFill>
                  <a:srgbClr val="FF0000"/>
                </a:solidFill>
                <a:ea typeface="Nokia Pure Text Light" panose="020B0403020202020204" pitchFamily="34" charset="0"/>
              </a:rPr>
              <a:t>Can SDN-C also provision DNS?</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SDN-C </a:t>
            </a:r>
            <a:r>
              <a:rPr lang="en-US" dirty="0">
                <a:ea typeface="Nokia Pure Text Light" panose="020B0403020202020204" pitchFamily="34" charset="0"/>
              </a:rPr>
              <a:t>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gets an IAK/RV for the VNF, the CA signing chain, and the CA URL </a:t>
            </a:r>
          </a:p>
          <a:p>
            <a:pPr lvl="1" defTabSz="360000">
              <a:spcAft>
                <a:spcPts val="600"/>
              </a:spcAft>
              <a:tabLst>
                <a:tab pos="360000" algn="l"/>
              </a:tabLst>
            </a:pPr>
            <a:r>
              <a:rPr lang="en-US" dirty="0" smtClean="0">
                <a:ea typeface="Nokia Pure Text Light" panose="020B0403020202020204" pitchFamily="34" charset="0"/>
              </a:rPr>
              <a:t>AAF gets an IAK/RV </a:t>
            </a:r>
            <a:r>
              <a:rPr lang="en-US" dirty="0">
                <a:ea typeface="Nokia Pure Text Light" panose="020B0403020202020204" pitchFamily="34" charset="0"/>
              </a:rPr>
              <a:t>for the </a:t>
            </a:r>
            <a:r>
              <a:rPr lang="en-US" dirty="0" smtClean="0">
                <a:ea typeface="Nokia Pure Text Light" panose="020B0403020202020204" pitchFamily="34" charset="0"/>
              </a:rPr>
              <a:t>VNF, the CA signing chain, and the CA URL. </a:t>
            </a: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assign VNF to proper role based on VNF </a:t>
            </a:r>
            <a:r>
              <a:rPr lang="en-US" dirty="0" smtClean="0">
                <a:ea typeface="Nokia Pure Text Light" panose="020B0403020202020204" pitchFamily="34" charset="0"/>
              </a:rPr>
              <a:t>Type.</a:t>
            </a:r>
          </a:p>
          <a:p>
            <a:pPr lvl="1" defTabSz="360000">
              <a:spcAft>
                <a:spcPts val="600"/>
              </a:spcAft>
              <a:tabLst>
                <a:tab pos="360000" algn="l"/>
              </a:tabLst>
            </a:pPr>
            <a:r>
              <a:rPr lang="en-US" dirty="0">
                <a:ea typeface="Nokia Pure Text Light" panose="020B0403020202020204" pitchFamily="34" charset="0"/>
              </a:rPr>
              <a:t>AAF assigns VNF authorizations that allow VNF to send events to </a:t>
            </a:r>
            <a:r>
              <a:rPr lang="en-US" dirty="0" smtClean="0">
                <a:ea typeface="Nokia Pure Text Light" panose="020B0403020202020204" pitchFamily="34" charset="0"/>
              </a:rPr>
              <a:t>DCAE.</a:t>
            </a:r>
          </a:p>
          <a:p>
            <a:pPr defTabSz="360000">
              <a:spcAft>
                <a:spcPts val="600"/>
              </a:spcAft>
              <a:tabLst>
                <a:tab pos="360000" algn="l"/>
              </a:tabLst>
            </a:pPr>
            <a:r>
              <a:rPr lang="en-US" dirty="0" smtClean="0">
                <a:ea typeface="Nokia Pure Text Light" panose="020B0403020202020204" pitchFamily="34" charset="0"/>
              </a:rPr>
              <a:t>Next </a:t>
            </a:r>
            <a:r>
              <a:rPr lang="en-US" dirty="0">
                <a:ea typeface="Nokia Pure Text Light" panose="020B0403020202020204" pitchFamily="34" charset="0"/>
              </a:rPr>
              <a:t>slide</a:t>
            </a:r>
            <a:r>
              <a:rPr lang="en-US" dirty="0" smtClean="0">
                <a:ea typeface="Nokia Pure Text Light" panose="020B0403020202020204" pitchFamily="34" charset="0"/>
              </a:rPr>
              <a:t>.</a:t>
            </a:r>
            <a:r>
              <a:rPr lang="en-US" dirty="0" smtClean="0">
                <a:ea typeface="Nokia Pure Text Light" panose="020B0403020202020204" pitchFamily="34" charset="0"/>
                <a:sym typeface="Symbol" panose="05050102010706020507" pitchFamily="18" charset="2"/>
              </a:rPr>
              <a:t></a:t>
            </a:r>
            <a:endParaRPr lang="en-US" dirty="0">
              <a:ea typeface="Nokia Pure Text Light" panose="020B0403020202020204" pitchFamily="34" charset="0"/>
            </a:endParaRPr>
          </a:p>
        </p:txBody>
      </p:sp>
      <p:sp>
        <p:nvSpPr>
          <p:cNvPr id="148" name="Oval 147">
            <a:extLst>
              <a:ext uri="{FF2B5EF4-FFF2-40B4-BE49-F238E27FC236}">
                <a16:creationId xmlns:a16="http://schemas.microsoft.com/office/drawing/2014/main" xmlns="" id="{5D60ADCA-CD31-4D18-8FB8-363EBE315B39}"/>
              </a:ext>
            </a:extLst>
          </p:cNvPr>
          <p:cNvSpPr/>
          <p:nvPr/>
        </p:nvSpPr>
        <p:spPr>
          <a:xfrm>
            <a:off x="7276169"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xmlns="" id="{CEE25B72-6789-45E3-BD61-85B53177E4F6}"/>
              </a:ext>
            </a:extLst>
          </p:cNvPr>
          <p:cNvSpPr/>
          <p:nvPr/>
        </p:nvSpPr>
        <p:spPr>
          <a:xfrm>
            <a:off x="7276169"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xmlns="" id="{78F460B5-BE83-49EA-B58F-4F93A79FFAB7}"/>
              </a:ext>
            </a:extLst>
          </p:cNvPr>
          <p:cNvSpPr/>
          <p:nvPr/>
        </p:nvSpPr>
        <p:spPr>
          <a:xfrm>
            <a:off x="7276169"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xmlns="" id="{95164A88-F465-44B0-8AEB-C6F97FAF90E0}"/>
              </a:ext>
            </a:extLst>
          </p:cNvPr>
          <p:cNvSpPr/>
          <p:nvPr/>
        </p:nvSpPr>
        <p:spPr>
          <a:xfrm>
            <a:off x="1529169" y="3347605"/>
            <a:ext cx="4773168" cy="4802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AAI Entry for Service and VNFs </a:t>
            </a:r>
            <a:r>
              <a:rPr lang="en-US" sz="1600" dirty="0" smtClean="0">
                <a:solidFill>
                  <a:srgbClr val="0000CC"/>
                </a:solidFill>
              </a:rPr>
              <a:t>and populate Controller public key, FQDN of Controller</a:t>
            </a:r>
            <a:endParaRPr lang="en-US" sz="1600" dirty="0">
              <a:solidFill>
                <a:srgbClr val="0000CC"/>
              </a:solidFill>
            </a:endParaRPr>
          </a:p>
        </p:txBody>
      </p:sp>
      <p:cxnSp>
        <p:nvCxnSpPr>
          <p:cNvPr id="257" name="Straight Arrow Connector 256">
            <a:extLst>
              <a:ext uri="{FF2B5EF4-FFF2-40B4-BE49-F238E27FC236}">
                <a16:creationId xmlns:a16="http://schemas.microsoft.com/office/drawing/2014/main" xmlns="" id="{D2C0AE81-792A-4559-AC3F-06BACDF94F75}"/>
              </a:ext>
            </a:extLst>
          </p:cNvPr>
          <p:cNvCxnSpPr>
            <a:cxnSpLocks/>
          </p:cNvCxnSpPr>
          <p:nvPr/>
        </p:nvCxnSpPr>
        <p:spPr>
          <a:xfrm flipH="1" flipV="1">
            <a:off x="2093616" y="3328038"/>
            <a:ext cx="3639572" cy="4688"/>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1" name="Oval 260">
            <a:extLst>
              <a:ext uri="{FF2B5EF4-FFF2-40B4-BE49-F238E27FC236}">
                <a16:creationId xmlns:a16="http://schemas.microsoft.com/office/drawing/2014/main" xmlns="" id="{F08E4A1C-8519-4166-A634-61FE4BBEE806}"/>
              </a:ext>
            </a:extLst>
          </p:cNvPr>
          <p:cNvSpPr/>
          <p:nvPr/>
        </p:nvSpPr>
        <p:spPr>
          <a:xfrm>
            <a:off x="7279705" y="545022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xmlns="" id="{032D556A-B500-4877-A2C5-EB8F7435D29A}"/>
              </a:ext>
            </a:extLst>
          </p:cNvPr>
          <p:cNvSpPr/>
          <p:nvPr/>
        </p:nvSpPr>
        <p:spPr>
          <a:xfrm>
            <a:off x="7283865" y="485890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xmlns="" id="{1D7D98D8-EC49-4D13-B0D4-AA2C4424FE1F}"/>
              </a:ext>
            </a:extLst>
          </p:cNvPr>
          <p:cNvSpPr/>
          <p:nvPr/>
        </p:nvSpPr>
        <p:spPr>
          <a:xfrm>
            <a:off x="7276169" y="42310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xmlns="" id="{A8AE96F6-0201-4620-B33E-CCF10774C241}"/>
              </a:ext>
            </a:extLst>
          </p:cNvPr>
          <p:cNvSpPr/>
          <p:nvPr/>
        </p:nvSpPr>
        <p:spPr>
          <a:xfrm>
            <a:off x="7276169" y="36160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xmlns=""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xmlns="" id="{649857A2-D643-4451-BA24-55C345D9360F}"/>
              </a:ext>
            </a:extLst>
          </p:cNvPr>
          <p:cNvSpPr/>
          <p:nvPr/>
        </p:nvSpPr>
        <p:spPr>
          <a:xfrm rot="16200000">
            <a:off x="2906118" y="2790746"/>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xmlns="" id="{BB50E69A-D7DD-43E8-B8E5-ADCEDEEB3C33}"/>
              </a:ext>
            </a:extLst>
          </p:cNvPr>
          <p:cNvSpPr txBox="1"/>
          <p:nvPr/>
        </p:nvSpPr>
        <p:spPr>
          <a:xfrm>
            <a:off x="1963356" y="4102782"/>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xmlns="" id="{6A176E66-7FE3-4374-A46B-18581853445C}"/>
              </a:ext>
            </a:extLst>
          </p:cNvPr>
          <p:cNvCxnSpPr>
            <a:cxnSpLocks/>
          </p:cNvCxnSpPr>
          <p:nvPr/>
        </p:nvCxnSpPr>
        <p:spPr>
          <a:xfrm flipH="1">
            <a:off x="2109771" y="4048656"/>
            <a:ext cx="1686479" cy="26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xmlns="" id="{5F1E7EBD-4731-4B05-8968-775824A1D417}"/>
              </a:ext>
            </a:extLst>
          </p:cNvPr>
          <p:cNvSpPr/>
          <p:nvPr/>
        </p:nvSpPr>
        <p:spPr>
          <a:xfrm rot="16200000">
            <a:off x="4815465" y="4099473"/>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xmlns="" id="{8336D371-A562-4AE8-B6B9-349B16EBC149}"/>
              </a:ext>
            </a:extLst>
          </p:cNvPr>
          <p:cNvSpPr txBox="1"/>
          <p:nvPr/>
        </p:nvSpPr>
        <p:spPr>
          <a:xfrm>
            <a:off x="3910756" y="5280948"/>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xmlns="" id="{7C460DEF-E5DC-414E-9807-F01678C17000}"/>
              </a:ext>
            </a:extLst>
          </p:cNvPr>
          <p:cNvCxnSpPr>
            <a:cxnSpLocks/>
          </p:cNvCxnSpPr>
          <p:nvPr/>
        </p:nvCxnSpPr>
        <p:spPr>
          <a:xfrm flipH="1" flipV="1">
            <a:off x="4085610" y="5199702"/>
            <a:ext cx="1698590" cy="1283"/>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xmlns="" id="{C24D589C-4DA1-4EBD-BC97-05B96C855F6D}"/>
              </a:ext>
            </a:extLst>
          </p:cNvPr>
          <p:cNvSpPr/>
          <p:nvPr/>
        </p:nvSpPr>
        <p:spPr>
          <a:xfrm rot="16200000">
            <a:off x="2810015" y="4517939"/>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xmlns="" id="{74F6FB37-195A-46BB-A033-1AD90C88A346}"/>
              </a:ext>
            </a:extLst>
          </p:cNvPr>
          <p:cNvSpPr txBox="1"/>
          <p:nvPr/>
        </p:nvSpPr>
        <p:spPr>
          <a:xfrm>
            <a:off x="1910129" y="5779521"/>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xmlns="" id="{91F2D8CF-03C9-483F-BD4E-30CD42C84B50}"/>
              </a:ext>
            </a:extLst>
          </p:cNvPr>
          <p:cNvCxnSpPr>
            <a:cxnSpLocks/>
          </p:cNvCxnSpPr>
          <p:nvPr/>
        </p:nvCxnSpPr>
        <p:spPr>
          <a:xfrm flipH="1">
            <a:off x="2093616" y="5763274"/>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xmlns=""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xmlns=""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xmlns="" id="{BB8B5FDE-EB37-4796-AC8C-67EDF0256B81}"/>
              </a:ext>
            </a:extLst>
          </p:cNvPr>
          <p:cNvSpPr/>
          <p:nvPr/>
        </p:nvSpPr>
        <p:spPr>
          <a:xfrm>
            <a:off x="1648477" y="6490999"/>
            <a:ext cx="4073197" cy="52145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t>
            </a:r>
            <a:r>
              <a:rPr lang="en-US" sz="1600" dirty="0" smtClean="0">
                <a:solidFill>
                  <a:srgbClr val="0000CC"/>
                </a:solidFill>
              </a:rPr>
              <a:t>IAK/RV, CA signing chain, CA URL</a:t>
            </a:r>
            <a:endParaRPr lang="en-US" sz="1600" dirty="0">
              <a:solidFill>
                <a:srgbClr val="0000CC"/>
              </a:solidFill>
            </a:endParaRPr>
          </a:p>
        </p:txBody>
      </p:sp>
      <p:cxnSp>
        <p:nvCxnSpPr>
          <p:cNvPr id="161" name="Straight Arrow Connector 160">
            <a:extLst>
              <a:ext uri="{FF2B5EF4-FFF2-40B4-BE49-F238E27FC236}">
                <a16:creationId xmlns:a16="http://schemas.microsoft.com/office/drawing/2014/main" xmlns="" id="{03B62663-6C8E-468F-8C6C-23E890933211}"/>
              </a:ext>
            </a:extLst>
          </p:cNvPr>
          <p:cNvCxnSpPr>
            <a:cxnSpLocks/>
          </p:cNvCxnSpPr>
          <p:nvPr/>
        </p:nvCxnSpPr>
        <p:spPr>
          <a:xfrm flipH="1">
            <a:off x="2113341" y="6465115"/>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xmlns="" id="{003123C1-8A83-41DF-B12F-BC6D1B4E48B2}"/>
              </a:ext>
            </a:extLst>
          </p:cNvPr>
          <p:cNvSpPr/>
          <p:nvPr/>
        </p:nvSpPr>
        <p:spPr>
          <a:xfrm>
            <a:off x="7276169"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xmlns=""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xmlns=""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8" name="Oval 77">
            <a:extLst>
              <a:ext uri="{FF2B5EF4-FFF2-40B4-BE49-F238E27FC236}">
                <a16:creationId xmlns:a16="http://schemas.microsoft.com/office/drawing/2014/main" xmlns="" id="{C8BE62D2-D200-44C2-AAE8-652775D1AAEB}"/>
              </a:ext>
            </a:extLst>
          </p:cNvPr>
          <p:cNvSpPr/>
          <p:nvPr/>
        </p:nvSpPr>
        <p:spPr>
          <a:xfrm>
            <a:off x="3403843" y="716388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xmlns="" id="{93451A36-71E3-4AAD-A2A7-FBD9E6F26732}"/>
              </a:ext>
            </a:extLst>
          </p:cNvPr>
          <p:cNvSpPr/>
          <p:nvPr/>
        </p:nvSpPr>
        <p:spPr>
          <a:xfrm>
            <a:off x="7767664" y="676009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xmlns="" id="{17436859-53F0-4DE0-ADD5-8E5DB0590F17}"/>
              </a:ext>
            </a:extLst>
          </p:cNvPr>
          <p:cNvSpPr/>
          <p:nvPr/>
        </p:nvSpPr>
        <p:spPr>
          <a:xfrm>
            <a:off x="3752473" y="82443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xmlns="" id="{D27AFA61-325B-4B7B-9ACF-E7B65BAA82A3}"/>
              </a:ext>
            </a:extLst>
          </p:cNvPr>
          <p:cNvSpPr/>
          <p:nvPr/>
        </p:nvSpPr>
        <p:spPr>
          <a:xfrm>
            <a:off x="7767664" y="79884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xmlns="" id="{8B5B6EE0-96EE-484C-AE7C-033151E76EAB}"/>
              </a:ext>
            </a:extLst>
          </p:cNvPr>
          <p:cNvSpPr/>
          <p:nvPr/>
        </p:nvSpPr>
        <p:spPr>
          <a:xfrm>
            <a:off x="3865113" y="7160065"/>
            <a:ext cx="2321297" cy="5334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smtClean="0">
                <a:solidFill>
                  <a:srgbClr val="0000CC"/>
                </a:solidFill>
              </a:rPr>
              <a:t>Get IAK/RV </a:t>
            </a:r>
            <a:r>
              <a:rPr lang="en-US" sz="1600" dirty="0">
                <a:solidFill>
                  <a:srgbClr val="0000CC"/>
                </a:solidFill>
              </a:rPr>
              <a:t>for </a:t>
            </a:r>
            <a:r>
              <a:rPr lang="en-US" sz="1600" dirty="0" smtClean="0">
                <a:solidFill>
                  <a:srgbClr val="0000CC"/>
                </a:solidFill>
              </a:rPr>
              <a:t>VNF,  CA signing chain, and  CA URL</a:t>
            </a:r>
            <a:endParaRPr lang="en-US" sz="1100" dirty="0">
              <a:solidFill>
                <a:srgbClr val="0000CC"/>
              </a:solidFill>
            </a:endParaRPr>
          </a:p>
        </p:txBody>
      </p:sp>
      <p:sp>
        <p:nvSpPr>
          <p:cNvPr id="74" name="Rectangle: Rounded Corners 72">
            <a:extLst>
              <a:ext uri="{FF2B5EF4-FFF2-40B4-BE49-F238E27FC236}">
                <a16:creationId xmlns:a16="http://schemas.microsoft.com/office/drawing/2014/main" xmlns="" id="{25A1F89B-0474-4724-A496-B65E287F2D92}"/>
              </a:ext>
            </a:extLst>
          </p:cNvPr>
          <p:cNvSpPr/>
          <p:nvPr/>
        </p:nvSpPr>
        <p:spPr>
          <a:xfrm>
            <a:off x="1598532" y="7789761"/>
            <a:ext cx="3964571" cy="37565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76" name="Straight Arrow Connector 75">
            <a:extLst>
              <a:ext uri="{FF2B5EF4-FFF2-40B4-BE49-F238E27FC236}">
                <a16:creationId xmlns:a16="http://schemas.microsoft.com/office/drawing/2014/main" xmlns="" id="{FDA0045A-7379-4B63-BD14-02A7D5F5FCC4}"/>
              </a:ext>
            </a:extLst>
          </p:cNvPr>
          <p:cNvCxnSpPr>
            <a:cxnSpLocks/>
          </p:cNvCxnSpPr>
          <p:nvPr/>
        </p:nvCxnSpPr>
        <p:spPr>
          <a:xfrm flipH="1">
            <a:off x="2127541" y="7773358"/>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2" name="Oval 81">
            <a:extLst>
              <a:ext uri="{FF2B5EF4-FFF2-40B4-BE49-F238E27FC236}">
                <a16:creationId xmlns:a16="http://schemas.microsoft.com/office/drawing/2014/main" xmlns="" id="{A268ADD5-17AE-40A4-8B9B-9111CF0C7C3F}"/>
              </a:ext>
            </a:extLst>
          </p:cNvPr>
          <p:cNvSpPr/>
          <p:nvPr/>
        </p:nvSpPr>
        <p:spPr>
          <a:xfrm>
            <a:off x="1042360" y="7806135"/>
            <a:ext cx="522396" cy="36465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smtClean="0">
                <a:solidFill>
                  <a:srgbClr val="FFFFFF"/>
                </a:solidFill>
                <a:latin typeface="Nokia Pure Text Light"/>
                <a:ea typeface="+mn-ea"/>
                <a:cs typeface="+mn-cs"/>
              </a:rPr>
              <a:t>B10</a:t>
            </a:r>
            <a:endParaRPr lang="en-US" sz="1200" b="1" kern="0" dirty="0">
              <a:solidFill>
                <a:srgbClr val="FFFFFF"/>
              </a:solidFill>
              <a:latin typeface="Nokia Pure Text Light"/>
              <a:ea typeface="+mn-ea"/>
              <a:cs typeface="+mn-cs"/>
            </a:endParaRPr>
          </a:p>
        </p:txBody>
      </p:sp>
      <p:sp>
        <p:nvSpPr>
          <p:cNvPr id="83" name="Oval 82">
            <a:extLst>
              <a:ext uri="{FF2B5EF4-FFF2-40B4-BE49-F238E27FC236}">
                <a16:creationId xmlns:a16="http://schemas.microsoft.com/office/drawing/2014/main" xmlns="" id="{A268ADD5-17AE-40A4-8B9B-9111CF0C7C3F}"/>
              </a:ext>
            </a:extLst>
          </p:cNvPr>
          <p:cNvSpPr/>
          <p:nvPr/>
        </p:nvSpPr>
        <p:spPr>
          <a:xfrm>
            <a:off x="7180044" y="7340867"/>
            <a:ext cx="533603"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smtClean="0">
                <a:solidFill>
                  <a:srgbClr val="FFFFFF"/>
                </a:solidFill>
                <a:latin typeface="Nokia Pure Text Light"/>
                <a:ea typeface="+mn-ea"/>
                <a:cs typeface="+mn-cs"/>
              </a:rPr>
              <a:t>B10</a:t>
            </a:r>
            <a:endParaRPr lang="en-US" sz="1200" b="1" kern="0" dirty="0">
              <a:solidFill>
                <a:srgbClr val="FFFFFF"/>
              </a:solidFill>
              <a:latin typeface="Nokia Pure Text Light"/>
              <a:ea typeface="+mn-ea"/>
              <a:cs typeface="+mn-cs"/>
            </a:endParaRPr>
          </a:p>
        </p:txBody>
      </p:sp>
      <p:sp>
        <p:nvSpPr>
          <p:cNvPr id="84" name="Rectangle: Rounded Corners 127">
            <a:extLst>
              <a:ext uri="{FF2B5EF4-FFF2-40B4-BE49-F238E27FC236}">
                <a16:creationId xmlns:a16="http://schemas.microsoft.com/office/drawing/2014/main" xmlns="" id="{CA09ABF0-2576-41CF-9636-0503BA0D6538}"/>
              </a:ext>
            </a:extLst>
          </p:cNvPr>
          <p:cNvSpPr/>
          <p:nvPr/>
        </p:nvSpPr>
        <p:spPr>
          <a:xfrm>
            <a:off x="3102055" y="4519372"/>
            <a:ext cx="2053107" cy="57943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smtClean="0">
                <a:solidFill>
                  <a:srgbClr val="0000CC"/>
                </a:solidFill>
              </a:rPr>
              <a:t>SDN-C creates IP address, FQDN, UUID</a:t>
            </a:r>
            <a:endParaRPr lang="en-US" dirty="0">
              <a:solidFill>
                <a:srgbClr val="0000CC"/>
              </a:solidFill>
            </a:endParaRPr>
          </a:p>
        </p:txBody>
      </p:sp>
      <p:sp>
        <p:nvSpPr>
          <p:cNvPr id="89" name="Oval 88">
            <a:extLst>
              <a:ext uri="{FF2B5EF4-FFF2-40B4-BE49-F238E27FC236}">
                <a16:creationId xmlns:a16="http://schemas.microsoft.com/office/drawing/2014/main" xmlns="" id="{A268ADD5-17AE-40A4-8B9B-9111CF0C7C3F}"/>
              </a:ext>
            </a:extLst>
          </p:cNvPr>
          <p:cNvSpPr/>
          <p:nvPr/>
        </p:nvSpPr>
        <p:spPr>
          <a:xfrm>
            <a:off x="1196232" y="65747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smtClean="0">
                <a:solidFill>
                  <a:srgbClr val="FFFFFF"/>
                </a:solidFill>
                <a:latin typeface="Nokia Pure Text Light"/>
                <a:ea typeface="+mn-ea"/>
                <a:cs typeface="+mn-cs"/>
              </a:rPr>
              <a:t>B9</a:t>
            </a:r>
            <a:endParaRPr lang="en-US" sz="1200" b="1" kern="0" dirty="0">
              <a:solidFill>
                <a:srgbClr val="FFFFFF"/>
              </a:solidFill>
              <a:latin typeface="Nokia Pure Text Light"/>
              <a:ea typeface="+mn-ea"/>
              <a:cs typeface="+mn-cs"/>
            </a:endParaRPr>
          </a:p>
        </p:txBody>
      </p:sp>
      <p:sp>
        <p:nvSpPr>
          <p:cNvPr id="90" name="Oval 89">
            <a:extLst>
              <a:ext uri="{FF2B5EF4-FFF2-40B4-BE49-F238E27FC236}">
                <a16:creationId xmlns:a16="http://schemas.microsoft.com/office/drawing/2014/main" xmlns="" id="{A268ADD5-17AE-40A4-8B9B-9111CF0C7C3F}"/>
              </a:ext>
            </a:extLst>
          </p:cNvPr>
          <p:cNvSpPr/>
          <p:nvPr/>
        </p:nvSpPr>
        <p:spPr>
          <a:xfrm>
            <a:off x="7274654" y="611807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smtClean="0">
                <a:solidFill>
                  <a:srgbClr val="FFFFFF"/>
                </a:solidFill>
                <a:latin typeface="Nokia Pure Text Light"/>
                <a:ea typeface="+mn-ea"/>
                <a:cs typeface="+mn-cs"/>
              </a:rPr>
              <a:t>B9</a:t>
            </a:r>
            <a:endParaRPr lang="en-US" sz="12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41882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xmlns="" id="{5C7087DE-546E-4313-A912-DB93E081C4CA}"/>
              </a:ext>
            </a:extLst>
          </p:cNvPr>
          <p:cNvGrpSpPr/>
          <p:nvPr/>
        </p:nvGrpSpPr>
        <p:grpSpPr>
          <a:xfrm>
            <a:off x="236075" y="96982"/>
            <a:ext cx="6142599" cy="9162036"/>
            <a:chOff x="1119995" y="116891"/>
            <a:chExt cx="6142599" cy="9162036"/>
          </a:xfrm>
        </p:grpSpPr>
        <p:grpSp>
          <p:nvGrpSpPr>
            <p:cNvPr id="69" name="Group 68"/>
            <p:cNvGrpSpPr/>
            <p:nvPr/>
          </p:nvGrpSpPr>
          <p:grpSpPr>
            <a:xfrm>
              <a:off x="1809943" y="704883"/>
              <a:ext cx="731520" cy="8265217"/>
              <a:chOff x="1588861" y="659727"/>
              <a:chExt cx="731520" cy="8265217"/>
            </a:xfrm>
          </p:grpSpPr>
          <p:sp>
            <p:nvSpPr>
              <p:cNvPr id="132" name="Rectangle: Rounded Corners 109">
                <a:extLst>
                  <a:ext uri="{FF2B5EF4-FFF2-40B4-BE49-F238E27FC236}">
                    <a16:creationId xmlns:a16="http://schemas.microsoft.com/office/drawing/2014/main" xmlns="" id="{B0E49233-91CB-4CE9-9D46-7C9ED916E331}"/>
                  </a:ext>
                </a:extLst>
              </p:cNvPr>
              <p:cNvSpPr/>
              <p:nvPr/>
            </p:nvSpPr>
            <p:spPr>
              <a:xfrm>
                <a:off x="180274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61">
                <a:extLst>
                  <a:ext uri="{FF2B5EF4-FFF2-40B4-BE49-F238E27FC236}">
                    <a16:creationId xmlns:a16="http://schemas.microsoft.com/office/drawing/2014/main" xmlns="" id="{C287A373-4908-4D32-9E68-69EAD651CFEF}"/>
                  </a:ext>
                </a:extLst>
              </p:cNvPr>
              <p:cNvSpPr/>
              <p:nvPr/>
            </p:nvSpPr>
            <p:spPr>
              <a:xfrm>
                <a:off x="1588861"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SO</a:t>
                </a:r>
              </a:p>
            </p:txBody>
          </p:sp>
        </p:grpSp>
        <p:grpSp>
          <p:nvGrpSpPr>
            <p:cNvPr id="70" name="Group 69"/>
            <p:cNvGrpSpPr/>
            <p:nvPr/>
          </p:nvGrpSpPr>
          <p:grpSpPr>
            <a:xfrm>
              <a:off x="3300943" y="704883"/>
              <a:ext cx="731520" cy="8265217"/>
              <a:chOff x="2677300" y="659727"/>
              <a:chExt cx="731520" cy="8265217"/>
            </a:xfrm>
          </p:grpSpPr>
          <p:sp>
            <p:nvSpPr>
              <p:cNvPr id="130" name="Rectangle: Rounded Corners 107">
                <a:extLst>
                  <a:ext uri="{FF2B5EF4-FFF2-40B4-BE49-F238E27FC236}">
                    <a16:creationId xmlns:a16="http://schemas.microsoft.com/office/drawing/2014/main" xmlns="" id="{F0AEC65F-DD64-4980-A186-A0EB55B63BEC}"/>
                  </a:ext>
                </a:extLst>
              </p:cNvPr>
              <p:cNvSpPr/>
              <p:nvPr/>
            </p:nvSpPr>
            <p:spPr>
              <a:xfrm>
                <a:off x="2889393"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Rectangle: Rounded Corners 61">
                <a:extLst>
                  <a:ext uri="{FF2B5EF4-FFF2-40B4-BE49-F238E27FC236}">
                    <a16:creationId xmlns:a16="http://schemas.microsoft.com/office/drawing/2014/main" xmlns="" id="{C287A373-4908-4D32-9E68-69EAD651CFEF}"/>
                  </a:ext>
                </a:extLst>
              </p:cNvPr>
              <p:cNvSpPr/>
              <p:nvPr/>
            </p:nvSpPr>
            <p:spPr>
              <a:xfrm>
                <a:off x="2677300"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AAI</a:t>
                </a:r>
              </a:p>
            </p:txBody>
          </p:sp>
        </p:grpSp>
        <p:grpSp>
          <p:nvGrpSpPr>
            <p:cNvPr id="72" name="Group 71"/>
            <p:cNvGrpSpPr/>
            <p:nvPr/>
          </p:nvGrpSpPr>
          <p:grpSpPr>
            <a:xfrm>
              <a:off x="4791943" y="704883"/>
              <a:ext cx="731520" cy="8265217"/>
              <a:chOff x="4389036" y="659727"/>
              <a:chExt cx="731520" cy="8265217"/>
            </a:xfrm>
          </p:grpSpPr>
          <p:sp>
            <p:nvSpPr>
              <p:cNvPr id="127" name="Rectangle: Rounded Corners 157">
                <a:extLst>
                  <a:ext uri="{FF2B5EF4-FFF2-40B4-BE49-F238E27FC236}">
                    <a16:creationId xmlns:a16="http://schemas.microsoft.com/office/drawing/2014/main" xmlns="" id="{8C18DB6B-11DB-4325-B578-CE3286E10B26}"/>
                  </a:ext>
                </a:extLst>
              </p:cNvPr>
              <p:cNvSpPr/>
              <p:nvPr/>
            </p:nvSpPr>
            <p:spPr>
              <a:xfrm>
                <a:off x="460112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Rectangle: Rounded Corners 61">
                <a:extLst>
                  <a:ext uri="{FF2B5EF4-FFF2-40B4-BE49-F238E27FC236}">
                    <a16:creationId xmlns:a16="http://schemas.microsoft.com/office/drawing/2014/main" xmlns="" id="{C287A373-4908-4D32-9E68-69EAD651CFEF}"/>
                  </a:ext>
                </a:extLst>
              </p:cNvPr>
              <p:cNvSpPr/>
              <p:nvPr/>
            </p:nvSpPr>
            <p:spPr>
              <a:xfrm>
                <a:off x="438903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AAF</a:t>
                </a:r>
              </a:p>
            </p:txBody>
          </p:sp>
        </p:grpSp>
        <p:grpSp>
          <p:nvGrpSpPr>
            <p:cNvPr id="73" name="Group 72"/>
            <p:cNvGrpSpPr/>
            <p:nvPr/>
          </p:nvGrpSpPr>
          <p:grpSpPr>
            <a:xfrm>
              <a:off x="6282942" y="704883"/>
              <a:ext cx="731520" cy="8265217"/>
              <a:chOff x="6463566" y="659727"/>
              <a:chExt cx="731520" cy="8265217"/>
            </a:xfrm>
          </p:grpSpPr>
          <p:sp>
            <p:nvSpPr>
              <p:cNvPr id="125" name="Rectangle: Rounded Corners 111">
                <a:extLst>
                  <a:ext uri="{FF2B5EF4-FFF2-40B4-BE49-F238E27FC236}">
                    <a16:creationId xmlns:a16="http://schemas.microsoft.com/office/drawing/2014/main" xmlns="" id="{FDABA230-F172-46A5-888C-942BD24EA529}"/>
                  </a:ext>
                </a:extLst>
              </p:cNvPr>
              <p:cNvSpPr/>
              <p:nvPr/>
            </p:nvSpPr>
            <p:spPr>
              <a:xfrm>
                <a:off x="667565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61">
                <a:extLst>
                  <a:ext uri="{FF2B5EF4-FFF2-40B4-BE49-F238E27FC236}">
                    <a16:creationId xmlns:a16="http://schemas.microsoft.com/office/drawing/2014/main" xmlns="" id="{C287A373-4908-4D32-9E68-69EAD651CFEF}"/>
                  </a:ext>
                </a:extLst>
              </p:cNvPr>
              <p:cNvSpPr/>
              <p:nvPr/>
            </p:nvSpPr>
            <p:spPr>
              <a:xfrm>
                <a:off x="646356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CA</a:t>
                </a:r>
              </a:p>
            </p:txBody>
          </p:sp>
        </p:grpSp>
        <p:grpSp>
          <p:nvGrpSpPr>
            <p:cNvPr id="74" name="Group 73">
              <a:extLst>
                <a:ext uri="{FF2B5EF4-FFF2-40B4-BE49-F238E27FC236}">
                  <a16:creationId xmlns:a16="http://schemas.microsoft.com/office/drawing/2014/main" xmlns="" id="{150A26D4-8DFF-426F-8BBC-DBFA94A1CDD0}"/>
                </a:ext>
              </a:extLst>
            </p:cNvPr>
            <p:cNvGrpSpPr/>
            <p:nvPr/>
          </p:nvGrpSpPr>
          <p:grpSpPr>
            <a:xfrm>
              <a:off x="1157486" y="116891"/>
              <a:ext cx="6105108" cy="9162036"/>
              <a:chOff x="240456" y="-22255"/>
              <a:chExt cx="7225104" cy="8602577"/>
            </a:xfrm>
          </p:grpSpPr>
          <p:sp>
            <p:nvSpPr>
              <p:cNvPr id="122" name="Rectangle 121">
                <a:extLst>
                  <a:ext uri="{FF2B5EF4-FFF2-40B4-BE49-F238E27FC236}">
                    <a16:creationId xmlns:a16="http://schemas.microsoft.com/office/drawing/2014/main" xmlns=""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3" name="TextBox 122">
                <a:extLst>
                  <a:ext uri="{FF2B5EF4-FFF2-40B4-BE49-F238E27FC236}">
                    <a16:creationId xmlns:a16="http://schemas.microsoft.com/office/drawing/2014/main" xmlns="" id="{47FBAD87-2911-4A6E-A0BB-8572800A8979}"/>
                  </a:ext>
                </a:extLst>
              </p:cNvPr>
              <p:cNvSpPr txBox="1"/>
              <p:nvPr/>
            </p:nvSpPr>
            <p:spPr>
              <a:xfrm>
                <a:off x="240456" y="-22255"/>
                <a:ext cx="7224839" cy="491271"/>
              </a:xfrm>
              <a:prstGeom prst="rect">
                <a:avLst/>
              </a:prstGeom>
              <a:noFill/>
            </p:spPr>
            <p:txBody>
              <a:bodyPr wrap="square" lIns="9144" rIns="9144" rtlCol="0">
                <a:spAutoFit/>
              </a:bodyPr>
              <a:lstStyle/>
              <a:p>
                <a:pPr algn="ctr"/>
                <a:r>
                  <a:rPr lang="en-US" sz="2800" dirty="0">
                    <a:solidFill>
                      <a:schemeClr val="bg1"/>
                    </a:solidFill>
                    <a:latin typeface="Nokia Pure Headline" pitchFamily="34" charset="0"/>
                  </a:rPr>
                  <a:t>Stage C: VNF Security Credentials</a:t>
                </a:r>
              </a:p>
            </p:txBody>
          </p:sp>
          <p:sp>
            <p:nvSpPr>
              <p:cNvPr id="124" name="Rectangle 123">
                <a:extLst>
                  <a:ext uri="{FF2B5EF4-FFF2-40B4-BE49-F238E27FC236}">
                    <a16:creationId xmlns:a16="http://schemas.microsoft.com/office/drawing/2014/main" xmlns=""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5" name="Oval 74">
              <a:extLst>
                <a:ext uri="{FF2B5EF4-FFF2-40B4-BE49-F238E27FC236}">
                  <a16:creationId xmlns:a16="http://schemas.microsoft.com/office/drawing/2014/main" xmlns="" id="{F337D02A-8653-4EF2-B10C-6FEAE873453F}"/>
                </a:ext>
              </a:extLst>
            </p:cNvPr>
            <p:cNvSpPr/>
            <p:nvPr/>
          </p:nvSpPr>
          <p:spPr>
            <a:xfrm>
              <a:off x="3561961" y="25802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pic>
          <p:nvPicPr>
            <p:cNvPr id="76" name="Picture 75">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1967" y="2647215"/>
              <a:ext cx="278522" cy="278522"/>
            </a:xfrm>
            <a:prstGeom prst="rect">
              <a:avLst/>
            </a:prstGeom>
          </p:spPr>
        </p:pic>
        <p:sp>
          <p:nvSpPr>
            <p:cNvPr id="77" name="Rectangle: Rounded Corners 165">
              <a:extLst>
                <a:ext uri="{FF2B5EF4-FFF2-40B4-BE49-F238E27FC236}">
                  <a16:creationId xmlns:a16="http://schemas.microsoft.com/office/drawing/2014/main" xmlns="" id="{C59ED623-4D03-4F3C-BEC9-0691D21357F8}"/>
                </a:ext>
              </a:extLst>
            </p:cNvPr>
            <p:cNvSpPr/>
            <p:nvPr/>
          </p:nvSpPr>
          <p:spPr>
            <a:xfrm>
              <a:off x="4797410" y="3156331"/>
              <a:ext cx="217859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initialization request (</a:t>
              </a:r>
              <a:r>
                <a:rPr lang="en-US" sz="1600" dirty="0" err="1">
                  <a:solidFill>
                    <a:srgbClr val="0000CC"/>
                  </a:solidFill>
                </a:rPr>
                <a:t>ir</a:t>
              </a:r>
              <a:r>
                <a:rPr lang="en-US" sz="1600" dirty="0">
                  <a:solidFill>
                    <a:srgbClr val="0000CC"/>
                  </a:solidFill>
                </a:rPr>
                <a:t>) to CA</a:t>
              </a:r>
            </a:p>
          </p:txBody>
        </p:sp>
        <p:cxnSp>
          <p:nvCxnSpPr>
            <p:cNvPr id="78" name="Straight Arrow Connector 77">
              <a:extLst>
                <a:ext uri="{FF2B5EF4-FFF2-40B4-BE49-F238E27FC236}">
                  <a16:creationId xmlns:a16="http://schemas.microsoft.com/office/drawing/2014/main" xmlns="" id="{7C460DEF-E5DC-414E-9807-F01678C17000}"/>
                </a:ext>
              </a:extLst>
            </p:cNvPr>
            <p:cNvCxnSpPr>
              <a:cxnSpLocks/>
            </p:cNvCxnSpPr>
            <p:nvPr/>
          </p:nvCxnSpPr>
          <p:spPr>
            <a:xfrm flipH="1">
              <a:off x="5328390" y="3139680"/>
              <a:ext cx="11869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Rectangle: Rounded Corners 165">
              <a:extLst>
                <a:ext uri="{FF2B5EF4-FFF2-40B4-BE49-F238E27FC236}">
                  <a16:creationId xmlns:a16="http://schemas.microsoft.com/office/drawing/2014/main" xmlns="" id="{C59ED623-4D03-4F3C-BEC9-0691D21357F8}"/>
                </a:ext>
              </a:extLst>
            </p:cNvPr>
            <p:cNvSpPr/>
            <p:nvPr/>
          </p:nvSpPr>
          <p:spPr>
            <a:xfrm>
              <a:off x="4001211" y="2525620"/>
              <a:ext cx="2378862"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request for IAK/RV</a:t>
              </a:r>
            </a:p>
          </p:txBody>
        </p:sp>
        <p:sp>
          <p:nvSpPr>
            <p:cNvPr id="80" name="Oval 79">
              <a:extLst>
                <a:ext uri="{FF2B5EF4-FFF2-40B4-BE49-F238E27FC236}">
                  <a16:creationId xmlns:a16="http://schemas.microsoft.com/office/drawing/2014/main" xmlns="" id="{F337D02A-8653-4EF2-B10C-6FEAE873453F}"/>
                </a:ext>
              </a:extLst>
            </p:cNvPr>
            <p:cNvSpPr/>
            <p:nvPr/>
          </p:nvSpPr>
          <p:spPr>
            <a:xfrm>
              <a:off x="4336632" y="33214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81" name="Picture 80">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2686" y="3363421"/>
              <a:ext cx="278522" cy="278522"/>
            </a:xfrm>
            <a:prstGeom prst="rect">
              <a:avLst/>
            </a:prstGeom>
          </p:spPr>
        </p:pic>
        <p:sp>
          <p:nvSpPr>
            <p:cNvPr id="82" name="Rectangle: Rounded Corners 165">
              <a:extLst>
                <a:ext uri="{FF2B5EF4-FFF2-40B4-BE49-F238E27FC236}">
                  <a16:creationId xmlns:a16="http://schemas.microsoft.com/office/drawing/2014/main" xmlns="" id="{C59ED623-4D03-4F3C-BEC9-0691D21357F8}"/>
                </a:ext>
              </a:extLst>
            </p:cNvPr>
            <p:cNvSpPr/>
            <p:nvPr/>
          </p:nvSpPr>
          <p:spPr>
            <a:xfrm>
              <a:off x="5517996" y="4943850"/>
              <a:ext cx="862077" cy="4316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a:t>
              </a:r>
              <a:r>
                <a:rPr lang="en-US" sz="1600" dirty="0" smtClean="0">
                  <a:solidFill>
                    <a:srgbClr val="0000CC"/>
                  </a:solidFill>
                </a:rPr>
                <a:t>RV</a:t>
              </a:r>
              <a:endParaRPr lang="en-US" sz="1600" strike="sngStrike" dirty="0">
                <a:solidFill>
                  <a:srgbClr val="FF0000"/>
                </a:solidFill>
              </a:endParaRPr>
            </a:p>
          </p:txBody>
        </p:sp>
        <p:cxnSp>
          <p:nvCxnSpPr>
            <p:cNvPr id="83" name="Straight Arrow Connector 82">
              <a:extLst>
                <a:ext uri="{FF2B5EF4-FFF2-40B4-BE49-F238E27FC236}">
                  <a16:creationId xmlns:a16="http://schemas.microsoft.com/office/drawing/2014/main" xmlns="" id="{7C460DEF-E5DC-414E-9807-F01678C17000}"/>
                </a:ext>
              </a:extLst>
            </p:cNvPr>
            <p:cNvCxnSpPr>
              <a:cxnSpLocks/>
            </p:cNvCxnSpPr>
            <p:nvPr/>
          </p:nvCxnSpPr>
          <p:spPr>
            <a:xfrm flipH="1" flipV="1">
              <a:off x="5311370" y="4918284"/>
              <a:ext cx="11836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65">
              <a:extLst>
                <a:ext uri="{FF2B5EF4-FFF2-40B4-BE49-F238E27FC236}">
                  <a16:creationId xmlns:a16="http://schemas.microsoft.com/office/drawing/2014/main" xmlns="" id="{C59ED623-4D03-4F3C-BEC9-0691D21357F8}"/>
                </a:ext>
              </a:extLst>
            </p:cNvPr>
            <p:cNvSpPr/>
            <p:nvPr/>
          </p:nvSpPr>
          <p:spPr>
            <a:xfrm>
              <a:off x="5468283" y="3831997"/>
              <a:ext cx="1644241" cy="915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tIns="91440" rIns="9144" bIns="91440" rtlCol="0" anchor="ctr"/>
            <a:lstStyle/>
            <a:p>
              <a:r>
                <a:rPr lang="en-US" sz="1600" dirty="0">
                  <a:solidFill>
                    <a:srgbClr val="0000CC"/>
                  </a:solidFill>
                </a:rPr>
                <a:t>Verify request came from AAF</a:t>
              </a:r>
            </a:p>
            <a:p>
              <a:r>
                <a:rPr lang="en-US" sz="1600" dirty="0">
                  <a:solidFill>
                    <a:srgbClr val="0000CC"/>
                  </a:solidFill>
                </a:rPr>
                <a:t>Create IAK and RV</a:t>
              </a:r>
            </a:p>
          </p:txBody>
        </p:sp>
        <p:pic>
          <p:nvPicPr>
            <p:cNvPr id="85" name="Picture 84">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00858" y="4145249"/>
              <a:ext cx="278522" cy="278522"/>
            </a:xfrm>
            <a:prstGeom prst="rect">
              <a:avLst/>
            </a:prstGeom>
          </p:spPr>
        </p:pic>
        <p:sp>
          <p:nvSpPr>
            <p:cNvPr id="87" name="Oval 86">
              <a:extLst>
                <a:ext uri="{FF2B5EF4-FFF2-40B4-BE49-F238E27FC236}">
                  <a16:creationId xmlns:a16="http://schemas.microsoft.com/office/drawing/2014/main" xmlns="" id="{F337D02A-8653-4EF2-B10C-6FEAE873453F}"/>
                </a:ext>
              </a:extLst>
            </p:cNvPr>
            <p:cNvSpPr/>
            <p:nvPr/>
          </p:nvSpPr>
          <p:spPr>
            <a:xfrm>
              <a:off x="5000118" y="4108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88" name="Picture 87">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18744" y="5007221"/>
              <a:ext cx="278522" cy="278522"/>
            </a:xfrm>
            <a:prstGeom prst="rect">
              <a:avLst/>
            </a:prstGeom>
          </p:spPr>
        </p:pic>
        <p:sp>
          <p:nvSpPr>
            <p:cNvPr id="96" name="Oval 95">
              <a:extLst>
                <a:ext uri="{FF2B5EF4-FFF2-40B4-BE49-F238E27FC236}">
                  <a16:creationId xmlns:a16="http://schemas.microsoft.com/office/drawing/2014/main" xmlns="" id="{F337D02A-8653-4EF2-B10C-6FEAE873453F}"/>
                </a:ext>
              </a:extLst>
            </p:cNvPr>
            <p:cNvSpPr/>
            <p:nvPr/>
          </p:nvSpPr>
          <p:spPr>
            <a:xfrm>
              <a:off x="5082840" y="4980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97" name="Rectangle: Rounded Corners 165">
              <a:extLst>
                <a:ext uri="{FF2B5EF4-FFF2-40B4-BE49-F238E27FC236}">
                  <a16:creationId xmlns:a16="http://schemas.microsoft.com/office/drawing/2014/main" xmlns="" id="{C59ED623-4D03-4F3C-BEC9-0691D21357F8}"/>
                </a:ext>
              </a:extLst>
            </p:cNvPr>
            <p:cNvSpPr/>
            <p:nvPr/>
          </p:nvSpPr>
          <p:spPr>
            <a:xfrm>
              <a:off x="1551853" y="1329033"/>
              <a:ext cx="5344742" cy="56820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a:t>
              </a:r>
              <a:r>
                <a:rPr lang="en-US" sz="1600" dirty="0">
                  <a:solidFill>
                    <a:srgbClr val="0000CC"/>
                  </a:solidFill>
                </a:rPr>
                <a:t> AAF has created a role and permissions for the VNF type based on the YAML file defining the VNF type</a:t>
              </a:r>
            </a:p>
          </p:txBody>
        </p:sp>
        <p:sp>
          <p:nvSpPr>
            <p:cNvPr id="98" name="Oval 97">
              <a:extLst>
                <a:ext uri="{FF2B5EF4-FFF2-40B4-BE49-F238E27FC236}">
                  <a16:creationId xmlns:a16="http://schemas.microsoft.com/office/drawing/2014/main" xmlns="" id="{F337D02A-8653-4EF2-B10C-6FEAE873453F}"/>
                </a:ext>
              </a:extLst>
            </p:cNvPr>
            <p:cNvSpPr/>
            <p:nvPr/>
          </p:nvSpPr>
          <p:spPr>
            <a:xfrm>
              <a:off x="3665554" y="72276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9" name="Picture 98">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85935" y="7264831"/>
              <a:ext cx="278522" cy="278522"/>
            </a:xfrm>
            <a:prstGeom prst="rect">
              <a:avLst/>
            </a:prstGeom>
          </p:spPr>
        </p:pic>
        <p:sp>
          <p:nvSpPr>
            <p:cNvPr id="100" name="Rectangle: Rounded Corners 165">
              <a:extLst>
                <a:ext uri="{FF2B5EF4-FFF2-40B4-BE49-F238E27FC236}">
                  <a16:creationId xmlns:a16="http://schemas.microsoft.com/office/drawing/2014/main" xmlns="" id="{C59ED623-4D03-4F3C-BEC9-0691D21357F8}"/>
                </a:ext>
              </a:extLst>
            </p:cNvPr>
            <p:cNvSpPr/>
            <p:nvPr/>
          </p:nvSpPr>
          <p:spPr>
            <a:xfrm>
              <a:off x="4240547" y="6994293"/>
              <a:ext cx="1834311" cy="7880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assigns VNF identity to the role of the VNF type.</a:t>
              </a:r>
            </a:p>
          </p:txBody>
        </p:sp>
        <p:sp>
          <p:nvSpPr>
            <p:cNvPr id="106" name="Rectangle: Rounded Corners 165">
              <a:extLst>
                <a:ext uri="{FF2B5EF4-FFF2-40B4-BE49-F238E27FC236}">
                  <a16:creationId xmlns:a16="http://schemas.microsoft.com/office/drawing/2014/main" xmlns="" id="{C59ED623-4D03-4F3C-BEC9-0691D21357F8}"/>
                </a:ext>
              </a:extLst>
            </p:cNvPr>
            <p:cNvSpPr/>
            <p:nvPr/>
          </p:nvSpPr>
          <p:spPr>
            <a:xfrm>
              <a:off x="1999359" y="5535555"/>
              <a:ext cx="3454860" cy="52284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 CA signing certificate chain, and CA URL</a:t>
              </a:r>
            </a:p>
          </p:txBody>
        </p:sp>
        <p:cxnSp>
          <p:nvCxnSpPr>
            <p:cNvPr id="107" name="Straight Arrow Connector 106">
              <a:extLst>
                <a:ext uri="{FF2B5EF4-FFF2-40B4-BE49-F238E27FC236}">
                  <a16:creationId xmlns:a16="http://schemas.microsoft.com/office/drawing/2014/main" xmlns="" id="{7C460DEF-E5DC-414E-9807-F01678C17000}"/>
                </a:ext>
              </a:extLst>
            </p:cNvPr>
            <p:cNvCxnSpPr>
              <a:cxnSpLocks/>
            </p:cNvCxnSpPr>
            <p:nvPr/>
          </p:nvCxnSpPr>
          <p:spPr>
            <a:xfrm flipH="1" flipV="1">
              <a:off x="2331165" y="5522757"/>
              <a:ext cx="26685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9" name="Picture 108">
              <a:extLst>
                <a:ext uri="{FF2B5EF4-FFF2-40B4-BE49-F238E27FC236}">
                  <a16:creationId xmlns:a16="http://schemas.microsoft.com/office/drawing/2014/main" xmlns=""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9995" y="5622074"/>
              <a:ext cx="278522" cy="278522"/>
            </a:xfrm>
            <a:prstGeom prst="rect">
              <a:avLst/>
            </a:prstGeom>
          </p:spPr>
        </p:pic>
        <p:sp>
          <p:nvSpPr>
            <p:cNvPr id="112" name="Oval 111">
              <a:extLst>
                <a:ext uri="{FF2B5EF4-FFF2-40B4-BE49-F238E27FC236}">
                  <a16:creationId xmlns:a16="http://schemas.microsoft.com/office/drawing/2014/main" xmlns="" id="{F337D02A-8653-4EF2-B10C-6FEAE873453F}"/>
                </a:ext>
              </a:extLst>
            </p:cNvPr>
            <p:cNvSpPr/>
            <p:nvPr/>
          </p:nvSpPr>
          <p:spPr>
            <a:xfrm>
              <a:off x="1475049" y="56312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13" name="Rectangle: Rounded Corners 165">
              <a:extLst>
                <a:ext uri="{FF2B5EF4-FFF2-40B4-BE49-F238E27FC236}">
                  <a16:creationId xmlns:a16="http://schemas.microsoft.com/office/drawing/2014/main" xmlns="" id="{1A439B31-0942-4A1C-9947-EDD03188D031}"/>
                </a:ext>
              </a:extLst>
            </p:cNvPr>
            <p:cNvSpPr/>
            <p:nvPr/>
          </p:nvSpPr>
          <p:spPr>
            <a:xfrm>
              <a:off x="1950720" y="7999837"/>
              <a:ext cx="4044146" cy="378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notifies SO that assignment is complete.</a:t>
              </a:r>
            </a:p>
          </p:txBody>
        </p:sp>
        <p:sp>
          <p:nvSpPr>
            <p:cNvPr id="114" name="Oval 113">
              <a:extLst>
                <a:ext uri="{FF2B5EF4-FFF2-40B4-BE49-F238E27FC236}">
                  <a16:creationId xmlns:a16="http://schemas.microsoft.com/office/drawing/2014/main" xmlns="" id="{E4072DA5-0572-47CB-B152-73F4216DFD82}"/>
                </a:ext>
              </a:extLst>
            </p:cNvPr>
            <p:cNvSpPr/>
            <p:nvPr/>
          </p:nvSpPr>
          <p:spPr>
            <a:xfrm>
              <a:off x="1514178" y="80891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pic>
          <p:nvPicPr>
            <p:cNvPr id="115" name="Picture 114">
              <a:extLst>
                <a:ext uri="{FF2B5EF4-FFF2-40B4-BE49-F238E27FC236}">
                  <a16:creationId xmlns:a16="http://schemas.microsoft.com/office/drawing/2014/main" xmlns="" id="{3D43E115-1497-4F98-BBDD-61169978A9C8}"/>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738" y="8164619"/>
              <a:ext cx="278522" cy="278522"/>
            </a:xfrm>
            <a:prstGeom prst="rect">
              <a:avLst/>
            </a:prstGeom>
          </p:spPr>
        </p:pic>
        <p:sp>
          <p:nvSpPr>
            <p:cNvPr id="116" name="Rectangle: Rounded Corners 165">
              <a:extLst>
                <a:ext uri="{FF2B5EF4-FFF2-40B4-BE49-F238E27FC236}">
                  <a16:creationId xmlns:a16="http://schemas.microsoft.com/office/drawing/2014/main" xmlns="" id="{A6031AD4-F364-4B96-8161-36716AA7C425}"/>
                </a:ext>
              </a:extLst>
            </p:cNvPr>
            <p:cNvSpPr/>
            <p:nvPr/>
          </p:nvSpPr>
          <p:spPr>
            <a:xfrm>
              <a:off x="1999359" y="6395553"/>
              <a:ext cx="3454860"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117" name="Straight Arrow Connector 116">
              <a:extLst>
                <a:ext uri="{FF2B5EF4-FFF2-40B4-BE49-F238E27FC236}">
                  <a16:creationId xmlns:a16="http://schemas.microsoft.com/office/drawing/2014/main" xmlns="" id="{512D6778-FAB9-4641-80C7-5C98993CB63D}"/>
                </a:ext>
              </a:extLst>
            </p:cNvPr>
            <p:cNvCxnSpPr>
              <a:cxnSpLocks/>
            </p:cNvCxnSpPr>
            <p:nvPr/>
          </p:nvCxnSpPr>
          <p:spPr>
            <a:xfrm flipH="1">
              <a:off x="2326052" y="637578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Oval 117">
              <a:extLst>
                <a:ext uri="{FF2B5EF4-FFF2-40B4-BE49-F238E27FC236}">
                  <a16:creationId xmlns:a16="http://schemas.microsoft.com/office/drawing/2014/main" xmlns="" id="{A0744451-5469-410F-8339-AFED69B73F0A}"/>
                </a:ext>
              </a:extLst>
            </p:cNvPr>
            <p:cNvSpPr/>
            <p:nvPr/>
          </p:nvSpPr>
          <p:spPr>
            <a:xfrm>
              <a:off x="1476025" y="64314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B10</a:t>
              </a:r>
              <a:endParaRPr lang="en-US" sz="1000" b="1" kern="0" dirty="0">
                <a:solidFill>
                  <a:srgbClr val="FFFFFF"/>
                </a:solidFill>
                <a:latin typeface="Nokia Pure Text Light"/>
                <a:ea typeface="+mn-ea"/>
                <a:cs typeface="+mn-cs"/>
              </a:endParaRPr>
            </a:p>
          </p:txBody>
        </p:sp>
        <p:sp>
          <p:nvSpPr>
            <p:cNvPr id="119" name="Rectangle: Rounded Corners 165">
              <a:extLst>
                <a:ext uri="{FF2B5EF4-FFF2-40B4-BE49-F238E27FC236}">
                  <a16:creationId xmlns:a16="http://schemas.microsoft.com/office/drawing/2014/main" xmlns="" id="{41C1022B-E3E8-4F91-85C6-1910BFF072DF}"/>
                </a:ext>
              </a:extLst>
            </p:cNvPr>
            <p:cNvSpPr/>
            <p:nvPr/>
          </p:nvSpPr>
          <p:spPr>
            <a:xfrm>
              <a:off x="1986051" y="2087540"/>
              <a:ext cx="3454860" cy="3079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a:t>
              </a:r>
            </a:p>
          </p:txBody>
        </p:sp>
        <p:sp>
          <p:nvSpPr>
            <p:cNvPr id="120" name="Oval 119">
              <a:extLst>
                <a:ext uri="{FF2B5EF4-FFF2-40B4-BE49-F238E27FC236}">
                  <a16:creationId xmlns:a16="http://schemas.microsoft.com/office/drawing/2014/main" xmlns="" id="{C2448854-86D3-4EC6-9276-17D23FD41AA4}"/>
                </a:ext>
              </a:extLst>
            </p:cNvPr>
            <p:cNvSpPr/>
            <p:nvPr/>
          </p:nvSpPr>
          <p:spPr>
            <a:xfrm>
              <a:off x="1521713" y="208916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B9</a:t>
              </a:r>
              <a:endParaRPr lang="en-US" sz="1000" b="1" kern="0" dirty="0">
                <a:solidFill>
                  <a:srgbClr val="FFFFFF"/>
                </a:solidFill>
                <a:latin typeface="Nokia Pure Text Light"/>
                <a:ea typeface="+mn-ea"/>
                <a:cs typeface="+mn-cs"/>
              </a:endParaRPr>
            </a:p>
          </p:txBody>
        </p:sp>
        <p:cxnSp>
          <p:nvCxnSpPr>
            <p:cNvPr id="121" name="Straight Arrow Connector 120">
              <a:extLst>
                <a:ext uri="{FF2B5EF4-FFF2-40B4-BE49-F238E27FC236}">
                  <a16:creationId xmlns:a16="http://schemas.microsoft.com/office/drawing/2014/main" xmlns="" id="{6BDE21DA-38E5-47A2-AF2F-134BE7385C05}"/>
                </a:ext>
              </a:extLst>
            </p:cNvPr>
            <p:cNvCxnSpPr>
              <a:cxnSpLocks/>
            </p:cNvCxnSpPr>
            <p:nvPr/>
          </p:nvCxnSpPr>
          <p:spPr>
            <a:xfrm flipH="1">
              <a:off x="2347781" y="206286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xmlns="" id="{7C460DEF-E5DC-414E-9807-F01678C17000}"/>
                </a:ext>
              </a:extLst>
            </p:cNvPr>
            <p:cNvCxnSpPr>
              <a:cxnSpLocks/>
            </p:cNvCxnSpPr>
            <p:nvPr/>
          </p:nvCxnSpPr>
          <p:spPr>
            <a:xfrm flipH="1" flipV="1">
              <a:off x="2326052" y="7974312"/>
              <a:ext cx="2673679" cy="405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xmlns="" id="{FF0EB490-D475-4940-988D-CBF9E0DE0144}"/>
              </a:ext>
            </a:extLst>
          </p:cNvPr>
          <p:cNvSpPr txBox="1"/>
          <p:nvPr/>
        </p:nvSpPr>
        <p:spPr>
          <a:xfrm>
            <a:off x="6878843" y="55931"/>
            <a:ext cx="5313157" cy="4623555"/>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ea typeface="Nokia Pure Text Light" panose="020B0403020202020204" pitchFamily="34" charset="0"/>
              </a:rPr>
              <a:t>VNF Certification and Role Assignment</a:t>
            </a:r>
            <a:endParaRPr lang="en-US" sz="1000" b="1" dirty="0">
              <a:ea typeface="Nokia Pure Text Light" panose="020B0403020202020204" pitchFamily="34" charset="0"/>
            </a:endParaRPr>
          </a:p>
          <a:p>
            <a:pPr defTabSz="360000">
              <a:spcAft>
                <a:spcPts val="1200"/>
              </a:spcAft>
              <a:tabLst>
                <a:tab pos="360000" algn="l"/>
              </a:tabLst>
            </a:pPr>
            <a:r>
              <a:rPr lang="en-US" dirty="0">
                <a:ea typeface="Nokia Pure Text Light" panose="020B0403020202020204" pitchFamily="34" charset="0"/>
              </a:rPr>
              <a:t>SO triggers AAF to request IAK/RV from CA.</a:t>
            </a:r>
          </a:p>
          <a:p>
            <a:pPr defTabSz="360000">
              <a:spcAft>
                <a:spcPts val="600"/>
              </a:spcAft>
              <a:tabLst>
                <a:tab pos="360000" algn="l"/>
              </a:tabLst>
            </a:pPr>
            <a:r>
              <a:rPr lang="en-US" dirty="0">
                <a:ea typeface="Nokia Pure Text Light" panose="020B0403020202020204" pitchFamily="34" charset="0"/>
              </a:rPr>
              <a:t>AAF creates a request for IAK/RV.</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AAF submits request to CA.</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request is from the RA and creates response containing IAK and RV. </a:t>
            </a:r>
          </a:p>
          <a:p>
            <a:pPr defTabSz="360000">
              <a:spcAft>
                <a:spcPts val="600"/>
              </a:spcAft>
              <a:tabLst>
                <a:tab pos="360000" algn="l"/>
              </a:tabLst>
            </a:pPr>
            <a:r>
              <a:rPr lang="en-US" dirty="0">
                <a:ea typeface="Nokia Pure Text Light" panose="020B0403020202020204" pitchFamily="34" charset="0"/>
              </a:rPr>
              <a:t>CA sends response containing IAK, </a:t>
            </a:r>
            <a:r>
              <a:rPr lang="en-US" dirty="0" smtClean="0">
                <a:ea typeface="Nokia Pure Text Light" panose="020B0403020202020204" pitchFamily="34" charset="0"/>
              </a:rPr>
              <a:t>RV.</a:t>
            </a: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AAF returns IAK, RV, CA signing chain, and CA URL to SO</a:t>
            </a:r>
          </a:p>
          <a:p>
            <a:pPr defTabSz="360000">
              <a:spcAft>
                <a:spcPts val="600"/>
              </a:spcAft>
              <a:tabLst>
                <a:tab pos="360000" algn="l"/>
              </a:tabLst>
            </a:pPr>
            <a:endParaRPr lang="en-US" dirty="0" smtClean="0">
              <a:ea typeface="Nokia Pure Text Light" panose="020B0403020202020204" pitchFamily="34" charset="0"/>
            </a:endParaRPr>
          </a:p>
          <a:p>
            <a:pPr defTabSz="360000">
              <a:spcAft>
                <a:spcPts val="600"/>
              </a:spcAft>
              <a:tabLst>
                <a:tab pos="360000" algn="l"/>
              </a:tabLst>
            </a:pPr>
            <a:r>
              <a:rPr lang="en-US" dirty="0" smtClean="0">
                <a:ea typeface="Nokia Pure Text Light" panose="020B0403020202020204" pitchFamily="34" charset="0"/>
              </a:rPr>
              <a:t>SO </a:t>
            </a:r>
            <a:r>
              <a:rPr lang="en-US" dirty="0">
                <a:ea typeface="Nokia Pure Text Light" panose="020B0403020202020204" pitchFamily="34" charset="0"/>
              </a:rPr>
              <a:t>triggers AAF to assign VNF authorizations.</a:t>
            </a:r>
          </a:p>
          <a:p>
            <a:pPr defTabSz="360000">
              <a:spcAft>
                <a:spcPts val="600"/>
              </a:spcAft>
              <a:tabLst>
                <a:tab pos="360000" algn="l"/>
              </a:tabLst>
            </a:pPr>
            <a:r>
              <a:rPr lang="en-US" dirty="0">
                <a:ea typeface="Nokia Pure Text Light" panose="020B0403020202020204" pitchFamily="34" charset="0"/>
              </a:rPr>
              <a:t>AAF assigns VNF identity </a:t>
            </a:r>
            <a:r>
              <a:rPr lang="en-US" dirty="0" smtClean="0">
                <a:ea typeface="Nokia Pure Text Light" panose="020B0403020202020204" pitchFamily="34" charset="0"/>
              </a:rPr>
              <a:t>(</a:t>
            </a:r>
            <a:r>
              <a:rPr lang="en-US" dirty="0" err="1" smtClean="0">
                <a:ea typeface="Nokia Pure Text Light" panose="020B0403020202020204" pitchFamily="34" charset="0"/>
              </a:rPr>
              <a:t>fqdn</a:t>
            </a:r>
            <a:r>
              <a:rPr lang="en-US" dirty="0" smtClean="0">
                <a:ea typeface="Nokia Pure Text Light" panose="020B0403020202020204" pitchFamily="34" charset="0"/>
              </a:rPr>
              <a:t>) </a:t>
            </a:r>
            <a:r>
              <a:rPr lang="en-US" dirty="0">
                <a:ea typeface="Nokia Pure Text Light" panose="020B0403020202020204" pitchFamily="34" charset="0"/>
              </a:rPr>
              <a:t>to the role of the VNF type</a:t>
            </a:r>
            <a:r>
              <a:rPr lang="en-US" dirty="0" smtClean="0">
                <a:ea typeface="Nokia Pure Text Light" panose="020B0403020202020204" pitchFamily="34" charset="0"/>
              </a:rPr>
              <a:t>.</a:t>
            </a: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AAF responds to SO.</a:t>
            </a:r>
            <a:endParaRPr lang="en-US" sz="1000" dirty="0">
              <a:ea typeface="Nokia Pure Text Light" panose="020B0403020202020204" pitchFamily="34" charset="0"/>
            </a:endParaRP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9257" y="5067332"/>
            <a:ext cx="4865820" cy="3899767"/>
          </a:xfrm>
          <a:prstGeom prst="rect">
            <a:avLst/>
          </a:prstGeom>
        </p:spPr>
      </p:pic>
      <p:sp>
        <p:nvSpPr>
          <p:cNvPr id="137" name="TextBox 136"/>
          <p:cNvSpPr txBox="1"/>
          <p:nvPr/>
        </p:nvSpPr>
        <p:spPr>
          <a:xfrm>
            <a:off x="6678052" y="4607891"/>
            <a:ext cx="5457394" cy="646331"/>
          </a:xfrm>
          <a:prstGeom prst="rect">
            <a:avLst/>
          </a:prstGeom>
          <a:noFill/>
        </p:spPr>
        <p:txBody>
          <a:bodyPr wrap="square" rtlCol="0">
            <a:spAutoFit/>
          </a:bodyPr>
          <a:lstStyle/>
          <a:p>
            <a:r>
              <a:rPr lang="en-US" dirty="0"/>
              <a:t>This flow is based on Exhibit 92.3 of </a:t>
            </a:r>
            <a:r>
              <a:rPr lang="en-US" i="1" dirty="0"/>
              <a:t>Information Security Handbook</a:t>
            </a:r>
          </a:p>
        </p:txBody>
      </p:sp>
      <p:grpSp>
        <p:nvGrpSpPr>
          <p:cNvPr id="138" name="Group 137">
            <a:extLst>
              <a:ext uri="{FF2B5EF4-FFF2-40B4-BE49-F238E27FC236}">
                <a16:creationId xmlns:a16="http://schemas.microsoft.com/office/drawing/2014/main" xmlns="" id="{AD220178-EC7A-4F49-9810-BC93A2BAACA2}"/>
              </a:ext>
            </a:extLst>
          </p:cNvPr>
          <p:cNvGrpSpPr/>
          <p:nvPr/>
        </p:nvGrpSpPr>
        <p:grpSpPr>
          <a:xfrm>
            <a:off x="6463219" y="915930"/>
            <a:ext cx="425591" cy="3679373"/>
            <a:chOff x="7300681" y="747934"/>
            <a:chExt cx="425591" cy="3679373"/>
          </a:xfrm>
        </p:grpSpPr>
        <p:sp>
          <p:nvSpPr>
            <p:cNvPr id="140" name="Oval 139">
              <a:extLst>
                <a:ext uri="{FF2B5EF4-FFF2-40B4-BE49-F238E27FC236}">
                  <a16:creationId xmlns:a16="http://schemas.microsoft.com/office/drawing/2014/main" xmlns="" id="{D2EBC1FB-008B-4CF2-9CC7-AE576F615308}"/>
                </a:ext>
              </a:extLst>
            </p:cNvPr>
            <p:cNvSpPr/>
            <p:nvPr/>
          </p:nvSpPr>
          <p:spPr>
            <a:xfrm>
              <a:off x="7321131" y="7479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xmlns="" id="{F337D02A-8653-4EF2-B10C-6FEAE873453F}"/>
                </a:ext>
              </a:extLst>
            </p:cNvPr>
            <p:cNvSpPr/>
            <p:nvPr/>
          </p:nvSpPr>
          <p:spPr>
            <a:xfrm>
              <a:off x="7300681" y="110076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xmlns="" id="{F337D02A-8653-4EF2-B10C-6FEAE873453F}"/>
                </a:ext>
              </a:extLst>
            </p:cNvPr>
            <p:cNvSpPr/>
            <p:nvPr/>
          </p:nvSpPr>
          <p:spPr>
            <a:xfrm>
              <a:off x="7321468" y="150757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xmlns="" id="{F337D02A-8653-4EF2-B10C-6FEAE873453F}"/>
                </a:ext>
              </a:extLst>
            </p:cNvPr>
            <p:cNvSpPr/>
            <p:nvPr/>
          </p:nvSpPr>
          <p:spPr>
            <a:xfrm>
              <a:off x="7300681" y="206063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xmlns="" id="{F337D02A-8653-4EF2-B10C-6FEAE873453F}"/>
                </a:ext>
              </a:extLst>
            </p:cNvPr>
            <p:cNvSpPr/>
            <p:nvPr/>
          </p:nvSpPr>
          <p:spPr>
            <a:xfrm>
              <a:off x="7319693" y="24249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xmlns="" id="{F337D02A-8653-4EF2-B10C-6FEAE873453F}"/>
                </a:ext>
              </a:extLst>
            </p:cNvPr>
            <p:cNvSpPr/>
            <p:nvPr/>
          </p:nvSpPr>
          <p:spPr>
            <a:xfrm>
              <a:off x="7300681" y="35348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xmlns="" id="{57F1D4DB-21E2-4EEF-B971-7F5437DEA5F3}"/>
                </a:ext>
              </a:extLst>
            </p:cNvPr>
            <p:cNvSpPr/>
            <p:nvPr/>
          </p:nvSpPr>
          <p:spPr>
            <a:xfrm>
              <a:off x="7331098" y="40733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grpSp>
      <p:sp>
        <p:nvSpPr>
          <p:cNvPr id="148" name="Oval 147">
            <a:extLst>
              <a:ext uri="{FF2B5EF4-FFF2-40B4-BE49-F238E27FC236}">
                <a16:creationId xmlns:a16="http://schemas.microsoft.com/office/drawing/2014/main" xmlns="" id="{84C6A91F-25AA-4C2C-93A6-2E51E699B0E0}"/>
              </a:ext>
            </a:extLst>
          </p:cNvPr>
          <p:cNvSpPr/>
          <p:nvPr/>
        </p:nvSpPr>
        <p:spPr>
          <a:xfrm>
            <a:off x="6494499" y="49118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B9</a:t>
            </a:r>
            <a:endParaRPr lang="en-US" sz="1000" b="1" kern="0" dirty="0">
              <a:solidFill>
                <a:srgbClr val="FFFFFF"/>
              </a:solidFill>
              <a:latin typeface="Nokia Pure Text Light"/>
              <a:ea typeface="+mn-ea"/>
              <a:cs typeface="+mn-cs"/>
            </a:endParaRPr>
          </a:p>
        </p:txBody>
      </p:sp>
      <p:sp>
        <p:nvSpPr>
          <p:cNvPr id="149" name="Oval 148">
            <a:extLst>
              <a:ext uri="{FF2B5EF4-FFF2-40B4-BE49-F238E27FC236}">
                <a16:creationId xmlns:a16="http://schemas.microsoft.com/office/drawing/2014/main" xmlns="" id="{CB0E26C6-52AC-421A-BBCE-8405DCDE8970}"/>
              </a:ext>
            </a:extLst>
          </p:cNvPr>
          <p:cNvSpPr/>
          <p:nvPr/>
        </p:nvSpPr>
        <p:spPr>
          <a:xfrm>
            <a:off x="6482231" y="32980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smtClean="0">
                <a:solidFill>
                  <a:srgbClr val="FFFFFF"/>
                </a:solidFill>
                <a:latin typeface="Nokia Pure Text Light"/>
                <a:ea typeface="+mn-ea"/>
                <a:cs typeface="+mn-cs"/>
              </a:rPr>
              <a:t>B10</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11708585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15229</TotalTime>
  <Words>2371</Words>
  <Application>Microsoft Office PowerPoint</Application>
  <PresentationFormat>Custom</PresentationFormat>
  <Paragraphs>374</Paragraphs>
  <Slides>12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Nokia Pure Headline</vt:lpstr>
      <vt:lpstr>Nokia Pure Text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ZWARICO, AMY</cp:lastModifiedBy>
  <cp:revision>767</cp:revision>
  <cp:lastPrinted>2018-07-09T18:20:38Z</cp:lastPrinted>
  <dcterms:created xsi:type="dcterms:W3CDTF">2018-01-11T16:35:30Z</dcterms:created>
  <dcterms:modified xsi:type="dcterms:W3CDTF">2018-07-28T20:57:46Z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