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330" r:id="rId2"/>
    <p:sldId id="371" r:id="rId3"/>
    <p:sldId id="372" r:id="rId4"/>
    <p:sldId id="370" r:id="rId5"/>
    <p:sldId id="375" r:id="rId6"/>
    <p:sldId id="335" r:id="rId7"/>
    <p:sldId id="354" r:id="rId8"/>
    <p:sldId id="355" r:id="rId9"/>
    <p:sldId id="356" r:id="rId10"/>
    <p:sldId id="373" r:id="rId11"/>
    <p:sldId id="374" r:id="rId12"/>
    <p:sldId id="376" r:id="rId13"/>
  </p:sldIdLst>
  <p:sldSz cx="12192000" cy="9144000"/>
  <p:notesSz cx="6946900" cy="9220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8D9DA"/>
    <a:srgbClr val="00C9FF"/>
    <a:srgbClr val="124191"/>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18" autoAdjust="0"/>
    <p:restoredTop sz="95064" autoAdjust="0"/>
  </p:normalViewPr>
  <p:slideViewPr>
    <p:cSldViewPr snapToGrid="0">
      <p:cViewPr varScale="1">
        <p:scale>
          <a:sx n="64" d="100"/>
          <a:sy n="64" d="100"/>
        </p:scale>
        <p:origin x="666"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0323" cy="462611"/>
          </a:xfrm>
          <a:prstGeom prst="rect">
            <a:avLst/>
          </a:prstGeom>
        </p:spPr>
        <p:txBody>
          <a:bodyPr vert="horz" lIns="92382" tIns="46191" rIns="92382" bIns="46191" rtlCol="0"/>
          <a:lstStyle>
            <a:lvl1pPr algn="l">
              <a:defRPr sz="1200"/>
            </a:lvl1pPr>
          </a:lstStyle>
          <a:p>
            <a:endParaRPr lang="en-US" dirty="0"/>
          </a:p>
        </p:txBody>
      </p:sp>
      <p:sp>
        <p:nvSpPr>
          <p:cNvPr id="3" name="Date Placeholder 2"/>
          <p:cNvSpPr>
            <a:spLocks noGrp="1"/>
          </p:cNvSpPr>
          <p:nvPr>
            <p:ph type="dt" idx="1"/>
          </p:nvPr>
        </p:nvSpPr>
        <p:spPr>
          <a:xfrm>
            <a:off x="3934969" y="0"/>
            <a:ext cx="3010323" cy="462611"/>
          </a:xfrm>
          <a:prstGeom prst="rect">
            <a:avLst/>
          </a:prstGeom>
        </p:spPr>
        <p:txBody>
          <a:bodyPr vert="horz" lIns="92382" tIns="46191" rIns="92382" bIns="46191" rtlCol="0"/>
          <a:lstStyle>
            <a:lvl1pPr algn="r">
              <a:defRPr sz="1200"/>
            </a:lvl1pPr>
          </a:lstStyle>
          <a:p>
            <a:fld id="{B3251A52-6DF4-45C3-94CC-FDDE70A6936E}" type="datetimeFigureOut">
              <a:rPr lang="en-US" smtClean="0"/>
              <a:t>8/6/2018</a:t>
            </a:fld>
            <a:endParaRPr lang="en-US" dirty="0"/>
          </a:p>
        </p:txBody>
      </p:sp>
      <p:sp>
        <p:nvSpPr>
          <p:cNvPr id="4" name="Slide Image Placeholder 3"/>
          <p:cNvSpPr>
            <a:spLocks noGrp="1" noRot="1" noChangeAspect="1"/>
          </p:cNvSpPr>
          <p:nvPr>
            <p:ph type="sldImg" idx="2"/>
          </p:nvPr>
        </p:nvSpPr>
        <p:spPr>
          <a:xfrm>
            <a:off x="1398588" y="1152525"/>
            <a:ext cx="4149725" cy="3111500"/>
          </a:xfrm>
          <a:prstGeom prst="rect">
            <a:avLst/>
          </a:prstGeom>
          <a:noFill/>
          <a:ln w="12700">
            <a:solidFill>
              <a:prstClr val="black"/>
            </a:solidFill>
          </a:ln>
        </p:spPr>
        <p:txBody>
          <a:bodyPr vert="horz" lIns="92382" tIns="46191" rIns="92382" bIns="46191" rtlCol="0" anchor="ctr"/>
          <a:lstStyle/>
          <a:p>
            <a:endParaRPr lang="en-US" dirty="0"/>
          </a:p>
        </p:txBody>
      </p:sp>
      <p:sp>
        <p:nvSpPr>
          <p:cNvPr id="5" name="Notes Placeholder 4"/>
          <p:cNvSpPr>
            <a:spLocks noGrp="1"/>
          </p:cNvSpPr>
          <p:nvPr>
            <p:ph type="body" sz="quarter" idx="3"/>
          </p:nvPr>
        </p:nvSpPr>
        <p:spPr>
          <a:xfrm>
            <a:off x="694690" y="4437221"/>
            <a:ext cx="5557520" cy="3630454"/>
          </a:xfrm>
          <a:prstGeom prst="rect">
            <a:avLst/>
          </a:prstGeom>
        </p:spPr>
        <p:txBody>
          <a:bodyPr vert="horz" lIns="92382" tIns="46191" rIns="92382" bIns="4619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57590"/>
            <a:ext cx="3010323" cy="462610"/>
          </a:xfrm>
          <a:prstGeom prst="rect">
            <a:avLst/>
          </a:prstGeom>
        </p:spPr>
        <p:txBody>
          <a:bodyPr vert="horz" lIns="92382" tIns="46191" rIns="92382" bIns="4619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69" y="8757590"/>
            <a:ext cx="3010323" cy="462610"/>
          </a:xfrm>
          <a:prstGeom prst="rect">
            <a:avLst/>
          </a:prstGeom>
        </p:spPr>
        <p:txBody>
          <a:bodyPr vert="horz" lIns="92382" tIns="46191" rIns="92382" bIns="46191"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8</a:t>
            </a:fld>
            <a:endParaRPr lang="en-US" dirty="0"/>
          </a:p>
        </p:txBody>
      </p:sp>
    </p:spTree>
    <p:extLst>
      <p:ext uri="{BB962C8B-B14F-4D97-AF65-F5344CB8AC3E}">
        <p14:creationId xmlns:p14="http://schemas.microsoft.com/office/powerpoint/2010/main" val="3236470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9</a:t>
            </a:fld>
            <a:endParaRPr lang="en-US" dirty="0"/>
          </a:p>
        </p:txBody>
      </p:sp>
    </p:spTree>
    <p:extLst>
      <p:ext uri="{BB962C8B-B14F-4D97-AF65-F5344CB8AC3E}">
        <p14:creationId xmlns:p14="http://schemas.microsoft.com/office/powerpoint/2010/main" val="2929122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11</a:t>
            </a:fld>
            <a:endParaRPr lang="en-US" dirty="0"/>
          </a:p>
        </p:txBody>
      </p:sp>
    </p:spTree>
    <p:extLst>
      <p:ext uri="{BB962C8B-B14F-4D97-AF65-F5344CB8AC3E}">
        <p14:creationId xmlns:p14="http://schemas.microsoft.com/office/powerpoint/2010/main" val="123009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12</a:t>
            </a:fld>
            <a:endParaRPr lang="en-US" dirty="0"/>
          </a:p>
        </p:txBody>
      </p:sp>
    </p:spTree>
    <p:extLst>
      <p:ext uri="{BB962C8B-B14F-4D97-AF65-F5344CB8AC3E}">
        <p14:creationId xmlns:p14="http://schemas.microsoft.com/office/powerpoint/2010/main" val="2894387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8/6/2018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277979"/>
            <a:ext cx="7096773" cy="31442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400" dirty="0">
                <a:solidFill>
                  <a:schemeClr val="bg1"/>
                </a:solidFill>
              </a:rPr>
              <a:t>VNF Activation with </a:t>
            </a:r>
          </a:p>
          <a:p>
            <a:pPr algn="ctr"/>
            <a:r>
              <a:rPr lang="en-US" sz="4400" dirty="0">
                <a:solidFill>
                  <a:schemeClr val="bg1"/>
                </a:solidFill>
              </a:rPr>
              <a:t>Initial Certificate Enrollment</a:t>
            </a:r>
          </a:p>
          <a:p>
            <a:pPr algn="ctr"/>
            <a:r>
              <a:rPr lang="en-US" sz="3600" dirty="0">
                <a:solidFill>
                  <a:schemeClr val="bg1"/>
                </a:solidFill>
              </a:rPr>
              <a:t>Security Subcommittee</a:t>
            </a:r>
          </a:p>
          <a:p>
            <a:pPr algn="ctr"/>
            <a:r>
              <a:rPr lang="en-US" sz="3600" dirty="0">
                <a:solidFill>
                  <a:schemeClr val="bg1"/>
                </a:solidFill>
              </a:rPr>
              <a:t>Casablanca</a:t>
            </a:r>
            <a:endParaRPr lang="ru-RU" sz="36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800" dirty="0">
                <a:solidFill>
                  <a:schemeClr val="bg1"/>
                </a:solidFill>
              </a:rPr>
              <a:t>Aug 6, 2018</a:t>
            </a:r>
          </a:p>
          <a:p>
            <a:pPr marL="0" indent="0">
              <a:buNone/>
            </a:pPr>
            <a:r>
              <a:rPr lang="en-US" sz="2800" dirty="0">
                <a:solidFill>
                  <a:schemeClr val="bg1"/>
                </a:solidFill>
              </a:rPr>
              <a:t>v12</a:t>
            </a:r>
          </a:p>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3499180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F2FBE87-DF46-473F-9CE8-DCF199469066}"/>
              </a:ext>
            </a:extLst>
          </p:cNvPr>
          <p:cNvGrpSpPr/>
          <p:nvPr/>
        </p:nvGrpSpPr>
        <p:grpSpPr>
          <a:xfrm>
            <a:off x="3032942" y="589951"/>
            <a:ext cx="712737" cy="8318021"/>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2030292" y="589951"/>
            <a:ext cx="829010" cy="8318021"/>
            <a:chOff x="2473420" y="576597"/>
            <a:chExt cx="829010"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73420" y="576597"/>
              <a:ext cx="829010" cy="560347"/>
              <a:chOff x="1785772" y="588837"/>
              <a:chExt cx="829010"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785772" y="735817"/>
                <a:ext cx="829010" cy="276999"/>
              </a:xfrm>
              <a:prstGeom prst="rect">
                <a:avLst/>
              </a:prstGeom>
              <a:noFill/>
            </p:spPr>
            <p:txBody>
              <a:bodyPr wrap="none" rtlCol="0">
                <a:spAutoFit/>
              </a:bodyPr>
              <a:lstStyle/>
              <a:p>
                <a:pPr algn="ctr"/>
                <a:r>
                  <a:rPr lang="en-US" sz="1200" b="1" dirty="0">
                    <a:solidFill>
                      <a:schemeClr val="bg1"/>
                    </a:solidFill>
                  </a:rPr>
                  <a:t>Controller</a:t>
                </a:r>
              </a:p>
            </p:txBody>
          </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1135898" y="589951"/>
            <a:ext cx="712737" cy="8318021"/>
            <a:chOff x="1612006" y="576597"/>
            <a:chExt cx="712737"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12006" y="576597"/>
              <a:ext cx="712737" cy="560347"/>
              <a:chOff x="1839900" y="588837"/>
              <a:chExt cx="712737"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899739" y="702710"/>
                <a:ext cx="633507" cy="276999"/>
              </a:xfrm>
              <a:prstGeom prst="rect">
                <a:avLst/>
              </a:prstGeom>
              <a:noFill/>
            </p:spPr>
            <p:txBody>
              <a:bodyPr wrap="none" rtlCol="0">
                <a:spAutoFit/>
              </a:bodyPr>
              <a:lstStyle/>
              <a:p>
                <a:r>
                  <a:rPr lang="en-US" sz="1200" b="1" dirty="0">
                    <a:solidFill>
                      <a:schemeClr val="bg1"/>
                    </a:solidFill>
                  </a:rPr>
                  <a:t>M-VIM</a:t>
                </a:r>
              </a:p>
            </p:txBody>
          </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4035967" y="589951"/>
            <a:ext cx="712737" cy="8318021"/>
            <a:chOff x="5009964" y="576597"/>
            <a:chExt cx="712737" cy="8318021"/>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5009964" y="576597"/>
              <a:ext cx="712737" cy="560347"/>
              <a:chOff x="2836155" y="582717"/>
              <a:chExt cx="712737" cy="560347"/>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990776" y="679520"/>
                <a:ext cx="410690" cy="253916"/>
              </a:xfrm>
              <a:prstGeom prst="rect">
                <a:avLst/>
              </a:prstGeom>
              <a:noFill/>
            </p:spPr>
            <p:txBody>
              <a:bodyPr wrap="none" rtlCol="0">
                <a:spAutoFit/>
              </a:bodyPr>
              <a:lstStyle/>
              <a:p>
                <a:pPr algn="ctr"/>
                <a:r>
                  <a:rPr lang="en-US" sz="1050" b="1" dirty="0">
                    <a:solidFill>
                      <a:schemeClr val="bg1"/>
                    </a:solidFill>
                  </a:rPr>
                  <a:t>AAF</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0" y="0"/>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13915" y="-17858"/>
              <a:ext cx="563647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D : Service Instantiation Part 2</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187376" y="589951"/>
            <a:ext cx="712737" cy="8318021"/>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70088" y="690036"/>
                <a:ext cx="447559" cy="276999"/>
              </a:xfrm>
              <a:prstGeom prst="rect">
                <a:avLst/>
              </a:prstGeom>
              <a:noFill/>
            </p:spPr>
            <p:txBody>
              <a:bodyPr wrap="none" rtlCol="0">
                <a:spAutoFit/>
              </a:bodyPr>
              <a:lstStyle/>
              <a:p>
                <a:pPr algn="ctr"/>
                <a:r>
                  <a:rPr lang="en-US" sz="1200" b="1" dirty="0">
                    <a:solidFill>
                      <a:schemeClr val="bg1"/>
                    </a:solidFill>
                  </a:rPr>
                  <a:t>VNF</a:t>
                </a:r>
              </a:p>
            </p:txBody>
          </p:sp>
        </p:grpSp>
      </p:grpSp>
      <p:sp>
        <p:nvSpPr>
          <p:cNvPr id="121" name="Rectangle: Rounded Corners 120">
            <a:extLst>
              <a:ext uri="{FF2B5EF4-FFF2-40B4-BE49-F238E27FC236}">
                <a16:creationId xmlns:a16="http://schemas.microsoft.com/office/drawing/2014/main" id="{8CDD3A52-2693-49C4-AE25-F66AB4491842}"/>
              </a:ext>
            </a:extLst>
          </p:cNvPr>
          <p:cNvSpPr/>
          <p:nvPr/>
        </p:nvSpPr>
        <p:spPr>
          <a:xfrm rot="16200000">
            <a:off x="2579473" y="3298253"/>
            <a:ext cx="405078" cy="20014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D1DFB79-05EF-4E04-95D2-C7FC66451734}"/>
              </a:ext>
            </a:extLst>
          </p:cNvPr>
          <p:cNvSpPr txBox="1"/>
          <p:nvPr/>
        </p:nvSpPr>
        <p:spPr>
          <a:xfrm>
            <a:off x="1826578" y="4114953"/>
            <a:ext cx="1953905" cy="369332"/>
          </a:xfrm>
          <a:prstGeom prst="rect">
            <a:avLst/>
          </a:prstGeom>
          <a:noFill/>
        </p:spPr>
        <p:txBody>
          <a:bodyPr wrap="square" rtlCol="0">
            <a:spAutoFit/>
          </a:bodyPr>
          <a:lstStyle/>
          <a:p>
            <a:r>
              <a:rPr lang="en-US" dirty="0">
                <a:solidFill>
                  <a:srgbClr val="0000CC"/>
                </a:solidFill>
              </a:rPr>
              <a:t>Activate Service</a:t>
            </a:r>
          </a:p>
        </p:txBody>
      </p:sp>
      <p:cxnSp>
        <p:nvCxnSpPr>
          <p:cNvPr id="123" name="Straight Arrow Connector 122">
            <a:extLst>
              <a:ext uri="{FF2B5EF4-FFF2-40B4-BE49-F238E27FC236}">
                <a16:creationId xmlns:a16="http://schemas.microsoft.com/office/drawing/2014/main" id="{A55B64FC-81D1-4E98-B1B3-82B90540B664}"/>
              </a:ext>
            </a:extLst>
          </p:cNvPr>
          <p:cNvCxnSpPr>
            <a:cxnSpLocks/>
          </p:cNvCxnSpPr>
          <p:nvPr/>
        </p:nvCxnSpPr>
        <p:spPr>
          <a:xfrm flipH="1">
            <a:off x="2597215" y="4096419"/>
            <a:ext cx="65970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2292413" y="314050"/>
            <a:ext cx="335104" cy="235798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1642869" y="1344796"/>
            <a:ext cx="1769073" cy="369332"/>
          </a:xfrm>
          <a:prstGeom prst="rect">
            <a:avLst/>
          </a:prstGeom>
          <a:noFill/>
        </p:spPr>
        <p:txBody>
          <a:bodyPr wrap="square" rtlCol="0">
            <a:spAutoFit/>
          </a:bodyPr>
          <a:lstStyle/>
          <a:p>
            <a:r>
              <a:rPr lang="en-US" dirty="0">
                <a:solidFill>
                  <a:srgbClr val="0000CC"/>
                </a:solidFill>
              </a:rPr>
              <a:t>Instantiate VNF</a:t>
            </a:r>
          </a:p>
        </p:txBody>
      </p:sp>
      <p:cxnSp>
        <p:nvCxnSpPr>
          <p:cNvPr id="134" name="Straight Arrow Connector 133">
            <a:extLst>
              <a:ext uri="{FF2B5EF4-FFF2-40B4-BE49-F238E27FC236}">
                <a16:creationId xmlns:a16="http://schemas.microsoft.com/office/drawing/2014/main" id="{DB3864C6-B28D-4827-A953-FE3A8D0DDD12}"/>
              </a:ext>
            </a:extLst>
          </p:cNvPr>
          <p:cNvCxnSpPr>
            <a:cxnSpLocks/>
          </p:cNvCxnSpPr>
          <p:nvPr/>
        </p:nvCxnSpPr>
        <p:spPr>
          <a:xfrm flipH="1">
            <a:off x="1634160" y="1316499"/>
            <a:ext cx="1622756"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1594166" y="3596238"/>
            <a:ext cx="409142" cy="26108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660919" y="4715859"/>
            <a:ext cx="2241639" cy="369332"/>
          </a:xfrm>
          <a:prstGeom prst="rect">
            <a:avLst/>
          </a:prstGeom>
          <a:noFill/>
        </p:spPr>
        <p:txBody>
          <a:bodyPr wrap="none" rtlCol="0">
            <a:spAutoFit/>
          </a:bodyPr>
          <a:lstStyle/>
          <a:p>
            <a:r>
              <a:rPr lang="en-US" dirty="0">
                <a:solidFill>
                  <a:srgbClr val="0000CC"/>
                </a:solidFill>
              </a:rPr>
              <a:t>Service Configuration </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681127" y="4697086"/>
            <a:ext cx="162876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id="{A212F47A-CB26-4E57-B07C-E0FEEBAECD70}"/>
              </a:ext>
            </a:extLst>
          </p:cNvPr>
          <p:cNvGrpSpPr/>
          <p:nvPr/>
        </p:nvGrpSpPr>
        <p:grpSpPr>
          <a:xfrm>
            <a:off x="2925565" y="4674542"/>
            <a:ext cx="336765" cy="459620"/>
            <a:chOff x="313321" y="3751338"/>
            <a:chExt cx="441930" cy="603150"/>
          </a:xfrm>
        </p:grpSpPr>
        <p:sp>
          <p:nvSpPr>
            <p:cNvPr id="137" name="Rectangle: Rounded Corners 136">
              <a:extLst>
                <a:ext uri="{FF2B5EF4-FFF2-40B4-BE49-F238E27FC236}">
                  <a16:creationId xmlns:a16="http://schemas.microsoft.com/office/drawing/2014/main" id="{17C3D8D4-9369-476A-8DBB-4241FF83BBCA}"/>
                </a:ext>
              </a:extLst>
            </p:cNvPr>
            <p:cNvSpPr/>
            <p:nvPr/>
          </p:nvSpPr>
          <p:spPr>
            <a:xfrm>
              <a:off x="372357" y="3973287"/>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Rounded Corners 137">
              <a:extLst>
                <a:ext uri="{FF2B5EF4-FFF2-40B4-BE49-F238E27FC236}">
                  <a16:creationId xmlns:a16="http://schemas.microsoft.com/office/drawing/2014/main" id="{AE143ABE-DE9E-4CE8-AFF6-8C7A7CAA7F96}"/>
                </a:ext>
              </a:extLst>
            </p:cNvPr>
            <p:cNvSpPr/>
            <p:nvPr/>
          </p:nvSpPr>
          <p:spPr>
            <a:xfrm>
              <a:off x="348428" y="3751338"/>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9" name="Picture 2">
              <a:extLst>
                <a:ext uri="{FF2B5EF4-FFF2-40B4-BE49-F238E27FC236}">
                  <a16:creationId xmlns:a16="http://schemas.microsoft.com/office/drawing/2014/main" id="{C404D93B-6232-4483-8B21-BF0AE77246AA}"/>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3321" y="3790646"/>
              <a:ext cx="441930" cy="563842"/>
            </a:xfrm>
            <a:prstGeom prst="rect">
              <a:avLst/>
            </a:prstGeom>
            <a:noFill/>
            <a:ln w="9525">
              <a:noFill/>
              <a:miter lim="800000"/>
              <a:headEnd/>
              <a:tailEnd/>
            </a:ln>
          </p:spPr>
        </p:pic>
      </p:grpSp>
      <p:sp>
        <p:nvSpPr>
          <p:cNvPr id="199" name="Rectangle: Rounded Corners 198">
            <a:extLst>
              <a:ext uri="{FF2B5EF4-FFF2-40B4-BE49-F238E27FC236}">
                <a16:creationId xmlns:a16="http://schemas.microsoft.com/office/drawing/2014/main" id="{8B0F019F-7511-4562-98D8-4E41ADC6DE4C}"/>
              </a:ext>
            </a:extLst>
          </p:cNvPr>
          <p:cNvSpPr/>
          <p:nvPr/>
        </p:nvSpPr>
        <p:spPr>
          <a:xfrm rot="16200000">
            <a:off x="2750287" y="5433718"/>
            <a:ext cx="385932" cy="22393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TextBox 199">
            <a:extLst>
              <a:ext uri="{FF2B5EF4-FFF2-40B4-BE49-F238E27FC236}">
                <a16:creationId xmlns:a16="http://schemas.microsoft.com/office/drawing/2014/main" id="{BA24E8F7-C35A-49A7-A207-68494BBBA9FD}"/>
              </a:ext>
            </a:extLst>
          </p:cNvPr>
          <p:cNvSpPr txBox="1"/>
          <p:nvPr/>
        </p:nvSpPr>
        <p:spPr>
          <a:xfrm>
            <a:off x="1957022" y="6362233"/>
            <a:ext cx="1998624" cy="369332"/>
          </a:xfrm>
          <a:prstGeom prst="rect">
            <a:avLst/>
          </a:prstGeom>
          <a:noFill/>
        </p:spPr>
        <p:txBody>
          <a:bodyPr wrap="none" rtlCol="0">
            <a:spAutoFit/>
          </a:bodyPr>
          <a:lstStyle/>
          <a:p>
            <a:r>
              <a:rPr lang="en-US" dirty="0">
                <a:solidFill>
                  <a:srgbClr val="0000CC"/>
                </a:solidFill>
              </a:rPr>
              <a:t>Service Configured</a:t>
            </a:r>
          </a:p>
        </p:txBody>
      </p:sp>
      <p:cxnSp>
        <p:nvCxnSpPr>
          <p:cNvPr id="204" name="Straight Arrow Connector 203">
            <a:extLst>
              <a:ext uri="{FF2B5EF4-FFF2-40B4-BE49-F238E27FC236}">
                <a16:creationId xmlns:a16="http://schemas.microsoft.com/office/drawing/2014/main" id="{89E384FD-D60B-4C73-8AFC-7B83DC0C8290}"/>
              </a:ext>
            </a:extLst>
          </p:cNvPr>
          <p:cNvCxnSpPr>
            <a:cxnSpLocks/>
          </p:cNvCxnSpPr>
          <p:nvPr/>
        </p:nvCxnSpPr>
        <p:spPr>
          <a:xfrm>
            <a:off x="2630592" y="6337866"/>
            <a:ext cx="6615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id="{D35A297E-20BE-409B-8C2C-BA3F5A952FEC}"/>
              </a:ext>
            </a:extLst>
          </p:cNvPr>
          <p:cNvGrpSpPr/>
          <p:nvPr/>
        </p:nvGrpSpPr>
        <p:grpSpPr>
          <a:xfrm>
            <a:off x="6026904" y="589951"/>
            <a:ext cx="712737" cy="8318021"/>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5078382" y="589951"/>
            <a:ext cx="712737" cy="8318021"/>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sp>
        <p:nvSpPr>
          <p:cNvPr id="231" name="Rectangle: Rounded Corners 230">
            <a:extLst>
              <a:ext uri="{FF2B5EF4-FFF2-40B4-BE49-F238E27FC236}">
                <a16:creationId xmlns:a16="http://schemas.microsoft.com/office/drawing/2014/main" id="{D305D55D-EF72-427C-B6C9-BEDCB78513DD}"/>
              </a:ext>
            </a:extLst>
          </p:cNvPr>
          <p:cNvSpPr/>
          <p:nvPr/>
        </p:nvSpPr>
        <p:spPr>
          <a:xfrm rot="16200000">
            <a:off x="4119879" y="5615487"/>
            <a:ext cx="353584" cy="29154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TextBox 231">
            <a:extLst>
              <a:ext uri="{FF2B5EF4-FFF2-40B4-BE49-F238E27FC236}">
                <a16:creationId xmlns:a16="http://schemas.microsoft.com/office/drawing/2014/main" id="{569BD7AA-B0F5-4725-AE31-E67BF0B4DBD1}"/>
              </a:ext>
            </a:extLst>
          </p:cNvPr>
          <p:cNvSpPr txBox="1"/>
          <p:nvPr/>
        </p:nvSpPr>
        <p:spPr>
          <a:xfrm>
            <a:off x="3032942" y="6899403"/>
            <a:ext cx="1681742" cy="369332"/>
          </a:xfrm>
          <a:prstGeom prst="rect">
            <a:avLst/>
          </a:prstGeom>
          <a:noFill/>
        </p:spPr>
        <p:txBody>
          <a:bodyPr wrap="none" rtlCol="0">
            <a:spAutoFit/>
          </a:bodyPr>
          <a:lstStyle/>
          <a:p>
            <a:r>
              <a:rPr lang="en-US" dirty="0">
                <a:solidFill>
                  <a:srgbClr val="0000CC"/>
                </a:solidFill>
              </a:rPr>
              <a:t>Monitor Service</a:t>
            </a:r>
          </a:p>
        </p:txBody>
      </p:sp>
      <p:cxnSp>
        <p:nvCxnSpPr>
          <p:cNvPr id="236" name="Straight Arrow Connector 235">
            <a:extLst>
              <a:ext uri="{FF2B5EF4-FFF2-40B4-BE49-F238E27FC236}">
                <a16:creationId xmlns:a16="http://schemas.microsoft.com/office/drawing/2014/main" id="{B79D472B-C920-4621-A046-A701B97056B4}"/>
              </a:ext>
            </a:extLst>
          </p:cNvPr>
          <p:cNvCxnSpPr>
            <a:cxnSpLocks/>
          </p:cNvCxnSpPr>
          <p:nvPr/>
        </p:nvCxnSpPr>
        <p:spPr>
          <a:xfrm>
            <a:off x="3581107" y="6873996"/>
            <a:ext cx="172670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7" name="Rectangle: Rounded Corners 236">
            <a:extLst>
              <a:ext uri="{FF2B5EF4-FFF2-40B4-BE49-F238E27FC236}">
                <a16:creationId xmlns:a16="http://schemas.microsoft.com/office/drawing/2014/main" id="{48F6C969-20F9-4901-9B75-1D98CB158302}"/>
              </a:ext>
            </a:extLst>
          </p:cNvPr>
          <p:cNvSpPr/>
          <p:nvPr/>
        </p:nvSpPr>
        <p:spPr>
          <a:xfrm rot="16200000">
            <a:off x="5548014" y="6555667"/>
            <a:ext cx="392744" cy="19913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Box 237">
            <a:extLst>
              <a:ext uri="{FF2B5EF4-FFF2-40B4-BE49-F238E27FC236}">
                <a16:creationId xmlns:a16="http://schemas.microsoft.com/office/drawing/2014/main" id="{DDB518B9-6AB9-49D8-A98B-AA9DAE06D1C1}"/>
              </a:ext>
            </a:extLst>
          </p:cNvPr>
          <p:cNvSpPr txBox="1"/>
          <p:nvPr/>
        </p:nvSpPr>
        <p:spPr>
          <a:xfrm>
            <a:off x="4800527" y="7366680"/>
            <a:ext cx="1657377" cy="369332"/>
          </a:xfrm>
          <a:prstGeom prst="rect">
            <a:avLst/>
          </a:prstGeom>
          <a:noFill/>
        </p:spPr>
        <p:txBody>
          <a:bodyPr wrap="none" rtlCol="0">
            <a:spAutoFit/>
          </a:bodyPr>
          <a:lstStyle/>
          <a:p>
            <a:r>
              <a:rPr lang="en-US" dirty="0">
                <a:solidFill>
                  <a:srgbClr val="0000CC"/>
                </a:solidFill>
              </a:rPr>
              <a:t>Monitoring Info</a:t>
            </a:r>
          </a:p>
        </p:txBody>
      </p:sp>
      <p:cxnSp>
        <p:nvCxnSpPr>
          <p:cNvPr id="242" name="Straight Arrow Connector 241">
            <a:extLst>
              <a:ext uri="{FF2B5EF4-FFF2-40B4-BE49-F238E27FC236}">
                <a16:creationId xmlns:a16="http://schemas.microsoft.com/office/drawing/2014/main" id="{6C11C176-746D-4AC0-B3DA-56EF5317564C}"/>
              </a:ext>
            </a:extLst>
          </p:cNvPr>
          <p:cNvCxnSpPr>
            <a:cxnSpLocks/>
          </p:cNvCxnSpPr>
          <p:nvPr/>
        </p:nvCxnSpPr>
        <p:spPr>
          <a:xfrm>
            <a:off x="5623998" y="7339152"/>
            <a:ext cx="605778"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1885C2DB-02DA-46D0-A7C6-C74B114EDBEB}"/>
              </a:ext>
            </a:extLst>
          </p:cNvPr>
          <p:cNvSpPr/>
          <p:nvPr/>
        </p:nvSpPr>
        <p:spPr>
          <a:xfrm rot="16200000">
            <a:off x="3312045" y="7917902"/>
            <a:ext cx="392744" cy="1272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TextBox 243">
            <a:extLst>
              <a:ext uri="{FF2B5EF4-FFF2-40B4-BE49-F238E27FC236}">
                <a16:creationId xmlns:a16="http://schemas.microsoft.com/office/drawing/2014/main" id="{A455BE50-F0EA-4C6E-95A9-AE5909480826}"/>
              </a:ext>
            </a:extLst>
          </p:cNvPr>
          <p:cNvSpPr txBox="1"/>
          <p:nvPr/>
        </p:nvSpPr>
        <p:spPr>
          <a:xfrm>
            <a:off x="2859040" y="8351441"/>
            <a:ext cx="1300549" cy="369332"/>
          </a:xfrm>
          <a:prstGeom prst="rect">
            <a:avLst/>
          </a:prstGeom>
          <a:noFill/>
        </p:spPr>
        <p:txBody>
          <a:bodyPr wrap="none" rtlCol="0">
            <a:spAutoFit/>
          </a:bodyPr>
          <a:lstStyle/>
          <a:p>
            <a:r>
              <a:rPr lang="en-US" dirty="0">
                <a:solidFill>
                  <a:srgbClr val="0000CC"/>
                </a:solidFill>
              </a:rPr>
              <a:t>Inform User</a:t>
            </a:r>
          </a:p>
        </p:txBody>
      </p:sp>
      <p:sp>
        <p:nvSpPr>
          <p:cNvPr id="183" name="Rectangle: Rounded Corners 182">
            <a:extLst>
              <a:ext uri="{FF2B5EF4-FFF2-40B4-BE49-F238E27FC236}">
                <a16:creationId xmlns:a16="http://schemas.microsoft.com/office/drawing/2014/main" id="{181C8BC7-3DF4-48CA-A298-F46A00D27554}"/>
              </a:ext>
            </a:extLst>
          </p:cNvPr>
          <p:cNvSpPr/>
          <p:nvPr/>
        </p:nvSpPr>
        <p:spPr>
          <a:xfrm rot="16200000">
            <a:off x="4092678" y="3497440"/>
            <a:ext cx="392744" cy="49309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5F7A734-0CEB-470D-AA97-A39062663135}"/>
              </a:ext>
            </a:extLst>
          </p:cNvPr>
          <p:cNvSpPr txBox="1"/>
          <p:nvPr/>
        </p:nvSpPr>
        <p:spPr>
          <a:xfrm>
            <a:off x="1962952" y="5751966"/>
            <a:ext cx="2931123" cy="369332"/>
          </a:xfrm>
          <a:prstGeom prst="rect">
            <a:avLst/>
          </a:prstGeom>
          <a:noFill/>
        </p:spPr>
        <p:txBody>
          <a:bodyPr wrap="none" rtlCol="0">
            <a:spAutoFit/>
          </a:bodyPr>
          <a:lstStyle/>
          <a:p>
            <a:r>
              <a:rPr lang="en-US" dirty="0">
                <a:solidFill>
                  <a:srgbClr val="0000CC"/>
                </a:solidFill>
              </a:rPr>
              <a:t>Update Service Configuration</a:t>
            </a:r>
          </a:p>
        </p:txBody>
      </p:sp>
      <p:cxnSp>
        <p:nvCxnSpPr>
          <p:cNvPr id="188" name="Straight Arrow Connector 187">
            <a:extLst>
              <a:ext uri="{FF2B5EF4-FFF2-40B4-BE49-F238E27FC236}">
                <a16:creationId xmlns:a16="http://schemas.microsoft.com/office/drawing/2014/main" id="{9F2FA478-394C-40A3-AD5C-D806C8906308}"/>
              </a:ext>
            </a:extLst>
          </p:cNvPr>
          <p:cNvCxnSpPr>
            <a:cxnSpLocks/>
          </p:cNvCxnSpPr>
          <p:nvPr/>
        </p:nvCxnSpPr>
        <p:spPr>
          <a:xfrm>
            <a:off x="2616635" y="5751966"/>
            <a:ext cx="361756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4" name="Rectangle: Rounded Corners 163">
            <a:extLst>
              <a:ext uri="{FF2B5EF4-FFF2-40B4-BE49-F238E27FC236}">
                <a16:creationId xmlns:a16="http://schemas.microsoft.com/office/drawing/2014/main" id="{F451B074-3985-4556-86EC-8E30ADD191B6}"/>
              </a:ext>
            </a:extLst>
          </p:cNvPr>
          <p:cNvSpPr/>
          <p:nvPr/>
        </p:nvSpPr>
        <p:spPr>
          <a:xfrm rot="16200000">
            <a:off x="3712837" y="392662"/>
            <a:ext cx="363218" cy="526116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ABE9158B-9444-4293-B49C-0EB746079D9A}"/>
              </a:ext>
            </a:extLst>
          </p:cNvPr>
          <p:cNvSpPr txBox="1"/>
          <p:nvPr/>
        </p:nvSpPr>
        <p:spPr>
          <a:xfrm>
            <a:off x="1492266" y="2864884"/>
            <a:ext cx="3275127" cy="369332"/>
          </a:xfrm>
          <a:prstGeom prst="rect">
            <a:avLst/>
          </a:prstGeom>
          <a:noFill/>
        </p:spPr>
        <p:txBody>
          <a:bodyPr wrap="none" rtlCol="0">
            <a:spAutoFit/>
          </a:bodyPr>
          <a:lstStyle/>
          <a:p>
            <a:r>
              <a:rPr lang="en-US" dirty="0">
                <a:solidFill>
                  <a:srgbClr val="0000CC"/>
                </a:solidFill>
              </a:rPr>
              <a:t>Update Instantiation Information</a:t>
            </a:r>
          </a:p>
        </p:txBody>
      </p:sp>
      <p:cxnSp>
        <p:nvCxnSpPr>
          <p:cNvPr id="166" name="Straight Arrow Connector 165">
            <a:extLst>
              <a:ext uri="{FF2B5EF4-FFF2-40B4-BE49-F238E27FC236}">
                <a16:creationId xmlns:a16="http://schemas.microsoft.com/office/drawing/2014/main" id="{AD164698-7ED9-4F99-B7EA-59B1F1256712}"/>
              </a:ext>
            </a:extLst>
          </p:cNvPr>
          <p:cNvCxnSpPr>
            <a:cxnSpLocks/>
          </p:cNvCxnSpPr>
          <p:nvPr/>
        </p:nvCxnSpPr>
        <p:spPr>
          <a:xfrm>
            <a:off x="1608553" y="2819635"/>
            <a:ext cx="459466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id="{5188FC01-7B5C-4C84-BF2E-4E35E38FD4E4}"/>
              </a:ext>
            </a:extLst>
          </p:cNvPr>
          <p:cNvSpPr/>
          <p:nvPr/>
        </p:nvSpPr>
        <p:spPr>
          <a:xfrm rot="16200000">
            <a:off x="4146181" y="6626697"/>
            <a:ext cx="392744" cy="28971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TextBox 167">
            <a:extLst>
              <a:ext uri="{FF2B5EF4-FFF2-40B4-BE49-F238E27FC236}">
                <a16:creationId xmlns:a16="http://schemas.microsoft.com/office/drawing/2014/main" id="{D4096E0F-D4AA-4F09-9FA3-63F602B31EF8}"/>
              </a:ext>
            </a:extLst>
          </p:cNvPr>
          <p:cNvSpPr txBox="1"/>
          <p:nvPr/>
        </p:nvSpPr>
        <p:spPr>
          <a:xfrm>
            <a:off x="2975800" y="7862281"/>
            <a:ext cx="2623484" cy="369332"/>
          </a:xfrm>
          <a:prstGeom prst="rect">
            <a:avLst/>
          </a:prstGeom>
          <a:noFill/>
        </p:spPr>
        <p:txBody>
          <a:bodyPr wrap="square" rtlCol="0">
            <a:spAutoFit/>
          </a:bodyPr>
          <a:lstStyle/>
          <a:p>
            <a:r>
              <a:rPr lang="en-US" dirty="0">
                <a:solidFill>
                  <a:srgbClr val="0000CC"/>
                </a:solidFill>
              </a:rPr>
              <a:t>Service Monitored</a:t>
            </a:r>
          </a:p>
        </p:txBody>
      </p:sp>
      <p:cxnSp>
        <p:nvCxnSpPr>
          <p:cNvPr id="177" name="Straight Arrow Connector 176">
            <a:extLst>
              <a:ext uri="{FF2B5EF4-FFF2-40B4-BE49-F238E27FC236}">
                <a16:creationId xmlns:a16="http://schemas.microsoft.com/office/drawing/2014/main" id="{BEE7648C-6554-42D6-BD6A-117F59084DA4}"/>
              </a:ext>
            </a:extLst>
          </p:cNvPr>
          <p:cNvCxnSpPr>
            <a:cxnSpLocks/>
          </p:cNvCxnSpPr>
          <p:nvPr/>
        </p:nvCxnSpPr>
        <p:spPr>
          <a:xfrm>
            <a:off x="3565609" y="7862282"/>
            <a:ext cx="173485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0" name="Rectangle: Rounded Corners 189">
            <a:extLst>
              <a:ext uri="{FF2B5EF4-FFF2-40B4-BE49-F238E27FC236}">
                <a16:creationId xmlns:a16="http://schemas.microsoft.com/office/drawing/2014/main" id="{1380A996-ABDC-41BC-A5F8-B820B81843DD}"/>
              </a:ext>
            </a:extLst>
          </p:cNvPr>
          <p:cNvSpPr/>
          <p:nvPr/>
        </p:nvSpPr>
        <p:spPr>
          <a:xfrm rot="16200000">
            <a:off x="2298772" y="2480095"/>
            <a:ext cx="385932" cy="23564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9" name="TextBox 188">
            <a:extLst>
              <a:ext uri="{FF2B5EF4-FFF2-40B4-BE49-F238E27FC236}">
                <a16:creationId xmlns:a16="http://schemas.microsoft.com/office/drawing/2014/main" id="{91F47A8E-14D3-46D4-AE07-1115C672E451}"/>
              </a:ext>
            </a:extLst>
          </p:cNvPr>
          <p:cNvSpPr txBox="1"/>
          <p:nvPr/>
        </p:nvSpPr>
        <p:spPr>
          <a:xfrm>
            <a:off x="1340792" y="3432767"/>
            <a:ext cx="2328971" cy="369332"/>
          </a:xfrm>
          <a:prstGeom prst="rect">
            <a:avLst/>
          </a:prstGeom>
          <a:noFill/>
        </p:spPr>
        <p:txBody>
          <a:bodyPr wrap="none" rtlCol="0">
            <a:spAutoFit/>
          </a:bodyPr>
          <a:lstStyle/>
          <a:p>
            <a:r>
              <a:rPr lang="en-US" dirty="0">
                <a:solidFill>
                  <a:srgbClr val="0000CC"/>
                </a:solidFill>
              </a:rPr>
              <a:t>Instantiation Complete</a:t>
            </a:r>
          </a:p>
        </p:txBody>
      </p:sp>
      <p:cxnSp>
        <p:nvCxnSpPr>
          <p:cNvPr id="191" name="Straight Arrow Connector 190">
            <a:extLst>
              <a:ext uri="{FF2B5EF4-FFF2-40B4-BE49-F238E27FC236}">
                <a16:creationId xmlns:a16="http://schemas.microsoft.com/office/drawing/2014/main" id="{FBBC81C0-CFBE-4F44-ADFA-6DD7F254F2A4}"/>
              </a:ext>
            </a:extLst>
          </p:cNvPr>
          <p:cNvCxnSpPr>
            <a:cxnSpLocks/>
          </p:cNvCxnSpPr>
          <p:nvPr/>
        </p:nvCxnSpPr>
        <p:spPr>
          <a:xfrm>
            <a:off x="1679716" y="3465344"/>
            <a:ext cx="162404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2" name="TextBox 191">
            <a:extLst>
              <a:ext uri="{FF2B5EF4-FFF2-40B4-BE49-F238E27FC236}">
                <a16:creationId xmlns:a16="http://schemas.microsoft.com/office/drawing/2014/main" id="{54E030FD-E2D4-440D-863D-A22BC40EAD34}"/>
              </a:ext>
            </a:extLst>
          </p:cNvPr>
          <p:cNvSpPr txBox="1"/>
          <p:nvPr/>
        </p:nvSpPr>
        <p:spPr>
          <a:xfrm>
            <a:off x="7270865" y="60101"/>
            <a:ext cx="4921135" cy="8532318"/>
          </a:xfrm>
          <a:prstGeom prst="rect">
            <a:avLst/>
          </a:prstGeom>
          <a:noFill/>
        </p:spPr>
        <p:txBody>
          <a:bodyPr wrap="square" lIns="72000" tIns="72000" rIns="72000" bIns="72000" rtlCol="0">
            <a:spAutoFit/>
          </a:bodyPr>
          <a:lstStyle/>
          <a:p>
            <a:pPr defTabSz="360000">
              <a:spcAft>
                <a:spcPts val="300"/>
              </a:spcAft>
              <a:tabLst>
                <a:tab pos="360000" algn="l"/>
              </a:tabLst>
            </a:pPr>
            <a:r>
              <a:rPr lang="en-US" sz="2400" b="1" dirty="0">
                <a:ea typeface="Nokia Pure Text Light" panose="020B0403020202020204" pitchFamily="34" charset="0"/>
              </a:rPr>
              <a:t>Service Instantiation Part 2</a:t>
            </a:r>
          </a:p>
          <a:p>
            <a:pPr defTabSz="360000">
              <a:spcAft>
                <a:spcPts val="300"/>
              </a:spcAft>
              <a:tabLst>
                <a:tab pos="360000" algn="l"/>
              </a:tabLst>
            </a:pPr>
            <a:r>
              <a:rPr lang="en-US" dirty="0">
                <a:ea typeface="Nokia Pure Text Light" panose="020B0403020202020204" pitchFamily="34" charset="0"/>
              </a:rPr>
              <a:t>SO triggers Multi-VIM (M-VIM) to instantiate the VNF. (pass IAK, RV, CA root cert, CA URL)</a:t>
            </a:r>
          </a:p>
          <a:p>
            <a:pPr defTabSz="360000">
              <a:spcAft>
                <a:spcPts val="300"/>
              </a:spcAft>
              <a:tabLst>
                <a:tab pos="360000" algn="l"/>
              </a:tabLst>
            </a:pPr>
            <a:r>
              <a:rPr lang="en-US" dirty="0">
                <a:ea typeface="Nokia Pure Text Light" panose="020B0403020202020204" pitchFamily="34" charset="0"/>
              </a:rPr>
              <a:t>M-VIM retrieves the VNF instantiation and security information from AAI (controller SSH key, FQDN of Controller, IP address, FQDN).</a:t>
            </a:r>
          </a:p>
          <a:p>
            <a:pPr defTabSz="360000">
              <a:spcAft>
                <a:spcPts val="300"/>
              </a:spcAft>
              <a:tabLst>
                <a:tab pos="360000" algn="l"/>
              </a:tabLst>
            </a:pPr>
            <a:r>
              <a:rPr lang="en-US" dirty="0">
                <a:ea typeface="Nokia Pure Text Light" panose="020B0403020202020204" pitchFamily="34" charset="0"/>
              </a:rPr>
              <a:t>M-VIM instantiates the VNF passing this data to the VNF as part of instantiation.</a:t>
            </a:r>
          </a:p>
          <a:p>
            <a:pPr defTabSz="360000">
              <a:spcAft>
                <a:spcPts val="300"/>
              </a:spcAft>
              <a:tabLst>
                <a:tab pos="360000" algn="l"/>
              </a:tabLst>
            </a:pPr>
            <a:r>
              <a:rPr lang="en-US" dirty="0">
                <a:ea typeface="Nokia Pure Text Light" panose="020B0403020202020204" pitchFamily="34" charset="0"/>
              </a:rPr>
              <a:t> M-VIM updates AAI with instantiation info.</a:t>
            </a:r>
          </a:p>
          <a:p>
            <a:pPr defTabSz="360000">
              <a:spcAft>
                <a:spcPts val="300"/>
              </a:spcAft>
              <a:tabLst>
                <a:tab pos="360000" algn="l"/>
              </a:tabLst>
            </a:pPr>
            <a:r>
              <a:rPr lang="en-US" dirty="0">
                <a:ea typeface="Nokia Pure Text Light" panose="020B0403020202020204" pitchFamily="34" charset="0"/>
              </a:rPr>
              <a:t>M-VIM notifies SO that instantiation is complete. </a:t>
            </a:r>
          </a:p>
          <a:p>
            <a:pPr defTabSz="360000">
              <a:spcAft>
                <a:spcPts val="300"/>
              </a:spcAft>
              <a:tabLst>
                <a:tab pos="360000" algn="l"/>
              </a:tabLst>
            </a:pPr>
            <a:r>
              <a:rPr lang="en-US" dirty="0">
                <a:ea typeface="Nokia Pure Text Light" panose="020B0403020202020204" pitchFamily="34" charset="0"/>
              </a:rPr>
              <a:t>SO triggers the appropriate Controller to activate the service.</a:t>
            </a:r>
          </a:p>
          <a:p>
            <a:pPr defTabSz="360000">
              <a:spcAft>
                <a:spcPts val="300"/>
              </a:spcAft>
              <a:tabLst>
                <a:tab pos="360000" algn="l"/>
              </a:tabLst>
            </a:pPr>
            <a:r>
              <a:rPr lang="en-US" dirty="0">
                <a:ea typeface="Nokia Pure Text Light" panose="020B0403020202020204" pitchFamily="34" charset="0"/>
              </a:rPr>
              <a:t>Controller configures the VNF for service via Ansible/SSH or NetConf/SSH or NetConf/TLS. The service configuration is VNF specific. SSH uses public key authentication.  </a:t>
            </a:r>
          </a:p>
          <a:p>
            <a:pPr defTabSz="360000">
              <a:spcAft>
                <a:spcPts val="300"/>
              </a:spcAft>
              <a:tabLst>
                <a:tab pos="360000" algn="l"/>
              </a:tabLst>
            </a:pPr>
            <a:r>
              <a:rPr lang="en-US" dirty="0">
                <a:ea typeface="Nokia Pure Text Light" panose="020B0403020202020204" pitchFamily="34" charset="0"/>
              </a:rPr>
              <a:t>VNF activates itself according to the service configuration from  the Controller.  VNF uses the IAK/RV to perform certificate enrollment.</a:t>
            </a:r>
          </a:p>
          <a:p>
            <a:pPr defTabSz="360000">
              <a:spcAft>
                <a:spcPts val="300"/>
              </a:spcAft>
              <a:tabLst>
                <a:tab pos="360000" algn="l"/>
              </a:tabLst>
            </a:pPr>
            <a:r>
              <a:rPr lang="en-US" dirty="0">
                <a:ea typeface="Nokia Pure Text Light" panose="020B0403020202020204" pitchFamily="34" charset="0"/>
              </a:rPr>
              <a:t>Controller updates AAI with configuration.</a:t>
            </a:r>
          </a:p>
          <a:p>
            <a:pPr defTabSz="360000">
              <a:spcAft>
                <a:spcPts val="300"/>
              </a:spcAft>
              <a:tabLst>
                <a:tab pos="360000" algn="l"/>
              </a:tabLst>
            </a:pPr>
            <a:r>
              <a:rPr lang="en-US" dirty="0">
                <a:ea typeface="Nokia Pure Text Light" panose="020B0403020202020204" pitchFamily="34" charset="0"/>
              </a:rPr>
              <a:t>Controller notifies SO that service is configured.</a:t>
            </a:r>
          </a:p>
          <a:p>
            <a:pPr defTabSz="360000">
              <a:spcAft>
                <a:spcPts val="300"/>
              </a:spcAft>
              <a:tabLst>
                <a:tab pos="360000" algn="l"/>
              </a:tabLst>
            </a:pPr>
            <a:r>
              <a:rPr lang="en-US" dirty="0">
                <a:ea typeface="Nokia Pure Text Light" panose="020B0403020202020204" pitchFamily="34" charset="0"/>
              </a:rPr>
              <a:t>SO triggers DCAE to monitor this new service.</a:t>
            </a:r>
          </a:p>
          <a:p>
            <a:pPr defTabSz="360000">
              <a:spcAft>
                <a:spcPts val="300"/>
              </a:spcAft>
              <a:tabLst>
                <a:tab pos="360000" algn="l"/>
              </a:tabLst>
            </a:pPr>
            <a:r>
              <a:rPr lang="en-US" dirty="0">
                <a:ea typeface="Nokia Pure Text Light" panose="020B0403020202020204" pitchFamily="34" charset="0"/>
              </a:rPr>
              <a:t>DCAE queries AAI for information about the service and starts monitoring.  </a:t>
            </a:r>
          </a:p>
          <a:p>
            <a:pPr defTabSz="360000">
              <a:spcAft>
                <a:spcPts val="300"/>
              </a:spcAft>
              <a:tabLst>
                <a:tab pos="360000" algn="l"/>
              </a:tabLst>
            </a:pPr>
            <a:r>
              <a:rPr lang="en-US" dirty="0">
                <a:ea typeface="Nokia Pure Text Light" panose="020B0403020202020204" pitchFamily="34" charset="0"/>
              </a:rPr>
              <a:t>DCAE notifies SO that service is monitored.</a:t>
            </a:r>
          </a:p>
          <a:p>
            <a:pPr defTabSz="360000">
              <a:spcAft>
                <a:spcPts val="300"/>
              </a:spcAft>
              <a:tabLst>
                <a:tab pos="360000" algn="l"/>
              </a:tabLst>
            </a:pPr>
            <a:r>
              <a:rPr lang="en-US" dirty="0">
                <a:ea typeface="Nokia Pure Text Light" panose="020B0403020202020204" pitchFamily="34" charset="0"/>
              </a:rPr>
              <a:t>SO informs service initiator (VID user or OSS/BSS) that service is active.</a:t>
            </a:r>
          </a:p>
        </p:txBody>
      </p:sp>
      <p:sp>
        <p:nvSpPr>
          <p:cNvPr id="195" name="Oval 194">
            <a:extLst>
              <a:ext uri="{FF2B5EF4-FFF2-40B4-BE49-F238E27FC236}">
                <a16:creationId xmlns:a16="http://schemas.microsoft.com/office/drawing/2014/main" id="{CF4EFAB3-773F-4927-8F33-FC02200156E0}"/>
              </a:ext>
            </a:extLst>
          </p:cNvPr>
          <p:cNvSpPr/>
          <p:nvPr/>
        </p:nvSpPr>
        <p:spPr>
          <a:xfrm>
            <a:off x="6864628" y="578477"/>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a:t>
            </a:r>
          </a:p>
        </p:txBody>
      </p:sp>
      <p:sp>
        <p:nvSpPr>
          <p:cNvPr id="220" name="Oval 219">
            <a:extLst>
              <a:ext uri="{FF2B5EF4-FFF2-40B4-BE49-F238E27FC236}">
                <a16:creationId xmlns:a16="http://schemas.microsoft.com/office/drawing/2014/main" id="{7E9F0539-7946-494A-A97F-D7806BE3D67C}"/>
              </a:ext>
            </a:extLst>
          </p:cNvPr>
          <p:cNvSpPr/>
          <p:nvPr/>
        </p:nvSpPr>
        <p:spPr>
          <a:xfrm>
            <a:off x="786775" y="186912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D2</a:t>
            </a:r>
            <a:endParaRPr lang="en-US" sz="900" b="1" kern="0" dirty="0">
              <a:solidFill>
                <a:srgbClr val="FFFFFF"/>
              </a:solidFill>
              <a:latin typeface="Nokia Pure Text Light"/>
              <a:ea typeface="+mn-ea"/>
              <a:cs typeface="+mn-cs"/>
            </a:endParaRPr>
          </a:p>
        </p:txBody>
      </p:sp>
      <p:sp>
        <p:nvSpPr>
          <p:cNvPr id="248" name="Oval 247">
            <a:extLst>
              <a:ext uri="{FF2B5EF4-FFF2-40B4-BE49-F238E27FC236}">
                <a16:creationId xmlns:a16="http://schemas.microsoft.com/office/drawing/2014/main" id="{5F2B9D7D-0212-42FF-8BFE-423EDED9FC84}"/>
              </a:ext>
            </a:extLst>
          </p:cNvPr>
          <p:cNvSpPr/>
          <p:nvPr/>
        </p:nvSpPr>
        <p:spPr>
          <a:xfrm>
            <a:off x="4257506" y="7429609"/>
            <a:ext cx="430642"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49" name="Oval 248">
            <a:extLst>
              <a:ext uri="{FF2B5EF4-FFF2-40B4-BE49-F238E27FC236}">
                <a16:creationId xmlns:a16="http://schemas.microsoft.com/office/drawing/2014/main" id="{39128CC1-AF7C-4BDD-85B6-98D38742EC78}"/>
              </a:ext>
            </a:extLst>
          </p:cNvPr>
          <p:cNvSpPr/>
          <p:nvPr/>
        </p:nvSpPr>
        <p:spPr>
          <a:xfrm>
            <a:off x="2431997" y="7931982"/>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61" name="Rectangle 160">
            <a:extLst>
              <a:ext uri="{FF2B5EF4-FFF2-40B4-BE49-F238E27FC236}">
                <a16:creationId xmlns:a16="http://schemas.microsoft.com/office/drawing/2014/main" id="{0B8C2DF7-B0D9-4564-BC78-2C1C1152ABF3}"/>
              </a:ext>
            </a:extLst>
          </p:cNvPr>
          <p:cNvSpPr/>
          <p:nvPr/>
        </p:nvSpPr>
        <p:spPr>
          <a:xfrm>
            <a:off x="540254" y="4416906"/>
            <a:ext cx="837089" cy="276999"/>
          </a:xfrm>
          <a:prstGeom prst="rect">
            <a:avLst/>
          </a:prstGeom>
        </p:spPr>
        <p:txBody>
          <a:bodyPr wrap="none">
            <a:spAutoFit/>
          </a:bodyPr>
          <a:lstStyle/>
          <a:p>
            <a:r>
              <a:rPr lang="en-US" sz="1200" dirty="0">
                <a:solidFill>
                  <a:srgbClr val="FF0000"/>
                </a:solidFill>
              </a:rPr>
              <a:t>SSH or TLS</a:t>
            </a:r>
          </a:p>
        </p:txBody>
      </p:sp>
      <p:pic>
        <p:nvPicPr>
          <p:cNvPr id="162" name="Picture 161">
            <a:extLst>
              <a:ext uri="{FF2B5EF4-FFF2-40B4-BE49-F238E27FC236}">
                <a16:creationId xmlns:a16="http://schemas.microsoft.com/office/drawing/2014/main" id="{CB0D9E13-F4FE-44E6-9311-DE8330E1576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42081" y="4218765"/>
            <a:ext cx="278522" cy="278522"/>
          </a:xfrm>
          <a:prstGeom prst="rect">
            <a:avLst/>
          </a:prstGeom>
        </p:spPr>
      </p:pic>
      <p:pic>
        <p:nvPicPr>
          <p:cNvPr id="172" name="Picture 171">
            <a:extLst>
              <a:ext uri="{FF2B5EF4-FFF2-40B4-BE49-F238E27FC236}">
                <a16:creationId xmlns:a16="http://schemas.microsoft.com/office/drawing/2014/main" id="{0D6EE3DC-F942-4693-9EE5-3D1B7FA04E3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77271" y="4793341"/>
            <a:ext cx="278522" cy="278522"/>
          </a:xfrm>
          <a:prstGeom prst="rect">
            <a:avLst/>
          </a:prstGeom>
        </p:spPr>
      </p:pic>
      <p:sp>
        <p:nvSpPr>
          <p:cNvPr id="174" name="Rectangle: Rounded Corners 173">
            <a:extLst>
              <a:ext uri="{FF2B5EF4-FFF2-40B4-BE49-F238E27FC236}">
                <a16:creationId xmlns:a16="http://schemas.microsoft.com/office/drawing/2014/main" id="{E0027AE5-E58F-4727-AD4B-704A2EA3CA78}"/>
              </a:ext>
            </a:extLst>
          </p:cNvPr>
          <p:cNvSpPr/>
          <p:nvPr/>
        </p:nvSpPr>
        <p:spPr>
          <a:xfrm rot="16200000">
            <a:off x="675200" y="5031759"/>
            <a:ext cx="392744" cy="9329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extBox 172">
            <a:extLst>
              <a:ext uri="{FF2B5EF4-FFF2-40B4-BE49-F238E27FC236}">
                <a16:creationId xmlns:a16="http://schemas.microsoft.com/office/drawing/2014/main" id="{0601AB40-FAFD-4BEF-B36E-AE3E8E487554}"/>
              </a:ext>
            </a:extLst>
          </p:cNvPr>
          <p:cNvSpPr txBox="1"/>
          <p:nvPr/>
        </p:nvSpPr>
        <p:spPr>
          <a:xfrm>
            <a:off x="344889" y="5296903"/>
            <a:ext cx="944543" cy="369332"/>
          </a:xfrm>
          <a:prstGeom prst="rect">
            <a:avLst/>
          </a:prstGeom>
          <a:noFill/>
        </p:spPr>
        <p:txBody>
          <a:bodyPr wrap="square" rtlCol="0">
            <a:spAutoFit/>
          </a:bodyPr>
          <a:lstStyle/>
          <a:p>
            <a:r>
              <a:rPr lang="en-US" dirty="0">
                <a:solidFill>
                  <a:srgbClr val="0000CC"/>
                </a:solidFill>
              </a:rPr>
              <a:t>Activate</a:t>
            </a:r>
          </a:p>
        </p:txBody>
      </p:sp>
      <p:sp>
        <p:nvSpPr>
          <p:cNvPr id="180" name="Oval 179">
            <a:extLst>
              <a:ext uri="{FF2B5EF4-FFF2-40B4-BE49-F238E27FC236}">
                <a16:creationId xmlns:a16="http://schemas.microsoft.com/office/drawing/2014/main" id="{2A6EF608-2174-49D6-A2CA-B9DDA96326C2}"/>
              </a:ext>
            </a:extLst>
          </p:cNvPr>
          <p:cNvSpPr/>
          <p:nvPr/>
        </p:nvSpPr>
        <p:spPr>
          <a:xfrm>
            <a:off x="1251925" y="4207963"/>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D6</a:t>
            </a:r>
            <a:endParaRPr lang="en-US" sz="900" b="1" kern="0" dirty="0">
              <a:solidFill>
                <a:srgbClr val="FFFFFF"/>
              </a:solidFill>
              <a:latin typeface="Nokia Pure Text Light"/>
              <a:ea typeface="+mn-ea"/>
              <a:cs typeface="+mn-cs"/>
            </a:endParaRPr>
          </a:p>
        </p:txBody>
      </p:sp>
      <p:sp>
        <p:nvSpPr>
          <p:cNvPr id="179" name="Oval 178">
            <a:extLst>
              <a:ext uri="{FF2B5EF4-FFF2-40B4-BE49-F238E27FC236}">
                <a16:creationId xmlns:a16="http://schemas.microsoft.com/office/drawing/2014/main" id="{1DED0D64-4A83-4889-B169-CFC1B4019853}"/>
              </a:ext>
            </a:extLst>
          </p:cNvPr>
          <p:cNvSpPr/>
          <p:nvPr/>
        </p:nvSpPr>
        <p:spPr>
          <a:xfrm>
            <a:off x="32903" y="2375663"/>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185" name="Oval 184">
            <a:extLst>
              <a:ext uri="{FF2B5EF4-FFF2-40B4-BE49-F238E27FC236}">
                <a16:creationId xmlns:a16="http://schemas.microsoft.com/office/drawing/2014/main" id="{8262128E-02FA-44DD-98D8-7D6087D7A27A}"/>
              </a:ext>
            </a:extLst>
          </p:cNvPr>
          <p:cNvSpPr/>
          <p:nvPr/>
        </p:nvSpPr>
        <p:spPr>
          <a:xfrm>
            <a:off x="829485" y="2948967"/>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D4</a:t>
            </a:r>
            <a:endParaRPr lang="en-US" sz="900" b="1" kern="0" dirty="0">
              <a:solidFill>
                <a:srgbClr val="FFFFFF"/>
              </a:solidFill>
              <a:latin typeface="Nokia Pure Text Light"/>
              <a:ea typeface="+mn-ea"/>
              <a:cs typeface="+mn-cs"/>
            </a:endParaRPr>
          </a:p>
        </p:txBody>
      </p:sp>
      <p:sp>
        <p:nvSpPr>
          <p:cNvPr id="186" name="Oval 185">
            <a:extLst>
              <a:ext uri="{FF2B5EF4-FFF2-40B4-BE49-F238E27FC236}">
                <a16:creationId xmlns:a16="http://schemas.microsoft.com/office/drawing/2014/main" id="{B4053125-7FF2-458B-8BB7-A06FB3893BC7}"/>
              </a:ext>
            </a:extLst>
          </p:cNvPr>
          <p:cNvSpPr/>
          <p:nvPr/>
        </p:nvSpPr>
        <p:spPr>
          <a:xfrm>
            <a:off x="853914" y="3509410"/>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D5</a:t>
            </a:r>
            <a:endParaRPr lang="en-US" sz="900" b="1" kern="0" dirty="0">
              <a:solidFill>
                <a:srgbClr val="FFFFFF"/>
              </a:solidFill>
              <a:latin typeface="Nokia Pure Text Light"/>
              <a:ea typeface="+mn-ea"/>
              <a:cs typeface="+mn-cs"/>
            </a:endParaRPr>
          </a:p>
        </p:txBody>
      </p:sp>
      <p:sp>
        <p:nvSpPr>
          <p:cNvPr id="187" name="Oval 186">
            <a:extLst>
              <a:ext uri="{FF2B5EF4-FFF2-40B4-BE49-F238E27FC236}">
                <a16:creationId xmlns:a16="http://schemas.microsoft.com/office/drawing/2014/main" id="{D0EF2EB1-E2E5-4C72-B4B8-4B13EC394503}"/>
              </a:ext>
            </a:extLst>
          </p:cNvPr>
          <p:cNvSpPr/>
          <p:nvPr/>
        </p:nvSpPr>
        <p:spPr>
          <a:xfrm>
            <a:off x="58031" y="4770658"/>
            <a:ext cx="416487" cy="34953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D7</a:t>
            </a:r>
            <a:endParaRPr lang="en-US" sz="900" b="1" kern="0" dirty="0">
              <a:solidFill>
                <a:srgbClr val="FFFFFF"/>
              </a:solidFill>
              <a:latin typeface="Nokia Pure Text Light"/>
              <a:ea typeface="+mn-ea"/>
              <a:cs typeface="+mn-cs"/>
            </a:endParaRPr>
          </a:p>
        </p:txBody>
      </p:sp>
      <p:sp>
        <p:nvSpPr>
          <p:cNvPr id="201" name="Oval 200">
            <a:extLst>
              <a:ext uri="{FF2B5EF4-FFF2-40B4-BE49-F238E27FC236}">
                <a16:creationId xmlns:a16="http://schemas.microsoft.com/office/drawing/2014/main" id="{4D2C94E8-D8C9-42E4-9167-F53BAEF60A48}"/>
              </a:ext>
            </a:extLst>
          </p:cNvPr>
          <p:cNvSpPr/>
          <p:nvPr/>
        </p:nvSpPr>
        <p:spPr>
          <a:xfrm>
            <a:off x="1348398" y="5862215"/>
            <a:ext cx="412220" cy="28802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D9</a:t>
            </a:r>
            <a:endParaRPr lang="en-US" sz="900" b="1" kern="0" dirty="0">
              <a:solidFill>
                <a:srgbClr val="FFFFFF"/>
              </a:solidFill>
              <a:latin typeface="Nokia Pure Text Light"/>
              <a:ea typeface="+mn-ea"/>
              <a:cs typeface="+mn-cs"/>
            </a:endParaRPr>
          </a:p>
        </p:txBody>
      </p:sp>
      <p:sp>
        <p:nvSpPr>
          <p:cNvPr id="202" name="Oval 201">
            <a:extLst>
              <a:ext uri="{FF2B5EF4-FFF2-40B4-BE49-F238E27FC236}">
                <a16:creationId xmlns:a16="http://schemas.microsoft.com/office/drawing/2014/main" id="{9340571B-192D-40E8-85FE-9B109F287232}"/>
              </a:ext>
            </a:extLst>
          </p:cNvPr>
          <p:cNvSpPr/>
          <p:nvPr/>
        </p:nvSpPr>
        <p:spPr>
          <a:xfrm>
            <a:off x="1316819" y="6427018"/>
            <a:ext cx="460596" cy="3024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D10</a:t>
            </a:r>
            <a:endParaRPr lang="en-US" sz="900" b="1" kern="0" dirty="0">
              <a:solidFill>
                <a:srgbClr val="FFFFFF"/>
              </a:solidFill>
              <a:latin typeface="Nokia Pure Text Light"/>
              <a:ea typeface="+mn-ea"/>
              <a:cs typeface="+mn-cs"/>
            </a:endParaRPr>
          </a:p>
        </p:txBody>
      </p:sp>
      <p:sp>
        <p:nvSpPr>
          <p:cNvPr id="203" name="Oval 202">
            <a:extLst>
              <a:ext uri="{FF2B5EF4-FFF2-40B4-BE49-F238E27FC236}">
                <a16:creationId xmlns:a16="http://schemas.microsoft.com/office/drawing/2014/main" id="{F454AB28-8B02-4849-8527-559884E44C4E}"/>
              </a:ext>
            </a:extLst>
          </p:cNvPr>
          <p:cNvSpPr/>
          <p:nvPr/>
        </p:nvSpPr>
        <p:spPr>
          <a:xfrm>
            <a:off x="2260034" y="6947015"/>
            <a:ext cx="499838" cy="32059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46" name="Oval 245">
            <a:extLst>
              <a:ext uri="{FF2B5EF4-FFF2-40B4-BE49-F238E27FC236}">
                <a16:creationId xmlns:a16="http://schemas.microsoft.com/office/drawing/2014/main" id="{E2884866-239B-4874-886B-E8DDBF708079}"/>
              </a:ext>
            </a:extLst>
          </p:cNvPr>
          <p:cNvSpPr/>
          <p:nvPr/>
        </p:nvSpPr>
        <p:spPr>
          <a:xfrm>
            <a:off x="6857343" y="2020747"/>
            <a:ext cx="434740" cy="33555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247" name="Oval 246">
            <a:extLst>
              <a:ext uri="{FF2B5EF4-FFF2-40B4-BE49-F238E27FC236}">
                <a16:creationId xmlns:a16="http://schemas.microsoft.com/office/drawing/2014/main" id="{5D32EF74-FF57-4AE9-A724-3199A497092A}"/>
              </a:ext>
            </a:extLst>
          </p:cNvPr>
          <p:cNvSpPr/>
          <p:nvPr/>
        </p:nvSpPr>
        <p:spPr>
          <a:xfrm>
            <a:off x="6872946" y="11440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D2</a:t>
            </a:r>
          </a:p>
        </p:txBody>
      </p:sp>
      <p:sp>
        <p:nvSpPr>
          <p:cNvPr id="261" name="Oval 260">
            <a:extLst>
              <a:ext uri="{FF2B5EF4-FFF2-40B4-BE49-F238E27FC236}">
                <a16:creationId xmlns:a16="http://schemas.microsoft.com/office/drawing/2014/main" id="{5B6998F0-A89E-407A-93A6-EAE96CE6D83F}"/>
              </a:ext>
            </a:extLst>
          </p:cNvPr>
          <p:cNvSpPr/>
          <p:nvPr/>
        </p:nvSpPr>
        <p:spPr>
          <a:xfrm>
            <a:off x="6888077" y="2546059"/>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D4</a:t>
            </a:r>
          </a:p>
        </p:txBody>
      </p:sp>
      <p:sp>
        <p:nvSpPr>
          <p:cNvPr id="262" name="Oval 261">
            <a:extLst>
              <a:ext uri="{FF2B5EF4-FFF2-40B4-BE49-F238E27FC236}">
                <a16:creationId xmlns:a16="http://schemas.microsoft.com/office/drawing/2014/main" id="{A0C2D45B-7B1E-4BFD-8A45-A009A506D950}"/>
              </a:ext>
            </a:extLst>
          </p:cNvPr>
          <p:cNvSpPr/>
          <p:nvPr/>
        </p:nvSpPr>
        <p:spPr>
          <a:xfrm>
            <a:off x="6895998" y="2884594"/>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D5</a:t>
            </a:r>
          </a:p>
        </p:txBody>
      </p:sp>
      <p:sp>
        <p:nvSpPr>
          <p:cNvPr id="263" name="Oval 262">
            <a:extLst>
              <a:ext uri="{FF2B5EF4-FFF2-40B4-BE49-F238E27FC236}">
                <a16:creationId xmlns:a16="http://schemas.microsoft.com/office/drawing/2014/main" id="{D3549E70-D82B-431C-93F2-34821719E61E}"/>
              </a:ext>
            </a:extLst>
          </p:cNvPr>
          <p:cNvSpPr/>
          <p:nvPr/>
        </p:nvSpPr>
        <p:spPr>
          <a:xfrm>
            <a:off x="6895998" y="321720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D6</a:t>
            </a:r>
          </a:p>
        </p:txBody>
      </p:sp>
      <p:sp>
        <p:nvSpPr>
          <p:cNvPr id="264" name="Oval 263">
            <a:extLst>
              <a:ext uri="{FF2B5EF4-FFF2-40B4-BE49-F238E27FC236}">
                <a16:creationId xmlns:a16="http://schemas.microsoft.com/office/drawing/2014/main" id="{63EEC884-0FBF-4555-9F81-B00B301F7CFC}"/>
              </a:ext>
            </a:extLst>
          </p:cNvPr>
          <p:cNvSpPr/>
          <p:nvPr/>
        </p:nvSpPr>
        <p:spPr>
          <a:xfrm>
            <a:off x="6895998" y="383364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D7</a:t>
            </a:r>
          </a:p>
        </p:txBody>
      </p:sp>
      <p:sp>
        <p:nvSpPr>
          <p:cNvPr id="265" name="Oval 264">
            <a:extLst>
              <a:ext uri="{FF2B5EF4-FFF2-40B4-BE49-F238E27FC236}">
                <a16:creationId xmlns:a16="http://schemas.microsoft.com/office/drawing/2014/main" id="{4640099A-ADC9-4A9A-B278-7D72B2D45018}"/>
              </a:ext>
            </a:extLst>
          </p:cNvPr>
          <p:cNvSpPr/>
          <p:nvPr/>
        </p:nvSpPr>
        <p:spPr>
          <a:xfrm>
            <a:off x="6900035" y="574887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D9</a:t>
            </a:r>
          </a:p>
        </p:txBody>
      </p:sp>
      <p:sp>
        <p:nvSpPr>
          <p:cNvPr id="266" name="Oval 265">
            <a:extLst>
              <a:ext uri="{FF2B5EF4-FFF2-40B4-BE49-F238E27FC236}">
                <a16:creationId xmlns:a16="http://schemas.microsoft.com/office/drawing/2014/main" id="{6E496264-6F7E-4D76-9B8F-5FC206AF3BAD}"/>
              </a:ext>
            </a:extLst>
          </p:cNvPr>
          <p:cNvSpPr/>
          <p:nvPr/>
        </p:nvSpPr>
        <p:spPr>
          <a:xfrm>
            <a:off x="6894567" y="610998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D10</a:t>
            </a:r>
          </a:p>
        </p:txBody>
      </p:sp>
      <p:sp>
        <p:nvSpPr>
          <p:cNvPr id="267" name="Oval 266">
            <a:extLst>
              <a:ext uri="{FF2B5EF4-FFF2-40B4-BE49-F238E27FC236}">
                <a16:creationId xmlns:a16="http://schemas.microsoft.com/office/drawing/2014/main" id="{83674677-1A66-4B50-9AFF-BA68141684B8}"/>
              </a:ext>
            </a:extLst>
          </p:cNvPr>
          <p:cNvSpPr/>
          <p:nvPr/>
        </p:nvSpPr>
        <p:spPr>
          <a:xfrm>
            <a:off x="6892721" y="6426927"/>
            <a:ext cx="442025" cy="34334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68" name="Oval 267">
            <a:extLst>
              <a:ext uri="{FF2B5EF4-FFF2-40B4-BE49-F238E27FC236}">
                <a16:creationId xmlns:a16="http://schemas.microsoft.com/office/drawing/2014/main" id="{4F44239E-74AB-4591-BFCA-4D776B55AC8A}"/>
              </a:ext>
            </a:extLst>
          </p:cNvPr>
          <p:cNvSpPr/>
          <p:nvPr/>
        </p:nvSpPr>
        <p:spPr>
          <a:xfrm>
            <a:off x="6882614" y="6814480"/>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69" name="Oval 268">
            <a:extLst>
              <a:ext uri="{FF2B5EF4-FFF2-40B4-BE49-F238E27FC236}">
                <a16:creationId xmlns:a16="http://schemas.microsoft.com/office/drawing/2014/main" id="{74CDF69D-4055-4E7D-A760-BFF882E80134}"/>
              </a:ext>
            </a:extLst>
          </p:cNvPr>
          <p:cNvSpPr/>
          <p:nvPr/>
        </p:nvSpPr>
        <p:spPr>
          <a:xfrm>
            <a:off x="6903469" y="729198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12" name="Oval 111">
            <a:extLst>
              <a:ext uri="{FF2B5EF4-FFF2-40B4-BE49-F238E27FC236}">
                <a16:creationId xmlns:a16="http://schemas.microsoft.com/office/drawing/2014/main" id="{19F9BA32-2FF2-423D-9178-A599E0F6501E}"/>
              </a:ext>
            </a:extLst>
          </p:cNvPr>
          <p:cNvSpPr/>
          <p:nvPr/>
        </p:nvSpPr>
        <p:spPr>
          <a:xfrm>
            <a:off x="787312" y="1358483"/>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a:t>
            </a:r>
            <a:r>
              <a:rPr lang="en-US" sz="900" b="1" kern="0" dirty="0">
                <a:solidFill>
                  <a:srgbClr val="FFFFFF"/>
                </a:solidFill>
                <a:latin typeface="Nokia Pure Text Light"/>
                <a:ea typeface="+mn-ea"/>
                <a:cs typeface="+mn-cs"/>
              </a:rPr>
              <a:t>1</a:t>
            </a:r>
          </a:p>
        </p:txBody>
      </p:sp>
      <p:sp>
        <p:nvSpPr>
          <p:cNvPr id="113" name="Oval 112">
            <a:extLst>
              <a:ext uri="{FF2B5EF4-FFF2-40B4-BE49-F238E27FC236}">
                <a16:creationId xmlns:a16="http://schemas.microsoft.com/office/drawing/2014/main" id="{902F1BA8-8892-4B88-B889-E5D04568A648}"/>
              </a:ext>
            </a:extLst>
          </p:cNvPr>
          <p:cNvSpPr/>
          <p:nvPr/>
        </p:nvSpPr>
        <p:spPr>
          <a:xfrm>
            <a:off x="6892257" y="490790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sp>
        <p:nvSpPr>
          <p:cNvPr id="115" name="Rectangle: Rounded Corners 114">
            <a:extLst>
              <a:ext uri="{FF2B5EF4-FFF2-40B4-BE49-F238E27FC236}">
                <a16:creationId xmlns:a16="http://schemas.microsoft.com/office/drawing/2014/main" id="{135EB79E-E90F-4063-94D7-324A5E716DBF}"/>
              </a:ext>
            </a:extLst>
          </p:cNvPr>
          <p:cNvSpPr/>
          <p:nvPr/>
        </p:nvSpPr>
        <p:spPr>
          <a:xfrm>
            <a:off x="1280971" y="1812598"/>
            <a:ext cx="5285232" cy="32004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rgbClr val="0000CC"/>
                </a:solidFill>
              </a:rPr>
              <a:t>Retrieve VNF Instantiation and Security Information</a:t>
            </a:r>
            <a:endParaRPr lang="en-US" dirty="0">
              <a:solidFill>
                <a:srgbClr val="0000CC"/>
              </a:solidFill>
            </a:endParaRPr>
          </a:p>
        </p:txBody>
      </p:sp>
      <p:sp>
        <p:nvSpPr>
          <p:cNvPr id="119" name="Rectangle: Rounded Corners 118">
            <a:extLst>
              <a:ext uri="{FF2B5EF4-FFF2-40B4-BE49-F238E27FC236}">
                <a16:creationId xmlns:a16="http://schemas.microsoft.com/office/drawing/2014/main" id="{C4A4BC50-8B69-451E-B40D-7C4C320B9546}"/>
              </a:ext>
            </a:extLst>
          </p:cNvPr>
          <p:cNvSpPr/>
          <p:nvPr/>
        </p:nvSpPr>
        <p:spPr>
          <a:xfrm>
            <a:off x="450874" y="2304066"/>
            <a:ext cx="1669515" cy="3657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rgbClr val="0000CC"/>
                </a:solidFill>
              </a:rPr>
              <a:t>Instantiate VNF</a:t>
            </a:r>
            <a:endParaRPr lang="en-US" dirty="0">
              <a:solidFill>
                <a:srgbClr val="0000CC"/>
              </a:solidFill>
            </a:endParaRPr>
          </a:p>
        </p:txBody>
      </p:sp>
      <p:sp>
        <p:nvSpPr>
          <p:cNvPr id="124" name="Oval 123">
            <a:extLst>
              <a:ext uri="{FF2B5EF4-FFF2-40B4-BE49-F238E27FC236}">
                <a16:creationId xmlns:a16="http://schemas.microsoft.com/office/drawing/2014/main" id="{473B94D0-64D3-47FB-A9AB-9DFC16CDFAD9}"/>
              </a:ext>
            </a:extLst>
          </p:cNvPr>
          <p:cNvSpPr/>
          <p:nvPr/>
        </p:nvSpPr>
        <p:spPr>
          <a:xfrm>
            <a:off x="2433127" y="8419977"/>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D14</a:t>
            </a:r>
          </a:p>
        </p:txBody>
      </p:sp>
      <p:sp>
        <p:nvSpPr>
          <p:cNvPr id="128" name="Oval 127">
            <a:extLst>
              <a:ext uri="{FF2B5EF4-FFF2-40B4-BE49-F238E27FC236}">
                <a16:creationId xmlns:a16="http://schemas.microsoft.com/office/drawing/2014/main" id="{47D29FDA-9592-40EB-A118-1ACB02086097}"/>
              </a:ext>
            </a:extLst>
          </p:cNvPr>
          <p:cNvSpPr/>
          <p:nvPr/>
        </p:nvSpPr>
        <p:spPr>
          <a:xfrm>
            <a:off x="6898745" y="772043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D14</a:t>
            </a:r>
          </a:p>
        </p:txBody>
      </p:sp>
      <p:cxnSp>
        <p:nvCxnSpPr>
          <p:cNvPr id="114" name="Straight Arrow Connector 113">
            <a:extLst>
              <a:ext uri="{FF2B5EF4-FFF2-40B4-BE49-F238E27FC236}">
                <a16:creationId xmlns:a16="http://schemas.microsoft.com/office/drawing/2014/main" id="{2895014C-6027-4062-9B69-51607DBC650B}"/>
              </a:ext>
            </a:extLst>
          </p:cNvPr>
          <p:cNvCxnSpPr>
            <a:cxnSpLocks/>
          </p:cNvCxnSpPr>
          <p:nvPr/>
        </p:nvCxnSpPr>
        <p:spPr>
          <a:xfrm>
            <a:off x="1618726" y="1797967"/>
            <a:ext cx="459466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88FCA9C9-D08E-4BF5-BF47-31107A603C4F}"/>
              </a:ext>
            </a:extLst>
          </p:cNvPr>
          <p:cNvCxnSpPr>
            <a:cxnSpLocks/>
          </p:cNvCxnSpPr>
          <p:nvPr/>
        </p:nvCxnSpPr>
        <p:spPr>
          <a:xfrm flipH="1">
            <a:off x="681127" y="2291794"/>
            <a:ext cx="68954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4" name="Oval 193">
            <a:extLst>
              <a:ext uri="{FF2B5EF4-FFF2-40B4-BE49-F238E27FC236}">
                <a16:creationId xmlns:a16="http://schemas.microsoft.com/office/drawing/2014/main" id="{35233312-88FF-4184-9892-46AD2EF647FD}"/>
              </a:ext>
            </a:extLst>
          </p:cNvPr>
          <p:cNvSpPr/>
          <p:nvPr/>
        </p:nvSpPr>
        <p:spPr>
          <a:xfrm>
            <a:off x="18026" y="5363184"/>
            <a:ext cx="410710" cy="339686"/>
          </a:xfrm>
          <a:prstGeom prst="ellipse">
            <a:avLst/>
          </a:prstGeom>
          <a:solidFill>
            <a:srgbClr val="0000CC"/>
          </a:solidFill>
          <a:ln w="28575" cap="flat" cmpd="sng" algn="ctr">
            <a:no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D8</a:t>
            </a:r>
            <a:endParaRPr lang="en-US" sz="9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2506961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50936" y="588942"/>
            <a:ext cx="712737" cy="8350221"/>
            <a:chOff x="4383276" y="632791"/>
            <a:chExt cx="712737" cy="8350221"/>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01129" y="115497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459471" y="556596"/>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495779" y="779832"/>
              <a:ext cx="447559" cy="276999"/>
            </a:xfrm>
            <a:prstGeom prst="rect">
              <a:avLst/>
            </a:prstGeom>
            <a:noFill/>
          </p:spPr>
          <p:txBody>
            <a:bodyPr wrap="none" rtlCol="0">
              <a:spAutoFit/>
            </a:bodyPr>
            <a:lstStyle/>
            <a:p>
              <a:pPr algn="ctr"/>
              <a:r>
                <a:rPr lang="en-US" sz="1200" b="1" dirty="0">
                  <a:solidFill>
                    <a:schemeClr val="bg1"/>
                  </a:solidFill>
                </a:rPr>
                <a:t>VNF</a:t>
              </a:r>
            </a:p>
          </p:txBody>
        </p:sp>
      </p:grpSp>
      <p:grpSp>
        <p:nvGrpSpPr>
          <p:cNvPr id="8" name="Group 7"/>
          <p:cNvGrpSpPr/>
          <p:nvPr/>
        </p:nvGrpSpPr>
        <p:grpSpPr>
          <a:xfrm>
            <a:off x="5861250" y="638159"/>
            <a:ext cx="712737" cy="8301004"/>
            <a:chOff x="6438425" y="638159"/>
            <a:chExt cx="712737" cy="8301004"/>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3" cy="276999"/>
            </a:xfrm>
            <a:prstGeom prst="rect">
              <a:avLst/>
            </a:prstGeom>
            <a:noFill/>
          </p:spPr>
          <p:txBody>
            <a:bodyPr wrap="none" rtlCol="0">
              <a:spAutoFit/>
            </a:bodyPr>
            <a:lstStyle/>
            <a:p>
              <a:pPr algn="ctr"/>
              <a:r>
                <a:rPr lang="en-US" sz="1200" b="1" dirty="0">
                  <a:solidFill>
                    <a:schemeClr val="bg1"/>
                  </a:solidFill>
                </a:rPr>
                <a:t>CA</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D8 : VNF Certificate Enrollment</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8593873"/>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0000CC"/>
                </a:solidFill>
                <a:ea typeface="Nokia Pure Text Light" panose="020B0403020202020204" pitchFamily="34" charset="0"/>
              </a:rPr>
              <a:t>Certificate Enrollment with IAK/RV</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generates a key pair and Certificate Signing Request (CSR), and protects CSR with the IAK. </a:t>
            </a: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submits IAK protected CSR to CA using the CMPv2 protocol.</a:t>
            </a:r>
          </a:p>
          <a:p>
            <a:pPr defTabSz="360000">
              <a:spcAft>
                <a:spcPts val="600"/>
              </a:spcAft>
              <a:tabLst>
                <a:tab pos="360000" algn="l"/>
              </a:tabLst>
            </a:pP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CA verifies CSR using the IAK and RV and creates response containing a certificate bundle. RV is used by CA to identify the IAK.</a:t>
            </a:r>
          </a:p>
          <a:p>
            <a:pPr defTabSz="360000">
              <a:spcAft>
                <a:spcPts val="600"/>
              </a:spcAft>
              <a:tabLst>
                <a:tab pos="360000" algn="l"/>
              </a:tabLst>
            </a:pPr>
            <a:r>
              <a:rPr lang="en-US" dirty="0">
                <a:ea typeface="Nokia Pure Text Light" panose="020B0403020202020204" pitchFamily="34" charset="0"/>
              </a:rPr>
              <a:t> </a:t>
            </a:r>
          </a:p>
          <a:p>
            <a:pPr defTabSz="360000">
              <a:spcAft>
                <a:spcPts val="600"/>
              </a:spcAft>
              <a:tabLst>
                <a:tab pos="360000" algn="l"/>
              </a:tabLst>
            </a:pPr>
            <a:r>
              <a:rPr lang="en-US" dirty="0">
                <a:ea typeface="Nokia Pure Text Light" panose="020B0403020202020204" pitchFamily="34" charset="0"/>
              </a:rPr>
              <a:t>CA sends certification response containing the signed certificate.</a:t>
            </a:r>
          </a:p>
          <a:p>
            <a:pPr defTabSz="360000">
              <a:spcAft>
                <a:spcPts val="600"/>
              </a:spcAft>
              <a:tabLst>
                <a:tab pos="360000" algn="l"/>
              </a:tabLst>
            </a:pP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sends certificate confirmation.  If CA does not receive the certificate confirmation within the prescribed time period, the certificate is revoked.</a:t>
            </a:r>
          </a:p>
          <a:p>
            <a:pPr defTabSz="360000">
              <a:spcAft>
                <a:spcPts val="600"/>
              </a:spcAft>
              <a:tabLst>
                <a:tab pos="360000" algn="l"/>
              </a:tabLst>
            </a:pP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CA sends confirmation ack.</a:t>
            </a: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Note that VNF must automatically perform this certificate enrollment during activation if the CA URL address and CA root certificate is provisioned.</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endParaRPr lang="en-US"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525548" y="147547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D8a</a:t>
            </a:r>
            <a:endParaRPr lang="en-US" sz="1000" b="1" kern="0" dirty="0">
              <a:solidFill>
                <a:srgbClr val="FFFFFF"/>
              </a:solidFill>
              <a:latin typeface="Nokia Pure Text Light"/>
              <a:ea typeface="+mn-ea"/>
              <a:cs typeface="+mn-cs"/>
            </a:endParaRPr>
          </a:p>
        </p:txBody>
      </p:sp>
      <p:sp>
        <p:nvSpPr>
          <p:cNvPr id="262" name="Oval 261">
            <a:extLst>
              <a:ext uri="{FF2B5EF4-FFF2-40B4-BE49-F238E27FC236}">
                <a16:creationId xmlns:a16="http://schemas.microsoft.com/office/drawing/2014/main"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D8a</a:t>
            </a:r>
            <a:endParaRPr lang="en-US" sz="1000" b="1" kern="0" dirty="0">
              <a:solidFill>
                <a:srgbClr val="FFFFFF"/>
              </a:solidFill>
              <a:latin typeface="Nokia Pure Text Light"/>
              <a:ea typeface="+mn-ea"/>
              <a:cs typeface="+mn-cs"/>
            </a:endParaRPr>
          </a:p>
        </p:txBody>
      </p:sp>
      <p:pic>
        <p:nvPicPr>
          <p:cNvPr id="186" name="Picture 18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8100" y="1513191"/>
            <a:ext cx="278522" cy="278522"/>
          </a:xfrm>
          <a:prstGeom prst="rect">
            <a:avLst/>
          </a:prstGeom>
        </p:spPr>
      </p:pic>
      <p:sp>
        <p:nvSpPr>
          <p:cNvPr id="166" name="Rectangle: Rounded Corners 165">
            <a:extLst>
              <a:ext uri="{FF2B5EF4-FFF2-40B4-BE49-F238E27FC236}">
                <a16:creationId xmlns:a16="http://schemas.microsoft.com/office/drawing/2014/main" id="{C59ED623-4D03-4F3C-BEC9-0691D21357F8}"/>
              </a:ext>
            </a:extLst>
          </p:cNvPr>
          <p:cNvSpPr/>
          <p:nvPr/>
        </p:nvSpPr>
        <p:spPr>
          <a:xfrm>
            <a:off x="1664625" y="2924292"/>
            <a:ext cx="5372535"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Request IAK protected signed CSR</a:t>
            </a:r>
          </a:p>
          <a:p>
            <a:pPr algn="ctr"/>
            <a:r>
              <a:rPr lang="en-US" sz="1600" dirty="0">
                <a:solidFill>
                  <a:srgbClr val="0000CC"/>
                </a:solidFill>
              </a:rPr>
              <a:t>Initial registration/certification (</a:t>
            </a:r>
            <a:r>
              <a:rPr lang="en-US" sz="1600" dirty="0" err="1">
                <a:solidFill>
                  <a:srgbClr val="0000CC"/>
                </a:solidFill>
              </a:rPr>
              <a:t>ir</a:t>
            </a:r>
            <a:r>
              <a:rPr lang="en-US" sz="1600" dirty="0">
                <a:solidFill>
                  <a:srgbClr val="0000CC"/>
                </a:solidFill>
              </a:rPr>
              <a:t>)</a:t>
            </a:r>
          </a:p>
        </p:txBody>
      </p:sp>
      <p:cxnSp>
        <p:nvCxnSpPr>
          <p:cNvPr id="91" name="Straight Arrow Connector 90">
            <a:extLst>
              <a:ext uri="{FF2B5EF4-FFF2-40B4-BE49-F238E27FC236}">
                <a16:creationId xmlns:a16="http://schemas.microsoft.com/office/drawing/2014/main" id="{7C460DEF-E5DC-414E-9807-F01678C17000}"/>
              </a:ext>
            </a:extLst>
          </p:cNvPr>
          <p:cNvCxnSpPr>
            <a:cxnSpLocks/>
          </p:cNvCxnSpPr>
          <p:nvPr/>
        </p:nvCxnSpPr>
        <p:spPr>
          <a:xfrm flipH="1" flipV="1">
            <a:off x="1976123" y="2905103"/>
            <a:ext cx="4122361" cy="19189"/>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id="{C59ED623-4D03-4F3C-BEC9-0691D21357F8}"/>
              </a:ext>
            </a:extLst>
          </p:cNvPr>
          <p:cNvSpPr/>
          <p:nvPr/>
        </p:nvSpPr>
        <p:spPr>
          <a:xfrm>
            <a:off x="987212" y="1241126"/>
            <a:ext cx="2488708" cy="13452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Generate key pair</a:t>
            </a:r>
          </a:p>
          <a:p>
            <a:r>
              <a:rPr lang="en-US" sz="1600" dirty="0">
                <a:solidFill>
                  <a:srgbClr val="0000CC"/>
                </a:solidFill>
              </a:rPr>
              <a:t>Create CSR with VNF FQDN as CN and SAN</a:t>
            </a:r>
          </a:p>
          <a:p>
            <a:r>
              <a:rPr lang="en-US" sz="1600" dirty="0">
                <a:solidFill>
                  <a:srgbClr val="0000CC"/>
                </a:solidFill>
              </a:rPr>
              <a:t>Sign CSR with private key</a:t>
            </a:r>
          </a:p>
          <a:p>
            <a:r>
              <a:rPr lang="en-US" sz="1600" dirty="0">
                <a:solidFill>
                  <a:srgbClr val="0000CC"/>
                </a:solidFill>
              </a:rPr>
              <a:t>Protect CSR with IAK</a:t>
            </a:r>
          </a:p>
        </p:txBody>
      </p:sp>
      <p:sp>
        <p:nvSpPr>
          <p:cNvPr id="90" name="Oval 89">
            <a:extLst>
              <a:ext uri="{FF2B5EF4-FFF2-40B4-BE49-F238E27FC236}">
                <a16:creationId xmlns:a16="http://schemas.microsoft.com/office/drawing/2014/main" id="{F337D02A-8653-4EF2-B10C-6FEAE873453F}"/>
              </a:ext>
            </a:extLst>
          </p:cNvPr>
          <p:cNvSpPr/>
          <p:nvPr/>
        </p:nvSpPr>
        <p:spPr>
          <a:xfrm>
            <a:off x="1008447" y="29854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D8b</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1392" y="3071620"/>
            <a:ext cx="278522" cy="278522"/>
          </a:xfrm>
          <a:prstGeom prst="rect">
            <a:avLst/>
          </a:prstGeom>
        </p:spPr>
      </p:pic>
      <p:sp>
        <p:nvSpPr>
          <p:cNvPr id="94" name="Rectangle: Rounded Corners 165">
            <a:extLst>
              <a:ext uri="{FF2B5EF4-FFF2-40B4-BE49-F238E27FC236}">
                <a16:creationId xmlns:a16="http://schemas.microsoft.com/office/drawing/2014/main" id="{C59ED623-4D03-4F3C-BEC9-0691D21357F8}"/>
              </a:ext>
            </a:extLst>
          </p:cNvPr>
          <p:cNvSpPr/>
          <p:nvPr/>
        </p:nvSpPr>
        <p:spPr>
          <a:xfrm>
            <a:off x="1624110" y="4868032"/>
            <a:ext cx="4774345" cy="4550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Certification response (</a:t>
            </a:r>
            <a:r>
              <a:rPr lang="en-US" sz="1600" dirty="0" err="1">
                <a:solidFill>
                  <a:srgbClr val="0000CC"/>
                </a:solidFill>
              </a:rPr>
              <a:t>ip</a:t>
            </a:r>
            <a:r>
              <a:rPr lang="en-US" sz="1600" dirty="0">
                <a:solidFill>
                  <a:srgbClr val="0000CC"/>
                </a:solidFill>
              </a:rPr>
              <a:t>), Signed certificate</a:t>
            </a:r>
          </a:p>
        </p:txBody>
      </p:sp>
      <p:cxnSp>
        <p:nvCxnSpPr>
          <p:cNvPr id="93" name="Straight Arrow Connector 92">
            <a:extLst>
              <a:ext uri="{FF2B5EF4-FFF2-40B4-BE49-F238E27FC236}">
                <a16:creationId xmlns:a16="http://schemas.microsoft.com/office/drawing/2014/main" id="{7C460DEF-E5DC-414E-9807-F01678C17000}"/>
              </a:ext>
            </a:extLst>
          </p:cNvPr>
          <p:cNvCxnSpPr>
            <a:cxnSpLocks/>
          </p:cNvCxnSpPr>
          <p:nvPr/>
        </p:nvCxnSpPr>
        <p:spPr>
          <a:xfrm flipH="1">
            <a:off x="1978331" y="4837661"/>
            <a:ext cx="4087487"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id="{C59ED623-4D03-4F3C-BEC9-0691D21357F8}"/>
              </a:ext>
            </a:extLst>
          </p:cNvPr>
          <p:cNvSpPr/>
          <p:nvPr/>
        </p:nvSpPr>
        <p:spPr>
          <a:xfrm>
            <a:off x="5100093" y="3579083"/>
            <a:ext cx="1961903" cy="97487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r>
              <a:rPr lang="en-US" sz="1600" dirty="0">
                <a:solidFill>
                  <a:srgbClr val="0000CC"/>
                </a:solidFill>
              </a:rPr>
              <a:t>Verify IAK/RV</a:t>
            </a:r>
          </a:p>
          <a:p>
            <a:r>
              <a:rPr lang="en-US" sz="1600" dirty="0">
                <a:solidFill>
                  <a:srgbClr val="0000CC"/>
                </a:solidFill>
              </a:rPr>
              <a:t>Verify possession of private key</a:t>
            </a:r>
          </a:p>
          <a:p>
            <a:r>
              <a:rPr lang="en-US" sz="1600" dirty="0">
                <a:solidFill>
                  <a:srgbClr val="0000CC"/>
                </a:solidFill>
              </a:rPr>
              <a:t>Sign certificate</a:t>
            </a: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1687446" y="5723779"/>
            <a:ext cx="4737029" cy="41316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 Confirmation</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a:off x="1993559" y="5698294"/>
            <a:ext cx="408748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id="{C59ED623-4D03-4F3C-BEC9-0691D21357F8}"/>
              </a:ext>
            </a:extLst>
          </p:cNvPr>
          <p:cNvSpPr/>
          <p:nvPr/>
        </p:nvSpPr>
        <p:spPr>
          <a:xfrm>
            <a:off x="1668789" y="6507909"/>
            <a:ext cx="4737029" cy="4208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 </a:t>
            </a:r>
            <a:r>
              <a:rPr lang="en-US" sz="1600" dirty="0" err="1">
                <a:solidFill>
                  <a:srgbClr val="0000CC"/>
                </a:solidFill>
              </a:rPr>
              <a:t>ack</a:t>
            </a:r>
            <a:endParaRPr lang="en-US" sz="1600" dirty="0">
              <a:solidFill>
                <a:srgbClr val="0000CC"/>
              </a:solidFill>
            </a:endParaRPr>
          </a:p>
        </p:txBody>
      </p:sp>
      <p:cxnSp>
        <p:nvCxnSpPr>
          <p:cNvPr id="100" name="Straight Arrow Connector 99">
            <a:extLst>
              <a:ext uri="{FF2B5EF4-FFF2-40B4-BE49-F238E27FC236}">
                <a16:creationId xmlns:a16="http://schemas.microsoft.com/office/drawing/2014/main" id="{7C460DEF-E5DC-414E-9807-F01678C17000}"/>
              </a:ext>
            </a:extLst>
          </p:cNvPr>
          <p:cNvCxnSpPr>
            <a:cxnSpLocks/>
          </p:cNvCxnSpPr>
          <p:nvPr/>
        </p:nvCxnSpPr>
        <p:spPr>
          <a:xfrm flipH="1">
            <a:off x="1976123" y="6485331"/>
            <a:ext cx="408969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337005" y="3968292"/>
            <a:ext cx="278522" cy="278522"/>
          </a:xfrm>
          <a:prstGeom prst="rect">
            <a:avLst/>
          </a:prstGeom>
        </p:spPr>
      </p:pic>
      <p:sp>
        <p:nvSpPr>
          <p:cNvPr id="103" name="Oval 102">
            <a:extLst>
              <a:ext uri="{FF2B5EF4-FFF2-40B4-BE49-F238E27FC236}">
                <a16:creationId xmlns:a16="http://schemas.microsoft.com/office/drawing/2014/main" id="{F337D02A-8653-4EF2-B10C-6FEAE873453F}"/>
              </a:ext>
            </a:extLst>
          </p:cNvPr>
          <p:cNvSpPr/>
          <p:nvPr/>
        </p:nvSpPr>
        <p:spPr>
          <a:xfrm>
            <a:off x="4683863" y="38895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D8c</a:t>
            </a:r>
            <a:endParaRPr lang="en-US" sz="1000" b="1" kern="0" dirty="0">
              <a:solidFill>
                <a:srgbClr val="FFFFFF"/>
              </a:solidFill>
              <a:latin typeface="Nokia Pure Text Light"/>
              <a:ea typeface="+mn-ea"/>
              <a:cs typeface="+mn-cs"/>
            </a:endParaRPr>
          </a:p>
        </p:txBody>
      </p:sp>
      <p:pic>
        <p:nvPicPr>
          <p:cNvPr id="104" name="Picture 10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2271" y="4993023"/>
            <a:ext cx="278522" cy="278522"/>
          </a:xfrm>
          <a:prstGeom prst="rect">
            <a:avLst/>
          </a:prstGeom>
        </p:spPr>
      </p:pic>
      <p:sp>
        <p:nvSpPr>
          <p:cNvPr id="105" name="Oval 104">
            <a:extLst>
              <a:ext uri="{FF2B5EF4-FFF2-40B4-BE49-F238E27FC236}">
                <a16:creationId xmlns:a16="http://schemas.microsoft.com/office/drawing/2014/main" id="{F337D02A-8653-4EF2-B10C-6FEAE873453F}"/>
              </a:ext>
            </a:extLst>
          </p:cNvPr>
          <p:cNvSpPr/>
          <p:nvPr/>
        </p:nvSpPr>
        <p:spPr>
          <a:xfrm>
            <a:off x="1029082" y="494664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D8d</a:t>
            </a:r>
            <a:endParaRPr lang="en-US" sz="1000" b="1" kern="0" dirty="0">
              <a:solidFill>
                <a:srgbClr val="FFFFFF"/>
              </a:solidFill>
              <a:latin typeface="Nokia Pure Text Light"/>
              <a:ea typeface="+mn-ea"/>
              <a:cs typeface="+mn-cs"/>
            </a:endParaRPr>
          </a:p>
        </p:txBody>
      </p:sp>
      <p:pic>
        <p:nvPicPr>
          <p:cNvPr id="116" name="Picture 11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2485" y="5815717"/>
            <a:ext cx="278522" cy="278522"/>
          </a:xfrm>
          <a:prstGeom prst="rect">
            <a:avLst/>
          </a:prstGeom>
        </p:spPr>
      </p:pic>
      <p:sp>
        <p:nvSpPr>
          <p:cNvPr id="117" name="Oval 116">
            <a:extLst>
              <a:ext uri="{FF2B5EF4-FFF2-40B4-BE49-F238E27FC236}">
                <a16:creationId xmlns:a16="http://schemas.microsoft.com/office/drawing/2014/main" id="{F337D02A-8653-4EF2-B10C-6FEAE873453F}"/>
              </a:ext>
            </a:extLst>
          </p:cNvPr>
          <p:cNvSpPr/>
          <p:nvPr/>
        </p:nvSpPr>
        <p:spPr>
          <a:xfrm>
            <a:off x="1079311" y="578769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D8e</a:t>
            </a:r>
            <a:endParaRPr lang="en-US" sz="1000" b="1" kern="0" dirty="0">
              <a:solidFill>
                <a:srgbClr val="FFFFFF"/>
              </a:solidFill>
              <a:latin typeface="Nokia Pure Text Light"/>
              <a:ea typeface="+mn-ea"/>
              <a:cs typeface="+mn-cs"/>
            </a:endParaRPr>
          </a:p>
        </p:txBody>
      </p:sp>
      <p:pic>
        <p:nvPicPr>
          <p:cNvPr id="118" name="Picture 11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8486" y="6560530"/>
            <a:ext cx="278522" cy="278522"/>
          </a:xfrm>
          <a:prstGeom prst="rect">
            <a:avLst/>
          </a:prstGeom>
        </p:spPr>
      </p:pic>
      <p:sp>
        <p:nvSpPr>
          <p:cNvPr id="129" name="Oval 128">
            <a:extLst>
              <a:ext uri="{FF2B5EF4-FFF2-40B4-BE49-F238E27FC236}">
                <a16:creationId xmlns:a16="http://schemas.microsoft.com/office/drawing/2014/main" id="{F337D02A-8653-4EF2-B10C-6FEAE873453F}"/>
              </a:ext>
            </a:extLst>
          </p:cNvPr>
          <p:cNvSpPr/>
          <p:nvPr/>
        </p:nvSpPr>
        <p:spPr>
          <a:xfrm>
            <a:off x="7262510" y="165245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D8b</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260878" y="24896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D8c</a:t>
            </a:r>
            <a:endParaRPr lang="en-US" sz="1000" b="1" kern="0" dirty="0">
              <a:solidFill>
                <a:srgbClr val="FFFFFF"/>
              </a:solidFill>
              <a:latin typeface="Nokia Pure Text Light"/>
              <a:ea typeface="+mn-ea"/>
              <a:cs typeface="+mn-cs"/>
            </a:endParaRPr>
          </a:p>
        </p:txBody>
      </p:sp>
      <p:sp>
        <p:nvSpPr>
          <p:cNvPr id="139" name="Oval 138">
            <a:extLst>
              <a:ext uri="{FF2B5EF4-FFF2-40B4-BE49-F238E27FC236}">
                <a16:creationId xmlns:a16="http://schemas.microsoft.com/office/drawing/2014/main" id="{F337D02A-8653-4EF2-B10C-6FEAE873453F}"/>
              </a:ext>
            </a:extLst>
          </p:cNvPr>
          <p:cNvSpPr/>
          <p:nvPr/>
        </p:nvSpPr>
        <p:spPr>
          <a:xfrm>
            <a:off x="7288386" y="37222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D8d</a:t>
            </a:r>
            <a:endParaRPr lang="en-US" sz="1000" b="1" kern="0" dirty="0">
              <a:solidFill>
                <a:srgbClr val="FFFFFF"/>
              </a:solidFill>
              <a:latin typeface="Nokia Pure Text Light"/>
              <a:ea typeface="+mn-ea"/>
              <a:cs typeface="+mn-cs"/>
            </a:endParaRPr>
          </a:p>
        </p:txBody>
      </p:sp>
      <p:sp>
        <p:nvSpPr>
          <p:cNvPr id="140" name="Oval 139">
            <a:extLst>
              <a:ext uri="{FF2B5EF4-FFF2-40B4-BE49-F238E27FC236}">
                <a16:creationId xmlns:a16="http://schemas.microsoft.com/office/drawing/2014/main" id="{F337D02A-8653-4EF2-B10C-6FEAE873453F}"/>
              </a:ext>
            </a:extLst>
          </p:cNvPr>
          <p:cNvSpPr/>
          <p:nvPr/>
        </p:nvSpPr>
        <p:spPr>
          <a:xfrm>
            <a:off x="7308084" y="457010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D8e</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id="{F337D02A-8653-4EF2-B10C-6FEAE873453F}"/>
              </a:ext>
            </a:extLst>
          </p:cNvPr>
          <p:cNvSpPr/>
          <p:nvPr/>
        </p:nvSpPr>
        <p:spPr>
          <a:xfrm>
            <a:off x="7279758" y="595497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D8f</a:t>
            </a:r>
            <a:endParaRPr lang="en-US" sz="1000" b="1" kern="0" dirty="0">
              <a:solidFill>
                <a:srgbClr val="FFFFFF"/>
              </a:solidFill>
              <a:latin typeface="Nokia Pure Text Light"/>
              <a:ea typeface="+mn-ea"/>
              <a:cs typeface="+mn-cs"/>
            </a:endParaRPr>
          </a:p>
        </p:txBody>
      </p:sp>
      <p:sp>
        <p:nvSpPr>
          <p:cNvPr id="173" name="Oval 172">
            <a:extLst>
              <a:ext uri="{FF2B5EF4-FFF2-40B4-BE49-F238E27FC236}">
                <a16:creationId xmlns:a16="http://schemas.microsoft.com/office/drawing/2014/main" id="{F337D02A-8653-4EF2-B10C-6FEAE873453F}"/>
              </a:ext>
            </a:extLst>
          </p:cNvPr>
          <p:cNvSpPr/>
          <p:nvPr/>
        </p:nvSpPr>
        <p:spPr>
          <a:xfrm>
            <a:off x="1074250" y="655219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D8f</a:t>
            </a:r>
            <a:endParaRPr lang="en-US" sz="10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3487513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63804"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974409"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a:off x="2657606" y="649489"/>
            <a:ext cx="905500" cy="557784"/>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DCAE VES Collector</a:t>
            </a:r>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E: VNF Run-time</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1086191"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BEDA2475-5090-467A-97A7-0D06BC1064D4}"/>
              </a:ext>
            </a:extLst>
          </p:cNvPr>
          <p:cNvSpPr/>
          <p:nvPr/>
        </p:nvSpPr>
        <p:spPr>
          <a:xfrm>
            <a:off x="882111" y="651494"/>
            <a:ext cx="713232" cy="557784"/>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VNF</a:t>
            </a:r>
          </a:p>
        </p:txBody>
      </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7024212"/>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0000CC"/>
                </a:solidFill>
                <a:ea typeface="Nokia Pure Text Light" panose="020B0403020202020204" pitchFamily="34" charset="0"/>
              </a:rPr>
              <a:t>DCAE authenticates and authorizes the VNF instance at run-time</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b="1" dirty="0"/>
              <a:t>Preconditions:</a:t>
            </a:r>
            <a:r>
              <a:rPr lang="en-US" dirty="0"/>
              <a:t>  AAF created a role for the VNF type, assigned permissions to the role, and assigned the VNF to the role for the VNF type</a:t>
            </a:r>
            <a:r>
              <a:rPr lang="en-US" dirty="0">
                <a:ea typeface="Nokia Pure Text Light" panose="020B0403020202020204" pitchFamily="34" charset="0"/>
              </a:rPr>
              <a:t>. CADI is integrated into DCAE VES Collector.</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sends an event to DCAE VES Collector.</a:t>
            </a: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a:t>VES Collector authenticates the VNF using the VNF certificate and standard PKI validation.</a:t>
            </a:r>
          </a:p>
          <a:p>
            <a:pPr defTabSz="360000">
              <a:spcAft>
                <a:spcPts val="600"/>
              </a:spcAft>
              <a:tabLst>
                <a:tab pos="360000" algn="l"/>
              </a:tabLst>
            </a:pPr>
            <a:endParaRPr lang="en-US" dirty="0"/>
          </a:p>
          <a:p>
            <a:pPr defTabSz="360000">
              <a:spcAft>
                <a:spcPts val="600"/>
              </a:spcAft>
              <a:tabLst>
                <a:tab pos="360000" algn="l"/>
              </a:tabLst>
            </a:pPr>
            <a:r>
              <a:rPr lang="en-US" dirty="0"/>
              <a:t>VES uses integrated CADI module to request the role and permissions for the VNF from AAF.</a:t>
            </a:r>
          </a:p>
          <a:p>
            <a:pPr defTabSz="360000">
              <a:spcAft>
                <a:spcPts val="600"/>
              </a:spcAft>
              <a:tabLst>
                <a:tab pos="360000" algn="l"/>
              </a:tabLst>
            </a:pPr>
            <a:endParaRPr lang="en-US" dirty="0"/>
          </a:p>
          <a:p>
            <a:pPr defTabSz="360000">
              <a:spcAft>
                <a:spcPts val="600"/>
              </a:spcAft>
              <a:tabLst>
                <a:tab pos="360000" algn="l"/>
              </a:tabLst>
            </a:pPr>
            <a:r>
              <a:rPr lang="en-US" dirty="0">
                <a:ea typeface="Nokia Pure Text Light" panose="020B0403020202020204" pitchFamily="34" charset="0"/>
              </a:rPr>
              <a:t>AAF returns the role and permissions of the VNF to DCAE.</a:t>
            </a: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DCAE compares the event to the permissions and either accepts or rejects the event.</a:t>
            </a:r>
            <a:endParaRPr lang="en-US" sz="1000" dirty="0">
              <a:ea typeface="Nokia Pure Text Light" panose="020B0403020202020204" pitchFamily="34" charset="0"/>
            </a:endParaRP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a:off x="4460855" y="647111"/>
            <a:ext cx="713232" cy="557784"/>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AAF</a:t>
            </a:r>
          </a:p>
        </p:txBody>
      </p:sp>
      <p:sp>
        <p:nvSpPr>
          <p:cNvPr id="129" name="Oval 128">
            <a:extLst>
              <a:ext uri="{FF2B5EF4-FFF2-40B4-BE49-F238E27FC236}">
                <a16:creationId xmlns:a16="http://schemas.microsoft.com/office/drawing/2014/main" id="{F337D02A-8653-4EF2-B10C-6FEAE873453F}"/>
              </a:ext>
            </a:extLst>
          </p:cNvPr>
          <p:cNvSpPr/>
          <p:nvPr/>
        </p:nvSpPr>
        <p:spPr>
          <a:xfrm>
            <a:off x="7312763" y="325555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E2</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312763" y="616541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E5</a:t>
            </a:r>
            <a:endParaRPr lang="en-US" sz="1000" b="1" kern="0" dirty="0">
              <a:solidFill>
                <a:srgbClr val="FFFFFF"/>
              </a:solidFill>
              <a:latin typeface="Nokia Pure Text Light"/>
              <a:ea typeface="+mn-ea"/>
              <a:cs typeface="+mn-cs"/>
            </a:endParaRPr>
          </a:p>
        </p:txBody>
      </p:sp>
      <p:sp>
        <p:nvSpPr>
          <p:cNvPr id="38" name="Rectangle: Rounded Corners 165">
            <a:extLst>
              <a:ext uri="{FF2B5EF4-FFF2-40B4-BE49-F238E27FC236}">
                <a16:creationId xmlns:a16="http://schemas.microsoft.com/office/drawing/2014/main" id="{C59ED623-4D03-4F3C-BEC9-0691D21357F8}"/>
              </a:ext>
            </a:extLst>
          </p:cNvPr>
          <p:cNvSpPr/>
          <p:nvPr/>
        </p:nvSpPr>
        <p:spPr>
          <a:xfrm>
            <a:off x="945413" y="2321894"/>
            <a:ext cx="3053277" cy="5025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VNF sends event to VES Collector</a:t>
            </a:r>
          </a:p>
        </p:txBody>
      </p:sp>
      <p:sp>
        <p:nvSpPr>
          <p:cNvPr id="39" name="Oval 38">
            <a:extLst>
              <a:ext uri="{FF2B5EF4-FFF2-40B4-BE49-F238E27FC236}">
                <a16:creationId xmlns:a16="http://schemas.microsoft.com/office/drawing/2014/main" id="{D2EBC1FB-008B-4CF2-9CC7-AE576F615308}"/>
              </a:ext>
            </a:extLst>
          </p:cNvPr>
          <p:cNvSpPr/>
          <p:nvPr/>
        </p:nvSpPr>
        <p:spPr>
          <a:xfrm>
            <a:off x="7281936" y="255941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E1</a:t>
            </a:r>
            <a:endParaRPr lang="en-US" sz="1000" b="1" kern="0" dirty="0">
              <a:solidFill>
                <a:srgbClr val="FFFFFF"/>
              </a:solidFill>
              <a:latin typeface="Nokia Pure Text Light"/>
              <a:ea typeface="+mn-ea"/>
              <a:cs typeface="+mn-cs"/>
            </a:endParaRPr>
          </a:p>
        </p:txBody>
      </p:sp>
      <p:sp>
        <p:nvSpPr>
          <p:cNvPr id="41" name="Oval 40">
            <a:extLst>
              <a:ext uri="{FF2B5EF4-FFF2-40B4-BE49-F238E27FC236}">
                <a16:creationId xmlns:a16="http://schemas.microsoft.com/office/drawing/2014/main" id="{F337D02A-8653-4EF2-B10C-6FEAE873453F}"/>
              </a:ext>
            </a:extLst>
          </p:cNvPr>
          <p:cNvSpPr/>
          <p:nvPr/>
        </p:nvSpPr>
        <p:spPr>
          <a:xfrm>
            <a:off x="2491575" y="490002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E4</a:t>
            </a:r>
            <a:endParaRPr lang="en-US" sz="1000" b="1" kern="0" dirty="0">
              <a:solidFill>
                <a:srgbClr val="FFFFFF"/>
              </a:solidFill>
              <a:latin typeface="Nokia Pure Text Light"/>
              <a:ea typeface="+mn-ea"/>
              <a:cs typeface="+mn-cs"/>
            </a:endParaRPr>
          </a:p>
        </p:txBody>
      </p:sp>
      <p:pic>
        <p:nvPicPr>
          <p:cNvPr id="42" name="Picture 4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87097" y="4937740"/>
            <a:ext cx="278522" cy="278522"/>
          </a:xfrm>
          <a:prstGeom prst="rect">
            <a:avLst/>
          </a:prstGeom>
        </p:spPr>
      </p:pic>
      <p:sp>
        <p:nvSpPr>
          <p:cNvPr id="43" name="Rectangle: Rounded Corners 165">
            <a:extLst>
              <a:ext uri="{FF2B5EF4-FFF2-40B4-BE49-F238E27FC236}">
                <a16:creationId xmlns:a16="http://schemas.microsoft.com/office/drawing/2014/main" id="{C59ED623-4D03-4F3C-BEC9-0691D21357F8}"/>
              </a:ext>
            </a:extLst>
          </p:cNvPr>
          <p:cNvSpPr/>
          <p:nvPr/>
        </p:nvSpPr>
        <p:spPr>
          <a:xfrm>
            <a:off x="2974410" y="4731022"/>
            <a:ext cx="2511990" cy="64632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returns the role and permissions of the VNF</a:t>
            </a:r>
          </a:p>
        </p:txBody>
      </p:sp>
      <p:cxnSp>
        <p:nvCxnSpPr>
          <p:cNvPr id="40" name="Straight Arrow Connector 39">
            <a:extLst>
              <a:ext uri="{FF2B5EF4-FFF2-40B4-BE49-F238E27FC236}">
                <a16:creationId xmlns:a16="http://schemas.microsoft.com/office/drawing/2014/main" id="{94FF431C-807E-4881-8836-D65AA626F193}"/>
              </a:ext>
            </a:extLst>
          </p:cNvPr>
          <p:cNvCxnSpPr>
            <a:cxnSpLocks/>
          </p:cNvCxnSpPr>
          <p:nvPr/>
        </p:nvCxnSpPr>
        <p:spPr>
          <a:xfrm flipH="1">
            <a:off x="3281744" y="4706293"/>
            <a:ext cx="137850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F337D02A-8653-4EF2-B10C-6FEAE873453F}"/>
              </a:ext>
            </a:extLst>
          </p:cNvPr>
          <p:cNvSpPr/>
          <p:nvPr/>
        </p:nvSpPr>
        <p:spPr>
          <a:xfrm>
            <a:off x="1499740" y="606386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E5</a:t>
            </a:r>
            <a:endParaRPr lang="en-US" sz="1000" b="1" kern="0" dirty="0">
              <a:solidFill>
                <a:srgbClr val="FFFFFF"/>
              </a:solidFill>
              <a:latin typeface="Nokia Pure Text Light"/>
              <a:ea typeface="+mn-ea"/>
              <a:cs typeface="+mn-cs"/>
            </a:endParaRPr>
          </a:p>
        </p:txBody>
      </p:sp>
      <p:pic>
        <p:nvPicPr>
          <p:cNvPr id="47" name="Picture 46">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08212" y="6063868"/>
            <a:ext cx="278522" cy="278522"/>
          </a:xfrm>
          <a:prstGeom prst="rect">
            <a:avLst/>
          </a:prstGeom>
        </p:spPr>
      </p:pic>
      <p:sp>
        <p:nvSpPr>
          <p:cNvPr id="48" name="Rectangle: Rounded Corners 165">
            <a:extLst>
              <a:ext uri="{FF2B5EF4-FFF2-40B4-BE49-F238E27FC236}">
                <a16:creationId xmlns:a16="http://schemas.microsoft.com/office/drawing/2014/main" id="{C59ED623-4D03-4F3C-BEC9-0691D21357F8}"/>
              </a:ext>
            </a:extLst>
          </p:cNvPr>
          <p:cNvSpPr/>
          <p:nvPr/>
        </p:nvSpPr>
        <p:spPr>
          <a:xfrm>
            <a:off x="1907920" y="5775219"/>
            <a:ext cx="2552935" cy="117422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DCAE checks that the event is in the permissions and accepts (or rejects) the event</a:t>
            </a:r>
          </a:p>
        </p:txBody>
      </p:sp>
      <p:sp>
        <p:nvSpPr>
          <p:cNvPr id="54" name="Oval 53">
            <a:extLst>
              <a:ext uri="{FF2B5EF4-FFF2-40B4-BE49-F238E27FC236}">
                <a16:creationId xmlns:a16="http://schemas.microsoft.com/office/drawing/2014/main" id="{F337D02A-8653-4EF2-B10C-6FEAE873453F}"/>
              </a:ext>
            </a:extLst>
          </p:cNvPr>
          <p:cNvSpPr/>
          <p:nvPr/>
        </p:nvSpPr>
        <p:spPr>
          <a:xfrm>
            <a:off x="7264382" y="427509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E3</a:t>
            </a:r>
            <a:endParaRPr lang="en-US" sz="1000" b="1" kern="0" dirty="0">
              <a:solidFill>
                <a:srgbClr val="FFFFFF"/>
              </a:solidFill>
              <a:latin typeface="Nokia Pure Text Light"/>
              <a:ea typeface="+mn-ea"/>
              <a:cs typeface="+mn-cs"/>
            </a:endParaRPr>
          </a:p>
        </p:txBody>
      </p:sp>
      <p:sp>
        <p:nvSpPr>
          <p:cNvPr id="55" name="Oval 54">
            <a:extLst>
              <a:ext uri="{FF2B5EF4-FFF2-40B4-BE49-F238E27FC236}">
                <a16:creationId xmlns:a16="http://schemas.microsoft.com/office/drawing/2014/main" id="{F337D02A-8653-4EF2-B10C-6FEAE873453F}"/>
              </a:ext>
            </a:extLst>
          </p:cNvPr>
          <p:cNvSpPr/>
          <p:nvPr/>
        </p:nvSpPr>
        <p:spPr>
          <a:xfrm>
            <a:off x="7297292" y="521626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E4</a:t>
            </a:r>
            <a:endParaRPr lang="en-US" sz="1000" b="1" kern="0" dirty="0">
              <a:solidFill>
                <a:srgbClr val="FFFFFF"/>
              </a:solidFill>
              <a:latin typeface="Nokia Pure Text Light"/>
              <a:ea typeface="+mn-ea"/>
              <a:cs typeface="+mn-cs"/>
            </a:endParaRPr>
          </a:p>
        </p:txBody>
      </p:sp>
      <p:sp>
        <p:nvSpPr>
          <p:cNvPr id="89" name="Rectangle: Rounded Corners 165">
            <a:extLst>
              <a:ext uri="{FF2B5EF4-FFF2-40B4-BE49-F238E27FC236}">
                <a16:creationId xmlns:a16="http://schemas.microsoft.com/office/drawing/2014/main" id="{C59ED623-4D03-4F3C-BEC9-0691D21357F8}"/>
              </a:ext>
            </a:extLst>
          </p:cNvPr>
          <p:cNvSpPr/>
          <p:nvPr/>
        </p:nvSpPr>
        <p:spPr>
          <a:xfrm>
            <a:off x="529033" y="1372533"/>
            <a:ext cx="5283977" cy="5508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0000CC"/>
                </a:solidFill>
              </a:rPr>
              <a:t>Precondition 1:</a:t>
            </a:r>
            <a:r>
              <a:rPr lang="en-US" sz="1600" dirty="0">
                <a:solidFill>
                  <a:srgbClr val="0000CC"/>
                </a:solidFill>
              </a:rPr>
              <a:t> VNF has been assigned to the VNF type role</a:t>
            </a:r>
          </a:p>
          <a:p>
            <a:r>
              <a:rPr lang="en-US" sz="1600" b="1" dirty="0">
                <a:solidFill>
                  <a:srgbClr val="0000CC"/>
                </a:solidFill>
              </a:rPr>
              <a:t>Precondition 2: </a:t>
            </a:r>
            <a:r>
              <a:rPr lang="en-US" sz="1600" dirty="0">
                <a:solidFill>
                  <a:srgbClr val="0000CC"/>
                </a:solidFill>
              </a:rPr>
              <a:t>CADI is integrated into DCAE VES Collector</a:t>
            </a:r>
            <a:endParaRPr lang="en-US" sz="1600" b="1" dirty="0">
              <a:solidFill>
                <a:srgbClr val="0000CC"/>
              </a:solidFill>
            </a:endParaRPr>
          </a:p>
        </p:txBody>
      </p:sp>
      <p:cxnSp>
        <p:nvCxnSpPr>
          <p:cNvPr id="59" name="Straight Arrow Connector 58">
            <a:extLst>
              <a:ext uri="{FF2B5EF4-FFF2-40B4-BE49-F238E27FC236}">
                <a16:creationId xmlns:a16="http://schemas.microsoft.com/office/drawing/2014/main" id="{60DCB328-EC82-4E55-BF66-2A4804453C9D}"/>
              </a:ext>
            </a:extLst>
          </p:cNvPr>
          <p:cNvCxnSpPr>
            <a:cxnSpLocks/>
          </p:cNvCxnSpPr>
          <p:nvPr/>
        </p:nvCxnSpPr>
        <p:spPr>
          <a:xfrm flipH="1">
            <a:off x="1398300" y="2303647"/>
            <a:ext cx="1586268" cy="2405"/>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Rectangle: Rounded Corners 165">
            <a:extLst>
              <a:ext uri="{FF2B5EF4-FFF2-40B4-BE49-F238E27FC236}">
                <a16:creationId xmlns:a16="http://schemas.microsoft.com/office/drawing/2014/main" id="{C59ED623-4D03-4F3C-BEC9-0691D21357F8}"/>
              </a:ext>
            </a:extLst>
          </p:cNvPr>
          <p:cNvSpPr/>
          <p:nvPr/>
        </p:nvSpPr>
        <p:spPr>
          <a:xfrm>
            <a:off x="2005043" y="3040524"/>
            <a:ext cx="2331960" cy="5212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VES authenticates VNF using VNF certificate  </a:t>
            </a:r>
          </a:p>
        </p:txBody>
      </p:sp>
      <p:sp>
        <p:nvSpPr>
          <p:cNvPr id="260" name="Oval 259">
            <a:extLst>
              <a:ext uri="{FF2B5EF4-FFF2-40B4-BE49-F238E27FC236}">
                <a16:creationId xmlns:a16="http://schemas.microsoft.com/office/drawing/2014/main" id="{F337D02A-8653-4EF2-B10C-6FEAE873453F}"/>
              </a:ext>
            </a:extLst>
          </p:cNvPr>
          <p:cNvSpPr/>
          <p:nvPr/>
        </p:nvSpPr>
        <p:spPr>
          <a:xfrm>
            <a:off x="493488" y="233322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E1</a:t>
            </a:r>
            <a:endParaRPr lang="en-US" sz="1000" b="1" kern="0" dirty="0">
              <a:solidFill>
                <a:srgbClr val="FFFFFF"/>
              </a:solidFill>
              <a:latin typeface="Nokia Pure Text Light"/>
              <a:ea typeface="+mn-ea"/>
              <a:cs typeface="+mn-cs"/>
            </a:endParaRPr>
          </a:p>
        </p:txBody>
      </p:sp>
      <p:sp>
        <p:nvSpPr>
          <p:cNvPr id="37" name="Oval 36">
            <a:extLst>
              <a:ext uri="{FF2B5EF4-FFF2-40B4-BE49-F238E27FC236}">
                <a16:creationId xmlns:a16="http://schemas.microsoft.com/office/drawing/2014/main" id="{F337D02A-8653-4EF2-B10C-6FEAE873453F}"/>
              </a:ext>
            </a:extLst>
          </p:cNvPr>
          <p:cNvSpPr/>
          <p:nvPr/>
        </p:nvSpPr>
        <p:spPr>
          <a:xfrm>
            <a:off x="1592348" y="312415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E2</a:t>
            </a:r>
            <a:endParaRPr lang="en-US" sz="1000" b="1" kern="0" dirty="0">
              <a:solidFill>
                <a:srgbClr val="FFFFFF"/>
              </a:solidFill>
              <a:latin typeface="Nokia Pure Text Light"/>
              <a:ea typeface="+mn-ea"/>
              <a:cs typeface="+mn-cs"/>
            </a:endParaRPr>
          </a:p>
        </p:txBody>
      </p:sp>
      <p:sp>
        <p:nvSpPr>
          <p:cNvPr id="58" name="Rectangle: Rounded Corners 165">
            <a:extLst>
              <a:ext uri="{FF2B5EF4-FFF2-40B4-BE49-F238E27FC236}">
                <a16:creationId xmlns:a16="http://schemas.microsoft.com/office/drawing/2014/main" id="{C59ED623-4D03-4F3C-BEC9-0691D21357F8}"/>
              </a:ext>
            </a:extLst>
          </p:cNvPr>
          <p:cNvSpPr/>
          <p:nvPr/>
        </p:nvSpPr>
        <p:spPr>
          <a:xfrm>
            <a:off x="2989341" y="3791473"/>
            <a:ext cx="2497059" cy="5212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CADI requests the role and permissions for the VNF</a:t>
            </a:r>
          </a:p>
        </p:txBody>
      </p:sp>
      <p:pic>
        <p:nvPicPr>
          <p:cNvPr id="60" name="Picture 59">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50138" y="3116289"/>
            <a:ext cx="278522" cy="278522"/>
          </a:xfrm>
          <a:prstGeom prst="rect">
            <a:avLst/>
          </a:prstGeom>
        </p:spPr>
      </p:pic>
      <p:sp>
        <p:nvSpPr>
          <p:cNvPr id="90" name="Oval 89">
            <a:extLst>
              <a:ext uri="{FF2B5EF4-FFF2-40B4-BE49-F238E27FC236}">
                <a16:creationId xmlns:a16="http://schemas.microsoft.com/office/drawing/2014/main" id="{F337D02A-8653-4EF2-B10C-6FEAE873453F}"/>
              </a:ext>
            </a:extLst>
          </p:cNvPr>
          <p:cNvSpPr/>
          <p:nvPr/>
        </p:nvSpPr>
        <p:spPr>
          <a:xfrm>
            <a:off x="2520204" y="38508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E3</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13053" y="3842738"/>
            <a:ext cx="278522" cy="278522"/>
          </a:xfrm>
          <a:prstGeom prst="rect">
            <a:avLst/>
          </a:prstGeom>
        </p:spPr>
      </p:pic>
      <p:cxnSp>
        <p:nvCxnSpPr>
          <p:cNvPr id="57" name="Straight Arrow Connector 56">
            <a:extLst>
              <a:ext uri="{FF2B5EF4-FFF2-40B4-BE49-F238E27FC236}">
                <a16:creationId xmlns:a16="http://schemas.microsoft.com/office/drawing/2014/main" id="{60DCB328-EC82-4E55-BF66-2A4804453C9D}"/>
              </a:ext>
            </a:extLst>
          </p:cNvPr>
          <p:cNvCxnSpPr>
            <a:cxnSpLocks/>
          </p:cNvCxnSpPr>
          <p:nvPr/>
        </p:nvCxnSpPr>
        <p:spPr>
          <a:xfrm flipH="1">
            <a:off x="3286738" y="3768166"/>
            <a:ext cx="137350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5294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832346"/>
            <a:ext cx="11506200" cy="7839820"/>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When a VNF is instantiated, it needs a way to obtain a certificate from the operator’s CA that allows it to communicate with DCAE (via HTTP/TLS).</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PNFs generally come with vendor certificates issued by the vendor’s factory CA that uses its serial number or MAC address as the identity.   This allows an operator to pre-provision the vendor’s factory root certificate into its CA and even pre-provision the PNF identity to authorize the PNF to request a certificate.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This pre-provisioning is not possible for a VNF.  A VNF has no vendor certificate and no identity.</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Two options are supported by 3GPP for VNFs using CMPv2 as described in RFC 4210.</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1: PKCS#12 bundle is installed on the VNF at instantiation time.</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After instantiation, VNF performs certificate enrollment with the CA via CMPv2 using the IAK to protect the Certificate Signing Request (CSR).  The RV identifies the IAK to the CA.</a:t>
            </a:r>
          </a:p>
          <a:p>
            <a:pPr marL="342900"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Option 2 is the preferred solution.</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AAF Cert Manager acts as the RA for the VNF in commercial deployments.  Cert Manager acts as the CA for the VNF in an ONAP test environment.   </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AAF Cert Manager requests an IAK and RV on behalf of the VNF during the instantiation workflow and passes these to the VNF during instantiation.</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VNF FQDN is used as the identity in the VNF certificate.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8"/>
            <a:ext cx="11091908" cy="461665"/>
          </a:xfrm>
          <a:prstGeom prst="rect">
            <a:avLst/>
          </a:prstGeom>
          <a:noFill/>
        </p:spPr>
        <p:txBody>
          <a:bodyPr wrap="square" rtlCol="0">
            <a:spAutoFit/>
          </a:bodyPr>
          <a:lstStyle/>
          <a:p>
            <a:r>
              <a:rPr lang="en-US" sz="2400" b="1" dirty="0">
                <a:solidFill>
                  <a:srgbClr val="0000CC"/>
                </a:solidFill>
                <a:cs typeface="Arial" panose="020B0604020202020204" pitchFamily="34" charset="0"/>
              </a:rPr>
              <a:t>Problem Statement</a:t>
            </a:r>
          </a:p>
        </p:txBody>
      </p:sp>
    </p:spTree>
    <p:extLst>
      <p:ext uri="{BB962C8B-B14F-4D97-AF65-F5344CB8AC3E}">
        <p14:creationId xmlns:p14="http://schemas.microsoft.com/office/powerpoint/2010/main" val="1173226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532044"/>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Proposal discussed AAF </a:t>
            </a:r>
            <a:r>
              <a:rPr lang="en-US" sz="2000" dirty="0" err="1">
                <a:ea typeface="Nokia Pure Text Light" panose="020B0304040602060303" pitchFamily="34" charset="0"/>
                <a:cs typeface="Nokia Pure Text Light" panose="020B0304040602060303" pitchFamily="34" charset="0"/>
              </a:rPr>
              <a:t>CertMan</a:t>
            </a:r>
            <a:r>
              <a:rPr lang="en-US" sz="2000" dirty="0">
                <a:ea typeface="Nokia Pure Text Light" panose="020B0304040602060303" pitchFamily="34" charset="0"/>
                <a:cs typeface="Nokia Pure Text Light" panose="020B0304040602060303" pitchFamily="34" charset="0"/>
              </a:rPr>
              <a:t> acting as the Registration Authority (RA) for the Operator CA.  </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ONAP deployment, AAF </a:t>
            </a:r>
            <a:r>
              <a:rPr lang="en-US" sz="2000" dirty="0" err="1">
                <a:ea typeface="Nokia Pure Text Light" panose="020B0304040602060303" pitchFamily="34" charset="0"/>
                <a:cs typeface="Nokia Pure Text Light" panose="020B0304040602060303" pitchFamily="34" charset="0"/>
              </a:rPr>
              <a:t>CertMan</a:t>
            </a:r>
            <a:r>
              <a:rPr lang="en-US" sz="2000" dirty="0">
                <a:ea typeface="Nokia Pure Text Light" panose="020B0304040602060303" pitchFamily="34" charset="0"/>
                <a:cs typeface="Nokia Pure Text Light" panose="020B0304040602060303" pitchFamily="34" charset="0"/>
              </a:rPr>
              <a:t> becomes RA to Operator CA.  </a:t>
            </a:r>
            <a:r>
              <a:rPr lang="en-US" sz="2000" b="1" dirty="0">
                <a:ea typeface="Nokia Pure Text Light" panose="020B0304040602060303" pitchFamily="34" charset="0"/>
                <a:cs typeface="Nokia Pure Text Light" panose="020B0304040602060303" pitchFamily="34" charset="0"/>
              </a:rPr>
              <a:t>Impacts: AAF.</a:t>
            </a:r>
            <a:endParaRPr lang="en-US" sz="2000" dirty="0">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SDN-C assigns an IP address and FQDN to the VNF and updates VNF AAI entry.  </a:t>
            </a:r>
            <a:r>
              <a:rPr lang="en-US" sz="2000" b="1" dirty="0">
                <a:ea typeface="Nokia Pure Text Light" panose="020B0304040602060303" pitchFamily="34" charset="0"/>
                <a:cs typeface="Nokia Pure Text Light" panose="020B0304040602060303" pitchFamily="34" charset="0"/>
              </a:rPr>
              <a:t>Impacts: SDN-C, AAI.</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SO triggers AAF </a:t>
            </a:r>
            <a:r>
              <a:rPr lang="en-US" sz="2000" dirty="0" err="1">
                <a:ea typeface="Nokia Pure Text Light" panose="020B0304040602060303" pitchFamily="34" charset="0"/>
                <a:cs typeface="Nokia Pure Text Light" panose="020B0304040602060303" pitchFamily="34" charset="0"/>
              </a:rPr>
              <a:t>CertMan</a:t>
            </a:r>
            <a:r>
              <a:rPr lang="en-US" sz="2000" dirty="0">
                <a:ea typeface="Nokia Pure Text Light" panose="020B0304040602060303" pitchFamily="34" charset="0"/>
                <a:cs typeface="Nokia Pure Text Light" panose="020B0304040602060303" pitchFamily="34" charset="0"/>
              </a:rPr>
              <a:t> to request an IAK/RV on behalf of the VNF and updates AAI or other security storage location. </a:t>
            </a:r>
            <a:r>
              <a:rPr lang="en-US" sz="2000" b="1" dirty="0">
                <a:ea typeface="Nokia Pure Text Light" panose="020B0304040602060303" pitchFamily="34" charset="0"/>
                <a:cs typeface="Nokia Pure Text Light" panose="020B0304040602060303" pitchFamily="34" charset="0"/>
              </a:rPr>
              <a:t>Impacts: SO, AAF, AAI.</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SO retrieves the SSH public key for the appropriate controller and updates VNF AAI entry.  </a:t>
            </a:r>
            <a:r>
              <a:rPr lang="en-US" sz="2000" b="1" dirty="0">
                <a:ea typeface="Nokia Pure Text Light" panose="020B0304040602060303" pitchFamily="34" charset="0"/>
                <a:cs typeface="Nokia Pure Text Light" panose="020B0304040602060303" pitchFamily="34" charset="0"/>
              </a:rPr>
              <a:t>Impacts: SO, AAI.</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Security credentials (Controller SSH public key, IAK, RV, IP address, FQDN, CA root certificate, CA URL) are passed to VNF during instantiation.  </a:t>
            </a:r>
            <a:r>
              <a:rPr lang="en-US" sz="2000" b="1" dirty="0">
                <a:ea typeface="Nokia Pure Text Light" panose="020B0304040602060303" pitchFamily="34" charset="0"/>
                <a:cs typeface="Nokia Pure Text Light" panose="020B0304040602060303" pitchFamily="34" charset="0"/>
              </a:rPr>
              <a:t>Impacts: SO, M-VIM.</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Proposal also discussed AAF creating a role and permissions for each VNF Type at onboarding.</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Design Time, SDC publishes a YAML artifact of NF Events to </a:t>
            </a:r>
            <a:r>
              <a:rPr lang="en-US" sz="2000" dirty="0" err="1">
                <a:ea typeface="Nokia Pure Text Light" panose="020B0304040602060303" pitchFamily="34" charset="0"/>
                <a:cs typeface="Nokia Pure Text Light" panose="020B0304040602060303" pitchFamily="34" charset="0"/>
              </a:rPr>
              <a:t>DMaaP</a:t>
            </a:r>
            <a:r>
              <a:rPr lang="en-US" sz="2000" dirty="0">
                <a:ea typeface="Nokia Pure Text Light" panose="020B0304040602060303" pitchFamily="34" charset="0"/>
                <a:cs typeface="Nokia Pure Text Light" panose="020B0304040602060303" pitchFamily="34" charset="0"/>
              </a:rPr>
              <a:t> (existing functionality).  AAF subscribes.  AAF creates a Role and Permissions for the VNF Type for the events in the YAML file.  </a:t>
            </a:r>
            <a:r>
              <a:rPr lang="en-US" sz="2000" b="1" dirty="0">
                <a:ea typeface="Nokia Pure Text Light" panose="020B0304040602060303" pitchFamily="34" charset="0"/>
                <a:cs typeface="Nokia Pure Text Light" panose="020B0304040602060303" pitchFamily="34" charset="0"/>
              </a:rPr>
              <a:t>Impacts:  AAF.</a:t>
            </a:r>
            <a:endParaRPr lang="en-US" sz="2000" dirty="0">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During VNF Instantiation, SO triggers AAF to add the VNF instance to the Role created at Design Time. </a:t>
            </a:r>
            <a:r>
              <a:rPr lang="en-US" sz="2000" b="1" dirty="0">
                <a:ea typeface="Nokia Pure Text Light" panose="020B0304040602060303" pitchFamily="34" charset="0"/>
                <a:cs typeface="Nokia Pure Text Light" panose="020B0304040602060303" pitchFamily="34" charset="0"/>
              </a:rPr>
              <a:t>Impacts:  SO.  </a:t>
            </a:r>
            <a:r>
              <a:rPr lang="en-US" sz="2000" dirty="0">
                <a:ea typeface="Nokia Pure Text Light" panose="020B0304040602060303" pitchFamily="34" charset="0"/>
                <a:cs typeface="Nokia Pure Text Light" panose="020B0304040602060303" pitchFamily="34" charset="0"/>
              </a:rPr>
              <a:t>AAF already has an API for this.</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Precondition:  DCAE VES Collector has integrated the CADI module. During Run Time, when VES Collector receives an event from a VNF, VES uses the CADI module to query AAF for the roles and permissions of this VNF in order to determine if the VNF is authorized to send the event. </a:t>
            </a:r>
            <a:r>
              <a:rPr lang="en-US" sz="2000" b="1" dirty="0">
                <a:ea typeface="Nokia Pure Text Light" panose="020B0304040602060303" pitchFamily="34" charset="0"/>
                <a:cs typeface="Nokia Pure Text Light" panose="020B0304040602060303" pitchFamily="34" charset="0"/>
              </a:rPr>
              <a:t>Impacts:  DCAE VES Collectors. </a:t>
            </a:r>
            <a:r>
              <a:rPr lang="en-US" sz="2000" dirty="0">
                <a:ea typeface="Nokia Pure Text Light" panose="020B0304040602060303" pitchFamily="34" charset="0"/>
                <a:cs typeface="Nokia Pure Text Light" panose="020B0304040602060303" pitchFamily="34" charset="0"/>
              </a:rPr>
              <a:t>CADI already has an API for this.  DCAE Project is assessing integrating with CADI for Casablanca. </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solidFill>
                  <a:srgbClr val="0000CC"/>
                </a:solidFill>
                <a:cs typeface="Arial" panose="020B0604020202020204" pitchFamily="34" charset="0"/>
              </a:rPr>
              <a:t>Impacts</a:t>
            </a:r>
          </a:p>
        </p:txBody>
      </p:sp>
    </p:spTree>
    <p:extLst>
      <p:ext uri="{BB962C8B-B14F-4D97-AF65-F5344CB8AC3E}">
        <p14:creationId xmlns:p14="http://schemas.microsoft.com/office/powerpoint/2010/main" val="478885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510186709"/>
              </p:ext>
            </p:extLst>
          </p:nvPr>
        </p:nvGraphicFramePr>
        <p:xfrm>
          <a:off x="824086" y="1535288"/>
          <a:ext cx="10837335" cy="5818293"/>
        </p:xfrm>
        <a:graphic>
          <a:graphicData uri="http://schemas.openxmlformats.org/drawingml/2006/table">
            <a:tbl>
              <a:tblPr firstRow="1" bandRow="1">
                <a:tableStyleId>{5C22544A-7EE6-4342-B048-85BDC9FD1C3A}</a:tableStyleId>
              </a:tblPr>
              <a:tblGrid>
                <a:gridCol w="2483557">
                  <a:extLst>
                    <a:ext uri="{9D8B030D-6E8A-4147-A177-3AD203B41FA5}">
                      <a16:colId xmlns:a16="http://schemas.microsoft.com/office/drawing/2014/main" val="20000"/>
                    </a:ext>
                  </a:extLst>
                </a:gridCol>
                <a:gridCol w="4936345">
                  <a:extLst>
                    <a:ext uri="{9D8B030D-6E8A-4147-A177-3AD203B41FA5}">
                      <a16:colId xmlns:a16="http://schemas.microsoft.com/office/drawing/2014/main" val="20001"/>
                    </a:ext>
                  </a:extLst>
                </a:gridCol>
                <a:gridCol w="3417433">
                  <a:extLst>
                    <a:ext uri="{9D8B030D-6E8A-4147-A177-3AD203B41FA5}">
                      <a16:colId xmlns:a16="http://schemas.microsoft.com/office/drawing/2014/main" val="20002"/>
                    </a:ext>
                  </a:extLst>
                </a:gridCol>
              </a:tblGrid>
              <a:tr h="456862">
                <a:tc>
                  <a:txBody>
                    <a:bodyPr/>
                    <a:lstStyle/>
                    <a:p>
                      <a:r>
                        <a:rPr lang="en-US" sz="1800" dirty="0"/>
                        <a:t>Phase</a:t>
                      </a:r>
                    </a:p>
                  </a:txBody>
                  <a:tcPr/>
                </a:tc>
                <a:tc>
                  <a:txBody>
                    <a:bodyPr/>
                    <a:lstStyle/>
                    <a:p>
                      <a:r>
                        <a:rPr lang="en-US" sz="1800"/>
                        <a:t>Use Case</a:t>
                      </a:r>
                      <a:endParaRPr lang="en-US" sz="1800" dirty="0"/>
                    </a:p>
                  </a:txBody>
                  <a:tcPr/>
                </a:tc>
                <a:tc>
                  <a:txBody>
                    <a:bodyPr/>
                    <a:lstStyle/>
                    <a:p>
                      <a:r>
                        <a:rPr lang="en-US" sz="1800"/>
                        <a:t>Impacted Components</a:t>
                      </a:r>
                      <a:endParaRPr lang="en-US" sz="1800" dirty="0"/>
                    </a:p>
                  </a:txBody>
                  <a:tcPr/>
                </a:tc>
                <a:extLst>
                  <a:ext uri="{0D108BD9-81ED-4DB2-BD59-A6C34878D82A}">
                    <a16:rowId xmlns:a16="http://schemas.microsoft.com/office/drawing/2014/main" val="10000"/>
                  </a:ext>
                </a:extLst>
              </a:tr>
              <a:tr h="370840">
                <a:tc>
                  <a:txBody>
                    <a:bodyPr/>
                    <a:lstStyle/>
                    <a:p>
                      <a:r>
                        <a:rPr lang="en-US" sz="1800"/>
                        <a:t>ONAP deployment</a:t>
                      </a:r>
                      <a:endParaRPr lang="en-US" sz="1800" dirty="0"/>
                    </a:p>
                  </a:txBody>
                  <a:tcPr/>
                </a:tc>
                <a:tc>
                  <a:txBody>
                    <a:bodyPr/>
                    <a:lstStyle/>
                    <a:p>
                      <a:r>
                        <a:rPr lang="en-US" sz="1800"/>
                        <a:t>AAF</a:t>
                      </a:r>
                      <a:r>
                        <a:rPr lang="en-US" sz="1800" baseline="0"/>
                        <a:t> CertMan initialized as RA to the Operator CA</a:t>
                      </a:r>
                      <a:endParaRPr lang="en-US" sz="1800" dirty="0"/>
                    </a:p>
                  </a:txBody>
                  <a:tcPr/>
                </a:tc>
                <a:tc>
                  <a:txBody>
                    <a:bodyPr/>
                    <a:lstStyle/>
                    <a:p>
                      <a:r>
                        <a:rPr lang="en-US" sz="1800"/>
                        <a:t>AAF</a:t>
                      </a:r>
                      <a:endParaRPr lang="en-US" sz="1800" dirty="0"/>
                    </a:p>
                  </a:txBody>
                  <a:tcPr/>
                </a:tc>
                <a:extLst>
                  <a:ext uri="{0D108BD9-81ED-4DB2-BD59-A6C34878D82A}">
                    <a16:rowId xmlns:a16="http://schemas.microsoft.com/office/drawing/2014/main" val="10001"/>
                  </a:ext>
                </a:extLst>
              </a:tr>
              <a:tr h="601471">
                <a:tc>
                  <a:txBody>
                    <a:bodyPr/>
                    <a:lstStyle/>
                    <a:p>
                      <a:r>
                        <a:rPr lang="en-US" sz="1800" dirty="0"/>
                        <a:t>VNF</a:t>
                      </a:r>
                      <a:r>
                        <a:rPr lang="en-US" sz="1800" baseline="0" dirty="0"/>
                        <a:t> instantiation</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ea typeface="Nokia Pure Text Light" panose="020B0304040602060303" pitchFamily="34" charset="0"/>
                          <a:cs typeface="Nokia Pure Text Light" panose="020B0304040602060303" pitchFamily="34" charset="0"/>
                        </a:rPr>
                        <a:t>SDN-C assigns an IP address and FQDN to the VNF and updates VNF AAI entry.</a:t>
                      </a:r>
                      <a:endParaRPr lang="en-US" sz="1800" b="1" dirty="0">
                        <a:ea typeface="Nokia Pure Text Light" panose="020B0304040602060303" pitchFamily="34" charset="0"/>
                        <a:cs typeface="Nokia Pure Text Light" panose="020B0304040602060303" pitchFamily="34" charset="0"/>
                      </a:endParaRPr>
                    </a:p>
                  </a:txBody>
                  <a:tcPr/>
                </a:tc>
                <a:tc>
                  <a:txBody>
                    <a:bodyPr/>
                    <a:lstStyle/>
                    <a:p>
                      <a:r>
                        <a:rPr lang="en-US" sz="1800" dirty="0"/>
                        <a:t>SDC-C,</a:t>
                      </a:r>
                      <a:r>
                        <a:rPr lang="en-US" sz="1800" baseline="0" dirty="0"/>
                        <a:t> AAI</a:t>
                      </a:r>
                      <a:endParaRPr lang="en-US" sz="1800" dirty="0"/>
                    </a:p>
                  </a:txBody>
                  <a:tcPr/>
                </a:tc>
                <a:extLst>
                  <a:ext uri="{0D108BD9-81ED-4DB2-BD59-A6C34878D82A}">
                    <a16:rowId xmlns:a16="http://schemas.microsoft.com/office/drawing/2014/main" val="10002"/>
                  </a:ext>
                </a:extLst>
              </a:tr>
              <a:tr h="601471">
                <a:tc>
                  <a:txBody>
                    <a:bodyPr/>
                    <a:lstStyle/>
                    <a:p>
                      <a:r>
                        <a:rPr lang="en-US" sz="1800" dirty="0"/>
                        <a:t>VNF instantiation</a:t>
                      </a:r>
                    </a:p>
                  </a:txBody>
                  <a:tcPr/>
                </a:tc>
                <a:tc>
                  <a:txBody>
                    <a:bodyPr/>
                    <a:lstStyle/>
                    <a:p>
                      <a:r>
                        <a:rPr lang="en-US" sz="1800" dirty="0">
                          <a:ea typeface="Nokia Pure Text Light" panose="020B0304040602060303" pitchFamily="34" charset="0"/>
                          <a:cs typeface="Nokia Pure Text Light" panose="020B0304040602060303" pitchFamily="34" charset="0"/>
                        </a:rPr>
                        <a:t>SO triggers AAF </a:t>
                      </a:r>
                      <a:r>
                        <a:rPr lang="en-US" sz="1800" dirty="0" err="1">
                          <a:ea typeface="Nokia Pure Text Light" panose="020B0304040602060303" pitchFamily="34" charset="0"/>
                          <a:cs typeface="Nokia Pure Text Light" panose="020B0304040602060303" pitchFamily="34" charset="0"/>
                        </a:rPr>
                        <a:t>CertMan</a:t>
                      </a:r>
                      <a:r>
                        <a:rPr lang="en-US" sz="1800" dirty="0">
                          <a:ea typeface="Nokia Pure Text Light" panose="020B0304040602060303" pitchFamily="34" charset="0"/>
                          <a:cs typeface="Nokia Pure Text Light" panose="020B0304040602060303" pitchFamily="34" charset="0"/>
                        </a:rPr>
                        <a:t> to request an IAK/RV on behalf of the VNF and updates AAI or other security storage location.</a:t>
                      </a:r>
                      <a:endParaRPr lang="en-US" sz="1800" dirty="0"/>
                    </a:p>
                  </a:txBody>
                  <a:tcPr/>
                </a:tc>
                <a:tc>
                  <a:txBody>
                    <a:bodyPr/>
                    <a:lstStyle/>
                    <a:p>
                      <a:r>
                        <a:rPr lang="en-US" sz="1800" dirty="0"/>
                        <a:t>SO, AAF</a:t>
                      </a:r>
                    </a:p>
                  </a:txBody>
                  <a:tcPr/>
                </a:tc>
                <a:extLst>
                  <a:ext uri="{0D108BD9-81ED-4DB2-BD59-A6C34878D82A}">
                    <a16:rowId xmlns:a16="http://schemas.microsoft.com/office/drawing/2014/main" val="10003"/>
                  </a:ext>
                </a:extLst>
              </a:tr>
              <a:tr h="601471">
                <a:tc>
                  <a:txBody>
                    <a:bodyPr/>
                    <a:lstStyle/>
                    <a:p>
                      <a:r>
                        <a:rPr lang="en-US" sz="1800" dirty="0"/>
                        <a:t>VNF instantiation</a:t>
                      </a:r>
                    </a:p>
                  </a:txBody>
                  <a:tcPr/>
                </a:tc>
                <a:tc>
                  <a:txBody>
                    <a:bodyPr/>
                    <a:lstStyle/>
                    <a:p>
                      <a:r>
                        <a:rPr lang="en-US" sz="1800" dirty="0"/>
                        <a:t>SO </a:t>
                      </a:r>
                      <a:r>
                        <a:rPr lang="en-US" sz="1800" dirty="0">
                          <a:ea typeface="Nokia Pure Text Light" panose="020B0304040602060303" pitchFamily="34" charset="0"/>
                          <a:cs typeface="Nokia Pure Text Light" panose="020B0304040602060303" pitchFamily="34" charset="0"/>
                        </a:rPr>
                        <a:t>updates AAI or other security storage location.</a:t>
                      </a:r>
                      <a:endParaRPr lang="en-US" sz="1800" dirty="0"/>
                    </a:p>
                  </a:txBody>
                  <a:tcPr/>
                </a:tc>
                <a:tc>
                  <a:txBody>
                    <a:bodyPr/>
                    <a:lstStyle/>
                    <a:p>
                      <a:r>
                        <a:rPr lang="en-US" sz="1800" dirty="0"/>
                        <a:t>SO, AAI</a:t>
                      </a:r>
                    </a:p>
                  </a:txBody>
                  <a:tcPr/>
                </a:tc>
                <a:extLst>
                  <a:ext uri="{0D108BD9-81ED-4DB2-BD59-A6C34878D82A}">
                    <a16:rowId xmlns:a16="http://schemas.microsoft.com/office/drawing/2014/main" val="10004"/>
                  </a:ext>
                </a:extLst>
              </a:tr>
              <a:tr h="370840">
                <a:tc>
                  <a:txBody>
                    <a:bodyPr/>
                    <a:lstStyle/>
                    <a:p>
                      <a:r>
                        <a:rPr lang="en-US" sz="1800" dirty="0"/>
                        <a:t>VNF instantiation</a:t>
                      </a:r>
                    </a:p>
                  </a:txBody>
                  <a:tcPr/>
                </a:tc>
                <a:tc>
                  <a:txBody>
                    <a:bodyPr/>
                    <a:lstStyle/>
                    <a:p>
                      <a:r>
                        <a:rPr lang="en-US" sz="1800" dirty="0">
                          <a:ea typeface="Nokia Pure Text Light" panose="020B0304040602060303" pitchFamily="34" charset="0"/>
                          <a:cs typeface="Nokia Pure Text Light" panose="020B0304040602060303" pitchFamily="34" charset="0"/>
                        </a:rPr>
                        <a:t>SO retrieves the SSH public key for the appropriate controller and updates VNF AAI entry.</a:t>
                      </a:r>
                      <a:endParaRPr lang="en-US" sz="1800" baseline="0" dirty="0"/>
                    </a:p>
                  </a:txBody>
                  <a:tcPr/>
                </a:tc>
                <a:tc>
                  <a:txBody>
                    <a:bodyPr/>
                    <a:lstStyle/>
                    <a:p>
                      <a:r>
                        <a:rPr lang="en-US" sz="1800" dirty="0"/>
                        <a:t>SO, AAI</a:t>
                      </a:r>
                    </a:p>
                  </a:txBody>
                  <a:tcPr/>
                </a:tc>
                <a:extLst>
                  <a:ext uri="{0D108BD9-81ED-4DB2-BD59-A6C34878D82A}">
                    <a16:rowId xmlns:a16="http://schemas.microsoft.com/office/drawing/2014/main" val="10005"/>
                  </a:ext>
                </a:extLst>
              </a:tr>
              <a:tr h="370840">
                <a:tc>
                  <a:txBody>
                    <a:bodyPr/>
                    <a:lstStyle/>
                    <a:p>
                      <a:r>
                        <a:rPr lang="en-US" sz="1800" dirty="0"/>
                        <a:t>VNF instantiation</a:t>
                      </a:r>
                    </a:p>
                  </a:txBody>
                  <a:tcPr/>
                </a:tc>
                <a:tc>
                  <a:txBody>
                    <a:bodyPr/>
                    <a:lstStyle/>
                    <a:p>
                      <a:r>
                        <a:rPr lang="en-US" sz="1800" baseline="0" dirty="0"/>
                        <a:t>SO populates VNF AAI entry with Controller SSH keys</a:t>
                      </a:r>
                    </a:p>
                  </a:txBody>
                  <a:tcPr/>
                </a:tc>
                <a:tc>
                  <a:txBody>
                    <a:bodyPr/>
                    <a:lstStyle/>
                    <a:p>
                      <a:r>
                        <a:rPr lang="en-US" sz="1800" dirty="0"/>
                        <a:t>SO, (maybe AAI)</a:t>
                      </a:r>
                    </a:p>
                  </a:txBody>
                  <a:tcPr/>
                </a:tc>
                <a:extLst>
                  <a:ext uri="{0D108BD9-81ED-4DB2-BD59-A6C34878D82A}">
                    <a16:rowId xmlns:a16="http://schemas.microsoft.com/office/drawing/2014/main" val="10006"/>
                  </a:ext>
                </a:extLst>
              </a:tr>
              <a:tr h="370840">
                <a:tc>
                  <a:txBody>
                    <a:bodyPr/>
                    <a:lstStyle/>
                    <a:p>
                      <a:r>
                        <a:rPr lang="en-US" sz="1800" dirty="0"/>
                        <a:t>VNF instantiation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ea typeface="Nokia Pure Text Light" panose="020B0304040602060303" pitchFamily="34" charset="0"/>
                          <a:cs typeface="Nokia Pure Text Light" panose="020B0304040602060303" pitchFamily="34" charset="0"/>
                        </a:rPr>
                        <a:t>Security credentials (Controller SSH public key, IAK, RV, IP address, FQDN, CA</a:t>
                      </a:r>
                      <a:r>
                        <a:rPr lang="en-US" sz="1800" baseline="0" dirty="0">
                          <a:ea typeface="Nokia Pure Text Light" panose="020B0304040602060303" pitchFamily="34" charset="0"/>
                          <a:cs typeface="Nokia Pure Text Light" panose="020B0304040602060303" pitchFamily="34" charset="0"/>
                        </a:rPr>
                        <a:t> root certificate, CA URL</a:t>
                      </a:r>
                      <a:r>
                        <a:rPr lang="en-US" sz="1800" dirty="0">
                          <a:ea typeface="Nokia Pure Text Light" panose="020B0304040602060303" pitchFamily="34" charset="0"/>
                          <a:cs typeface="Nokia Pure Text Light" panose="020B0304040602060303" pitchFamily="34" charset="0"/>
                        </a:rPr>
                        <a:t>) are passed to VNF.</a:t>
                      </a:r>
                      <a:endParaRPr lang="en-US" sz="1800" b="1" dirty="0">
                        <a:ea typeface="Nokia Pure Text Light" panose="020B0304040602060303" pitchFamily="34" charset="0"/>
                        <a:cs typeface="Nokia Pure Text Light" panose="020B0304040602060303" pitchFamily="34" charset="0"/>
                      </a:endParaRPr>
                    </a:p>
                  </a:txBody>
                  <a:tcPr/>
                </a:tc>
                <a:tc>
                  <a:txBody>
                    <a:bodyPr/>
                    <a:lstStyle/>
                    <a:p>
                      <a:r>
                        <a:rPr lang="en-US" sz="1800" dirty="0"/>
                        <a:t>SO, M-VIM</a:t>
                      </a:r>
                    </a:p>
                  </a:txBody>
                  <a:tcPr/>
                </a:tc>
                <a:extLst>
                  <a:ext uri="{0D108BD9-81ED-4DB2-BD59-A6C34878D82A}">
                    <a16:rowId xmlns:a16="http://schemas.microsoft.com/office/drawing/2014/main" val="10007"/>
                  </a:ext>
                </a:extLst>
              </a:tr>
              <a:tr h="370840">
                <a:tc>
                  <a:txBody>
                    <a:bodyPr/>
                    <a:lstStyle/>
                    <a:p>
                      <a:r>
                        <a:rPr lang="en-US" sz="1800" dirty="0"/>
                        <a:t>VNF instantiation</a:t>
                      </a:r>
                    </a:p>
                  </a:txBody>
                  <a:tcPr/>
                </a:tc>
                <a:tc>
                  <a:txBody>
                    <a:bodyPr/>
                    <a:lstStyle/>
                    <a:p>
                      <a:r>
                        <a:rPr lang="en-US" sz="1800" baseline="0" dirty="0"/>
                        <a:t>SO requests AAF to add the VNF instance to the VNF type role created at design time</a:t>
                      </a:r>
                    </a:p>
                  </a:txBody>
                  <a:tcPr/>
                </a:tc>
                <a:tc>
                  <a:txBody>
                    <a:bodyPr/>
                    <a:lstStyle/>
                    <a:p>
                      <a:r>
                        <a:rPr lang="en-US" sz="1800" dirty="0"/>
                        <a:t>SO (will</a:t>
                      </a:r>
                      <a:r>
                        <a:rPr lang="en-US" sz="1800" baseline="0" dirty="0"/>
                        <a:t> use existing AAF API)</a:t>
                      </a:r>
                      <a:endParaRPr lang="en-US" sz="1800" dirty="0"/>
                    </a:p>
                  </a:txBody>
                  <a:tcPr/>
                </a:tc>
                <a:extLst>
                  <a:ext uri="{0D108BD9-81ED-4DB2-BD59-A6C34878D82A}">
                    <a16:rowId xmlns:a16="http://schemas.microsoft.com/office/drawing/2014/main" val="10008"/>
                  </a:ext>
                </a:extLst>
              </a:tr>
            </a:tbl>
          </a:graphicData>
        </a:graphic>
      </p:graphicFrame>
      <p:sp>
        <p:nvSpPr>
          <p:cNvPr id="6" name="TextBox 5">
            <a:extLst>
              <a:ext uri="{FF2B5EF4-FFF2-40B4-BE49-F238E27FC236}">
                <a16:creationId xmlns:a16="http://schemas.microsoft.com/office/drawing/2014/main"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cs typeface="Arial" panose="020B0604020202020204" pitchFamily="34" charset="0"/>
              </a:rPr>
              <a:t>Impacts – AAF </a:t>
            </a:r>
            <a:r>
              <a:rPr lang="en-US" sz="2400" b="1" dirty="0" err="1">
                <a:cs typeface="Arial" panose="020B0604020202020204" pitchFamily="34" charset="0"/>
              </a:rPr>
              <a:t>CertMan</a:t>
            </a:r>
            <a:r>
              <a:rPr lang="en-US" sz="2400" b="1" dirty="0">
                <a:cs typeface="Arial" panose="020B0604020202020204" pitchFamily="34" charset="0"/>
              </a:rPr>
              <a:t> acting as the Registration Authority (RA) for the Operator CA</a:t>
            </a:r>
          </a:p>
        </p:txBody>
      </p:sp>
    </p:spTree>
    <p:extLst>
      <p:ext uri="{BB962C8B-B14F-4D97-AF65-F5344CB8AC3E}">
        <p14:creationId xmlns:p14="http://schemas.microsoft.com/office/powerpoint/2010/main" val="1595854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889633845"/>
              </p:ext>
            </p:extLst>
          </p:nvPr>
        </p:nvGraphicFramePr>
        <p:xfrm>
          <a:off x="801509" y="1727199"/>
          <a:ext cx="10837335" cy="4663102"/>
        </p:xfrm>
        <a:graphic>
          <a:graphicData uri="http://schemas.openxmlformats.org/drawingml/2006/table">
            <a:tbl>
              <a:tblPr firstRow="1" bandRow="1">
                <a:tableStyleId>{5C22544A-7EE6-4342-B048-85BDC9FD1C3A}</a:tableStyleId>
              </a:tblPr>
              <a:tblGrid>
                <a:gridCol w="2483557">
                  <a:extLst>
                    <a:ext uri="{9D8B030D-6E8A-4147-A177-3AD203B41FA5}">
                      <a16:colId xmlns:a16="http://schemas.microsoft.com/office/drawing/2014/main" val="20000"/>
                    </a:ext>
                  </a:extLst>
                </a:gridCol>
                <a:gridCol w="4936345">
                  <a:extLst>
                    <a:ext uri="{9D8B030D-6E8A-4147-A177-3AD203B41FA5}">
                      <a16:colId xmlns:a16="http://schemas.microsoft.com/office/drawing/2014/main" val="20001"/>
                    </a:ext>
                  </a:extLst>
                </a:gridCol>
                <a:gridCol w="3417433">
                  <a:extLst>
                    <a:ext uri="{9D8B030D-6E8A-4147-A177-3AD203B41FA5}">
                      <a16:colId xmlns:a16="http://schemas.microsoft.com/office/drawing/2014/main" val="20002"/>
                    </a:ext>
                  </a:extLst>
                </a:gridCol>
              </a:tblGrid>
              <a:tr h="456862">
                <a:tc>
                  <a:txBody>
                    <a:bodyPr/>
                    <a:lstStyle/>
                    <a:p>
                      <a:r>
                        <a:rPr lang="en-US" sz="1800" dirty="0"/>
                        <a:t>Phase</a:t>
                      </a:r>
                    </a:p>
                  </a:txBody>
                  <a:tcPr/>
                </a:tc>
                <a:tc>
                  <a:txBody>
                    <a:bodyPr/>
                    <a:lstStyle/>
                    <a:p>
                      <a:r>
                        <a:rPr lang="en-US" sz="1800"/>
                        <a:t>Use Case</a:t>
                      </a:r>
                      <a:endParaRPr lang="en-US" sz="1800" dirty="0"/>
                    </a:p>
                  </a:txBody>
                  <a:tcPr/>
                </a:tc>
                <a:tc>
                  <a:txBody>
                    <a:bodyPr/>
                    <a:lstStyle/>
                    <a:p>
                      <a:r>
                        <a:rPr lang="en-US" sz="1800"/>
                        <a:t>Impacted Components</a:t>
                      </a:r>
                      <a:endParaRPr lang="en-US" sz="1800" dirty="0"/>
                    </a:p>
                  </a:txBody>
                  <a:tcPr/>
                </a:tc>
                <a:extLst>
                  <a:ext uri="{0D108BD9-81ED-4DB2-BD59-A6C34878D82A}">
                    <a16:rowId xmlns:a16="http://schemas.microsoft.com/office/drawing/2014/main" val="10000"/>
                  </a:ext>
                </a:extLst>
              </a:tr>
              <a:tr h="370840">
                <a:tc>
                  <a:txBody>
                    <a:bodyPr/>
                    <a:lstStyle/>
                    <a:p>
                      <a:r>
                        <a:rPr lang="en-US" sz="1800" dirty="0"/>
                        <a:t>Precondition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ea typeface="Nokia Pure Text Light" panose="020B0304040602060303" pitchFamily="34" charset="0"/>
                          <a:cs typeface="Nokia Pure Text Light" panose="020B0304040602060303" pitchFamily="34" charset="0"/>
                        </a:rPr>
                        <a:t>DCAE VES Collector has integrated the CADI module. </a:t>
                      </a:r>
                    </a:p>
                  </a:txBody>
                  <a:tcPr/>
                </a:tc>
                <a:tc>
                  <a:txBody>
                    <a:bodyPr/>
                    <a:lstStyle/>
                    <a:p>
                      <a:r>
                        <a:rPr lang="en-US" sz="1800" dirty="0"/>
                        <a:t>DCAE VES Collectors</a:t>
                      </a:r>
                    </a:p>
                    <a:p>
                      <a:endParaRPr lang="en-US" sz="1800" dirty="0"/>
                    </a:p>
                  </a:txBody>
                  <a:tcPr/>
                </a:tc>
                <a:extLst>
                  <a:ext uri="{0D108BD9-81ED-4DB2-BD59-A6C34878D82A}">
                    <a16:rowId xmlns:a16="http://schemas.microsoft.com/office/drawing/2014/main" val="10001"/>
                  </a:ext>
                </a:extLst>
              </a:tr>
              <a:tr h="370840">
                <a:tc>
                  <a:txBody>
                    <a:bodyPr/>
                    <a:lstStyle/>
                    <a:p>
                      <a:r>
                        <a:rPr lang="en-US" sz="1800" dirty="0"/>
                        <a:t>Design time</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ea typeface="Nokia Pure Text Light" panose="020B0304040602060303" pitchFamily="34" charset="0"/>
                          <a:cs typeface="Nokia Pure Text Light" panose="020B0304040602060303" pitchFamily="34" charset="0"/>
                        </a:rPr>
                        <a:t>SDC publishes a YAML artifact of NF Events to </a:t>
                      </a:r>
                      <a:r>
                        <a:rPr lang="en-US" sz="1800" dirty="0" err="1">
                          <a:ea typeface="Nokia Pure Text Light" panose="020B0304040602060303" pitchFamily="34" charset="0"/>
                          <a:cs typeface="Nokia Pure Text Light" panose="020B0304040602060303" pitchFamily="34" charset="0"/>
                        </a:rPr>
                        <a:t>DMaaP</a:t>
                      </a:r>
                      <a:r>
                        <a:rPr lang="en-US" sz="1800" dirty="0">
                          <a:ea typeface="Nokia Pure Text Light" panose="020B0304040602060303" pitchFamily="34" charset="0"/>
                          <a:cs typeface="Nokia Pure Text Light" panose="020B0304040602060303" pitchFamily="34" charset="0"/>
                        </a:rPr>
                        <a:t> (existing functionality).  AAF subscribes.  AAF creates a Role and Permissions for the VNF Type for the events in the YAML file. </a:t>
                      </a:r>
                    </a:p>
                  </a:txBody>
                  <a:tcPr/>
                </a:tc>
                <a:tc>
                  <a:txBody>
                    <a:bodyPr/>
                    <a:lstStyle/>
                    <a:p>
                      <a:r>
                        <a:rPr lang="en-US" sz="1800" dirty="0"/>
                        <a:t>AAF</a:t>
                      </a:r>
                    </a:p>
                  </a:txBody>
                  <a:tcPr/>
                </a:tc>
                <a:extLst>
                  <a:ext uri="{0D108BD9-81ED-4DB2-BD59-A6C34878D82A}">
                    <a16:rowId xmlns:a16="http://schemas.microsoft.com/office/drawing/2014/main" val="10002"/>
                  </a:ext>
                </a:extLst>
              </a:tr>
              <a:tr h="370840">
                <a:tc>
                  <a:txBody>
                    <a:bodyPr/>
                    <a:lstStyle/>
                    <a:p>
                      <a:r>
                        <a:rPr lang="en-US" sz="1800" dirty="0"/>
                        <a:t>VNF instantiation</a:t>
                      </a:r>
                    </a:p>
                  </a:txBody>
                  <a:tcPr/>
                </a:tc>
                <a:tc>
                  <a:txBody>
                    <a:bodyPr/>
                    <a:lstStyle/>
                    <a:p>
                      <a:r>
                        <a:rPr lang="en-US" sz="1800" dirty="0">
                          <a:ea typeface="Nokia Pure Text Light" panose="020B0304040602060303" pitchFamily="34" charset="0"/>
                          <a:cs typeface="Nokia Pure Text Light" panose="020B0304040602060303" pitchFamily="34" charset="0"/>
                        </a:rPr>
                        <a:t>SO triggers AAF to add the VNF instance to the Role created at Design Time.</a:t>
                      </a:r>
                      <a:endParaRPr lang="en-US" sz="1800" dirty="0"/>
                    </a:p>
                  </a:txBody>
                  <a:tcPr/>
                </a:tc>
                <a:tc>
                  <a:txBody>
                    <a:bodyPr/>
                    <a:lstStyle/>
                    <a:p>
                      <a:r>
                        <a:rPr lang="en-US" sz="1800" dirty="0"/>
                        <a:t>SO</a:t>
                      </a:r>
                    </a:p>
                    <a:p>
                      <a:r>
                        <a:rPr lang="en-US" sz="1800" baseline="0" dirty="0"/>
                        <a:t>AAF has an existing API</a:t>
                      </a:r>
                      <a:endParaRPr lang="en-US" sz="1800" dirty="0"/>
                    </a:p>
                  </a:txBody>
                  <a:tcPr/>
                </a:tc>
                <a:extLst>
                  <a:ext uri="{0D108BD9-81ED-4DB2-BD59-A6C34878D82A}">
                    <a16:rowId xmlns:a16="http://schemas.microsoft.com/office/drawing/2014/main" val="10003"/>
                  </a:ext>
                </a:extLst>
              </a:tr>
              <a:tr h="370840">
                <a:tc>
                  <a:txBody>
                    <a:bodyPr/>
                    <a:lstStyle/>
                    <a:p>
                      <a:r>
                        <a:rPr lang="en-US" sz="1800" dirty="0"/>
                        <a:t>Run time:</a:t>
                      </a:r>
                    </a:p>
                  </a:txBody>
                  <a:tcPr/>
                </a:tc>
                <a:tc>
                  <a:txBody>
                    <a:bodyPr/>
                    <a:lstStyle/>
                    <a:p>
                      <a:r>
                        <a:rPr lang="en-US" sz="1800" dirty="0">
                          <a:ea typeface="Nokia Pure Text Light" panose="020B0304040602060303" pitchFamily="34" charset="0"/>
                          <a:cs typeface="Nokia Pure Text Light" panose="020B0304040602060303" pitchFamily="34" charset="0"/>
                        </a:rPr>
                        <a:t>VES Collector receives an event from a VNF. VES uses the CADI module to query AAF for the roles and permissions of this VNF in order to determine if the VNF is authorized to send the event. </a:t>
                      </a:r>
                    </a:p>
                    <a:p>
                      <a:r>
                        <a:rPr lang="en-US" sz="1800" b="1" dirty="0">
                          <a:ea typeface="Nokia Pure Text Light" panose="020B0304040602060303" pitchFamily="34" charset="0"/>
                          <a:cs typeface="Nokia Pure Text Light" panose="020B0304040602060303" pitchFamily="34" charset="0"/>
                        </a:rPr>
                        <a:t>NOTE:</a:t>
                      </a:r>
                      <a:r>
                        <a:rPr lang="en-US" sz="1800" b="1" baseline="0" dirty="0">
                          <a:ea typeface="Nokia Pure Text Light" panose="020B0304040602060303" pitchFamily="34" charset="0"/>
                          <a:cs typeface="Nokia Pure Text Light" panose="020B0304040602060303" pitchFamily="34" charset="0"/>
                        </a:rPr>
                        <a:t> </a:t>
                      </a:r>
                      <a:r>
                        <a:rPr lang="en-US" sz="1800" dirty="0">
                          <a:ea typeface="Nokia Pure Text Light" panose="020B0304040602060303" pitchFamily="34" charset="0"/>
                          <a:cs typeface="Nokia Pure Text Light" panose="020B0304040602060303" pitchFamily="34" charset="0"/>
                        </a:rPr>
                        <a:t>DCAE Project is assessing integrating with CADI for Casablanca.</a:t>
                      </a:r>
                      <a:endParaRPr lang="en-US" sz="1800" baseline="0" dirty="0"/>
                    </a:p>
                  </a:txBody>
                  <a:tcPr/>
                </a:tc>
                <a:tc>
                  <a:txBody>
                    <a:bodyPr/>
                    <a:lstStyle/>
                    <a:p>
                      <a:r>
                        <a:rPr lang="en-US" sz="1800" dirty="0"/>
                        <a:t>DCAE</a:t>
                      </a:r>
                      <a:r>
                        <a:rPr lang="en-US" sz="1800" baseline="0" dirty="0"/>
                        <a:t> VES Collectors</a:t>
                      </a:r>
                    </a:p>
                    <a:p>
                      <a:r>
                        <a:rPr lang="en-US" sz="1800" baseline="0" dirty="0"/>
                        <a:t>CADI has an existing API</a:t>
                      </a:r>
                    </a:p>
                  </a:txBody>
                  <a:tcP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cs typeface="Arial" panose="020B0604020202020204" pitchFamily="34" charset="0"/>
              </a:rPr>
              <a:t>Impacts – AAF creating a role and permissions for each VNF Type at onboarding</a:t>
            </a:r>
          </a:p>
        </p:txBody>
      </p:sp>
    </p:spTree>
    <p:extLst>
      <p:ext uri="{BB962C8B-B14F-4D97-AF65-F5344CB8AC3E}">
        <p14:creationId xmlns:p14="http://schemas.microsoft.com/office/powerpoint/2010/main" val="1789051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277979"/>
            <a:ext cx="7096773" cy="4539916"/>
          </a:xfrm>
          <a:prstGeom prst="rect">
            <a:avLst/>
          </a:prstGeom>
        </p:spPr>
        <p:txBody>
          <a:bodyPr vert="horz" lIns="91440" tIns="45720" rIns="91440" bIns="45720" rtlCol="0" anchor="ctr">
            <a:normAutofit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300" dirty="0">
                <a:solidFill>
                  <a:schemeClr val="bg1"/>
                </a:solidFill>
              </a:rPr>
              <a:t>Option 2:</a:t>
            </a:r>
          </a:p>
          <a:p>
            <a:pPr algn="ctr"/>
            <a:r>
              <a:rPr lang="en-US" sz="4300" dirty="0">
                <a:solidFill>
                  <a:schemeClr val="bg1"/>
                </a:solidFill>
              </a:rPr>
              <a:t>CA supports near real-time CMPv2 initial registration of end entity.</a:t>
            </a:r>
          </a:p>
          <a:p>
            <a:pPr algn="ctr"/>
            <a:endParaRPr lang="en-US" sz="4400" dirty="0">
              <a:solidFill>
                <a:schemeClr val="bg1"/>
              </a:solidFill>
            </a:endParaRPr>
          </a:p>
          <a:p>
            <a:pPr algn="ctr"/>
            <a:r>
              <a:rPr lang="en-US" sz="3600" dirty="0">
                <a:solidFill>
                  <a:schemeClr val="bg1"/>
                </a:solidFill>
              </a:rPr>
              <a:t>IAK/RV created and passed to VNF during instantiation.  VNF performs certificate enrollment after activation.</a:t>
            </a:r>
            <a:endParaRPr lang="ru-RU" sz="36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Rectangle: Rounded Corners 7">
            <a:extLst>
              <a:ext uri="{FF2B5EF4-FFF2-40B4-BE49-F238E27FC236}">
                <a16:creationId xmlns:a16="http://schemas.microsoft.com/office/drawing/2014/main" id="{35B6199D-5FBD-448C-A1DF-BCC0B5DE423F}"/>
              </a:ext>
            </a:extLst>
          </p:cNvPr>
          <p:cNvSpPr/>
          <p:nvPr/>
        </p:nvSpPr>
        <p:spPr>
          <a:xfrm>
            <a:off x="7989383" y="595974"/>
            <a:ext cx="3459480" cy="11098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Preferred solution</a:t>
            </a:r>
          </a:p>
        </p:txBody>
      </p:sp>
    </p:spTree>
    <p:extLst>
      <p:ext uri="{BB962C8B-B14F-4D97-AF65-F5344CB8AC3E}">
        <p14:creationId xmlns:p14="http://schemas.microsoft.com/office/powerpoint/2010/main" val="929488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92345" y="588782"/>
            <a:ext cx="731520" cy="8319189"/>
            <a:chOff x="292345" y="588782"/>
            <a:chExt cx="731520" cy="8319189"/>
          </a:xfrm>
        </p:grpSpPr>
        <p:sp>
          <p:nvSpPr>
            <p:cNvPr id="129" name="Rectangle: Rounded Corners 128">
              <a:extLst>
                <a:ext uri="{FF2B5EF4-FFF2-40B4-BE49-F238E27FC236}">
                  <a16:creationId xmlns:a16="http://schemas.microsoft.com/office/drawing/2014/main" id="{CBEA48BA-BCB7-40F5-B3E9-0EAE017F212D}"/>
                </a:ext>
              </a:extLst>
            </p:cNvPr>
            <p:cNvSpPr/>
            <p:nvPr/>
          </p:nvSpPr>
          <p:spPr>
            <a:xfrm>
              <a:off x="501945" y="961944"/>
              <a:ext cx="314282"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Rounded Corners 61">
              <a:extLst>
                <a:ext uri="{FF2B5EF4-FFF2-40B4-BE49-F238E27FC236}">
                  <a16:creationId xmlns:a16="http://schemas.microsoft.com/office/drawing/2014/main" id="{C287A373-4908-4D32-9E68-69EAD651CFEF}"/>
                </a:ext>
              </a:extLst>
            </p:cNvPr>
            <p:cNvSpPr/>
            <p:nvPr/>
          </p:nvSpPr>
          <p:spPr>
            <a:xfrm>
              <a:off x="292345"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SDC</a:t>
              </a:r>
            </a:p>
          </p:txBody>
        </p:sp>
      </p:grpSp>
      <p:grpSp>
        <p:nvGrpSpPr>
          <p:cNvPr id="11" name="Group 10"/>
          <p:cNvGrpSpPr/>
          <p:nvPr/>
        </p:nvGrpSpPr>
        <p:grpSpPr>
          <a:xfrm>
            <a:off x="1961305" y="595848"/>
            <a:ext cx="731520" cy="8312123"/>
            <a:chOff x="2024993" y="595848"/>
            <a:chExt cx="731520" cy="8312123"/>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233054"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Rounded Corners 61">
              <a:extLst>
                <a:ext uri="{FF2B5EF4-FFF2-40B4-BE49-F238E27FC236}">
                  <a16:creationId xmlns:a16="http://schemas.microsoft.com/office/drawing/2014/main" id="{C287A373-4908-4D32-9E68-69EAD651CFEF}"/>
                </a:ext>
              </a:extLst>
            </p:cNvPr>
            <p:cNvSpPr/>
            <p:nvPr/>
          </p:nvSpPr>
          <p:spPr>
            <a:xfrm>
              <a:off x="2024993" y="595848"/>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SO</a:t>
              </a:r>
            </a:p>
          </p:txBody>
        </p:sp>
      </p:grpSp>
      <p:grpSp>
        <p:nvGrpSpPr>
          <p:cNvPr id="12" name="Group 11"/>
          <p:cNvGrpSpPr/>
          <p:nvPr/>
        </p:nvGrpSpPr>
        <p:grpSpPr>
          <a:xfrm>
            <a:off x="2795785" y="589692"/>
            <a:ext cx="731520" cy="8318279"/>
            <a:chOff x="2821445" y="589692"/>
            <a:chExt cx="731520" cy="8318279"/>
          </a:xfrm>
        </p:grpSpPr>
        <p:sp>
          <p:nvSpPr>
            <p:cNvPr id="72" name="Rectangle: Rounded Corners 71">
              <a:extLst>
                <a:ext uri="{FF2B5EF4-FFF2-40B4-BE49-F238E27FC236}">
                  <a16:creationId xmlns:a16="http://schemas.microsoft.com/office/drawing/2014/main" id="{10EC584D-7147-4E0D-B1E0-58A5679F5557}"/>
                </a:ext>
              </a:extLst>
            </p:cNvPr>
            <p:cNvSpPr/>
            <p:nvPr/>
          </p:nvSpPr>
          <p:spPr>
            <a:xfrm>
              <a:off x="3030064"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Rounded Corners 61">
              <a:extLst>
                <a:ext uri="{FF2B5EF4-FFF2-40B4-BE49-F238E27FC236}">
                  <a16:creationId xmlns:a16="http://schemas.microsoft.com/office/drawing/2014/main" id="{C287A373-4908-4D32-9E68-69EAD651CFEF}"/>
                </a:ext>
              </a:extLst>
            </p:cNvPr>
            <p:cNvSpPr/>
            <p:nvPr/>
          </p:nvSpPr>
          <p:spPr>
            <a:xfrm>
              <a:off x="2821445" y="58969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Controller</a:t>
              </a:r>
            </a:p>
          </p:txBody>
        </p:sp>
      </p:grpSp>
      <p:grpSp>
        <p:nvGrpSpPr>
          <p:cNvPr id="13" name="Group 12"/>
          <p:cNvGrpSpPr/>
          <p:nvPr/>
        </p:nvGrpSpPr>
        <p:grpSpPr>
          <a:xfrm>
            <a:off x="3630265" y="593838"/>
            <a:ext cx="731520" cy="8314133"/>
            <a:chOff x="3631020" y="593838"/>
            <a:chExt cx="731520" cy="8314133"/>
          </a:xfrm>
        </p:grpSpPr>
        <p:sp>
          <p:nvSpPr>
            <p:cNvPr id="56" name="Rectangle: Rounded Corners 55">
              <a:extLst>
                <a:ext uri="{FF2B5EF4-FFF2-40B4-BE49-F238E27FC236}">
                  <a16:creationId xmlns:a16="http://schemas.microsoft.com/office/drawing/2014/main" id="{48FD4064-3CC4-4D90-ACA7-595E80B53EE2}"/>
                </a:ext>
              </a:extLst>
            </p:cNvPr>
            <p:cNvSpPr/>
            <p:nvPr/>
          </p:nvSpPr>
          <p:spPr>
            <a:xfrm>
              <a:off x="3839639"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Rounded Corners 61">
              <a:extLst>
                <a:ext uri="{FF2B5EF4-FFF2-40B4-BE49-F238E27FC236}">
                  <a16:creationId xmlns:a16="http://schemas.microsoft.com/office/drawing/2014/main" id="{C287A373-4908-4D32-9E68-69EAD651CFEF}"/>
                </a:ext>
              </a:extLst>
            </p:cNvPr>
            <p:cNvSpPr/>
            <p:nvPr/>
          </p:nvSpPr>
          <p:spPr>
            <a:xfrm>
              <a:off x="3631020" y="593838"/>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DCAE</a:t>
              </a:r>
            </a:p>
          </p:txBody>
        </p:sp>
      </p:grpSp>
      <p:grpSp>
        <p:nvGrpSpPr>
          <p:cNvPr id="14" name="Group 13"/>
          <p:cNvGrpSpPr/>
          <p:nvPr/>
        </p:nvGrpSpPr>
        <p:grpSpPr>
          <a:xfrm>
            <a:off x="4464745" y="592085"/>
            <a:ext cx="731520" cy="8315886"/>
            <a:chOff x="4454343" y="592085"/>
            <a:chExt cx="731520" cy="8315886"/>
          </a:xfrm>
        </p:grpSpPr>
        <p:sp>
          <p:nvSpPr>
            <p:cNvPr id="4" name="Rectangle: Rounded Corners 3">
              <a:extLst>
                <a:ext uri="{FF2B5EF4-FFF2-40B4-BE49-F238E27FC236}">
                  <a16:creationId xmlns:a16="http://schemas.microsoft.com/office/drawing/2014/main" id="{8D4B6721-E0ED-456E-BAC5-4F24E6BC7AC4}"/>
                </a:ext>
              </a:extLst>
            </p:cNvPr>
            <p:cNvSpPr/>
            <p:nvPr/>
          </p:nvSpPr>
          <p:spPr>
            <a:xfrm>
              <a:off x="4662472"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1">
              <a:extLst>
                <a:ext uri="{FF2B5EF4-FFF2-40B4-BE49-F238E27FC236}">
                  <a16:creationId xmlns:a16="http://schemas.microsoft.com/office/drawing/2014/main" id="{C287A373-4908-4D32-9E68-69EAD651CFEF}"/>
                </a:ext>
              </a:extLst>
            </p:cNvPr>
            <p:cNvSpPr/>
            <p:nvPr/>
          </p:nvSpPr>
          <p:spPr>
            <a:xfrm>
              <a:off x="4454343" y="592085"/>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AAI</a:t>
              </a:r>
            </a:p>
          </p:txBody>
        </p:sp>
      </p:grpSp>
      <p:grpSp>
        <p:nvGrpSpPr>
          <p:cNvPr id="15" name="Group 14"/>
          <p:cNvGrpSpPr/>
          <p:nvPr/>
        </p:nvGrpSpPr>
        <p:grpSpPr>
          <a:xfrm>
            <a:off x="5299224" y="588782"/>
            <a:ext cx="731520" cy="8319189"/>
            <a:chOff x="5299224" y="588782"/>
            <a:chExt cx="731520" cy="8319189"/>
          </a:xfrm>
        </p:grpSpPr>
        <p:sp>
          <p:nvSpPr>
            <p:cNvPr id="55" name="Rectangle: Rounded Corners 54">
              <a:extLst>
                <a:ext uri="{FF2B5EF4-FFF2-40B4-BE49-F238E27FC236}">
                  <a16:creationId xmlns:a16="http://schemas.microsoft.com/office/drawing/2014/main" id="{C8BCA5C5-7446-440D-A91E-DABB393F44F6}"/>
                </a:ext>
              </a:extLst>
            </p:cNvPr>
            <p:cNvSpPr/>
            <p:nvPr/>
          </p:nvSpPr>
          <p:spPr>
            <a:xfrm>
              <a:off x="5489585"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Rounded Corners 61">
              <a:extLst>
                <a:ext uri="{FF2B5EF4-FFF2-40B4-BE49-F238E27FC236}">
                  <a16:creationId xmlns:a16="http://schemas.microsoft.com/office/drawing/2014/main" id="{C287A373-4908-4D32-9E68-69EAD651CFEF}"/>
                </a:ext>
              </a:extLst>
            </p:cNvPr>
            <p:cNvSpPr/>
            <p:nvPr/>
          </p:nvSpPr>
          <p:spPr>
            <a:xfrm>
              <a:off x="5299224"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AAF</a:t>
              </a:r>
            </a:p>
          </p:txBody>
        </p:sp>
      </p:grpSp>
      <p:grpSp>
        <p:nvGrpSpPr>
          <p:cNvPr id="10" name="Group 9"/>
          <p:cNvGrpSpPr/>
          <p:nvPr/>
        </p:nvGrpSpPr>
        <p:grpSpPr>
          <a:xfrm>
            <a:off x="1126825" y="588782"/>
            <a:ext cx="731520" cy="8319189"/>
            <a:chOff x="1112992" y="588782"/>
            <a:chExt cx="731520" cy="8319189"/>
          </a:xfrm>
        </p:grpSpPr>
        <p:sp>
          <p:nvSpPr>
            <p:cNvPr id="75" name="Rectangle: Rounded Corners 59">
              <a:extLst>
                <a:ext uri="{FF2B5EF4-FFF2-40B4-BE49-F238E27FC236}">
                  <a16:creationId xmlns:a16="http://schemas.microsoft.com/office/drawing/2014/main" id="{ED2E22EE-6C97-41FF-B8B7-A1756F25DD4D}"/>
                </a:ext>
              </a:extLst>
            </p:cNvPr>
            <p:cNvSpPr/>
            <p:nvPr/>
          </p:nvSpPr>
          <p:spPr>
            <a:xfrm>
              <a:off x="1324615"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Rounded Corners 61">
              <a:extLst>
                <a:ext uri="{FF2B5EF4-FFF2-40B4-BE49-F238E27FC236}">
                  <a16:creationId xmlns:a16="http://schemas.microsoft.com/office/drawing/2014/main" id="{C287A373-4908-4D32-9E68-69EAD651CFEF}"/>
                </a:ext>
              </a:extLst>
            </p:cNvPr>
            <p:cNvSpPr/>
            <p:nvPr/>
          </p:nvSpPr>
          <p:spPr>
            <a:xfrm>
              <a:off x="1112992"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t>DMaaP</a:t>
              </a:r>
              <a:endParaRPr lang="en-US" b="1" dirty="0"/>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132347" y="19019"/>
            <a:ext cx="5958569" cy="9138334"/>
            <a:chOff x="-5270" y="0"/>
            <a:chExt cx="7160801" cy="8580322"/>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7155531"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Stage A: VNF and Service Modeling</a:t>
              </a:r>
            </a:p>
          </p:txBody>
        </p:sp>
        <p:sp>
          <p:nvSpPr>
            <p:cNvPr id="52" name="Rectangle 51">
              <a:extLst>
                <a:ext uri="{FF2B5EF4-FFF2-40B4-BE49-F238E27FC236}">
                  <a16:creationId xmlns:a16="http://schemas.microsoft.com/office/drawing/2014/main" id="{E4A18EAB-44DD-48FC-8E55-3D036E836FF4}"/>
                </a:ext>
              </a:extLst>
            </p:cNvPr>
            <p:cNvSpPr/>
            <p:nvPr/>
          </p:nvSpPr>
          <p:spPr>
            <a:xfrm>
              <a:off x="-5270" y="0"/>
              <a:ext cx="7160801"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517442" y="2661073"/>
            <a:ext cx="600531" cy="11560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276885" y="2906204"/>
            <a:ext cx="1232082" cy="646331"/>
          </a:xfrm>
          <a:prstGeom prst="rect">
            <a:avLst/>
          </a:prstGeom>
          <a:noFill/>
        </p:spPr>
        <p:txBody>
          <a:bodyPr wrap="square" rtlCol="0">
            <a:spAutoFit/>
          </a:bodyPr>
          <a:lstStyle/>
          <a:p>
            <a:r>
              <a:rPr lang="en-US" dirty="0">
                <a:solidFill>
                  <a:srgbClr val="0000CC"/>
                </a:solidFill>
              </a:rPr>
              <a:t>Resource Definition</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31819" y="2822054"/>
            <a:ext cx="179193"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237275" y="4060952"/>
            <a:ext cx="1293530" cy="749065"/>
            <a:chOff x="1225691" y="4675772"/>
            <a:chExt cx="1264935" cy="74906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496285" y="4553711"/>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334852" y="4778506"/>
              <a:ext cx="1155774" cy="646331"/>
            </a:xfrm>
            <a:prstGeom prst="rect">
              <a:avLst/>
            </a:prstGeom>
            <a:noFill/>
          </p:spPr>
          <p:txBody>
            <a:bodyPr wrap="square" rtlCol="0">
              <a:spAutoFit/>
            </a:bodyPr>
            <a:lstStyle/>
            <a:p>
              <a:r>
                <a:rPr lang="en-US" dirty="0">
                  <a:solidFill>
                    <a:srgbClr val="0000CC"/>
                  </a:solidFill>
                </a:rPr>
                <a:t>Service Design</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2186" y="4675772"/>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702743" y="3086656"/>
            <a:ext cx="278774" cy="116797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434990" y="3526650"/>
            <a:ext cx="753732" cy="276999"/>
          </a:xfrm>
          <a:prstGeom prst="rect">
            <a:avLst/>
          </a:prstGeom>
          <a:noFill/>
        </p:spPr>
        <p:txBody>
          <a:bodyPr wrap="none" rtlCol="0">
            <a:spAutoFit/>
          </a:bodyPr>
          <a:lstStyle/>
          <a:p>
            <a:r>
              <a:rPr lang="en-US" sz="1200" dirty="0">
                <a:solidFill>
                  <a:schemeClr val="bg1"/>
                </a:solidFill>
              </a:rPr>
              <a:t>VNF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a:off x="434990" y="5700956"/>
            <a:ext cx="5230368" cy="4166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Artifact distribution via </a:t>
            </a:r>
            <a:r>
              <a:rPr lang="en-US" dirty="0" err="1">
                <a:solidFill>
                  <a:srgbClr val="0000CC"/>
                </a:solidFill>
              </a:rPr>
              <a:t>DMaaP</a:t>
            </a:r>
            <a:endParaRPr lang="en-US" dirty="0">
              <a:solidFill>
                <a:srgbClr val="0000CC"/>
              </a:solidFill>
            </a:endParaRP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24056" y="5552423"/>
            <a:ext cx="179193" cy="297065"/>
          </a:xfrm>
          <a:prstGeom prst="rect">
            <a:avLst/>
          </a:prstGeom>
        </p:spPr>
      </p:pic>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126567" y="1555674"/>
            <a:ext cx="334926" cy="80157"/>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1652059" y="5541370"/>
            <a:ext cx="3032104"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1652731" y="5416572"/>
            <a:ext cx="218615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1652731" y="5170311"/>
            <a:ext cx="516635"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B138C7FD-E404-4011-90C3-CCD6114951B8}"/>
              </a:ext>
            </a:extLst>
          </p:cNvPr>
          <p:cNvCxnSpPr>
            <a:cxnSpLocks/>
            <a:stCxn id="75" idx="1"/>
          </p:cNvCxnSpPr>
          <p:nvPr/>
        </p:nvCxnSpPr>
        <p:spPr>
          <a:xfrm flipH="1" flipV="1">
            <a:off x="814515" y="4993951"/>
            <a:ext cx="523933"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FB2F876F-298D-4C84-AADF-F71E775149BE}"/>
              </a:ext>
            </a:extLst>
          </p:cNvPr>
          <p:cNvSpPr txBox="1"/>
          <p:nvPr/>
        </p:nvSpPr>
        <p:spPr>
          <a:xfrm>
            <a:off x="6480343" y="45586"/>
            <a:ext cx="5485648" cy="9209426"/>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304040602060303" pitchFamily="34" charset="0"/>
                <a:cs typeface="Nokia Pure Text Light" panose="020B0304040602060303" pitchFamily="34" charset="0"/>
              </a:rPr>
              <a:t>VNF Modeling Design Time</a:t>
            </a:r>
          </a:p>
          <a:p>
            <a:r>
              <a:rPr lang="en-US" b="1" dirty="0">
                <a:ea typeface="Nokia Pure Text Light" panose="020B0304040602060303" pitchFamily="34" charset="0"/>
                <a:cs typeface="Nokia Pure Text Light" panose="020B0304040602060303" pitchFamily="34" charset="0"/>
              </a:rPr>
              <a:t>Precondition: </a:t>
            </a:r>
            <a:r>
              <a:rPr lang="en-US" dirty="0">
                <a:ea typeface="Nokia Pure Text Light" panose="020B0304040602060303" pitchFamily="34" charset="0"/>
                <a:cs typeface="Nokia Pure Text Light" panose="020B0304040602060303" pitchFamily="34" charset="0"/>
              </a:rPr>
              <a:t>At ONAP deployment time, AAF </a:t>
            </a:r>
            <a:r>
              <a:rPr lang="en-US" dirty="0" err="1">
                <a:ea typeface="Nokia Pure Text Light" panose="020B0304040602060303" pitchFamily="34" charset="0"/>
                <a:cs typeface="Nokia Pure Text Light" panose="020B0304040602060303" pitchFamily="34" charset="0"/>
              </a:rPr>
              <a:t>CertMan</a:t>
            </a:r>
            <a:r>
              <a:rPr lang="en-US" dirty="0">
                <a:ea typeface="Nokia Pure Text Light" panose="020B0304040602060303" pitchFamily="34" charset="0"/>
                <a:cs typeface="Nokia Pure Text Light" panose="020B0304040602060303" pitchFamily="34" charset="0"/>
              </a:rPr>
              <a:t> is configured to be a Registration Authority (RA) for the operator’s CA. AAF will request IAK/RV in near real time from the CA for instantiated VNFs</a:t>
            </a:r>
            <a:endParaRPr lang="en-US" b="1" dirty="0">
              <a:ea typeface="Nokia Pure Text Light" panose="020B0304040602060303" pitchFamily="34" charset="0"/>
              <a:cs typeface="Nokia Pure Text Light" panose="020B0304040602060303" pitchFamily="34" charset="0"/>
            </a:endParaRPr>
          </a:p>
          <a:p>
            <a:endParaRPr lang="en-US" b="1" dirty="0">
              <a:ea typeface="Nokia Pure Text Light" panose="020B0304040602060303" pitchFamily="34" charset="0"/>
              <a:cs typeface="Nokia Pure Text Light" panose="020B0304040602060303" pitchFamily="34" charset="0"/>
            </a:endParaRPr>
          </a:p>
          <a:p>
            <a:r>
              <a:rPr lang="en-US" b="1" dirty="0">
                <a:ea typeface="Nokia Pure Text Light" panose="020B0304040602060303" pitchFamily="34" charset="0"/>
                <a:cs typeface="Nokia Pure Text Light" panose="020B0304040602060303" pitchFamily="34" charset="0"/>
              </a:rPr>
              <a:t>RESOURCE DEFINITION </a:t>
            </a:r>
            <a:r>
              <a:rPr lang="en-US" dirty="0">
                <a:ea typeface="Nokia Pure Text Light" panose="020B0304040602060303" pitchFamily="34" charset="0"/>
                <a:cs typeface="Nokia Pure Text Light" panose="020B0304040602060303" pitchFamily="34" charset="0"/>
              </a:rPr>
              <a:t>SDC User can provide the following information about the VNF :</a:t>
            </a:r>
            <a:endParaRPr lang="en-US" b="1" dirty="0">
              <a:ea typeface="Nokia Pure Text Light" panose="020B0304040602060303" pitchFamily="34" charset="0"/>
              <a:cs typeface="Nokia Pure Text Light" panose="020B0304040602060303" pitchFamily="34" charset="0"/>
            </a:endParaRP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RESOURCE TYPE</a:t>
            </a:r>
            <a:r>
              <a:rPr lang="en-US" sz="1600" dirty="0">
                <a:ea typeface="Nokia Pure Text Light" panose="020B0304040602060303" pitchFamily="34" charset="0"/>
                <a:cs typeface="Nokia Pure Text Light" panose="020B0304040602060303" pitchFamily="34" charset="0"/>
              </a:rPr>
              <a:t>– Type of resource; VNF in this case</a:t>
            </a:r>
            <a:r>
              <a:rPr lang="en-US" sz="1600" b="1" dirty="0">
                <a:ea typeface="Nokia Pure Text Light" panose="020B0304040602060303" pitchFamily="34" charset="0"/>
                <a:cs typeface="Nokia Pure Text Light" panose="020B0304040602060303" pitchFamily="34" charset="0"/>
              </a:rPr>
              <a:t>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NAME</a:t>
            </a:r>
            <a:r>
              <a:rPr lang="en-US" sz="1600" dirty="0">
                <a:ea typeface="Nokia Pure Text Light" panose="020B0304040602060303" pitchFamily="34" charset="0"/>
                <a:cs typeface="Nokia Pure Text Light" panose="020B0304040602060303" pitchFamily="34" charset="0"/>
              </a:rPr>
              <a:t> – Name of the VNF type; e.g. </a:t>
            </a:r>
            <a:r>
              <a:rPr lang="en-US" sz="1600" dirty="0" err="1">
                <a:ea typeface="Nokia Pure Text Light" panose="020B0304040602060303" pitchFamily="34" charset="0"/>
                <a:cs typeface="Nokia Pure Text Light" panose="020B0304040602060303" pitchFamily="34" charset="0"/>
              </a:rPr>
              <a:t>gnbCu</a:t>
            </a:r>
            <a:endParaRPr lang="en-US" sz="1600" dirty="0">
              <a:ea typeface="Nokia Pure Text Light" panose="020B0304040602060303" pitchFamily="34" charset="0"/>
              <a:cs typeface="Nokia Pure Text Light" panose="020B0304040602060303" pitchFamily="34" charset="0"/>
            </a:endParaRP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CATEGORY</a:t>
            </a:r>
            <a:r>
              <a:rPr lang="en-US" sz="1600" dirty="0">
                <a:ea typeface="Nokia Pure Text Light" panose="020B0304040602060303" pitchFamily="34" charset="0"/>
                <a:cs typeface="Nokia Pure Text Light" panose="020B0304040602060303" pitchFamily="34" charset="0"/>
              </a:rPr>
              <a:t> – VNF category; e.g. Mobility</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TAGS</a:t>
            </a:r>
            <a:r>
              <a:rPr lang="en-US" sz="1600" dirty="0">
                <a:ea typeface="Nokia Pure Text Light" panose="020B0304040602060303" pitchFamily="34" charset="0"/>
                <a:cs typeface="Nokia Pure Text Light" panose="020B0304040602060303" pitchFamily="34" charset="0"/>
              </a:rPr>
              <a:t> – User-defined tags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DESCRIPTION </a:t>
            </a:r>
            <a:r>
              <a:rPr lang="en-US" sz="1600" dirty="0">
                <a:ea typeface="Nokia Pure Text Light" panose="020B0304040602060303" pitchFamily="34" charset="0"/>
                <a:cs typeface="Nokia Pure Text Light" panose="020B0304040602060303" pitchFamily="34" charset="0"/>
              </a:rPr>
              <a:t>– Text description</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CONTACT ID </a:t>
            </a:r>
            <a:r>
              <a:rPr lang="en-US" sz="1600" dirty="0">
                <a:ea typeface="Nokia Pure Text Light" panose="020B0304040602060303" pitchFamily="34" charset="0"/>
                <a:cs typeface="Nokia Pure Text Light" panose="020B0304040602060303" pitchFamily="34" charset="0"/>
              </a:rPr>
              <a:t>– Designer of the resource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a:t>
            </a:r>
            <a:r>
              <a:rPr lang="en-US" sz="1600" dirty="0">
                <a:ea typeface="Nokia Pure Text Light" panose="020B0304040602060303" pitchFamily="34" charset="0"/>
                <a:cs typeface="Nokia Pure Text Light" panose="020B0304040602060303" pitchFamily="34" charset="0"/>
              </a:rPr>
              <a:t> – VNF vendor; e.g. Nokia</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 RELEASE </a:t>
            </a:r>
            <a:r>
              <a:rPr lang="en-US" sz="1600" dirty="0">
                <a:ea typeface="Nokia Pure Text Light" panose="020B0304040602060303" pitchFamily="34" charset="0"/>
                <a:cs typeface="Nokia Pure Text Light" panose="020B0304040602060303" pitchFamily="34" charset="0"/>
              </a:rPr>
              <a:t>– Vendor release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EVENTS </a:t>
            </a:r>
            <a:r>
              <a:rPr lang="en-US" sz="1600" dirty="0">
                <a:ea typeface="Nokia Pure Text Light" panose="020B0304040602060303" pitchFamily="34" charset="0"/>
                <a:cs typeface="Nokia Pure Text Light" panose="020B0304040602060303" pitchFamily="34" charset="0"/>
              </a:rPr>
              <a:t>– Monitoring event definitions</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SERVICE DESIGN </a:t>
            </a:r>
            <a:r>
              <a:rPr lang="en-US" dirty="0">
                <a:ea typeface="Nokia Pure Text Light" panose="020B0304040602060303" pitchFamily="34" charset="0"/>
                <a:cs typeface="Nokia Pure Text Light" panose="020B0304040602060303" pitchFamily="34" charset="0"/>
              </a:rPr>
              <a:t>– User can design a Service that uses a VNF type.  For VNF, VNF package is onboarded which moves the VNF Type into the SDC Catalog.  From there, VNF Type can be used to build services.   </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ARTIFACTS DISTRIBUTION </a:t>
            </a:r>
            <a:r>
              <a:rPr lang="en-US" dirty="0">
                <a:ea typeface="Nokia Pure Text Light" panose="020B0304040602060303" pitchFamily="34" charset="0"/>
                <a:cs typeface="Nokia Pure Text Light" panose="020B0304040602060303" pitchFamily="34" charset="0"/>
              </a:rPr>
              <a:t>– When User is satisfied with the service design, User can promote the Service and the artifacts are distributed to the appropriate run time components.  These artifacts include the YAML file for the events (fault, measurements, heartbeat, syslog, etc.), Metadata and schema files to describe the VNF-specific data (FM, PM, CM).</a:t>
            </a:r>
          </a:p>
          <a:p>
            <a:pPr>
              <a:spcAft>
                <a:spcPts val="600"/>
              </a:spcAft>
            </a:pPr>
            <a:r>
              <a:rPr lang="en-US" b="1" dirty="0">
                <a:ea typeface="Nokia Pure Text Light" panose="020B0304040602060303" pitchFamily="34" charset="0"/>
                <a:cs typeface="Nokia Pure Text Light" panose="020B0304040602060303" pitchFamily="34" charset="0"/>
              </a:rPr>
              <a:t>ROLE &amp; PERMISSION CREATION </a:t>
            </a:r>
            <a:r>
              <a:rPr lang="en-US" dirty="0">
                <a:ea typeface="Nokia Pure Text Light" panose="020B0304040602060303" pitchFamily="34" charset="0"/>
                <a:cs typeface="Nokia Pure Text Light" panose="020B0304040602060303" pitchFamily="34" charset="0"/>
              </a:rPr>
              <a:t>– AAF creates a role and permissions for the VNF-type</a:t>
            </a:r>
          </a:p>
        </p:txBody>
      </p:sp>
      <p:sp>
        <p:nvSpPr>
          <p:cNvPr id="207" name="Oval 206">
            <a:extLst>
              <a:ext uri="{FF2B5EF4-FFF2-40B4-BE49-F238E27FC236}">
                <a16:creationId xmlns:a16="http://schemas.microsoft.com/office/drawing/2014/main" id="{A56B77AA-A626-4126-92CE-97972CA41D4E}"/>
              </a:ext>
            </a:extLst>
          </p:cNvPr>
          <p:cNvSpPr/>
          <p:nvPr/>
        </p:nvSpPr>
        <p:spPr>
          <a:xfrm>
            <a:off x="189808" y="262489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08" name="Oval 207">
            <a:extLst>
              <a:ext uri="{FF2B5EF4-FFF2-40B4-BE49-F238E27FC236}">
                <a16:creationId xmlns:a16="http://schemas.microsoft.com/office/drawing/2014/main" id="{B4886D03-3B71-4281-9FA9-184C4415ACA8}"/>
              </a:ext>
            </a:extLst>
          </p:cNvPr>
          <p:cNvSpPr/>
          <p:nvPr/>
        </p:nvSpPr>
        <p:spPr>
          <a:xfrm>
            <a:off x="208546" y="38829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09" name="Oval 208">
            <a:extLst>
              <a:ext uri="{FF2B5EF4-FFF2-40B4-BE49-F238E27FC236}">
                <a16:creationId xmlns:a16="http://schemas.microsoft.com/office/drawing/2014/main" id="{1456A268-C295-453E-AEC1-DDA809BB4908}"/>
              </a:ext>
            </a:extLst>
          </p:cNvPr>
          <p:cNvSpPr/>
          <p:nvPr/>
        </p:nvSpPr>
        <p:spPr>
          <a:xfrm>
            <a:off x="253284" y="551100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sp>
        <p:nvSpPr>
          <p:cNvPr id="210" name="Oval 209">
            <a:extLst>
              <a:ext uri="{FF2B5EF4-FFF2-40B4-BE49-F238E27FC236}">
                <a16:creationId xmlns:a16="http://schemas.microsoft.com/office/drawing/2014/main" id="{0EFC8CE9-9FA9-48F5-9A16-BEAB1CA4A186}"/>
              </a:ext>
            </a:extLst>
          </p:cNvPr>
          <p:cNvSpPr/>
          <p:nvPr/>
        </p:nvSpPr>
        <p:spPr>
          <a:xfrm>
            <a:off x="6124073" y="188906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11" name="Oval 210">
            <a:extLst>
              <a:ext uri="{FF2B5EF4-FFF2-40B4-BE49-F238E27FC236}">
                <a16:creationId xmlns:a16="http://schemas.microsoft.com/office/drawing/2014/main" id="{808B2B6D-5B6A-4116-B30A-6577EF0F4BF2}"/>
              </a:ext>
            </a:extLst>
          </p:cNvPr>
          <p:cNvSpPr/>
          <p:nvPr/>
        </p:nvSpPr>
        <p:spPr>
          <a:xfrm>
            <a:off x="6108709" y="49349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12" name="Oval 211">
            <a:extLst>
              <a:ext uri="{FF2B5EF4-FFF2-40B4-BE49-F238E27FC236}">
                <a16:creationId xmlns:a16="http://schemas.microsoft.com/office/drawing/2014/main" id="{B8543B29-8C6D-4624-9DEF-9B35A814BF40}"/>
              </a:ext>
            </a:extLst>
          </p:cNvPr>
          <p:cNvSpPr/>
          <p:nvPr/>
        </p:nvSpPr>
        <p:spPr>
          <a:xfrm>
            <a:off x="6124073" y="631600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cxnSp>
        <p:nvCxnSpPr>
          <p:cNvPr id="57" name="Straight Arrow Connector 56">
            <a:extLst>
              <a:ext uri="{FF2B5EF4-FFF2-40B4-BE49-F238E27FC236}">
                <a16:creationId xmlns:a16="http://schemas.microsoft.com/office/drawing/2014/main" id="{934FAD88-D6B5-4C37-9C97-FA677469A3E1}"/>
              </a:ext>
            </a:extLst>
          </p:cNvPr>
          <p:cNvCxnSpPr>
            <a:cxnSpLocks/>
          </p:cNvCxnSpPr>
          <p:nvPr/>
        </p:nvCxnSpPr>
        <p:spPr>
          <a:xfrm flipH="1">
            <a:off x="1652731" y="5676699"/>
            <a:ext cx="3836854"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9" name="Rectangle: Rounded Corners 165">
            <a:extLst>
              <a:ext uri="{FF2B5EF4-FFF2-40B4-BE49-F238E27FC236}">
                <a16:creationId xmlns:a16="http://schemas.microsoft.com/office/drawing/2014/main" id="{C59ED623-4D03-4F3C-BEC9-0691D21357F8}"/>
              </a:ext>
            </a:extLst>
          </p:cNvPr>
          <p:cNvSpPr/>
          <p:nvPr/>
        </p:nvSpPr>
        <p:spPr>
          <a:xfrm>
            <a:off x="4621580" y="6885570"/>
            <a:ext cx="1442019" cy="14306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creates a role for the VNF type and a set of permissions for that role</a:t>
            </a:r>
          </a:p>
        </p:txBody>
      </p:sp>
      <p:sp>
        <p:nvSpPr>
          <p:cNvPr id="58" name="Oval 57">
            <a:extLst>
              <a:ext uri="{FF2B5EF4-FFF2-40B4-BE49-F238E27FC236}">
                <a16:creationId xmlns:a16="http://schemas.microsoft.com/office/drawing/2014/main" id="{F337D02A-8653-4EF2-B10C-6FEAE873453F}"/>
              </a:ext>
            </a:extLst>
          </p:cNvPr>
          <p:cNvSpPr/>
          <p:nvPr/>
        </p:nvSpPr>
        <p:spPr>
          <a:xfrm>
            <a:off x="4379651" y="666996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A4</a:t>
            </a:r>
          </a:p>
        </p:txBody>
      </p:sp>
      <p:sp>
        <p:nvSpPr>
          <p:cNvPr id="66" name="Oval 65">
            <a:extLst>
              <a:ext uri="{FF2B5EF4-FFF2-40B4-BE49-F238E27FC236}">
                <a16:creationId xmlns:a16="http://schemas.microsoft.com/office/drawing/2014/main" id="{F337D02A-8653-4EF2-B10C-6FEAE873453F}"/>
              </a:ext>
            </a:extLst>
          </p:cNvPr>
          <p:cNvSpPr/>
          <p:nvPr/>
        </p:nvSpPr>
        <p:spPr>
          <a:xfrm>
            <a:off x="6158000" y="8316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A4</a:t>
            </a:r>
          </a:p>
        </p:txBody>
      </p:sp>
      <p:sp>
        <p:nvSpPr>
          <p:cNvPr id="71" name="Rectangle: Rounded Corners 80">
            <a:extLst>
              <a:ext uri="{FF2B5EF4-FFF2-40B4-BE49-F238E27FC236}">
                <a16:creationId xmlns:a16="http://schemas.microsoft.com/office/drawing/2014/main" id="{E58AE2AB-C036-4ACF-9080-2A93BDA7500C}"/>
              </a:ext>
            </a:extLst>
          </p:cNvPr>
          <p:cNvSpPr/>
          <p:nvPr/>
        </p:nvSpPr>
        <p:spPr>
          <a:xfrm>
            <a:off x="470416" y="1291641"/>
            <a:ext cx="5418250" cy="6307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b="1" dirty="0">
                <a:solidFill>
                  <a:srgbClr val="0000CC"/>
                </a:solidFill>
              </a:rPr>
              <a:t>Precondition: </a:t>
            </a:r>
            <a:r>
              <a:rPr lang="en-US" dirty="0">
                <a:solidFill>
                  <a:srgbClr val="0000CC"/>
                </a:solidFill>
              </a:rPr>
              <a:t>AAF </a:t>
            </a:r>
            <a:r>
              <a:rPr lang="en-US" dirty="0" err="1">
                <a:solidFill>
                  <a:srgbClr val="0000CC"/>
                </a:solidFill>
              </a:rPr>
              <a:t>CertMan</a:t>
            </a:r>
            <a:r>
              <a:rPr lang="en-US" dirty="0">
                <a:solidFill>
                  <a:srgbClr val="0000CC"/>
                </a:solidFill>
              </a:rPr>
              <a:t> is a Registration Authority (RA) for the Operator Certificate Authority (CA)</a:t>
            </a:r>
          </a:p>
        </p:txBody>
      </p:sp>
      <p:cxnSp>
        <p:nvCxnSpPr>
          <p:cNvPr id="80" name="Straight Arrow Connector 79">
            <a:extLst>
              <a:ext uri="{FF2B5EF4-FFF2-40B4-BE49-F238E27FC236}">
                <a16:creationId xmlns:a16="http://schemas.microsoft.com/office/drawing/2014/main" id="{0638A6D3-9447-41D7-B7AA-0BD406659E97}"/>
              </a:ext>
            </a:extLst>
          </p:cNvPr>
          <p:cNvCxnSpPr>
            <a:cxnSpLocks/>
          </p:cNvCxnSpPr>
          <p:nvPr/>
        </p:nvCxnSpPr>
        <p:spPr>
          <a:xfrm flipH="1">
            <a:off x="1652731" y="5286750"/>
            <a:ext cx="135167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79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8" name="Rectangle: Rounded Corners 157">
            <a:extLst>
              <a:ext uri="{FF2B5EF4-FFF2-40B4-BE49-F238E27FC236}">
                <a16:creationId xmlns:a16="http://schemas.microsoft.com/office/drawing/2014/main" id="{8C18DB6B-11DB-4325-B578-CE3286E10B26}"/>
              </a:ext>
            </a:extLst>
          </p:cNvPr>
          <p:cNvSpPr/>
          <p:nvPr/>
        </p:nvSpPr>
        <p:spPr>
          <a:xfrm>
            <a:off x="4813586"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54F427C6-05C2-447E-ADA9-D59D4253E9EF}"/>
              </a:ext>
            </a:extLst>
          </p:cNvPr>
          <p:cNvSpPr/>
          <p:nvPr/>
        </p:nvSpPr>
        <p:spPr>
          <a:xfrm>
            <a:off x="4195631" y="8240821"/>
            <a:ext cx="1481328" cy="55750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VNF Authorizations</a:t>
            </a:r>
            <a:endParaRPr lang="en-US" sz="1100" dirty="0">
              <a:solidFill>
                <a:srgbClr val="0000CC"/>
              </a:solidFill>
            </a:endParaRPr>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3766104"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3628623" y="5675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a:extLst>
              <a:ext uri="{FF2B5EF4-FFF2-40B4-BE49-F238E27FC236}">
                <a16:creationId xmlns:a16="http://schemas.microsoft.com/office/drawing/2014/main" id="{A929ED23-D0F3-40FC-AFB7-5AB11683D684}"/>
              </a:ext>
            </a:extLst>
          </p:cNvPr>
          <p:cNvSpPr/>
          <p:nvPr/>
        </p:nvSpPr>
        <p:spPr>
          <a:xfrm>
            <a:off x="24410" y="59885"/>
            <a:ext cx="7200428" cy="475615"/>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9959" y="17039"/>
            <a:ext cx="6690664" cy="523220"/>
          </a:xfrm>
          <a:prstGeom prst="rect">
            <a:avLst/>
          </a:prstGeom>
          <a:noFill/>
        </p:spPr>
        <p:txBody>
          <a:bodyPr wrap="square" rtlCol="0">
            <a:spAutoFit/>
          </a:bodyPr>
          <a:lstStyle/>
          <a:p>
            <a:pPr algn="ctr"/>
            <a:r>
              <a:rPr lang="en-US" sz="2800" dirty="0">
                <a:solidFill>
                  <a:schemeClr val="bg1"/>
                </a:solidFill>
                <a:latin typeface="Nokia Pure Headline" pitchFamily="34" charset="0"/>
              </a:rPr>
              <a:t>Stage B : Service Instantiation Part 1</a:t>
            </a:r>
          </a:p>
        </p:txBody>
      </p:sp>
      <p:sp>
        <p:nvSpPr>
          <p:cNvPr id="52" name="Rectangle 51">
            <a:extLst>
              <a:ext uri="{FF2B5EF4-FFF2-40B4-BE49-F238E27FC236}">
                <a16:creationId xmlns:a16="http://schemas.microsoft.com/office/drawing/2014/main" id="{E4A18EAB-44DD-48FC-8E55-3D036E836FF4}"/>
              </a:ext>
            </a:extLst>
          </p:cNvPr>
          <p:cNvSpPr/>
          <p:nvPr/>
        </p:nvSpPr>
        <p:spPr>
          <a:xfrm>
            <a:off x="24410" y="59885"/>
            <a:ext cx="7200693" cy="913833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2" name="Rectangle: Rounded Corners 111">
            <a:extLst>
              <a:ext uri="{FF2B5EF4-FFF2-40B4-BE49-F238E27FC236}">
                <a16:creationId xmlns:a16="http://schemas.microsoft.com/office/drawing/2014/main" id="{FDABA230-F172-46A5-888C-942BD24EA529}"/>
              </a:ext>
            </a:extLst>
          </p:cNvPr>
          <p:cNvSpPr/>
          <p:nvPr/>
        </p:nvSpPr>
        <p:spPr>
          <a:xfrm>
            <a:off x="5733186"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Rectangle: Rounded Corners 109">
            <a:extLst>
              <a:ext uri="{FF2B5EF4-FFF2-40B4-BE49-F238E27FC236}">
                <a16:creationId xmlns:a16="http://schemas.microsoft.com/office/drawing/2014/main" id="{B0E49233-91CB-4CE9-9D46-7C9ED916E331}"/>
              </a:ext>
            </a:extLst>
          </p:cNvPr>
          <p:cNvSpPr/>
          <p:nvPr/>
        </p:nvSpPr>
        <p:spPr>
          <a:xfrm>
            <a:off x="1802749"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584245" y="661453"/>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sp>
        <p:nvSpPr>
          <p:cNvPr id="113" name="Rectangle: Rounded Corners 112">
            <a:extLst>
              <a:ext uri="{FF2B5EF4-FFF2-40B4-BE49-F238E27FC236}">
                <a16:creationId xmlns:a16="http://schemas.microsoft.com/office/drawing/2014/main" id="{1A81B27C-9D10-4E09-BE83-0667C50EE190}"/>
              </a:ext>
            </a:extLst>
          </p:cNvPr>
          <p:cNvSpPr/>
          <p:nvPr/>
        </p:nvSpPr>
        <p:spPr>
          <a:xfrm>
            <a:off x="2794721"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542921" y="643722"/>
            <a:ext cx="712737" cy="560347"/>
            <a:chOff x="746175" y="57244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822370" y="49625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922470" y="734485"/>
              <a:ext cx="463588" cy="276999"/>
            </a:xfrm>
            <a:prstGeom prst="rect">
              <a:avLst/>
            </a:prstGeom>
            <a:noFill/>
          </p:spPr>
          <p:txBody>
            <a:bodyPr wrap="none" rtlCol="0">
              <a:spAutoFit/>
            </a:bodyPr>
            <a:lstStyle/>
            <a:p>
              <a:r>
                <a:rPr lang="en-US" sz="1200" b="1" dirty="0">
                  <a:solidFill>
                    <a:schemeClr val="bg1"/>
                  </a:solidFill>
                </a:rPr>
                <a:t>OOF</a:t>
              </a:r>
            </a:p>
          </p:txBody>
        </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706005" y="871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572431" y="570159"/>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420888" y="702444"/>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5495952" y="644876"/>
            <a:ext cx="712737" cy="560347"/>
            <a:chOff x="3125257" y="567481"/>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3201452" y="491286"/>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3276620" y="687666"/>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1245456" y="1171867"/>
            <a:ext cx="366504" cy="2276655"/>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300277" y="2154893"/>
            <a:ext cx="2175426" cy="338554"/>
          </a:xfrm>
          <a:prstGeom prst="rect">
            <a:avLst/>
          </a:prstGeom>
          <a:noFill/>
        </p:spPr>
        <p:txBody>
          <a:bodyPr wrap="square" rtlCol="0">
            <a:spAutoFit/>
          </a:bodyPr>
          <a:lstStyle/>
          <a:p>
            <a:r>
              <a:rPr lang="en-US" sz="1600" dirty="0">
                <a:solidFill>
                  <a:srgbClr val="0000CC"/>
                </a:solidFill>
              </a:rPr>
              <a:t>Service Instantiation</a:t>
            </a:r>
            <a:endParaRPr lang="en-US" dirty="0">
              <a:solidFill>
                <a:srgbClr val="0000CC"/>
              </a:solidFill>
            </a:endParaRPr>
          </a:p>
        </p:txBody>
      </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670725" y="949187"/>
            <a:ext cx="357312"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266410" y="1378139"/>
            <a:ext cx="1237899" cy="338554"/>
          </a:xfrm>
          <a:prstGeom prst="rect">
            <a:avLst/>
          </a:prstGeom>
          <a:noFill/>
        </p:spPr>
        <p:txBody>
          <a:bodyPr wrap="square" rtlCol="0">
            <a:spAutoFit/>
          </a:bodyPr>
          <a:lstStyle/>
          <a:p>
            <a:r>
              <a:rPr lang="en-US" sz="1600" dirty="0">
                <a:solidFill>
                  <a:srgbClr val="0000CC"/>
                </a:solidFill>
              </a:rPr>
              <a:t>New Service</a:t>
            </a:r>
            <a:endParaRPr lang="en-US" sz="1100" dirty="0">
              <a:solidFill>
                <a:srgbClr val="0000CC"/>
              </a:solidFill>
            </a:endParaRP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2188243" y="1532911"/>
            <a:ext cx="412343" cy="26230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1131110" y="2654637"/>
            <a:ext cx="2576232" cy="338554"/>
          </a:xfrm>
          <a:prstGeom prst="rect">
            <a:avLst/>
          </a:prstGeom>
          <a:noFill/>
        </p:spPr>
        <p:txBody>
          <a:bodyPr wrap="square" rtlCol="0">
            <a:spAutoFit/>
          </a:bodyPr>
          <a:lstStyle/>
          <a:p>
            <a:r>
              <a:rPr lang="en-US" sz="1600" dirty="0">
                <a:solidFill>
                  <a:srgbClr val="0000CC"/>
                </a:solidFill>
              </a:rPr>
              <a:t>Homing &amp; NW Assignments</a:t>
            </a:r>
            <a:r>
              <a:rPr lang="en-US" sz="1100" dirty="0">
                <a:solidFill>
                  <a:srgbClr val="0000CC"/>
                </a:solidFill>
              </a:rPr>
              <a:t> </a:t>
            </a:r>
          </a:p>
        </p:txBody>
      </p: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a:off x="2109771" y="2621156"/>
            <a:ext cx="68987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1" name="Oval 120">
            <a:extLst>
              <a:ext uri="{FF2B5EF4-FFF2-40B4-BE49-F238E27FC236}">
                <a16:creationId xmlns:a16="http://schemas.microsoft.com/office/drawing/2014/main" id="{FD298F7D-1EF9-4884-905D-5BF367309B2C}"/>
              </a:ext>
            </a:extLst>
          </p:cNvPr>
          <p:cNvSpPr/>
          <p:nvPr/>
        </p:nvSpPr>
        <p:spPr>
          <a:xfrm>
            <a:off x="141818" y="110197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127" name="Oval 126">
            <a:extLst>
              <a:ext uri="{FF2B5EF4-FFF2-40B4-BE49-F238E27FC236}">
                <a16:creationId xmlns:a16="http://schemas.microsoft.com/office/drawing/2014/main" id="{CA28C45D-5A4C-4C29-87E2-EF346CD7255B}"/>
              </a:ext>
            </a:extLst>
          </p:cNvPr>
          <p:cNvSpPr/>
          <p:nvPr/>
        </p:nvSpPr>
        <p:spPr>
          <a:xfrm>
            <a:off x="153666" y="18936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37" name="Oval 136">
            <a:extLst>
              <a:ext uri="{FF2B5EF4-FFF2-40B4-BE49-F238E27FC236}">
                <a16:creationId xmlns:a16="http://schemas.microsoft.com/office/drawing/2014/main" id="{1F194C46-23CA-4843-BCB0-F9AC5BF652C9}"/>
              </a:ext>
            </a:extLst>
          </p:cNvPr>
          <p:cNvSpPr/>
          <p:nvPr/>
        </p:nvSpPr>
        <p:spPr>
          <a:xfrm>
            <a:off x="603388" y="264954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38" name="Oval 137">
            <a:extLst>
              <a:ext uri="{FF2B5EF4-FFF2-40B4-BE49-F238E27FC236}">
                <a16:creationId xmlns:a16="http://schemas.microsoft.com/office/drawing/2014/main" id="{D34A5B05-1182-4490-96E2-2420218060A1}"/>
              </a:ext>
            </a:extLst>
          </p:cNvPr>
          <p:cNvSpPr/>
          <p:nvPr/>
        </p:nvSpPr>
        <p:spPr>
          <a:xfrm>
            <a:off x="1094939" y="339273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143" name="Oval 142">
            <a:extLst>
              <a:ext uri="{FF2B5EF4-FFF2-40B4-BE49-F238E27FC236}">
                <a16:creationId xmlns:a16="http://schemas.microsoft.com/office/drawing/2014/main" id="{0D0977DF-77A6-4866-95B4-39EF70A24FD8}"/>
              </a:ext>
            </a:extLst>
          </p:cNvPr>
          <p:cNvSpPr/>
          <p:nvPr/>
        </p:nvSpPr>
        <p:spPr>
          <a:xfrm>
            <a:off x="1194212" y="407158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376D2D93-EF99-45D3-AA5A-314ACF5B22D1}"/>
              </a:ext>
            </a:extLst>
          </p:cNvPr>
          <p:cNvSpPr/>
          <p:nvPr/>
        </p:nvSpPr>
        <p:spPr>
          <a:xfrm>
            <a:off x="2641051" y="461161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145" name="Oval 144">
            <a:extLst>
              <a:ext uri="{FF2B5EF4-FFF2-40B4-BE49-F238E27FC236}">
                <a16:creationId xmlns:a16="http://schemas.microsoft.com/office/drawing/2014/main" id="{63B31C87-07D3-455C-8971-05037C5D6474}"/>
              </a:ext>
            </a:extLst>
          </p:cNvPr>
          <p:cNvSpPr/>
          <p:nvPr/>
        </p:nvSpPr>
        <p:spPr>
          <a:xfrm>
            <a:off x="3216888" y="52528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146" name="Oval 145">
            <a:extLst>
              <a:ext uri="{FF2B5EF4-FFF2-40B4-BE49-F238E27FC236}">
                <a16:creationId xmlns:a16="http://schemas.microsoft.com/office/drawing/2014/main" id="{CA8C37D0-0432-4572-9698-8A64911D5273}"/>
              </a:ext>
            </a:extLst>
          </p:cNvPr>
          <p:cNvSpPr/>
          <p:nvPr/>
        </p:nvSpPr>
        <p:spPr>
          <a:xfrm>
            <a:off x="1114511" y="580418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flipV="1">
            <a:off x="1027289" y="2099732"/>
            <a:ext cx="781539" cy="77"/>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8993982"/>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Service Instantiation Part 1</a:t>
            </a:r>
          </a:p>
          <a:p>
            <a:pPr defTabSz="360000">
              <a:spcAft>
                <a:spcPts val="600"/>
              </a:spcAft>
              <a:tabLst>
                <a:tab pos="360000" algn="l"/>
              </a:tabLst>
            </a:pPr>
            <a:r>
              <a:rPr lang="en-US" dirty="0">
                <a:ea typeface="Nokia Pure Text Light" panose="020B0403020202020204" pitchFamily="34" charset="0"/>
              </a:rPr>
              <a:t>Service Provider (SP) decides to instantiate a new service instance in ONAP.</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VID User or BSS/OSS system triggers Service Instantiation which includes a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OOF for Homing and Network assignments.  This assigns cloud resources to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creates AAI entries for Service and VNF and updates network assignments.  Resulting AAI entry for VNF contains the VNF Controller.</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SDN-C to create the network connections that Service needs.</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SDN-C creates network connections, assigns UUID, IP address and FQDN. </a:t>
            </a:r>
            <a:r>
              <a:rPr lang="en-US" dirty="0">
                <a:solidFill>
                  <a:srgbClr val="FF0000"/>
                </a:solidFill>
                <a:ea typeface="Nokia Pure Text Light" panose="020B0403020202020204" pitchFamily="34" charset="0"/>
              </a:rPr>
              <a:t>Can SDN-C also provision DNS?</a:t>
            </a: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SDN-C updates AAI entry.  </a:t>
            </a:r>
            <a:endParaRPr lang="en-US" sz="800"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SDN-C notifies SO that connections are created.</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AAF to gets an IAK/RV for the VNF, the CA root certificate, and the CA URL </a:t>
            </a:r>
          </a:p>
          <a:p>
            <a:pPr lvl="1" defTabSz="360000">
              <a:spcAft>
                <a:spcPts val="600"/>
              </a:spcAft>
              <a:tabLst>
                <a:tab pos="360000" algn="l"/>
              </a:tabLst>
            </a:pPr>
            <a:r>
              <a:rPr lang="en-US" dirty="0">
                <a:ea typeface="Nokia Pure Text Light" panose="020B0403020202020204" pitchFamily="34" charset="0"/>
              </a:rPr>
              <a:t>AAF gets an IAK/RV for the VNF, the CA root cert, and the CA URL. </a:t>
            </a:r>
          </a:p>
          <a:p>
            <a:pPr defTabSz="360000">
              <a:spcAft>
                <a:spcPts val="600"/>
              </a:spcAft>
              <a:tabLst>
                <a:tab pos="360000" algn="l"/>
              </a:tabLst>
            </a:pPr>
            <a:r>
              <a:rPr lang="en-US" dirty="0">
                <a:ea typeface="Nokia Pure Text Light" panose="020B0403020202020204" pitchFamily="34" charset="0"/>
              </a:rPr>
              <a:t>SO triggers AAF to assign VNF to proper role based on VNF Type.</a:t>
            </a:r>
          </a:p>
          <a:p>
            <a:pPr lvl="1" defTabSz="360000">
              <a:spcAft>
                <a:spcPts val="600"/>
              </a:spcAft>
              <a:tabLst>
                <a:tab pos="360000" algn="l"/>
              </a:tabLst>
            </a:pPr>
            <a:r>
              <a:rPr lang="en-US" dirty="0">
                <a:ea typeface="Nokia Pure Text Light" panose="020B0403020202020204" pitchFamily="34" charset="0"/>
              </a:rPr>
              <a:t>AAF assigns VNF authorizations that allow VNF to send events to DCAE.</a:t>
            </a:r>
          </a:p>
          <a:p>
            <a:pPr defTabSz="360000">
              <a:spcAft>
                <a:spcPts val="600"/>
              </a:spcAft>
              <a:tabLst>
                <a:tab pos="360000" algn="l"/>
              </a:tabLst>
            </a:pPr>
            <a:r>
              <a:rPr lang="en-US" dirty="0">
                <a:ea typeface="Nokia Pure Text Light" panose="020B0403020202020204" pitchFamily="34" charset="0"/>
              </a:rPr>
              <a:t>Next slide.</a:t>
            </a:r>
            <a:r>
              <a:rPr lang="en-US" dirty="0">
                <a:ea typeface="Nokia Pure Text Light" panose="020B0403020202020204" pitchFamily="34" charset="0"/>
                <a:sym typeface="Symbol" panose="05050102010706020507" pitchFamily="18" charset="2"/>
              </a:rPr>
              <a:t></a:t>
            </a:r>
            <a:endParaRPr lang="en-US" dirty="0">
              <a:ea typeface="Nokia Pure Text Light" panose="020B0403020202020204" pitchFamily="34" charset="0"/>
            </a:endParaRPr>
          </a:p>
        </p:txBody>
      </p:sp>
      <p:sp>
        <p:nvSpPr>
          <p:cNvPr id="148" name="Oval 147">
            <a:extLst>
              <a:ext uri="{FF2B5EF4-FFF2-40B4-BE49-F238E27FC236}">
                <a16:creationId xmlns:a16="http://schemas.microsoft.com/office/drawing/2014/main" id="{5D60ADCA-CD31-4D18-8FB8-363EBE315B39}"/>
              </a:ext>
            </a:extLst>
          </p:cNvPr>
          <p:cNvSpPr/>
          <p:nvPr/>
        </p:nvSpPr>
        <p:spPr>
          <a:xfrm>
            <a:off x="7276169" y="11917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49" name="Oval 148">
            <a:extLst>
              <a:ext uri="{FF2B5EF4-FFF2-40B4-BE49-F238E27FC236}">
                <a16:creationId xmlns:a16="http://schemas.microsoft.com/office/drawing/2014/main" id="{CEE25B72-6789-45E3-BD61-85B53177E4F6}"/>
              </a:ext>
            </a:extLst>
          </p:cNvPr>
          <p:cNvSpPr/>
          <p:nvPr/>
        </p:nvSpPr>
        <p:spPr>
          <a:xfrm>
            <a:off x="7276169" y="18133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53" name="Oval 152">
            <a:extLst>
              <a:ext uri="{FF2B5EF4-FFF2-40B4-BE49-F238E27FC236}">
                <a16:creationId xmlns:a16="http://schemas.microsoft.com/office/drawing/2014/main" id="{78F460B5-BE83-49EA-B58F-4F93A79FFAB7}"/>
              </a:ext>
            </a:extLst>
          </p:cNvPr>
          <p:cNvSpPr/>
          <p:nvPr/>
        </p:nvSpPr>
        <p:spPr>
          <a:xfrm>
            <a:off x="7276169" y="26910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259" name="Rectangle: Rounded Corners 258">
            <a:extLst>
              <a:ext uri="{FF2B5EF4-FFF2-40B4-BE49-F238E27FC236}">
                <a16:creationId xmlns:a16="http://schemas.microsoft.com/office/drawing/2014/main" id="{95164A88-F465-44B0-8AEB-C6F97FAF90E0}"/>
              </a:ext>
            </a:extLst>
          </p:cNvPr>
          <p:cNvSpPr/>
          <p:nvPr/>
        </p:nvSpPr>
        <p:spPr>
          <a:xfrm>
            <a:off x="1529169" y="3347605"/>
            <a:ext cx="4773168" cy="48026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AAI Entry for Service and VNFs and populate Controller public key, FQDN of Controller</a:t>
            </a:r>
          </a:p>
        </p:txBody>
      </p:sp>
      <p:cxnSp>
        <p:nvCxnSpPr>
          <p:cNvPr id="257" name="Straight Arrow Connector 256">
            <a:extLst>
              <a:ext uri="{FF2B5EF4-FFF2-40B4-BE49-F238E27FC236}">
                <a16:creationId xmlns:a16="http://schemas.microsoft.com/office/drawing/2014/main" id="{D2C0AE81-792A-4559-AC3F-06BACDF94F75}"/>
              </a:ext>
            </a:extLst>
          </p:cNvPr>
          <p:cNvCxnSpPr>
            <a:cxnSpLocks/>
          </p:cNvCxnSpPr>
          <p:nvPr/>
        </p:nvCxnSpPr>
        <p:spPr>
          <a:xfrm flipH="1" flipV="1">
            <a:off x="2093616" y="3328038"/>
            <a:ext cx="3639572" cy="4688"/>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1" name="Oval 260">
            <a:extLst>
              <a:ext uri="{FF2B5EF4-FFF2-40B4-BE49-F238E27FC236}">
                <a16:creationId xmlns:a16="http://schemas.microsoft.com/office/drawing/2014/main" id="{F08E4A1C-8519-4166-A634-61FE4BBEE806}"/>
              </a:ext>
            </a:extLst>
          </p:cNvPr>
          <p:cNvSpPr/>
          <p:nvPr/>
        </p:nvSpPr>
        <p:spPr>
          <a:xfrm>
            <a:off x="7279705" y="545022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sp>
        <p:nvSpPr>
          <p:cNvPr id="351" name="Oval 350">
            <a:extLst>
              <a:ext uri="{FF2B5EF4-FFF2-40B4-BE49-F238E27FC236}">
                <a16:creationId xmlns:a16="http://schemas.microsoft.com/office/drawing/2014/main" id="{032D556A-B500-4877-A2C5-EB8F7435D29A}"/>
              </a:ext>
            </a:extLst>
          </p:cNvPr>
          <p:cNvSpPr/>
          <p:nvPr/>
        </p:nvSpPr>
        <p:spPr>
          <a:xfrm>
            <a:off x="7283865" y="507589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353" name="Oval 352">
            <a:extLst>
              <a:ext uri="{FF2B5EF4-FFF2-40B4-BE49-F238E27FC236}">
                <a16:creationId xmlns:a16="http://schemas.microsoft.com/office/drawing/2014/main" id="{1D7D98D8-EC49-4D13-B0D4-AA2C4424FE1F}"/>
              </a:ext>
            </a:extLst>
          </p:cNvPr>
          <p:cNvSpPr/>
          <p:nvPr/>
        </p:nvSpPr>
        <p:spPr>
          <a:xfrm>
            <a:off x="7276169" y="42310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354" name="Oval 353">
            <a:extLst>
              <a:ext uri="{FF2B5EF4-FFF2-40B4-BE49-F238E27FC236}">
                <a16:creationId xmlns:a16="http://schemas.microsoft.com/office/drawing/2014/main" id="{A8AE96F6-0201-4620-B33E-CCF10774C241}"/>
              </a:ext>
            </a:extLst>
          </p:cNvPr>
          <p:cNvSpPr/>
          <p:nvPr/>
        </p:nvSpPr>
        <p:spPr>
          <a:xfrm>
            <a:off x="7276169" y="36160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3651927" y="796330"/>
            <a:ext cx="583814" cy="276999"/>
          </a:xfrm>
          <a:prstGeom prst="rect">
            <a:avLst/>
          </a:prstGeom>
          <a:noFill/>
        </p:spPr>
        <p:txBody>
          <a:bodyPr wrap="none" rtlCol="0">
            <a:spAutoFit/>
          </a:bodyPr>
          <a:lstStyle/>
          <a:p>
            <a:pPr algn="ctr"/>
            <a:r>
              <a:rPr lang="en-US" sz="1200" b="1" dirty="0">
                <a:solidFill>
                  <a:schemeClr val="bg1"/>
                </a:solidFill>
              </a:rPr>
              <a:t>SDN-C</a:t>
            </a:r>
          </a:p>
        </p:txBody>
      </p:sp>
      <p:sp>
        <p:nvSpPr>
          <p:cNvPr id="126" name="Rectangle: Rounded Corners 125">
            <a:extLst>
              <a:ext uri="{FF2B5EF4-FFF2-40B4-BE49-F238E27FC236}">
                <a16:creationId xmlns:a16="http://schemas.microsoft.com/office/drawing/2014/main" id="{649857A2-D643-4451-BA24-55C345D9360F}"/>
              </a:ext>
            </a:extLst>
          </p:cNvPr>
          <p:cNvSpPr/>
          <p:nvPr/>
        </p:nvSpPr>
        <p:spPr>
          <a:xfrm rot="16200000">
            <a:off x="2906118" y="2790746"/>
            <a:ext cx="369152"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BB50E69A-D7DD-43E8-B8E5-ADCEDEEB3C33}"/>
              </a:ext>
            </a:extLst>
          </p:cNvPr>
          <p:cNvSpPr txBox="1"/>
          <p:nvPr/>
        </p:nvSpPr>
        <p:spPr>
          <a:xfrm>
            <a:off x="1963356" y="4102782"/>
            <a:ext cx="2263752" cy="338554"/>
          </a:xfrm>
          <a:prstGeom prst="rect">
            <a:avLst/>
          </a:prstGeom>
          <a:noFill/>
        </p:spPr>
        <p:txBody>
          <a:bodyPr wrap="square" rtlCol="0">
            <a:spAutoFit/>
          </a:bodyPr>
          <a:lstStyle/>
          <a:p>
            <a:r>
              <a:rPr lang="en-US" sz="1600" dirty="0">
                <a:solidFill>
                  <a:srgbClr val="0000CC"/>
                </a:solidFill>
              </a:rPr>
              <a:t>Create NW connections</a:t>
            </a:r>
          </a:p>
        </p:txBody>
      </p:sp>
      <p:cxnSp>
        <p:nvCxnSpPr>
          <p:cNvPr id="150" name="Straight Arrow Connector 149">
            <a:extLst>
              <a:ext uri="{FF2B5EF4-FFF2-40B4-BE49-F238E27FC236}">
                <a16:creationId xmlns:a16="http://schemas.microsoft.com/office/drawing/2014/main" id="{6A176E66-7FE3-4374-A46B-18581853445C}"/>
              </a:ext>
            </a:extLst>
          </p:cNvPr>
          <p:cNvCxnSpPr>
            <a:cxnSpLocks/>
          </p:cNvCxnSpPr>
          <p:nvPr/>
        </p:nvCxnSpPr>
        <p:spPr>
          <a:xfrm flipH="1">
            <a:off x="2109771" y="4048656"/>
            <a:ext cx="1686479" cy="262"/>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1" name="Rectangle: Rounded Corners 150">
            <a:extLst>
              <a:ext uri="{FF2B5EF4-FFF2-40B4-BE49-F238E27FC236}">
                <a16:creationId xmlns:a16="http://schemas.microsoft.com/office/drawing/2014/main" id="{5F1E7EBD-4731-4B05-8968-775824A1D417}"/>
              </a:ext>
            </a:extLst>
          </p:cNvPr>
          <p:cNvSpPr/>
          <p:nvPr/>
        </p:nvSpPr>
        <p:spPr>
          <a:xfrm rot="16200000">
            <a:off x="4815465" y="4099473"/>
            <a:ext cx="393249" cy="264680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TextBox 151">
            <a:extLst>
              <a:ext uri="{FF2B5EF4-FFF2-40B4-BE49-F238E27FC236}">
                <a16:creationId xmlns:a16="http://schemas.microsoft.com/office/drawing/2014/main" id="{8336D371-A562-4AE8-B6B9-349B16EBC149}"/>
              </a:ext>
            </a:extLst>
          </p:cNvPr>
          <p:cNvSpPr txBox="1"/>
          <p:nvPr/>
        </p:nvSpPr>
        <p:spPr>
          <a:xfrm>
            <a:off x="3910756" y="5280948"/>
            <a:ext cx="2275655" cy="338554"/>
          </a:xfrm>
          <a:prstGeom prst="rect">
            <a:avLst/>
          </a:prstGeom>
          <a:noFill/>
        </p:spPr>
        <p:txBody>
          <a:bodyPr wrap="square" rtlCol="0">
            <a:spAutoFit/>
          </a:bodyPr>
          <a:lstStyle/>
          <a:p>
            <a:r>
              <a:rPr lang="en-US" sz="1600" dirty="0">
                <a:solidFill>
                  <a:srgbClr val="0000CC"/>
                </a:solidFill>
              </a:rPr>
              <a:t>Update NW connections</a:t>
            </a:r>
          </a:p>
        </p:txBody>
      </p:sp>
      <p:cxnSp>
        <p:nvCxnSpPr>
          <p:cNvPr id="154" name="Straight Arrow Connector 153">
            <a:extLst>
              <a:ext uri="{FF2B5EF4-FFF2-40B4-BE49-F238E27FC236}">
                <a16:creationId xmlns:a16="http://schemas.microsoft.com/office/drawing/2014/main" id="{7C460DEF-E5DC-414E-9807-F01678C17000}"/>
              </a:ext>
            </a:extLst>
          </p:cNvPr>
          <p:cNvCxnSpPr>
            <a:cxnSpLocks/>
          </p:cNvCxnSpPr>
          <p:nvPr/>
        </p:nvCxnSpPr>
        <p:spPr>
          <a:xfrm flipH="1" flipV="1">
            <a:off x="4085610" y="5199702"/>
            <a:ext cx="1698590" cy="1283"/>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id="{C24D589C-4DA1-4EBD-BC97-05B96C855F6D}"/>
              </a:ext>
            </a:extLst>
          </p:cNvPr>
          <p:cNvSpPr/>
          <p:nvPr/>
        </p:nvSpPr>
        <p:spPr>
          <a:xfrm rot="16200000">
            <a:off x="2810015" y="4517939"/>
            <a:ext cx="388350" cy="29320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TextBox 155">
            <a:extLst>
              <a:ext uri="{FF2B5EF4-FFF2-40B4-BE49-F238E27FC236}">
                <a16:creationId xmlns:a16="http://schemas.microsoft.com/office/drawing/2014/main" id="{74F6FB37-195A-46BB-A033-1AD90C88A346}"/>
              </a:ext>
            </a:extLst>
          </p:cNvPr>
          <p:cNvSpPr txBox="1"/>
          <p:nvPr/>
        </p:nvSpPr>
        <p:spPr>
          <a:xfrm>
            <a:off x="1910129" y="5779521"/>
            <a:ext cx="2507245" cy="338554"/>
          </a:xfrm>
          <a:prstGeom prst="rect">
            <a:avLst/>
          </a:prstGeom>
          <a:noFill/>
        </p:spPr>
        <p:txBody>
          <a:bodyPr wrap="square" rtlCol="0">
            <a:spAutoFit/>
          </a:bodyPr>
          <a:lstStyle/>
          <a:p>
            <a:r>
              <a:rPr lang="en-US" sz="1600" dirty="0">
                <a:solidFill>
                  <a:srgbClr val="0000CC"/>
                </a:solidFill>
              </a:rPr>
              <a:t>NW connections complete</a:t>
            </a:r>
          </a:p>
        </p:txBody>
      </p:sp>
      <p:cxnSp>
        <p:nvCxnSpPr>
          <p:cNvPr id="157" name="Straight Arrow Connector 156">
            <a:extLst>
              <a:ext uri="{FF2B5EF4-FFF2-40B4-BE49-F238E27FC236}">
                <a16:creationId xmlns:a16="http://schemas.microsoft.com/office/drawing/2014/main" id="{91F2D8CF-03C9-483F-BD4E-30CD42C84B50}"/>
              </a:ext>
            </a:extLst>
          </p:cNvPr>
          <p:cNvCxnSpPr>
            <a:cxnSpLocks/>
          </p:cNvCxnSpPr>
          <p:nvPr/>
        </p:nvCxnSpPr>
        <p:spPr>
          <a:xfrm flipH="1">
            <a:off x="2093616" y="5763274"/>
            <a:ext cx="167512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625068" y="555207"/>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714015" y="765085"/>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62" name="Rectangle: Rounded Corners 161">
            <a:extLst>
              <a:ext uri="{FF2B5EF4-FFF2-40B4-BE49-F238E27FC236}">
                <a16:creationId xmlns:a16="http://schemas.microsoft.com/office/drawing/2014/main" id="{BB8B5FDE-EB37-4796-AC8C-67EDF0256B81}"/>
              </a:ext>
            </a:extLst>
          </p:cNvPr>
          <p:cNvSpPr/>
          <p:nvPr/>
        </p:nvSpPr>
        <p:spPr>
          <a:xfrm>
            <a:off x="1648477" y="6490999"/>
            <a:ext cx="4073197" cy="52145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IAK/RV, CA root cert, CA URL</a:t>
            </a:r>
          </a:p>
        </p:txBody>
      </p:sp>
      <p:cxnSp>
        <p:nvCxnSpPr>
          <p:cNvPr id="161" name="Straight Arrow Connector 160">
            <a:extLst>
              <a:ext uri="{FF2B5EF4-FFF2-40B4-BE49-F238E27FC236}">
                <a16:creationId xmlns:a16="http://schemas.microsoft.com/office/drawing/2014/main" id="{03B62663-6C8E-468F-8C6C-23E890933211}"/>
              </a:ext>
            </a:extLst>
          </p:cNvPr>
          <p:cNvCxnSpPr>
            <a:cxnSpLocks/>
          </p:cNvCxnSpPr>
          <p:nvPr/>
        </p:nvCxnSpPr>
        <p:spPr>
          <a:xfrm flipH="1">
            <a:off x="2113341" y="6465115"/>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8" name="Oval 177">
            <a:extLst>
              <a:ext uri="{FF2B5EF4-FFF2-40B4-BE49-F238E27FC236}">
                <a16:creationId xmlns:a16="http://schemas.microsoft.com/office/drawing/2014/main" id="{003123C1-8A83-41DF-B12F-BC6D1B4E48B2}"/>
              </a:ext>
            </a:extLst>
          </p:cNvPr>
          <p:cNvSpPr/>
          <p:nvPr/>
        </p:nvSpPr>
        <p:spPr>
          <a:xfrm>
            <a:off x="7276169" y="6289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4" cy="276999"/>
          </a:xfrm>
          <a:prstGeom prst="rect">
            <a:avLst/>
          </a:prstGeom>
          <a:noFill/>
        </p:spPr>
        <p:txBody>
          <a:bodyPr wrap="none" rtlCol="0">
            <a:spAutoFit/>
          </a:bodyPr>
          <a:lstStyle/>
          <a:p>
            <a:pPr algn="ctr"/>
            <a:r>
              <a:rPr lang="en-US" sz="1200" b="1" dirty="0">
                <a:solidFill>
                  <a:schemeClr val="bg1"/>
                </a:solidFill>
              </a:rPr>
              <a:t>CA</a:t>
            </a:r>
          </a:p>
        </p:txBody>
      </p:sp>
      <p:sp>
        <p:nvSpPr>
          <p:cNvPr id="78" name="Oval 77">
            <a:extLst>
              <a:ext uri="{FF2B5EF4-FFF2-40B4-BE49-F238E27FC236}">
                <a16:creationId xmlns:a16="http://schemas.microsoft.com/office/drawing/2014/main" id="{C8BE62D2-D200-44C2-AAE8-652775D1AAEB}"/>
              </a:ext>
            </a:extLst>
          </p:cNvPr>
          <p:cNvSpPr/>
          <p:nvPr/>
        </p:nvSpPr>
        <p:spPr>
          <a:xfrm>
            <a:off x="3403843" y="716388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79" name="Oval 78">
            <a:extLst>
              <a:ext uri="{FF2B5EF4-FFF2-40B4-BE49-F238E27FC236}">
                <a16:creationId xmlns:a16="http://schemas.microsoft.com/office/drawing/2014/main" id="{93451A36-71E3-4AAD-A2A7-FBD9E6F26732}"/>
              </a:ext>
            </a:extLst>
          </p:cNvPr>
          <p:cNvSpPr/>
          <p:nvPr/>
        </p:nvSpPr>
        <p:spPr>
          <a:xfrm>
            <a:off x="7767664" y="676009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80" name="Oval 79">
            <a:extLst>
              <a:ext uri="{FF2B5EF4-FFF2-40B4-BE49-F238E27FC236}">
                <a16:creationId xmlns:a16="http://schemas.microsoft.com/office/drawing/2014/main" id="{17436859-53F0-4DE0-ADD5-8E5DB0590F17}"/>
              </a:ext>
            </a:extLst>
          </p:cNvPr>
          <p:cNvSpPr/>
          <p:nvPr/>
        </p:nvSpPr>
        <p:spPr>
          <a:xfrm>
            <a:off x="3752473" y="82443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81" name="Oval 80">
            <a:extLst>
              <a:ext uri="{FF2B5EF4-FFF2-40B4-BE49-F238E27FC236}">
                <a16:creationId xmlns:a16="http://schemas.microsoft.com/office/drawing/2014/main" id="{D27AFA61-325B-4B7B-9ACF-E7B65BAA82A3}"/>
              </a:ext>
            </a:extLst>
          </p:cNvPr>
          <p:cNvSpPr/>
          <p:nvPr/>
        </p:nvSpPr>
        <p:spPr>
          <a:xfrm>
            <a:off x="7767664" y="798846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75" name="Rectangle: Rounded Corners 74">
            <a:extLst>
              <a:ext uri="{FF2B5EF4-FFF2-40B4-BE49-F238E27FC236}">
                <a16:creationId xmlns:a16="http://schemas.microsoft.com/office/drawing/2014/main" id="{8B5B6EE0-96EE-484C-AE7C-033151E76EAB}"/>
              </a:ext>
            </a:extLst>
          </p:cNvPr>
          <p:cNvSpPr/>
          <p:nvPr/>
        </p:nvSpPr>
        <p:spPr>
          <a:xfrm>
            <a:off x="3865113" y="7160065"/>
            <a:ext cx="2321297" cy="5334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r>
              <a:rPr lang="en-US" sz="1600" dirty="0">
                <a:solidFill>
                  <a:srgbClr val="0000CC"/>
                </a:solidFill>
              </a:rPr>
              <a:t>Get IAK/RV for VNF,  CA root cert, and  CA URL</a:t>
            </a:r>
            <a:endParaRPr lang="en-US" sz="1100" dirty="0">
              <a:solidFill>
                <a:srgbClr val="0000CC"/>
              </a:solidFill>
            </a:endParaRPr>
          </a:p>
        </p:txBody>
      </p:sp>
      <p:sp>
        <p:nvSpPr>
          <p:cNvPr id="74" name="Rectangle: Rounded Corners 72">
            <a:extLst>
              <a:ext uri="{FF2B5EF4-FFF2-40B4-BE49-F238E27FC236}">
                <a16:creationId xmlns:a16="http://schemas.microsoft.com/office/drawing/2014/main" id="{25A1F89B-0474-4724-A496-B65E287F2D92}"/>
              </a:ext>
            </a:extLst>
          </p:cNvPr>
          <p:cNvSpPr/>
          <p:nvPr/>
        </p:nvSpPr>
        <p:spPr>
          <a:xfrm>
            <a:off x="1598532" y="7789761"/>
            <a:ext cx="3964571" cy="37565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authorization assignment</a:t>
            </a:r>
          </a:p>
        </p:txBody>
      </p:sp>
      <p:cxnSp>
        <p:nvCxnSpPr>
          <p:cNvPr id="76" name="Straight Arrow Connector 75">
            <a:extLst>
              <a:ext uri="{FF2B5EF4-FFF2-40B4-BE49-F238E27FC236}">
                <a16:creationId xmlns:a16="http://schemas.microsoft.com/office/drawing/2014/main" id="{FDA0045A-7379-4B63-BD14-02A7D5F5FCC4}"/>
              </a:ext>
            </a:extLst>
          </p:cNvPr>
          <p:cNvCxnSpPr>
            <a:cxnSpLocks/>
          </p:cNvCxnSpPr>
          <p:nvPr/>
        </p:nvCxnSpPr>
        <p:spPr>
          <a:xfrm flipH="1">
            <a:off x="2127541" y="7773358"/>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2" name="Oval 81">
            <a:extLst>
              <a:ext uri="{FF2B5EF4-FFF2-40B4-BE49-F238E27FC236}">
                <a16:creationId xmlns:a16="http://schemas.microsoft.com/office/drawing/2014/main" id="{A268ADD5-17AE-40A4-8B9B-9111CF0C7C3F}"/>
              </a:ext>
            </a:extLst>
          </p:cNvPr>
          <p:cNvSpPr/>
          <p:nvPr/>
        </p:nvSpPr>
        <p:spPr>
          <a:xfrm>
            <a:off x="1042360" y="7806135"/>
            <a:ext cx="522396" cy="36465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B10</a:t>
            </a:r>
          </a:p>
        </p:txBody>
      </p:sp>
      <p:sp>
        <p:nvSpPr>
          <p:cNvPr id="83" name="Oval 82">
            <a:extLst>
              <a:ext uri="{FF2B5EF4-FFF2-40B4-BE49-F238E27FC236}">
                <a16:creationId xmlns:a16="http://schemas.microsoft.com/office/drawing/2014/main" id="{A268ADD5-17AE-40A4-8B9B-9111CF0C7C3F}"/>
              </a:ext>
            </a:extLst>
          </p:cNvPr>
          <p:cNvSpPr/>
          <p:nvPr/>
        </p:nvSpPr>
        <p:spPr>
          <a:xfrm>
            <a:off x="7180044" y="7340867"/>
            <a:ext cx="533603"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B10</a:t>
            </a:r>
          </a:p>
        </p:txBody>
      </p:sp>
      <p:sp>
        <p:nvSpPr>
          <p:cNvPr id="84" name="Rectangle: Rounded Corners 127">
            <a:extLst>
              <a:ext uri="{FF2B5EF4-FFF2-40B4-BE49-F238E27FC236}">
                <a16:creationId xmlns:a16="http://schemas.microsoft.com/office/drawing/2014/main" id="{CA09ABF0-2576-41CF-9636-0503BA0D6538}"/>
              </a:ext>
            </a:extLst>
          </p:cNvPr>
          <p:cNvSpPr/>
          <p:nvPr/>
        </p:nvSpPr>
        <p:spPr>
          <a:xfrm>
            <a:off x="3102055" y="4519372"/>
            <a:ext cx="2053107" cy="57943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dirty="0">
                <a:solidFill>
                  <a:srgbClr val="0000CC"/>
                </a:solidFill>
              </a:rPr>
              <a:t>SDN-C creates IP address, FQDN, UUID</a:t>
            </a:r>
          </a:p>
        </p:txBody>
      </p:sp>
      <p:sp>
        <p:nvSpPr>
          <p:cNvPr id="89" name="Oval 88">
            <a:extLst>
              <a:ext uri="{FF2B5EF4-FFF2-40B4-BE49-F238E27FC236}">
                <a16:creationId xmlns:a16="http://schemas.microsoft.com/office/drawing/2014/main" id="{A268ADD5-17AE-40A4-8B9B-9111CF0C7C3F}"/>
              </a:ext>
            </a:extLst>
          </p:cNvPr>
          <p:cNvSpPr/>
          <p:nvPr/>
        </p:nvSpPr>
        <p:spPr>
          <a:xfrm>
            <a:off x="1196232" y="65747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B9</a:t>
            </a:r>
          </a:p>
        </p:txBody>
      </p:sp>
      <p:sp>
        <p:nvSpPr>
          <p:cNvPr id="90" name="Oval 89">
            <a:extLst>
              <a:ext uri="{FF2B5EF4-FFF2-40B4-BE49-F238E27FC236}">
                <a16:creationId xmlns:a16="http://schemas.microsoft.com/office/drawing/2014/main" id="{A268ADD5-17AE-40A4-8B9B-9111CF0C7C3F}"/>
              </a:ext>
            </a:extLst>
          </p:cNvPr>
          <p:cNvSpPr/>
          <p:nvPr/>
        </p:nvSpPr>
        <p:spPr>
          <a:xfrm>
            <a:off x="7274654" y="611807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B9</a:t>
            </a:r>
          </a:p>
        </p:txBody>
      </p:sp>
    </p:spTree>
    <p:extLst>
      <p:ext uri="{BB962C8B-B14F-4D97-AF65-F5344CB8AC3E}">
        <p14:creationId xmlns:p14="http://schemas.microsoft.com/office/powerpoint/2010/main" val="3418828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5C7087DE-546E-4313-A912-DB93E081C4CA}"/>
              </a:ext>
            </a:extLst>
          </p:cNvPr>
          <p:cNvGrpSpPr/>
          <p:nvPr/>
        </p:nvGrpSpPr>
        <p:grpSpPr>
          <a:xfrm>
            <a:off x="236075" y="96982"/>
            <a:ext cx="6142599" cy="9162036"/>
            <a:chOff x="1119995" y="116891"/>
            <a:chExt cx="6142599" cy="9162036"/>
          </a:xfrm>
        </p:grpSpPr>
        <p:grpSp>
          <p:nvGrpSpPr>
            <p:cNvPr id="69" name="Group 68"/>
            <p:cNvGrpSpPr/>
            <p:nvPr/>
          </p:nvGrpSpPr>
          <p:grpSpPr>
            <a:xfrm>
              <a:off x="1809943" y="704883"/>
              <a:ext cx="731520" cy="8265217"/>
              <a:chOff x="1588861" y="659727"/>
              <a:chExt cx="731520" cy="8265217"/>
            </a:xfrm>
          </p:grpSpPr>
          <p:sp>
            <p:nvSpPr>
              <p:cNvPr id="132" name="Rectangle: Rounded Corners 109">
                <a:extLst>
                  <a:ext uri="{FF2B5EF4-FFF2-40B4-BE49-F238E27FC236}">
                    <a16:creationId xmlns:a16="http://schemas.microsoft.com/office/drawing/2014/main" id="{B0E49233-91CB-4CE9-9D46-7C9ED916E331}"/>
                  </a:ext>
                </a:extLst>
              </p:cNvPr>
              <p:cNvSpPr/>
              <p:nvPr/>
            </p:nvSpPr>
            <p:spPr>
              <a:xfrm>
                <a:off x="180274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Rectangle: Rounded Corners 61">
                <a:extLst>
                  <a:ext uri="{FF2B5EF4-FFF2-40B4-BE49-F238E27FC236}">
                    <a16:creationId xmlns:a16="http://schemas.microsoft.com/office/drawing/2014/main" id="{C287A373-4908-4D32-9E68-69EAD651CFEF}"/>
                  </a:ext>
                </a:extLst>
              </p:cNvPr>
              <p:cNvSpPr/>
              <p:nvPr/>
            </p:nvSpPr>
            <p:spPr>
              <a:xfrm>
                <a:off x="1588861"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SO</a:t>
                </a:r>
              </a:p>
            </p:txBody>
          </p:sp>
        </p:grpSp>
        <p:grpSp>
          <p:nvGrpSpPr>
            <p:cNvPr id="70" name="Group 69"/>
            <p:cNvGrpSpPr/>
            <p:nvPr/>
          </p:nvGrpSpPr>
          <p:grpSpPr>
            <a:xfrm>
              <a:off x="3300943" y="704883"/>
              <a:ext cx="731520" cy="8265217"/>
              <a:chOff x="2677300" y="659727"/>
              <a:chExt cx="731520" cy="8265217"/>
            </a:xfrm>
          </p:grpSpPr>
          <p:sp>
            <p:nvSpPr>
              <p:cNvPr id="130" name="Rectangle: Rounded Corners 107">
                <a:extLst>
                  <a:ext uri="{FF2B5EF4-FFF2-40B4-BE49-F238E27FC236}">
                    <a16:creationId xmlns:a16="http://schemas.microsoft.com/office/drawing/2014/main" id="{F0AEC65F-DD64-4980-A186-A0EB55B63BEC}"/>
                  </a:ext>
                </a:extLst>
              </p:cNvPr>
              <p:cNvSpPr/>
              <p:nvPr/>
            </p:nvSpPr>
            <p:spPr>
              <a:xfrm>
                <a:off x="2889393"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Rectangle: Rounded Corners 61">
                <a:extLst>
                  <a:ext uri="{FF2B5EF4-FFF2-40B4-BE49-F238E27FC236}">
                    <a16:creationId xmlns:a16="http://schemas.microsoft.com/office/drawing/2014/main" id="{C287A373-4908-4D32-9E68-69EAD651CFEF}"/>
                  </a:ext>
                </a:extLst>
              </p:cNvPr>
              <p:cNvSpPr/>
              <p:nvPr/>
            </p:nvSpPr>
            <p:spPr>
              <a:xfrm>
                <a:off x="2677300"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AAI</a:t>
                </a:r>
              </a:p>
            </p:txBody>
          </p:sp>
        </p:grpSp>
        <p:grpSp>
          <p:nvGrpSpPr>
            <p:cNvPr id="72" name="Group 71"/>
            <p:cNvGrpSpPr/>
            <p:nvPr/>
          </p:nvGrpSpPr>
          <p:grpSpPr>
            <a:xfrm>
              <a:off x="4791943" y="704883"/>
              <a:ext cx="731520" cy="8265217"/>
              <a:chOff x="4389036" y="659727"/>
              <a:chExt cx="731520" cy="8265217"/>
            </a:xfrm>
          </p:grpSpPr>
          <p:sp>
            <p:nvSpPr>
              <p:cNvPr id="127" name="Rectangle: Rounded Corners 157">
                <a:extLst>
                  <a:ext uri="{FF2B5EF4-FFF2-40B4-BE49-F238E27FC236}">
                    <a16:creationId xmlns:a16="http://schemas.microsoft.com/office/drawing/2014/main" id="{8C18DB6B-11DB-4325-B578-CE3286E10B26}"/>
                  </a:ext>
                </a:extLst>
              </p:cNvPr>
              <p:cNvSpPr/>
              <p:nvPr/>
            </p:nvSpPr>
            <p:spPr>
              <a:xfrm>
                <a:off x="460112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Rectangle: Rounded Corners 61">
                <a:extLst>
                  <a:ext uri="{FF2B5EF4-FFF2-40B4-BE49-F238E27FC236}">
                    <a16:creationId xmlns:a16="http://schemas.microsoft.com/office/drawing/2014/main" id="{C287A373-4908-4D32-9E68-69EAD651CFEF}"/>
                  </a:ext>
                </a:extLst>
              </p:cNvPr>
              <p:cNvSpPr/>
              <p:nvPr/>
            </p:nvSpPr>
            <p:spPr>
              <a:xfrm>
                <a:off x="4389036"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AAF</a:t>
                </a:r>
              </a:p>
            </p:txBody>
          </p:sp>
        </p:grpSp>
        <p:grpSp>
          <p:nvGrpSpPr>
            <p:cNvPr id="73" name="Group 72"/>
            <p:cNvGrpSpPr/>
            <p:nvPr/>
          </p:nvGrpSpPr>
          <p:grpSpPr>
            <a:xfrm>
              <a:off x="6282942" y="704883"/>
              <a:ext cx="731520" cy="8265217"/>
              <a:chOff x="6463566" y="659727"/>
              <a:chExt cx="731520" cy="8265217"/>
            </a:xfrm>
          </p:grpSpPr>
          <p:sp>
            <p:nvSpPr>
              <p:cNvPr id="125" name="Rectangle: Rounded Corners 111">
                <a:extLst>
                  <a:ext uri="{FF2B5EF4-FFF2-40B4-BE49-F238E27FC236}">
                    <a16:creationId xmlns:a16="http://schemas.microsoft.com/office/drawing/2014/main" id="{FDABA230-F172-46A5-888C-942BD24EA529}"/>
                  </a:ext>
                </a:extLst>
              </p:cNvPr>
              <p:cNvSpPr/>
              <p:nvPr/>
            </p:nvSpPr>
            <p:spPr>
              <a:xfrm>
                <a:off x="667565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Rectangle: Rounded Corners 61">
                <a:extLst>
                  <a:ext uri="{FF2B5EF4-FFF2-40B4-BE49-F238E27FC236}">
                    <a16:creationId xmlns:a16="http://schemas.microsoft.com/office/drawing/2014/main" id="{C287A373-4908-4D32-9E68-69EAD651CFEF}"/>
                  </a:ext>
                </a:extLst>
              </p:cNvPr>
              <p:cNvSpPr/>
              <p:nvPr/>
            </p:nvSpPr>
            <p:spPr>
              <a:xfrm>
                <a:off x="6463566"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CA</a:t>
                </a:r>
              </a:p>
            </p:txBody>
          </p:sp>
        </p:grpSp>
        <p:grpSp>
          <p:nvGrpSpPr>
            <p:cNvPr id="74" name="Group 73">
              <a:extLst>
                <a:ext uri="{FF2B5EF4-FFF2-40B4-BE49-F238E27FC236}">
                  <a16:creationId xmlns:a16="http://schemas.microsoft.com/office/drawing/2014/main" id="{150A26D4-8DFF-426F-8BBC-DBFA94A1CDD0}"/>
                </a:ext>
              </a:extLst>
            </p:cNvPr>
            <p:cNvGrpSpPr/>
            <p:nvPr/>
          </p:nvGrpSpPr>
          <p:grpSpPr>
            <a:xfrm>
              <a:off x="1157486" y="116891"/>
              <a:ext cx="6105108" cy="9162036"/>
              <a:chOff x="240456" y="-22255"/>
              <a:chExt cx="7225104" cy="8602577"/>
            </a:xfrm>
          </p:grpSpPr>
          <p:sp>
            <p:nvSpPr>
              <p:cNvPr id="122" name="Rectangle 121">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3" name="TextBox 122">
                <a:extLst>
                  <a:ext uri="{FF2B5EF4-FFF2-40B4-BE49-F238E27FC236}">
                    <a16:creationId xmlns:a16="http://schemas.microsoft.com/office/drawing/2014/main" id="{47FBAD87-2911-4A6E-A0BB-8572800A8979}"/>
                  </a:ext>
                </a:extLst>
              </p:cNvPr>
              <p:cNvSpPr txBox="1"/>
              <p:nvPr/>
            </p:nvSpPr>
            <p:spPr>
              <a:xfrm>
                <a:off x="240456" y="-22255"/>
                <a:ext cx="7224839" cy="491271"/>
              </a:xfrm>
              <a:prstGeom prst="rect">
                <a:avLst/>
              </a:prstGeom>
              <a:noFill/>
            </p:spPr>
            <p:txBody>
              <a:bodyPr wrap="square" lIns="9144" rIns="9144" rtlCol="0">
                <a:spAutoFit/>
              </a:bodyPr>
              <a:lstStyle/>
              <a:p>
                <a:pPr algn="ctr"/>
                <a:r>
                  <a:rPr lang="en-US" sz="2800" dirty="0">
                    <a:solidFill>
                      <a:schemeClr val="bg1"/>
                    </a:solidFill>
                    <a:latin typeface="Nokia Pure Headline" pitchFamily="34" charset="0"/>
                  </a:rPr>
                  <a:t>Stage C: VNF Security Credentials</a:t>
                </a:r>
              </a:p>
            </p:txBody>
          </p:sp>
          <p:sp>
            <p:nvSpPr>
              <p:cNvPr id="124" name="Rectangle 123">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75" name="Oval 74">
              <a:extLst>
                <a:ext uri="{FF2B5EF4-FFF2-40B4-BE49-F238E27FC236}">
                  <a16:creationId xmlns:a16="http://schemas.microsoft.com/office/drawing/2014/main" id="{F337D02A-8653-4EF2-B10C-6FEAE873453F}"/>
                </a:ext>
              </a:extLst>
            </p:cNvPr>
            <p:cNvSpPr/>
            <p:nvPr/>
          </p:nvSpPr>
          <p:spPr>
            <a:xfrm>
              <a:off x="3561961" y="258026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pic>
          <p:nvPicPr>
            <p:cNvPr id="76" name="Picture 7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1967" y="2647215"/>
              <a:ext cx="278522" cy="278522"/>
            </a:xfrm>
            <a:prstGeom prst="rect">
              <a:avLst/>
            </a:prstGeom>
          </p:spPr>
        </p:pic>
        <p:sp>
          <p:nvSpPr>
            <p:cNvPr id="77" name="Rectangle: Rounded Corners 165">
              <a:extLst>
                <a:ext uri="{FF2B5EF4-FFF2-40B4-BE49-F238E27FC236}">
                  <a16:creationId xmlns:a16="http://schemas.microsoft.com/office/drawing/2014/main" id="{C59ED623-4D03-4F3C-BEC9-0691D21357F8}"/>
                </a:ext>
              </a:extLst>
            </p:cNvPr>
            <p:cNvSpPr/>
            <p:nvPr/>
          </p:nvSpPr>
          <p:spPr>
            <a:xfrm>
              <a:off x="4797410" y="3156331"/>
              <a:ext cx="2178594"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Submit initialization request (</a:t>
              </a:r>
              <a:r>
                <a:rPr lang="en-US" sz="1600" dirty="0" err="1">
                  <a:solidFill>
                    <a:srgbClr val="0000CC"/>
                  </a:solidFill>
                </a:rPr>
                <a:t>ir</a:t>
              </a:r>
              <a:r>
                <a:rPr lang="en-US" sz="1600" dirty="0">
                  <a:solidFill>
                    <a:srgbClr val="0000CC"/>
                  </a:solidFill>
                </a:rPr>
                <a:t>) to CA</a:t>
              </a:r>
            </a:p>
          </p:txBody>
        </p:sp>
        <p:cxnSp>
          <p:nvCxnSpPr>
            <p:cNvPr id="78" name="Straight Arrow Connector 77">
              <a:extLst>
                <a:ext uri="{FF2B5EF4-FFF2-40B4-BE49-F238E27FC236}">
                  <a16:creationId xmlns:a16="http://schemas.microsoft.com/office/drawing/2014/main" id="{7C460DEF-E5DC-414E-9807-F01678C17000}"/>
                </a:ext>
              </a:extLst>
            </p:cNvPr>
            <p:cNvCxnSpPr>
              <a:cxnSpLocks/>
            </p:cNvCxnSpPr>
            <p:nvPr/>
          </p:nvCxnSpPr>
          <p:spPr>
            <a:xfrm flipH="1">
              <a:off x="5328390" y="3139680"/>
              <a:ext cx="118698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Rectangle: Rounded Corners 165">
              <a:extLst>
                <a:ext uri="{FF2B5EF4-FFF2-40B4-BE49-F238E27FC236}">
                  <a16:creationId xmlns:a16="http://schemas.microsoft.com/office/drawing/2014/main" id="{C59ED623-4D03-4F3C-BEC9-0691D21357F8}"/>
                </a:ext>
              </a:extLst>
            </p:cNvPr>
            <p:cNvSpPr/>
            <p:nvPr/>
          </p:nvSpPr>
          <p:spPr>
            <a:xfrm>
              <a:off x="4001211" y="2525620"/>
              <a:ext cx="2378862" cy="42578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request for IAK/RV</a:t>
              </a:r>
            </a:p>
          </p:txBody>
        </p:sp>
        <p:sp>
          <p:nvSpPr>
            <p:cNvPr id="80" name="Oval 79">
              <a:extLst>
                <a:ext uri="{FF2B5EF4-FFF2-40B4-BE49-F238E27FC236}">
                  <a16:creationId xmlns:a16="http://schemas.microsoft.com/office/drawing/2014/main" id="{F337D02A-8653-4EF2-B10C-6FEAE873453F}"/>
                </a:ext>
              </a:extLst>
            </p:cNvPr>
            <p:cNvSpPr/>
            <p:nvPr/>
          </p:nvSpPr>
          <p:spPr>
            <a:xfrm>
              <a:off x="4336632" y="332146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pic>
          <p:nvPicPr>
            <p:cNvPr id="81" name="Picture 80">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82686" y="3363421"/>
              <a:ext cx="278522" cy="278522"/>
            </a:xfrm>
            <a:prstGeom prst="rect">
              <a:avLst/>
            </a:prstGeom>
          </p:spPr>
        </p:pic>
        <p:sp>
          <p:nvSpPr>
            <p:cNvPr id="82" name="Rectangle: Rounded Corners 165">
              <a:extLst>
                <a:ext uri="{FF2B5EF4-FFF2-40B4-BE49-F238E27FC236}">
                  <a16:creationId xmlns:a16="http://schemas.microsoft.com/office/drawing/2014/main" id="{C59ED623-4D03-4F3C-BEC9-0691D21357F8}"/>
                </a:ext>
              </a:extLst>
            </p:cNvPr>
            <p:cNvSpPr/>
            <p:nvPr/>
          </p:nvSpPr>
          <p:spPr>
            <a:xfrm>
              <a:off x="5517996" y="4943850"/>
              <a:ext cx="862077" cy="43166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IAK, RV</a:t>
              </a:r>
              <a:endParaRPr lang="en-US" sz="1600" strike="sngStrike" dirty="0">
                <a:solidFill>
                  <a:srgbClr val="FF0000"/>
                </a:solidFill>
              </a:endParaRPr>
            </a:p>
          </p:txBody>
        </p:sp>
        <p:cxnSp>
          <p:nvCxnSpPr>
            <p:cNvPr id="83" name="Straight Arrow Connector 82">
              <a:extLst>
                <a:ext uri="{FF2B5EF4-FFF2-40B4-BE49-F238E27FC236}">
                  <a16:creationId xmlns:a16="http://schemas.microsoft.com/office/drawing/2014/main" id="{7C460DEF-E5DC-414E-9807-F01678C17000}"/>
                </a:ext>
              </a:extLst>
            </p:cNvPr>
            <p:cNvCxnSpPr>
              <a:cxnSpLocks/>
            </p:cNvCxnSpPr>
            <p:nvPr/>
          </p:nvCxnSpPr>
          <p:spPr>
            <a:xfrm flipH="1" flipV="1">
              <a:off x="5311370" y="4918284"/>
              <a:ext cx="118366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Rectangle: Rounded Corners 165">
              <a:extLst>
                <a:ext uri="{FF2B5EF4-FFF2-40B4-BE49-F238E27FC236}">
                  <a16:creationId xmlns:a16="http://schemas.microsoft.com/office/drawing/2014/main" id="{C59ED623-4D03-4F3C-BEC9-0691D21357F8}"/>
                </a:ext>
              </a:extLst>
            </p:cNvPr>
            <p:cNvSpPr/>
            <p:nvPr/>
          </p:nvSpPr>
          <p:spPr>
            <a:xfrm>
              <a:off x="5468283" y="3831997"/>
              <a:ext cx="1644241" cy="91586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tIns="91440" rIns="9144" bIns="91440" rtlCol="0" anchor="ctr"/>
            <a:lstStyle/>
            <a:p>
              <a:r>
                <a:rPr lang="en-US" sz="1600" dirty="0">
                  <a:solidFill>
                    <a:srgbClr val="0000CC"/>
                  </a:solidFill>
                </a:rPr>
                <a:t>Verify request came from AAF</a:t>
              </a:r>
            </a:p>
            <a:p>
              <a:r>
                <a:rPr lang="en-US" sz="1600" dirty="0">
                  <a:solidFill>
                    <a:srgbClr val="0000CC"/>
                  </a:solidFill>
                </a:rPr>
                <a:t>Create IAK and RV</a:t>
              </a:r>
            </a:p>
          </p:txBody>
        </p:sp>
        <p:pic>
          <p:nvPicPr>
            <p:cNvPr id="85" name="Picture 84">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00858" y="4145249"/>
              <a:ext cx="278522" cy="278522"/>
            </a:xfrm>
            <a:prstGeom prst="rect">
              <a:avLst/>
            </a:prstGeom>
          </p:spPr>
        </p:pic>
        <p:sp>
          <p:nvSpPr>
            <p:cNvPr id="87" name="Oval 86">
              <a:extLst>
                <a:ext uri="{FF2B5EF4-FFF2-40B4-BE49-F238E27FC236}">
                  <a16:creationId xmlns:a16="http://schemas.microsoft.com/office/drawing/2014/main" id="{F337D02A-8653-4EF2-B10C-6FEAE873453F}"/>
                </a:ext>
              </a:extLst>
            </p:cNvPr>
            <p:cNvSpPr/>
            <p:nvPr/>
          </p:nvSpPr>
          <p:spPr>
            <a:xfrm>
              <a:off x="5000118" y="410819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pic>
          <p:nvPicPr>
            <p:cNvPr id="88" name="Picture 8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18744" y="5007221"/>
              <a:ext cx="278522" cy="278522"/>
            </a:xfrm>
            <a:prstGeom prst="rect">
              <a:avLst/>
            </a:prstGeom>
          </p:spPr>
        </p:pic>
        <p:sp>
          <p:nvSpPr>
            <p:cNvPr id="96" name="Oval 95">
              <a:extLst>
                <a:ext uri="{FF2B5EF4-FFF2-40B4-BE49-F238E27FC236}">
                  <a16:creationId xmlns:a16="http://schemas.microsoft.com/office/drawing/2014/main" id="{F337D02A-8653-4EF2-B10C-6FEAE873453F}"/>
                </a:ext>
              </a:extLst>
            </p:cNvPr>
            <p:cNvSpPr/>
            <p:nvPr/>
          </p:nvSpPr>
          <p:spPr>
            <a:xfrm>
              <a:off x="5082840" y="498054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1551853" y="1329033"/>
              <a:ext cx="5344742" cy="56820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0000CC"/>
                  </a:solidFill>
                </a:rPr>
                <a:t>Precondition:</a:t>
              </a:r>
              <a:r>
                <a:rPr lang="en-US" sz="1600" dirty="0">
                  <a:solidFill>
                    <a:srgbClr val="0000CC"/>
                  </a:solidFill>
                </a:rPr>
                <a:t> AAF has created a role and permissions for the VNF type based on the YAML file defining the VNF type</a:t>
              </a:r>
            </a:p>
          </p:txBody>
        </p:sp>
        <p:sp>
          <p:nvSpPr>
            <p:cNvPr id="98" name="Oval 97">
              <a:extLst>
                <a:ext uri="{FF2B5EF4-FFF2-40B4-BE49-F238E27FC236}">
                  <a16:creationId xmlns:a16="http://schemas.microsoft.com/office/drawing/2014/main" id="{F337D02A-8653-4EF2-B10C-6FEAE873453F}"/>
                </a:ext>
              </a:extLst>
            </p:cNvPr>
            <p:cNvSpPr/>
            <p:nvPr/>
          </p:nvSpPr>
          <p:spPr>
            <a:xfrm>
              <a:off x="3665554" y="722762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pic>
          <p:nvPicPr>
            <p:cNvPr id="99" name="Picture 98">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85935" y="7264831"/>
              <a:ext cx="278522" cy="278522"/>
            </a:xfrm>
            <a:prstGeom prst="rect">
              <a:avLst/>
            </a:prstGeom>
          </p:spPr>
        </p:pic>
        <p:sp>
          <p:nvSpPr>
            <p:cNvPr id="100" name="Rectangle: Rounded Corners 165">
              <a:extLst>
                <a:ext uri="{FF2B5EF4-FFF2-40B4-BE49-F238E27FC236}">
                  <a16:creationId xmlns:a16="http://schemas.microsoft.com/office/drawing/2014/main" id="{C59ED623-4D03-4F3C-BEC9-0691D21357F8}"/>
                </a:ext>
              </a:extLst>
            </p:cNvPr>
            <p:cNvSpPr/>
            <p:nvPr/>
          </p:nvSpPr>
          <p:spPr>
            <a:xfrm>
              <a:off x="4240547" y="6994293"/>
              <a:ext cx="1834311" cy="7880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assigns VNF identity to the role of the VNF type.</a:t>
              </a:r>
            </a:p>
          </p:txBody>
        </p:sp>
        <p:sp>
          <p:nvSpPr>
            <p:cNvPr id="106" name="Rectangle: Rounded Corners 165">
              <a:extLst>
                <a:ext uri="{FF2B5EF4-FFF2-40B4-BE49-F238E27FC236}">
                  <a16:creationId xmlns:a16="http://schemas.microsoft.com/office/drawing/2014/main" id="{C59ED623-4D03-4F3C-BEC9-0691D21357F8}"/>
                </a:ext>
              </a:extLst>
            </p:cNvPr>
            <p:cNvSpPr/>
            <p:nvPr/>
          </p:nvSpPr>
          <p:spPr>
            <a:xfrm>
              <a:off x="1999359" y="5535555"/>
              <a:ext cx="3454860" cy="52284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IAK, RV, CA root cert, and CA URL</a:t>
              </a:r>
            </a:p>
          </p:txBody>
        </p:sp>
        <p:cxnSp>
          <p:nvCxnSpPr>
            <p:cNvPr id="107" name="Straight Arrow Connector 106">
              <a:extLst>
                <a:ext uri="{FF2B5EF4-FFF2-40B4-BE49-F238E27FC236}">
                  <a16:creationId xmlns:a16="http://schemas.microsoft.com/office/drawing/2014/main" id="{7C460DEF-E5DC-414E-9807-F01678C17000}"/>
                </a:ext>
              </a:extLst>
            </p:cNvPr>
            <p:cNvCxnSpPr>
              <a:cxnSpLocks/>
            </p:cNvCxnSpPr>
            <p:nvPr/>
          </p:nvCxnSpPr>
          <p:spPr>
            <a:xfrm flipH="1" flipV="1">
              <a:off x="2331165" y="5522757"/>
              <a:ext cx="266856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9" name="Picture 108">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19995" y="5622074"/>
              <a:ext cx="278522" cy="278522"/>
            </a:xfrm>
            <a:prstGeom prst="rect">
              <a:avLst/>
            </a:prstGeom>
          </p:spPr>
        </p:pic>
        <p:sp>
          <p:nvSpPr>
            <p:cNvPr id="112" name="Oval 111">
              <a:extLst>
                <a:ext uri="{FF2B5EF4-FFF2-40B4-BE49-F238E27FC236}">
                  <a16:creationId xmlns:a16="http://schemas.microsoft.com/office/drawing/2014/main" id="{F337D02A-8653-4EF2-B10C-6FEAE873453F}"/>
                </a:ext>
              </a:extLst>
            </p:cNvPr>
            <p:cNvSpPr/>
            <p:nvPr/>
          </p:nvSpPr>
          <p:spPr>
            <a:xfrm>
              <a:off x="1475049" y="563128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sp>
          <p:nvSpPr>
            <p:cNvPr id="113" name="Rectangle: Rounded Corners 165">
              <a:extLst>
                <a:ext uri="{FF2B5EF4-FFF2-40B4-BE49-F238E27FC236}">
                  <a16:creationId xmlns:a16="http://schemas.microsoft.com/office/drawing/2014/main" id="{1A439B31-0942-4A1C-9947-EDD03188D031}"/>
                </a:ext>
              </a:extLst>
            </p:cNvPr>
            <p:cNvSpPr/>
            <p:nvPr/>
          </p:nvSpPr>
          <p:spPr>
            <a:xfrm>
              <a:off x="1950720" y="7999837"/>
              <a:ext cx="4044146" cy="378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notifies SO that assignment is complete.</a:t>
              </a:r>
            </a:p>
          </p:txBody>
        </p:sp>
        <p:sp>
          <p:nvSpPr>
            <p:cNvPr id="114" name="Oval 113">
              <a:extLst>
                <a:ext uri="{FF2B5EF4-FFF2-40B4-BE49-F238E27FC236}">
                  <a16:creationId xmlns:a16="http://schemas.microsoft.com/office/drawing/2014/main" id="{E4072DA5-0572-47CB-B152-73F4216DFD82}"/>
                </a:ext>
              </a:extLst>
            </p:cNvPr>
            <p:cNvSpPr/>
            <p:nvPr/>
          </p:nvSpPr>
          <p:spPr>
            <a:xfrm>
              <a:off x="1514178" y="808918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C2b</a:t>
              </a:r>
              <a:endParaRPr lang="en-US" sz="1000" b="1" kern="0" dirty="0">
                <a:solidFill>
                  <a:srgbClr val="FFFFFF"/>
                </a:solidFill>
                <a:latin typeface="Nokia Pure Text Light"/>
                <a:ea typeface="+mn-ea"/>
                <a:cs typeface="+mn-cs"/>
              </a:endParaRPr>
            </a:p>
          </p:txBody>
        </p:sp>
        <p:pic>
          <p:nvPicPr>
            <p:cNvPr id="115" name="Picture 114">
              <a:extLst>
                <a:ext uri="{FF2B5EF4-FFF2-40B4-BE49-F238E27FC236}">
                  <a16:creationId xmlns:a16="http://schemas.microsoft.com/office/drawing/2014/main" id="{3D43E115-1497-4F98-BBDD-61169978A9C8}"/>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31738" y="8164619"/>
              <a:ext cx="278522" cy="278522"/>
            </a:xfrm>
            <a:prstGeom prst="rect">
              <a:avLst/>
            </a:prstGeom>
          </p:spPr>
        </p:pic>
        <p:sp>
          <p:nvSpPr>
            <p:cNvPr id="116" name="Rectangle: Rounded Corners 165">
              <a:extLst>
                <a:ext uri="{FF2B5EF4-FFF2-40B4-BE49-F238E27FC236}">
                  <a16:creationId xmlns:a16="http://schemas.microsoft.com/office/drawing/2014/main" id="{A6031AD4-F364-4B96-8161-36716AA7C425}"/>
                </a:ext>
              </a:extLst>
            </p:cNvPr>
            <p:cNvSpPr/>
            <p:nvPr/>
          </p:nvSpPr>
          <p:spPr>
            <a:xfrm>
              <a:off x="1999359" y="6395553"/>
              <a:ext cx="3454860" cy="42578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authorization assignment</a:t>
              </a:r>
            </a:p>
          </p:txBody>
        </p:sp>
        <p:cxnSp>
          <p:nvCxnSpPr>
            <p:cNvPr id="117" name="Straight Arrow Connector 116">
              <a:extLst>
                <a:ext uri="{FF2B5EF4-FFF2-40B4-BE49-F238E27FC236}">
                  <a16:creationId xmlns:a16="http://schemas.microsoft.com/office/drawing/2014/main" id="{512D6778-FAB9-4641-80C7-5C98993CB63D}"/>
                </a:ext>
              </a:extLst>
            </p:cNvPr>
            <p:cNvCxnSpPr>
              <a:cxnSpLocks/>
            </p:cNvCxnSpPr>
            <p:nvPr/>
          </p:nvCxnSpPr>
          <p:spPr>
            <a:xfrm flipH="1">
              <a:off x="2326052" y="6375784"/>
              <a:ext cx="267367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8" name="Oval 117">
              <a:extLst>
                <a:ext uri="{FF2B5EF4-FFF2-40B4-BE49-F238E27FC236}">
                  <a16:creationId xmlns:a16="http://schemas.microsoft.com/office/drawing/2014/main" id="{A0744451-5469-410F-8339-AFED69B73F0A}"/>
                </a:ext>
              </a:extLst>
            </p:cNvPr>
            <p:cNvSpPr/>
            <p:nvPr/>
          </p:nvSpPr>
          <p:spPr>
            <a:xfrm>
              <a:off x="1476025" y="643146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B10</a:t>
              </a:r>
            </a:p>
          </p:txBody>
        </p:sp>
        <p:sp>
          <p:nvSpPr>
            <p:cNvPr id="119" name="Rectangle: Rounded Corners 165">
              <a:extLst>
                <a:ext uri="{FF2B5EF4-FFF2-40B4-BE49-F238E27FC236}">
                  <a16:creationId xmlns:a16="http://schemas.microsoft.com/office/drawing/2014/main" id="{41C1022B-E3E8-4F91-85C6-1910BFF072DF}"/>
                </a:ext>
              </a:extLst>
            </p:cNvPr>
            <p:cNvSpPr/>
            <p:nvPr/>
          </p:nvSpPr>
          <p:spPr>
            <a:xfrm>
              <a:off x="1986051" y="2087540"/>
              <a:ext cx="3454860" cy="3079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IAK/RV</a:t>
              </a:r>
            </a:p>
          </p:txBody>
        </p:sp>
        <p:sp>
          <p:nvSpPr>
            <p:cNvPr id="120" name="Oval 119">
              <a:extLst>
                <a:ext uri="{FF2B5EF4-FFF2-40B4-BE49-F238E27FC236}">
                  <a16:creationId xmlns:a16="http://schemas.microsoft.com/office/drawing/2014/main" id="{C2448854-86D3-4EC6-9276-17D23FD41AA4}"/>
                </a:ext>
              </a:extLst>
            </p:cNvPr>
            <p:cNvSpPr/>
            <p:nvPr/>
          </p:nvSpPr>
          <p:spPr>
            <a:xfrm>
              <a:off x="1521713" y="208916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B9</a:t>
              </a:r>
            </a:p>
          </p:txBody>
        </p:sp>
        <p:cxnSp>
          <p:nvCxnSpPr>
            <p:cNvPr id="121" name="Straight Arrow Connector 120">
              <a:extLst>
                <a:ext uri="{FF2B5EF4-FFF2-40B4-BE49-F238E27FC236}">
                  <a16:creationId xmlns:a16="http://schemas.microsoft.com/office/drawing/2014/main" id="{6BDE21DA-38E5-47A2-AF2F-134BE7385C05}"/>
                </a:ext>
              </a:extLst>
            </p:cNvPr>
            <p:cNvCxnSpPr>
              <a:cxnSpLocks/>
            </p:cNvCxnSpPr>
            <p:nvPr/>
          </p:nvCxnSpPr>
          <p:spPr>
            <a:xfrm flipH="1">
              <a:off x="2347781" y="2062864"/>
              <a:ext cx="267367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7C460DEF-E5DC-414E-9807-F01678C17000}"/>
                </a:ext>
              </a:extLst>
            </p:cNvPr>
            <p:cNvCxnSpPr>
              <a:cxnSpLocks/>
            </p:cNvCxnSpPr>
            <p:nvPr/>
          </p:nvCxnSpPr>
          <p:spPr>
            <a:xfrm flipH="1" flipV="1">
              <a:off x="2326052" y="7974312"/>
              <a:ext cx="2673679" cy="405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5" name="TextBox 134">
            <a:extLst>
              <a:ext uri="{FF2B5EF4-FFF2-40B4-BE49-F238E27FC236}">
                <a16:creationId xmlns:a16="http://schemas.microsoft.com/office/drawing/2014/main" id="{FF0EB490-D475-4940-988D-CBF9E0DE0144}"/>
              </a:ext>
            </a:extLst>
          </p:cNvPr>
          <p:cNvSpPr txBox="1"/>
          <p:nvPr/>
        </p:nvSpPr>
        <p:spPr>
          <a:xfrm>
            <a:off x="6878843" y="55931"/>
            <a:ext cx="5313157" cy="4623555"/>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ea typeface="Nokia Pure Text Light" panose="020B0403020202020204" pitchFamily="34" charset="0"/>
              </a:rPr>
              <a:t>VNF Certification and Role Assignment</a:t>
            </a:r>
            <a:endParaRPr lang="en-US" sz="1000" b="1" dirty="0">
              <a:ea typeface="Nokia Pure Text Light" panose="020B0403020202020204" pitchFamily="34" charset="0"/>
            </a:endParaRPr>
          </a:p>
          <a:p>
            <a:pPr defTabSz="360000">
              <a:spcAft>
                <a:spcPts val="1200"/>
              </a:spcAft>
              <a:tabLst>
                <a:tab pos="360000" algn="l"/>
              </a:tabLst>
            </a:pPr>
            <a:r>
              <a:rPr lang="en-US" dirty="0">
                <a:ea typeface="Nokia Pure Text Light" panose="020B0403020202020204" pitchFamily="34" charset="0"/>
              </a:rPr>
              <a:t>SO triggers AAF to request IAK/RV from CA.</a:t>
            </a:r>
          </a:p>
          <a:p>
            <a:pPr defTabSz="360000">
              <a:spcAft>
                <a:spcPts val="600"/>
              </a:spcAft>
              <a:tabLst>
                <a:tab pos="360000" algn="l"/>
              </a:tabLst>
            </a:pPr>
            <a:r>
              <a:rPr lang="en-US" dirty="0">
                <a:ea typeface="Nokia Pure Text Light" panose="020B0403020202020204" pitchFamily="34" charset="0"/>
              </a:rPr>
              <a:t>AAF creates a request for IAK/RV.</a:t>
            </a: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AAF submits request to CA.</a:t>
            </a:r>
            <a:endParaRPr lang="en-US" sz="10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CA verifies request is from the RA and creates response containing IAK and RV. </a:t>
            </a:r>
          </a:p>
          <a:p>
            <a:pPr defTabSz="360000">
              <a:spcAft>
                <a:spcPts val="600"/>
              </a:spcAft>
              <a:tabLst>
                <a:tab pos="360000" algn="l"/>
              </a:tabLst>
            </a:pPr>
            <a:r>
              <a:rPr lang="en-US" dirty="0">
                <a:ea typeface="Nokia Pure Text Light" panose="020B0403020202020204" pitchFamily="34" charset="0"/>
              </a:rPr>
              <a:t>CA sends response containing IAK, RV.</a:t>
            </a:r>
          </a:p>
          <a:p>
            <a:pPr defTabSz="360000">
              <a:spcAft>
                <a:spcPts val="600"/>
              </a:spcAft>
              <a:tabLst>
                <a:tab pos="360000" algn="l"/>
              </a:tabLst>
            </a:pPr>
            <a:r>
              <a:rPr lang="en-US" dirty="0">
                <a:ea typeface="Nokia Pure Text Light" panose="020B0403020202020204" pitchFamily="34" charset="0"/>
              </a:rPr>
              <a:t>AAF returns IAK, RV, CA root cert and CA URL to SO</a:t>
            </a:r>
          </a:p>
          <a:p>
            <a:pPr defTabSz="360000">
              <a:spcAft>
                <a:spcPts val="600"/>
              </a:spcAft>
              <a:tabLst>
                <a:tab pos="360000" algn="l"/>
              </a:tabLst>
            </a:pPr>
            <a:endParaRPr lang="en-US"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AAF to assign VNF authorizations.</a:t>
            </a:r>
          </a:p>
          <a:p>
            <a:pPr defTabSz="360000">
              <a:spcAft>
                <a:spcPts val="600"/>
              </a:spcAft>
              <a:tabLst>
                <a:tab pos="360000" algn="l"/>
              </a:tabLst>
            </a:pPr>
            <a:r>
              <a:rPr lang="en-US" dirty="0">
                <a:ea typeface="Nokia Pure Text Light" panose="020B0403020202020204" pitchFamily="34" charset="0"/>
              </a:rPr>
              <a:t>AAF assigns VNF identity (FQDN) to the role of the VNF type.</a:t>
            </a:r>
          </a:p>
          <a:p>
            <a:pPr defTabSz="360000">
              <a:spcAft>
                <a:spcPts val="600"/>
              </a:spcAft>
              <a:tabLst>
                <a:tab pos="360000" algn="l"/>
              </a:tabLst>
            </a:pPr>
            <a:r>
              <a:rPr lang="en-US" dirty="0">
                <a:ea typeface="Nokia Pure Text Light" panose="020B0403020202020204" pitchFamily="34" charset="0"/>
              </a:rPr>
              <a:t>AAF responds to SO.</a:t>
            </a:r>
            <a:endParaRPr lang="en-US" sz="1000" dirty="0">
              <a:ea typeface="Nokia Pure Text Light" panose="020B0403020202020204" pitchFamily="34" charset="0"/>
            </a:endParaRPr>
          </a:p>
        </p:txBody>
      </p:sp>
      <p:pic>
        <p:nvPicPr>
          <p:cNvPr id="136" name="Picture 1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9257" y="5067332"/>
            <a:ext cx="4865820" cy="3899767"/>
          </a:xfrm>
          <a:prstGeom prst="rect">
            <a:avLst/>
          </a:prstGeom>
        </p:spPr>
      </p:pic>
      <p:sp>
        <p:nvSpPr>
          <p:cNvPr id="137" name="TextBox 136"/>
          <p:cNvSpPr txBox="1"/>
          <p:nvPr/>
        </p:nvSpPr>
        <p:spPr>
          <a:xfrm>
            <a:off x="6678052" y="4607891"/>
            <a:ext cx="5457394" cy="646331"/>
          </a:xfrm>
          <a:prstGeom prst="rect">
            <a:avLst/>
          </a:prstGeom>
          <a:noFill/>
        </p:spPr>
        <p:txBody>
          <a:bodyPr wrap="square" rtlCol="0">
            <a:spAutoFit/>
          </a:bodyPr>
          <a:lstStyle/>
          <a:p>
            <a:r>
              <a:rPr lang="en-US" dirty="0"/>
              <a:t>This flow is based on Exhibit 92.3 of </a:t>
            </a:r>
            <a:r>
              <a:rPr lang="en-US" i="1" dirty="0"/>
              <a:t>Information Security Handbook</a:t>
            </a:r>
          </a:p>
        </p:txBody>
      </p:sp>
      <p:grpSp>
        <p:nvGrpSpPr>
          <p:cNvPr id="138" name="Group 137">
            <a:extLst>
              <a:ext uri="{FF2B5EF4-FFF2-40B4-BE49-F238E27FC236}">
                <a16:creationId xmlns:a16="http://schemas.microsoft.com/office/drawing/2014/main" id="{AD220178-EC7A-4F49-9810-BC93A2BAACA2}"/>
              </a:ext>
            </a:extLst>
          </p:cNvPr>
          <p:cNvGrpSpPr/>
          <p:nvPr/>
        </p:nvGrpSpPr>
        <p:grpSpPr>
          <a:xfrm>
            <a:off x="6463219" y="915930"/>
            <a:ext cx="425591" cy="3679373"/>
            <a:chOff x="7300681" y="747934"/>
            <a:chExt cx="425591" cy="3679373"/>
          </a:xfrm>
        </p:grpSpPr>
        <p:sp>
          <p:nvSpPr>
            <p:cNvPr id="140" name="Oval 139">
              <a:extLst>
                <a:ext uri="{FF2B5EF4-FFF2-40B4-BE49-F238E27FC236}">
                  <a16:creationId xmlns:a16="http://schemas.microsoft.com/office/drawing/2014/main" id="{D2EBC1FB-008B-4CF2-9CC7-AE576F615308}"/>
                </a:ext>
              </a:extLst>
            </p:cNvPr>
            <p:cNvSpPr/>
            <p:nvPr/>
          </p:nvSpPr>
          <p:spPr>
            <a:xfrm>
              <a:off x="7321131" y="7479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id="{F337D02A-8653-4EF2-B10C-6FEAE873453F}"/>
                </a:ext>
              </a:extLst>
            </p:cNvPr>
            <p:cNvSpPr/>
            <p:nvPr/>
          </p:nvSpPr>
          <p:spPr>
            <a:xfrm>
              <a:off x="7300681" y="110076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sp>
          <p:nvSpPr>
            <p:cNvPr id="142" name="Oval 141">
              <a:extLst>
                <a:ext uri="{FF2B5EF4-FFF2-40B4-BE49-F238E27FC236}">
                  <a16:creationId xmlns:a16="http://schemas.microsoft.com/office/drawing/2014/main" id="{F337D02A-8653-4EF2-B10C-6FEAE873453F}"/>
                </a:ext>
              </a:extLst>
            </p:cNvPr>
            <p:cNvSpPr/>
            <p:nvPr/>
          </p:nvSpPr>
          <p:spPr>
            <a:xfrm>
              <a:off x="7321468" y="150757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sp>
          <p:nvSpPr>
            <p:cNvPr id="143" name="Oval 142">
              <a:extLst>
                <a:ext uri="{FF2B5EF4-FFF2-40B4-BE49-F238E27FC236}">
                  <a16:creationId xmlns:a16="http://schemas.microsoft.com/office/drawing/2014/main" id="{F337D02A-8653-4EF2-B10C-6FEAE873453F}"/>
                </a:ext>
              </a:extLst>
            </p:cNvPr>
            <p:cNvSpPr/>
            <p:nvPr/>
          </p:nvSpPr>
          <p:spPr>
            <a:xfrm>
              <a:off x="7300681" y="206063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F337D02A-8653-4EF2-B10C-6FEAE873453F}"/>
                </a:ext>
              </a:extLst>
            </p:cNvPr>
            <p:cNvSpPr/>
            <p:nvPr/>
          </p:nvSpPr>
          <p:spPr>
            <a:xfrm>
              <a:off x="7319693" y="24249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sp>
          <p:nvSpPr>
            <p:cNvPr id="145" name="Oval 144">
              <a:extLst>
                <a:ext uri="{FF2B5EF4-FFF2-40B4-BE49-F238E27FC236}">
                  <a16:creationId xmlns:a16="http://schemas.microsoft.com/office/drawing/2014/main" id="{F337D02A-8653-4EF2-B10C-6FEAE873453F}"/>
                </a:ext>
              </a:extLst>
            </p:cNvPr>
            <p:cNvSpPr/>
            <p:nvPr/>
          </p:nvSpPr>
          <p:spPr>
            <a:xfrm>
              <a:off x="7300681" y="353484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sp>
          <p:nvSpPr>
            <p:cNvPr id="146" name="Oval 145">
              <a:extLst>
                <a:ext uri="{FF2B5EF4-FFF2-40B4-BE49-F238E27FC236}">
                  <a16:creationId xmlns:a16="http://schemas.microsoft.com/office/drawing/2014/main" id="{57F1D4DB-21E2-4EEF-B971-7F5437DEA5F3}"/>
                </a:ext>
              </a:extLst>
            </p:cNvPr>
            <p:cNvSpPr/>
            <p:nvPr/>
          </p:nvSpPr>
          <p:spPr>
            <a:xfrm>
              <a:off x="7331098" y="40733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C2b</a:t>
              </a:r>
              <a:endParaRPr lang="en-US" sz="1000" b="1" kern="0" dirty="0">
                <a:solidFill>
                  <a:srgbClr val="FFFFFF"/>
                </a:solidFill>
                <a:latin typeface="Nokia Pure Text Light"/>
                <a:ea typeface="+mn-ea"/>
                <a:cs typeface="+mn-cs"/>
              </a:endParaRPr>
            </a:p>
          </p:txBody>
        </p:sp>
      </p:grpSp>
      <p:sp>
        <p:nvSpPr>
          <p:cNvPr id="148" name="Oval 147">
            <a:extLst>
              <a:ext uri="{FF2B5EF4-FFF2-40B4-BE49-F238E27FC236}">
                <a16:creationId xmlns:a16="http://schemas.microsoft.com/office/drawing/2014/main" id="{84C6A91F-25AA-4C2C-93A6-2E51E699B0E0}"/>
              </a:ext>
            </a:extLst>
          </p:cNvPr>
          <p:cNvSpPr/>
          <p:nvPr/>
        </p:nvSpPr>
        <p:spPr>
          <a:xfrm>
            <a:off x="6494499" y="49118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B9</a:t>
            </a:r>
          </a:p>
        </p:txBody>
      </p:sp>
      <p:sp>
        <p:nvSpPr>
          <p:cNvPr id="149" name="Oval 148">
            <a:extLst>
              <a:ext uri="{FF2B5EF4-FFF2-40B4-BE49-F238E27FC236}">
                <a16:creationId xmlns:a16="http://schemas.microsoft.com/office/drawing/2014/main" id="{CB0E26C6-52AC-421A-BBCE-8405DCDE8970}"/>
              </a:ext>
            </a:extLst>
          </p:cNvPr>
          <p:cNvSpPr/>
          <p:nvPr/>
        </p:nvSpPr>
        <p:spPr>
          <a:xfrm>
            <a:off x="6482231" y="329807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B10</a:t>
            </a:r>
          </a:p>
        </p:txBody>
      </p:sp>
    </p:spTree>
    <p:extLst>
      <p:ext uri="{BB962C8B-B14F-4D97-AF65-F5344CB8AC3E}">
        <p14:creationId xmlns:p14="http://schemas.microsoft.com/office/powerpoint/2010/main" val="11708585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15279</TotalTime>
  <Words>2418</Words>
  <Application>Microsoft Office PowerPoint</Application>
  <PresentationFormat>Custom</PresentationFormat>
  <Paragraphs>372</Paragraphs>
  <Slides>12</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Nokia Pure Headline</vt:lpstr>
      <vt:lpstr>Nokia Pure Text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773</cp:revision>
  <cp:lastPrinted>2018-07-09T18:20:38Z</cp:lastPrinted>
  <dcterms:created xsi:type="dcterms:W3CDTF">2018-01-11T16:35:30Z</dcterms:created>
  <dcterms:modified xsi:type="dcterms:W3CDTF">2018-08-06T13:52:20Z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