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330" r:id="rId2"/>
    <p:sldId id="371" r:id="rId3"/>
    <p:sldId id="370" r:id="rId4"/>
    <p:sldId id="375" r:id="rId5"/>
    <p:sldId id="335" r:id="rId6"/>
    <p:sldId id="354" r:id="rId7"/>
    <p:sldId id="355" r:id="rId8"/>
    <p:sldId id="356" r:id="rId9"/>
    <p:sldId id="373" r:id="rId10"/>
    <p:sldId id="374" r:id="rId11"/>
    <p:sldId id="376" r:id="rId12"/>
  </p:sldIdLst>
  <p:sldSz cx="12192000" cy="9144000"/>
  <p:notesSz cx="6946900" cy="9220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8D9DA"/>
    <a:srgbClr val="00C9FF"/>
    <a:srgbClr val="124191"/>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918" autoAdjust="0"/>
    <p:restoredTop sz="95064" autoAdjust="0"/>
  </p:normalViewPr>
  <p:slideViewPr>
    <p:cSldViewPr snapToGrid="0">
      <p:cViewPr varScale="1">
        <p:scale>
          <a:sx n="62" d="100"/>
          <a:sy n="62" d="100"/>
        </p:scale>
        <p:origin x="1344" y="10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0323" cy="462611"/>
          </a:xfrm>
          <a:prstGeom prst="rect">
            <a:avLst/>
          </a:prstGeom>
        </p:spPr>
        <p:txBody>
          <a:bodyPr vert="horz" lIns="92382" tIns="46191" rIns="92382" bIns="46191" rtlCol="0"/>
          <a:lstStyle>
            <a:lvl1pPr algn="l">
              <a:defRPr sz="1200"/>
            </a:lvl1pPr>
          </a:lstStyle>
          <a:p>
            <a:endParaRPr lang="en-US" dirty="0"/>
          </a:p>
        </p:txBody>
      </p:sp>
      <p:sp>
        <p:nvSpPr>
          <p:cNvPr id="3" name="Date Placeholder 2"/>
          <p:cNvSpPr>
            <a:spLocks noGrp="1"/>
          </p:cNvSpPr>
          <p:nvPr>
            <p:ph type="dt" idx="1"/>
          </p:nvPr>
        </p:nvSpPr>
        <p:spPr>
          <a:xfrm>
            <a:off x="3934969" y="0"/>
            <a:ext cx="3010323" cy="462611"/>
          </a:xfrm>
          <a:prstGeom prst="rect">
            <a:avLst/>
          </a:prstGeom>
        </p:spPr>
        <p:txBody>
          <a:bodyPr vert="horz" lIns="92382" tIns="46191" rIns="92382" bIns="46191" rtlCol="0"/>
          <a:lstStyle>
            <a:lvl1pPr algn="r">
              <a:defRPr sz="1200"/>
            </a:lvl1pPr>
          </a:lstStyle>
          <a:p>
            <a:fld id="{B3251A52-6DF4-45C3-94CC-FDDE70A6936E}" type="datetimeFigureOut">
              <a:rPr lang="en-US" smtClean="0"/>
              <a:t>8/29/2018</a:t>
            </a:fld>
            <a:endParaRPr lang="en-US" dirty="0"/>
          </a:p>
        </p:txBody>
      </p:sp>
      <p:sp>
        <p:nvSpPr>
          <p:cNvPr id="4" name="Slide Image Placeholder 3"/>
          <p:cNvSpPr>
            <a:spLocks noGrp="1" noRot="1" noChangeAspect="1"/>
          </p:cNvSpPr>
          <p:nvPr>
            <p:ph type="sldImg" idx="2"/>
          </p:nvPr>
        </p:nvSpPr>
        <p:spPr>
          <a:xfrm>
            <a:off x="1398588" y="1152525"/>
            <a:ext cx="4149725" cy="3111500"/>
          </a:xfrm>
          <a:prstGeom prst="rect">
            <a:avLst/>
          </a:prstGeom>
          <a:noFill/>
          <a:ln w="12700">
            <a:solidFill>
              <a:prstClr val="black"/>
            </a:solidFill>
          </a:ln>
        </p:spPr>
        <p:txBody>
          <a:bodyPr vert="horz" lIns="92382" tIns="46191" rIns="92382" bIns="46191" rtlCol="0" anchor="ctr"/>
          <a:lstStyle/>
          <a:p>
            <a:endParaRPr lang="en-US" dirty="0"/>
          </a:p>
        </p:txBody>
      </p:sp>
      <p:sp>
        <p:nvSpPr>
          <p:cNvPr id="5" name="Notes Placeholder 4"/>
          <p:cNvSpPr>
            <a:spLocks noGrp="1"/>
          </p:cNvSpPr>
          <p:nvPr>
            <p:ph type="body" sz="quarter" idx="3"/>
          </p:nvPr>
        </p:nvSpPr>
        <p:spPr>
          <a:xfrm>
            <a:off x="694690" y="4437221"/>
            <a:ext cx="5557520" cy="3630454"/>
          </a:xfrm>
          <a:prstGeom prst="rect">
            <a:avLst/>
          </a:prstGeom>
        </p:spPr>
        <p:txBody>
          <a:bodyPr vert="horz" lIns="92382" tIns="46191" rIns="92382" bIns="4619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57590"/>
            <a:ext cx="3010323" cy="462610"/>
          </a:xfrm>
          <a:prstGeom prst="rect">
            <a:avLst/>
          </a:prstGeom>
        </p:spPr>
        <p:txBody>
          <a:bodyPr vert="horz" lIns="92382" tIns="46191" rIns="92382" bIns="46191"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4969" y="8757590"/>
            <a:ext cx="3010323" cy="462610"/>
          </a:xfrm>
          <a:prstGeom prst="rect">
            <a:avLst/>
          </a:prstGeom>
        </p:spPr>
        <p:txBody>
          <a:bodyPr vert="horz" lIns="92382" tIns="46191" rIns="92382" bIns="46191"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7</a:t>
            </a:fld>
            <a:endParaRPr lang="en-US" dirty="0"/>
          </a:p>
        </p:txBody>
      </p:sp>
    </p:spTree>
    <p:extLst>
      <p:ext uri="{BB962C8B-B14F-4D97-AF65-F5344CB8AC3E}">
        <p14:creationId xmlns:p14="http://schemas.microsoft.com/office/powerpoint/2010/main" val="3236470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8</a:t>
            </a:fld>
            <a:endParaRPr lang="en-US" dirty="0"/>
          </a:p>
        </p:txBody>
      </p:sp>
    </p:spTree>
    <p:extLst>
      <p:ext uri="{BB962C8B-B14F-4D97-AF65-F5344CB8AC3E}">
        <p14:creationId xmlns:p14="http://schemas.microsoft.com/office/powerpoint/2010/main" val="29291220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10</a:t>
            </a:fld>
            <a:endParaRPr lang="en-US" dirty="0"/>
          </a:p>
        </p:txBody>
      </p:sp>
    </p:spTree>
    <p:extLst>
      <p:ext uri="{BB962C8B-B14F-4D97-AF65-F5344CB8AC3E}">
        <p14:creationId xmlns:p14="http://schemas.microsoft.com/office/powerpoint/2010/main" val="123009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5AEB4-25D5-4301-B0C6-1C18BE3AF0F9}" type="slidenum">
              <a:rPr lang="en-US" smtClean="0"/>
              <a:t>11</a:t>
            </a:fld>
            <a:endParaRPr lang="en-US" dirty="0"/>
          </a:p>
        </p:txBody>
      </p:sp>
    </p:spTree>
    <p:extLst>
      <p:ext uri="{BB962C8B-B14F-4D97-AF65-F5344CB8AC3E}">
        <p14:creationId xmlns:p14="http://schemas.microsoft.com/office/powerpoint/2010/main" val="2894387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8/29/2018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8/29/2018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8/29/2018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8/29/2018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8/29/2018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8/29/2018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8/29/2018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147792"/>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352027" y="2277979"/>
            <a:ext cx="7096773" cy="314425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400" dirty="0">
                <a:solidFill>
                  <a:schemeClr val="bg1"/>
                </a:solidFill>
              </a:rPr>
              <a:t>VNF Activation with Automatic </a:t>
            </a:r>
          </a:p>
          <a:p>
            <a:pPr algn="ctr"/>
            <a:r>
              <a:rPr lang="en-US" sz="4400" dirty="0">
                <a:solidFill>
                  <a:schemeClr val="bg1"/>
                </a:solidFill>
              </a:rPr>
              <a:t>Initial Certificate Enrollment</a:t>
            </a:r>
          </a:p>
          <a:p>
            <a:pPr algn="ctr"/>
            <a:r>
              <a:rPr lang="en-US" sz="4400" dirty="0">
                <a:solidFill>
                  <a:schemeClr val="bg1"/>
                </a:solidFill>
              </a:rPr>
              <a:t>and Role Assignment</a:t>
            </a:r>
          </a:p>
          <a:p>
            <a:pPr algn="ctr"/>
            <a:r>
              <a:rPr lang="en-US" sz="3600" dirty="0">
                <a:solidFill>
                  <a:schemeClr val="bg1"/>
                </a:solidFill>
              </a:rPr>
              <a:t>Security Subcommittee</a:t>
            </a: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sz="2800" dirty="0">
                <a:solidFill>
                  <a:schemeClr val="bg1"/>
                </a:solidFill>
              </a:rPr>
              <a:t>Aug 29, 2018</a:t>
            </a:r>
          </a:p>
          <a:p>
            <a:pPr marL="0" indent="0">
              <a:buNone/>
            </a:pPr>
            <a:r>
              <a:rPr lang="en-US" sz="2800" dirty="0">
                <a:solidFill>
                  <a:schemeClr val="bg1"/>
                </a:solidFill>
              </a:rPr>
              <a:t>v18</a:t>
            </a:r>
          </a:p>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34991806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50936" y="588942"/>
            <a:ext cx="712737" cy="8350221"/>
            <a:chOff x="4383276" y="632791"/>
            <a:chExt cx="712737" cy="8350221"/>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01129" y="115497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459471" y="556596"/>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495779" y="779832"/>
              <a:ext cx="447559" cy="276999"/>
            </a:xfrm>
            <a:prstGeom prst="rect">
              <a:avLst/>
            </a:prstGeom>
            <a:noFill/>
          </p:spPr>
          <p:txBody>
            <a:bodyPr wrap="none" rtlCol="0">
              <a:spAutoFit/>
            </a:bodyPr>
            <a:lstStyle/>
            <a:p>
              <a:pPr algn="ctr"/>
              <a:r>
                <a:rPr lang="en-US" sz="1200" b="1" dirty="0">
                  <a:solidFill>
                    <a:schemeClr val="bg1"/>
                  </a:solidFill>
                </a:rPr>
                <a:t>VNF</a:t>
              </a:r>
            </a:p>
          </p:txBody>
        </p:sp>
      </p:grpSp>
      <p:grpSp>
        <p:nvGrpSpPr>
          <p:cNvPr id="8" name="Group 7"/>
          <p:cNvGrpSpPr/>
          <p:nvPr/>
        </p:nvGrpSpPr>
        <p:grpSpPr>
          <a:xfrm>
            <a:off x="5861250" y="638159"/>
            <a:ext cx="712737" cy="8301004"/>
            <a:chOff x="6438425" y="638159"/>
            <a:chExt cx="712737" cy="8301004"/>
          </a:xfrm>
        </p:grpSpPr>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11124"/>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616237" y="758344"/>
              <a:ext cx="359393" cy="276999"/>
            </a:xfrm>
            <a:prstGeom prst="rect">
              <a:avLst/>
            </a:prstGeom>
            <a:noFill/>
          </p:spPr>
          <p:txBody>
            <a:bodyPr wrap="none" rtlCol="0">
              <a:spAutoFit/>
            </a:bodyPr>
            <a:lstStyle/>
            <a:p>
              <a:pPr algn="ctr"/>
              <a:r>
                <a:rPr lang="en-US" sz="1200" b="1" dirty="0">
                  <a:solidFill>
                    <a:schemeClr val="bg1"/>
                  </a:solidFill>
                </a:rPr>
                <a:t>CA</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D9 : VNF Certificate Enrollment</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8824705"/>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FF0000"/>
                </a:solidFill>
                <a:ea typeface="Nokia Pure Text Light" panose="020B0403020202020204" pitchFamily="34" charset="0"/>
              </a:rPr>
              <a:t>Certificate Enrollment with IAK/RV</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VNF generates a key pair and Certificate Signing Request (CSR), and protects CSR with the IAK. </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VNF submits IAK protected CSR to CA using the CMPv2 protocol.</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CA verifies CSR using the IAK and RV and creates response containing a certificate bundle. RV is used by CA to identify the IAK.</a:t>
            </a:r>
          </a:p>
          <a:p>
            <a:pPr defTabSz="360000">
              <a:spcAft>
                <a:spcPts val="600"/>
              </a:spcAft>
              <a:tabLst>
                <a:tab pos="360000" algn="l"/>
              </a:tabLst>
            </a:pPr>
            <a:r>
              <a:rPr lang="en-US" dirty="0">
                <a:solidFill>
                  <a:srgbClr val="FF0000"/>
                </a:solidFill>
                <a:ea typeface="Nokia Pure Text Light" panose="020B0403020202020204" pitchFamily="34" charset="0"/>
              </a:rPr>
              <a:t> </a:t>
            </a:r>
          </a:p>
          <a:p>
            <a:pPr defTabSz="360000">
              <a:spcAft>
                <a:spcPts val="600"/>
              </a:spcAft>
              <a:tabLst>
                <a:tab pos="360000" algn="l"/>
              </a:tabLst>
            </a:pPr>
            <a:r>
              <a:rPr lang="en-US" dirty="0">
                <a:solidFill>
                  <a:srgbClr val="FF0000"/>
                </a:solidFill>
                <a:ea typeface="Nokia Pure Text Light" panose="020B0403020202020204" pitchFamily="34" charset="0"/>
              </a:rPr>
              <a:t>CA sends certification response containing the signed certificate.</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VNF sends certificate confirmation.  If CA does not receive the certificate confirmation within the prescribed time period, the certificate is revoked.</a:t>
            </a:r>
          </a:p>
          <a:p>
            <a:pPr defTabSz="360000">
              <a:spcAft>
                <a:spcPts val="600"/>
              </a:spcAft>
              <a:tabLst>
                <a:tab pos="360000" algn="l"/>
              </a:tabLst>
            </a:pP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CA sends confirmation ack.</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Note that VNF must automatically perform this certificate enrollment during activation if the CA URL address and CA root certificate are provisioned.</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endParaRPr lang="en-US" dirty="0">
              <a:solidFill>
                <a:srgbClr val="FF0000"/>
              </a:solidFill>
              <a:ea typeface="Nokia Pure Text Light" panose="020B0403020202020204" pitchFamily="34" charset="0"/>
            </a:endParaRPr>
          </a:p>
        </p:txBody>
      </p:sp>
      <p:sp>
        <p:nvSpPr>
          <p:cNvPr id="260" name="Oval 259">
            <a:extLst>
              <a:ext uri="{FF2B5EF4-FFF2-40B4-BE49-F238E27FC236}">
                <a16:creationId xmlns:a16="http://schemas.microsoft.com/office/drawing/2014/main" id="{F337D02A-8653-4EF2-B10C-6FEAE873453F}"/>
              </a:ext>
            </a:extLst>
          </p:cNvPr>
          <p:cNvSpPr/>
          <p:nvPr/>
        </p:nvSpPr>
        <p:spPr>
          <a:xfrm>
            <a:off x="525548" y="147547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D9a</a:t>
            </a:r>
            <a:endParaRPr lang="en-US" sz="1000" b="1" kern="0" dirty="0">
              <a:solidFill>
                <a:srgbClr val="FFFFFF"/>
              </a:solidFill>
              <a:latin typeface="Nokia Pure Text Light"/>
              <a:ea typeface="+mn-ea"/>
              <a:cs typeface="+mn-cs"/>
            </a:endParaRPr>
          </a:p>
        </p:txBody>
      </p:sp>
      <p:sp>
        <p:nvSpPr>
          <p:cNvPr id="262" name="Oval 261">
            <a:extLst>
              <a:ext uri="{FF2B5EF4-FFF2-40B4-BE49-F238E27FC236}">
                <a16:creationId xmlns:a16="http://schemas.microsoft.com/office/drawing/2014/main" id="{D2EBC1FB-008B-4CF2-9CC7-AE576F615308}"/>
              </a:ext>
            </a:extLst>
          </p:cNvPr>
          <p:cNvSpPr/>
          <p:nvPr/>
        </p:nvSpPr>
        <p:spPr>
          <a:xfrm>
            <a:off x="7276951" y="839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D9a</a:t>
            </a:r>
            <a:endParaRPr lang="en-US" sz="1000" b="1" kern="0" dirty="0">
              <a:solidFill>
                <a:srgbClr val="FFFFFF"/>
              </a:solidFill>
              <a:latin typeface="Nokia Pure Text Light"/>
              <a:ea typeface="+mn-ea"/>
              <a:cs typeface="+mn-cs"/>
            </a:endParaRPr>
          </a:p>
        </p:txBody>
      </p:sp>
      <p:pic>
        <p:nvPicPr>
          <p:cNvPr id="186" name="Picture 18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8100" y="1513191"/>
            <a:ext cx="278522" cy="278522"/>
          </a:xfrm>
          <a:prstGeom prst="rect">
            <a:avLst/>
          </a:prstGeom>
        </p:spPr>
      </p:pic>
      <p:sp>
        <p:nvSpPr>
          <p:cNvPr id="166" name="Rectangle: Rounded Corners 165">
            <a:extLst>
              <a:ext uri="{FF2B5EF4-FFF2-40B4-BE49-F238E27FC236}">
                <a16:creationId xmlns:a16="http://schemas.microsoft.com/office/drawing/2014/main" id="{C59ED623-4D03-4F3C-BEC9-0691D21357F8}"/>
              </a:ext>
            </a:extLst>
          </p:cNvPr>
          <p:cNvSpPr/>
          <p:nvPr/>
        </p:nvSpPr>
        <p:spPr>
          <a:xfrm>
            <a:off x="1664625" y="2924292"/>
            <a:ext cx="5372535"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Request IAK protected signed CSR</a:t>
            </a:r>
          </a:p>
          <a:p>
            <a:pPr algn="ctr"/>
            <a:r>
              <a:rPr lang="en-US" sz="1600" dirty="0">
                <a:solidFill>
                  <a:srgbClr val="0000CC"/>
                </a:solidFill>
              </a:rPr>
              <a:t>Initial registration/certification (</a:t>
            </a:r>
            <a:r>
              <a:rPr lang="en-US" sz="1600" dirty="0" err="1">
                <a:solidFill>
                  <a:srgbClr val="0000CC"/>
                </a:solidFill>
              </a:rPr>
              <a:t>ir</a:t>
            </a:r>
            <a:r>
              <a:rPr lang="en-US" sz="1600" dirty="0">
                <a:solidFill>
                  <a:srgbClr val="0000CC"/>
                </a:solidFill>
              </a:rPr>
              <a:t>)</a:t>
            </a:r>
          </a:p>
        </p:txBody>
      </p:sp>
      <p:cxnSp>
        <p:nvCxnSpPr>
          <p:cNvPr id="91" name="Straight Arrow Connector 90">
            <a:extLst>
              <a:ext uri="{FF2B5EF4-FFF2-40B4-BE49-F238E27FC236}">
                <a16:creationId xmlns:a16="http://schemas.microsoft.com/office/drawing/2014/main" id="{7C460DEF-E5DC-414E-9807-F01678C17000}"/>
              </a:ext>
            </a:extLst>
          </p:cNvPr>
          <p:cNvCxnSpPr>
            <a:cxnSpLocks/>
          </p:cNvCxnSpPr>
          <p:nvPr/>
        </p:nvCxnSpPr>
        <p:spPr>
          <a:xfrm flipH="1" flipV="1">
            <a:off x="1976123" y="2905103"/>
            <a:ext cx="4122361" cy="19189"/>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9" name="Rectangle: Rounded Corners 165">
            <a:extLst>
              <a:ext uri="{FF2B5EF4-FFF2-40B4-BE49-F238E27FC236}">
                <a16:creationId xmlns:a16="http://schemas.microsoft.com/office/drawing/2014/main" id="{C59ED623-4D03-4F3C-BEC9-0691D21357F8}"/>
              </a:ext>
            </a:extLst>
          </p:cNvPr>
          <p:cNvSpPr/>
          <p:nvPr/>
        </p:nvSpPr>
        <p:spPr>
          <a:xfrm>
            <a:off x="987212" y="1241126"/>
            <a:ext cx="2488708" cy="134525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Generate key pair</a:t>
            </a:r>
          </a:p>
          <a:p>
            <a:r>
              <a:rPr lang="en-US" sz="1600" dirty="0">
                <a:solidFill>
                  <a:srgbClr val="0000CC"/>
                </a:solidFill>
              </a:rPr>
              <a:t>Create CSR with VNF FQDN as CN and SAN</a:t>
            </a:r>
          </a:p>
          <a:p>
            <a:r>
              <a:rPr lang="en-US" sz="1600" dirty="0">
                <a:solidFill>
                  <a:srgbClr val="0000CC"/>
                </a:solidFill>
              </a:rPr>
              <a:t>Sign CSR with private key</a:t>
            </a:r>
          </a:p>
          <a:p>
            <a:r>
              <a:rPr lang="en-US" sz="1600" dirty="0">
                <a:solidFill>
                  <a:srgbClr val="0000CC"/>
                </a:solidFill>
              </a:rPr>
              <a:t>Protect CSR with IAK</a:t>
            </a:r>
          </a:p>
        </p:txBody>
      </p:sp>
      <p:sp>
        <p:nvSpPr>
          <p:cNvPr id="90" name="Oval 89">
            <a:extLst>
              <a:ext uri="{FF2B5EF4-FFF2-40B4-BE49-F238E27FC236}">
                <a16:creationId xmlns:a16="http://schemas.microsoft.com/office/drawing/2014/main" id="{F337D02A-8653-4EF2-B10C-6FEAE873453F}"/>
              </a:ext>
            </a:extLst>
          </p:cNvPr>
          <p:cNvSpPr/>
          <p:nvPr/>
        </p:nvSpPr>
        <p:spPr>
          <a:xfrm>
            <a:off x="1008447" y="29854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D9b</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1392" y="3071620"/>
            <a:ext cx="278522" cy="278522"/>
          </a:xfrm>
          <a:prstGeom prst="rect">
            <a:avLst/>
          </a:prstGeom>
        </p:spPr>
      </p:pic>
      <p:sp>
        <p:nvSpPr>
          <p:cNvPr id="94" name="Rectangle: Rounded Corners 165">
            <a:extLst>
              <a:ext uri="{FF2B5EF4-FFF2-40B4-BE49-F238E27FC236}">
                <a16:creationId xmlns:a16="http://schemas.microsoft.com/office/drawing/2014/main" id="{C59ED623-4D03-4F3C-BEC9-0691D21357F8}"/>
              </a:ext>
            </a:extLst>
          </p:cNvPr>
          <p:cNvSpPr/>
          <p:nvPr/>
        </p:nvSpPr>
        <p:spPr>
          <a:xfrm>
            <a:off x="1624110" y="4868032"/>
            <a:ext cx="4774345" cy="45500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Certification response (</a:t>
            </a:r>
            <a:r>
              <a:rPr lang="en-US" sz="1600" dirty="0" err="1">
                <a:solidFill>
                  <a:srgbClr val="0000CC"/>
                </a:solidFill>
              </a:rPr>
              <a:t>ip</a:t>
            </a:r>
            <a:r>
              <a:rPr lang="en-US" sz="1600" dirty="0">
                <a:solidFill>
                  <a:srgbClr val="0000CC"/>
                </a:solidFill>
              </a:rPr>
              <a:t>), Signed certificate</a:t>
            </a:r>
          </a:p>
        </p:txBody>
      </p:sp>
      <p:cxnSp>
        <p:nvCxnSpPr>
          <p:cNvPr id="93" name="Straight Arrow Connector 92">
            <a:extLst>
              <a:ext uri="{FF2B5EF4-FFF2-40B4-BE49-F238E27FC236}">
                <a16:creationId xmlns:a16="http://schemas.microsoft.com/office/drawing/2014/main" id="{7C460DEF-E5DC-414E-9807-F01678C17000}"/>
              </a:ext>
            </a:extLst>
          </p:cNvPr>
          <p:cNvCxnSpPr>
            <a:cxnSpLocks/>
          </p:cNvCxnSpPr>
          <p:nvPr/>
        </p:nvCxnSpPr>
        <p:spPr>
          <a:xfrm flipH="1">
            <a:off x="1978331" y="4837661"/>
            <a:ext cx="4087487"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Rectangle: Rounded Corners 165">
            <a:extLst>
              <a:ext uri="{FF2B5EF4-FFF2-40B4-BE49-F238E27FC236}">
                <a16:creationId xmlns:a16="http://schemas.microsoft.com/office/drawing/2014/main" id="{C59ED623-4D03-4F3C-BEC9-0691D21357F8}"/>
              </a:ext>
            </a:extLst>
          </p:cNvPr>
          <p:cNvSpPr/>
          <p:nvPr/>
        </p:nvSpPr>
        <p:spPr>
          <a:xfrm>
            <a:off x="5100093" y="3579083"/>
            <a:ext cx="1961903" cy="97487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r>
              <a:rPr lang="en-US" sz="1600" dirty="0">
                <a:solidFill>
                  <a:srgbClr val="0000CC"/>
                </a:solidFill>
              </a:rPr>
              <a:t>Verify IAK/RV</a:t>
            </a:r>
          </a:p>
          <a:p>
            <a:r>
              <a:rPr lang="en-US" sz="1600" dirty="0">
                <a:solidFill>
                  <a:srgbClr val="0000CC"/>
                </a:solidFill>
              </a:rPr>
              <a:t>Verify possession of private key</a:t>
            </a:r>
          </a:p>
          <a:p>
            <a:r>
              <a:rPr lang="en-US" sz="1600" dirty="0">
                <a:solidFill>
                  <a:srgbClr val="0000CC"/>
                </a:solidFill>
              </a:rPr>
              <a:t>Sign certificate</a:t>
            </a: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1687446" y="5723779"/>
            <a:ext cx="4737029" cy="41316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Cert Confirmation</a:t>
            </a:r>
          </a:p>
        </p:txBody>
      </p:sp>
      <p:cxnSp>
        <p:nvCxnSpPr>
          <p:cNvPr id="98" name="Straight Arrow Connector 97">
            <a:extLst>
              <a:ext uri="{FF2B5EF4-FFF2-40B4-BE49-F238E27FC236}">
                <a16:creationId xmlns:a16="http://schemas.microsoft.com/office/drawing/2014/main" id="{7C460DEF-E5DC-414E-9807-F01678C17000}"/>
              </a:ext>
            </a:extLst>
          </p:cNvPr>
          <p:cNvCxnSpPr>
            <a:cxnSpLocks/>
          </p:cNvCxnSpPr>
          <p:nvPr/>
        </p:nvCxnSpPr>
        <p:spPr>
          <a:xfrm flipH="1">
            <a:off x="1993559" y="5698294"/>
            <a:ext cx="408748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99" name="Rectangle: Rounded Corners 165">
            <a:extLst>
              <a:ext uri="{FF2B5EF4-FFF2-40B4-BE49-F238E27FC236}">
                <a16:creationId xmlns:a16="http://schemas.microsoft.com/office/drawing/2014/main" id="{C59ED623-4D03-4F3C-BEC9-0691D21357F8}"/>
              </a:ext>
            </a:extLst>
          </p:cNvPr>
          <p:cNvSpPr/>
          <p:nvPr/>
        </p:nvSpPr>
        <p:spPr>
          <a:xfrm>
            <a:off x="1668789" y="6507909"/>
            <a:ext cx="4737029" cy="4208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Confirmation </a:t>
            </a:r>
            <a:r>
              <a:rPr lang="en-US" sz="1600" dirty="0" err="1">
                <a:solidFill>
                  <a:srgbClr val="0000CC"/>
                </a:solidFill>
              </a:rPr>
              <a:t>ack</a:t>
            </a:r>
            <a:endParaRPr lang="en-US" sz="1600" dirty="0">
              <a:solidFill>
                <a:srgbClr val="0000CC"/>
              </a:solidFill>
            </a:endParaRPr>
          </a:p>
        </p:txBody>
      </p:sp>
      <p:cxnSp>
        <p:nvCxnSpPr>
          <p:cNvPr id="100" name="Straight Arrow Connector 99">
            <a:extLst>
              <a:ext uri="{FF2B5EF4-FFF2-40B4-BE49-F238E27FC236}">
                <a16:creationId xmlns:a16="http://schemas.microsoft.com/office/drawing/2014/main" id="{7C460DEF-E5DC-414E-9807-F01678C17000}"/>
              </a:ext>
            </a:extLst>
          </p:cNvPr>
          <p:cNvCxnSpPr>
            <a:cxnSpLocks/>
          </p:cNvCxnSpPr>
          <p:nvPr/>
        </p:nvCxnSpPr>
        <p:spPr>
          <a:xfrm flipH="1">
            <a:off x="1976123" y="6485331"/>
            <a:ext cx="408969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02" name="Picture 10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337005" y="3968292"/>
            <a:ext cx="278522" cy="278522"/>
          </a:xfrm>
          <a:prstGeom prst="rect">
            <a:avLst/>
          </a:prstGeom>
        </p:spPr>
      </p:pic>
      <p:sp>
        <p:nvSpPr>
          <p:cNvPr id="103" name="Oval 102">
            <a:extLst>
              <a:ext uri="{FF2B5EF4-FFF2-40B4-BE49-F238E27FC236}">
                <a16:creationId xmlns:a16="http://schemas.microsoft.com/office/drawing/2014/main" id="{F337D02A-8653-4EF2-B10C-6FEAE873453F}"/>
              </a:ext>
            </a:extLst>
          </p:cNvPr>
          <p:cNvSpPr/>
          <p:nvPr/>
        </p:nvSpPr>
        <p:spPr>
          <a:xfrm>
            <a:off x="4683863" y="388954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D9c</a:t>
            </a:r>
            <a:endParaRPr lang="en-US" sz="1000" b="1" kern="0" dirty="0">
              <a:solidFill>
                <a:srgbClr val="FFFFFF"/>
              </a:solidFill>
              <a:latin typeface="Nokia Pure Text Light"/>
              <a:ea typeface="+mn-ea"/>
              <a:cs typeface="+mn-cs"/>
            </a:endParaRPr>
          </a:p>
        </p:txBody>
      </p:sp>
      <p:pic>
        <p:nvPicPr>
          <p:cNvPr id="104" name="Picture 103">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2271" y="4993023"/>
            <a:ext cx="278522" cy="278522"/>
          </a:xfrm>
          <a:prstGeom prst="rect">
            <a:avLst/>
          </a:prstGeom>
        </p:spPr>
      </p:pic>
      <p:sp>
        <p:nvSpPr>
          <p:cNvPr id="105" name="Oval 104">
            <a:extLst>
              <a:ext uri="{FF2B5EF4-FFF2-40B4-BE49-F238E27FC236}">
                <a16:creationId xmlns:a16="http://schemas.microsoft.com/office/drawing/2014/main" id="{F337D02A-8653-4EF2-B10C-6FEAE873453F}"/>
              </a:ext>
            </a:extLst>
          </p:cNvPr>
          <p:cNvSpPr/>
          <p:nvPr/>
        </p:nvSpPr>
        <p:spPr>
          <a:xfrm>
            <a:off x="1029082" y="494664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D9d</a:t>
            </a:r>
            <a:endParaRPr lang="en-US" sz="1000" b="1" kern="0" dirty="0">
              <a:solidFill>
                <a:srgbClr val="FFFFFF"/>
              </a:solidFill>
              <a:latin typeface="Nokia Pure Text Light"/>
              <a:ea typeface="+mn-ea"/>
              <a:cs typeface="+mn-cs"/>
            </a:endParaRPr>
          </a:p>
        </p:txBody>
      </p:sp>
      <p:pic>
        <p:nvPicPr>
          <p:cNvPr id="116" name="Picture 11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2485" y="5815717"/>
            <a:ext cx="278522" cy="278522"/>
          </a:xfrm>
          <a:prstGeom prst="rect">
            <a:avLst/>
          </a:prstGeom>
        </p:spPr>
      </p:pic>
      <p:sp>
        <p:nvSpPr>
          <p:cNvPr id="117" name="Oval 116">
            <a:extLst>
              <a:ext uri="{FF2B5EF4-FFF2-40B4-BE49-F238E27FC236}">
                <a16:creationId xmlns:a16="http://schemas.microsoft.com/office/drawing/2014/main" id="{F337D02A-8653-4EF2-B10C-6FEAE873453F}"/>
              </a:ext>
            </a:extLst>
          </p:cNvPr>
          <p:cNvSpPr/>
          <p:nvPr/>
        </p:nvSpPr>
        <p:spPr>
          <a:xfrm>
            <a:off x="1079311" y="578769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D9e</a:t>
            </a:r>
            <a:endParaRPr lang="en-US" sz="1000" b="1" kern="0" dirty="0">
              <a:solidFill>
                <a:srgbClr val="FFFFFF"/>
              </a:solidFill>
              <a:latin typeface="Nokia Pure Text Light"/>
              <a:ea typeface="+mn-ea"/>
              <a:cs typeface="+mn-cs"/>
            </a:endParaRPr>
          </a:p>
        </p:txBody>
      </p:sp>
      <p:pic>
        <p:nvPicPr>
          <p:cNvPr id="118" name="Picture 11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8486" y="6560530"/>
            <a:ext cx="278522" cy="278522"/>
          </a:xfrm>
          <a:prstGeom prst="rect">
            <a:avLst/>
          </a:prstGeom>
        </p:spPr>
      </p:pic>
      <p:sp>
        <p:nvSpPr>
          <p:cNvPr id="129" name="Oval 128">
            <a:extLst>
              <a:ext uri="{FF2B5EF4-FFF2-40B4-BE49-F238E27FC236}">
                <a16:creationId xmlns:a16="http://schemas.microsoft.com/office/drawing/2014/main" id="{F337D02A-8653-4EF2-B10C-6FEAE873453F}"/>
              </a:ext>
            </a:extLst>
          </p:cNvPr>
          <p:cNvSpPr/>
          <p:nvPr/>
        </p:nvSpPr>
        <p:spPr>
          <a:xfrm>
            <a:off x="7278164" y="189523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D9b</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307441" y="273616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D9c</a:t>
            </a:r>
            <a:endParaRPr lang="en-US" sz="1000" b="1" kern="0" dirty="0">
              <a:solidFill>
                <a:srgbClr val="FFFFFF"/>
              </a:solidFill>
              <a:latin typeface="Nokia Pure Text Light"/>
              <a:ea typeface="+mn-ea"/>
              <a:cs typeface="+mn-cs"/>
            </a:endParaRPr>
          </a:p>
        </p:txBody>
      </p:sp>
      <p:sp>
        <p:nvSpPr>
          <p:cNvPr id="139" name="Oval 138">
            <a:extLst>
              <a:ext uri="{FF2B5EF4-FFF2-40B4-BE49-F238E27FC236}">
                <a16:creationId xmlns:a16="http://schemas.microsoft.com/office/drawing/2014/main" id="{F337D02A-8653-4EF2-B10C-6FEAE873453F}"/>
              </a:ext>
            </a:extLst>
          </p:cNvPr>
          <p:cNvSpPr/>
          <p:nvPr/>
        </p:nvSpPr>
        <p:spPr>
          <a:xfrm>
            <a:off x="7316300" y="399023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D9d</a:t>
            </a:r>
            <a:endParaRPr lang="en-US" sz="1000" b="1" kern="0" dirty="0">
              <a:solidFill>
                <a:srgbClr val="FFFFFF"/>
              </a:solidFill>
              <a:latin typeface="Nokia Pure Text Light"/>
              <a:ea typeface="+mn-ea"/>
              <a:cs typeface="+mn-cs"/>
            </a:endParaRPr>
          </a:p>
        </p:txBody>
      </p:sp>
      <p:sp>
        <p:nvSpPr>
          <p:cNvPr id="140" name="Oval 139">
            <a:extLst>
              <a:ext uri="{FF2B5EF4-FFF2-40B4-BE49-F238E27FC236}">
                <a16:creationId xmlns:a16="http://schemas.microsoft.com/office/drawing/2014/main" id="{F337D02A-8653-4EF2-B10C-6FEAE873453F}"/>
              </a:ext>
            </a:extLst>
          </p:cNvPr>
          <p:cNvSpPr/>
          <p:nvPr/>
        </p:nvSpPr>
        <p:spPr>
          <a:xfrm>
            <a:off x="7294631" y="484816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D9e</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id="{F337D02A-8653-4EF2-B10C-6FEAE873453F}"/>
              </a:ext>
            </a:extLst>
          </p:cNvPr>
          <p:cNvSpPr/>
          <p:nvPr/>
        </p:nvSpPr>
        <p:spPr>
          <a:xfrm>
            <a:off x="7279386" y="61883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D9f</a:t>
            </a:r>
            <a:endParaRPr lang="en-US" sz="1000" b="1" kern="0" dirty="0">
              <a:solidFill>
                <a:srgbClr val="FFFFFF"/>
              </a:solidFill>
              <a:latin typeface="Nokia Pure Text Light"/>
              <a:ea typeface="+mn-ea"/>
              <a:cs typeface="+mn-cs"/>
            </a:endParaRPr>
          </a:p>
        </p:txBody>
      </p:sp>
      <p:sp>
        <p:nvSpPr>
          <p:cNvPr id="173" name="Oval 172">
            <a:extLst>
              <a:ext uri="{FF2B5EF4-FFF2-40B4-BE49-F238E27FC236}">
                <a16:creationId xmlns:a16="http://schemas.microsoft.com/office/drawing/2014/main" id="{F337D02A-8653-4EF2-B10C-6FEAE873453F}"/>
              </a:ext>
            </a:extLst>
          </p:cNvPr>
          <p:cNvSpPr/>
          <p:nvPr/>
        </p:nvSpPr>
        <p:spPr>
          <a:xfrm>
            <a:off x="1074250" y="655219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D9f</a:t>
            </a:r>
            <a:endParaRPr lang="en-US" sz="1000" b="1" kern="0" dirty="0">
              <a:solidFill>
                <a:srgbClr val="FFFFFF"/>
              </a:solidFill>
              <a:latin typeface="Nokia Pure Text Light"/>
              <a:ea typeface="+mn-ea"/>
              <a:cs typeface="+mn-cs"/>
            </a:endParaRPr>
          </a:p>
        </p:txBody>
      </p:sp>
    </p:spTree>
    <p:extLst>
      <p:ext uri="{BB962C8B-B14F-4D97-AF65-F5344CB8AC3E}">
        <p14:creationId xmlns:p14="http://schemas.microsoft.com/office/powerpoint/2010/main" val="34875136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Rounded Corners 157">
            <a:extLst>
              <a:ext uri="{FF2B5EF4-FFF2-40B4-BE49-F238E27FC236}">
                <a16:creationId xmlns:a16="http://schemas.microsoft.com/office/drawing/2014/main" id="{8C18DB6B-11DB-4325-B578-CE3286E10B26}"/>
              </a:ext>
            </a:extLst>
          </p:cNvPr>
          <p:cNvSpPr/>
          <p:nvPr/>
        </p:nvSpPr>
        <p:spPr>
          <a:xfrm>
            <a:off x="4663804"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2974409"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a:off x="2657606" y="649489"/>
            <a:ext cx="905500" cy="557784"/>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bg1"/>
                </a:solidFill>
              </a:rPr>
              <a:t>DCAE VES Collector</a:t>
            </a:r>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24410" y="48452"/>
            <a:ext cx="7204857" cy="9149767"/>
            <a:chOff x="264867" y="-10735"/>
            <a:chExt cx="7204857" cy="8591057"/>
          </a:xfrm>
        </p:grpSpPr>
        <p:sp>
          <p:nvSpPr>
            <p:cNvPr id="50" name="Rectangle 49">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322545" y="-10735"/>
              <a:ext cx="7147179"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Stage E: VNF Run-time</a:t>
              </a:r>
            </a:p>
          </p:txBody>
        </p:sp>
        <p:sp>
          <p:nvSpPr>
            <p:cNvPr id="52" name="Rectangle 51">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1086191" y="1078312"/>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BEDA2475-5090-467A-97A7-0D06BC1064D4}"/>
              </a:ext>
            </a:extLst>
          </p:cNvPr>
          <p:cNvSpPr/>
          <p:nvPr/>
        </p:nvSpPr>
        <p:spPr>
          <a:xfrm>
            <a:off x="882111" y="651494"/>
            <a:ext cx="713232" cy="557784"/>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VNF</a:t>
            </a:r>
          </a:p>
        </p:txBody>
      </p: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7301211"/>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FF0000"/>
                </a:solidFill>
                <a:ea typeface="Nokia Pure Text Light" panose="020B0403020202020204" pitchFamily="34" charset="0"/>
              </a:rPr>
              <a:t>DCAE authenticates and authorizes the VNF instance at run-time</a:t>
            </a:r>
          </a:p>
          <a:p>
            <a:pPr defTabSz="360000">
              <a:spcAft>
                <a:spcPts val="600"/>
              </a:spcAft>
              <a:tabLst>
                <a:tab pos="360000" algn="l"/>
              </a:tabLst>
            </a:pPr>
            <a:endParaRPr lang="en-US" sz="1000" b="1" dirty="0">
              <a:solidFill>
                <a:srgbClr val="FF0000"/>
              </a:solidFill>
              <a:ea typeface="Nokia Pure Text Light" panose="020B0403020202020204" pitchFamily="34" charset="0"/>
            </a:endParaRPr>
          </a:p>
          <a:p>
            <a:pPr defTabSz="360000">
              <a:spcAft>
                <a:spcPts val="600"/>
              </a:spcAft>
              <a:tabLst>
                <a:tab pos="360000" algn="l"/>
              </a:tabLst>
            </a:pPr>
            <a:r>
              <a:rPr lang="en-US" b="1" dirty="0">
                <a:solidFill>
                  <a:srgbClr val="FF0000"/>
                </a:solidFill>
              </a:rPr>
              <a:t>Preconditions:</a:t>
            </a:r>
            <a:r>
              <a:rPr lang="en-US" dirty="0">
                <a:solidFill>
                  <a:srgbClr val="FF0000"/>
                </a:solidFill>
              </a:rPr>
              <a:t>  AAF created a role for the VNF type, assigned permissions to the role, and assigned the VNF to the role for the VNF type</a:t>
            </a:r>
            <a:r>
              <a:rPr lang="en-US" dirty="0">
                <a:solidFill>
                  <a:srgbClr val="FF0000"/>
                </a:solidFill>
                <a:ea typeface="Nokia Pure Text Light" panose="020B0403020202020204" pitchFamily="34" charset="0"/>
              </a:rPr>
              <a:t>. CADI is integrated into DCAE VES Collector.</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VNF sends an event to DCAE VES Collector.</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t>VES Collector authenticates the VNF using the VNF certificate and standard PKI validation.  </a:t>
            </a:r>
            <a:r>
              <a:rPr lang="en-US" dirty="0">
                <a:solidFill>
                  <a:srgbClr val="FF0000"/>
                </a:solidFill>
              </a:rPr>
              <a:t>No HTTP username and password is required.</a:t>
            </a:r>
          </a:p>
          <a:p>
            <a:pPr defTabSz="360000">
              <a:spcAft>
                <a:spcPts val="600"/>
              </a:spcAft>
              <a:tabLst>
                <a:tab pos="360000" algn="l"/>
              </a:tabLst>
            </a:pPr>
            <a:endParaRPr lang="en-US" dirty="0">
              <a:solidFill>
                <a:srgbClr val="FF0000"/>
              </a:solidFill>
            </a:endParaRPr>
          </a:p>
          <a:p>
            <a:pPr defTabSz="360000">
              <a:spcAft>
                <a:spcPts val="600"/>
              </a:spcAft>
              <a:tabLst>
                <a:tab pos="360000" algn="l"/>
              </a:tabLst>
            </a:pPr>
            <a:r>
              <a:rPr lang="en-US" dirty="0">
                <a:solidFill>
                  <a:srgbClr val="FF0000"/>
                </a:solidFill>
              </a:rPr>
              <a:t>VES uses integrated CADI module to request the role and permissions for the VNF from AAF.</a:t>
            </a:r>
          </a:p>
          <a:p>
            <a:pPr defTabSz="360000">
              <a:spcAft>
                <a:spcPts val="600"/>
              </a:spcAft>
              <a:tabLst>
                <a:tab pos="360000" algn="l"/>
              </a:tabLst>
            </a:pPr>
            <a:endParaRPr lang="en-US" dirty="0">
              <a:solidFill>
                <a:srgbClr val="FF0000"/>
              </a:solidFill>
            </a:endParaRPr>
          </a:p>
          <a:p>
            <a:pPr defTabSz="360000">
              <a:spcAft>
                <a:spcPts val="600"/>
              </a:spcAft>
              <a:tabLst>
                <a:tab pos="360000" algn="l"/>
              </a:tabLst>
            </a:pPr>
            <a:r>
              <a:rPr lang="en-US" dirty="0">
                <a:solidFill>
                  <a:srgbClr val="FF0000"/>
                </a:solidFill>
                <a:ea typeface="Nokia Pure Text Light" panose="020B0403020202020204" pitchFamily="34" charset="0"/>
              </a:rPr>
              <a:t>AAF returns the role and permissions of the VNF to DCAE.</a:t>
            </a:r>
          </a:p>
          <a:p>
            <a:pPr defTabSz="360000">
              <a:spcAft>
                <a:spcPts val="600"/>
              </a:spcAft>
              <a:tabLst>
                <a:tab pos="360000" algn="l"/>
              </a:tabLst>
            </a:pPr>
            <a:endParaRPr lang="en-US"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DCAE compares the event to the permissions and either accepts or rejects the event.</a:t>
            </a:r>
            <a:endParaRPr lang="en-US" sz="1000" dirty="0">
              <a:solidFill>
                <a:srgbClr val="FF0000"/>
              </a:solidFill>
              <a:ea typeface="Nokia Pure Text Light" panose="020B0403020202020204" pitchFamily="34" charset="0"/>
            </a:endParaRPr>
          </a:p>
          <a:p>
            <a:pPr defTabSz="360000">
              <a:spcAft>
                <a:spcPts val="600"/>
              </a:spcAft>
              <a:tabLst>
                <a:tab pos="360000" algn="l"/>
              </a:tabLst>
            </a:pPr>
            <a:endParaRPr lang="en-US" sz="800" dirty="0">
              <a:solidFill>
                <a:srgbClr val="FF0000"/>
              </a:solidFill>
              <a:ea typeface="Nokia Pure Text Light" panose="020B0403020202020204" pitchFamily="34" charset="0"/>
            </a:endParaRPr>
          </a:p>
        </p:txBody>
      </p:sp>
      <p:sp>
        <p:nvSpPr>
          <p:cNvPr id="159" name="Rectangle: Rounded Corners 158">
            <a:extLst>
              <a:ext uri="{FF2B5EF4-FFF2-40B4-BE49-F238E27FC236}">
                <a16:creationId xmlns:a16="http://schemas.microsoft.com/office/drawing/2014/main" id="{83832547-EEA8-4322-8E40-EF09B8C706F0}"/>
              </a:ext>
            </a:extLst>
          </p:cNvPr>
          <p:cNvSpPr/>
          <p:nvPr/>
        </p:nvSpPr>
        <p:spPr>
          <a:xfrm>
            <a:off x="4460855" y="647111"/>
            <a:ext cx="713232" cy="557784"/>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AAF</a:t>
            </a:r>
          </a:p>
        </p:txBody>
      </p:sp>
      <p:sp>
        <p:nvSpPr>
          <p:cNvPr id="129" name="Oval 128">
            <a:extLst>
              <a:ext uri="{FF2B5EF4-FFF2-40B4-BE49-F238E27FC236}">
                <a16:creationId xmlns:a16="http://schemas.microsoft.com/office/drawing/2014/main" id="{F337D02A-8653-4EF2-B10C-6FEAE873453F}"/>
              </a:ext>
            </a:extLst>
          </p:cNvPr>
          <p:cNvSpPr/>
          <p:nvPr/>
        </p:nvSpPr>
        <p:spPr>
          <a:xfrm>
            <a:off x="7312763" y="325555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E2</a:t>
            </a:r>
            <a:endParaRPr lang="en-US" sz="1000" b="1" kern="0" dirty="0">
              <a:solidFill>
                <a:srgbClr val="FFFFFF"/>
              </a:solidFill>
              <a:latin typeface="Nokia Pure Text Light"/>
              <a:ea typeface="+mn-ea"/>
              <a:cs typeface="+mn-cs"/>
            </a:endParaRPr>
          </a:p>
        </p:txBody>
      </p:sp>
      <p:sp>
        <p:nvSpPr>
          <p:cNvPr id="133" name="Oval 132">
            <a:extLst>
              <a:ext uri="{FF2B5EF4-FFF2-40B4-BE49-F238E27FC236}">
                <a16:creationId xmlns:a16="http://schemas.microsoft.com/office/drawing/2014/main" id="{F337D02A-8653-4EF2-B10C-6FEAE873453F}"/>
              </a:ext>
            </a:extLst>
          </p:cNvPr>
          <p:cNvSpPr/>
          <p:nvPr/>
        </p:nvSpPr>
        <p:spPr>
          <a:xfrm>
            <a:off x="7281936" y="648969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E5</a:t>
            </a:r>
            <a:endParaRPr lang="en-US" sz="1000" b="1" kern="0" dirty="0">
              <a:solidFill>
                <a:srgbClr val="FFFFFF"/>
              </a:solidFill>
              <a:latin typeface="Nokia Pure Text Light"/>
              <a:ea typeface="+mn-ea"/>
              <a:cs typeface="+mn-cs"/>
            </a:endParaRPr>
          </a:p>
        </p:txBody>
      </p:sp>
      <p:sp>
        <p:nvSpPr>
          <p:cNvPr id="38" name="Rectangle: Rounded Corners 165">
            <a:extLst>
              <a:ext uri="{FF2B5EF4-FFF2-40B4-BE49-F238E27FC236}">
                <a16:creationId xmlns:a16="http://schemas.microsoft.com/office/drawing/2014/main" id="{C59ED623-4D03-4F3C-BEC9-0691D21357F8}"/>
              </a:ext>
            </a:extLst>
          </p:cNvPr>
          <p:cNvSpPr/>
          <p:nvPr/>
        </p:nvSpPr>
        <p:spPr>
          <a:xfrm>
            <a:off x="945413" y="2321894"/>
            <a:ext cx="3053277" cy="5025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VNF sends event to VES Collector</a:t>
            </a:r>
          </a:p>
        </p:txBody>
      </p:sp>
      <p:sp>
        <p:nvSpPr>
          <p:cNvPr id="39" name="Oval 38">
            <a:extLst>
              <a:ext uri="{FF2B5EF4-FFF2-40B4-BE49-F238E27FC236}">
                <a16:creationId xmlns:a16="http://schemas.microsoft.com/office/drawing/2014/main" id="{D2EBC1FB-008B-4CF2-9CC7-AE576F615308}"/>
              </a:ext>
            </a:extLst>
          </p:cNvPr>
          <p:cNvSpPr/>
          <p:nvPr/>
        </p:nvSpPr>
        <p:spPr>
          <a:xfrm>
            <a:off x="7281936" y="255941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E1</a:t>
            </a:r>
            <a:endParaRPr lang="en-US" sz="1000" b="1" kern="0" dirty="0">
              <a:solidFill>
                <a:srgbClr val="FFFFFF"/>
              </a:solidFill>
              <a:latin typeface="Nokia Pure Text Light"/>
              <a:ea typeface="+mn-ea"/>
              <a:cs typeface="+mn-cs"/>
            </a:endParaRPr>
          </a:p>
        </p:txBody>
      </p:sp>
      <p:sp>
        <p:nvSpPr>
          <p:cNvPr id="41" name="Oval 40">
            <a:extLst>
              <a:ext uri="{FF2B5EF4-FFF2-40B4-BE49-F238E27FC236}">
                <a16:creationId xmlns:a16="http://schemas.microsoft.com/office/drawing/2014/main" id="{F337D02A-8653-4EF2-B10C-6FEAE873453F}"/>
              </a:ext>
            </a:extLst>
          </p:cNvPr>
          <p:cNvSpPr/>
          <p:nvPr/>
        </p:nvSpPr>
        <p:spPr>
          <a:xfrm>
            <a:off x="2491575" y="490002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E4</a:t>
            </a:r>
            <a:endParaRPr lang="en-US" sz="1000" b="1" kern="0" dirty="0">
              <a:solidFill>
                <a:srgbClr val="FFFFFF"/>
              </a:solidFill>
              <a:latin typeface="Nokia Pure Text Light"/>
              <a:ea typeface="+mn-ea"/>
              <a:cs typeface="+mn-cs"/>
            </a:endParaRPr>
          </a:p>
        </p:txBody>
      </p:sp>
      <p:pic>
        <p:nvPicPr>
          <p:cNvPr id="42" name="Picture 4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87097" y="4937740"/>
            <a:ext cx="278522" cy="278522"/>
          </a:xfrm>
          <a:prstGeom prst="rect">
            <a:avLst/>
          </a:prstGeom>
        </p:spPr>
      </p:pic>
      <p:sp>
        <p:nvSpPr>
          <p:cNvPr id="43" name="Rectangle: Rounded Corners 165">
            <a:extLst>
              <a:ext uri="{FF2B5EF4-FFF2-40B4-BE49-F238E27FC236}">
                <a16:creationId xmlns:a16="http://schemas.microsoft.com/office/drawing/2014/main" id="{C59ED623-4D03-4F3C-BEC9-0691D21357F8}"/>
              </a:ext>
            </a:extLst>
          </p:cNvPr>
          <p:cNvSpPr/>
          <p:nvPr/>
        </p:nvSpPr>
        <p:spPr>
          <a:xfrm>
            <a:off x="2974410" y="4731022"/>
            <a:ext cx="2511990" cy="64632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returns the role and permissions of the VNF</a:t>
            </a:r>
          </a:p>
        </p:txBody>
      </p:sp>
      <p:cxnSp>
        <p:nvCxnSpPr>
          <p:cNvPr id="40" name="Straight Arrow Connector 39">
            <a:extLst>
              <a:ext uri="{FF2B5EF4-FFF2-40B4-BE49-F238E27FC236}">
                <a16:creationId xmlns:a16="http://schemas.microsoft.com/office/drawing/2014/main" id="{94FF431C-807E-4881-8836-D65AA626F193}"/>
              </a:ext>
            </a:extLst>
          </p:cNvPr>
          <p:cNvCxnSpPr>
            <a:cxnSpLocks/>
          </p:cNvCxnSpPr>
          <p:nvPr/>
        </p:nvCxnSpPr>
        <p:spPr>
          <a:xfrm flipH="1">
            <a:off x="3281744" y="4706293"/>
            <a:ext cx="137850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F337D02A-8653-4EF2-B10C-6FEAE873453F}"/>
              </a:ext>
            </a:extLst>
          </p:cNvPr>
          <p:cNvSpPr/>
          <p:nvPr/>
        </p:nvSpPr>
        <p:spPr>
          <a:xfrm>
            <a:off x="1499740" y="606386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E5</a:t>
            </a:r>
            <a:endParaRPr lang="en-US" sz="1000" b="1" kern="0" dirty="0">
              <a:solidFill>
                <a:srgbClr val="FFFFFF"/>
              </a:solidFill>
              <a:latin typeface="Nokia Pure Text Light"/>
              <a:ea typeface="+mn-ea"/>
              <a:cs typeface="+mn-cs"/>
            </a:endParaRPr>
          </a:p>
        </p:txBody>
      </p:sp>
      <p:pic>
        <p:nvPicPr>
          <p:cNvPr id="47" name="Picture 46">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08212" y="6063868"/>
            <a:ext cx="278522" cy="278522"/>
          </a:xfrm>
          <a:prstGeom prst="rect">
            <a:avLst/>
          </a:prstGeom>
        </p:spPr>
      </p:pic>
      <p:sp>
        <p:nvSpPr>
          <p:cNvPr id="48" name="Rectangle: Rounded Corners 165">
            <a:extLst>
              <a:ext uri="{FF2B5EF4-FFF2-40B4-BE49-F238E27FC236}">
                <a16:creationId xmlns:a16="http://schemas.microsoft.com/office/drawing/2014/main" id="{C59ED623-4D03-4F3C-BEC9-0691D21357F8}"/>
              </a:ext>
            </a:extLst>
          </p:cNvPr>
          <p:cNvSpPr/>
          <p:nvPr/>
        </p:nvSpPr>
        <p:spPr>
          <a:xfrm>
            <a:off x="1907920" y="5775219"/>
            <a:ext cx="2552935" cy="117422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DCAE checks that the event is in the permissions and accepts (or rejects) the event</a:t>
            </a:r>
          </a:p>
        </p:txBody>
      </p:sp>
      <p:sp>
        <p:nvSpPr>
          <p:cNvPr id="54" name="Oval 53">
            <a:extLst>
              <a:ext uri="{FF2B5EF4-FFF2-40B4-BE49-F238E27FC236}">
                <a16:creationId xmlns:a16="http://schemas.microsoft.com/office/drawing/2014/main" id="{F337D02A-8653-4EF2-B10C-6FEAE873453F}"/>
              </a:ext>
            </a:extLst>
          </p:cNvPr>
          <p:cNvSpPr/>
          <p:nvPr/>
        </p:nvSpPr>
        <p:spPr>
          <a:xfrm>
            <a:off x="7249885" y="456470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E3</a:t>
            </a:r>
            <a:endParaRPr lang="en-US" sz="1000" b="1" kern="0" dirty="0">
              <a:solidFill>
                <a:srgbClr val="FFFFFF"/>
              </a:solidFill>
              <a:latin typeface="Nokia Pure Text Light"/>
              <a:ea typeface="+mn-ea"/>
              <a:cs typeface="+mn-cs"/>
            </a:endParaRPr>
          </a:p>
        </p:txBody>
      </p:sp>
      <p:sp>
        <p:nvSpPr>
          <p:cNvPr id="55" name="Oval 54">
            <a:extLst>
              <a:ext uri="{FF2B5EF4-FFF2-40B4-BE49-F238E27FC236}">
                <a16:creationId xmlns:a16="http://schemas.microsoft.com/office/drawing/2014/main" id="{F337D02A-8653-4EF2-B10C-6FEAE873453F}"/>
              </a:ext>
            </a:extLst>
          </p:cNvPr>
          <p:cNvSpPr/>
          <p:nvPr/>
        </p:nvSpPr>
        <p:spPr>
          <a:xfrm>
            <a:off x="7323995" y="553449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E4</a:t>
            </a:r>
            <a:endParaRPr lang="en-US" sz="1000" b="1" kern="0" dirty="0">
              <a:solidFill>
                <a:srgbClr val="FFFFFF"/>
              </a:solidFill>
              <a:latin typeface="Nokia Pure Text Light"/>
              <a:ea typeface="+mn-ea"/>
              <a:cs typeface="+mn-cs"/>
            </a:endParaRPr>
          </a:p>
        </p:txBody>
      </p:sp>
      <p:sp>
        <p:nvSpPr>
          <p:cNvPr id="89" name="Rectangle: Rounded Corners 165">
            <a:extLst>
              <a:ext uri="{FF2B5EF4-FFF2-40B4-BE49-F238E27FC236}">
                <a16:creationId xmlns:a16="http://schemas.microsoft.com/office/drawing/2014/main" id="{C59ED623-4D03-4F3C-BEC9-0691D21357F8}"/>
              </a:ext>
            </a:extLst>
          </p:cNvPr>
          <p:cNvSpPr/>
          <p:nvPr/>
        </p:nvSpPr>
        <p:spPr>
          <a:xfrm>
            <a:off x="529033" y="1372533"/>
            <a:ext cx="5283977" cy="5508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0000CC"/>
                </a:solidFill>
              </a:rPr>
              <a:t>Precondition 1:</a:t>
            </a:r>
            <a:r>
              <a:rPr lang="en-US" sz="1600" dirty="0">
                <a:solidFill>
                  <a:srgbClr val="0000CC"/>
                </a:solidFill>
              </a:rPr>
              <a:t> VNF has been assigned to the VNF type role</a:t>
            </a:r>
          </a:p>
          <a:p>
            <a:r>
              <a:rPr lang="en-US" sz="1600" b="1" dirty="0">
                <a:solidFill>
                  <a:srgbClr val="0000CC"/>
                </a:solidFill>
              </a:rPr>
              <a:t>Precondition 2: </a:t>
            </a:r>
            <a:r>
              <a:rPr lang="en-US" sz="1600" dirty="0">
                <a:solidFill>
                  <a:srgbClr val="0000CC"/>
                </a:solidFill>
              </a:rPr>
              <a:t>CADI is integrated into DCAE VES Collector</a:t>
            </a:r>
            <a:endParaRPr lang="en-US" sz="1600" b="1" dirty="0">
              <a:solidFill>
                <a:srgbClr val="0000CC"/>
              </a:solidFill>
            </a:endParaRPr>
          </a:p>
        </p:txBody>
      </p:sp>
      <p:cxnSp>
        <p:nvCxnSpPr>
          <p:cNvPr id="59" name="Straight Arrow Connector 58">
            <a:extLst>
              <a:ext uri="{FF2B5EF4-FFF2-40B4-BE49-F238E27FC236}">
                <a16:creationId xmlns:a16="http://schemas.microsoft.com/office/drawing/2014/main" id="{60DCB328-EC82-4E55-BF66-2A4804453C9D}"/>
              </a:ext>
            </a:extLst>
          </p:cNvPr>
          <p:cNvCxnSpPr>
            <a:cxnSpLocks/>
          </p:cNvCxnSpPr>
          <p:nvPr/>
        </p:nvCxnSpPr>
        <p:spPr>
          <a:xfrm flipH="1">
            <a:off x="1398300" y="2303647"/>
            <a:ext cx="1586268" cy="2405"/>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Rectangle: Rounded Corners 165">
            <a:extLst>
              <a:ext uri="{FF2B5EF4-FFF2-40B4-BE49-F238E27FC236}">
                <a16:creationId xmlns:a16="http://schemas.microsoft.com/office/drawing/2014/main" id="{C59ED623-4D03-4F3C-BEC9-0691D21357F8}"/>
              </a:ext>
            </a:extLst>
          </p:cNvPr>
          <p:cNvSpPr/>
          <p:nvPr/>
        </p:nvSpPr>
        <p:spPr>
          <a:xfrm>
            <a:off x="2005043" y="3040524"/>
            <a:ext cx="2331960" cy="5212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VES authenticates VNF using VNF TLS certificate  </a:t>
            </a:r>
          </a:p>
        </p:txBody>
      </p:sp>
      <p:sp>
        <p:nvSpPr>
          <p:cNvPr id="260" name="Oval 259">
            <a:extLst>
              <a:ext uri="{FF2B5EF4-FFF2-40B4-BE49-F238E27FC236}">
                <a16:creationId xmlns:a16="http://schemas.microsoft.com/office/drawing/2014/main" id="{F337D02A-8653-4EF2-B10C-6FEAE873453F}"/>
              </a:ext>
            </a:extLst>
          </p:cNvPr>
          <p:cNvSpPr/>
          <p:nvPr/>
        </p:nvSpPr>
        <p:spPr>
          <a:xfrm>
            <a:off x="493488" y="233322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E1</a:t>
            </a:r>
            <a:endParaRPr lang="en-US" sz="1000" b="1" kern="0" dirty="0">
              <a:solidFill>
                <a:srgbClr val="FFFFFF"/>
              </a:solidFill>
              <a:latin typeface="Nokia Pure Text Light"/>
              <a:ea typeface="+mn-ea"/>
              <a:cs typeface="+mn-cs"/>
            </a:endParaRPr>
          </a:p>
        </p:txBody>
      </p:sp>
      <p:sp>
        <p:nvSpPr>
          <p:cNvPr id="37" name="Oval 36">
            <a:extLst>
              <a:ext uri="{FF2B5EF4-FFF2-40B4-BE49-F238E27FC236}">
                <a16:creationId xmlns:a16="http://schemas.microsoft.com/office/drawing/2014/main" id="{F337D02A-8653-4EF2-B10C-6FEAE873453F}"/>
              </a:ext>
            </a:extLst>
          </p:cNvPr>
          <p:cNvSpPr/>
          <p:nvPr/>
        </p:nvSpPr>
        <p:spPr>
          <a:xfrm>
            <a:off x="1592348" y="312415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E2</a:t>
            </a:r>
            <a:endParaRPr lang="en-US" sz="1000" b="1" kern="0" dirty="0">
              <a:solidFill>
                <a:srgbClr val="FFFFFF"/>
              </a:solidFill>
              <a:latin typeface="Nokia Pure Text Light"/>
              <a:ea typeface="+mn-ea"/>
              <a:cs typeface="+mn-cs"/>
            </a:endParaRPr>
          </a:p>
        </p:txBody>
      </p:sp>
      <p:sp>
        <p:nvSpPr>
          <p:cNvPr id="58" name="Rectangle: Rounded Corners 165">
            <a:extLst>
              <a:ext uri="{FF2B5EF4-FFF2-40B4-BE49-F238E27FC236}">
                <a16:creationId xmlns:a16="http://schemas.microsoft.com/office/drawing/2014/main" id="{C59ED623-4D03-4F3C-BEC9-0691D21357F8}"/>
              </a:ext>
            </a:extLst>
          </p:cNvPr>
          <p:cNvSpPr/>
          <p:nvPr/>
        </p:nvSpPr>
        <p:spPr>
          <a:xfrm>
            <a:off x="2989341" y="3791473"/>
            <a:ext cx="2497059" cy="5212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CADI requests the role and permissions for the VNF</a:t>
            </a:r>
          </a:p>
        </p:txBody>
      </p:sp>
      <p:pic>
        <p:nvPicPr>
          <p:cNvPr id="60" name="Picture 59">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50138" y="3116289"/>
            <a:ext cx="278522" cy="278522"/>
          </a:xfrm>
          <a:prstGeom prst="rect">
            <a:avLst/>
          </a:prstGeom>
        </p:spPr>
      </p:pic>
      <p:sp>
        <p:nvSpPr>
          <p:cNvPr id="90" name="Oval 89">
            <a:extLst>
              <a:ext uri="{FF2B5EF4-FFF2-40B4-BE49-F238E27FC236}">
                <a16:creationId xmlns:a16="http://schemas.microsoft.com/office/drawing/2014/main" id="{F337D02A-8653-4EF2-B10C-6FEAE873453F}"/>
              </a:ext>
            </a:extLst>
          </p:cNvPr>
          <p:cNvSpPr/>
          <p:nvPr/>
        </p:nvSpPr>
        <p:spPr>
          <a:xfrm>
            <a:off x="2520204" y="385084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E3</a:t>
            </a:r>
            <a:endParaRPr lang="en-US" sz="1000" b="1" kern="0" dirty="0">
              <a:solidFill>
                <a:srgbClr val="FFFFFF"/>
              </a:solidFill>
              <a:latin typeface="Nokia Pure Text Light"/>
              <a:ea typeface="+mn-ea"/>
              <a:cs typeface="+mn-cs"/>
            </a:endParaRPr>
          </a:p>
        </p:txBody>
      </p:sp>
      <p:pic>
        <p:nvPicPr>
          <p:cNvPr id="92" name="Picture 91">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13053" y="3842738"/>
            <a:ext cx="278522" cy="278522"/>
          </a:xfrm>
          <a:prstGeom prst="rect">
            <a:avLst/>
          </a:prstGeom>
        </p:spPr>
      </p:pic>
      <p:cxnSp>
        <p:nvCxnSpPr>
          <p:cNvPr id="57" name="Straight Arrow Connector 56">
            <a:extLst>
              <a:ext uri="{FF2B5EF4-FFF2-40B4-BE49-F238E27FC236}">
                <a16:creationId xmlns:a16="http://schemas.microsoft.com/office/drawing/2014/main" id="{60DCB328-EC82-4E55-BF66-2A4804453C9D}"/>
              </a:ext>
            </a:extLst>
          </p:cNvPr>
          <p:cNvCxnSpPr>
            <a:cxnSpLocks/>
          </p:cNvCxnSpPr>
          <p:nvPr/>
        </p:nvCxnSpPr>
        <p:spPr>
          <a:xfrm flipH="1">
            <a:off x="3286738" y="3768166"/>
            <a:ext cx="137350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5294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832346"/>
            <a:ext cx="11506200" cy="8147597"/>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When a VNF is instantiated, it needs a way to obtain a certificate from the operator’s CA that allows it to communicate with DCAE (via HTTP/TLS).  A VNF also needs to be assigned to a role with permissions before it sends any events to DCAE.</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PNFs generally come with vendor certificates issued by the vendor’s factory CA that use the PNF serial number or MAC address as the identity.   This allows an operator to pre-provision the vendor’s factory root certificate into its CA and even pre-provision the PNF identity to authorize the PNF to request a certificate.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This pre-provisioning is not possible for a VNF.  A VNF has no vendor certificate and no inherent identity.</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Two options are supported by 3GPP for VNFs using CMPv2 as described in RFC 4210.</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 1: PKCS#12 bundle is installed on the VNF at instantiation time.</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 proxy entity performs Certificate Enrollment with the CA on behalf of the VNF to request a PKCS#12 bundle from the CA and this is installed in the VNF during or after instantiation.  </a:t>
            </a:r>
          </a:p>
          <a:p>
            <a:pPr marL="342900"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 proxy entity requests an IAK and Reference Value (RV) from the CA on behalf of the VNF.  The IAK and RV are provisioned on the VNF during or after instantiation. </a:t>
            </a:r>
          </a:p>
          <a:p>
            <a:pPr marL="800100" lvl="1" indent="-342900">
              <a:spcAft>
                <a:spcPts val="800"/>
              </a:spcAft>
              <a:buFont typeface="Arial" panose="020B0604020202020204" pitchFamily="34" charset="0"/>
              <a:buChar char="•"/>
            </a:pPr>
            <a:r>
              <a:rPr lang="en-US" sz="2000" dirty="0">
                <a:ea typeface="Nokia Pure Text Light" panose="020B0304040602060303" pitchFamily="34" charset="0"/>
                <a:cs typeface="Nokia Pure Text Light" panose="020B0304040602060303" pitchFamily="34" charset="0"/>
              </a:rPr>
              <a:t>After instantiation, VNF performs certificate enrollment with the CA via CMPv2 using the IAK to protect the Certificate Signing Request (CSR).  The RV identifies the IAK to the CA.</a:t>
            </a:r>
          </a:p>
          <a:p>
            <a:pPr marL="342900"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Option 2 is the preferred solution.</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AAF Cert Manager acts as the RA for the VNF in commercial deployments.  Cert Manager acts as the CA for the VNF in an ONAP test environment.   </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AAF Cert Manager requests an IAK and RV on behalf of the VNF during the instantiation workflow and passes these to the VNF during instantiation.</a:t>
            </a:r>
          </a:p>
          <a:p>
            <a:pPr marL="800100" lvl="1" indent="-342900">
              <a:spcAft>
                <a:spcPts val="800"/>
              </a:spcAft>
              <a:buFont typeface="Arial" panose="020B0604020202020204" pitchFamily="34" charset="0"/>
              <a:buChar char="•"/>
            </a:pPr>
            <a:r>
              <a:rPr lang="en-US" sz="2000" b="1" dirty="0">
                <a:ea typeface="Nokia Pure Text Light" panose="020B0304040602060303" pitchFamily="34" charset="0"/>
                <a:cs typeface="Nokia Pure Text Light" panose="020B0304040602060303" pitchFamily="34" charset="0"/>
              </a:rPr>
              <a:t>VNF FQDN is used as the identity in the VNF certificate.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8"/>
            <a:ext cx="11091908" cy="461665"/>
          </a:xfrm>
          <a:prstGeom prst="rect">
            <a:avLst/>
          </a:prstGeom>
          <a:noFill/>
        </p:spPr>
        <p:txBody>
          <a:bodyPr wrap="square" rtlCol="0">
            <a:spAutoFit/>
          </a:bodyPr>
          <a:lstStyle/>
          <a:p>
            <a:r>
              <a:rPr lang="en-US" sz="2400" b="1" dirty="0">
                <a:solidFill>
                  <a:srgbClr val="0000CC"/>
                </a:solidFill>
                <a:cs typeface="Arial" panose="020B0604020202020204" pitchFamily="34" charset="0"/>
              </a:rPr>
              <a:t>Problem Statement</a:t>
            </a:r>
          </a:p>
        </p:txBody>
      </p:sp>
    </p:spTree>
    <p:extLst>
      <p:ext uri="{BB962C8B-B14F-4D97-AF65-F5344CB8AC3E}">
        <p14:creationId xmlns:p14="http://schemas.microsoft.com/office/powerpoint/2010/main" val="1173226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952290237"/>
              </p:ext>
            </p:extLst>
          </p:nvPr>
        </p:nvGraphicFramePr>
        <p:xfrm>
          <a:off x="870581" y="1140629"/>
          <a:ext cx="10837335" cy="7137062"/>
        </p:xfrm>
        <a:graphic>
          <a:graphicData uri="http://schemas.openxmlformats.org/drawingml/2006/table">
            <a:tbl>
              <a:tblPr firstRow="1" bandRow="1">
                <a:tableStyleId>{5C22544A-7EE6-4342-B048-85BDC9FD1C3A}</a:tableStyleId>
              </a:tblPr>
              <a:tblGrid>
                <a:gridCol w="2483557">
                  <a:extLst>
                    <a:ext uri="{9D8B030D-6E8A-4147-A177-3AD203B41FA5}">
                      <a16:colId xmlns:a16="http://schemas.microsoft.com/office/drawing/2014/main" val="20000"/>
                    </a:ext>
                  </a:extLst>
                </a:gridCol>
                <a:gridCol w="5776396">
                  <a:extLst>
                    <a:ext uri="{9D8B030D-6E8A-4147-A177-3AD203B41FA5}">
                      <a16:colId xmlns:a16="http://schemas.microsoft.com/office/drawing/2014/main" val="20001"/>
                    </a:ext>
                  </a:extLst>
                </a:gridCol>
                <a:gridCol w="2577382">
                  <a:extLst>
                    <a:ext uri="{9D8B030D-6E8A-4147-A177-3AD203B41FA5}">
                      <a16:colId xmlns:a16="http://schemas.microsoft.com/office/drawing/2014/main" val="20002"/>
                    </a:ext>
                  </a:extLst>
                </a:gridCol>
              </a:tblGrid>
              <a:tr h="456862">
                <a:tc>
                  <a:txBody>
                    <a:bodyPr/>
                    <a:lstStyle/>
                    <a:p>
                      <a:r>
                        <a:rPr lang="en-US" sz="1800" dirty="0"/>
                        <a:t>Phase</a:t>
                      </a:r>
                    </a:p>
                  </a:txBody>
                  <a:tcPr/>
                </a:tc>
                <a:tc>
                  <a:txBody>
                    <a:bodyPr/>
                    <a:lstStyle/>
                    <a:p>
                      <a:r>
                        <a:rPr lang="en-US" sz="1800"/>
                        <a:t>Use Case</a:t>
                      </a:r>
                      <a:endParaRPr lang="en-US" sz="1800" dirty="0"/>
                    </a:p>
                  </a:txBody>
                  <a:tcPr/>
                </a:tc>
                <a:tc>
                  <a:txBody>
                    <a:bodyPr/>
                    <a:lstStyle/>
                    <a:p>
                      <a:r>
                        <a:rPr lang="en-US" sz="1800"/>
                        <a:t>Impacted Components</a:t>
                      </a:r>
                      <a:endParaRPr lang="en-US" sz="1800" dirty="0"/>
                    </a:p>
                  </a:txBody>
                  <a:tcPr/>
                </a:tc>
                <a:extLst>
                  <a:ext uri="{0D108BD9-81ED-4DB2-BD59-A6C34878D82A}">
                    <a16:rowId xmlns:a16="http://schemas.microsoft.com/office/drawing/2014/main" val="10000"/>
                  </a:ext>
                </a:extLst>
              </a:tr>
              <a:tr h="370840">
                <a:tc>
                  <a:txBody>
                    <a:bodyPr/>
                    <a:lstStyle/>
                    <a:p>
                      <a:r>
                        <a:rPr lang="en-US" sz="1800"/>
                        <a:t>ONAP deployment</a:t>
                      </a:r>
                      <a:endParaRPr lang="en-US" sz="1800" dirty="0"/>
                    </a:p>
                  </a:txBody>
                  <a:tcPr/>
                </a:tc>
                <a:tc>
                  <a:txBody>
                    <a:bodyPr/>
                    <a:lstStyle/>
                    <a:p>
                      <a:r>
                        <a:rPr lang="en-US" sz="1800"/>
                        <a:t>AAF</a:t>
                      </a:r>
                      <a:r>
                        <a:rPr lang="en-US" sz="1800" baseline="0"/>
                        <a:t> CertMan initialized as RA to the Operator CA</a:t>
                      </a:r>
                      <a:endParaRPr lang="en-US" sz="1800" dirty="0"/>
                    </a:p>
                  </a:txBody>
                  <a:tcPr/>
                </a:tc>
                <a:tc>
                  <a:txBody>
                    <a:bodyPr/>
                    <a:lstStyle/>
                    <a:p>
                      <a:r>
                        <a:rPr lang="en-US" sz="1800" dirty="0"/>
                        <a:t>AAF</a:t>
                      </a:r>
                    </a:p>
                  </a:txBody>
                  <a:tcPr/>
                </a:tc>
                <a:extLst>
                  <a:ext uri="{0D108BD9-81ED-4DB2-BD59-A6C34878D82A}">
                    <a16:rowId xmlns:a16="http://schemas.microsoft.com/office/drawing/2014/main" val="10001"/>
                  </a:ext>
                </a:extLst>
              </a:tr>
              <a:tr h="601471">
                <a:tc>
                  <a:txBody>
                    <a:bodyPr/>
                    <a:lstStyle/>
                    <a:p>
                      <a:r>
                        <a:rPr lang="en-US" sz="1800" dirty="0"/>
                        <a:t>VNF instantiation</a:t>
                      </a:r>
                    </a:p>
                  </a:txBody>
                  <a:tcPr/>
                </a:tc>
                <a:tc>
                  <a:txBody>
                    <a:bodyPr/>
                    <a:lstStyle/>
                    <a:p>
                      <a:r>
                        <a:rPr lang="en-US" sz="1800" dirty="0">
                          <a:ea typeface="Nokia Pure Text Light" panose="020B0304040602060303" pitchFamily="34" charset="0"/>
                          <a:cs typeface="Nokia Pure Text Light" panose="020B0304040602060303" pitchFamily="34" charset="0"/>
                        </a:rPr>
                        <a:t>SO triggers AAF </a:t>
                      </a:r>
                      <a:r>
                        <a:rPr lang="en-US" sz="1800" dirty="0" err="1">
                          <a:ea typeface="Nokia Pure Text Light" panose="020B0304040602060303" pitchFamily="34" charset="0"/>
                          <a:cs typeface="Nokia Pure Text Light" panose="020B0304040602060303" pitchFamily="34" charset="0"/>
                        </a:rPr>
                        <a:t>CertMan</a:t>
                      </a:r>
                      <a:r>
                        <a:rPr lang="en-US" sz="1800" dirty="0">
                          <a:ea typeface="Nokia Pure Text Light" panose="020B0304040602060303" pitchFamily="34" charset="0"/>
                          <a:cs typeface="Nokia Pure Text Light" panose="020B0304040602060303" pitchFamily="34" charset="0"/>
                        </a:rPr>
                        <a:t> to request an IAK/RV on behalf of the VNF.</a:t>
                      </a:r>
                      <a:endParaRPr lang="en-US" sz="1800" dirty="0"/>
                    </a:p>
                  </a:txBody>
                  <a:tcPr/>
                </a:tc>
                <a:tc>
                  <a:txBody>
                    <a:bodyPr/>
                    <a:lstStyle/>
                    <a:p>
                      <a:r>
                        <a:rPr lang="en-US" sz="1800" dirty="0"/>
                        <a:t>SO, AAF</a:t>
                      </a:r>
                    </a:p>
                  </a:txBody>
                  <a:tcPr/>
                </a:tc>
                <a:extLst>
                  <a:ext uri="{0D108BD9-81ED-4DB2-BD59-A6C34878D82A}">
                    <a16:rowId xmlns:a16="http://schemas.microsoft.com/office/drawing/2014/main" val="10003"/>
                  </a:ext>
                </a:extLst>
              </a:tr>
              <a:tr h="370840">
                <a:tc>
                  <a:txBody>
                    <a:bodyPr/>
                    <a:lstStyle/>
                    <a:p>
                      <a:r>
                        <a:rPr lang="en-US" sz="1800" dirty="0">
                          <a:solidFill>
                            <a:schemeClr val="tx1"/>
                          </a:solidFill>
                        </a:rPr>
                        <a:t>VNF instantiation</a:t>
                      </a:r>
                    </a:p>
                  </a:txBody>
                  <a:tcPr/>
                </a:tc>
                <a:tc>
                  <a:txBody>
                    <a:bodyPr/>
                    <a:lstStyle/>
                    <a:p>
                      <a:r>
                        <a:rPr lang="en-US" sz="1800" dirty="0">
                          <a:solidFill>
                            <a:schemeClr val="tx1"/>
                          </a:solidFill>
                          <a:ea typeface="Nokia Pure Text Light" panose="020B0304040602060303" pitchFamily="34" charset="0"/>
                          <a:cs typeface="Nokia Pure Text Light" panose="020B0304040602060303" pitchFamily="34" charset="0"/>
                        </a:rPr>
                        <a:t>SO retrieves the SSH username, public key and Controller FQDN for the appropriate controller.</a:t>
                      </a:r>
                      <a:endParaRPr lang="en-US" sz="1800" baseline="0" dirty="0">
                        <a:solidFill>
                          <a:schemeClr val="tx1"/>
                        </a:solidFill>
                      </a:endParaRPr>
                    </a:p>
                  </a:txBody>
                  <a:tcPr/>
                </a:tc>
                <a:tc>
                  <a:txBody>
                    <a:bodyPr/>
                    <a:lstStyle/>
                    <a:p>
                      <a:r>
                        <a:rPr lang="en-US" sz="1800" dirty="0">
                          <a:solidFill>
                            <a:schemeClr val="tx1"/>
                          </a:solidFill>
                        </a:rPr>
                        <a:t>SO</a:t>
                      </a:r>
                    </a:p>
                  </a:txBody>
                  <a:tcPr/>
                </a:tc>
                <a:extLst>
                  <a:ext uri="{0D108BD9-81ED-4DB2-BD59-A6C34878D82A}">
                    <a16:rowId xmlns:a16="http://schemas.microsoft.com/office/drawing/2014/main" val="10005"/>
                  </a:ext>
                </a:extLst>
              </a:tr>
              <a:tr h="370840">
                <a:tc>
                  <a:txBody>
                    <a:bodyPr/>
                    <a:lstStyle/>
                    <a:p>
                      <a:r>
                        <a:rPr lang="en-US" sz="1800" dirty="0">
                          <a:solidFill>
                            <a:schemeClr val="tx1"/>
                          </a:solidFill>
                        </a:rPr>
                        <a:t>VNF Instantiation</a:t>
                      </a:r>
                    </a:p>
                  </a:txBody>
                  <a:tcPr/>
                </a:tc>
                <a:tc>
                  <a:txBody>
                    <a:bodyPr/>
                    <a:lstStyle/>
                    <a:p>
                      <a:r>
                        <a:rPr lang="en-US" sz="1800" baseline="0" dirty="0">
                          <a:solidFill>
                            <a:schemeClr val="tx1"/>
                          </a:solidFill>
                        </a:rPr>
                        <a:t>SO updates HEAT template/ENV file with </a:t>
                      </a:r>
                      <a:r>
                        <a:rPr lang="en-US" sz="1800" dirty="0">
                          <a:solidFill>
                            <a:schemeClr val="tx1"/>
                          </a:solidFill>
                          <a:ea typeface="Nokia Pure Text Light" panose="020B0304040602060303" pitchFamily="34" charset="0"/>
                          <a:cs typeface="Nokia Pure Text Light" panose="020B0304040602060303" pitchFamily="34" charset="0"/>
                        </a:rPr>
                        <a:t>SSH username, public key and CA Root Certificate</a:t>
                      </a:r>
                      <a:r>
                        <a:rPr lang="en-US" sz="1800" baseline="0" dirty="0">
                          <a:solidFill>
                            <a:schemeClr val="tx1"/>
                          </a:solidFill>
                        </a:rPr>
                        <a:t> </a:t>
                      </a:r>
                    </a:p>
                  </a:txBody>
                  <a:tcPr/>
                </a:tc>
                <a:tc>
                  <a:txBody>
                    <a:bodyPr/>
                    <a:lstStyle/>
                    <a:p>
                      <a:r>
                        <a:rPr lang="en-US" sz="1800" dirty="0">
                          <a:solidFill>
                            <a:schemeClr val="tx1"/>
                          </a:solidFill>
                        </a:rPr>
                        <a:t>SO</a:t>
                      </a:r>
                    </a:p>
                  </a:txBody>
                  <a:tcPr/>
                </a:tc>
                <a:extLst>
                  <a:ext uri="{0D108BD9-81ED-4DB2-BD59-A6C34878D82A}">
                    <a16:rowId xmlns:a16="http://schemas.microsoft.com/office/drawing/2014/main" val="1481559735"/>
                  </a:ext>
                </a:extLst>
              </a:tr>
              <a:tr h="370840">
                <a:tc>
                  <a:txBody>
                    <a:bodyPr/>
                    <a:lstStyle/>
                    <a:p>
                      <a:r>
                        <a:rPr lang="en-US" sz="1800" dirty="0">
                          <a:solidFill>
                            <a:schemeClr val="tx1"/>
                          </a:solidFill>
                        </a:rPr>
                        <a:t>VNF</a:t>
                      </a:r>
                      <a:r>
                        <a:rPr lang="en-US" sz="1800" baseline="0" dirty="0">
                          <a:solidFill>
                            <a:schemeClr val="tx1"/>
                          </a:solidFill>
                        </a:rPr>
                        <a:t> instantiation</a:t>
                      </a:r>
                      <a:endParaRPr lang="en-US" sz="1800" dirty="0">
                        <a:solidFill>
                          <a:schemeClr val="tx1"/>
                        </a:solidFill>
                      </a:endParaRP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solidFill>
                            <a:schemeClr val="tx1"/>
                          </a:solidFill>
                          <a:ea typeface="Nokia Pure Text Light" panose="020B0304040602060303" pitchFamily="34" charset="0"/>
                          <a:cs typeface="Nokia Pure Text Light" panose="020B0304040602060303" pitchFamily="34" charset="0"/>
                        </a:rPr>
                        <a:t>SO/M-VIM calls OpenStack to assign an IP address and FQDN to the VNF. SO/M-VIM passes the HEAT Template/ENV File</a:t>
                      </a:r>
                      <a:r>
                        <a:rPr lang="en-US" sz="1800" baseline="0" dirty="0">
                          <a:solidFill>
                            <a:schemeClr val="tx1"/>
                          </a:solidFill>
                          <a:ea typeface="Nokia Pure Text Light" panose="020B0304040602060303" pitchFamily="34" charset="0"/>
                          <a:cs typeface="Nokia Pure Text Light" panose="020B0304040602060303" pitchFamily="34" charset="0"/>
                        </a:rPr>
                        <a:t> to OpenStack. </a:t>
                      </a:r>
                      <a:r>
                        <a:rPr lang="en-US" sz="1800" dirty="0">
                          <a:solidFill>
                            <a:schemeClr val="tx1"/>
                          </a:solidFill>
                          <a:ea typeface="Nokia Pure Text Light" panose="020B0304040602060303" pitchFamily="34" charset="0"/>
                          <a:cs typeface="Nokia Pure Text Light" panose="020B0304040602060303" pitchFamily="34" charset="0"/>
                        </a:rPr>
                        <a:t>OpenStack assigns an IP address via DHCP and FQDN and updates DNS using the Designate service. VNF hostname is in the HEAT template (operator configurable). The </a:t>
                      </a:r>
                      <a:r>
                        <a:rPr lang="en-US" sz="1800" dirty="0" err="1">
                          <a:solidFill>
                            <a:schemeClr val="tx1"/>
                          </a:solidFill>
                          <a:ea typeface="Nokia Pure Text Light" panose="020B0304040602060303" pitchFamily="34" charset="0"/>
                          <a:cs typeface="Nokia Pure Text Light" panose="020B0304040602060303" pitchFamily="34" charset="0"/>
                        </a:rPr>
                        <a:t>domainname</a:t>
                      </a:r>
                      <a:r>
                        <a:rPr lang="en-US" sz="1800" dirty="0">
                          <a:solidFill>
                            <a:schemeClr val="tx1"/>
                          </a:solidFill>
                          <a:ea typeface="Nokia Pure Text Light" panose="020B0304040602060303" pitchFamily="34" charset="0"/>
                          <a:cs typeface="Nokia Pure Text Light" panose="020B0304040602060303" pitchFamily="34" charset="0"/>
                        </a:rPr>
                        <a:t> is configured in OpenStack. OpenStack forms FQDN as </a:t>
                      </a:r>
                      <a:r>
                        <a:rPr lang="en-US" sz="1800" dirty="0" err="1">
                          <a:solidFill>
                            <a:schemeClr val="tx1"/>
                          </a:solidFill>
                          <a:ea typeface="Nokia Pure Text Light" panose="020B0304040602060303" pitchFamily="34" charset="0"/>
                          <a:cs typeface="Nokia Pure Text Light" panose="020B0304040602060303" pitchFamily="34" charset="0"/>
                        </a:rPr>
                        <a:t>hostname@domainname</a:t>
                      </a:r>
                      <a:r>
                        <a:rPr lang="en-US" sz="1800" dirty="0">
                          <a:solidFill>
                            <a:schemeClr val="tx1"/>
                          </a:solidFill>
                          <a:ea typeface="Nokia Pure Text Light" panose="020B0304040602060303" pitchFamily="34" charset="0"/>
                          <a:cs typeface="Nokia Pure Text Light" panose="020B0304040602060303" pitchFamily="34" charset="0"/>
                        </a:rPr>
                        <a:t>. DNS IP address is also configured in OpenStack. </a:t>
                      </a:r>
                      <a:endParaRPr lang="en-US" sz="1800" b="1" dirty="0">
                        <a:solidFill>
                          <a:schemeClr val="tx1"/>
                        </a:solidFill>
                        <a:ea typeface="Nokia Pure Text Light" panose="020B0304040602060303" pitchFamily="34" charset="0"/>
                        <a:cs typeface="Nokia Pure Text Light" panose="020B0304040602060303" pitchFamily="34" charset="0"/>
                      </a:endParaRPr>
                    </a:p>
                  </a:txBody>
                  <a:tcPr/>
                </a:tc>
                <a:tc>
                  <a:txBody>
                    <a:bodyPr/>
                    <a:lstStyle/>
                    <a:p>
                      <a:r>
                        <a:rPr lang="en-US" sz="1800" dirty="0">
                          <a:solidFill>
                            <a:schemeClr val="tx1"/>
                          </a:solidFill>
                        </a:rPr>
                        <a:t>SO, M-VIM</a:t>
                      </a:r>
                    </a:p>
                  </a:txBody>
                  <a:tcPr/>
                </a:tc>
                <a:extLst>
                  <a:ext uri="{0D108BD9-81ED-4DB2-BD59-A6C34878D82A}">
                    <a16:rowId xmlns:a16="http://schemas.microsoft.com/office/drawing/2014/main" val="565009030"/>
                  </a:ext>
                </a:extLst>
              </a:tr>
              <a:tr h="370840">
                <a:tc>
                  <a:txBody>
                    <a:bodyPr/>
                    <a:lstStyle/>
                    <a:p>
                      <a:r>
                        <a:rPr lang="en-US" sz="1800" dirty="0">
                          <a:solidFill>
                            <a:schemeClr val="tx1"/>
                          </a:solidFill>
                        </a:rPr>
                        <a:t>VNF instantiation</a:t>
                      </a:r>
                    </a:p>
                  </a:txBody>
                  <a:tcPr/>
                </a:tc>
                <a:tc>
                  <a:txBody>
                    <a:bodyPr/>
                    <a:lstStyle/>
                    <a:p>
                      <a:r>
                        <a:rPr lang="en-US" sz="1800" dirty="0">
                          <a:solidFill>
                            <a:schemeClr val="tx1"/>
                          </a:solidFill>
                          <a:ea typeface="Nokia Pure Text Light" panose="020B0304040602060303" pitchFamily="34" charset="0"/>
                          <a:cs typeface="Nokia Pure Text Light" panose="020B0304040602060303" pitchFamily="34" charset="0"/>
                        </a:rPr>
                        <a:t>SO calls </a:t>
                      </a:r>
                      <a:r>
                        <a:rPr lang="en-US" sz="1800" dirty="0" err="1">
                          <a:solidFill>
                            <a:schemeClr val="tx1"/>
                          </a:solidFill>
                          <a:ea typeface="Nokia Pure Text Light" panose="020B0304040602060303" pitchFamily="34" charset="0"/>
                          <a:cs typeface="Nokia Pure Text Light" panose="020B0304040602060303" pitchFamily="34" charset="0"/>
                        </a:rPr>
                        <a:t>HeatBridge</a:t>
                      </a:r>
                      <a:r>
                        <a:rPr lang="en-US" sz="1800" dirty="0">
                          <a:solidFill>
                            <a:schemeClr val="tx1"/>
                          </a:solidFill>
                          <a:ea typeface="Nokia Pure Text Light" panose="020B0304040602060303" pitchFamily="34" charset="0"/>
                          <a:cs typeface="Nokia Pure Text Light" panose="020B0304040602060303" pitchFamily="34" charset="0"/>
                        </a:rPr>
                        <a:t> to gather instantiation information from OpenStack and update of the VNF AAI entry; e.g. with the VNF IP address and VNF FQDN.</a:t>
                      </a:r>
                      <a:endParaRPr lang="en-US" sz="1800" baseline="0" dirty="0">
                        <a:solidFill>
                          <a:schemeClr val="tx1"/>
                        </a:solidFill>
                      </a:endParaRPr>
                    </a:p>
                  </a:txBody>
                  <a:tcPr/>
                </a:tc>
                <a:tc>
                  <a:txBody>
                    <a:bodyPr/>
                    <a:lstStyle/>
                    <a:p>
                      <a:r>
                        <a:rPr lang="en-US" sz="1800" dirty="0">
                          <a:solidFill>
                            <a:schemeClr val="tx1"/>
                          </a:solidFill>
                        </a:rPr>
                        <a:t>SO, AAI</a:t>
                      </a:r>
                    </a:p>
                  </a:txBody>
                  <a:tcPr/>
                </a:tc>
                <a:extLst>
                  <a:ext uri="{0D108BD9-81ED-4DB2-BD59-A6C34878D82A}">
                    <a16:rowId xmlns:a16="http://schemas.microsoft.com/office/drawing/2014/main" val="1068783787"/>
                  </a:ext>
                </a:extLst>
              </a:tr>
              <a:tr h="370840">
                <a:tc>
                  <a:txBody>
                    <a:bodyPr/>
                    <a:lstStyle/>
                    <a:p>
                      <a:r>
                        <a:rPr lang="en-US" sz="1800" dirty="0">
                          <a:solidFill>
                            <a:schemeClr val="tx1"/>
                          </a:solidFill>
                        </a:rPr>
                        <a:t>VNF service configuration</a:t>
                      </a:r>
                    </a:p>
                  </a:txBody>
                  <a:tcPr/>
                </a:tc>
                <a:tc>
                  <a:txBody>
                    <a:bodyPr/>
                    <a:lstStyle/>
                    <a:p>
                      <a:r>
                        <a:rPr lang="en-US" sz="1800" baseline="0" dirty="0">
                          <a:solidFill>
                            <a:schemeClr val="tx1"/>
                          </a:solidFill>
                        </a:rPr>
                        <a:t>During service configuration, SO passes the following data to the Controller: VNF FQDN, Controller FQDN, IAK, RV and CA URL.  Controller configures this data on the VNF.</a:t>
                      </a:r>
                    </a:p>
                  </a:txBody>
                  <a:tcPr/>
                </a:tc>
                <a:tc>
                  <a:txBody>
                    <a:bodyPr/>
                    <a:lstStyle/>
                    <a:p>
                      <a:r>
                        <a:rPr lang="en-US" sz="1800" dirty="0">
                          <a:solidFill>
                            <a:schemeClr val="tx1"/>
                          </a:solidFill>
                        </a:rPr>
                        <a:t>SO, Controller </a:t>
                      </a:r>
                    </a:p>
                  </a:txBody>
                  <a:tcPr/>
                </a:tc>
                <a:extLst>
                  <a:ext uri="{0D108BD9-81ED-4DB2-BD59-A6C34878D82A}">
                    <a16:rowId xmlns:a16="http://schemas.microsoft.com/office/drawing/2014/main" val="10008"/>
                  </a:ext>
                </a:extLst>
              </a:tr>
            </a:tbl>
          </a:graphicData>
        </a:graphic>
      </p:graphicFrame>
      <p:sp>
        <p:nvSpPr>
          <p:cNvPr id="6" name="TextBox 5">
            <a:extLst>
              <a:ext uri="{FF2B5EF4-FFF2-40B4-BE49-F238E27FC236}">
                <a16:creationId xmlns:a16="http://schemas.microsoft.com/office/drawing/2014/main"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cs typeface="Arial" panose="020B0604020202020204" pitchFamily="34" charset="0"/>
              </a:rPr>
              <a:t>Impacts – Automatic VNF Initial Certificate Enrollment</a:t>
            </a:r>
          </a:p>
        </p:txBody>
      </p:sp>
    </p:spTree>
    <p:extLst>
      <p:ext uri="{BB962C8B-B14F-4D97-AF65-F5344CB8AC3E}">
        <p14:creationId xmlns:p14="http://schemas.microsoft.com/office/powerpoint/2010/main" val="1595854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060256133"/>
              </p:ext>
            </p:extLst>
          </p:nvPr>
        </p:nvGraphicFramePr>
        <p:xfrm>
          <a:off x="801509" y="1727199"/>
          <a:ext cx="10837335" cy="4663102"/>
        </p:xfrm>
        <a:graphic>
          <a:graphicData uri="http://schemas.openxmlformats.org/drawingml/2006/table">
            <a:tbl>
              <a:tblPr firstRow="1" bandRow="1">
                <a:tableStyleId>{5C22544A-7EE6-4342-B048-85BDC9FD1C3A}</a:tableStyleId>
              </a:tblPr>
              <a:tblGrid>
                <a:gridCol w="2483557">
                  <a:extLst>
                    <a:ext uri="{9D8B030D-6E8A-4147-A177-3AD203B41FA5}">
                      <a16:colId xmlns:a16="http://schemas.microsoft.com/office/drawing/2014/main" val="20000"/>
                    </a:ext>
                  </a:extLst>
                </a:gridCol>
                <a:gridCol w="5664062">
                  <a:extLst>
                    <a:ext uri="{9D8B030D-6E8A-4147-A177-3AD203B41FA5}">
                      <a16:colId xmlns:a16="http://schemas.microsoft.com/office/drawing/2014/main" val="20001"/>
                    </a:ext>
                  </a:extLst>
                </a:gridCol>
                <a:gridCol w="2689716">
                  <a:extLst>
                    <a:ext uri="{9D8B030D-6E8A-4147-A177-3AD203B41FA5}">
                      <a16:colId xmlns:a16="http://schemas.microsoft.com/office/drawing/2014/main" val="20002"/>
                    </a:ext>
                  </a:extLst>
                </a:gridCol>
              </a:tblGrid>
              <a:tr h="456862">
                <a:tc>
                  <a:txBody>
                    <a:bodyPr/>
                    <a:lstStyle/>
                    <a:p>
                      <a:r>
                        <a:rPr lang="en-US" sz="1800" dirty="0"/>
                        <a:t>Phase</a:t>
                      </a:r>
                    </a:p>
                  </a:txBody>
                  <a:tcPr/>
                </a:tc>
                <a:tc>
                  <a:txBody>
                    <a:bodyPr/>
                    <a:lstStyle/>
                    <a:p>
                      <a:r>
                        <a:rPr lang="en-US" sz="1800"/>
                        <a:t>Use Case</a:t>
                      </a:r>
                      <a:endParaRPr lang="en-US" sz="1800" dirty="0"/>
                    </a:p>
                  </a:txBody>
                  <a:tcPr/>
                </a:tc>
                <a:tc>
                  <a:txBody>
                    <a:bodyPr/>
                    <a:lstStyle/>
                    <a:p>
                      <a:r>
                        <a:rPr lang="en-US" sz="1800"/>
                        <a:t>Impacted Components</a:t>
                      </a:r>
                      <a:endParaRPr lang="en-US" sz="1800" dirty="0"/>
                    </a:p>
                  </a:txBody>
                  <a:tcPr/>
                </a:tc>
                <a:extLst>
                  <a:ext uri="{0D108BD9-81ED-4DB2-BD59-A6C34878D82A}">
                    <a16:rowId xmlns:a16="http://schemas.microsoft.com/office/drawing/2014/main" val="10000"/>
                  </a:ext>
                </a:extLst>
              </a:tr>
              <a:tr h="370840">
                <a:tc>
                  <a:txBody>
                    <a:bodyPr/>
                    <a:lstStyle/>
                    <a:p>
                      <a:r>
                        <a:rPr lang="en-US" sz="1800" dirty="0"/>
                        <a:t>Precondition</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ea typeface="Nokia Pure Text Light" panose="020B0304040602060303" pitchFamily="34" charset="0"/>
                          <a:cs typeface="Nokia Pure Text Light" panose="020B0304040602060303" pitchFamily="34" charset="0"/>
                        </a:rPr>
                        <a:t>DCAE VES Collector has integrated the CADI module. </a:t>
                      </a:r>
                    </a:p>
                  </a:txBody>
                  <a:tcPr/>
                </a:tc>
                <a:tc>
                  <a:txBody>
                    <a:bodyPr/>
                    <a:lstStyle/>
                    <a:p>
                      <a:r>
                        <a:rPr lang="en-US" sz="1800" dirty="0"/>
                        <a:t>DCAE VES Collectors</a:t>
                      </a:r>
                    </a:p>
                    <a:p>
                      <a:endParaRPr lang="en-US" sz="1800" dirty="0"/>
                    </a:p>
                  </a:txBody>
                  <a:tcPr/>
                </a:tc>
                <a:extLst>
                  <a:ext uri="{0D108BD9-81ED-4DB2-BD59-A6C34878D82A}">
                    <a16:rowId xmlns:a16="http://schemas.microsoft.com/office/drawing/2014/main" val="10001"/>
                  </a:ext>
                </a:extLst>
              </a:tr>
              <a:tr h="370840">
                <a:tc>
                  <a:txBody>
                    <a:bodyPr/>
                    <a:lstStyle/>
                    <a:p>
                      <a:r>
                        <a:rPr lang="en-US" sz="1800" dirty="0"/>
                        <a:t>Design time</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ea typeface="Nokia Pure Text Light" panose="020B0304040602060303" pitchFamily="34" charset="0"/>
                          <a:cs typeface="Nokia Pure Text Light" panose="020B0304040602060303" pitchFamily="34" charset="0"/>
                        </a:rPr>
                        <a:t>SDC publishes a YAML artifact of VNF Events to DMaaP (existing functionality).  AAF subscribes.  AAF creates a Role and Permissions for the VNF Type for the events in the YAML file. </a:t>
                      </a:r>
                    </a:p>
                  </a:txBody>
                  <a:tcPr/>
                </a:tc>
                <a:tc>
                  <a:txBody>
                    <a:bodyPr/>
                    <a:lstStyle/>
                    <a:p>
                      <a:r>
                        <a:rPr lang="en-US" sz="1800" dirty="0"/>
                        <a:t>AAF</a:t>
                      </a:r>
                    </a:p>
                  </a:txBody>
                  <a:tcPr/>
                </a:tc>
                <a:extLst>
                  <a:ext uri="{0D108BD9-81ED-4DB2-BD59-A6C34878D82A}">
                    <a16:rowId xmlns:a16="http://schemas.microsoft.com/office/drawing/2014/main" val="10002"/>
                  </a:ext>
                </a:extLst>
              </a:tr>
              <a:tr h="370840">
                <a:tc>
                  <a:txBody>
                    <a:bodyPr/>
                    <a:lstStyle/>
                    <a:p>
                      <a:r>
                        <a:rPr lang="en-US" sz="1800" dirty="0"/>
                        <a:t>VNF instantiation</a:t>
                      </a:r>
                    </a:p>
                  </a:txBody>
                  <a:tcPr/>
                </a:tc>
                <a:tc>
                  <a:txBody>
                    <a:bodyPr/>
                    <a:lstStyle/>
                    <a:p>
                      <a:r>
                        <a:rPr lang="en-US" sz="1800" dirty="0">
                          <a:ea typeface="Nokia Pure Text Light" panose="020B0304040602060303" pitchFamily="34" charset="0"/>
                          <a:cs typeface="Nokia Pure Text Light" panose="020B0304040602060303" pitchFamily="34" charset="0"/>
                        </a:rPr>
                        <a:t>SO triggers AAF to add the VNF instance to the Role created at Design Time.</a:t>
                      </a:r>
                      <a:endParaRPr lang="en-US" sz="1800" dirty="0"/>
                    </a:p>
                  </a:txBody>
                  <a:tcPr/>
                </a:tc>
                <a:tc>
                  <a:txBody>
                    <a:bodyPr/>
                    <a:lstStyle/>
                    <a:p>
                      <a:r>
                        <a:rPr lang="en-US" sz="1800" dirty="0"/>
                        <a:t>SO</a:t>
                      </a:r>
                    </a:p>
                    <a:p>
                      <a:r>
                        <a:rPr lang="en-US" sz="1800" baseline="0" dirty="0"/>
                        <a:t>AAF has an existing API</a:t>
                      </a:r>
                      <a:endParaRPr lang="en-US" sz="1800" dirty="0"/>
                    </a:p>
                  </a:txBody>
                  <a:tcPr/>
                </a:tc>
                <a:extLst>
                  <a:ext uri="{0D108BD9-81ED-4DB2-BD59-A6C34878D82A}">
                    <a16:rowId xmlns:a16="http://schemas.microsoft.com/office/drawing/2014/main" val="10003"/>
                  </a:ext>
                </a:extLst>
              </a:tr>
              <a:tr h="370840">
                <a:tc>
                  <a:txBody>
                    <a:bodyPr/>
                    <a:lstStyle/>
                    <a:p>
                      <a:r>
                        <a:rPr lang="en-US" sz="1800" dirty="0"/>
                        <a:t>Run time</a:t>
                      </a:r>
                    </a:p>
                  </a:txBody>
                  <a:tcPr/>
                </a:tc>
                <a:tc>
                  <a:txBody>
                    <a:bodyPr/>
                    <a:lstStyle/>
                    <a:p>
                      <a:r>
                        <a:rPr lang="en-US" sz="1800" dirty="0">
                          <a:ea typeface="Nokia Pure Text Light" panose="020B0304040602060303" pitchFamily="34" charset="0"/>
                          <a:cs typeface="Nokia Pure Text Light" panose="020B0304040602060303" pitchFamily="34" charset="0"/>
                        </a:rPr>
                        <a:t>VES Collector receives an event from a VNF. VES uses the CADI module to query AAF for the roles and permissions of this VNF in order to determine if the VNF is authorized to send the event. </a:t>
                      </a:r>
                    </a:p>
                    <a:p>
                      <a:r>
                        <a:rPr lang="en-US" sz="1800" b="1" dirty="0">
                          <a:ea typeface="Nokia Pure Text Light" panose="020B0304040602060303" pitchFamily="34" charset="0"/>
                          <a:cs typeface="Nokia Pure Text Light" panose="020B0304040602060303" pitchFamily="34" charset="0"/>
                        </a:rPr>
                        <a:t>NOTE:</a:t>
                      </a:r>
                      <a:r>
                        <a:rPr lang="en-US" sz="1800" b="1" baseline="0" dirty="0">
                          <a:ea typeface="Nokia Pure Text Light" panose="020B0304040602060303" pitchFamily="34" charset="0"/>
                          <a:cs typeface="Nokia Pure Text Light" panose="020B0304040602060303" pitchFamily="34" charset="0"/>
                        </a:rPr>
                        <a:t> </a:t>
                      </a:r>
                      <a:r>
                        <a:rPr lang="en-US" sz="1800" dirty="0">
                          <a:ea typeface="Nokia Pure Text Light" panose="020B0304040602060303" pitchFamily="34" charset="0"/>
                          <a:cs typeface="Nokia Pure Text Light" panose="020B0304040602060303" pitchFamily="34" charset="0"/>
                        </a:rPr>
                        <a:t>DCAE Project is assessing integrating with CADI for Casablanca.</a:t>
                      </a:r>
                      <a:endParaRPr lang="en-US" sz="1800" baseline="0" dirty="0"/>
                    </a:p>
                  </a:txBody>
                  <a:tcPr/>
                </a:tc>
                <a:tc>
                  <a:txBody>
                    <a:bodyPr/>
                    <a:lstStyle/>
                    <a:p>
                      <a:r>
                        <a:rPr lang="en-US" sz="1800" dirty="0"/>
                        <a:t>DCAE</a:t>
                      </a:r>
                      <a:r>
                        <a:rPr lang="en-US" sz="1800" baseline="0" dirty="0"/>
                        <a:t> VES Collectors</a:t>
                      </a:r>
                    </a:p>
                    <a:p>
                      <a:r>
                        <a:rPr lang="en-US" sz="1800" baseline="0" dirty="0"/>
                        <a:t>CADI has an existing API</a:t>
                      </a:r>
                    </a:p>
                  </a:txBody>
                  <a:tcPr/>
                </a:tc>
                <a:extLst>
                  <a:ext uri="{0D108BD9-81ED-4DB2-BD59-A6C34878D82A}">
                    <a16:rowId xmlns:a16="http://schemas.microsoft.com/office/drawing/2014/main" val="10004"/>
                  </a:ext>
                </a:extLst>
              </a:tr>
            </a:tbl>
          </a:graphicData>
        </a:graphic>
      </p:graphicFrame>
      <p:sp>
        <p:nvSpPr>
          <p:cNvPr id="6" name="TextBox 5">
            <a:extLst>
              <a:ext uri="{FF2B5EF4-FFF2-40B4-BE49-F238E27FC236}">
                <a16:creationId xmlns:a16="http://schemas.microsoft.com/office/drawing/2014/main" id="{D5150A00-62BF-41AB-A9D8-9F311316A0D7}"/>
              </a:ext>
            </a:extLst>
          </p:cNvPr>
          <p:cNvSpPr txBox="1"/>
          <p:nvPr/>
        </p:nvSpPr>
        <p:spPr>
          <a:xfrm>
            <a:off x="194791" y="259307"/>
            <a:ext cx="11091908" cy="461665"/>
          </a:xfrm>
          <a:prstGeom prst="rect">
            <a:avLst/>
          </a:prstGeom>
          <a:noFill/>
        </p:spPr>
        <p:txBody>
          <a:bodyPr wrap="square" rtlCol="0">
            <a:spAutoFit/>
          </a:bodyPr>
          <a:lstStyle/>
          <a:p>
            <a:r>
              <a:rPr lang="en-US" sz="2400" b="1" dirty="0">
                <a:cs typeface="Arial" panose="020B0604020202020204" pitchFamily="34" charset="0"/>
              </a:rPr>
              <a:t>Impacts – Automatically creating role with permissions and assigning VNF instance</a:t>
            </a:r>
          </a:p>
        </p:txBody>
      </p:sp>
      <p:sp>
        <p:nvSpPr>
          <p:cNvPr id="2" name="TextBox 1">
            <a:extLst>
              <a:ext uri="{FF2B5EF4-FFF2-40B4-BE49-F238E27FC236}">
                <a16:creationId xmlns:a16="http://schemas.microsoft.com/office/drawing/2014/main" id="{BD81FE9E-9E3E-4670-B75F-AC73DA97EB8D}"/>
              </a:ext>
            </a:extLst>
          </p:cNvPr>
          <p:cNvSpPr txBox="1"/>
          <p:nvPr/>
        </p:nvSpPr>
        <p:spPr>
          <a:xfrm>
            <a:off x="1411865" y="7540053"/>
            <a:ext cx="9368270" cy="461665"/>
          </a:xfrm>
          <a:prstGeom prst="rect">
            <a:avLst/>
          </a:prstGeom>
          <a:noFill/>
        </p:spPr>
        <p:txBody>
          <a:bodyPr wrap="none" rtlCol="0">
            <a:spAutoFit/>
          </a:bodyPr>
          <a:lstStyle/>
          <a:p>
            <a:r>
              <a:rPr lang="en-US" sz="2400" dirty="0">
                <a:solidFill>
                  <a:srgbClr val="FF0000"/>
                </a:solidFill>
              </a:rPr>
              <a:t>In the scenario slides that follow, the new security steps are shown in red.</a:t>
            </a:r>
          </a:p>
        </p:txBody>
      </p:sp>
    </p:spTree>
    <p:extLst>
      <p:ext uri="{BB962C8B-B14F-4D97-AF65-F5344CB8AC3E}">
        <p14:creationId xmlns:p14="http://schemas.microsoft.com/office/powerpoint/2010/main" val="1789051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295" y="-147792"/>
            <a:ext cx="12079705"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2352027" y="2277979"/>
            <a:ext cx="7096773" cy="4539916"/>
          </a:xfrm>
          <a:prstGeom prst="rect">
            <a:avLst/>
          </a:prstGeom>
        </p:spPr>
        <p:txBody>
          <a:bodyPr vert="horz" lIns="91440" tIns="45720" rIns="91440" bIns="45720" rtlCol="0" anchor="ctr">
            <a:normAutofit lnSpcReduction="1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300" dirty="0">
                <a:solidFill>
                  <a:schemeClr val="bg1"/>
                </a:solidFill>
              </a:rPr>
              <a:t>Option 2:</a:t>
            </a:r>
          </a:p>
          <a:p>
            <a:pPr algn="ctr"/>
            <a:r>
              <a:rPr lang="en-US" sz="4300" dirty="0">
                <a:solidFill>
                  <a:schemeClr val="bg1"/>
                </a:solidFill>
              </a:rPr>
              <a:t>CA supports near real-time CMPv2 initial registration of end entity.</a:t>
            </a:r>
          </a:p>
          <a:p>
            <a:pPr algn="ctr"/>
            <a:endParaRPr lang="en-US" sz="4400" dirty="0">
              <a:solidFill>
                <a:schemeClr val="bg1"/>
              </a:solidFill>
            </a:endParaRPr>
          </a:p>
          <a:p>
            <a:pPr algn="ctr"/>
            <a:r>
              <a:rPr lang="en-US" sz="3600" dirty="0">
                <a:solidFill>
                  <a:schemeClr val="bg1"/>
                </a:solidFill>
              </a:rPr>
              <a:t>IAK/RV created and passed to VNF during instantiation.  VNF performs certificate enrollment after activation.</a:t>
            </a:r>
            <a:endParaRPr lang="ru-RU" sz="36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187115" y="6405540"/>
            <a:ext cx="8261685"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endParaRPr lang="en-US"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Rectangle: Rounded Corners 7">
            <a:extLst>
              <a:ext uri="{FF2B5EF4-FFF2-40B4-BE49-F238E27FC236}">
                <a16:creationId xmlns:a16="http://schemas.microsoft.com/office/drawing/2014/main" id="{35B6199D-5FBD-448C-A1DF-BCC0B5DE423F}"/>
              </a:ext>
            </a:extLst>
          </p:cNvPr>
          <p:cNvSpPr/>
          <p:nvPr/>
        </p:nvSpPr>
        <p:spPr>
          <a:xfrm>
            <a:off x="7989383" y="595974"/>
            <a:ext cx="3459480" cy="11098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Preferred solution</a:t>
            </a:r>
          </a:p>
        </p:txBody>
      </p:sp>
    </p:spTree>
    <p:extLst>
      <p:ext uri="{BB962C8B-B14F-4D97-AF65-F5344CB8AC3E}">
        <p14:creationId xmlns:p14="http://schemas.microsoft.com/office/powerpoint/2010/main" val="929488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292345" y="588782"/>
            <a:ext cx="731520" cy="8319189"/>
            <a:chOff x="292345" y="588782"/>
            <a:chExt cx="731520" cy="8319189"/>
          </a:xfrm>
        </p:grpSpPr>
        <p:sp>
          <p:nvSpPr>
            <p:cNvPr id="129" name="Rectangle: Rounded Corners 128">
              <a:extLst>
                <a:ext uri="{FF2B5EF4-FFF2-40B4-BE49-F238E27FC236}">
                  <a16:creationId xmlns:a16="http://schemas.microsoft.com/office/drawing/2014/main" id="{CBEA48BA-BCB7-40F5-B3E9-0EAE017F212D}"/>
                </a:ext>
              </a:extLst>
            </p:cNvPr>
            <p:cNvSpPr/>
            <p:nvPr/>
          </p:nvSpPr>
          <p:spPr>
            <a:xfrm>
              <a:off x="501945" y="961944"/>
              <a:ext cx="314282"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Rounded Corners 61">
              <a:extLst>
                <a:ext uri="{FF2B5EF4-FFF2-40B4-BE49-F238E27FC236}">
                  <a16:creationId xmlns:a16="http://schemas.microsoft.com/office/drawing/2014/main" id="{C287A373-4908-4D32-9E68-69EAD651CFEF}"/>
                </a:ext>
              </a:extLst>
            </p:cNvPr>
            <p:cNvSpPr/>
            <p:nvPr/>
          </p:nvSpPr>
          <p:spPr>
            <a:xfrm>
              <a:off x="292345"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SDC</a:t>
              </a:r>
            </a:p>
          </p:txBody>
        </p:sp>
      </p:grpSp>
      <p:grpSp>
        <p:nvGrpSpPr>
          <p:cNvPr id="11" name="Group 10"/>
          <p:cNvGrpSpPr/>
          <p:nvPr/>
        </p:nvGrpSpPr>
        <p:grpSpPr>
          <a:xfrm>
            <a:off x="1961305" y="595848"/>
            <a:ext cx="731520" cy="8312123"/>
            <a:chOff x="2024993" y="595848"/>
            <a:chExt cx="731520" cy="8312123"/>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233054"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Rounded Corners 61">
              <a:extLst>
                <a:ext uri="{FF2B5EF4-FFF2-40B4-BE49-F238E27FC236}">
                  <a16:creationId xmlns:a16="http://schemas.microsoft.com/office/drawing/2014/main" id="{C287A373-4908-4D32-9E68-69EAD651CFEF}"/>
                </a:ext>
              </a:extLst>
            </p:cNvPr>
            <p:cNvSpPr/>
            <p:nvPr/>
          </p:nvSpPr>
          <p:spPr>
            <a:xfrm>
              <a:off x="2024993" y="595848"/>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SO</a:t>
              </a:r>
            </a:p>
          </p:txBody>
        </p:sp>
      </p:grpSp>
      <p:grpSp>
        <p:nvGrpSpPr>
          <p:cNvPr id="12" name="Group 11"/>
          <p:cNvGrpSpPr/>
          <p:nvPr/>
        </p:nvGrpSpPr>
        <p:grpSpPr>
          <a:xfrm>
            <a:off x="2795785" y="589692"/>
            <a:ext cx="731520" cy="8318279"/>
            <a:chOff x="2821445" y="589692"/>
            <a:chExt cx="731520" cy="8318279"/>
          </a:xfrm>
        </p:grpSpPr>
        <p:sp>
          <p:nvSpPr>
            <p:cNvPr id="72" name="Rectangle: Rounded Corners 71">
              <a:extLst>
                <a:ext uri="{FF2B5EF4-FFF2-40B4-BE49-F238E27FC236}">
                  <a16:creationId xmlns:a16="http://schemas.microsoft.com/office/drawing/2014/main" id="{10EC584D-7147-4E0D-B1E0-58A5679F5557}"/>
                </a:ext>
              </a:extLst>
            </p:cNvPr>
            <p:cNvSpPr/>
            <p:nvPr/>
          </p:nvSpPr>
          <p:spPr>
            <a:xfrm>
              <a:off x="3030064"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Rounded Corners 61">
              <a:extLst>
                <a:ext uri="{FF2B5EF4-FFF2-40B4-BE49-F238E27FC236}">
                  <a16:creationId xmlns:a16="http://schemas.microsoft.com/office/drawing/2014/main" id="{C287A373-4908-4D32-9E68-69EAD651CFEF}"/>
                </a:ext>
              </a:extLst>
            </p:cNvPr>
            <p:cNvSpPr/>
            <p:nvPr/>
          </p:nvSpPr>
          <p:spPr>
            <a:xfrm>
              <a:off x="2821445" y="58969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Controller</a:t>
              </a:r>
            </a:p>
          </p:txBody>
        </p:sp>
      </p:grpSp>
      <p:grpSp>
        <p:nvGrpSpPr>
          <p:cNvPr id="13" name="Group 12"/>
          <p:cNvGrpSpPr/>
          <p:nvPr/>
        </p:nvGrpSpPr>
        <p:grpSpPr>
          <a:xfrm>
            <a:off x="3630265" y="593838"/>
            <a:ext cx="731520" cy="8314133"/>
            <a:chOff x="3631020" y="593838"/>
            <a:chExt cx="731520" cy="8314133"/>
          </a:xfrm>
        </p:grpSpPr>
        <p:sp>
          <p:nvSpPr>
            <p:cNvPr id="56" name="Rectangle: Rounded Corners 55">
              <a:extLst>
                <a:ext uri="{FF2B5EF4-FFF2-40B4-BE49-F238E27FC236}">
                  <a16:creationId xmlns:a16="http://schemas.microsoft.com/office/drawing/2014/main" id="{48FD4064-3CC4-4D90-ACA7-595E80B53EE2}"/>
                </a:ext>
              </a:extLst>
            </p:cNvPr>
            <p:cNvSpPr/>
            <p:nvPr/>
          </p:nvSpPr>
          <p:spPr>
            <a:xfrm>
              <a:off x="3839639"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Rounded Corners 61">
              <a:extLst>
                <a:ext uri="{FF2B5EF4-FFF2-40B4-BE49-F238E27FC236}">
                  <a16:creationId xmlns:a16="http://schemas.microsoft.com/office/drawing/2014/main" id="{C287A373-4908-4D32-9E68-69EAD651CFEF}"/>
                </a:ext>
              </a:extLst>
            </p:cNvPr>
            <p:cNvSpPr/>
            <p:nvPr/>
          </p:nvSpPr>
          <p:spPr>
            <a:xfrm>
              <a:off x="3631020" y="593838"/>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DCAE</a:t>
              </a:r>
            </a:p>
          </p:txBody>
        </p:sp>
      </p:grpSp>
      <p:grpSp>
        <p:nvGrpSpPr>
          <p:cNvPr id="14" name="Group 13"/>
          <p:cNvGrpSpPr/>
          <p:nvPr/>
        </p:nvGrpSpPr>
        <p:grpSpPr>
          <a:xfrm>
            <a:off x="4464745" y="592085"/>
            <a:ext cx="731520" cy="8315886"/>
            <a:chOff x="4454343" y="592085"/>
            <a:chExt cx="731520" cy="8315886"/>
          </a:xfrm>
        </p:grpSpPr>
        <p:sp>
          <p:nvSpPr>
            <p:cNvPr id="4" name="Rectangle: Rounded Corners 3">
              <a:extLst>
                <a:ext uri="{FF2B5EF4-FFF2-40B4-BE49-F238E27FC236}">
                  <a16:creationId xmlns:a16="http://schemas.microsoft.com/office/drawing/2014/main" id="{8D4B6721-E0ED-456E-BAC5-4F24E6BC7AC4}"/>
                </a:ext>
              </a:extLst>
            </p:cNvPr>
            <p:cNvSpPr/>
            <p:nvPr/>
          </p:nvSpPr>
          <p:spPr>
            <a:xfrm>
              <a:off x="4662472"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Rounded Corners 61">
              <a:extLst>
                <a:ext uri="{FF2B5EF4-FFF2-40B4-BE49-F238E27FC236}">
                  <a16:creationId xmlns:a16="http://schemas.microsoft.com/office/drawing/2014/main" id="{C287A373-4908-4D32-9E68-69EAD651CFEF}"/>
                </a:ext>
              </a:extLst>
            </p:cNvPr>
            <p:cNvSpPr/>
            <p:nvPr/>
          </p:nvSpPr>
          <p:spPr>
            <a:xfrm>
              <a:off x="4454343" y="592085"/>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AAI</a:t>
              </a:r>
            </a:p>
          </p:txBody>
        </p:sp>
      </p:grpSp>
      <p:grpSp>
        <p:nvGrpSpPr>
          <p:cNvPr id="15" name="Group 14"/>
          <p:cNvGrpSpPr/>
          <p:nvPr/>
        </p:nvGrpSpPr>
        <p:grpSpPr>
          <a:xfrm>
            <a:off x="5299224" y="588782"/>
            <a:ext cx="731520" cy="8319189"/>
            <a:chOff x="5299224" y="588782"/>
            <a:chExt cx="731520" cy="8319189"/>
          </a:xfrm>
        </p:grpSpPr>
        <p:sp>
          <p:nvSpPr>
            <p:cNvPr id="55" name="Rectangle: Rounded Corners 54">
              <a:extLst>
                <a:ext uri="{FF2B5EF4-FFF2-40B4-BE49-F238E27FC236}">
                  <a16:creationId xmlns:a16="http://schemas.microsoft.com/office/drawing/2014/main" id="{C8BCA5C5-7446-440D-A91E-DABB393F44F6}"/>
                </a:ext>
              </a:extLst>
            </p:cNvPr>
            <p:cNvSpPr/>
            <p:nvPr/>
          </p:nvSpPr>
          <p:spPr>
            <a:xfrm>
              <a:off x="5489585"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Rounded Corners 61">
              <a:extLst>
                <a:ext uri="{FF2B5EF4-FFF2-40B4-BE49-F238E27FC236}">
                  <a16:creationId xmlns:a16="http://schemas.microsoft.com/office/drawing/2014/main" id="{C287A373-4908-4D32-9E68-69EAD651CFEF}"/>
                </a:ext>
              </a:extLst>
            </p:cNvPr>
            <p:cNvSpPr/>
            <p:nvPr/>
          </p:nvSpPr>
          <p:spPr>
            <a:xfrm>
              <a:off x="5299224"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AAF</a:t>
              </a:r>
            </a:p>
          </p:txBody>
        </p:sp>
      </p:grpSp>
      <p:grpSp>
        <p:nvGrpSpPr>
          <p:cNvPr id="10" name="Group 9"/>
          <p:cNvGrpSpPr/>
          <p:nvPr/>
        </p:nvGrpSpPr>
        <p:grpSpPr>
          <a:xfrm>
            <a:off x="1126825" y="588782"/>
            <a:ext cx="731520" cy="8319189"/>
            <a:chOff x="1112992" y="588782"/>
            <a:chExt cx="731520" cy="8319189"/>
          </a:xfrm>
        </p:grpSpPr>
        <p:sp>
          <p:nvSpPr>
            <p:cNvPr id="75" name="Rectangle: Rounded Corners 59">
              <a:extLst>
                <a:ext uri="{FF2B5EF4-FFF2-40B4-BE49-F238E27FC236}">
                  <a16:creationId xmlns:a16="http://schemas.microsoft.com/office/drawing/2014/main" id="{ED2E22EE-6C97-41FF-B8B7-A1756F25DD4D}"/>
                </a:ext>
              </a:extLst>
            </p:cNvPr>
            <p:cNvSpPr/>
            <p:nvPr/>
          </p:nvSpPr>
          <p:spPr>
            <a:xfrm>
              <a:off x="1324615" y="1079932"/>
              <a:ext cx="314282"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Rounded Corners 61">
              <a:extLst>
                <a:ext uri="{FF2B5EF4-FFF2-40B4-BE49-F238E27FC236}">
                  <a16:creationId xmlns:a16="http://schemas.microsoft.com/office/drawing/2014/main" id="{C287A373-4908-4D32-9E68-69EAD651CFEF}"/>
                </a:ext>
              </a:extLst>
            </p:cNvPr>
            <p:cNvSpPr/>
            <p:nvPr/>
          </p:nvSpPr>
          <p:spPr>
            <a:xfrm>
              <a:off x="1112992" y="588782"/>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err="1"/>
                <a:t>DMaaP</a:t>
              </a:r>
              <a:endParaRPr lang="en-US" b="1" dirty="0"/>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132347" y="19019"/>
            <a:ext cx="5958569" cy="9138334"/>
            <a:chOff x="-5270" y="0"/>
            <a:chExt cx="7160801" cy="8580322"/>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7155531"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rPr>
                <a:t>Stage A: VNF and Service Modeling</a:t>
              </a:r>
            </a:p>
          </p:txBody>
        </p:sp>
        <p:sp>
          <p:nvSpPr>
            <p:cNvPr id="52" name="Rectangle 51">
              <a:extLst>
                <a:ext uri="{FF2B5EF4-FFF2-40B4-BE49-F238E27FC236}">
                  <a16:creationId xmlns:a16="http://schemas.microsoft.com/office/drawing/2014/main" id="{E4A18EAB-44DD-48FC-8E55-3D036E836FF4}"/>
                </a:ext>
              </a:extLst>
            </p:cNvPr>
            <p:cNvSpPr/>
            <p:nvPr/>
          </p:nvSpPr>
          <p:spPr>
            <a:xfrm>
              <a:off x="-5270" y="0"/>
              <a:ext cx="7160801"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517442" y="2661073"/>
            <a:ext cx="600531" cy="11560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276885" y="2906204"/>
            <a:ext cx="1232082" cy="646331"/>
          </a:xfrm>
          <a:prstGeom prst="rect">
            <a:avLst/>
          </a:prstGeom>
          <a:noFill/>
        </p:spPr>
        <p:txBody>
          <a:bodyPr wrap="square" rtlCol="0">
            <a:spAutoFit/>
          </a:bodyPr>
          <a:lstStyle/>
          <a:p>
            <a:r>
              <a:rPr lang="en-US" dirty="0">
                <a:solidFill>
                  <a:srgbClr val="0000CC"/>
                </a:solidFill>
              </a:rPr>
              <a:t>Resource Definition</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31819" y="2822054"/>
            <a:ext cx="179193"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237275" y="4060952"/>
            <a:ext cx="1293530" cy="749065"/>
            <a:chOff x="1225691" y="4675772"/>
            <a:chExt cx="1264935" cy="74906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496285" y="4553711"/>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334852" y="4778506"/>
              <a:ext cx="1155774" cy="646331"/>
            </a:xfrm>
            <a:prstGeom prst="rect">
              <a:avLst/>
            </a:prstGeom>
            <a:noFill/>
          </p:spPr>
          <p:txBody>
            <a:bodyPr wrap="square" rtlCol="0">
              <a:spAutoFit/>
            </a:bodyPr>
            <a:lstStyle/>
            <a:p>
              <a:r>
                <a:rPr lang="en-US" dirty="0">
                  <a:solidFill>
                    <a:srgbClr val="0000CC"/>
                  </a:solidFill>
                </a:rPr>
                <a:t>Service Design</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42186" y="4675772"/>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702743" y="3086656"/>
            <a:ext cx="278774" cy="116797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434990" y="3526650"/>
            <a:ext cx="753732" cy="276999"/>
          </a:xfrm>
          <a:prstGeom prst="rect">
            <a:avLst/>
          </a:prstGeom>
          <a:noFill/>
        </p:spPr>
        <p:txBody>
          <a:bodyPr wrap="none" rtlCol="0">
            <a:spAutoFit/>
          </a:bodyPr>
          <a:lstStyle/>
          <a:p>
            <a:r>
              <a:rPr lang="en-US" sz="1200" dirty="0">
                <a:solidFill>
                  <a:schemeClr val="bg1"/>
                </a:solidFill>
              </a:rPr>
              <a:t>VNF type</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a:off x="434990" y="5700956"/>
            <a:ext cx="5230368" cy="41660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Artifact distribution via </a:t>
            </a:r>
            <a:r>
              <a:rPr lang="en-US" dirty="0" err="1">
                <a:solidFill>
                  <a:srgbClr val="0000CC"/>
                </a:solidFill>
              </a:rPr>
              <a:t>DMaaP</a:t>
            </a:r>
            <a:endParaRPr lang="en-US" dirty="0">
              <a:solidFill>
                <a:srgbClr val="0000CC"/>
              </a:solidFill>
            </a:endParaRP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24056" y="5552423"/>
            <a:ext cx="179193" cy="297065"/>
          </a:xfrm>
          <a:prstGeom prst="rect">
            <a:avLst/>
          </a:prstGeom>
        </p:spPr>
      </p:pic>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126567" y="1555674"/>
            <a:ext cx="334926" cy="80157"/>
          </a:xfrm>
          <a:prstGeom prst="rect">
            <a:avLst/>
          </a:prstGeom>
        </p:spPr>
      </p:pic>
      <p:cxnSp>
        <p:nvCxnSpPr>
          <p:cNvPr id="94" name="Straight Arrow Connector 93">
            <a:extLst>
              <a:ext uri="{FF2B5EF4-FFF2-40B4-BE49-F238E27FC236}">
                <a16:creationId xmlns:a16="http://schemas.microsoft.com/office/drawing/2014/main" id="{C2E52305-F9F2-48B9-B3B8-DFE7E977A1C2}"/>
              </a:ext>
            </a:extLst>
          </p:cNvPr>
          <p:cNvCxnSpPr>
            <a:cxnSpLocks/>
          </p:cNvCxnSpPr>
          <p:nvPr/>
        </p:nvCxnSpPr>
        <p:spPr>
          <a:xfrm flipH="1">
            <a:off x="1652059" y="5541370"/>
            <a:ext cx="3032104"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0638A6D3-9447-41D7-B7AA-0BD406659E97}"/>
              </a:ext>
            </a:extLst>
          </p:cNvPr>
          <p:cNvCxnSpPr>
            <a:cxnSpLocks/>
          </p:cNvCxnSpPr>
          <p:nvPr/>
        </p:nvCxnSpPr>
        <p:spPr>
          <a:xfrm flipH="1">
            <a:off x="1652731" y="5416572"/>
            <a:ext cx="218615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D2CA5AEF-E673-422A-924C-F3BD9A2BBF59}"/>
              </a:ext>
            </a:extLst>
          </p:cNvPr>
          <p:cNvCxnSpPr>
            <a:cxnSpLocks/>
          </p:cNvCxnSpPr>
          <p:nvPr/>
        </p:nvCxnSpPr>
        <p:spPr>
          <a:xfrm flipH="1">
            <a:off x="1652731" y="5170311"/>
            <a:ext cx="516635"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B138C7FD-E404-4011-90C3-CCD6114951B8}"/>
              </a:ext>
            </a:extLst>
          </p:cNvPr>
          <p:cNvCxnSpPr>
            <a:cxnSpLocks/>
            <a:stCxn id="75" idx="1"/>
          </p:cNvCxnSpPr>
          <p:nvPr/>
        </p:nvCxnSpPr>
        <p:spPr>
          <a:xfrm flipH="1" flipV="1">
            <a:off x="814515" y="4993951"/>
            <a:ext cx="523933"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6" name="TextBox 125">
            <a:extLst>
              <a:ext uri="{FF2B5EF4-FFF2-40B4-BE49-F238E27FC236}">
                <a16:creationId xmlns:a16="http://schemas.microsoft.com/office/drawing/2014/main" id="{FB2F876F-298D-4C84-AADF-F71E775149BE}"/>
              </a:ext>
            </a:extLst>
          </p:cNvPr>
          <p:cNvSpPr txBox="1"/>
          <p:nvPr/>
        </p:nvSpPr>
        <p:spPr>
          <a:xfrm>
            <a:off x="6480343" y="45586"/>
            <a:ext cx="5485648" cy="9209426"/>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304040602060303" pitchFamily="34" charset="0"/>
                <a:cs typeface="Nokia Pure Text Light" panose="020B0304040602060303" pitchFamily="34" charset="0"/>
              </a:rPr>
              <a:t>VNF Modeling Design Time</a:t>
            </a:r>
          </a:p>
          <a:p>
            <a:r>
              <a:rPr lang="en-US" b="1" dirty="0">
                <a:solidFill>
                  <a:srgbClr val="FF0000"/>
                </a:solidFill>
                <a:ea typeface="Nokia Pure Text Light" panose="020B0304040602060303" pitchFamily="34" charset="0"/>
                <a:cs typeface="Nokia Pure Text Light" panose="020B0304040602060303" pitchFamily="34" charset="0"/>
              </a:rPr>
              <a:t>Precondition: </a:t>
            </a:r>
            <a:r>
              <a:rPr lang="en-US" dirty="0">
                <a:solidFill>
                  <a:srgbClr val="FF0000"/>
                </a:solidFill>
                <a:ea typeface="Nokia Pure Text Light" panose="020B0304040602060303" pitchFamily="34" charset="0"/>
                <a:cs typeface="Nokia Pure Text Light" panose="020B0304040602060303" pitchFamily="34" charset="0"/>
              </a:rPr>
              <a:t>At ONAP deployment time, AAF </a:t>
            </a:r>
            <a:r>
              <a:rPr lang="en-US" dirty="0" err="1">
                <a:solidFill>
                  <a:srgbClr val="FF0000"/>
                </a:solidFill>
                <a:ea typeface="Nokia Pure Text Light" panose="020B0304040602060303" pitchFamily="34" charset="0"/>
                <a:cs typeface="Nokia Pure Text Light" panose="020B0304040602060303" pitchFamily="34" charset="0"/>
              </a:rPr>
              <a:t>CertMan</a:t>
            </a:r>
            <a:r>
              <a:rPr lang="en-US" dirty="0">
                <a:solidFill>
                  <a:srgbClr val="FF0000"/>
                </a:solidFill>
                <a:ea typeface="Nokia Pure Text Light" panose="020B0304040602060303" pitchFamily="34" charset="0"/>
                <a:cs typeface="Nokia Pure Text Light" panose="020B0304040602060303" pitchFamily="34" charset="0"/>
              </a:rPr>
              <a:t> is configured to be a Registration Authority (RA) for the operator’s CA. AAF will request IAK/RV in near real time from the CA for instantiated VNFs.</a:t>
            </a:r>
            <a:endParaRPr lang="en-US" b="1" dirty="0">
              <a:solidFill>
                <a:srgbClr val="FF0000"/>
              </a:solidFill>
              <a:ea typeface="Nokia Pure Text Light" panose="020B0304040602060303" pitchFamily="34" charset="0"/>
              <a:cs typeface="Nokia Pure Text Light" panose="020B0304040602060303" pitchFamily="34" charset="0"/>
            </a:endParaRPr>
          </a:p>
          <a:p>
            <a:endParaRPr lang="en-US" b="1" dirty="0">
              <a:ea typeface="Nokia Pure Text Light" panose="020B0304040602060303" pitchFamily="34" charset="0"/>
              <a:cs typeface="Nokia Pure Text Light" panose="020B0304040602060303" pitchFamily="34" charset="0"/>
            </a:endParaRPr>
          </a:p>
          <a:p>
            <a:r>
              <a:rPr lang="en-US" b="1" dirty="0">
                <a:ea typeface="Nokia Pure Text Light" panose="020B0304040602060303" pitchFamily="34" charset="0"/>
                <a:cs typeface="Nokia Pure Text Light" panose="020B0304040602060303" pitchFamily="34" charset="0"/>
              </a:rPr>
              <a:t>RESOURCE DEFINITION </a:t>
            </a:r>
            <a:r>
              <a:rPr lang="en-US" dirty="0">
                <a:ea typeface="Nokia Pure Text Light" panose="020B0304040602060303" pitchFamily="34" charset="0"/>
                <a:cs typeface="Nokia Pure Text Light" panose="020B0304040602060303" pitchFamily="34" charset="0"/>
              </a:rPr>
              <a:t>SDC User can provide the following information about the VNF :</a:t>
            </a:r>
            <a:endParaRPr lang="en-US" b="1" dirty="0">
              <a:ea typeface="Nokia Pure Text Light" panose="020B0304040602060303" pitchFamily="34" charset="0"/>
              <a:cs typeface="Nokia Pure Text Light" panose="020B0304040602060303" pitchFamily="34" charset="0"/>
            </a:endParaRP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RESOURCE TYPE</a:t>
            </a:r>
            <a:r>
              <a:rPr lang="en-US" sz="1600" dirty="0">
                <a:ea typeface="Nokia Pure Text Light" panose="020B0304040602060303" pitchFamily="34" charset="0"/>
                <a:cs typeface="Nokia Pure Text Light" panose="020B0304040602060303" pitchFamily="34" charset="0"/>
              </a:rPr>
              <a:t>– Type of resource; VNF in this case</a:t>
            </a:r>
            <a:r>
              <a:rPr lang="en-US" sz="1600" b="1" dirty="0">
                <a:ea typeface="Nokia Pure Text Light" panose="020B0304040602060303" pitchFamily="34" charset="0"/>
                <a:cs typeface="Nokia Pure Text Light" panose="020B0304040602060303" pitchFamily="34" charset="0"/>
              </a:rPr>
              <a:t>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NAME</a:t>
            </a:r>
            <a:r>
              <a:rPr lang="en-US" sz="1600" dirty="0">
                <a:ea typeface="Nokia Pure Text Light" panose="020B0304040602060303" pitchFamily="34" charset="0"/>
                <a:cs typeface="Nokia Pure Text Light" panose="020B0304040602060303" pitchFamily="34" charset="0"/>
              </a:rPr>
              <a:t> – Name of the VNF type; e.g. </a:t>
            </a:r>
            <a:r>
              <a:rPr lang="en-US" sz="1600" dirty="0" err="1">
                <a:ea typeface="Nokia Pure Text Light" panose="020B0304040602060303" pitchFamily="34" charset="0"/>
                <a:cs typeface="Nokia Pure Text Light" panose="020B0304040602060303" pitchFamily="34" charset="0"/>
              </a:rPr>
              <a:t>gnbCu</a:t>
            </a:r>
            <a:endParaRPr lang="en-US" sz="1600" dirty="0">
              <a:ea typeface="Nokia Pure Text Light" panose="020B0304040602060303" pitchFamily="34" charset="0"/>
              <a:cs typeface="Nokia Pure Text Light" panose="020B0304040602060303" pitchFamily="34" charset="0"/>
            </a:endParaRP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CATEGORY</a:t>
            </a:r>
            <a:r>
              <a:rPr lang="en-US" sz="1600" dirty="0">
                <a:ea typeface="Nokia Pure Text Light" panose="020B0304040602060303" pitchFamily="34" charset="0"/>
                <a:cs typeface="Nokia Pure Text Light" panose="020B0304040602060303" pitchFamily="34" charset="0"/>
              </a:rPr>
              <a:t> – VNF category; e.g. Mobility</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TAGS</a:t>
            </a:r>
            <a:r>
              <a:rPr lang="en-US" sz="1600" dirty="0">
                <a:ea typeface="Nokia Pure Text Light" panose="020B0304040602060303" pitchFamily="34" charset="0"/>
                <a:cs typeface="Nokia Pure Text Light" panose="020B0304040602060303" pitchFamily="34" charset="0"/>
              </a:rPr>
              <a:t> – User-defined tags </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DESCRIPTION </a:t>
            </a:r>
            <a:r>
              <a:rPr lang="en-US" sz="1600" dirty="0">
                <a:ea typeface="Nokia Pure Text Light" panose="020B0304040602060303" pitchFamily="34" charset="0"/>
                <a:cs typeface="Nokia Pure Text Light" panose="020B0304040602060303" pitchFamily="34" charset="0"/>
              </a:rPr>
              <a:t>– Text description</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CONTACT ID </a:t>
            </a:r>
            <a:r>
              <a:rPr lang="en-US" sz="1600" dirty="0">
                <a:ea typeface="Nokia Pure Text Light" panose="020B0304040602060303" pitchFamily="34" charset="0"/>
                <a:cs typeface="Nokia Pure Text Light" panose="020B0304040602060303" pitchFamily="34" charset="0"/>
              </a:rPr>
              <a:t>– Designer of the resource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a:t>
            </a:r>
            <a:r>
              <a:rPr lang="en-US" sz="1600" dirty="0">
                <a:ea typeface="Nokia Pure Text Light" panose="020B0304040602060303" pitchFamily="34" charset="0"/>
                <a:cs typeface="Nokia Pure Text Light" panose="020B0304040602060303" pitchFamily="34" charset="0"/>
              </a:rPr>
              <a:t> – VNF vendor; e.g. Nokia</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VENDOR RELEASE </a:t>
            </a:r>
            <a:r>
              <a:rPr lang="en-US" sz="1600" dirty="0">
                <a:ea typeface="Nokia Pure Text Light" panose="020B0304040602060303" pitchFamily="34" charset="0"/>
                <a:cs typeface="Nokia Pure Text Light" panose="020B0304040602060303" pitchFamily="34" charset="0"/>
              </a:rPr>
              <a:t>– Vendor release</a:t>
            </a:r>
          </a:p>
          <a:p>
            <a:pPr marL="171450" indent="-171450">
              <a:buFont typeface="Arial" panose="020B0604020202020204" pitchFamily="34" charset="0"/>
              <a:buChar char="•"/>
            </a:pPr>
            <a:r>
              <a:rPr lang="en-US" sz="1600" b="1" dirty="0">
                <a:ea typeface="Nokia Pure Text Light" panose="020B0304040602060303" pitchFamily="34" charset="0"/>
                <a:cs typeface="Nokia Pure Text Light" panose="020B0304040602060303" pitchFamily="34" charset="0"/>
              </a:rPr>
              <a:t>EVENTS </a:t>
            </a:r>
            <a:r>
              <a:rPr lang="en-US" sz="1600" dirty="0">
                <a:ea typeface="Nokia Pure Text Light" panose="020B0304040602060303" pitchFamily="34" charset="0"/>
                <a:cs typeface="Nokia Pure Text Light" panose="020B0304040602060303" pitchFamily="34" charset="0"/>
              </a:rPr>
              <a:t>– Monitoring event definitions</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SERVICE DESIGN </a:t>
            </a:r>
            <a:r>
              <a:rPr lang="en-US" dirty="0">
                <a:ea typeface="Nokia Pure Text Light" panose="020B0304040602060303" pitchFamily="34" charset="0"/>
                <a:cs typeface="Nokia Pure Text Light" panose="020B0304040602060303" pitchFamily="34" charset="0"/>
              </a:rPr>
              <a:t>– User can design a Service that uses a VNF type.  For VNF, VNF package is onboarded which moves the VNF Type into the SDC Catalog.  From there, VNF Type can be used to build services.   </a:t>
            </a:r>
          </a:p>
          <a:p>
            <a:pPr>
              <a:spcAft>
                <a:spcPts val="600"/>
              </a:spcAft>
            </a:pPr>
            <a:endParaRPr lang="en-US" sz="1000" b="1" dirty="0">
              <a:ea typeface="Nokia Pure Text Light" panose="020B0304040602060303" pitchFamily="34" charset="0"/>
              <a:cs typeface="Nokia Pure Text Light" panose="020B0304040602060303" pitchFamily="34" charset="0"/>
            </a:endParaRPr>
          </a:p>
          <a:p>
            <a:pPr>
              <a:spcAft>
                <a:spcPts val="600"/>
              </a:spcAft>
            </a:pPr>
            <a:r>
              <a:rPr lang="en-US" b="1" dirty="0">
                <a:ea typeface="Nokia Pure Text Light" panose="020B0304040602060303" pitchFamily="34" charset="0"/>
                <a:cs typeface="Nokia Pure Text Light" panose="020B0304040602060303" pitchFamily="34" charset="0"/>
              </a:rPr>
              <a:t>ARTIFACTS DISTRIBUTION </a:t>
            </a:r>
            <a:r>
              <a:rPr lang="en-US" dirty="0">
                <a:ea typeface="Nokia Pure Text Light" panose="020B0304040602060303" pitchFamily="34" charset="0"/>
                <a:cs typeface="Nokia Pure Text Light" panose="020B0304040602060303" pitchFamily="34" charset="0"/>
              </a:rPr>
              <a:t>– When User is satisfied with the service design, User can promote the Service and the artifacts are distributed to the appropriate run time components.  These artifacts include the YAML file for the events (fault, measurements, heartbeat, syslog, etc.), Metadata and schema files to describe the VNF-specific data (FM, PM, CM).</a:t>
            </a:r>
          </a:p>
          <a:p>
            <a:pPr>
              <a:spcAft>
                <a:spcPts val="600"/>
              </a:spcAft>
            </a:pPr>
            <a:r>
              <a:rPr lang="en-US" b="1" dirty="0">
                <a:solidFill>
                  <a:srgbClr val="FF0000"/>
                </a:solidFill>
                <a:ea typeface="Nokia Pure Text Light" panose="020B0304040602060303" pitchFamily="34" charset="0"/>
                <a:cs typeface="Nokia Pure Text Light" panose="020B0304040602060303" pitchFamily="34" charset="0"/>
              </a:rPr>
              <a:t>ROLE &amp; PERMISSION CREATION </a:t>
            </a:r>
            <a:r>
              <a:rPr lang="en-US" dirty="0">
                <a:solidFill>
                  <a:srgbClr val="FF0000"/>
                </a:solidFill>
                <a:ea typeface="Nokia Pure Text Light" panose="020B0304040602060303" pitchFamily="34" charset="0"/>
                <a:cs typeface="Nokia Pure Text Light" panose="020B0304040602060303" pitchFamily="34" charset="0"/>
              </a:rPr>
              <a:t>– AAF creates a role and permissions for the VNF type based on the YAML events.</a:t>
            </a:r>
          </a:p>
        </p:txBody>
      </p:sp>
      <p:sp>
        <p:nvSpPr>
          <p:cNvPr id="207" name="Oval 206">
            <a:extLst>
              <a:ext uri="{FF2B5EF4-FFF2-40B4-BE49-F238E27FC236}">
                <a16:creationId xmlns:a16="http://schemas.microsoft.com/office/drawing/2014/main" id="{A56B77AA-A626-4126-92CE-97972CA41D4E}"/>
              </a:ext>
            </a:extLst>
          </p:cNvPr>
          <p:cNvSpPr/>
          <p:nvPr/>
        </p:nvSpPr>
        <p:spPr>
          <a:xfrm>
            <a:off x="189808" y="262489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08" name="Oval 207">
            <a:extLst>
              <a:ext uri="{FF2B5EF4-FFF2-40B4-BE49-F238E27FC236}">
                <a16:creationId xmlns:a16="http://schemas.microsoft.com/office/drawing/2014/main" id="{B4886D03-3B71-4281-9FA9-184C4415ACA8}"/>
              </a:ext>
            </a:extLst>
          </p:cNvPr>
          <p:cNvSpPr/>
          <p:nvPr/>
        </p:nvSpPr>
        <p:spPr>
          <a:xfrm>
            <a:off x="208546" y="388297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09" name="Oval 208">
            <a:extLst>
              <a:ext uri="{FF2B5EF4-FFF2-40B4-BE49-F238E27FC236}">
                <a16:creationId xmlns:a16="http://schemas.microsoft.com/office/drawing/2014/main" id="{1456A268-C295-453E-AEC1-DDA809BB4908}"/>
              </a:ext>
            </a:extLst>
          </p:cNvPr>
          <p:cNvSpPr/>
          <p:nvPr/>
        </p:nvSpPr>
        <p:spPr>
          <a:xfrm>
            <a:off x="253284" y="551100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sp>
        <p:nvSpPr>
          <p:cNvPr id="210" name="Oval 209">
            <a:extLst>
              <a:ext uri="{FF2B5EF4-FFF2-40B4-BE49-F238E27FC236}">
                <a16:creationId xmlns:a16="http://schemas.microsoft.com/office/drawing/2014/main" id="{0EFC8CE9-9FA9-48F5-9A16-BEAB1CA4A186}"/>
              </a:ext>
            </a:extLst>
          </p:cNvPr>
          <p:cNvSpPr/>
          <p:nvPr/>
        </p:nvSpPr>
        <p:spPr>
          <a:xfrm>
            <a:off x="6124073" y="188906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1</a:t>
            </a:r>
          </a:p>
        </p:txBody>
      </p:sp>
      <p:sp>
        <p:nvSpPr>
          <p:cNvPr id="211" name="Oval 210">
            <a:extLst>
              <a:ext uri="{FF2B5EF4-FFF2-40B4-BE49-F238E27FC236}">
                <a16:creationId xmlns:a16="http://schemas.microsoft.com/office/drawing/2014/main" id="{808B2B6D-5B6A-4116-B30A-6577EF0F4BF2}"/>
              </a:ext>
            </a:extLst>
          </p:cNvPr>
          <p:cNvSpPr/>
          <p:nvPr/>
        </p:nvSpPr>
        <p:spPr>
          <a:xfrm>
            <a:off x="6108709" y="493495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2</a:t>
            </a:r>
          </a:p>
        </p:txBody>
      </p:sp>
      <p:sp>
        <p:nvSpPr>
          <p:cNvPr id="212" name="Oval 211">
            <a:extLst>
              <a:ext uri="{FF2B5EF4-FFF2-40B4-BE49-F238E27FC236}">
                <a16:creationId xmlns:a16="http://schemas.microsoft.com/office/drawing/2014/main" id="{B8543B29-8C6D-4624-9DEF-9B35A814BF40}"/>
              </a:ext>
            </a:extLst>
          </p:cNvPr>
          <p:cNvSpPr/>
          <p:nvPr/>
        </p:nvSpPr>
        <p:spPr>
          <a:xfrm>
            <a:off x="6124073" y="631600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A</a:t>
            </a:r>
            <a:r>
              <a:rPr lang="en-US" sz="900" b="1" kern="0" dirty="0">
                <a:solidFill>
                  <a:srgbClr val="FFFFFF"/>
                </a:solidFill>
                <a:latin typeface="Nokia Pure Text Light"/>
                <a:ea typeface="+mn-ea"/>
                <a:cs typeface="+mn-cs"/>
              </a:rPr>
              <a:t>3</a:t>
            </a:r>
          </a:p>
        </p:txBody>
      </p:sp>
      <p:cxnSp>
        <p:nvCxnSpPr>
          <p:cNvPr id="57" name="Straight Arrow Connector 56">
            <a:extLst>
              <a:ext uri="{FF2B5EF4-FFF2-40B4-BE49-F238E27FC236}">
                <a16:creationId xmlns:a16="http://schemas.microsoft.com/office/drawing/2014/main" id="{934FAD88-D6B5-4C37-9C97-FA677469A3E1}"/>
              </a:ext>
            </a:extLst>
          </p:cNvPr>
          <p:cNvCxnSpPr>
            <a:cxnSpLocks/>
          </p:cNvCxnSpPr>
          <p:nvPr/>
        </p:nvCxnSpPr>
        <p:spPr>
          <a:xfrm flipH="1">
            <a:off x="1652731" y="5676699"/>
            <a:ext cx="3836854"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9" name="Rectangle: Rounded Corners 165">
            <a:extLst>
              <a:ext uri="{FF2B5EF4-FFF2-40B4-BE49-F238E27FC236}">
                <a16:creationId xmlns:a16="http://schemas.microsoft.com/office/drawing/2014/main" id="{C59ED623-4D03-4F3C-BEC9-0691D21357F8}"/>
              </a:ext>
            </a:extLst>
          </p:cNvPr>
          <p:cNvSpPr/>
          <p:nvPr/>
        </p:nvSpPr>
        <p:spPr>
          <a:xfrm>
            <a:off x="4621580" y="6885570"/>
            <a:ext cx="1442019" cy="143060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creates a role for the VNF type and a set of permissions for that role</a:t>
            </a:r>
          </a:p>
        </p:txBody>
      </p:sp>
      <p:sp>
        <p:nvSpPr>
          <p:cNvPr id="58" name="Oval 57">
            <a:extLst>
              <a:ext uri="{FF2B5EF4-FFF2-40B4-BE49-F238E27FC236}">
                <a16:creationId xmlns:a16="http://schemas.microsoft.com/office/drawing/2014/main" id="{F337D02A-8653-4EF2-B10C-6FEAE873453F}"/>
              </a:ext>
            </a:extLst>
          </p:cNvPr>
          <p:cNvSpPr/>
          <p:nvPr/>
        </p:nvSpPr>
        <p:spPr>
          <a:xfrm>
            <a:off x="4379651" y="666996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A4</a:t>
            </a:r>
          </a:p>
        </p:txBody>
      </p:sp>
      <p:sp>
        <p:nvSpPr>
          <p:cNvPr id="66" name="Oval 65">
            <a:extLst>
              <a:ext uri="{FF2B5EF4-FFF2-40B4-BE49-F238E27FC236}">
                <a16:creationId xmlns:a16="http://schemas.microsoft.com/office/drawing/2014/main" id="{F337D02A-8653-4EF2-B10C-6FEAE873453F}"/>
              </a:ext>
            </a:extLst>
          </p:cNvPr>
          <p:cNvSpPr/>
          <p:nvPr/>
        </p:nvSpPr>
        <p:spPr>
          <a:xfrm>
            <a:off x="6158000" y="831617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A4</a:t>
            </a:r>
          </a:p>
        </p:txBody>
      </p:sp>
      <p:sp>
        <p:nvSpPr>
          <p:cNvPr id="71" name="Rectangle: Rounded Corners 80">
            <a:extLst>
              <a:ext uri="{FF2B5EF4-FFF2-40B4-BE49-F238E27FC236}">
                <a16:creationId xmlns:a16="http://schemas.microsoft.com/office/drawing/2014/main" id="{E58AE2AB-C036-4ACF-9080-2A93BDA7500C}"/>
              </a:ext>
            </a:extLst>
          </p:cNvPr>
          <p:cNvSpPr/>
          <p:nvPr/>
        </p:nvSpPr>
        <p:spPr>
          <a:xfrm>
            <a:off x="470416" y="1291641"/>
            <a:ext cx="5418250" cy="63073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45720" rIns="45720" rtlCol="0" anchor="ctr"/>
          <a:lstStyle/>
          <a:p>
            <a:pPr algn="ctr"/>
            <a:r>
              <a:rPr lang="en-US" b="1" dirty="0">
                <a:solidFill>
                  <a:srgbClr val="0000CC"/>
                </a:solidFill>
              </a:rPr>
              <a:t>Precondition: </a:t>
            </a:r>
            <a:r>
              <a:rPr lang="en-US" dirty="0">
                <a:solidFill>
                  <a:srgbClr val="0000CC"/>
                </a:solidFill>
              </a:rPr>
              <a:t>AAF </a:t>
            </a:r>
            <a:r>
              <a:rPr lang="en-US" dirty="0" err="1">
                <a:solidFill>
                  <a:srgbClr val="0000CC"/>
                </a:solidFill>
              </a:rPr>
              <a:t>CertMan</a:t>
            </a:r>
            <a:r>
              <a:rPr lang="en-US" dirty="0">
                <a:solidFill>
                  <a:srgbClr val="0000CC"/>
                </a:solidFill>
              </a:rPr>
              <a:t> is a Registration Authority (RA) for the Operator Certificate Authority (CA)</a:t>
            </a:r>
          </a:p>
        </p:txBody>
      </p:sp>
      <p:cxnSp>
        <p:nvCxnSpPr>
          <p:cNvPr id="80" name="Straight Arrow Connector 79">
            <a:extLst>
              <a:ext uri="{FF2B5EF4-FFF2-40B4-BE49-F238E27FC236}">
                <a16:creationId xmlns:a16="http://schemas.microsoft.com/office/drawing/2014/main" id="{0638A6D3-9447-41D7-B7AA-0BD406659E97}"/>
              </a:ext>
            </a:extLst>
          </p:cNvPr>
          <p:cNvCxnSpPr>
            <a:cxnSpLocks/>
          </p:cNvCxnSpPr>
          <p:nvPr/>
        </p:nvCxnSpPr>
        <p:spPr>
          <a:xfrm flipH="1">
            <a:off x="1652731" y="5286750"/>
            <a:ext cx="135167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579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Rounded Corners 111">
            <a:extLst>
              <a:ext uri="{FF2B5EF4-FFF2-40B4-BE49-F238E27FC236}">
                <a16:creationId xmlns:a16="http://schemas.microsoft.com/office/drawing/2014/main" id="{FDABA230-F172-46A5-888C-942BD24EA529}"/>
              </a:ext>
            </a:extLst>
          </p:cNvPr>
          <p:cNvSpPr/>
          <p:nvPr/>
        </p:nvSpPr>
        <p:spPr>
          <a:xfrm>
            <a:off x="6675659"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8" name="Rectangle: Rounded Corners 157">
            <a:extLst>
              <a:ext uri="{FF2B5EF4-FFF2-40B4-BE49-F238E27FC236}">
                <a16:creationId xmlns:a16="http://schemas.microsoft.com/office/drawing/2014/main" id="{8C18DB6B-11DB-4325-B578-CE3286E10B26}"/>
              </a:ext>
            </a:extLst>
          </p:cNvPr>
          <p:cNvSpPr/>
          <p:nvPr/>
        </p:nvSpPr>
        <p:spPr>
          <a:xfrm>
            <a:off x="4813586"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Rounded Corners 76">
            <a:extLst>
              <a:ext uri="{FF2B5EF4-FFF2-40B4-BE49-F238E27FC236}">
                <a16:creationId xmlns:a16="http://schemas.microsoft.com/office/drawing/2014/main" id="{54F427C6-05C2-447E-ADA9-D59D4253E9EF}"/>
              </a:ext>
            </a:extLst>
          </p:cNvPr>
          <p:cNvSpPr/>
          <p:nvPr/>
        </p:nvSpPr>
        <p:spPr>
          <a:xfrm>
            <a:off x="4195631" y="8240821"/>
            <a:ext cx="1481328" cy="55750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VNF authorizations</a:t>
            </a:r>
            <a:endParaRPr lang="en-US" sz="1100" dirty="0">
              <a:solidFill>
                <a:srgbClr val="0000CC"/>
              </a:solidFill>
            </a:endParaRPr>
          </a:p>
        </p:txBody>
      </p:sp>
      <p:sp>
        <p:nvSpPr>
          <p:cNvPr id="108" name="Rectangle: Rounded Corners 107">
            <a:extLst>
              <a:ext uri="{FF2B5EF4-FFF2-40B4-BE49-F238E27FC236}">
                <a16:creationId xmlns:a16="http://schemas.microsoft.com/office/drawing/2014/main" id="{F0AEC65F-DD64-4980-A186-A0EB55B63BEC}"/>
              </a:ext>
            </a:extLst>
          </p:cNvPr>
          <p:cNvSpPr/>
          <p:nvPr/>
        </p:nvSpPr>
        <p:spPr>
          <a:xfrm>
            <a:off x="3766104"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Rounded Corners 119">
            <a:extLst>
              <a:ext uri="{FF2B5EF4-FFF2-40B4-BE49-F238E27FC236}">
                <a16:creationId xmlns:a16="http://schemas.microsoft.com/office/drawing/2014/main" id="{F945AE05-E99D-4702-AC5F-0E767E31D3D4}"/>
              </a:ext>
            </a:extLst>
          </p:cNvPr>
          <p:cNvSpPr/>
          <p:nvPr/>
        </p:nvSpPr>
        <p:spPr>
          <a:xfrm rot="16200000">
            <a:off x="3628623" y="567527"/>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Rectangle 49">
            <a:extLst>
              <a:ext uri="{FF2B5EF4-FFF2-40B4-BE49-F238E27FC236}">
                <a16:creationId xmlns:a16="http://schemas.microsoft.com/office/drawing/2014/main" id="{A929ED23-D0F3-40FC-AFB7-5AB11683D684}"/>
              </a:ext>
            </a:extLst>
          </p:cNvPr>
          <p:cNvSpPr/>
          <p:nvPr/>
        </p:nvSpPr>
        <p:spPr>
          <a:xfrm>
            <a:off x="24410" y="59885"/>
            <a:ext cx="7200428" cy="475615"/>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9959" y="17039"/>
            <a:ext cx="6690664" cy="523220"/>
          </a:xfrm>
          <a:prstGeom prst="rect">
            <a:avLst/>
          </a:prstGeom>
          <a:noFill/>
        </p:spPr>
        <p:txBody>
          <a:bodyPr wrap="square" rtlCol="0">
            <a:spAutoFit/>
          </a:bodyPr>
          <a:lstStyle/>
          <a:p>
            <a:pPr algn="ctr"/>
            <a:r>
              <a:rPr lang="en-US" sz="2800" dirty="0">
                <a:solidFill>
                  <a:schemeClr val="bg1"/>
                </a:solidFill>
                <a:latin typeface="Nokia Pure Headline" pitchFamily="34" charset="0"/>
              </a:rPr>
              <a:t>Stage B : Service Instantiation Part 1</a:t>
            </a:r>
          </a:p>
        </p:txBody>
      </p:sp>
      <p:sp>
        <p:nvSpPr>
          <p:cNvPr id="52" name="Rectangle 51">
            <a:extLst>
              <a:ext uri="{FF2B5EF4-FFF2-40B4-BE49-F238E27FC236}">
                <a16:creationId xmlns:a16="http://schemas.microsoft.com/office/drawing/2014/main" id="{E4A18EAB-44DD-48FC-8E55-3D036E836FF4}"/>
              </a:ext>
            </a:extLst>
          </p:cNvPr>
          <p:cNvSpPr/>
          <p:nvPr/>
        </p:nvSpPr>
        <p:spPr>
          <a:xfrm>
            <a:off x="24410" y="59885"/>
            <a:ext cx="7200693" cy="913833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12" name="Rectangle: Rounded Corners 111">
            <a:extLst>
              <a:ext uri="{FF2B5EF4-FFF2-40B4-BE49-F238E27FC236}">
                <a16:creationId xmlns:a16="http://schemas.microsoft.com/office/drawing/2014/main" id="{FDABA230-F172-46A5-888C-942BD24EA529}"/>
              </a:ext>
            </a:extLst>
          </p:cNvPr>
          <p:cNvSpPr/>
          <p:nvPr/>
        </p:nvSpPr>
        <p:spPr>
          <a:xfrm>
            <a:off x="5733186"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 name="Rectangle: Rounded Corners 109">
            <a:extLst>
              <a:ext uri="{FF2B5EF4-FFF2-40B4-BE49-F238E27FC236}">
                <a16:creationId xmlns:a16="http://schemas.microsoft.com/office/drawing/2014/main" id="{B0E49233-91CB-4CE9-9D46-7C9ED916E331}"/>
              </a:ext>
            </a:extLst>
          </p:cNvPr>
          <p:cNvSpPr/>
          <p:nvPr/>
        </p:nvSpPr>
        <p:spPr>
          <a:xfrm>
            <a:off x="1802749"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584245" y="661453"/>
            <a:ext cx="712737" cy="545835"/>
            <a:chOff x="1347868" y="708118"/>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453560" y="602426"/>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530168" y="821463"/>
              <a:ext cx="360996" cy="254425"/>
            </a:xfrm>
            <a:prstGeom prst="rect">
              <a:avLst/>
            </a:prstGeom>
            <a:noFill/>
          </p:spPr>
          <p:txBody>
            <a:bodyPr wrap="none" rtlCol="0">
              <a:spAutoFit/>
            </a:bodyPr>
            <a:lstStyle/>
            <a:p>
              <a:r>
                <a:rPr lang="en-US" sz="1200" b="1" dirty="0">
                  <a:solidFill>
                    <a:schemeClr val="bg1"/>
                  </a:solidFill>
                </a:rPr>
                <a:t>SO</a:t>
              </a:r>
            </a:p>
          </p:txBody>
        </p:sp>
      </p:grpSp>
      <p:sp>
        <p:nvSpPr>
          <p:cNvPr id="113" name="Rectangle: Rounded Corners 112">
            <a:extLst>
              <a:ext uri="{FF2B5EF4-FFF2-40B4-BE49-F238E27FC236}">
                <a16:creationId xmlns:a16="http://schemas.microsoft.com/office/drawing/2014/main" id="{1A81B27C-9D10-4E09-BE83-0667C50EE190}"/>
              </a:ext>
            </a:extLst>
          </p:cNvPr>
          <p:cNvSpPr/>
          <p:nvPr/>
        </p:nvSpPr>
        <p:spPr>
          <a:xfrm>
            <a:off x="2794721" y="1170203"/>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542921" y="643722"/>
            <a:ext cx="712737" cy="560347"/>
            <a:chOff x="746175" y="57244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822370" y="49625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922470" y="734485"/>
              <a:ext cx="463588" cy="276999"/>
            </a:xfrm>
            <a:prstGeom prst="rect">
              <a:avLst/>
            </a:prstGeom>
            <a:noFill/>
          </p:spPr>
          <p:txBody>
            <a:bodyPr wrap="none" rtlCol="0">
              <a:spAutoFit/>
            </a:bodyPr>
            <a:lstStyle/>
            <a:p>
              <a:r>
                <a:rPr lang="en-US" sz="1200" b="1" dirty="0">
                  <a:solidFill>
                    <a:schemeClr val="bg1"/>
                  </a:solidFill>
                </a:rPr>
                <a:t>OOF</a:t>
              </a:r>
            </a:p>
          </p:txBody>
        </p:sp>
      </p:grpSp>
      <p:sp>
        <p:nvSpPr>
          <p:cNvPr id="111" name="Rectangle: Rounded Corners 110">
            <a:extLst>
              <a:ext uri="{FF2B5EF4-FFF2-40B4-BE49-F238E27FC236}">
                <a16:creationId xmlns:a16="http://schemas.microsoft.com/office/drawing/2014/main" id="{C658777F-CDA9-442B-B8BB-2E8FE611683C}"/>
              </a:ext>
            </a:extLst>
          </p:cNvPr>
          <p:cNvSpPr/>
          <p:nvPr/>
        </p:nvSpPr>
        <p:spPr>
          <a:xfrm>
            <a:off x="706005" y="871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572431" y="570159"/>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420888" y="702444"/>
            <a:ext cx="856987" cy="461665"/>
          </a:xfrm>
          <a:prstGeom prst="rect">
            <a:avLst/>
          </a:prstGeom>
          <a:noFill/>
        </p:spPr>
        <p:txBody>
          <a:bodyPr wrap="square" rtlCol="0">
            <a:spAutoFit/>
          </a:bodyPr>
          <a:lstStyle/>
          <a:p>
            <a:pPr algn="ctr"/>
            <a:r>
              <a:rPr lang="en-US" sz="1200" b="1" dirty="0">
                <a:solidFill>
                  <a:schemeClr val="bg1"/>
                </a:solidFill>
              </a:rPr>
              <a:t>BSS / OSS / VID</a:t>
            </a:r>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5495952" y="644876"/>
            <a:ext cx="712737" cy="560347"/>
            <a:chOff x="3125257" y="567481"/>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3201452" y="491286"/>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3276620" y="687666"/>
              <a:ext cx="412292" cy="276999"/>
            </a:xfrm>
            <a:prstGeom prst="rect">
              <a:avLst/>
            </a:prstGeom>
            <a:noFill/>
          </p:spPr>
          <p:txBody>
            <a:bodyPr wrap="none" rtlCol="0">
              <a:spAutoFit/>
            </a:bodyPr>
            <a:lstStyle/>
            <a:p>
              <a:pPr algn="ctr"/>
              <a:r>
                <a:rPr lang="en-US" sz="1200" b="1" dirty="0">
                  <a:solidFill>
                    <a:schemeClr val="bg1"/>
                  </a:solidFill>
                </a:rPr>
                <a:t>AAI</a:t>
              </a:r>
            </a:p>
          </p:txBody>
        </p:sp>
      </p:grpSp>
      <p:sp>
        <p:nvSpPr>
          <p:cNvPr id="124" name="Rectangle: Rounded Corners 123">
            <a:extLst>
              <a:ext uri="{FF2B5EF4-FFF2-40B4-BE49-F238E27FC236}">
                <a16:creationId xmlns:a16="http://schemas.microsoft.com/office/drawing/2014/main" id="{08C90B53-51D0-49B7-BC36-43E9921A6F25}"/>
              </a:ext>
            </a:extLst>
          </p:cNvPr>
          <p:cNvSpPr/>
          <p:nvPr/>
        </p:nvSpPr>
        <p:spPr>
          <a:xfrm rot="16200000">
            <a:off x="1245456" y="1171867"/>
            <a:ext cx="366504" cy="2276655"/>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23794E5E-B3B9-4E40-B66D-42C738E013DE}"/>
              </a:ext>
            </a:extLst>
          </p:cNvPr>
          <p:cNvSpPr txBox="1"/>
          <p:nvPr/>
        </p:nvSpPr>
        <p:spPr>
          <a:xfrm>
            <a:off x="300277" y="2154893"/>
            <a:ext cx="2175426" cy="338554"/>
          </a:xfrm>
          <a:prstGeom prst="rect">
            <a:avLst/>
          </a:prstGeom>
          <a:noFill/>
        </p:spPr>
        <p:txBody>
          <a:bodyPr wrap="square" rtlCol="0">
            <a:spAutoFit/>
          </a:bodyPr>
          <a:lstStyle/>
          <a:p>
            <a:r>
              <a:rPr lang="en-US" sz="1600" dirty="0">
                <a:solidFill>
                  <a:srgbClr val="0000CC"/>
                </a:solidFill>
              </a:rPr>
              <a:t>Service Instantiation</a:t>
            </a:r>
            <a:endParaRPr lang="en-US" dirty="0">
              <a:solidFill>
                <a:srgbClr val="0000CC"/>
              </a:solidFill>
            </a:endParaRPr>
          </a:p>
        </p:txBody>
      </p:sp>
      <p:sp>
        <p:nvSpPr>
          <p:cNvPr id="128" name="Rectangle: Rounded Corners 127">
            <a:extLst>
              <a:ext uri="{FF2B5EF4-FFF2-40B4-BE49-F238E27FC236}">
                <a16:creationId xmlns:a16="http://schemas.microsoft.com/office/drawing/2014/main" id="{CA09ABF0-2576-41CF-9636-0503BA0D6538}"/>
              </a:ext>
            </a:extLst>
          </p:cNvPr>
          <p:cNvSpPr/>
          <p:nvPr/>
        </p:nvSpPr>
        <p:spPr>
          <a:xfrm rot="16200000">
            <a:off x="670725" y="949187"/>
            <a:ext cx="357312"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id="{265539F2-098F-4176-8B5C-9996EF294654}"/>
              </a:ext>
            </a:extLst>
          </p:cNvPr>
          <p:cNvSpPr txBox="1"/>
          <p:nvPr/>
        </p:nvSpPr>
        <p:spPr>
          <a:xfrm>
            <a:off x="266410" y="1378139"/>
            <a:ext cx="1237899" cy="338554"/>
          </a:xfrm>
          <a:prstGeom prst="rect">
            <a:avLst/>
          </a:prstGeom>
          <a:noFill/>
        </p:spPr>
        <p:txBody>
          <a:bodyPr wrap="square" rtlCol="0">
            <a:spAutoFit/>
          </a:bodyPr>
          <a:lstStyle/>
          <a:p>
            <a:r>
              <a:rPr lang="en-US" sz="1600" dirty="0">
                <a:solidFill>
                  <a:srgbClr val="0000CC"/>
                </a:solidFill>
              </a:rPr>
              <a:t>New Service</a:t>
            </a:r>
            <a:endParaRPr lang="en-US" sz="1100" dirty="0">
              <a:solidFill>
                <a:srgbClr val="0000CC"/>
              </a:solidFill>
            </a:endParaRPr>
          </a:p>
        </p:txBody>
      </p:sp>
      <p:sp>
        <p:nvSpPr>
          <p:cNvPr id="164" name="Rectangle: Rounded Corners 163">
            <a:extLst>
              <a:ext uri="{FF2B5EF4-FFF2-40B4-BE49-F238E27FC236}">
                <a16:creationId xmlns:a16="http://schemas.microsoft.com/office/drawing/2014/main" id="{3C00CAC9-2A2C-4ED9-A93B-030112531A8D}"/>
              </a:ext>
            </a:extLst>
          </p:cNvPr>
          <p:cNvSpPr/>
          <p:nvPr/>
        </p:nvSpPr>
        <p:spPr>
          <a:xfrm rot="16200000">
            <a:off x="2170340" y="1867717"/>
            <a:ext cx="412343" cy="19560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6ED03C34-EA6E-436B-96DF-705572CBA370}"/>
              </a:ext>
            </a:extLst>
          </p:cNvPr>
          <p:cNvSpPr txBox="1"/>
          <p:nvPr/>
        </p:nvSpPr>
        <p:spPr>
          <a:xfrm>
            <a:off x="1370862" y="2684420"/>
            <a:ext cx="1953060" cy="338554"/>
          </a:xfrm>
          <a:prstGeom prst="rect">
            <a:avLst/>
          </a:prstGeom>
          <a:noFill/>
        </p:spPr>
        <p:txBody>
          <a:bodyPr wrap="square" rtlCol="0">
            <a:spAutoFit/>
          </a:bodyPr>
          <a:lstStyle/>
          <a:p>
            <a:r>
              <a:rPr lang="en-US" sz="1600" dirty="0">
                <a:solidFill>
                  <a:srgbClr val="0000CC"/>
                </a:solidFill>
              </a:rPr>
              <a:t>Homing Assignments</a:t>
            </a:r>
            <a:r>
              <a:rPr lang="en-US" sz="1100" dirty="0">
                <a:solidFill>
                  <a:srgbClr val="0000CC"/>
                </a:solidFill>
              </a:rPr>
              <a:t> </a:t>
            </a:r>
          </a:p>
        </p:txBody>
      </p:sp>
      <p:cxnSp>
        <p:nvCxnSpPr>
          <p:cNvPr id="106" name="Straight Arrow Connector 105">
            <a:extLst>
              <a:ext uri="{FF2B5EF4-FFF2-40B4-BE49-F238E27FC236}">
                <a16:creationId xmlns:a16="http://schemas.microsoft.com/office/drawing/2014/main" id="{9ECBDA76-55E8-4539-92AF-20320E51855C}"/>
              </a:ext>
            </a:extLst>
          </p:cNvPr>
          <p:cNvCxnSpPr>
            <a:cxnSpLocks/>
          </p:cNvCxnSpPr>
          <p:nvPr/>
        </p:nvCxnSpPr>
        <p:spPr>
          <a:xfrm flipH="1">
            <a:off x="2109771" y="2621156"/>
            <a:ext cx="68987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1" name="Oval 120">
            <a:extLst>
              <a:ext uri="{FF2B5EF4-FFF2-40B4-BE49-F238E27FC236}">
                <a16:creationId xmlns:a16="http://schemas.microsoft.com/office/drawing/2014/main" id="{FD298F7D-1EF9-4884-905D-5BF367309B2C}"/>
              </a:ext>
            </a:extLst>
          </p:cNvPr>
          <p:cNvSpPr/>
          <p:nvPr/>
        </p:nvSpPr>
        <p:spPr>
          <a:xfrm>
            <a:off x="141818" y="110197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127" name="Oval 126">
            <a:extLst>
              <a:ext uri="{FF2B5EF4-FFF2-40B4-BE49-F238E27FC236}">
                <a16:creationId xmlns:a16="http://schemas.microsoft.com/office/drawing/2014/main" id="{CA28C45D-5A4C-4C29-87E2-EF346CD7255B}"/>
              </a:ext>
            </a:extLst>
          </p:cNvPr>
          <p:cNvSpPr/>
          <p:nvPr/>
        </p:nvSpPr>
        <p:spPr>
          <a:xfrm>
            <a:off x="153666" y="189360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37" name="Oval 136">
            <a:extLst>
              <a:ext uri="{FF2B5EF4-FFF2-40B4-BE49-F238E27FC236}">
                <a16:creationId xmlns:a16="http://schemas.microsoft.com/office/drawing/2014/main" id="{1F194C46-23CA-4843-BCB0-F9AC5BF652C9}"/>
              </a:ext>
            </a:extLst>
          </p:cNvPr>
          <p:cNvSpPr/>
          <p:nvPr/>
        </p:nvSpPr>
        <p:spPr>
          <a:xfrm>
            <a:off x="919408" y="267925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38" name="Oval 137">
            <a:extLst>
              <a:ext uri="{FF2B5EF4-FFF2-40B4-BE49-F238E27FC236}">
                <a16:creationId xmlns:a16="http://schemas.microsoft.com/office/drawing/2014/main" id="{D34A5B05-1182-4490-96E2-2420218060A1}"/>
              </a:ext>
            </a:extLst>
          </p:cNvPr>
          <p:cNvSpPr/>
          <p:nvPr/>
        </p:nvSpPr>
        <p:spPr>
          <a:xfrm>
            <a:off x="1229952" y="339133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143" name="Oval 142">
            <a:extLst>
              <a:ext uri="{FF2B5EF4-FFF2-40B4-BE49-F238E27FC236}">
                <a16:creationId xmlns:a16="http://schemas.microsoft.com/office/drawing/2014/main" id="{0D0977DF-77A6-4866-95B4-39EF70A24FD8}"/>
              </a:ext>
            </a:extLst>
          </p:cNvPr>
          <p:cNvSpPr/>
          <p:nvPr/>
        </p:nvSpPr>
        <p:spPr>
          <a:xfrm>
            <a:off x="1209805" y="407168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376D2D93-EF99-45D3-AA5A-314ACF5B22D1}"/>
              </a:ext>
            </a:extLst>
          </p:cNvPr>
          <p:cNvSpPr/>
          <p:nvPr/>
        </p:nvSpPr>
        <p:spPr>
          <a:xfrm>
            <a:off x="3314317" y="485084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145" name="Oval 144">
            <a:extLst>
              <a:ext uri="{FF2B5EF4-FFF2-40B4-BE49-F238E27FC236}">
                <a16:creationId xmlns:a16="http://schemas.microsoft.com/office/drawing/2014/main" id="{63B31C87-07D3-455C-8971-05037C5D6474}"/>
              </a:ext>
            </a:extLst>
          </p:cNvPr>
          <p:cNvSpPr/>
          <p:nvPr/>
        </p:nvSpPr>
        <p:spPr>
          <a:xfrm>
            <a:off x="1205417" y="561164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146" name="Oval 145">
            <a:extLst>
              <a:ext uri="{FF2B5EF4-FFF2-40B4-BE49-F238E27FC236}">
                <a16:creationId xmlns:a16="http://schemas.microsoft.com/office/drawing/2014/main" id="{CA8C37D0-0432-4572-9698-8A64911D5273}"/>
              </a:ext>
            </a:extLst>
          </p:cNvPr>
          <p:cNvSpPr/>
          <p:nvPr/>
        </p:nvSpPr>
        <p:spPr>
          <a:xfrm>
            <a:off x="1218755" y="62501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cxnSp>
        <p:nvCxnSpPr>
          <p:cNvPr id="107" name="Straight Arrow Connector 106">
            <a:extLst>
              <a:ext uri="{FF2B5EF4-FFF2-40B4-BE49-F238E27FC236}">
                <a16:creationId xmlns:a16="http://schemas.microsoft.com/office/drawing/2014/main" id="{9E29C6A7-83D6-49CF-877C-FCCFF6394FE2}"/>
              </a:ext>
            </a:extLst>
          </p:cNvPr>
          <p:cNvCxnSpPr>
            <a:cxnSpLocks/>
          </p:cNvCxnSpPr>
          <p:nvPr/>
        </p:nvCxnSpPr>
        <p:spPr>
          <a:xfrm flipH="1" flipV="1">
            <a:off x="1027289" y="2099732"/>
            <a:ext cx="781539" cy="77"/>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FF0EB490-D475-4940-988D-CBF9E0DE0144}"/>
              </a:ext>
            </a:extLst>
          </p:cNvPr>
          <p:cNvSpPr txBox="1"/>
          <p:nvPr/>
        </p:nvSpPr>
        <p:spPr>
          <a:xfrm>
            <a:off x="7676994" y="55931"/>
            <a:ext cx="4515005" cy="7809043"/>
          </a:xfrm>
          <a:prstGeom prst="rect">
            <a:avLst/>
          </a:prstGeom>
          <a:noFill/>
        </p:spPr>
        <p:txBody>
          <a:bodyPr wrap="square" lIns="72000" tIns="72000" rIns="72000" bIns="72000" rtlCol="0">
            <a:spAutoFit/>
          </a:bodyPr>
          <a:lstStyle/>
          <a:p>
            <a:pPr defTabSz="360000">
              <a:spcAft>
                <a:spcPts val="600"/>
              </a:spcAft>
              <a:tabLst>
                <a:tab pos="360000" algn="l"/>
              </a:tabLst>
            </a:pPr>
            <a:r>
              <a:rPr lang="en-US" sz="2400" b="1" dirty="0">
                <a:ea typeface="Nokia Pure Text Light" panose="020B0403020202020204" pitchFamily="34" charset="0"/>
              </a:rPr>
              <a:t>Service Instantiation Part 1</a:t>
            </a:r>
          </a:p>
          <a:p>
            <a:pPr defTabSz="360000">
              <a:spcAft>
                <a:spcPts val="600"/>
              </a:spcAft>
              <a:tabLst>
                <a:tab pos="360000" algn="l"/>
              </a:tabLst>
            </a:pPr>
            <a:r>
              <a:rPr lang="en-US" dirty="0">
                <a:ea typeface="Nokia Pure Text Light" panose="020B0403020202020204" pitchFamily="34" charset="0"/>
              </a:rPr>
              <a:t>Service Provider (SP) decides to instantiate a new service instance in ONAP.</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VID User or BSS/OSS system triggers Service Instantiation which includes a VNF.</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triggers OOF for Homing assignments.  This assigns the VNF to a cloud location.</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SO creates AAI entries for Service and VNF. </a:t>
            </a:r>
          </a:p>
          <a:p>
            <a:pPr defTabSz="360000">
              <a:spcAft>
                <a:spcPts val="600"/>
              </a:spcAft>
              <a:tabLst>
                <a:tab pos="360000" algn="l"/>
              </a:tabLst>
            </a:pPr>
            <a:r>
              <a:rPr lang="en-US" dirty="0">
                <a:ea typeface="Nokia Pure Text Light" panose="020B0403020202020204" pitchFamily="34" charset="0"/>
              </a:rPr>
              <a:t>SO triggers SDN-C to create the network connections that Service needs.</a:t>
            </a:r>
            <a:endParaRPr lang="en-US" sz="800" dirty="0">
              <a:ea typeface="Nokia Pure Text Light" panose="020B0403020202020204" pitchFamily="34" charset="0"/>
            </a:endParaRPr>
          </a:p>
          <a:p>
            <a:pPr defTabSz="360000">
              <a:spcAft>
                <a:spcPts val="600"/>
              </a:spcAft>
              <a:tabLst>
                <a:tab pos="360000" algn="l"/>
              </a:tabLst>
            </a:pPr>
            <a:r>
              <a:rPr lang="en-US" dirty="0">
                <a:ea typeface="Nokia Pure Text Light" panose="020B0403020202020204" pitchFamily="34" charset="0"/>
              </a:rPr>
              <a:t>SDN-C calls OpenStack to assign cloud resources (VMs, storage), create networks.  SDN-C assigns UUID and updates AAI entry.</a:t>
            </a:r>
          </a:p>
          <a:p>
            <a:pPr defTabSz="360000">
              <a:spcAft>
                <a:spcPts val="600"/>
              </a:spcAft>
              <a:tabLst>
                <a:tab pos="360000" algn="l"/>
              </a:tabLst>
            </a:pPr>
            <a:r>
              <a:rPr lang="en-US" dirty="0">
                <a:ea typeface="Nokia Pure Text Light" panose="020B0403020202020204" pitchFamily="34" charset="0"/>
              </a:rPr>
              <a:t>SDN-C notifies SO that connections are created.</a:t>
            </a:r>
            <a:endParaRPr lang="en-US" sz="800" dirty="0">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SO triggers AAF to gets an IAK/RV for the VNF, the CA root certificate, and the CA URL </a:t>
            </a:r>
          </a:p>
          <a:p>
            <a:pPr lvl="1" defTabSz="360000">
              <a:spcAft>
                <a:spcPts val="600"/>
              </a:spcAft>
              <a:tabLst>
                <a:tab pos="360000" algn="l"/>
              </a:tabLst>
            </a:pPr>
            <a:r>
              <a:rPr lang="en-US" dirty="0">
                <a:solidFill>
                  <a:srgbClr val="FF0000"/>
                </a:solidFill>
                <a:ea typeface="Nokia Pure Text Light" panose="020B0403020202020204" pitchFamily="34" charset="0"/>
              </a:rPr>
              <a:t>AAF gets an IAK/RV for the VNF, the CA root cert, and the CA URL. </a:t>
            </a:r>
          </a:p>
          <a:p>
            <a:pPr defTabSz="360000">
              <a:spcAft>
                <a:spcPts val="600"/>
              </a:spcAft>
              <a:tabLst>
                <a:tab pos="360000" algn="l"/>
              </a:tabLst>
            </a:pPr>
            <a:r>
              <a:rPr lang="en-US" dirty="0">
                <a:solidFill>
                  <a:srgbClr val="FF0000"/>
                </a:solidFill>
                <a:ea typeface="Nokia Pure Text Light" panose="020B0403020202020204" pitchFamily="34" charset="0"/>
              </a:rPr>
              <a:t>SO triggers AAF to assign VNF to proper role based on VNF Type.</a:t>
            </a:r>
          </a:p>
          <a:p>
            <a:pPr lvl="1" defTabSz="360000">
              <a:spcAft>
                <a:spcPts val="600"/>
              </a:spcAft>
              <a:tabLst>
                <a:tab pos="360000" algn="l"/>
              </a:tabLst>
            </a:pPr>
            <a:r>
              <a:rPr lang="en-US" dirty="0">
                <a:solidFill>
                  <a:srgbClr val="FF0000"/>
                </a:solidFill>
                <a:ea typeface="Nokia Pure Text Light" panose="020B0403020202020204" pitchFamily="34" charset="0"/>
              </a:rPr>
              <a:t>AAF assigns VNF authorizations that allow VNF to send events to DCAE.</a:t>
            </a:r>
          </a:p>
          <a:p>
            <a:pPr lvl="1" defTabSz="360000">
              <a:spcAft>
                <a:spcPts val="600"/>
              </a:spcAft>
              <a:tabLst>
                <a:tab pos="360000" algn="l"/>
              </a:tabLst>
            </a:pPr>
            <a:r>
              <a:rPr lang="en-US" dirty="0">
                <a:ea typeface="Nokia Pure Text Light" panose="020B0403020202020204" pitchFamily="34" charset="0"/>
              </a:rPr>
              <a:t>See Stage C slide.</a:t>
            </a:r>
            <a:r>
              <a:rPr lang="en-US" dirty="0">
                <a:ea typeface="Nokia Pure Text Light" panose="020B0403020202020204" pitchFamily="34" charset="0"/>
                <a:sym typeface="Symbol" panose="05050102010706020507" pitchFamily="18" charset="2"/>
              </a:rPr>
              <a:t></a:t>
            </a:r>
            <a:endParaRPr lang="en-US" dirty="0">
              <a:ea typeface="Nokia Pure Text Light" panose="020B0403020202020204" pitchFamily="34" charset="0"/>
            </a:endParaRPr>
          </a:p>
        </p:txBody>
      </p:sp>
      <p:sp>
        <p:nvSpPr>
          <p:cNvPr id="148" name="Oval 147">
            <a:extLst>
              <a:ext uri="{FF2B5EF4-FFF2-40B4-BE49-F238E27FC236}">
                <a16:creationId xmlns:a16="http://schemas.microsoft.com/office/drawing/2014/main" id="{5D60ADCA-CD31-4D18-8FB8-363EBE315B39}"/>
              </a:ext>
            </a:extLst>
          </p:cNvPr>
          <p:cNvSpPr/>
          <p:nvPr/>
        </p:nvSpPr>
        <p:spPr>
          <a:xfrm>
            <a:off x="7276169" y="119174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B2</a:t>
            </a:r>
          </a:p>
        </p:txBody>
      </p:sp>
      <p:sp>
        <p:nvSpPr>
          <p:cNvPr id="149" name="Oval 148">
            <a:extLst>
              <a:ext uri="{FF2B5EF4-FFF2-40B4-BE49-F238E27FC236}">
                <a16:creationId xmlns:a16="http://schemas.microsoft.com/office/drawing/2014/main" id="{CEE25B72-6789-45E3-BD61-85B53177E4F6}"/>
              </a:ext>
            </a:extLst>
          </p:cNvPr>
          <p:cNvSpPr/>
          <p:nvPr/>
        </p:nvSpPr>
        <p:spPr>
          <a:xfrm>
            <a:off x="7276169" y="181335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B3</a:t>
            </a:r>
          </a:p>
        </p:txBody>
      </p:sp>
      <p:sp>
        <p:nvSpPr>
          <p:cNvPr id="153" name="Oval 152">
            <a:extLst>
              <a:ext uri="{FF2B5EF4-FFF2-40B4-BE49-F238E27FC236}">
                <a16:creationId xmlns:a16="http://schemas.microsoft.com/office/drawing/2014/main" id="{78F460B5-BE83-49EA-B58F-4F93A79FFAB7}"/>
              </a:ext>
            </a:extLst>
          </p:cNvPr>
          <p:cNvSpPr/>
          <p:nvPr/>
        </p:nvSpPr>
        <p:spPr>
          <a:xfrm>
            <a:off x="7264668" y="244489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B4</a:t>
            </a:r>
          </a:p>
        </p:txBody>
      </p:sp>
      <p:sp>
        <p:nvSpPr>
          <p:cNvPr id="259" name="Rectangle: Rounded Corners 258">
            <a:extLst>
              <a:ext uri="{FF2B5EF4-FFF2-40B4-BE49-F238E27FC236}">
                <a16:creationId xmlns:a16="http://schemas.microsoft.com/office/drawing/2014/main" id="{95164A88-F465-44B0-8AEB-C6F97FAF90E0}"/>
              </a:ext>
            </a:extLst>
          </p:cNvPr>
          <p:cNvSpPr/>
          <p:nvPr/>
        </p:nvSpPr>
        <p:spPr>
          <a:xfrm>
            <a:off x="1694934" y="3347605"/>
            <a:ext cx="4364673" cy="42811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AAI Entry for Service and VNFs</a:t>
            </a:r>
          </a:p>
        </p:txBody>
      </p:sp>
      <p:cxnSp>
        <p:nvCxnSpPr>
          <p:cNvPr id="257" name="Straight Arrow Connector 256">
            <a:extLst>
              <a:ext uri="{FF2B5EF4-FFF2-40B4-BE49-F238E27FC236}">
                <a16:creationId xmlns:a16="http://schemas.microsoft.com/office/drawing/2014/main" id="{D2C0AE81-792A-4559-AC3F-06BACDF94F75}"/>
              </a:ext>
            </a:extLst>
          </p:cNvPr>
          <p:cNvCxnSpPr>
            <a:cxnSpLocks/>
          </p:cNvCxnSpPr>
          <p:nvPr/>
        </p:nvCxnSpPr>
        <p:spPr>
          <a:xfrm flipH="1" flipV="1">
            <a:off x="2093616" y="3328038"/>
            <a:ext cx="3639572" cy="4688"/>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61" name="Oval 260">
            <a:extLst>
              <a:ext uri="{FF2B5EF4-FFF2-40B4-BE49-F238E27FC236}">
                <a16:creationId xmlns:a16="http://schemas.microsoft.com/office/drawing/2014/main" id="{F08E4A1C-8519-4166-A634-61FE4BBEE806}"/>
              </a:ext>
            </a:extLst>
          </p:cNvPr>
          <p:cNvSpPr/>
          <p:nvPr/>
        </p:nvSpPr>
        <p:spPr>
          <a:xfrm>
            <a:off x="7325956" y="495695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B8</a:t>
            </a:r>
          </a:p>
        </p:txBody>
      </p:sp>
      <p:sp>
        <p:nvSpPr>
          <p:cNvPr id="351" name="Oval 350">
            <a:extLst>
              <a:ext uri="{FF2B5EF4-FFF2-40B4-BE49-F238E27FC236}">
                <a16:creationId xmlns:a16="http://schemas.microsoft.com/office/drawing/2014/main" id="{032D556A-B500-4877-A2C5-EB8F7435D29A}"/>
              </a:ext>
            </a:extLst>
          </p:cNvPr>
          <p:cNvSpPr/>
          <p:nvPr/>
        </p:nvSpPr>
        <p:spPr>
          <a:xfrm>
            <a:off x="7312969" y="432808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B7</a:t>
            </a:r>
          </a:p>
        </p:txBody>
      </p:sp>
      <p:sp>
        <p:nvSpPr>
          <p:cNvPr id="353" name="Oval 352">
            <a:extLst>
              <a:ext uri="{FF2B5EF4-FFF2-40B4-BE49-F238E27FC236}">
                <a16:creationId xmlns:a16="http://schemas.microsoft.com/office/drawing/2014/main" id="{1D7D98D8-EC49-4D13-B0D4-AA2C4424FE1F}"/>
              </a:ext>
            </a:extLst>
          </p:cNvPr>
          <p:cNvSpPr/>
          <p:nvPr/>
        </p:nvSpPr>
        <p:spPr>
          <a:xfrm>
            <a:off x="7291730" y="3409639"/>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B6</a:t>
            </a:r>
          </a:p>
        </p:txBody>
      </p:sp>
      <p:sp>
        <p:nvSpPr>
          <p:cNvPr id="354" name="Oval 353">
            <a:extLst>
              <a:ext uri="{FF2B5EF4-FFF2-40B4-BE49-F238E27FC236}">
                <a16:creationId xmlns:a16="http://schemas.microsoft.com/office/drawing/2014/main" id="{A8AE96F6-0201-4620-B33E-CCF10774C241}"/>
              </a:ext>
            </a:extLst>
          </p:cNvPr>
          <p:cNvSpPr/>
          <p:nvPr/>
        </p:nvSpPr>
        <p:spPr>
          <a:xfrm>
            <a:off x="7276169" y="284573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a:t>
            </a:r>
            <a:r>
              <a:rPr lang="en-US" sz="1200" b="1" kern="0" dirty="0">
                <a:solidFill>
                  <a:srgbClr val="FFFFFF"/>
                </a:solidFill>
                <a:latin typeface="Nokia Pure Text Light"/>
              </a:rPr>
              <a:t>5</a:t>
            </a:r>
            <a:endParaRPr lang="en-US" sz="1200" b="1" kern="0" dirty="0">
              <a:solidFill>
                <a:srgbClr val="FFFFFF"/>
              </a:solidFill>
              <a:latin typeface="Nokia Pure Text Light"/>
              <a:ea typeface="+mn-ea"/>
              <a:cs typeface="+mn-cs"/>
            </a:endParaRPr>
          </a:p>
        </p:txBody>
      </p:sp>
      <p:sp>
        <p:nvSpPr>
          <p:cNvPr id="109" name="TextBox 108">
            <a:extLst>
              <a:ext uri="{FF2B5EF4-FFF2-40B4-BE49-F238E27FC236}">
                <a16:creationId xmlns:a16="http://schemas.microsoft.com/office/drawing/2014/main" id="{082E4A3B-FE20-4789-96F3-F073D474B2D4}"/>
              </a:ext>
            </a:extLst>
          </p:cNvPr>
          <p:cNvSpPr txBox="1"/>
          <p:nvPr/>
        </p:nvSpPr>
        <p:spPr>
          <a:xfrm>
            <a:off x="3651927" y="796330"/>
            <a:ext cx="583814" cy="276999"/>
          </a:xfrm>
          <a:prstGeom prst="rect">
            <a:avLst/>
          </a:prstGeom>
          <a:noFill/>
        </p:spPr>
        <p:txBody>
          <a:bodyPr wrap="none" rtlCol="0">
            <a:spAutoFit/>
          </a:bodyPr>
          <a:lstStyle/>
          <a:p>
            <a:pPr algn="ctr"/>
            <a:r>
              <a:rPr lang="en-US" sz="1200" b="1" dirty="0">
                <a:solidFill>
                  <a:schemeClr val="bg1"/>
                </a:solidFill>
              </a:rPr>
              <a:t>SDN-C</a:t>
            </a:r>
          </a:p>
        </p:txBody>
      </p:sp>
      <p:sp>
        <p:nvSpPr>
          <p:cNvPr id="126" name="Rectangle: Rounded Corners 125">
            <a:extLst>
              <a:ext uri="{FF2B5EF4-FFF2-40B4-BE49-F238E27FC236}">
                <a16:creationId xmlns:a16="http://schemas.microsoft.com/office/drawing/2014/main" id="{649857A2-D643-4451-BA24-55C345D9360F}"/>
              </a:ext>
            </a:extLst>
          </p:cNvPr>
          <p:cNvSpPr/>
          <p:nvPr/>
        </p:nvSpPr>
        <p:spPr>
          <a:xfrm rot="16200000">
            <a:off x="2920158" y="2833979"/>
            <a:ext cx="369152" cy="284552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BB50E69A-D7DD-43E8-B8E5-ADCEDEEB3C33}"/>
              </a:ext>
            </a:extLst>
          </p:cNvPr>
          <p:cNvSpPr txBox="1"/>
          <p:nvPr/>
        </p:nvSpPr>
        <p:spPr>
          <a:xfrm>
            <a:off x="1722864" y="4102763"/>
            <a:ext cx="2747340" cy="338554"/>
          </a:xfrm>
          <a:prstGeom prst="rect">
            <a:avLst/>
          </a:prstGeom>
          <a:noFill/>
        </p:spPr>
        <p:txBody>
          <a:bodyPr wrap="square" rtlCol="0">
            <a:spAutoFit/>
          </a:bodyPr>
          <a:lstStyle/>
          <a:p>
            <a:r>
              <a:rPr lang="en-US" sz="1600" dirty="0">
                <a:solidFill>
                  <a:srgbClr val="0000CC"/>
                </a:solidFill>
              </a:rPr>
              <a:t>Trigger create NW connections</a:t>
            </a:r>
          </a:p>
        </p:txBody>
      </p:sp>
      <p:cxnSp>
        <p:nvCxnSpPr>
          <p:cNvPr id="150" name="Straight Arrow Connector 149">
            <a:extLst>
              <a:ext uri="{FF2B5EF4-FFF2-40B4-BE49-F238E27FC236}">
                <a16:creationId xmlns:a16="http://schemas.microsoft.com/office/drawing/2014/main" id="{6A176E66-7FE3-4374-A46B-18581853445C}"/>
              </a:ext>
            </a:extLst>
          </p:cNvPr>
          <p:cNvCxnSpPr>
            <a:cxnSpLocks/>
          </p:cNvCxnSpPr>
          <p:nvPr/>
        </p:nvCxnSpPr>
        <p:spPr>
          <a:xfrm flipH="1">
            <a:off x="2109771" y="4048656"/>
            <a:ext cx="1686479" cy="262"/>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5" name="Rectangle: Rounded Corners 154">
            <a:extLst>
              <a:ext uri="{FF2B5EF4-FFF2-40B4-BE49-F238E27FC236}">
                <a16:creationId xmlns:a16="http://schemas.microsoft.com/office/drawing/2014/main" id="{C24D589C-4DA1-4EBD-BC97-05B96C855F6D}"/>
              </a:ext>
            </a:extLst>
          </p:cNvPr>
          <p:cNvSpPr/>
          <p:nvPr/>
        </p:nvSpPr>
        <p:spPr>
          <a:xfrm rot="16200000">
            <a:off x="2880519" y="4453761"/>
            <a:ext cx="388350" cy="270365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6" name="TextBox 155">
            <a:extLst>
              <a:ext uri="{FF2B5EF4-FFF2-40B4-BE49-F238E27FC236}">
                <a16:creationId xmlns:a16="http://schemas.microsoft.com/office/drawing/2014/main" id="{74F6FB37-195A-46BB-A033-1AD90C88A346}"/>
              </a:ext>
            </a:extLst>
          </p:cNvPr>
          <p:cNvSpPr txBox="1"/>
          <p:nvPr/>
        </p:nvSpPr>
        <p:spPr>
          <a:xfrm>
            <a:off x="1925134" y="5645398"/>
            <a:ext cx="2507245" cy="338554"/>
          </a:xfrm>
          <a:prstGeom prst="rect">
            <a:avLst/>
          </a:prstGeom>
          <a:noFill/>
        </p:spPr>
        <p:txBody>
          <a:bodyPr wrap="square" rtlCol="0">
            <a:spAutoFit/>
          </a:bodyPr>
          <a:lstStyle/>
          <a:p>
            <a:r>
              <a:rPr lang="en-US" sz="1600" dirty="0">
                <a:solidFill>
                  <a:srgbClr val="0000CC"/>
                </a:solidFill>
              </a:rPr>
              <a:t>NW connections complete</a:t>
            </a:r>
          </a:p>
        </p:txBody>
      </p:sp>
      <p:cxnSp>
        <p:nvCxnSpPr>
          <p:cNvPr id="157" name="Straight Arrow Connector 156">
            <a:extLst>
              <a:ext uri="{FF2B5EF4-FFF2-40B4-BE49-F238E27FC236}">
                <a16:creationId xmlns:a16="http://schemas.microsoft.com/office/drawing/2014/main" id="{91F2D8CF-03C9-483F-BD4E-30CD42C84B50}"/>
              </a:ext>
            </a:extLst>
          </p:cNvPr>
          <p:cNvCxnSpPr>
            <a:cxnSpLocks/>
          </p:cNvCxnSpPr>
          <p:nvPr/>
        </p:nvCxnSpPr>
        <p:spPr>
          <a:xfrm flipH="1">
            <a:off x="2061727" y="5578721"/>
            <a:ext cx="167512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9" name="Rectangle: Rounded Corners 158">
            <a:extLst>
              <a:ext uri="{FF2B5EF4-FFF2-40B4-BE49-F238E27FC236}">
                <a16:creationId xmlns:a16="http://schemas.microsoft.com/office/drawing/2014/main" id="{83832547-EEA8-4322-8E40-EF09B8C706F0}"/>
              </a:ext>
            </a:extLst>
          </p:cNvPr>
          <p:cNvSpPr/>
          <p:nvPr/>
        </p:nvSpPr>
        <p:spPr>
          <a:xfrm rot="16200000">
            <a:off x="4625068" y="555207"/>
            <a:ext cx="560347" cy="712737"/>
          </a:xfrm>
          <a:prstGeom prst="roundRect">
            <a:avLst>
              <a:gd name="adj" fmla="val 975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TextBox 159">
            <a:extLst>
              <a:ext uri="{FF2B5EF4-FFF2-40B4-BE49-F238E27FC236}">
                <a16:creationId xmlns:a16="http://schemas.microsoft.com/office/drawing/2014/main" id="{FDA4EC53-60A3-4E43-B335-4D35E6531F2D}"/>
              </a:ext>
            </a:extLst>
          </p:cNvPr>
          <p:cNvSpPr txBox="1"/>
          <p:nvPr/>
        </p:nvSpPr>
        <p:spPr>
          <a:xfrm>
            <a:off x="4714015" y="765085"/>
            <a:ext cx="441147" cy="276999"/>
          </a:xfrm>
          <a:prstGeom prst="rect">
            <a:avLst/>
          </a:prstGeom>
          <a:noFill/>
        </p:spPr>
        <p:txBody>
          <a:bodyPr wrap="none" rtlCol="0">
            <a:spAutoFit/>
          </a:bodyPr>
          <a:lstStyle/>
          <a:p>
            <a:pPr algn="ctr"/>
            <a:r>
              <a:rPr lang="en-US" sz="1200" b="1" dirty="0">
                <a:solidFill>
                  <a:schemeClr val="bg1"/>
                </a:solidFill>
              </a:rPr>
              <a:t>AAF</a:t>
            </a:r>
          </a:p>
        </p:txBody>
      </p:sp>
      <p:sp>
        <p:nvSpPr>
          <p:cNvPr id="162" name="Rectangle: Rounded Corners 161">
            <a:extLst>
              <a:ext uri="{FF2B5EF4-FFF2-40B4-BE49-F238E27FC236}">
                <a16:creationId xmlns:a16="http://schemas.microsoft.com/office/drawing/2014/main" id="{BB8B5FDE-EB37-4796-AC8C-67EDF0256B81}"/>
              </a:ext>
            </a:extLst>
          </p:cNvPr>
          <p:cNvSpPr/>
          <p:nvPr/>
        </p:nvSpPr>
        <p:spPr>
          <a:xfrm>
            <a:off x="1736122" y="6220320"/>
            <a:ext cx="3724532" cy="41355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IAK/RV, CA root cert, CA URL</a:t>
            </a:r>
          </a:p>
        </p:txBody>
      </p:sp>
      <p:cxnSp>
        <p:nvCxnSpPr>
          <p:cNvPr id="161" name="Straight Arrow Connector 160">
            <a:extLst>
              <a:ext uri="{FF2B5EF4-FFF2-40B4-BE49-F238E27FC236}">
                <a16:creationId xmlns:a16="http://schemas.microsoft.com/office/drawing/2014/main" id="{03B62663-6C8E-468F-8C6C-23E890933211}"/>
              </a:ext>
            </a:extLst>
          </p:cNvPr>
          <p:cNvCxnSpPr>
            <a:cxnSpLocks/>
          </p:cNvCxnSpPr>
          <p:nvPr/>
        </p:nvCxnSpPr>
        <p:spPr>
          <a:xfrm flipH="1">
            <a:off x="2113341" y="6178128"/>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8" name="Oval 177">
            <a:extLst>
              <a:ext uri="{FF2B5EF4-FFF2-40B4-BE49-F238E27FC236}">
                <a16:creationId xmlns:a16="http://schemas.microsoft.com/office/drawing/2014/main" id="{003123C1-8A83-41DF-B12F-BC6D1B4E48B2}"/>
              </a:ext>
            </a:extLst>
          </p:cNvPr>
          <p:cNvSpPr/>
          <p:nvPr/>
        </p:nvSpPr>
        <p:spPr>
          <a:xfrm>
            <a:off x="7276169" y="62891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B1</a:t>
            </a:r>
          </a:p>
        </p:txBody>
      </p:sp>
      <p:sp>
        <p:nvSpPr>
          <p:cNvPr id="87" name="Rectangle: Rounded Corners 44">
            <a:extLst>
              <a:ext uri="{FF2B5EF4-FFF2-40B4-BE49-F238E27FC236}">
                <a16:creationId xmlns:a16="http://schemas.microsoft.com/office/drawing/2014/main" id="{57347B5E-49E2-414B-9E26-AC52E223F0B6}"/>
              </a:ext>
            </a:extLst>
          </p:cNvPr>
          <p:cNvSpPr/>
          <p:nvPr/>
        </p:nvSpPr>
        <p:spPr>
          <a:xfrm rot="16200000">
            <a:off x="6514620" y="561964"/>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extBox 87">
            <a:extLst>
              <a:ext uri="{FF2B5EF4-FFF2-40B4-BE49-F238E27FC236}">
                <a16:creationId xmlns:a16="http://schemas.microsoft.com/office/drawing/2014/main" id="{532A4C62-7A38-4915-899A-DA5474B4D3EB}"/>
              </a:ext>
            </a:extLst>
          </p:cNvPr>
          <p:cNvSpPr txBox="1"/>
          <p:nvPr/>
        </p:nvSpPr>
        <p:spPr>
          <a:xfrm>
            <a:off x="6361296" y="758344"/>
            <a:ext cx="869277" cy="276999"/>
          </a:xfrm>
          <a:prstGeom prst="rect">
            <a:avLst/>
          </a:prstGeom>
          <a:noFill/>
        </p:spPr>
        <p:txBody>
          <a:bodyPr wrap="none" rtlCol="0">
            <a:spAutoFit/>
          </a:bodyPr>
          <a:lstStyle/>
          <a:p>
            <a:pPr algn="ctr"/>
            <a:r>
              <a:rPr lang="en-US" sz="1200" b="1" dirty="0">
                <a:solidFill>
                  <a:schemeClr val="bg1"/>
                </a:solidFill>
              </a:rPr>
              <a:t>OpenStack</a:t>
            </a:r>
          </a:p>
        </p:txBody>
      </p:sp>
      <p:sp>
        <p:nvSpPr>
          <p:cNvPr id="78" name="Oval 77">
            <a:extLst>
              <a:ext uri="{FF2B5EF4-FFF2-40B4-BE49-F238E27FC236}">
                <a16:creationId xmlns:a16="http://schemas.microsoft.com/office/drawing/2014/main" id="{C8BE62D2-D200-44C2-AAE8-652775D1AAEB}"/>
              </a:ext>
            </a:extLst>
          </p:cNvPr>
          <p:cNvSpPr/>
          <p:nvPr/>
        </p:nvSpPr>
        <p:spPr>
          <a:xfrm>
            <a:off x="3749527" y="696889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79" name="Oval 78">
            <a:extLst>
              <a:ext uri="{FF2B5EF4-FFF2-40B4-BE49-F238E27FC236}">
                <a16:creationId xmlns:a16="http://schemas.microsoft.com/office/drawing/2014/main" id="{93451A36-71E3-4AAD-A2A7-FBD9E6F26732}"/>
              </a:ext>
            </a:extLst>
          </p:cNvPr>
          <p:cNvSpPr/>
          <p:nvPr/>
        </p:nvSpPr>
        <p:spPr>
          <a:xfrm>
            <a:off x="7735549" y="563769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C1</a:t>
            </a:r>
            <a:endParaRPr lang="en-US" sz="1200" b="1" kern="0" dirty="0">
              <a:solidFill>
                <a:srgbClr val="FFFFFF"/>
              </a:solidFill>
              <a:latin typeface="Nokia Pure Text Light"/>
              <a:ea typeface="+mn-ea"/>
              <a:cs typeface="+mn-cs"/>
            </a:endParaRPr>
          </a:p>
        </p:txBody>
      </p:sp>
      <p:sp>
        <p:nvSpPr>
          <p:cNvPr id="80" name="Oval 79">
            <a:extLst>
              <a:ext uri="{FF2B5EF4-FFF2-40B4-BE49-F238E27FC236}">
                <a16:creationId xmlns:a16="http://schemas.microsoft.com/office/drawing/2014/main" id="{17436859-53F0-4DE0-ADD5-8E5DB0590F17}"/>
              </a:ext>
            </a:extLst>
          </p:cNvPr>
          <p:cNvSpPr/>
          <p:nvPr/>
        </p:nvSpPr>
        <p:spPr>
          <a:xfrm>
            <a:off x="3752473" y="82443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81" name="Oval 80">
            <a:extLst>
              <a:ext uri="{FF2B5EF4-FFF2-40B4-BE49-F238E27FC236}">
                <a16:creationId xmlns:a16="http://schemas.microsoft.com/office/drawing/2014/main" id="{D27AFA61-325B-4B7B-9ACF-E7B65BAA82A3}"/>
              </a:ext>
            </a:extLst>
          </p:cNvPr>
          <p:cNvSpPr/>
          <p:nvPr/>
        </p:nvSpPr>
        <p:spPr>
          <a:xfrm>
            <a:off x="7767664" y="696889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rPr>
              <a:t>C2</a:t>
            </a:r>
            <a:endParaRPr lang="en-US" sz="1200" b="1" kern="0" dirty="0">
              <a:solidFill>
                <a:srgbClr val="FFFFFF"/>
              </a:solidFill>
              <a:latin typeface="Nokia Pure Text Light"/>
              <a:ea typeface="+mn-ea"/>
              <a:cs typeface="+mn-cs"/>
            </a:endParaRPr>
          </a:p>
        </p:txBody>
      </p:sp>
      <p:sp>
        <p:nvSpPr>
          <p:cNvPr id="75" name="Rectangle: Rounded Corners 74">
            <a:extLst>
              <a:ext uri="{FF2B5EF4-FFF2-40B4-BE49-F238E27FC236}">
                <a16:creationId xmlns:a16="http://schemas.microsoft.com/office/drawing/2014/main" id="{8B5B6EE0-96EE-484C-AE7C-033151E76EAB}"/>
              </a:ext>
            </a:extLst>
          </p:cNvPr>
          <p:cNvSpPr/>
          <p:nvPr/>
        </p:nvSpPr>
        <p:spPr>
          <a:xfrm>
            <a:off x="4244212" y="6740551"/>
            <a:ext cx="1380751" cy="81650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r>
              <a:rPr lang="en-US" sz="1600" dirty="0">
                <a:solidFill>
                  <a:srgbClr val="0000CC"/>
                </a:solidFill>
              </a:rPr>
              <a:t>Get IAK/RV for VNF,  CA root cert, CA URL</a:t>
            </a:r>
            <a:endParaRPr lang="en-US" sz="1100" dirty="0">
              <a:solidFill>
                <a:srgbClr val="0000CC"/>
              </a:solidFill>
            </a:endParaRPr>
          </a:p>
        </p:txBody>
      </p:sp>
      <p:sp>
        <p:nvSpPr>
          <p:cNvPr id="74" name="Rectangle: Rounded Corners 72">
            <a:extLst>
              <a:ext uri="{FF2B5EF4-FFF2-40B4-BE49-F238E27FC236}">
                <a16:creationId xmlns:a16="http://schemas.microsoft.com/office/drawing/2014/main" id="{25A1F89B-0474-4724-A496-B65E287F2D92}"/>
              </a:ext>
            </a:extLst>
          </p:cNvPr>
          <p:cNvSpPr/>
          <p:nvPr/>
        </p:nvSpPr>
        <p:spPr>
          <a:xfrm>
            <a:off x="1784484" y="7789761"/>
            <a:ext cx="3496811" cy="37565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authorization assignment</a:t>
            </a:r>
          </a:p>
        </p:txBody>
      </p:sp>
      <p:cxnSp>
        <p:nvCxnSpPr>
          <p:cNvPr id="76" name="Straight Arrow Connector 75">
            <a:extLst>
              <a:ext uri="{FF2B5EF4-FFF2-40B4-BE49-F238E27FC236}">
                <a16:creationId xmlns:a16="http://schemas.microsoft.com/office/drawing/2014/main" id="{FDA0045A-7379-4B63-BD14-02A7D5F5FCC4}"/>
              </a:ext>
            </a:extLst>
          </p:cNvPr>
          <p:cNvCxnSpPr>
            <a:cxnSpLocks/>
          </p:cNvCxnSpPr>
          <p:nvPr/>
        </p:nvCxnSpPr>
        <p:spPr>
          <a:xfrm flipH="1">
            <a:off x="2127541" y="7773358"/>
            <a:ext cx="27002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4" name="Rectangle: Rounded Corners 127">
            <a:extLst>
              <a:ext uri="{FF2B5EF4-FFF2-40B4-BE49-F238E27FC236}">
                <a16:creationId xmlns:a16="http://schemas.microsoft.com/office/drawing/2014/main" id="{CA09ABF0-2576-41CF-9636-0503BA0D6538}"/>
              </a:ext>
            </a:extLst>
          </p:cNvPr>
          <p:cNvSpPr/>
          <p:nvPr/>
        </p:nvSpPr>
        <p:spPr>
          <a:xfrm>
            <a:off x="3728362" y="4743239"/>
            <a:ext cx="3254631" cy="57943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Assign cloud resources and create networks and update AAI</a:t>
            </a:r>
          </a:p>
        </p:txBody>
      </p:sp>
      <p:sp>
        <p:nvSpPr>
          <p:cNvPr id="89" name="Oval 88">
            <a:extLst>
              <a:ext uri="{FF2B5EF4-FFF2-40B4-BE49-F238E27FC236}">
                <a16:creationId xmlns:a16="http://schemas.microsoft.com/office/drawing/2014/main" id="{A268ADD5-17AE-40A4-8B9B-9111CF0C7C3F}"/>
              </a:ext>
            </a:extLst>
          </p:cNvPr>
          <p:cNvSpPr/>
          <p:nvPr/>
        </p:nvSpPr>
        <p:spPr>
          <a:xfrm>
            <a:off x="1228935" y="784471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B9</a:t>
            </a:r>
          </a:p>
        </p:txBody>
      </p:sp>
      <p:sp>
        <p:nvSpPr>
          <p:cNvPr id="90" name="Oval 89">
            <a:extLst>
              <a:ext uri="{FF2B5EF4-FFF2-40B4-BE49-F238E27FC236}">
                <a16:creationId xmlns:a16="http://schemas.microsoft.com/office/drawing/2014/main" id="{A268ADD5-17AE-40A4-8B9B-9111CF0C7C3F}"/>
              </a:ext>
            </a:extLst>
          </p:cNvPr>
          <p:cNvSpPr/>
          <p:nvPr/>
        </p:nvSpPr>
        <p:spPr>
          <a:xfrm>
            <a:off x="7261601" y="62484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1200" b="1" kern="0" dirty="0">
                <a:solidFill>
                  <a:srgbClr val="FFFFFF"/>
                </a:solidFill>
                <a:latin typeface="Nokia Pure Text Light"/>
                <a:ea typeface="+mn-ea"/>
                <a:cs typeface="+mn-cs"/>
              </a:rPr>
              <a:t>B9</a:t>
            </a:r>
          </a:p>
        </p:txBody>
      </p:sp>
      <p:cxnSp>
        <p:nvCxnSpPr>
          <p:cNvPr id="154" name="Straight Arrow Connector 153">
            <a:extLst>
              <a:ext uri="{FF2B5EF4-FFF2-40B4-BE49-F238E27FC236}">
                <a16:creationId xmlns:a16="http://schemas.microsoft.com/office/drawing/2014/main" id="{7C460DEF-E5DC-414E-9807-F01678C17000}"/>
              </a:ext>
            </a:extLst>
          </p:cNvPr>
          <p:cNvCxnSpPr>
            <a:cxnSpLocks/>
          </p:cNvCxnSpPr>
          <p:nvPr/>
        </p:nvCxnSpPr>
        <p:spPr>
          <a:xfrm flipH="1">
            <a:off x="4087069" y="4710545"/>
            <a:ext cx="2596840"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88280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5C7087DE-546E-4313-A912-DB93E081C4CA}"/>
              </a:ext>
            </a:extLst>
          </p:cNvPr>
          <p:cNvGrpSpPr/>
          <p:nvPr/>
        </p:nvGrpSpPr>
        <p:grpSpPr>
          <a:xfrm>
            <a:off x="273566" y="96982"/>
            <a:ext cx="6105108" cy="9162036"/>
            <a:chOff x="1157486" y="116891"/>
            <a:chExt cx="6105108" cy="9162036"/>
          </a:xfrm>
        </p:grpSpPr>
        <p:grpSp>
          <p:nvGrpSpPr>
            <p:cNvPr id="69" name="Group 68"/>
            <p:cNvGrpSpPr/>
            <p:nvPr/>
          </p:nvGrpSpPr>
          <p:grpSpPr>
            <a:xfrm>
              <a:off x="1809943" y="704883"/>
              <a:ext cx="731520" cy="8265217"/>
              <a:chOff x="1588861" y="659727"/>
              <a:chExt cx="731520" cy="8265217"/>
            </a:xfrm>
          </p:grpSpPr>
          <p:sp>
            <p:nvSpPr>
              <p:cNvPr id="132" name="Rectangle: Rounded Corners 109">
                <a:extLst>
                  <a:ext uri="{FF2B5EF4-FFF2-40B4-BE49-F238E27FC236}">
                    <a16:creationId xmlns:a16="http://schemas.microsoft.com/office/drawing/2014/main" id="{B0E49233-91CB-4CE9-9D46-7C9ED916E331}"/>
                  </a:ext>
                </a:extLst>
              </p:cNvPr>
              <p:cNvSpPr/>
              <p:nvPr/>
            </p:nvSpPr>
            <p:spPr>
              <a:xfrm>
                <a:off x="180274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Rectangle: Rounded Corners 61">
                <a:extLst>
                  <a:ext uri="{FF2B5EF4-FFF2-40B4-BE49-F238E27FC236}">
                    <a16:creationId xmlns:a16="http://schemas.microsoft.com/office/drawing/2014/main" id="{C287A373-4908-4D32-9E68-69EAD651CFEF}"/>
                  </a:ext>
                </a:extLst>
              </p:cNvPr>
              <p:cNvSpPr/>
              <p:nvPr/>
            </p:nvSpPr>
            <p:spPr>
              <a:xfrm>
                <a:off x="1588861"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SO</a:t>
                </a:r>
              </a:p>
            </p:txBody>
          </p:sp>
        </p:grpSp>
        <p:grpSp>
          <p:nvGrpSpPr>
            <p:cNvPr id="70" name="Group 69"/>
            <p:cNvGrpSpPr/>
            <p:nvPr/>
          </p:nvGrpSpPr>
          <p:grpSpPr>
            <a:xfrm>
              <a:off x="3300943" y="704883"/>
              <a:ext cx="731520" cy="8265217"/>
              <a:chOff x="2677300" y="659727"/>
              <a:chExt cx="731520" cy="8265217"/>
            </a:xfrm>
          </p:grpSpPr>
          <p:sp>
            <p:nvSpPr>
              <p:cNvPr id="130" name="Rectangle: Rounded Corners 107">
                <a:extLst>
                  <a:ext uri="{FF2B5EF4-FFF2-40B4-BE49-F238E27FC236}">
                    <a16:creationId xmlns:a16="http://schemas.microsoft.com/office/drawing/2014/main" id="{F0AEC65F-DD64-4980-A186-A0EB55B63BEC}"/>
                  </a:ext>
                </a:extLst>
              </p:cNvPr>
              <p:cNvSpPr/>
              <p:nvPr/>
            </p:nvSpPr>
            <p:spPr>
              <a:xfrm>
                <a:off x="2889393"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 name="Rectangle: Rounded Corners 61">
                <a:extLst>
                  <a:ext uri="{FF2B5EF4-FFF2-40B4-BE49-F238E27FC236}">
                    <a16:creationId xmlns:a16="http://schemas.microsoft.com/office/drawing/2014/main" id="{C287A373-4908-4D32-9E68-69EAD651CFEF}"/>
                  </a:ext>
                </a:extLst>
              </p:cNvPr>
              <p:cNvSpPr/>
              <p:nvPr/>
            </p:nvSpPr>
            <p:spPr>
              <a:xfrm>
                <a:off x="2677300"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AAI</a:t>
                </a:r>
              </a:p>
            </p:txBody>
          </p:sp>
        </p:grpSp>
        <p:grpSp>
          <p:nvGrpSpPr>
            <p:cNvPr id="72" name="Group 71"/>
            <p:cNvGrpSpPr/>
            <p:nvPr/>
          </p:nvGrpSpPr>
          <p:grpSpPr>
            <a:xfrm>
              <a:off x="4791943" y="704883"/>
              <a:ext cx="731520" cy="8265217"/>
              <a:chOff x="4389036" y="659727"/>
              <a:chExt cx="731520" cy="8265217"/>
            </a:xfrm>
          </p:grpSpPr>
          <p:sp>
            <p:nvSpPr>
              <p:cNvPr id="127" name="Rectangle: Rounded Corners 157">
                <a:extLst>
                  <a:ext uri="{FF2B5EF4-FFF2-40B4-BE49-F238E27FC236}">
                    <a16:creationId xmlns:a16="http://schemas.microsoft.com/office/drawing/2014/main" id="{8C18DB6B-11DB-4325-B578-CE3286E10B26}"/>
                  </a:ext>
                </a:extLst>
              </p:cNvPr>
              <p:cNvSpPr/>
              <p:nvPr/>
            </p:nvSpPr>
            <p:spPr>
              <a:xfrm>
                <a:off x="460112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Rectangle: Rounded Corners 61">
                <a:extLst>
                  <a:ext uri="{FF2B5EF4-FFF2-40B4-BE49-F238E27FC236}">
                    <a16:creationId xmlns:a16="http://schemas.microsoft.com/office/drawing/2014/main" id="{C287A373-4908-4D32-9E68-69EAD651CFEF}"/>
                  </a:ext>
                </a:extLst>
              </p:cNvPr>
              <p:cNvSpPr/>
              <p:nvPr/>
            </p:nvSpPr>
            <p:spPr>
              <a:xfrm>
                <a:off x="4389036"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AAF</a:t>
                </a:r>
              </a:p>
            </p:txBody>
          </p:sp>
        </p:grpSp>
        <p:grpSp>
          <p:nvGrpSpPr>
            <p:cNvPr id="73" name="Group 72"/>
            <p:cNvGrpSpPr/>
            <p:nvPr/>
          </p:nvGrpSpPr>
          <p:grpSpPr>
            <a:xfrm>
              <a:off x="6282942" y="704883"/>
              <a:ext cx="731520" cy="8265217"/>
              <a:chOff x="6463566" y="659727"/>
              <a:chExt cx="731520" cy="8265217"/>
            </a:xfrm>
          </p:grpSpPr>
          <p:sp>
            <p:nvSpPr>
              <p:cNvPr id="125" name="Rectangle: Rounded Corners 111">
                <a:extLst>
                  <a:ext uri="{FF2B5EF4-FFF2-40B4-BE49-F238E27FC236}">
                    <a16:creationId xmlns:a16="http://schemas.microsoft.com/office/drawing/2014/main" id="{FDABA230-F172-46A5-888C-942BD24EA529}"/>
                  </a:ext>
                </a:extLst>
              </p:cNvPr>
              <p:cNvSpPr/>
              <p:nvPr/>
            </p:nvSpPr>
            <p:spPr>
              <a:xfrm>
                <a:off x="6675659" y="1096905"/>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Rectangle: Rounded Corners 61">
                <a:extLst>
                  <a:ext uri="{FF2B5EF4-FFF2-40B4-BE49-F238E27FC236}">
                    <a16:creationId xmlns:a16="http://schemas.microsoft.com/office/drawing/2014/main" id="{C287A373-4908-4D32-9E68-69EAD651CFEF}"/>
                  </a:ext>
                </a:extLst>
              </p:cNvPr>
              <p:cNvSpPr/>
              <p:nvPr/>
            </p:nvSpPr>
            <p:spPr>
              <a:xfrm>
                <a:off x="6463566" y="659727"/>
                <a:ext cx="731520" cy="548640"/>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200" b="1" dirty="0"/>
                  <a:t>CA</a:t>
                </a:r>
              </a:p>
            </p:txBody>
          </p:sp>
        </p:grpSp>
        <p:grpSp>
          <p:nvGrpSpPr>
            <p:cNvPr id="74" name="Group 73">
              <a:extLst>
                <a:ext uri="{FF2B5EF4-FFF2-40B4-BE49-F238E27FC236}">
                  <a16:creationId xmlns:a16="http://schemas.microsoft.com/office/drawing/2014/main" id="{150A26D4-8DFF-426F-8BBC-DBFA94A1CDD0}"/>
                </a:ext>
              </a:extLst>
            </p:cNvPr>
            <p:cNvGrpSpPr/>
            <p:nvPr/>
          </p:nvGrpSpPr>
          <p:grpSpPr>
            <a:xfrm>
              <a:off x="1157486" y="116891"/>
              <a:ext cx="6105108" cy="9162036"/>
              <a:chOff x="240456" y="-22255"/>
              <a:chExt cx="7225104" cy="8602577"/>
            </a:xfrm>
          </p:grpSpPr>
          <p:sp>
            <p:nvSpPr>
              <p:cNvPr id="122" name="Rectangle 121">
                <a:extLst>
                  <a:ext uri="{FF2B5EF4-FFF2-40B4-BE49-F238E27FC236}">
                    <a16:creationId xmlns:a16="http://schemas.microsoft.com/office/drawing/2014/main" id="{A929ED23-D0F3-40FC-AFB7-5AB11683D684}"/>
                  </a:ext>
                </a:extLst>
              </p:cNvPr>
              <p:cNvSpPr/>
              <p:nvPr/>
            </p:nvSpPr>
            <p:spPr>
              <a:xfrm>
                <a:off x="264867" y="0"/>
                <a:ext cx="7200428"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123" name="TextBox 122">
                <a:extLst>
                  <a:ext uri="{FF2B5EF4-FFF2-40B4-BE49-F238E27FC236}">
                    <a16:creationId xmlns:a16="http://schemas.microsoft.com/office/drawing/2014/main" id="{47FBAD87-2911-4A6E-A0BB-8572800A8979}"/>
                  </a:ext>
                </a:extLst>
              </p:cNvPr>
              <p:cNvSpPr txBox="1"/>
              <p:nvPr/>
            </p:nvSpPr>
            <p:spPr>
              <a:xfrm>
                <a:off x="240456" y="-22255"/>
                <a:ext cx="7224839" cy="491271"/>
              </a:xfrm>
              <a:prstGeom prst="rect">
                <a:avLst/>
              </a:prstGeom>
              <a:noFill/>
            </p:spPr>
            <p:txBody>
              <a:bodyPr wrap="square" lIns="9144" rIns="9144" rtlCol="0">
                <a:spAutoFit/>
              </a:bodyPr>
              <a:lstStyle/>
              <a:p>
                <a:pPr algn="ctr"/>
                <a:r>
                  <a:rPr lang="en-US" sz="2800" dirty="0">
                    <a:solidFill>
                      <a:schemeClr val="bg1"/>
                    </a:solidFill>
                    <a:latin typeface="Nokia Pure Headline" pitchFamily="34" charset="0"/>
                  </a:rPr>
                  <a:t>Stage C: VNF Security Credentials</a:t>
                </a:r>
              </a:p>
            </p:txBody>
          </p:sp>
          <p:sp>
            <p:nvSpPr>
              <p:cNvPr id="124" name="Rectangle 123">
                <a:extLst>
                  <a:ext uri="{FF2B5EF4-FFF2-40B4-BE49-F238E27FC236}">
                    <a16:creationId xmlns:a16="http://schemas.microsoft.com/office/drawing/2014/main" id="{E4A18EAB-44DD-48FC-8E55-3D036E836FF4}"/>
                  </a:ext>
                </a:extLst>
              </p:cNvPr>
              <p:cNvSpPr/>
              <p:nvPr/>
            </p:nvSpPr>
            <p:spPr>
              <a:xfrm>
                <a:off x="264867" y="0"/>
                <a:ext cx="7200693"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75" name="Oval 74">
              <a:extLst>
                <a:ext uri="{FF2B5EF4-FFF2-40B4-BE49-F238E27FC236}">
                  <a16:creationId xmlns:a16="http://schemas.microsoft.com/office/drawing/2014/main" id="{F337D02A-8653-4EF2-B10C-6FEAE873453F}"/>
                </a:ext>
              </a:extLst>
            </p:cNvPr>
            <p:cNvSpPr/>
            <p:nvPr/>
          </p:nvSpPr>
          <p:spPr>
            <a:xfrm>
              <a:off x="3561961" y="258026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pic>
          <p:nvPicPr>
            <p:cNvPr id="76" name="Picture 75">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31967" y="2647215"/>
              <a:ext cx="278522" cy="278522"/>
            </a:xfrm>
            <a:prstGeom prst="rect">
              <a:avLst/>
            </a:prstGeom>
          </p:spPr>
        </p:pic>
        <p:sp>
          <p:nvSpPr>
            <p:cNvPr id="77" name="Rectangle: Rounded Corners 165">
              <a:extLst>
                <a:ext uri="{FF2B5EF4-FFF2-40B4-BE49-F238E27FC236}">
                  <a16:creationId xmlns:a16="http://schemas.microsoft.com/office/drawing/2014/main" id="{C59ED623-4D03-4F3C-BEC9-0691D21357F8}"/>
                </a:ext>
              </a:extLst>
            </p:cNvPr>
            <p:cNvSpPr/>
            <p:nvPr/>
          </p:nvSpPr>
          <p:spPr>
            <a:xfrm>
              <a:off x="4979380" y="3156331"/>
              <a:ext cx="1822989" cy="4762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Submit initialization request (</a:t>
              </a:r>
              <a:r>
                <a:rPr lang="en-US" sz="1600" dirty="0" err="1">
                  <a:solidFill>
                    <a:srgbClr val="0000CC"/>
                  </a:solidFill>
                </a:rPr>
                <a:t>ir</a:t>
              </a:r>
              <a:r>
                <a:rPr lang="en-US" sz="1600" dirty="0">
                  <a:solidFill>
                    <a:srgbClr val="0000CC"/>
                  </a:solidFill>
                </a:rPr>
                <a:t>) to CA</a:t>
              </a:r>
            </a:p>
          </p:txBody>
        </p:sp>
        <p:cxnSp>
          <p:nvCxnSpPr>
            <p:cNvPr id="78" name="Straight Arrow Connector 77">
              <a:extLst>
                <a:ext uri="{FF2B5EF4-FFF2-40B4-BE49-F238E27FC236}">
                  <a16:creationId xmlns:a16="http://schemas.microsoft.com/office/drawing/2014/main" id="{7C460DEF-E5DC-414E-9807-F01678C17000}"/>
                </a:ext>
              </a:extLst>
            </p:cNvPr>
            <p:cNvCxnSpPr>
              <a:cxnSpLocks/>
            </p:cNvCxnSpPr>
            <p:nvPr/>
          </p:nvCxnSpPr>
          <p:spPr>
            <a:xfrm flipH="1">
              <a:off x="5328390" y="3139680"/>
              <a:ext cx="118698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Rectangle: Rounded Corners 165">
              <a:extLst>
                <a:ext uri="{FF2B5EF4-FFF2-40B4-BE49-F238E27FC236}">
                  <a16:creationId xmlns:a16="http://schemas.microsoft.com/office/drawing/2014/main" id="{C59ED623-4D03-4F3C-BEC9-0691D21357F8}"/>
                </a:ext>
              </a:extLst>
            </p:cNvPr>
            <p:cNvSpPr/>
            <p:nvPr/>
          </p:nvSpPr>
          <p:spPr>
            <a:xfrm>
              <a:off x="4001211" y="2525620"/>
              <a:ext cx="2378862" cy="37704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Create request for IAK/RV</a:t>
              </a:r>
            </a:p>
          </p:txBody>
        </p:sp>
        <p:sp>
          <p:nvSpPr>
            <p:cNvPr id="80" name="Oval 79">
              <a:extLst>
                <a:ext uri="{FF2B5EF4-FFF2-40B4-BE49-F238E27FC236}">
                  <a16:creationId xmlns:a16="http://schemas.microsoft.com/office/drawing/2014/main" id="{F337D02A-8653-4EF2-B10C-6FEAE873453F}"/>
                </a:ext>
              </a:extLst>
            </p:cNvPr>
            <p:cNvSpPr/>
            <p:nvPr/>
          </p:nvSpPr>
          <p:spPr>
            <a:xfrm>
              <a:off x="4531597" y="324440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pic>
          <p:nvPicPr>
            <p:cNvPr id="81" name="Picture 80">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204714" y="3272649"/>
              <a:ext cx="278522" cy="278522"/>
            </a:xfrm>
            <a:prstGeom prst="rect">
              <a:avLst/>
            </a:prstGeom>
          </p:spPr>
        </p:pic>
        <p:sp>
          <p:nvSpPr>
            <p:cNvPr id="82" name="Rectangle: Rounded Corners 165">
              <a:extLst>
                <a:ext uri="{FF2B5EF4-FFF2-40B4-BE49-F238E27FC236}">
                  <a16:creationId xmlns:a16="http://schemas.microsoft.com/office/drawing/2014/main" id="{C59ED623-4D03-4F3C-BEC9-0691D21357F8}"/>
                </a:ext>
              </a:extLst>
            </p:cNvPr>
            <p:cNvSpPr/>
            <p:nvPr/>
          </p:nvSpPr>
          <p:spPr>
            <a:xfrm>
              <a:off x="4999730" y="4943851"/>
              <a:ext cx="1802640" cy="3391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IAK, RV</a:t>
              </a:r>
              <a:endParaRPr lang="en-US" sz="1600" strike="sngStrike" dirty="0">
                <a:solidFill>
                  <a:srgbClr val="FF0000"/>
                </a:solidFill>
              </a:endParaRPr>
            </a:p>
          </p:txBody>
        </p:sp>
        <p:cxnSp>
          <p:nvCxnSpPr>
            <p:cNvPr id="83" name="Straight Arrow Connector 82">
              <a:extLst>
                <a:ext uri="{FF2B5EF4-FFF2-40B4-BE49-F238E27FC236}">
                  <a16:creationId xmlns:a16="http://schemas.microsoft.com/office/drawing/2014/main" id="{7C460DEF-E5DC-414E-9807-F01678C17000}"/>
                </a:ext>
              </a:extLst>
            </p:cNvPr>
            <p:cNvCxnSpPr>
              <a:cxnSpLocks/>
            </p:cNvCxnSpPr>
            <p:nvPr/>
          </p:nvCxnSpPr>
          <p:spPr>
            <a:xfrm flipH="1" flipV="1">
              <a:off x="5311370" y="4918284"/>
              <a:ext cx="118366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4" name="Rectangle: Rounded Corners 165">
              <a:extLst>
                <a:ext uri="{FF2B5EF4-FFF2-40B4-BE49-F238E27FC236}">
                  <a16:creationId xmlns:a16="http://schemas.microsoft.com/office/drawing/2014/main" id="{C59ED623-4D03-4F3C-BEC9-0691D21357F8}"/>
                </a:ext>
              </a:extLst>
            </p:cNvPr>
            <p:cNvSpPr/>
            <p:nvPr/>
          </p:nvSpPr>
          <p:spPr>
            <a:xfrm>
              <a:off x="5523463" y="3830296"/>
              <a:ext cx="1644241" cy="91586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tIns="91440" rIns="9144" bIns="91440" rtlCol="0" anchor="ctr"/>
            <a:lstStyle/>
            <a:p>
              <a:r>
                <a:rPr lang="en-US" sz="1600" dirty="0">
                  <a:solidFill>
                    <a:srgbClr val="0000CC"/>
                  </a:solidFill>
                </a:rPr>
                <a:t>Verify request came from AAF</a:t>
              </a:r>
            </a:p>
            <a:p>
              <a:r>
                <a:rPr lang="en-US" sz="1600" dirty="0">
                  <a:solidFill>
                    <a:srgbClr val="0000CC"/>
                  </a:solidFill>
                </a:rPr>
                <a:t>Create IAK and RV</a:t>
              </a:r>
            </a:p>
          </p:txBody>
        </p:sp>
        <p:pic>
          <p:nvPicPr>
            <p:cNvPr id="85" name="Picture 84">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700858" y="4145249"/>
              <a:ext cx="278522" cy="278522"/>
            </a:xfrm>
            <a:prstGeom prst="rect">
              <a:avLst/>
            </a:prstGeom>
          </p:spPr>
        </p:pic>
        <p:sp>
          <p:nvSpPr>
            <p:cNvPr id="87" name="Oval 86">
              <a:extLst>
                <a:ext uri="{FF2B5EF4-FFF2-40B4-BE49-F238E27FC236}">
                  <a16:creationId xmlns:a16="http://schemas.microsoft.com/office/drawing/2014/main" id="{F337D02A-8653-4EF2-B10C-6FEAE873453F}"/>
                </a:ext>
              </a:extLst>
            </p:cNvPr>
            <p:cNvSpPr/>
            <p:nvPr/>
          </p:nvSpPr>
          <p:spPr>
            <a:xfrm>
              <a:off x="5000118" y="4108195"/>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pic>
          <p:nvPicPr>
            <p:cNvPr id="88" name="Picture 87">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215460" y="4928346"/>
              <a:ext cx="278522" cy="278522"/>
            </a:xfrm>
            <a:prstGeom prst="rect">
              <a:avLst/>
            </a:prstGeom>
          </p:spPr>
        </p:pic>
        <p:sp>
          <p:nvSpPr>
            <p:cNvPr id="96" name="Oval 95">
              <a:extLst>
                <a:ext uri="{FF2B5EF4-FFF2-40B4-BE49-F238E27FC236}">
                  <a16:creationId xmlns:a16="http://schemas.microsoft.com/office/drawing/2014/main" id="{F337D02A-8653-4EF2-B10C-6FEAE873453F}"/>
                </a:ext>
              </a:extLst>
            </p:cNvPr>
            <p:cNvSpPr/>
            <p:nvPr/>
          </p:nvSpPr>
          <p:spPr>
            <a:xfrm>
              <a:off x="4543954" y="490534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sp>
          <p:nvSpPr>
            <p:cNvPr id="97" name="Rectangle: Rounded Corners 165">
              <a:extLst>
                <a:ext uri="{FF2B5EF4-FFF2-40B4-BE49-F238E27FC236}">
                  <a16:creationId xmlns:a16="http://schemas.microsoft.com/office/drawing/2014/main" id="{C59ED623-4D03-4F3C-BEC9-0691D21357F8}"/>
                </a:ext>
              </a:extLst>
            </p:cNvPr>
            <p:cNvSpPr/>
            <p:nvPr/>
          </p:nvSpPr>
          <p:spPr>
            <a:xfrm>
              <a:off x="1551853" y="1329033"/>
              <a:ext cx="5344742" cy="56820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dirty="0">
                  <a:solidFill>
                    <a:srgbClr val="0000CC"/>
                  </a:solidFill>
                </a:rPr>
                <a:t>Precondition:</a:t>
              </a:r>
              <a:r>
                <a:rPr lang="en-US" sz="1600" dirty="0">
                  <a:solidFill>
                    <a:srgbClr val="0000CC"/>
                  </a:solidFill>
                </a:rPr>
                <a:t> AAF has created a role and permissions for the VNF type based on the YAML file defining the VNF type</a:t>
              </a:r>
            </a:p>
          </p:txBody>
        </p:sp>
        <p:sp>
          <p:nvSpPr>
            <p:cNvPr id="98" name="Oval 97">
              <a:extLst>
                <a:ext uri="{FF2B5EF4-FFF2-40B4-BE49-F238E27FC236}">
                  <a16:creationId xmlns:a16="http://schemas.microsoft.com/office/drawing/2014/main" id="{F337D02A-8653-4EF2-B10C-6FEAE873453F}"/>
                </a:ext>
              </a:extLst>
            </p:cNvPr>
            <p:cNvSpPr/>
            <p:nvPr/>
          </p:nvSpPr>
          <p:spPr>
            <a:xfrm>
              <a:off x="3845372" y="722789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pic>
          <p:nvPicPr>
            <p:cNvPr id="99" name="Picture 98">
              <a:extLst>
                <a:ext uri="{FF2B5EF4-FFF2-40B4-BE49-F238E27FC236}">
                  <a16:creationId xmlns:a16="http://schemas.microsoft.com/office/drawing/2014/main" id="{850C9C1D-B801-4399-873D-C4F8A0BB0D5D}"/>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541442" y="7275765"/>
              <a:ext cx="278522" cy="278522"/>
            </a:xfrm>
            <a:prstGeom prst="rect">
              <a:avLst/>
            </a:prstGeom>
          </p:spPr>
        </p:pic>
        <p:sp>
          <p:nvSpPr>
            <p:cNvPr id="100" name="Rectangle: Rounded Corners 165">
              <a:extLst>
                <a:ext uri="{FF2B5EF4-FFF2-40B4-BE49-F238E27FC236}">
                  <a16:creationId xmlns:a16="http://schemas.microsoft.com/office/drawing/2014/main" id="{C59ED623-4D03-4F3C-BEC9-0691D21357F8}"/>
                </a:ext>
              </a:extLst>
            </p:cNvPr>
            <p:cNvSpPr/>
            <p:nvPr/>
          </p:nvSpPr>
          <p:spPr>
            <a:xfrm>
              <a:off x="4240547" y="6994293"/>
              <a:ext cx="1834311" cy="78806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assigns VNF identity to the role of the VNF type.</a:t>
              </a:r>
            </a:p>
          </p:txBody>
        </p:sp>
        <p:sp>
          <p:nvSpPr>
            <p:cNvPr id="106" name="Rectangle: Rounded Corners 165">
              <a:extLst>
                <a:ext uri="{FF2B5EF4-FFF2-40B4-BE49-F238E27FC236}">
                  <a16:creationId xmlns:a16="http://schemas.microsoft.com/office/drawing/2014/main" id="{C59ED623-4D03-4F3C-BEC9-0691D21357F8}"/>
                </a:ext>
              </a:extLst>
            </p:cNvPr>
            <p:cNvSpPr/>
            <p:nvPr/>
          </p:nvSpPr>
          <p:spPr>
            <a:xfrm>
              <a:off x="1999359" y="5535556"/>
              <a:ext cx="3441552" cy="39349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lIns="9144" rIns="9144" rtlCol="0" anchor="ctr"/>
            <a:lstStyle/>
            <a:p>
              <a:pPr algn="ctr"/>
              <a:r>
                <a:rPr lang="en-US" sz="1600" dirty="0">
                  <a:solidFill>
                    <a:srgbClr val="0000CC"/>
                  </a:solidFill>
                </a:rPr>
                <a:t>IAK, RV, CA root cert, and CA URL</a:t>
              </a:r>
            </a:p>
          </p:txBody>
        </p:sp>
        <p:cxnSp>
          <p:nvCxnSpPr>
            <p:cNvPr id="107" name="Straight Arrow Connector 106">
              <a:extLst>
                <a:ext uri="{FF2B5EF4-FFF2-40B4-BE49-F238E27FC236}">
                  <a16:creationId xmlns:a16="http://schemas.microsoft.com/office/drawing/2014/main" id="{7C460DEF-E5DC-414E-9807-F01678C17000}"/>
                </a:ext>
              </a:extLst>
            </p:cNvPr>
            <p:cNvCxnSpPr>
              <a:cxnSpLocks/>
            </p:cNvCxnSpPr>
            <p:nvPr/>
          </p:nvCxnSpPr>
          <p:spPr>
            <a:xfrm flipH="1" flipV="1">
              <a:off x="2331165" y="5522757"/>
              <a:ext cx="266856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2" name="Oval 111">
              <a:extLst>
                <a:ext uri="{FF2B5EF4-FFF2-40B4-BE49-F238E27FC236}">
                  <a16:creationId xmlns:a16="http://schemas.microsoft.com/office/drawing/2014/main" id="{F337D02A-8653-4EF2-B10C-6FEAE873453F}"/>
                </a:ext>
              </a:extLst>
            </p:cNvPr>
            <p:cNvSpPr/>
            <p:nvPr/>
          </p:nvSpPr>
          <p:spPr>
            <a:xfrm>
              <a:off x="1475049" y="563128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sp>
          <p:nvSpPr>
            <p:cNvPr id="113" name="Rectangle: Rounded Corners 165">
              <a:extLst>
                <a:ext uri="{FF2B5EF4-FFF2-40B4-BE49-F238E27FC236}">
                  <a16:creationId xmlns:a16="http://schemas.microsoft.com/office/drawing/2014/main" id="{1A439B31-0942-4A1C-9947-EDD03188D031}"/>
                </a:ext>
              </a:extLst>
            </p:cNvPr>
            <p:cNvSpPr/>
            <p:nvPr/>
          </p:nvSpPr>
          <p:spPr>
            <a:xfrm>
              <a:off x="1950720" y="7999837"/>
              <a:ext cx="4044146" cy="378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AAF notifies SO that assignment is complete.</a:t>
              </a:r>
            </a:p>
          </p:txBody>
        </p:sp>
        <p:sp>
          <p:nvSpPr>
            <p:cNvPr id="114" name="Oval 113">
              <a:extLst>
                <a:ext uri="{FF2B5EF4-FFF2-40B4-BE49-F238E27FC236}">
                  <a16:creationId xmlns:a16="http://schemas.microsoft.com/office/drawing/2014/main" id="{E4072DA5-0572-47CB-B152-73F4216DFD82}"/>
                </a:ext>
              </a:extLst>
            </p:cNvPr>
            <p:cNvSpPr/>
            <p:nvPr/>
          </p:nvSpPr>
          <p:spPr>
            <a:xfrm>
              <a:off x="1514178" y="8089182"/>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C2b</a:t>
              </a:r>
              <a:endParaRPr lang="en-US" sz="1000" b="1" kern="0" dirty="0">
                <a:solidFill>
                  <a:srgbClr val="FFFFFF"/>
                </a:solidFill>
                <a:latin typeface="Nokia Pure Text Light"/>
                <a:ea typeface="+mn-ea"/>
                <a:cs typeface="+mn-cs"/>
              </a:endParaRPr>
            </a:p>
          </p:txBody>
        </p:sp>
        <p:sp>
          <p:nvSpPr>
            <p:cNvPr id="116" name="Rectangle: Rounded Corners 165">
              <a:extLst>
                <a:ext uri="{FF2B5EF4-FFF2-40B4-BE49-F238E27FC236}">
                  <a16:creationId xmlns:a16="http://schemas.microsoft.com/office/drawing/2014/main" id="{A6031AD4-F364-4B96-8161-36716AA7C425}"/>
                </a:ext>
              </a:extLst>
            </p:cNvPr>
            <p:cNvSpPr/>
            <p:nvPr/>
          </p:nvSpPr>
          <p:spPr>
            <a:xfrm>
              <a:off x="1999359" y="6395553"/>
              <a:ext cx="3441552" cy="42578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authorization assignment</a:t>
              </a:r>
            </a:p>
          </p:txBody>
        </p:sp>
        <p:cxnSp>
          <p:nvCxnSpPr>
            <p:cNvPr id="117" name="Straight Arrow Connector 116">
              <a:extLst>
                <a:ext uri="{FF2B5EF4-FFF2-40B4-BE49-F238E27FC236}">
                  <a16:creationId xmlns:a16="http://schemas.microsoft.com/office/drawing/2014/main" id="{512D6778-FAB9-4641-80C7-5C98993CB63D}"/>
                </a:ext>
              </a:extLst>
            </p:cNvPr>
            <p:cNvCxnSpPr>
              <a:cxnSpLocks/>
            </p:cNvCxnSpPr>
            <p:nvPr/>
          </p:nvCxnSpPr>
          <p:spPr>
            <a:xfrm flipH="1">
              <a:off x="2326052" y="6375784"/>
              <a:ext cx="2673678"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8" name="Oval 117">
              <a:extLst>
                <a:ext uri="{FF2B5EF4-FFF2-40B4-BE49-F238E27FC236}">
                  <a16:creationId xmlns:a16="http://schemas.microsoft.com/office/drawing/2014/main" id="{A0744451-5469-410F-8339-AFED69B73F0A}"/>
                </a:ext>
              </a:extLst>
            </p:cNvPr>
            <p:cNvSpPr/>
            <p:nvPr/>
          </p:nvSpPr>
          <p:spPr>
            <a:xfrm>
              <a:off x="1476025" y="643146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B9</a:t>
              </a:r>
            </a:p>
          </p:txBody>
        </p:sp>
        <p:sp>
          <p:nvSpPr>
            <p:cNvPr id="119" name="Rectangle: Rounded Corners 165">
              <a:extLst>
                <a:ext uri="{FF2B5EF4-FFF2-40B4-BE49-F238E27FC236}">
                  <a16:creationId xmlns:a16="http://schemas.microsoft.com/office/drawing/2014/main" id="{41C1022B-E3E8-4F91-85C6-1910BFF072DF}"/>
                </a:ext>
              </a:extLst>
            </p:cNvPr>
            <p:cNvSpPr/>
            <p:nvPr/>
          </p:nvSpPr>
          <p:spPr>
            <a:xfrm>
              <a:off x="1986051" y="2087540"/>
              <a:ext cx="3454860" cy="3079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rgbClr val="0000CC"/>
                  </a:solidFill>
                </a:rPr>
                <a:t>Request VNF IAK/RV</a:t>
              </a:r>
            </a:p>
          </p:txBody>
        </p:sp>
        <p:sp>
          <p:nvSpPr>
            <p:cNvPr id="120" name="Oval 119">
              <a:extLst>
                <a:ext uri="{FF2B5EF4-FFF2-40B4-BE49-F238E27FC236}">
                  <a16:creationId xmlns:a16="http://schemas.microsoft.com/office/drawing/2014/main" id="{C2448854-86D3-4EC6-9276-17D23FD41AA4}"/>
                </a:ext>
              </a:extLst>
            </p:cNvPr>
            <p:cNvSpPr/>
            <p:nvPr/>
          </p:nvSpPr>
          <p:spPr>
            <a:xfrm>
              <a:off x="1521713" y="2089161"/>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B8</a:t>
              </a:r>
            </a:p>
          </p:txBody>
        </p:sp>
        <p:cxnSp>
          <p:nvCxnSpPr>
            <p:cNvPr id="121" name="Straight Arrow Connector 120">
              <a:extLst>
                <a:ext uri="{FF2B5EF4-FFF2-40B4-BE49-F238E27FC236}">
                  <a16:creationId xmlns:a16="http://schemas.microsoft.com/office/drawing/2014/main" id="{6BDE21DA-38E5-47A2-AF2F-134BE7385C05}"/>
                </a:ext>
              </a:extLst>
            </p:cNvPr>
            <p:cNvCxnSpPr>
              <a:cxnSpLocks/>
            </p:cNvCxnSpPr>
            <p:nvPr/>
          </p:nvCxnSpPr>
          <p:spPr>
            <a:xfrm flipH="1">
              <a:off x="2347781" y="2062864"/>
              <a:ext cx="2673678"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7C460DEF-E5DC-414E-9807-F01678C17000}"/>
                </a:ext>
              </a:extLst>
            </p:cNvPr>
            <p:cNvCxnSpPr>
              <a:cxnSpLocks/>
            </p:cNvCxnSpPr>
            <p:nvPr/>
          </p:nvCxnSpPr>
          <p:spPr>
            <a:xfrm flipH="1" flipV="1">
              <a:off x="2326052" y="7974312"/>
              <a:ext cx="2673679" cy="4056"/>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5" name="TextBox 134">
            <a:extLst>
              <a:ext uri="{FF2B5EF4-FFF2-40B4-BE49-F238E27FC236}">
                <a16:creationId xmlns:a16="http://schemas.microsoft.com/office/drawing/2014/main" id="{FF0EB490-D475-4940-988D-CBF9E0DE0144}"/>
              </a:ext>
            </a:extLst>
          </p:cNvPr>
          <p:cNvSpPr txBox="1"/>
          <p:nvPr/>
        </p:nvSpPr>
        <p:spPr>
          <a:xfrm>
            <a:off x="6878843" y="55931"/>
            <a:ext cx="5313157" cy="4623555"/>
          </a:xfrm>
          <a:prstGeom prst="rect">
            <a:avLst/>
          </a:prstGeom>
          <a:noFill/>
        </p:spPr>
        <p:txBody>
          <a:bodyPr wrap="square" lIns="72000" tIns="72000" rIns="72000" bIns="72000" rtlCol="0">
            <a:spAutoFit/>
          </a:bodyPr>
          <a:lstStyle/>
          <a:p>
            <a:pPr defTabSz="360000">
              <a:spcAft>
                <a:spcPts val="600"/>
              </a:spcAft>
              <a:tabLst>
                <a:tab pos="360000" algn="l"/>
              </a:tabLst>
            </a:pPr>
            <a:r>
              <a:rPr lang="en-US" sz="2000" b="1" dirty="0">
                <a:solidFill>
                  <a:srgbClr val="FF0000"/>
                </a:solidFill>
                <a:ea typeface="Nokia Pure Text Light" panose="020B0403020202020204" pitchFamily="34" charset="0"/>
              </a:rPr>
              <a:t>VNF IAK/RV Obtained from CA</a:t>
            </a:r>
            <a:endParaRPr lang="en-US" sz="1000" b="1" dirty="0">
              <a:solidFill>
                <a:srgbClr val="FF0000"/>
              </a:solidFill>
              <a:ea typeface="Nokia Pure Text Light" panose="020B0403020202020204" pitchFamily="34" charset="0"/>
            </a:endParaRPr>
          </a:p>
          <a:p>
            <a:pPr defTabSz="360000">
              <a:spcAft>
                <a:spcPts val="1200"/>
              </a:spcAft>
              <a:tabLst>
                <a:tab pos="360000" algn="l"/>
              </a:tabLst>
            </a:pPr>
            <a:r>
              <a:rPr lang="en-US" dirty="0">
                <a:solidFill>
                  <a:srgbClr val="FF0000"/>
                </a:solidFill>
                <a:ea typeface="Nokia Pure Text Light" panose="020B0403020202020204" pitchFamily="34" charset="0"/>
              </a:rPr>
              <a:t>SO triggers AAF to request IAK/RV from CA.</a:t>
            </a:r>
          </a:p>
          <a:p>
            <a:pPr defTabSz="360000">
              <a:spcAft>
                <a:spcPts val="600"/>
              </a:spcAft>
              <a:tabLst>
                <a:tab pos="360000" algn="l"/>
              </a:tabLst>
            </a:pPr>
            <a:r>
              <a:rPr lang="en-US" dirty="0">
                <a:solidFill>
                  <a:srgbClr val="FF0000"/>
                </a:solidFill>
                <a:ea typeface="Nokia Pure Text Light" panose="020B0403020202020204" pitchFamily="34" charset="0"/>
              </a:rPr>
              <a:t>AAF creates a request for IAK/RV.</a:t>
            </a: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AAF submits request to CA.</a:t>
            </a:r>
            <a:endParaRPr lang="en-US" sz="1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CA verifies request is from the RA and creates response containing IAK and RV. </a:t>
            </a:r>
          </a:p>
          <a:p>
            <a:pPr defTabSz="360000">
              <a:spcAft>
                <a:spcPts val="600"/>
              </a:spcAft>
              <a:tabLst>
                <a:tab pos="360000" algn="l"/>
              </a:tabLst>
            </a:pPr>
            <a:r>
              <a:rPr lang="en-US" dirty="0">
                <a:solidFill>
                  <a:srgbClr val="FF0000"/>
                </a:solidFill>
                <a:ea typeface="Nokia Pure Text Light" panose="020B0403020202020204" pitchFamily="34" charset="0"/>
              </a:rPr>
              <a:t>CA sends response containing IAK, RV.</a:t>
            </a:r>
          </a:p>
          <a:p>
            <a:pPr defTabSz="360000">
              <a:spcAft>
                <a:spcPts val="600"/>
              </a:spcAft>
              <a:tabLst>
                <a:tab pos="360000" algn="l"/>
              </a:tabLst>
            </a:pPr>
            <a:r>
              <a:rPr lang="en-US" dirty="0">
                <a:solidFill>
                  <a:srgbClr val="FF0000"/>
                </a:solidFill>
                <a:ea typeface="Nokia Pure Text Light" panose="020B0403020202020204" pitchFamily="34" charset="0"/>
              </a:rPr>
              <a:t>AAF returns IAK, RV, CA root cert and CA URL to SO</a:t>
            </a:r>
          </a:p>
          <a:p>
            <a:pPr defTabSz="360000">
              <a:spcAft>
                <a:spcPts val="600"/>
              </a:spcAft>
              <a:tabLst>
                <a:tab pos="360000" algn="l"/>
              </a:tabLst>
            </a:pPr>
            <a:r>
              <a:rPr lang="en-US" sz="2000" b="1" dirty="0">
                <a:solidFill>
                  <a:srgbClr val="FF0000"/>
                </a:solidFill>
                <a:ea typeface="Nokia Pure Text Light" panose="020B0403020202020204" pitchFamily="34" charset="0"/>
              </a:rPr>
              <a:t>VNF Role Assignment</a:t>
            </a:r>
            <a:endParaRPr lang="en-US" sz="2000" dirty="0">
              <a:solidFill>
                <a:srgbClr val="FF0000"/>
              </a:solidFill>
              <a:ea typeface="Nokia Pure Text Light" panose="020B0403020202020204" pitchFamily="34" charset="0"/>
            </a:endParaRPr>
          </a:p>
          <a:p>
            <a:pPr defTabSz="360000">
              <a:spcAft>
                <a:spcPts val="600"/>
              </a:spcAft>
              <a:tabLst>
                <a:tab pos="360000" algn="l"/>
              </a:tabLst>
            </a:pPr>
            <a:r>
              <a:rPr lang="en-US" dirty="0">
                <a:solidFill>
                  <a:srgbClr val="FF0000"/>
                </a:solidFill>
                <a:ea typeface="Nokia Pure Text Light" panose="020B0403020202020204" pitchFamily="34" charset="0"/>
              </a:rPr>
              <a:t>SO triggers AAF to assign VNF authorizations.</a:t>
            </a:r>
          </a:p>
          <a:p>
            <a:pPr defTabSz="360000">
              <a:spcAft>
                <a:spcPts val="600"/>
              </a:spcAft>
              <a:tabLst>
                <a:tab pos="360000" algn="l"/>
              </a:tabLst>
            </a:pPr>
            <a:r>
              <a:rPr lang="en-US" dirty="0">
                <a:solidFill>
                  <a:srgbClr val="FF0000"/>
                </a:solidFill>
                <a:ea typeface="Nokia Pure Text Light" panose="020B0403020202020204" pitchFamily="34" charset="0"/>
              </a:rPr>
              <a:t>AAF assigns VNF identity (vnf-name in AAI entry) to the role of the VNF type.</a:t>
            </a:r>
          </a:p>
          <a:p>
            <a:pPr defTabSz="360000">
              <a:spcAft>
                <a:spcPts val="600"/>
              </a:spcAft>
              <a:tabLst>
                <a:tab pos="360000" algn="l"/>
              </a:tabLst>
            </a:pPr>
            <a:r>
              <a:rPr lang="en-US" dirty="0">
                <a:solidFill>
                  <a:srgbClr val="FF0000"/>
                </a:solidFill>
                <a:ea typeface="Nokia Pure Text Light" panose="020B0403020202020204" pitchFamily="34" charset="0"/>
              </a:rPr>
              <a:t>AAF responds to SO.</a:t>
            </a:r>
            <a:endParaRPr lang="en-US" sz="1000" dirty="0">
              <a:solidFill>
                <a:srgbClr val="FF0000"/>
              </a:solidFill>
              <a:ea typeface="Nokia Pure Text Light" panose="020B0403020202020204" pitchFamily="34" charset="0"/>
            </a:endParaRPr>
          </a:p>
        </p:txBody>
      </p:sp>
      <p:pic>
        <p:nvPicPr>
          <p:cNvPr id="136" name="Picture 13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9257" y="5067332"/>
            <a:ext cx="4865820" cy="3899767"/>
          </a:xfrm>
          <a:prstGeom prst="rect">
            <a:avLst/>
          </a:prstGeom>
        </p:spPr>
      </p:pic>
      <p:sp>
        <p:nvSpPr>
          <p:cNvPr id="137" name="TextBox 136"/>
          <p:cNvSpPr txBox="1"/>
          <p:nvPr/>
        </p:nvSpPr>
        <p:spPr>
          <a:xfrm>
            <a:off x="6678052" y="4607891"/>
            <a:ext cx="5457394" cy="646331"/>
          </a:xfrm>
          <a:prstGeom prst="rect">
            <a:avLst/>
          </a:prstGeom>
          <a:noFill/>
        </p:spPr>
        <p:txBody>
          <a:bodyPr wrap="square" rtlCol="0">
            <a:spAutoFit/>
          </a:bodyPr>
          <a:lstStyle/>
          <a:p>
            <a:r>
              <a:rPr lang="en-US" dirty="0"/>
              <a:t>This flow is based on Exhibit 92.3 of </a:t>
            </a:r>
            <a:r>
              <a:rPr lang="en-US" i="1" dirty="0"/>
              <a:t>Information Security Handbook</a:t>
            </a:r>
          </a:p>
        </p:txBody>
      </p:sp>
      <p:grpSp>
        <p:nvGrpSpPr>
          <p:cNvPr id="138" name="Group 137">
            <a:extLst>
              <a:ext uri="{FF2B5EF4-FFF2-40B4-BE49-F238E27FC236}">
                <a16:creationId xmlns:a16="http://schemas.microsoft.com/office/drawing/2014/main" id="{AD220178-EC7A-4F49-9810-BC93A2BAACA2}"/>
              </a:ext>
            </a:extLst>
          </p:cNvPr>
          <p:cNvGrpSpPr/>
          <p:nvPr/>
        </p:nvGrpSpPr>
        <p:grpSpPr>
          <a:xfrm>
            <a:off x="6463219" y="915930"/>
            <a:ext cx="425591" cy="3679373"/>
            <a:chOff x="7300681" y="747934"/>
            <a:chExt cx="425591" cy="3679373"/>
          </a:xfrm>
        </p:grpSpPr>
        <p:sp>
          <p:nvSpPr>
            <p:cNvPr id="140" name="Oval 139">
              <a:extLst>
                <a:ext uri="{FF2B5EF4-FFF2-40B4-BE49-F238E27FC236}">
                  <a16:creationId xmlns:a16="http://schemas.microsoft.com/office/drawing/2014/main" id="{D2EBC1FB-008B-4CF2-9CC7-AE576F615308}"/>
                </a:ext>
              </a:extLst>
            </p:cNvPr>
            <p:cNvSpPr/>
            <p:nvPr/>
          </p:nvSpPr>
          <p:spPr>
            <a:xfrm>
              <a:off x="7321131" y="74793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C1a</a:t>
              </a:r>
              <a:endParaRPr lang="en-US" sz="1000" b="1" kern="0" dirty="0">
                <a:solidFill>
                  <a:srgbClr val="FFFFFF"/>
                </a:solidFill>
                <a:latin typeface="Nokia Pure Text Light"/>
                <a:ea typeface="+mn-ea"/>
                <a:cs typeface="+mn-cs"/>
              </a:endParaRPr>
            </a:p>
          </p:txBody>
        </p:sp>
        <p:sp>
          <p:nvSpPr>
            <p:cNvPr id="141" name="Oval 140">
              <a:extLst>
                <a:ext uri="{FF2B5EF4-FFF2-40B4-BE49-F238E27FC236}">
                  <a16:creationId xmlns:a16="http://schemas.microsoft.com/office/drawing/2014/main" id="{F337D02A-8653-4EF2-B10C-6FEAE873453F}"/>
                </a:ext>
              </a:extLst>
            </p:cNvPr>
            <p:cNvSpPr/>
            <p:nvPr/>
          </p:nvSpPr>
          <p:spPr>
            <a:xfrm>
              <a:off x="7300681" y="1100767"/>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C1b</a:t>
              </a:r>
              <a:endParaRPr lang="en-US" sz="1000" b="1" kern="0" dirty="0">
                <a:solidFill>
                  <a:srgbClr val="FFFFFF"/>
                </a:solidFill>
                <a:latin typeface="Nokia Pure Text Light"/>
                <a:ea typeface="+mn-ea"/>
                <a:cs typeface="+mn-cs"/>
              </a:endParaRPr>
            </a:p>
          </p:txBody>
        </p:sp>
        <p:sp>
          <p:nvSpPr>
            <p:cNvPr id="142" name="Oval 141">
              <a:extLst>
                <a:ext uri="{FF2B5EF4-FFF2-40B4-BE49-F238E27FC236}">
                  <a16:creationId xmlns:a16="http://schemas.microsoft.com/office/drawing/2014/main" id="{F337D02A-8653-4EF2-B10C-6FEAE873453F}"/>
                </a:ext>
              </a:extLst>
            </p:cNvPr>
            <p:cNvSpPr/>
            <p:nvPr/>
          </p:nvSpPr>
          <p:spPr>
            <a:xfrm>
              <a:off x="7321468" y="1507574"/>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C1c</a:t>
              </a:r>
              <a:endParaRPr lang="en-US" sz="1000" b="1" kern="0" dirty="0">
                <a:solidFill>
                  <a:srgbClr val="FFFFFF"/>
                </a:solidFill>
                <a:latin typeface="Nokia Pure Text Light"/>
                <a:ea typeface="+mn-ea"/>
                <a:cs typeface="+mn-cs"/>
              </a:endParaRPr>
            </a:p>
          </p:txBody>
        </p:sp>
        <p:sp>
          <p:nvSpPr>
            <p:cNvPr id="143" name="Oval 142">
              <a:extLst>
                <a:ext uri="{FF2B5EF4-FFF2-40B4-BE49-F238E27FC236}">
                  <a16:creationId xmlns:a16="http://schemas.microsoft.com/office/drawing/2014/main" id="{F337D02A-8653-4EF2-B10C-6FEAE873453F}"/>
                </a:ext>
              </a:extLst>
            </p:cNvPr>
            <p:cNvSpPr/>
            <p:nvPr/>
          </p:nvSpPr>
          <p:spPr>
            <a:xfrm>
              <a:off x="7300681" y="206063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C1d</a:t>
              </a:r>
              <a:endParaRPr lang="en-US" sz="1000" b="1" kern="0" dirty="0">
                <a:solidFill>
                  <a:srgbClr val="FFFFFF"/>
                </a:solidFill>
                <a:latin typeface="Nokia Pure Text Light"/>
                <a:ea typeface="+mn-ea"/>
                <a:cs typeface="+mn-cs"/>
              </a:endParaRPr>
            </a:p>
          </p:txBody>
        </p:sp>
        <p:sp>
          <p:nvSpPr>
            <p:cNvPr id="144" name="Oval 143">
              <a:extLst>
                <a:ext uri="{FF2B5EF4-FFF2-40B4-BE49-F238E27FC236}">
                  <a16:creationId xmlns:a16="http://schemas.microsoft.com/office/drawing/2014/main" id="{F337D02A-8653-4EF2-B10C-6FEAE873453F}"/>
                </a:ext>
              </a:extLst>
            </p:cNvPr>
            <p:cNvSpPr/>
            <p:nvPr/>
          </p:nvSpPr>
          <p:spPr>
            <a:xfrm>
              <a:off x="7319693" y="2424900"/>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C1e</a:t>
              </a:r>
              <a:endParaRPr lang="en-US" sz="1000" b="1" kern="0" dirty="0">
                <a:solidFill>
                  <a:srgbClr val="FFFFFF"/>
                </a:solidFill>
                <a:latin typeface="Nokia Pure Text Light"/>
                <a:ea typeface="+mn-ea"/>
                <a:cs typeface="+mn-cs"/>
              </a:endParaRPr>
            </a:p>
          </p:txBody>
        </p:sp>
        <p:sp>
          <p:nvSpPr>
            <p:cNvPr id="145" name="Oval 144">
              <a:extLst>
                <a:ext uri="{FF2B5EF4-FFF2-40B4-BE49-F238E27FC236}">
                  <a16:creationId xmlns:a16="http://schemas.microsoft.com/office/drawing/2014/main" id="{F337D02A-8653-4EF2-B10C-6FEAE873453F}"/>
                </a:ext>
              </a:extLst>
            </p:cNvPr>
            <p:cNvSpPr/>
            <p:nvPr/>
          </p:nvSpPr>
          <p:spPr>
            <a:xfrm>
              <a:off x="7300681" y="3534846"/>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C2a</a:t>
              </a:r>
              <a:endParaRPr lang="en-US" sz="1000" b="1" kern="0" dirty="0">
                <a:solidFill>
                  <a:srgbClr val="FFFFFF"/>
                </a:solidFill>
                <a:latin typeface="Nokia Pure Text Light"/>
                <a:ea typeface="+mn-ea"/>
                <a:cs typeface="+mn-cs"/>
              </a:endParaRPr>
            </a:p>
          </p:txBody>
        </p:sp>
        <p:sp>
          <p:nvSpPr>
            <p:cNvPr id="146" name="Oval 145">
              <a:extLst>
                <a:ext uri="{FF2B5EF4-FFF2-40B4-BE49-F238E27FC236}">
                  <a16:creationId xmlns:a16="http://schemas.microsoft.com/office/drawing/2014/main" id="{57F1D4DB-21E2-4EEF-B971-7F5437DEA5F3}"/>
                </a:ext>
              </a:extLst>
            </p:cNvPr>
            <p:cNvSpPr/>
            <p:nvPr/>
          </p:nvSpPr>
          <p:spPr>
            <a:xfrm>
              <a:off x="7331098" y="4073348"/>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rPr>
                <a:t>C2b</a:t>
              </a:r>
              <a:endParaRPr lang="en-US" sz="1000" b="1" kern="0" dirty="0">
                <a:solidFill>
                  <a:srgbClr val="FFFFFF"/>
                </a:solidFill>
                <a:latin typeface="Nokia Pure Text Light"/>
                <a:ea typeface="+mn-ea"/>
                <a:cs typeface="+mn-cs"/>
              </a:endParaRPr>
            </a:p>
          </p:txBody>
        </p:sp>
      </p:grpSp>
      <p:sp>
        <p:nvSpPr>
          <p:cNvPr id="148" name="Oval 147">
            <a:extLst>
              <a:ext uri="{FF2B5EF4-FFF2-40B4-BE49-F238E27FC236}">
                <a16:creationId xmlns:a16="http://schemas.microsoft.com/office/drawing/2014/main" id="{84C6A91F-25AA-4C2C-93A6-2E51E699B0E0}"/>
              </a:ext>
            </a:extLst>
          </p:cNvPr>
          <p:cNvSpPr/>
          <p:nvPr/>
        </p:nvSpPr>
        <p:spPr>
          <a:xfrm>
            <a:off x="6494499" y="49118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B8</a:t>
            </a:r>
          </a:p>
        </p:txBody>
      </p:sp>
      <p:sp>
        <p:nvSpPr>
          <p:cNvPr id="149" name="Oval 148">
            <a:extLst>
              <a:ext uri="{FF2B5EF4-FFF2-40B4-BE49-F238E27FC236}">
                <a16:creationId xmlns:a16="http://schemas.microsoft.com/office/drawing/2014/main" id="{CB0E26C6-52AC-421A-BBCE-8405DCDE8970}"/>
              </a:ext>
            </a:extLst>
          </p:cNvPr>
          <p:cNvSpPr/>
          <p:nvPr/>
        </p:nvSpPr>
        <p:spPr>
          <a:xfrm>
            <a:off x="6482231" y="3298073"/>
            <a:ext cx="395174" cy="35395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1000" b="1" kern="0" dirty="0">
                <a:solidFill>
                  <a:srgbClr val="FFFFFF"/>
                </a:solidFill>
                <a:latin typeface="Nokia Pure Text Light"/>
                <a:ea typeface="+mn-ea"/>
                <a:cs typeface="+mn-cs"/>
              </a:rPr>
              <a:t>B9</a:t>
            </a:r>
          </a:p>
        </p:txBody>
      </p:sp>
    </p:spTree>
    <p:extLst>
      <p:ext uri="{BB962C8B-B14F-4D97-AF65-F5344CB8AC3E}">
        <p14:creationId xmlns:p14="http://schemas.microsoft.com/office/powerpoint/2010/main" val="1170858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EF2FBE87-DF46-473F-9CE8-DCF199469066}"/>
              </a:ext>
            </a:extLst>
          </p:cNvPr>
          <p:cNvGrpSpPr/>
          <p:nvPr/>
        </p:nvGrpSpPr>
        <p:grpSpPr>
          <a:xfrm>
            <a:off x="3032942" y="589951"/>
            <a:ext cx="712737" cy="8318021"/>
            <a:chOff x="3443090" y="576597"/>
            <a:chExt cx="712737" cy="8318021"/>
          </a:xfrm>
        </p:grpSpPr>
        <p:sp>
          <p:nvSpPr>
            <p:cNvPr id="159" name="Rectangle: Rounded Corners 158">
              <a:extLst>
                <a:ext uri="{FF2B5EF4-FFF2-40B4-BE49-F238E27FC236}">
                  <a16:creationId xmlns:a16="http://schemas.microsoft.com/office/drawing/2014/main" id="{DFAE09B7-9E81-4AC8-B06F-AD9E68AB3533}"/>
                </a:ext>
              </a:extLst>
            </p:cNvPr>
            <p:cNvSpPr/>
            <p:nvPr/>
          </p:nvSpPr>
          <p:spPr>
            <a:xfrm>
              <a:off x="3668423"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grpSp>
      <p:grpSp>
        <p:nvGrpSpPr>
          <p:cNvPr id="9" name="Group 8">
            <a:extLst>
              <a:ext uri="{FF2B5EF4-FFF2-40B4-BE49-F238E27FC236}">
                <a16:creationId xmlns:a16="http://schemas.microsoft.com/office/drawing/2014/main" id="{B53A3A50-FA07-4DE0-AF59-8E6619CCC216}"/>
              </a:ext>
            </a:extLst>
          </p:cNvPr>
          <p:cNvGrpSpPr/>
          <p:nvPr/>
        </p:nvGrpSpPr>
        <p:grpSpPr>
          <a:xfrm>
            <a:off x="2030292" y="589951"/>
            <a:ext cx="829010" cy="8318021"/>
            <a:chOff x="2473420" y="576597"/>
            <a:chExt cx="829010" cy="8318021"/>
          </a:xfrm>
        </p:grpSpPr>
        <p:sp>
          <p:nvSpPr>
            <p:cNvPr id="158" name="Rectangle: Rounded Corners 157">
              <a:extLst>
                <a:ext uri="{FF2B5EF4-FFF2-40B4-BE49-F238E27FC236}">
                  <a16:creationId xmlns:a16="http://schemas.microsoft.com/office/drawing/2014/main" id="{19BF86B2-D228-4634-965E-EF8F8ABB3FBD}"/>
                </a:ext>
              </a:extLst>
            </p:cNvPr>
            <p:cNvSpPr/>
            <p:nvPr/>
          </p:nvSpPr>
          <p:spPr>
            <a:xfrm>
              <a:off x="274584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473420" y="576597"/>
              <a:ext cx="829010" cy="560347"/>
              <a:chOff x="1785772" y="588837"/>
              <a:chExt cx="829010"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785772" y="735817"/>
                <a:ext cx="829010" cy="276999"/>
              </a:xfrm>
              <a:prstGeom prst="rect">
                <a:avLst/>
              </a:prstGeom>
              <a:noFill/>
            </p:spPr>
            <p:txBody>
              <a:bodyPr wrap="none" rtlCol="0">
                <a:spAutoFit/>
              </a:bodyPr>
              <a:lstStyle/>
              <a:p>
                <a:pPr algn="ctr"/>
                <a:r>
                  <a:rPr lang="en-US" sz="1200" b="1" dirty="0">
                    <a:solidFill>
                      <a:schemeClr val="bg1"/>
                    </a:solidFill>
                  </a:rPr>
                  <a:t>Controller</a:t>
                </a:r>
              </a:p>
            </p:txBody>
          </p:sp>
        </p:grpSp>
      </p:grpSp>
      <p:grpSp>
        <p:nvGrpSpPr>
          <p:cNvPr id="8" name="Group 7">
            <a:extLst>
              <a:ext uri="{FF2B5EF4-FFF2-40B4-BE49-F238E27FC236}">
                <a16:creationId xmlns:a16="http://schemas.microsoft.com/office/drawing/2014/main" id="{D66BBF9E-EE18-4053-8425-EBFAA27C061C}"/>
              </a:ext>
            </a:extLst>
          </p:cNvPr>
          <p:cNvGrpSpPr/>
          <p:nvPr/>
        </p:nvGrpSpPr>
        <p:grpSpPr>
          <a:xfrm>
            <a:off x="1059637" y="589951"/>
            <a:ext cx="869277" cy="8318021"/>
            <a:chOff x="1535745" y="576597"/>
            <a:chExt cx="869277" cy="8318021"/>
          </a:xfrm>
        </p:grpSpPr>
        <p:sp>
          <p:nvSpPr>
            <p:cNvPr id="160" name="Rectangle: Rounded Corners 159">
              <a:extLst>
                <a:ext uri="{FF2B5EF4-FFF2-40B4-BE49-F238E27FC236}">
                  <a16:creationId xmlns:a16="http://schemas.microsoft.com/office/drawing/2014/main" id="{E2056628-75D5-4BCC-9712-0E2906D11FE4}"/>
                </a:ext>
              </a:extLst>
            </p:cNvPr>
            <p:cNvSpPr/>
            <p:nvPr/>
          </p:nvSpPr>
          <p:spPr>
            <a:xfrm>
              <a:off x="1804223"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535745" y="576597"/>
              <a:ext cx="869277" cy="560347"/>
              <a:chOff x="1763639" y="588837"/>
              <a:chExt cx="869277"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763639" y="732234"/>
                <a:ext cx="869277" cy="276999"/>
              </a:xfrm>
              <a:prstGeom prst="rect">
                <a:avLst/>
              </a:prstGeom>
              <a:noFill/>
            </p:spPr>
            <p:txBody>
              <a:bodyPr wrap="none" rtlCol="0">
                <a:spAutoFit/>
              </a:bodyPr>
              <a:lstStyle/>
              <a:p>
                <a:r>
                  <a:rPr lang="en-US" sz="1200" b="1" dirty="0">
                    <a:solidFill>
                      <a:schemeClr val="bg1"/>
                    </a:solidFill>
                  </a:rPr>
                  <a:t>OpenStack</a:t>
                </a:r>
              </a:p>
            </p:txBody>
          </p:sp>
        </p:grpSp>
      </p:grpSp>
      <p:grpSp>
        <p:nvGrpSpPr>
          <p:cNvPr id="129" name="Group 128">
            <a:extLst>
              <a:ext uri="{FF2B5EF4-FFF2-40B4-BE49-F238E27FC236}">
                <a16:creationId xmlns:a16="http://schemas.microsoft.com/office/drawing/2014/main" id="{C642EAFE-72C3-4FFA-AA60-59F6042D1B8F}"/>
              </a:ext>
            </a:extLst>
          </p:cNvPr>
          <p:cNvGrpSpPr/>
          <p:nvPr/>
        </p:nvGrpSpPr>
        <p:grpSpPr>
          <a:xfrm>
            <a:off x="4035967" y="589951"/>
            <a:ext cx="712737" cy="8318021"/>
            <a:chOff x="5009964" y="576597"/>
            <a:chExt cx="712737" cy="8318021"/>
          </a:xfrm>
        </p:grpSpPr>
        <p:sp>
          <p:nvSpPr>
            <p:cNvPr id="133" name="Rectangle: Rounded Corners 132">
              <a:extLst>
                <a:ext uri="{FF2B5EF4-FFF2-40B4-BE49-F238E27FC236}">
                  <a16:creationId xmlns:a16="http://schemas.microsoft.com/office/drawing/2014/main" id="{46C2EE05-7C0F-4799-9887-EF42702CD9A1}"/>
                </a:ext>
              </a:extLst>
            </p:cNvPr>
            <p:cNvSpPr/>
            <p:nvPr/>
          </p:nvSpPr>
          <p:spPr>
            <a:xfrm>
              <a:off x="5224184"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id="{06926491-64D0-43D9-8203-EF7ABB11B81A}"/>
                </a:ext>
              </a:extLst>
            </p:cNvPr>
            <p:cNvGrpSpPr/>
            <p:nvPr/>
          </p:nvGrpSpPr>
          <p:grpSpPr>
            <a:xfrm>
              <a:off x="5009964" y="576597"/>
              <a:ext cx="712737" cy="560347"/>
              <a:chOff x="2836155" y="582717"/>
              <a:chExt cx="712737" cy="560347"/>
            </a:xfrm>
          </p:grpSpPr>
          <p:sp>
            <p:nvSpPr>
              <p:cNvPr id="169" name="Rectangle: Rounded Corners 168">
                <a:extLst>
                  <a:ext uri="{FF2B5EF4-FFF2-40B4-BE49-F238E27FC236}">
                    <a16:creationId xmlns:a16="http://schemas.microsoft.com/office/drawing/2014/main" id="{7E73CF5E-8B9F-44EF-8381-26FC83682F4A}"/>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 name="TextBox 169">
                <a:extLst>
                  <a:ext uri="{FF2B5EF4-FFF2-40B4-BE49-F238E27FC236}">
                    <a16:creationId xmlns:a16="http://schemas.microsoft.com/office/drawing/2014/main" id="{11E12556-033B-4CA6-836E-08D32448AE05}"/>
                  </a:ext>
                </a:extLst>
              </p:cNvPr>
              <p:cNvSpPr txBox="1"/>
              <p:nvPr/>
            </p:nvSpPr>
            <p:spPr>
              <a:xfrm>
                <a:off x="2990776" y="679520"/>
                <a:ext cx="410690" cy="253916"/>
              </a:xfrm>
              <a:prstGeom prst="rect">
                <a:avLst/>
              </a:prstGeom>
              <a:noFill/>
            </p:spPr>
            <p:txBody>
              <a:bodyPr wrap="none" rtlCol="0">
                <a:spAutoFit/>
              </a:bodyPr>
              <a:lstStyle/>
              <a:p>
                <a:pPr algn="ctr"/>
                <a:r>
                  <a:rPr lang="en-US" sz="1050" b="1" dirty="0">
                    <a:solidFill>
                      <a:schemeClr val="bg1"/>
                    </a:solidFill>
                  </a:rPr>
                  <a:t>AAF</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0" y="0"/>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13915" y="-17858"/>
              <a:ext cx="5636479"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Stage D : Service Instantiation Part 2</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 name="Group 6">
            <a:extLst>
              <a:ext uri="{FF2B5EF4-FFF2-40B4-BE49-F238E27FC236}">
                <a16:creationId xmlns:a16="http://schemas.microsoft.com/office/drawing/2014/main" id="{D0B024EE-197A-4289-ADA7-112951E44140}"/>
              </a:ext>
            </a:extLst>
          </p:cNvPr>
          <p:cNvGrpSpPr/>
          <p:nvPr/>
        </p:nvGrpSpPr>
        <p:grpSpPr>
          <a:xfrm>
            <a:off x="187376" y="589951"/>
            <a:ext cx="712737" cy="8318021"/>
            <a:chOff x="696464" y="576597"/>
            <a:chExt cx="712737" cy="8318021"/>
          </a:xfrm>
        </p:grpSpPr>
        <p:sp>
          <p:nvSpPr>
            <p:cNvPr id="178" name="Rectangle: Rounded Corners 177">
              <a:extLst>
                <a:ext uri="{FF2B5EF4-FFF2-40B4-BE49-F238E27FC236}">
                  <a16:creationId xmlns:a16="http://schemas.microsoft.com/office/drawing/2014/main" id="{DA29F139-CD60-45F4-98F4-5466FA5CE889}"/>
                </a:ext>
              </a:extLst>
            </p:cNvPr>
            <p:cNvSpPr/>
            <p:nvPr/>
          </p:nvSpPr>
          <p:spPr>
            <a:xfrm>
              <a:off x="882881" y="948591"/>
              <a:ext cx="307334"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70088" y="690036"/>
                <a:ext cx="447559" cy="276999"/>
              </a:xfrm>
              <a:prstGeom prst="rect">
                <a:avLst/>
              </a:prstGeom>
              <a:noFill/>
            </p:spPr>
            <p:txBody>
              <a:bodyPr wrap="none" rtlCol="0">
                <a:spAutoFit/>
              </a:bodyPr>
              <a:lstStyle/>
              <a:p>
                <a:pPr algn="ctr"/>
                <a:r>
                  <a:rPr lang="en-US" sz="1200" b="1" dirty="0">
                    <a:solidFill>
                      <a:schemeClr val="bg1"/>
                    </a:solidFill>
                  </a:rPr>
                  <a:t>VNF</a:t>
                </a:r>
              </a:p>
            </p:txBody>
          </p:sp>
        </p:grpSp>
      </p:grpSp>
      <p:sp>
        <p:nvSpPr>
          <p:cNvPr id="121" name="Rectangle: Rounded Corners 120">
            <a:extLst>
              <a:ext uri="{FF2B5EF4-FFF2-40B4-BE49-F238E27FC236}">
                <a16:creationId xmlns:a16="http://schemas.microsoft.com/office/drawing/2014/main" id="{8CDD3A52-2693-49C4-AE25-F66AB4491842}"/>
              </a:ext>
            </a:extLst>
          </p:cNvPr>
          <p:cNvSpPr/>
          <p:nvPr/>
        </p:nvSpPr>
        <p:spPr>
          <a:xfrm rot="16200000">
            <a:off x="2656763" y="4429988"/>
            <a:ext cx="405078" cy="200141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CD1DFB79-05EF-4E04-95D2-C7FC66451734}"/>
              </a:ext>
            </a:extLst>
          </p:cNvPr>
          <p:cNvSpPr txBox="1"/>
          <p:nvPr/>
        </p:nvSpPr>
        <p:spPr>
          <a:xfrm>
            <a:off x="1875337" y="5202227"/>
            <a:ext cx="1953905" cy="369332"/>
          </a:xfrm>
          <a:prstGeom prst="rect">
            <a:avLst/>
          </a:prstGeom>
          <a:noFill/>
        </p:spPr>
        <p:txBody>
          <a:bodyPr wrap="square" rtlCol="0">
            <a:spAutoFit/>
          </a:bodyPr>
          <a:lstStyle/>
          <a:p>
            <a:r>
              <a:rPr lang="en-US" dirty="0">
                <a:solidFill>
                  <a:srgbClr val="0000CC"/>
                </a:solidFill>
              </a:rPr>
              <a:t>Activate Service</a:t>
            </a:r>
          </a:p>
        </p:txBody>
      </p:sp>
      <p:cxnSp>
        <p:nvCxnSpPr>
          <p:cNvPr id="123" name="Straight Arrow Connector 122">
            <a:extLst>
              <a:ext uri="{FF2B5EF4-FFF2-40B4-BE49-F238E27FC236}">
                <a16:creationId xmlns:a16="http://schemas.microsoft.com/office/drawing/2014/main" id="{A55B64FC-81D1-4E98-B1B3-82B90540B664}"/>
              </a:ext>
            </a:extLst>
          </p:cNvPr>
          <p:cNvCxnSpPr>
            <a:cxnSpLocks/>
          </p:cNvCxnSpPr>
          <p:nvPr/>
        </p:nvCxnSpPr>
        <p:spPr>
          <a:xfrm flipH="1">
            <a:off x="2573832" y="5207093"/>
            <a:ext cx="65970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1409754" y="4945065"/>
            <a:ext cx="409142" cy="261083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395005" y="6062885"/>
            <a:ext cx="2241639" cy="369332"/>
          </a:xfrm>
          <a:prstGeom prst="rect">
            <a:avLst/>
          </a:prstGeom>
          <a:noFill/>
        </p:spPr>
        <p:txBody>
          <a:bodyPr wrap="none" rtlCol="0">
            <a:spAutoFit/>
          </a:bodyPr>
          <a:lstStyle/>
          <a:p>
            <a:r>
              <a:rPr lang="en-US" dirty="0">
                <a:solidFill>
                  <a:srgbClr val="0000CC"/>
                </a:solidFill>
              </a:rPr>
              <a:t>Service Configuration </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667401" y="6031514"/>
            <a:ext cx="162876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9" name="Rectangle: Rounded Corners 198">
            <a:extLst>
              <a:ext uri="{FF2B5EF4-FFF2-40B4-BE49-F238E27FC236}">
                <a16:creationId xmlns:a16="http://schemas.microsoft.com/office/drawing/2014/main" id="{8B0F019F-7511-4562-98D8-4E41ADC6DE4C}"/>
              </a:ext>
            </a:extLst>
          </p:cNvPr>
          <p:cNvSpPr/>
          <p:nvPr/>
        </p:nvSpPr>
        <p:spPr>
          <a:xfrm rot="16200000">
            <a:off x="2794848" y="6568003"/>
            <a:ext cx="385932" cy="22393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0" name="TextBox 199">
            <a:extLst>
              <a:ext uri="{FF2B5EF4-FFF2-40B4-BE49-F238E27FC236}">
                <a16:creationId xmlns:a16="http://schemas.microsoft.com/office/drawing/2014/main" id="{BA24E8F7-C35A-49A7-A207-68494BBBA9FD}"/>
              </a:ext>
            </a:extLst>
          </p:cNvPr>
          <p:cNvSpPr txBox="1"/>
          <p:nvPr/>
        </p:nvSpPr>
        <p:spPr>
          <a:xfrm>
            <a:off x="1968237" y="7510761"/>
            <a:ext cx="1998624" cy="369332"/>
          </a:xfrm>
          <a:prstGeom prst="rect">
            <a:avLst/>
          </a:prstGeom>
          <a:noFill/>
        </p:spPr>
        <p:txBody>
          <a:bodyPr wrap="none" rtlCol="0">
            <a:spAutoFit/>
          </a:bodyPr>
          <a:lstStyle/>
          <a:p>
            <a:r>
              <a:rPr lang="en-US" dirty="0">
                <a:solidFill>
                  <a:srgbClr val="0000CC"/>
                </a:solidFill>
              </a:rPr>
              <a:t>Service Configured</a:t>
            </a:r>
          </a:p>
        </p:txBody>
      </p:sp>
      <p:cxnSp>
        <p:nvCxnSpPr>
          <p:cNvPr id="204" name="Straight Arrow Connector 203">
            <a:extLst>
              <a:ext uri="{FF2B5EF4-FFF2-40B4-BE49-F238E27FC236}">
                <a16:creationId xmlns:a16="http://schemas.microsoft.com/office/drawing/2014/main" id="{89E384FD-D60B-4C73-8AFC-7B83DC0C8290}"/>
              </a:ext>
            </a:extLst>
          </p:cNvPr>
          <p:cNvCxnSpPr>
            <a:cxnSpLocks/>
          </p:cNvCxnSpPr>
          <p:nvPr/>
        </p:nvCxnSpPr>
        <p:spPr>
          <a:xfrm>
            <a:off x="2626677" y="7460087"/>
            <a:ext cx="66152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05" name="Group 204">
            <a:extLst>
              <a:ext uri="{FF2B5EF4-FFF2-40B4-BE49-F238E27FC236}">
                <a16:creationId xmlns:a16="http://schemas.microsoft.com/office/drawing/2014/main" id="{D35A297E-20BE-409B-8C2C-BA3F5A952FEC}"/>
              </a:ext>
            </a:extLst>
          </p:cNvPr>
          <p:cNvGrpSpPr/>
          <p:nvPr/>
        </p:nvGrpSpPr>
        <p:grpSpPr>
          <a:xfrm>
            <a:off x="6026904" y="589951"/>
            <a:ext cx="712737" cy="8318021"/>
            <a:chOff x="5963579" y="576597"/>
            <a:chExt cx="712737" cy="8318021"/>
          </a:xfrm>
        </p:grpSpPr>
        <p:sp>
          <p:nvSpPr>
            <p:cNvPr id="206" name="Rectangle: Rounded Corners 205">
              <a:extLst>
                <a:ext uri="{FF2B5EF4-FFF2-40B4-BE49-F238E27FC236}">
                  <a16:creationId xmlns:a16="http://schemas.microsoft.com/office/drawing/2014/main" id="{16F2A15D-281B-4EB1-AFC4-1350F66E3756}"/>
                </a:ext>
              </a:extLst>
            </p:cNvPr>
            <p:cNvSpPr/>
            <p:nvPr/>
          </p:nvSpPr>
          <p:spPr>
            <a:xfrm>
              <a:off x="6165808"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7" name="Group 206">
              <a:extLst>
                <a:ext uri="{FF2B5EF4-FFF2-40B4-BE49-F238E27FC236}">
                  <a16:creationId xmlns:a16="http://schemas.microsoft.com/office/drawing/2014/main" id="{45F655A4-60AD-4E68-9A6F-1E48513389CB}"/>
                </a:ext>
              </a:extLst>
            </p:cNvPr>
            <p:cNvGrpSpPr/>
            <p:nvPr/>
          </p:nvGrpSpPr>
          <p:grpSpPr>
            <a:xfrm>
              <a:off x="5963579" y="576597"/>
              <a:ext cx="712737" cy="560347"/>
              <a:chOff x="2836155" y="582717"/>
              <a:chExt cx="712737" cy="560347"/>
            </a:xfrm>
          </p:grpSpPr>
          <p:sp>
            <p:nvSpPr>
              <p:cNvPr id="213" name="Rectangle: Rounded Corners 212">
                <a:extLst>
                  <a:ext uri="{FF2B5EF4-FFF2-40B4-BE49-F238E27FC236}">
                    <a16:creationId xmlns:a16="http://schemas.microsoft.com/office/drawing/2014/main" id="{D83751BD-A5E0-474F-B4ED-4C7C8312BF27}"/>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4" name="TextBox 213">
                <a:extLst>
                  <a:ext uri="{FF2B5EF4-FFF2-40B4-BE49-F238E27FC236}">
                    <a16:creationId xmlns:a16="http://schemas.microsoft.com/office/drawing/2014/main" id="{426C0777-1A26-4D20-923B-1523361AA05F}"/>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grpSp>
        <p:nvGrpSpPr>
          <p:cNvPr id="221" name="Group 220">
            <a:extLst>
              <a:ext uri="{FF2B5EF4-FFF2-40B4-BE49-F238E27FC236}">
                <a16:creationId xmlns:a16="http://schemas.microsoft.com/office/drawing/2014/main" id="{FB538208-046F-43D3-A724-37F3FF23AE05}"/>
              </a:ext>
            </a:extLst>
          </p:cNvPr>
          <p:cNvGrpSpPr/>
          <p:nvPr/>
        </p:nvGrpSpPr>
        <p:grpSpPr>
          <a:xfrm>
            <a:off x="5078382" y="589951"/>
            <a:ext cx="712737" cy="8318021"/>
            <a:chOff x="4060476" y="576597"/>
            <a:chExt cx="712737" cy="8318021"/>
          </a:xfrm>
        </p:grpSpPr>
        <p:sp>
          <p:nvSpPr>
            <p:cNvPr id="222" name="Rectangle: Rounded Corners 221">
              <a:extLst>
                <a:ext uri="{FF2B5EF4-FFF2-40B4-BE49-F238E27FC236}">
                  <a16:creationId xmlns:a16="http://schemas.microsoft.com/office/drawing/2014/main" id="{7F4270E7-B643-48F0-AF82-73AABE6B4376}"/>
                </a:ext>
              </a:extLst>
            </p:cNvPr>
            <p:cNvSpPr/>
            <p:nvPr/>
          </p:nvSpPr>
          <p:spPr>
            <a:xfrm>
              <a:off x="4282559" y="1066579"/>
              <a:ext cx="307334"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3" name="Group 222">
              <a:extLst>
                <a:ext uri="{FF2B5EF4-FFF2-40B4-BE49-F238E27FC236}">
                  <a16:creationId xmlns:a16="http://schemas.microsoft.com/office/drawing/2014/main" id="{472B4F5C-1DE4-4B09-B7FC-C93A701C9AB7}"/>
                </a:ext>
              </a:extLst>
            </p:cNvPr>
            <p:cNvGrpSpPr/>
            <p:nvPr/>
          </p:nvGrpSpPr>
          <p:grpSpPr>
            <a:xfrm>
              <a:off x="4060476" y="576597"/>
              <a:ext cx="712737" cy="560347"/>
              <a:chOff x="3832410" y="576597"/>
              <a:chExt cx="712737" cy="560347"/>
            </a:xfrm>
          </p:grpSpPr>
          <p:sp>
            <p:nvSpPr>
              <p:cNvPr id="229" name="Rectangle: Rounded Corners 228">
                <a:extLst>
                  <a:ext uri="{FF2B5EF4-FFF2-40B4-BE49-F238E27FC236}">
                    <a16:creationId xmlns:a16="http://schemas.microsoft.com/office/drawing/2014/main" id="{B6AB2C2E-3C46-4771-A61A-34CE0EBBEC8C}"/>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34189E4F-8204-4A80-B102-65A1C3EA2990}"/>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sp>
        <p:nvSpPr>
          <p:cNvPr id="231" name="Rectangle: Rounded Corners 230">
            <a:extLst>
              <a:ext uri="{FF2B5EF4-FFF2-40B4-BE49-F238E27FC236}">
                <a16:creationId xmlns:a16="http://schemas.microsoft.com/office/drawing/2014/main" id="{D305D55D-EF72-427C-B6C9-BEDCB78513DD}"/>
              </a:ext>
            </a:extLst>
          </p:cNvPr>
          <p:cNvSpPr/>
          <p:nvPr/>
        </p:nvSpPr>
        <p:spPr>
          <a:xfrm rot="16200000">
            <a:off x="5647908" y="6781061"/>
            <a:ext cx="392742" cy="179072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TextBox 231">
            <a:extLst>
              <a:ext uri="{FF2B5EF4-FFF2-40B4-BE49-F238E27FC236}">
                <a16:creationId xmlns:a16="http://schemas.microsoft.com/office/drawing/2014/main" id="{569BD7AA-B0F5-4725-AE31-E67BF0B4DBD1}"/>
              </a:ext>
            </a:extLst>
          </p:cNvPr>
          <p:cNvSpPr txBox="1"/>
          <p:nvPr/>
        </p:nvSpPr>
        <p:spPr>
          <a:xfrm>
            <a:off x="5048822" y="7534590"/>
            <a:ext cx="1681742" cy="369332"/>
          </a:xfrm>
          <a:prstGeom prst="rect">
            <a:avLst/>
          </a:prstGeom>
          <a:noFill/>
        </p:spPr>
        <p:txBody>
          <a:bodyPr wrap="none" rtlCol="0">
            <a:spAutoFit/>
          </a:bodyPr>
          <a:lstStyle/>
          <a:p>
            <a:r>
              <a:rPr lang="en-US" dirty="0">
                <a:solidFill>
                  <a:srgbClr val="0000CC"/>
                </a:solidFill>
              </a:rPr>
              <a:t>Monitor Service</a:t>
            </a:r>
          </a:p>
        </p:txBody>
      </p:sp>
      <p:sp>
        <p:nvSpPr>
          <p:cNvPr id="237" name="Rectangle: Rounded Corners 236">
            <a:extLst>
              <a:ext uri="{FF2B5EF4-FFF2-40B4-BE49-F238E27FC236}">
                <a16:creationId xmlns:a16="http://schemas.microsoft.com/office/drawing/2014/main" id="{48F6C969-20F9-4901-9B75-1D98CB158302}"/>
              </a:ext>
            </a:extLst>
          </p:cNvPr>
          <p:cNvSpPr/>
          <p:nvPr/>
        </p:nvSpPr>
        <p:spPr>
          <a:xfrm rot="16200000">
            <a:off x="5227167" y="7678600"/>
            <a:ext cx="392744" cy="157790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8" name="TextBox 237">
            <a:extLst>
              <a:ext uri="{FF2B5EF4-FFF2-40B4-BE49-F238E27FC236}">
                <a16:creationId xmlns:a16="http://schemas.microsoft.com/office/drawing/2014/main" id="{DDB518B9-6AB9-49D8-A98B-AA9DAE06D1C1}"/>
              </a:ext>
            </a:extLst>
          </p:cNvPr>
          <p:cNvSpPr txBox="1"/>
          <p:nvPr/>
        </p:nvSpPr>
        <p:spPr>
          <a:xfrm>
            <a:off x="4613261" y="8263895"/>
            <a:ext cx="1681742" cy="369332"/>
          </a:xfrm>
          <a:prstGeom prst="rect">
            <a:avLst/>
          </a:prstGeom>
          <a:noFill/>
        </p:spPr>
        <p:txBody>
          <a:bodyPr wrap="none" rtlCol="0">
            <a:spAutoFit/>
          </a:bodyPr>
          <a:lstStyle/>
          <a:p>
            <a:r>
              <a:rPr lang="en-US" dirty="0">
                <a:solidFill>
                  <a:srgbClr val="0000CC"/>
                </a:solidFill>
              </a:rPr>
              <a:t>Monitor Service</a:t>
            </a:r>
          </a:p>
        </p:txBody>
      </p:sp>
      <p:cxnSp>
        <p:nvCxnSpPr>
          <p:cNvPr id="242" name="Straight Arrow Connector 241">
            <a:extLst>
              <a:ext uri="{FF2B5EF4-FFF2-40B4-BE49-F238E27FC236}">
                <a16:creationId xmlns:a16="http://schemas.microsoft.com/office/drawing/2014/main" id="{6C11C176-746D-4AC0-B3DA-56EF5317564C}"/>
              </a:ext>
            </a:extLst>
          </p:cNvPr>
          <p:cNvCxnSpPr>
            <a:cxnSpLocks/>
          </p:cNvCxnSpPr>
          <p:nvPr/>
        </p:nvCxnSpPr>
        <p:spPr>
          <a:xfrm>
            <a:off x="5586804" y="7494728"/>
            <a:ext cx="605778"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43" name="Rectangle: Rounded Corners 242">
            <a:extLst>
              <a:ext uri="{FF2B5EF4-FFF2-40B4-BE49-F238E27FC236}">
                <a16:creationId xmlns:a16="http://schemas.microsoft.com/office/drawing/2014/main" id="{1885C2DB-02DA-46D0-A7C6-C74B114EDBEB}"/>
              </a:ext>
            </a:extLst>
          </p:cNvPr>
          <p:cNvSpPr/>
          <p:nvPr/>
        </p:nvSpPr>
        <p:spPr>
          <a:xfrm rot="16200000">
            <a:off x="3296980" y="7854180"/>
            <a:ext cx="392744" cy="127224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4" name="TextBox 243">
            <a:extLst>
              <a:ext uri="{FF2B5EF4-FFF2-40B4-BE49-F238E27FC236}">
                <a16:creationId xmlns:a16="http://schemas.microsoft.com/office/drawing/2014/main" id="{A455BE50-F0EA-4C6E-95A9-AE5909480826}"/>
              </a:ext>
            </a:extLst>
          </p:cNvPr>
          <p:cNvSpPr txBox="1"/>
          <p:nvPr/>
        </p:nvSpPr>
        <p:spPr>
          <a:xfrm>
            <a:off x="2765896" y="8332236"/>
            <a:ext cx="1300549" cy="369332"/>
          </a:xfrm>
          <a:prstGeom prst="rect">
            <a:avLst/>
          </a:prstGeom>
          <a:noFill/>
        </p:spPr>
        <p:txBody>
          <a:bodyPr wrap="none" rtlCol="0">
            <a:spAutoFit/>
          </a:bodyPr>
          <a:lstStyle/>
          <a:p>
            <a:r>
              <a:rPr lang="en-US" dirty="0">
                <a:solidFill>
                  <a:srgbClr val="0000CC"/>
                </a:solidFill>
              </a:rPr>
              <a:t>Inform User</a:t>
            </a:r>
          </a:p>
        </p:txBody>
      </p:sp>
      <p:sp>
        <p:nvSpPr>
          <p:cNvPr id="183" name="Rectangle: Rounded Corners 182">
            <a:extLst>
              <a:ext uri="{FF2B5EF4-FFF2-40B4-BE49-F238E27FC236}">
                <a16:creationId xmlns:a16="http://schemas.microsoft.com/office/drawing/2014/main" id="{181C8BC7-3DF4-48CA-A298-F46A00D27554}"/>
              </a:ext>
            </a:extLst>
          </p:cNvPr>
          <p:cNvSpPr/>
          <p:nvPr/>
        </p:nvSpPr>
        <p:spPr>
          <a:xfrm rot="16200000">
            <a:off x="4247449" y="4807616"/>
            <a:ext cx="392744" cy="429531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5F7A734-0CEB-470D-AA97-A39062663135}"/>
              </a:ext>
            </a:extLst>
          </p:cNvPr>
          <p:cNvSpPr txBox="1"/>
          <p:nvPr/>
        </p:nvSpPr>
        <p:spPr>
          <a:xfrm>
            <a:off x="2322653" y="6774160"/>
            <a:ext cx="2931123" cy="369332"/>
          </a:xfrm>
          <a:prstGeom prst="rect">
            <a:avLst/>
          </a:prstGeom>
          <a:noFill/>
        </p:spPr>
        <p:txBody>
          <a:bodyPr wrap="none" rtlCol="0">
            <a:spAutoFit/>
          </a:bodyPr>
          <a:lstStyle/>
          <a:p>
            <a:r>
              <a:rPr lang="en-US" dirty="0">
                <a:solidFill>
                  <a:srgbClr val="0000CC"/>
                </a:solidFill>
              </a:rPr>
              <a:t>Update Service Configuration</a:t>
            </a:r>
          </a:p>
        </p:txBody>
      </p:sp>
      <p:cxnSp>
        <p:nvCxnSpPr>
          <p:cNvPr id="188" name="Straight Arrow Connector 187">
            <a:extLst>
              <a:ext uri="{FF2B5EF4-FFF2-40B4-BE49-F238E27FC236}">
                <a16:creationId xmlns:a16="http://schemas.microsoft.com/office/drawing/2014/main" id="{9F2FA478-394C-40A3-AD5C-D806C8906308}"/>
              </a:ext>
            </a:extLst>
          </p:cNvPr>
          <p:cNvCxnSpPr>
            <a:cxnSpLocks/>
          </p:cNvCxnSpPr>
          <p:nvPr/>
        </p:nvCxnSpPr>
        <p:spPr>
          <a:xfrm>
            <a:off x="2628546" y="6736492"/>
            <a:ext cx="361756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4" name="Rectangle: Rounded Corners 163">
            <a:extLst>
              <a:ext uri="{FF2B5EF4-FFF2-40B4-BE49-F238E27FC236}">
                <a16:creationId xmlns:a16="http://schemas.microsoft.com/office/drawing/2014/main" id="{F451B074-3985-4556-86EC-8E30ADD191B6}"/>
              </a:ext>
            </a:extLst>
          </p:cNvPr>
          <p:cNvSpPr/>
          <p:nvPr/>
        </p:nvSpPr>
        <p:spPr>
          <a:xfrm rot="16200000">
            <a:off x="2308394" y="2459840"/>
            <a:ext cx="379988" cy="235265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0" name="Rectangle: Rounded Corners 189">
            <a:extLst>
              <a:ext uri="{FF2B5EF4-FFF2-40B4-BE49-F238E27FC236}">
                <a16:creationId xmlns:a16="http://schemas.microsoft.com/office/drawing/2014/main" id="{1380A996-ABDC-41BC-A5F8-B820B81843DD}"/>
              </a:ext>
            </a:extLst>
          </p:cNvPr>
          <p:cNvSpPr/>
          <p:nvPr/>
        </p:nvSpPr>
        <p:spPr>
          <a:xfrm rot="16200000">
            <a:off x="3732637" y="2237352"/>
            <a:ext cx="417654" cy="522669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9" name="TextBox 188">
            <a:extLst>
              <a:ext uri="{FF2B5EF4-FFF2-40B4-BE49-F238E27FC236}">
                <a16:creationId xmlns:a16="http://schemas.microsoft.com/office/drawing/2014/main" id="{91F47A8E-14D3-46D4-AE07-1115C672E451}"/>
              </a:ext>
            </a:extLst>
          </p:cNvPr>
          <p:cNvSpPr txBox="1"/>
          <p:nvPr/>
        </p:nvSpPr>
        <p:spPr>
          <a:xfrm>
            <a:off x="1282647" y="3406295"/>
            <a:ext cx="2146678" cy="369332"/>
          </a:xfrm>
          <a:prstGeom prst="rect">
            <a:avLst/>
          </a:prstGeom>
          <a:noFill/>
        </p:spPr>
        <p:txBody>
          <a:bodyPr wrap="none" rtlCol="0">
            <a:spAutoFit/>
          </a:bodyPr>
          <a:lstStyle/>
          <a:p>
            <a:r>
              <a:rPr lang="en-US" dirty="0">
                <a:solidFill>
                  <a:srgbClr val="0000CC"/>
                </a:solidFill>
              </a:rPr>
              <a:t>Poll </a:t>
            </a:r>
            <a:r>
              <a:rPr lang="en-US" dirty="0" err="1">
                <a:solidFill>
                  <a:srgbClr val="0000CC"/>
                </a:solidFill>
              </a:rPr>
              <a:t>HeatStack</a:t>
            </a:r>
            <a:r>
              <a:rPr lang="en-US" dirty="0">
                <a:solidFill>
                  <a:srgbClr val="0000CC"/>
                </a:solidFill>
              </a:rPr>
              <a:t> Status</a:t>
            </a:r>
          </a:p>
        </p:txBody>
      </p:sp>
      <p:cxnSp>
        <p:nvCxnSpPr>
          <p:cNvPr id="191" name="Straight Arrow Connector 190">
            <a:extLst>
              <a:ext uri="{FF2B5EF4-FFF2-40B4-BE49-F238E27FC236}">
                <a16:creationId xmlns:a16="http://schemas.microsoft.com/office/drawing/2014/main" id="{FBBC81C0-CFBE-4F44-ADFA-6DD7F254F2A4}"/>
              </a:ext>
            </a:extLst>
          </p:cNvPr>
          <p:cNvCxnSpPr>
            <a:cxnSpLocks/>
          </p:cNvCxnSpPr>
          <p:nvPr/>
        </p:nvCxnSpPr>
        <p:spPr>
          <a:xfrm>
            <a:off x="1655848" y="3406295"/>
            <a:ext cx="162404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92" name="TextBox 191">
            <a:extLst>
              <a:ext uri="{FF2B5EF4-FFF2-40B4-BE49-F238E27FC236}">
                <a16:creationId xmlns:a16="http://schemas.microsoft.com/office/drawing/2014/main" id="{54E030FD-E2D4-440D-863D-A22BC40EAD34}"/>
              </a:ext>
            </a:extLst>
          </p:cNvPr>
          <p:cNvSpPr txBox="1"/>
          <p:nvPr/>
        </p:nvSpPr>
        <p:spPr>
          <a:xfrm>
            <a:off x="7270865" y="60101"/>
            <a:ext cx="4921135" cy="8886261"/>
          </a:xfrm>
          <a:prstGeom prst="rect">
            <a:avLst/>
          </a:prstGeom>
          <a:noFill/>
        </p:spPr>
        <p:txBody>
          <a:bodyPr wrap="square" lIns="72000" tIns="72000" rIns="72000" bIns="72000" rtlCol="0">
            <a:spAutoFit/>
          </a:bodyPr>
          <a:lstStyle/>
          <a:p>
            <a:pPr defTabSz="360000">
              <a:spcAft>
                <a:spcPts val="300"/>
              </a:spcAft>
              <a:tabLst>
                <a:tab pos="360000" algn="l"/>
              </a:tabLst>
            </a:pPr>
            <a:r>
              <a:rPr lang="en-US" sz="2400" b="1" dirty="0">
                <a:ea typeface="Nokia Pure Text Light" panose="020B0403020202020204" pitchFamily="34" charset="0"/>
              </a:rPr>
              <a:t>Service Instantiation Part 2</a:t>
            </a:r>
          </a:p>
          <a:p>
            <a:pPr defTabSz="360000">
              <a:spcAft>
                <a:spcPts val="300"/>
              </a:spcAft>
              <a:tabLst>
                <a:tab pos="360000" algn="l"/>
              </a:tabLst>
            </a:pPr>
            <a:r>
              <a:rPr lang="en-US" dirty="0">
                <a:solidFill>
                  <a:srgbClr val="FF0000"/>
                </a:solidFill>
                <a:ea typeface="Nokia Pure Text Light" panose="020B0403020202020204" pitchFamily="34" charset="0"/>
              </a:rPr>
              <a:t>SO updates HEAT Template/ENV File with CA root certificate, Controller SSH username &amp; public key.</a:t>
            </a:r>
          </a:p>
          <a:p>
            <a:pPr defTabSz="360000">
              <a:spcAft>
                <a:spcPts val="300"/>
              </a:spcAft>
              <a:tabLst>
                <a:tab pos="360000" algn="l"/>
              </a:tabLst>
            </a:pPr>
            <a:r>
              <a:rPr lang="en-US" dirty="0">
                <a:ea typeface="Nokia Pure Text Light" panose="020B0403020202020204" pitchFamily="34" charset="0"/>
              </a:rPr>
              <a:t>SO/M-VIM triggers OpenStack to instantiate the VNF, passing the HEAT Template.</a:t>
            </a:r>
          </a:p>
          <a:p>
            <a:pPr defTabSz="360000">
              <a:spcAft>
                <a:spcPts val="300"/>
              </a:spcAft>
              <a:tabLst>
                <a:tab pos="360000" algn="l"/>
              </a:tabLst>
            </a:pPr>
            <a:r>
              <a:rPr lang="en-US" dirty="0">
                <a:ea typeface="Nokia Pure Text Light" panose="020B0403020202020204" pitchFamily="34" charset="0"/>
              </a:rPr>
              <a:t>OpenStack assigns IP address </a:t>
            </a:r>
            <a:r>
              <a:rPr lang="en-US" dirty="0">
                <a:solidFill>
                  <a:srgbClr val="FF0000"/>
                </a:solidFill>
                <a:ea typeface="Nokia Pure Text Light" panose="020B0403020202020204" pitchFamily="34" charset="0"/>
              </a:rPr>
              <a:t>and FQDN, updates DNS </a:t>
            </a:r>
            <a:r>
              <a:rPr lang="en-US" dirty="0">
                <a:ea typeface="Nokia Pure Text Light" panose="020B0403020202020204" pitchFamily="34" charset="0"/>
              </a:rPr>
              <a:t>and instantiates the VNF, passing controller </a:t>
            </a:r>
            <a:r>
              <a:rPr lang="en-US" dirty="0">
                <a:solidFill>
                  <a:srgbClr val="FF0000"/>
                </a:solidFill>
                <a:ea typeface="Nokia Pure Text Light" panose="020B0403020202020204" pitchFamily="34" charset="0"/>
              </a:rPr>
              <a:t>SSH username, </a:t>
            </a:r>
            <a:r>
              <a:rPr lang="en-US" dirty="0">
                <a:ea typeface="Nokia Pure Text Light" panose="020B0403020202020204" pitchFamily="34" charset="0"/>
              </a:rPr>
              <a:t>public key </a:t>
            </a:r>
            <a:r>
              <a:rPr lang="en-US" dirty="0">
                <a:solidFill>
                  <a:srgbClr val="FF0000"/>
                </a:solidFill>
                <a:ea typeface="Nokia Pure Text Light" panose="020B0403020202020204" pitchFamily="34" charset="0"/>
              </a:rPr>
              <a:t>and CA root certificate.</a:t>
            </a:r>
          </a:p>
          <a:p>
            <a:pPr defTabSz="360000">
              <a:spcAft>
                <a:spcPts val="300"/>
              </a:spcAft>
              <a:tabLst>
                <a:tab pos="360000" algn="l"/>
              </a:tabLst>
            </a:pPr>
            <a:r>
              <a:rPr lang="en-US" dirty="0">
                <a:ea typeface="Nokia Pure Text Light" panose="020B0403020202020204" pitchFamily="34" charset="0"/>
              </a:rPr>
              <a:t>SO polls to know when instantiation is complete.</a:t>
            </a:r>
          </a:p>
          <a:p>
            <a:pPr defTabSz="360000">
              <a:spcAft>
                <a:spcPts val="300"/>
              </a:spcAft>
              <a:tabLst>
                <a:tab pos="360000" algn="l"/>
              </a:tabLst>
            </a:pPr>
            <a:r>
              <a:rPr lang="en-US" dirty="0">
                <a:ea typeface="Nokia Pure Text Light" panose="020B0403020202020204" pitchFamily="34" charset="0"/>
              </a:rPr>
              <a:t>SO triggers </a:t>
            </a:r>
            <a:r>
              <a:rPr lang="en-US" dirty="0" err="1">
                <a:ea typeface="Nokia Pure Text Light" panose="020B0403020202020204" pitchFamily="34" charset="0"/>
              </a:rPr>
              <a:t>HeatBridge</a:t>
            </a:r>
            <a:r>
              <a:rPr lang="en-US" dirty="0">
                <a:ea typeface="Nokia Pure Text Light" panose="020B0403020202020204" pitchFamily="34" charset="0"/>
              </a:rPr>
              <a:t> to gather instantiation info.</a:t>
            </a:r>
          </a:p>
          <a:p>
            <a:pPr defTabSz="360000">
              <a:spcAft>
                <a:spcPts val="300"/>
              </a:spcAft>
              <a:tabLst>
                <a:tab pos="360000" algn="l"/>
              </a:tabLst>
            </a:pPr>
            <a:r>
              <a:rPr lang="en-US" dirty="0" err="1">
                <a:ea typeface="Nokia Pure Text Light" panose="020B0403020202020204" pitchFamily="34" charset="0"/>
              </a:rPr>
              <a:t>HeatBridge</a:t>
            </a:r>
            <a:r>
              <a:rPr lang="en-US" dirty="0">
                <a:ea typeface="Nokia Pure Text Light" panose="020B0403020202020204" pitchFamily="34" charset="0"/>
              </a:rPr>
              <a:t> updates AAI with instantiation info.</a:t>
            </a:r>
          </a:p>
          <a:p>
            <a:pPr defTabSz="360000">
              <a:spcAft>
                <a:spcPts val="300"/>
              </a:spcAft>
              <a:tabLst>
                <a:tab pos="360000" algn="l"/>
              </a:tabLst>
            </a:pPr>
            <a:r>
              <a:rPr lang="en-US" dirty="0">
                <a:ea typeface="Nokia Pure Text Light" panose="020B0403020202020204" pitchFamily="34" charset="0"/>
              </a:rPr>
              <a:t>SO triggers the appropriate Controller to activate the service, </a:t>
            </a:r>
            <a:r>
              <a:rPr lang="en-US" dirty="0">
                <a:solidFill>
                  <a:srgbClr val="FF0000"/>
                </a:solidFill>
                <a:ea typeface="Nokia Pure Text Light" panose="020B0403020202020204" pitchFamily="34" charset="0"/>
              </a:rPr>
              <a:t>passing security data including VNF FQDN, Controller FQDN, IAK, RV and CA URL</a:t>
            </a:r>
            <a:r>
              <a:rPr lang="en-US" dirty="0">
                <a:ea typeface="Nokia Pure Text Light" panose="020B0403020202020204" pitchFamily="34" charset="0"/>
              </a:rPr>
              <a:t>.</a:t>
            </a:r>
          </a:p>
          <a:p>
            <a:pPr defTabSz="360000">
              <a:spcAft>
                <a:spcPts val="300"/>
              </a:spcAft>
              <a:tabLst>
                <a:tab pos="360000" algn="l"/>
              </a:tabLst>
            </a:pPr>
            <a:r>
              <a:rPr lang="en-US" dirty="0">
                <a:ea typeface="Nokia Pure Text Light" panose="020B0403020202020204" pitchFamily="34" charset="0"/>
              </a:rPr>
              <a:t>Controller configures the VNF for service via Ansible/SSH or NetConf/SSH or NetConf/TLS. The service configuration is VNF specific. SSH uses public key authentication.  TLS uses certificate.</a:t>
            </a:r>
          </a:p>
          <a:p>
            <a:pPr defTabSz="360000">
              <a:spcAft>
                <a:spcPts val="300"/>
              </a:spcAft>
              <a:tabLst>
                <a:tab pos="360000" algn="l"/>
              </a:tabLst>
            </a:pPr>
            <a:r>
              <a:rPr lang="en-US" dirty="0">
                <a:ea typeface="Nokia Pure Text Light" panose="020B0403020202020204" pitchFamily="34" charset="0"/>
              </a:rPr>
              <a:t>VNF activates itself according to the service configuration from  the Controller.  </a:t>
            </a:r>
            <a:r>
              <a:rPr lang="en-US" dirty="0">
                <a:solidFill>
                  <a:srgbClr val="FF0000"/>
                </a:solidFill>
                <a:ea typeface="Nokia Pure Text Light" panose="020B0403020202020204" pitchFamily="34" charset="0"/>
              </a:rPr>
              <a:t>VNF uses the IAK/RV to perform certificate enrollment.</a:t>
            </a:r>
            <a:r>
              <a:rPr lang="en-US" dirty="0">
                <a:ea typeface="Nokia Pure Text Light" panose="020B0403020202020204" pitchFamily="34" charset="0"/>
              </a:rPr>
              <a:t>  </a:t>
            </a:r>
          </a:p>
          <a:p>
            <a:pPr lvl="1" defTabSz="360000">
              <a:spcAft>
                <a:spcPts val="600"/>
              </a:spcAft>
              <a:tabLst>
                <a:tab pos="360000" algn="l"/>
              </a:tabLst>
            </a:pPr>
            <a:r>
              <a:rPr lang="en-US" dirty="0">
                <a:ea typeface="Nokia Pure Text Light" panose="020B0403020202020204" pitchFamily="34" charset="0"/>
              </a:rPr>
              <a:t>See Stage D8 slide.</a:t>
            </a:r>
            <a:r>
              <a:rPr lang="en-US" dirty="0">
                <a:ea typeface="Nokia Pure Text Light" panose="020B0403020202020204" pitchFamily="34" charset="0"/>
                <a:sym typeface="Symbol" panose="05050102010706020507" pitchFamily="18" charset="2"/>
              </a:rPr>
              <a:t></a:t>
            </a:r>
            <a:endParaRPr lang="en-US" dirty="0">
              <a:ea typeface="Nokia Pure Text Light" panose="020B0403020202020204" pitchFamily="34" charset="0"/>
            </a:endParaRPr>
          </a:p>
          <a:p>
            <a:pPr defTabSz="360000">
              <a:spcAft>
                <a:spcPts val="300"/>
              </a:spcAft>
              <a:tabLst>
                <a:tab pos="360000" algn="l"/>
              </a:tabLst>
            </a:pPr>
            <a:r>
              <a:rPr lang="en-US" dirty="0">
                <a:ea typeface="Nokia Pure Text Light" panose="020B0403020202020204" pitchFamily="34" charset="0"/>
              </a:rPr>
              <a:t>Controller updates AAI with configuration info.</a:t>
            </a:r>
          </a:p>
          <a:p>
            <a:pPr defTabSz="360000">
              <a:spcAft>
                <a:spcPts val="300"/>
              </a:spcAft>
              <a:tabLst>
                <a:tab pos="360000" algn="l"/>
              </a:tabLst>
            </a:pPr>
            <a:r>
              <a:rPr lang="en-US" dirty="0">
                <a:ea typeface="Nokia Pure Text Light" panose="020B0403020202020204" pitchFamily="34" charset="0"/>
              </a:rPr>
              <a:t>Controller notifies SO that service is configured.</a:t>
            </a:r>
          </a:p>
          <a:p>
            <a:pPr defTabSz="360000">
              <a:spcAft>
                <a:spcPts val="300"/>
              </a:spcAft>
              <a:tabLst>
                <a:tab pos="360000" algn="l"/>
              </a:tabLst>
            </a:pPr>
            <a:r>
              <a:rPr lang="en-US" dirty="0">
                <a:ea typeface="Nokia Pure Text Light" panose="020B0403020202020204" pitchFamily="34" charset="0"/>
              </a:rPr>
              <a:t>SO informs service initiator (VID user or OSS/BSS) that service is active.</a:t>
            </a:r>
          </a:p>
          <a:p>
            <a:pPr defTabSz="360000">
              <a:spcAft>
                <a:spcPts val="300"/>
              </a:spcAft>
              <a:tabLst>
                <a:tab pos="360000" algn="l"/>
              </a:tabLst>
            </a:pPr>
            <a:r>
              <a:rPr lang="en-US" dirty="0">
                <a:ea typeface="Nokia Pure Text Light" panose="020B0403020202020204" pitchFamily="34" charset="0"/>
              </a:rPr>
              <a:t>AAI publishes to DMaaP that a new service is active.  DCAE is listening for these events.</a:t>
            </a:r>
          </a:p>
          <a:p>
            <a:pPr defTabSz="360000">
              <a:spcAft>
                <a:spcPts val="300"/>
              </a:spcAft>
              <a:tabLst>
                <a:tab pos="360000" algn="l"/>
              </a:tabLst>
            </a:pPr>
            <a:r>
              <a:rPr lang="en-US" dirty="0">
                <a:ea typeface="Nokia Pure Text Light" panose="020B0403020202020204" pitchFamily="34" charset="0"/>
              </a:rPr>
              <a:t>DCAE starts monitoring the service.  </a:t>
            </a:r>
          </a:p>
        </p:txBody>
      </p:sp>
      <p:sp>
        <p:nvSpPr>
          <p:cNvPr id="195" name="Oval 194">
            <a:extLst>
              <a:ext uri="{FF2B5EF4-FFF2-40B4-BE49-F238E27FC236}">
                <a16:creationId xmlns:a16="http://schemas.microsoft.com/office/drawing/2014/main" id="{CF4EFAB3-773F-4927-8F33-FC02200156E0}"/>
              </a:ext>
            </a:extLst>
          </p:cNvPr>
          <p:cNvSpPr/>
          <p:nvPr/>
        </p:nvSpPr>
        <p:spPr>
          <a:xfrm>
            <a:off x="6864628" y="578477"/>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a:t>
            </a:r>
          </a:p>
        </p:txBody>
      </p:sp>
      <p:sp>
        <p:nvSpPr>
          <p:cNvPr id="220" name="Oval 219">
            <a:extLst>
              <a:ext uri="{FF2B5EF4-FFF2-40B4-BE49-F238E27FC236}">
                <a16:creationId xmlns:a16="http://schemas.microsoft.com/office/drawing/2014/main" id="{7E9F0539-7946-494A-A97F-D7806BE3D67C}"/>
              </a:ext>
            </a:extLst>
          </p:cNvPr>
          <p:cNvSpPr/>
          <p:nvPr/>
        </p:nvSpPr>
        <p:spPr>
          <a:xfrm>
            <a:off x="786274" y="2210985"/>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D2</a:t>
            </a:r>
            <a:endParaRPr lang="en-US" sz="900" b="1" kern="0" dirty="0">
              <a:solidFill>
                <a:srgbClr val="FFFFFF"/>
              </a:solidFill>
              <a:latin typeface="Nokia Pure Text Light"/>
              <a:ea typeface="+mn-ea"/>
              <a:cs typeface="+mn-cs"/>
            </a:endParaRPr>
          </a:p>
        </p:txBody>
      </p:sp>
      <p:sp>
        <p:nvSpPr>
          <p:cNvPr id="248" name="Oval 247">
            <a:extLst>
              <a:ext uri="{FF2B5EF4-FFF2-40B4-BE49-F238E27FC236}">
                <a16:creationId xmlns:a16="http://schemas.microsoft.com/office/drawing/2014/main" id="{5F2B9D7D-0212-42FF-8BFE-423EDED9FC84}"/>
              </a:ext>
            </a:extLst>
          </p:cNvPr>
          <p:cNvSpPr/>
          <p:nvPr/>
        </p:nvSpPr>
        <p:spPr>
          <a:xfrm>
            <a:off x="2381894" y="8373064"/>
            <a:ext cx="430642" cy="29966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49" name="Oval 248">
            <a:extLst>
              <a:ext uri="{FF2B5EF4-FFF2-40B4-BE49-F238E27FC236}">
                <a16:creationId xmlns:a16="http://schemas.microsoft.com/office/drawing/2014/main" id="{39128CC1-AF7C-4BDD-85B6-98D38742EC78}"/>
              </a:ext>
            </a:extLst>
          </p:cNvPr>
          <p:cNvSpPr/>
          <p:nvPr/>
        </p:nvSpPr>
        <p:spPr>
          <a:xfrm>
            <a:off x="4491666" y="7571333"/>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61" name="Rectangle 160">
            <a:extLst>
              <a:ext uri="{FF2B5EF4-FFF2-40B4-BE49-F238E27FC236}">
                <a16:creationId xmlns:a16="http://schemas.microsoft.com/office/drawing/2014/main" id="{0B8C2DF7-B0D9-4564-BC78-2C1C1152ABF3}"/>
              </a:ext>
            </a:extLst>
          </p:cNvPr>
          <p:cNvSpPr/>
          <p:nvPr/>
        </p:nvSpPr>
        <p:spPr>
          <a:xfrm>
            <a:off x="882155" y="5765504"/>
            <a:ext cx="837089" cy="276999"/>
          </a:xfrm>
          <a:prstGeom prst="rect">
            <a:avLst/>
          </a:prstGeom>
        </p:spPr>
        <p:txBody>
          <a:bodyPr wrap="none">
            <a:spAutoFit/>
          </a:bodyPr>
          <a:lstStyle/>
          <a:p>
            <a:r>
              <a:rPr lang="en-US" sz="1200" dirty="0">
                <a:solidFill>
                  <a:srgbClr val="FF0000"/>
                </a:solidFill>
              </a:rPr>
              <a:t>SSH or TLS</a:t>
            </a:r>
          </a:p>
        </p:txBody>
      </p:sp>
      <p:pic>
        <p:nvPicPr>
          <p:cNvPr id="162" name="Picture 161">
            <a:extLst>
              <a:ext uri="{FF2B5EF4-FFF2-40B4-BE49-F238E27FC236}">
                <a16:creationId xmlns:a16="http://schemas.microsoft.com/office/drawing/2014/main" id="{CB0D9E13-F4FE-44E6-9311-DE8330E1576C}"/>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61587" y="3946729"/>
            <a:ext cx="278522" cy="278522"/>
          </a:xfrm>
          <a:prstGeom prst="rect">
            <a:avLst/>
          </a:prstGeom>
        </p:spPr>
      </p:pic>
      <p:pic>
        <p:nvPicPr>
          <p:cNvPr id="172" name="Picture 171">
            <a:extLst>
              <a:ext uri="{FF2B5EF4-FFF2-40B4-BE49-F238E27FC236}">
                <a16:creationId xmlns:a16="http://schemas.microsoft.com/office/drawing/2014/main" id="{0D6EE3DC-F942-4693-9EE5-3D1B7FA04E32}"/>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19491" y="6105918"/>
            <a:ext cx="278522" cy="278522"/>
          </a:xfrm>
          <a:prstGeom prst="rect">
            <a:avLst/>
          </a:prstGeom>
        </p:spPr>
      </p:pic>
      <p:sp>
        <p:nvSpPr>
          <p:cNvPr id="174" name="Rectangle: Rounded Corners 173">
            <a:extLst>
              <a:ext uri="{FF2B5EF4-FFF2-40B4-BE49-F238E27FC236}">
                <a16:creationId xmlns:a16="http://schemas.microsoft.com/office/drawing/2014/main" id="{E0027AE5-E58F-4727-AD4B-704A2EA3CA78}"/>
              </a:ext>
            </a:extLst>
          </p:cNvPr>
          <p:cNvSpPr/>
          <p:nvPr/>
        </p:nvSpPr>
        <p:spPr>
          <a:xfrm rot="16200000">
            <a:off x="320916" y="6597069"/>
            <a:ext cx="392744" cy="9329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TextBox 172">
            <a:extLst>
              <a:ext uri="{FF2B5EF4-FFF2-40B4-BE49-F238E27FC236}">
                <a16:creationId xmlns:a16="http://schemas.microsoft.com/office/drawing/2014/main" id="{0601AB40-FAFD-4BEF-B36E-AE3E8E487554}"/>
              </a:ext>
            </a:extLst>
          </p:cNvPr>
          <p:cNvSpPr txBox="1"/>
          <p:nvPr/>
        </p:nvSpPr>
        <p:spPr>
          <a:xfrm>
            <a:off x="39211" y="6842923"/>
            <a:ext cx="944543" cy="369332"/>
          </a:xfrm>
          <a:prstGeom prst="rect">
            <a:avLst/>
          </a:prstGeom>
          <a:noFill/>
        </p:spPr>
        <p:txBody>
          <a:bodyPr wrap="square" rtlCol="0">
            <a:spAutoFit/>
          </a:bodyPr>
          <a:lstStyle/>
          <a:p>
            <a:r>
              <a:rPr lang="en-US" dirty="0">
                <a:solidFill>
                  <a:srgbClr val="0000CC"/>
                </a:solidFill>
              </a:rPr>
              <a:t>Activate</a:t>
            </a:r>
          </a:p>
        </p:txBody>
      </p:sp>
      <p:sp>
        <p:nvSpPr>
          <p:cNvPr id="180" name="Oval 179">
            <a:extLst>
              <a:ext uri="{FF2B5EF4-FFF2-40B4-BE49-F238E27FC236}">
                <a16:creationId xmlns:a16="http://schemas.microsoft.com/office/drawing/2014/main" id="{2A6EF608-2174-49D6-A2CA-B9DDA96326C2}"/>
              </a:ext>
            </a:extLst>
          </p:cNvPr>
          <p:cNvSpPr/>
          <p:nvPr/>
        </p:nvSpPr>
        <p:spPr>
          <a:xfrm>
            <a:off x="755723" y="4718701"/>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D6</a:t>
            </a:r>
            <a:endParaRPr lang="en-US" sz="900" b="1" kern="0" dirty="0">
              <a:solidFill>
                <a:srgbClr val="FFFFFF"/>
              </a:solidFill>
              <a:latin typeface="Nokia Pure Text Light"/>
              <a:ea typeface="+mn-ea"/>
              <a:cs typeface="+mn-cs"/>
            </a:endParaRPr>
          </a:p>
        </p:txBody>
      </p:sp>
      <p:sp>
        <p:nvSpPr>
          <p:cNvPr id="179" name="Oval 178">
            <a:extLst>
              <a:ext uri="{FF2B5EF4-FFF2-40B4-BE49-F238E27FC236}">
                <a16:creationId xmlns:a16="http://schemas.microsoft.com/office/drawing/2014/main" id="{1DED0D64-4A83-4889-B169-CFC1B4019853}"/>
              </a:ext>
            </a:extLst>
          </p:cNvPr>
          <p:cNvSpPr/>
          <p:nvPr/>
        </p:nvSpPr>
        <p:spPr>
          <a:xfrm>
            <a:off x="31036" y="2549193"/>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185" name="Oval 184">
            <a:extLst>
              <a:ext uri="{FF2B5EF4-FFF2-40B4-BE49-F238E27FC236}">
                <a16:creationId xmlns:a16="http://schemas.microsoft.com/office/drawing/2014/main" id="{8262128E-02FA-44DD-98D8-7D6087D7A27A}"/>
              </a:ext>
            </a:extLst>
          </p:cNvPr>
          <p:cNvSpPr/>
          <p:nvPr/>
        </p:nvSpPr>
        <p:spPr>
          <a:xfrm>
            <a:off x="752055" y="3523428"/>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D4</a:t>
            </a:r>
            <a:endParaRPr lang="en-US" sz="900" b="1" kern="0" dirty="0">
              <a:solidFill>
                <a:srgbClr val="FFFFFF"/>
              </a:solidFill>
              <a:latin typeface="Nokia Pure Text Light"/>
              <a:ea typeface="+mn-ea"/>
              <a:cs typeface="+mn-cs"/>
            </a:endParaRPr>
          </a:p>
        </p:txBody>
      </p:sp>
      <p:sp>
        <p:nvSpPr>
          <p:cNvPr id="186" name="Oval 185">
            <a:extLst>
              <a:ext uri="{FF2B5EF4-FFF2-40B4-BE49-F238E27FC236}">
                <a16:creationId xmlns:a16="http://schemas.microsoft.com/office/drawing/2014/main" id="{B4053125-7FF2-458B-8BB7-A06FB3893BC7}"/>
              </a:ext>
            </a:extLst>
          </p:cNvPr>
          <p:cNvSpPr/>
          <p:nvPr/>
        </p:nvSpPr>
        <p:spPr>
          <a:xfrm>
            <a:off x="757209" y="4099854"/>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D5</a:t>
            </a:r>
            <a:endParaRPr lang="en-US" sz="900" b="1" kern="0" dirty="0">
              <a:solidFill>
                <a:srgbClr val="FFFFFF"/>
              </a:solidFill>
              <a:latin typeface="Nokia Pure Text Light"/>
              <a:ea typeface="+mn-ea"/>
              <a:cs typeface="+mn-cs"/>
            </a:endParaRPr>
          </a:p>
        </p:txBody>
      </p:sp>
      <p:sp>
        <p:nvSpPr>
          <p:cNvPr id="187" name="Oval 186">
            <a:extLst>
              <a:ext uri="{FF2B5EF4-FFF2-40B4-BE49-F238E27FC236}">
                <a16:creationId xmlns:a16="http://schemas.microsoft.com/office/drawing/2014/main" id="{D0EF2EB1-E2E5-4C72-B4B8-4B13EC394503}"/>
              </a:ext>
            </a:extLst>
          </p:cNvPr>
          <p:cNvSpPr/>
          <p:nvPr/>
        </p:nvSpPr>
        <p:spPr>
          <a:xfrm>
            <a:off x="1374295" y="5283696"/>
            <a:ext cx="416487" cy="349537"/>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D7</a:t>
            </a:r>
            <a:endParaRPr lang="en-US" sz="900" b="1" kern="0" dirty="0">
              <a:solidFill>
                <a:srgbClr val="FFFFFF"/>
              </a:solidFill>
              <a:latin typeface="Nokia Pure Text Light"/>
              <a:ea typeface="+mn-ea"/>
              <a:cs typeface="+mn-cs"/>
            </a:endParaRPr>
          </a:p>
        </p:txBody>
      </p:sp>
      <p:sp>
        <p:nvSpPr>
          <p:cNvPr id="201" name="Oval 200">
            <a:extLst>
              <a:ext uri="{FF2B5EF4-FFF2-40B4-BE49-F238E27FC236}">
                <a16:creationId xmlns:a16="http://schemas.microsoft.com/office/drawing/2014/main" id="{4D2C94E8-D8C9-42E4-9167-F53BAEF60A48}"/>
              </a:ext>
            </a:extLst>
          </p:cNvPr>
          <p:cNvSpPr/>
          <p:nvPr/>
        </p:nvSpPr>
        <p:spPr>
          <a:xfrm>
            <a:off x="14848" y="6651256"/>
            <a:ext cx="412220" cy="28802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D9</a:t>
            </a:r>
            <a:endParaRPr lang="en-US" sz="900" b="1" kern="0" dirty="0">
              <a:solidFill>
                <a:srgbClr val="FFFFFF"/>
              </a:solidFill>
              <a:latin typeface="Nokia Pure Text Light"/>
              <a:ea typeface="+mn-ea"/>
              <a:cs typeface="+mn-cs"/>
            </a:endParaRPr>
          </a:p>
        </p:txBody>
      </p:sp>
      <p:sp>
        <p:nvSpPr>
          <p:cNvPr id="202" name="Oval 201">
            <a:extLst>
              <a:ext uri="{FF2B5EF4-FFF2-40B4-BE49-F238E27FC236}">
                <a16:creationId xmlns:a16="http://schemas.microsoft.com/office/drawing/2014/main" id="{9340571B-192D-40E8-85FE-9B109F287232}"/>
              </a:ext>
            </a:extLst>
          </p:cNvPr>
          <p:cNvSpPr/>
          <p:nvPr/>
        </p:nvSpPr>
        <p:spPr>
          <a:xfrm>
            <a:off x="1796387" y="6834332"/>
            <a:ext cx="460596" cy="3024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D10</a:t>
            </a:r>
            <a:endParaRPr lang="en-US" sz="900" b="1" kern="0" dirty="0">
              <a:solidFill>
                <a:srgbClr val="FFFFFF"/>
              </a:solidFill>
              <a:latin typeface="Nokia Pure Text Light"/>
              <a:ea typeface="+mn-ea"/>
              <a:cs typeface="+mn-cs"/>
            </a:endParaRPr>
          </a:p>
        </p:txBody>
      </p:sp>
      <p:sp>
        <p:nvSpPr>
          <p:cNvPr id="203" name="Oval 202">
            <a:extLst>
              <a:ext uri="{FF2B5EF4-FFF2-40B4-BE49-F238E27FC236}">
                <a16:creationId xmlns:a16="http://schemas.microsoft.com/office/drawing/2014/main" id="{F454AB28-8B02-4849-8527-559884E44C4E}"/>
              </a:ext>
            </a:extLst>
          </p:cNvPr>
          <p:cNvSpPr/>
          <p:nvPr/>
        </p:nvSpPr>
        <p:spPr>
          <a:xfrm>
            <a:off x="1345907" y="7555651"/>
            <a:ext cx="499838" cy="32059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46" name="Oval 245">
            <a:extLst>
              <a:ext uri="{FF2B5EF4-FFF2-40B4-BE49-F238E27FC236}">
                <a16:creationId xmlns:a16="http://schemas.microsoft.com/office/drawing/2014/main" id="{E2884866-239B-4874-886B-E8DDBF708079}"/>
              </a:ext>
            </a:extLst>
          </p:cNvPr>
          <p:cNvSpPr/>
          <p:nvPr/>
        </p:nvSpPr>
        <p:spPr>
          <a:xfrm>
            <a:off x="6904373" y="1769887"/>
            <a:ext cx="434740" cy="33555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D3</a:t>
            </a:r>
          </a:p>
        </p:txBody>
      </p:sp>
      <p:sp>
        <p:nvSpPr>
          <p:cNvPr id="247" name="Oval 246">
            <a:extLst>
              <a:ext uri="{FF2B5EF4-FFF2-40B4-BE49-F238E27FC236}">
                <a16:creationId xmlns:a16="http://schemas.microsoft.com/office/drawing/2014/main" id="{5D32EF74-FF57-4AE9-A724-3199A497092A}"/>
              </a:ext>
            </a:extLst>
          </p:cNvPr>
          <p:cNvSpPr/>
          <p:nvPr/>
        </p:nvSpPr>
        <p:spPr>
          <a:xfrm>
            <a:off x="6872946" y="11440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D2</a:t>
            </a:r>
          </a:p>
        </p:txBody>
      </p:sp>
      <p:sp>
        <p:nvSpPr>
          <p:cNvPr id="261" name="Oval 260">
            <a:extLst>
              <a:ext uri="{FF2B5EF4-FFF2-40B4-BE49-F238E27FC236}">
                <a16:creationId xmlns:a16="http://schemas.microsoft.com/office/drawing/2014/main" id="{5B6998F0-A89E-407A-93A6-EAE96CE6D83F}"/>
              </a:ext>
            </a:extLst>
          </p:cNvPr>
          <p:cNvSpPr/>
          <p:nvPr/>
        </p:nvSpPr>
        <p:spPr>
          <a:xfrm>
            <a:off x="6860119" y="2535204"/>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D4</a:t>
            </a:r>
          </a:p>
        </p:txBody>
      </p:sp>
      <p:sp>
        <p:nvSpPr>
          <p:cNvPr id="262" name="Oval 261">
            <a:extLst>
              <a:ext uri="{FF2B5EF4-FFF2-40B4-BE49-F238E27FC236}">
                <a16:creationId xmlns:a16="http://schemas.microsoft.com/office/drawing/2014/main" id="{A0C2D45B-7B1E-4BFD-8A45-A009A506D950}"/>
              </a:ext>
            </a:extLst>
          </p:cNvPr>
          <p:cNvSpPr/>
          <p:nvPr/>
        </p:nvSpPr>
        <p:spPr>
          <a:xfrm>
            <a:off x="6864628" y="2861633"/>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D5</a:t>
            </a:r>
          </a:p>
        </p:txBody>
      </p:sp>
      <p:sp>
        <p:nvSpPr>
          <p:cNvPr id="263" name="Oval 262">
            <a:extLst>
              <a:ext uri="{FF2B5EF4-FFF2-40B4-BE49-F238E27FC236}">
                <a16:creationId xmlns:a16="http://schemas.microsoft.com/office/drawing/2014/main" id="{D3549E70-D82B-431C-93F2-34821719E61E}"/>
              </a:ext>
            </a:extLst>
          </p:cNvPr>
          <p:cNvSpPr/>
          <p:nvPr/>
        </p:nvSpPr>
        <p:spPr>
          <a:xfrm>
            <a:off x="6883167" y="3194514"/>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D6</a:t>
            </a:r>
          </a:p>
        </p:txBody>
      </p:sp>
      <p:sp>
        <p:nvSpPr>
          <p:cNvPr id="264" name="Oval 263">
            <a:extLst>
              <a:ext uri="{FF2B5EF4-FFF2-40B4-BE49-F238E27FC236}">
                <a16:creationId xmlns:a16="http://schemas.microsoft.com/office/drawing/2014/main" id="{63EEC884-0FBF-4555-9F81-B00B301F7CFC}"/>
              </a:ext>
            </a:extLst>
          </p:cNvPr>
          <p:cNvSpPr/>
          <p:nvPr/>
        </p:nvSpPr>
        <p:spPr>
          <a:xfrm>
            <a:off x="6864628" y="3566115"/>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D7</a:t>
            </a:r>
          </a:p>
        </p:txBody>
      </p:sp>
      <p:sp>
        <p:nvSpPr>
          <p:cNvPr id="265" name="Oval 264">
            <a:extLst>
              <a:ext uri="{FF2B5EF4-FFF2-40B4-BE49-F238E27FC236}">
                <a16:creationId xmlns:a16="http://schemas.microsoft.com/office/drawing/2014/main" id="{4640099A-ADC9-4A9A-B278-7D72B2D45018}"/>
              </a:ext>
            </a:extLst>
          </p:cNvPr>
          <p:cNvSpPr/>
          <p:nvPr/>
        </p:nvSpPr>
        <p:spPr>
          <a:xfrm>
            <a:off x="6901105" y="549939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D9</a:t>
            </a:r>
          </a:p>
        </p:txBody>
      </p:sp>
      <p:sp>
        <p:nvSpPr>
          <p:cNvPr id="266" name="Oval 265">
            <a:extLst>
              <a:ext uri="{FF2B5EF4-FFF2-40B4-BE49-F238E27FC236}">
                <a16:creationId xmlns:a16="http://schemas.microsoft.com/office/drawing/2014/main" id="{6E496264-6F7E-4D76-9B8F-5FC206AF3BAD}"/>
              </a:ext>
            </a:extLst>
          </p:cNvPr>
          <p:cNvSpPr/>
          <p:nvPr/>
        </p:nvSpPr>
        <p:spPr>
          <a:xfrm>
            <a:off x="6879909" y="6736492"/>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D10</a:t>
            </a:r>
          </a:p>
        </p:txBody>
      </p:sp>
      <p:sp>
        <p:nvSpPr>
          <p:cNvPr id="267" name="Oval 266">
            <a:extLst>
              <a:ext uri="{FF2B5EF4-FFF2-40B4-BE49-F238E27FC236}">
                <a16:creationId xmlns:a16="http://schemas.microsoft.com/office/drawing/2014/main" id="{83674677-1A66-4B50-9AFF-BA68141684B8}"/>
              </a:ext>
            </a:extLst>
          </p:cNvPr>
          <p:cNvSpPr/>
          <p:nvPr/>
        </p:nvSpPr>
        <p:spPr>
          <a:xfrm>
            <a:off x="6892398" y="7081951"/>
            <a:ext cx="442025" cy="34334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D11</a:t>
            </a:r>
          </a:p>
        </p:txBody>
      </p:sp>
      <p:sp>
        <p:nvSpPr>
          <p:cNvPr id="268" name="Oval 267">
            <a:extLst>
              <a:ext uri="{FF2B5EF4-FFF2-40B4-BE49-F238E27FC236}">
                <a16:creationId xmlns:a16="http://schemas.microsoft.com/office/drawing/2014/main" id="{4F44239E-74AB-4591-BFCA-4D776B55AC8A}"/>
              </a:ext>
            </a:extLst>
          </p:cNvPr>
          <p:cNvSpPr/>
          <p:nvPr/>
        </p:nvSpPr>
        <p:spPr>
          <a:xfrm>
            <a:off x="6916253" y="7422688"/>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D12</a:t>
            </a:r>
          </a:p>
        </p:txBody>
      </p:sp>
      <p:sp>
        <p:nvSpPr>
          <p:cNvPr id="269" name="Oval 268">
            <a:extLst>
              <a:ext uri="{FF2B5EF4-FFF2-40B4-BE49-F238E27FC236}">
                <a16:creationId xmlns:a16="http://schemas.microsoft.com/office/drawing/2014/main" id="{74CDF69D-4055-4E7D-A760-BFF882E80134}"/>
              </a:ext>
            </a:extLst>
          </p:cNvPr>
          <p:cNvSpPr/>
          <p:nvPr/>
        </p:nvSpPr>
        <p:spPr>
          <a:xfrm>
            <a:off x="6877623" y="7954261"/>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D13</a:t>
            </a:r>
          </a:p>
        </p:txBody>
      </p:sp>
      <p:sp>
        <p:nvSpPr>
          <p:cNvPr id="112" name="Oval 111">
            <a:extLst>
              <a:ext uri="{FF2B5EF4-FFF2-40B4-BE49-F238E27FC236}">
                <a16:creationId xmlns:a16="http://schemas.microsoft.com/office/drawing/2014/main" id="{19F9BA32-2FF2-423D-9178-A599E0F6501E}"/>
              </a:ext>
            </a:extLst>
          </p:cNvPr>
          <p:cNvSpPr/>
          <p:nvPr/>
        </p:nvSpPr>
        <p:spPr>
          <a:xfrm>
            <a:off x="2314474" y="1531219"/>
            <a:ext cx="414672" cy="297836"/>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a:t>
            </a:r>
            <a:r>
              <a:rPr lang="en-US" sz="900" b="1" kern="0" dirty="0">
                <a:solidFill>
                  <a:srgbClr val="FFFFFF"/>
                </a:solidFill>
                <a:latin typeface="Nokia Pure Text Light"/>
                <a:ea typeface="+mn-ea"/>
                <a:cs typeface="+mn-cs"/>
              </a:rPr>
              <a:t>1</a:t>
            </a:r>
          </a:p>
        </p:txBody>
      </p:sp>
      <p:sp>
        <p:nvSpPr>
          <p:cNvPr id="113" name="Oval 112">
            <a:extLst>
              <a:ext uri="{FF2B5EF4-FFF2-40B4-BE49-F238E27FC236}">
                <a16:creationId xmlns:a16="http://schemas.microsoft.com/office/drawing/2014/main" id="{902F1BA8-8892-4B88-B889-E5D04568A648}"/>
              </a:ext>
            </a:extLst>
          </p:cNvPr>
          <p:cNvSpPr/>
          <p:nvPr/>
        </p:nvSpPr>
        <p:spPr>
          <a:xfrm>
            <a:off x="6860119" y="4405536"/>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a:t>
            </a:r>
            <a:r>
              <a:rPr lang="en-US" sz="900" b="1" kern="0" dirty="0">
                <a:solidFill>
                  <a:srgbClr val="FFFFFF"/>
                </a:solidFill>
                <a:latin typeface="Nokia Pure Text Light"/>
              </a:rPr>
              <a:t>8</a:t>
            </a:r>
            <a:endParaRPr lang="en-US" sz="900" b="1" kern="0" dirty="0">
              <a:solidFill>
                <a:srgbClr val="FFFFFF"/>
              </a:solidFill>
              <a:latin typeface="Nokia Pure Text Light"/>
              <a:ea typeface="+mn-ea"/>
              <a:cs typeface="+mn-cs"/>
            </a:endParaRPr>
          </a:p>
        </p:txBody>
      </p:sp>
      <p:sp>
        <p:nvSpPr>
          <p:cNvPr id="115" name="Rectangle: Rounded Corners 114">
            <a:extLst>
              <a:ext uri="{FF2B5EF4-FFF2-40B4-BE49-F238E27FC236}">
                <a16:creationId xmlns:a16="http://schemas.microsoft.com/office/drawing/2014/main" id="{135EB79E-E90F-4063-94D7-324A5E716DBF}"/>
              </a:ext>
            </a:extLst>
          </p:cNvPr>
          <p:cNvSpPr/>
          <p:nvPr/>
        </p:nvSpPr>
        <p:spPr>
          <a:xfrm>
            <a:off x="1282647" y="2214905"/>
            <a:ext cx="2373796" cy="36209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rgbClr val="0000CC"/>
                </a:solidFill>
              </a:rPr>
              <a:t>Trigger OpenStack</a:t>
            </a:r>
          </a:p>
        </p:txBody>
      </p:sp>
      <p:sp>
        <p:nvSpPr>
          <p:cNvPr id="119" name="Rectangle: Rounded Corners 118">
            <a:extLst>
              <a:ext uri="{FF2B5EF4-FFF2-40B4-BE49-F238E27FC236}">
                <a16:creationId xmlns:a16="http://schemas.microsoft.com/office/drawing/2014/main" id="{C4A4BC50-8B69-451E-B40D-7C4C320B9546}"/>
              </a:ext>
            </a:extLst>
          </p:cNvPr>
          <p:cNvSpPr/>
          <p:nvPr/>
        </p:nvSpPr>
        <p:spPr>
          <a:xfrm>
            <a:off x="205822" y="2847030"/>
            <a:ext cx="1669515" cy="36576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rgbClr val="0000CC"/>
                </a:solidFill>
              </a:rPr>
              <a:t>Instantiate VNF</a:t>
            </a:r>
          </a:p>
        </p:txBody>
      </p:sp>
      <p:sp>
        <p:nvSpPr>
          <p:cNvPr id="124" name="Oval 123">
            <a:extLst>
              <a:ext uri="{FF2B5EF4-FFF2-40B4-BE49-F238E27FC236}">
                <a16:creationId xmlns:a16="http://schemas.microsoft.com/office/drawing/2014/main" id="{473B94D0-64D3-47FB-A9AB-9DFC16CDFAD9}"/>
              </a:ext>
            </a:extLst>
          </p:cNvPr>
          <p:cNvSpPr/>
          <p:nvPr/>
        </p:nvSpPr>
        <p:spPr>
          <a:xfrm>
            <a:off x="4200140" y="8341036"/>
            <a:ext cx="425233" cy="28582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D14</a:t>
            </a:r>
          </a:p>
        </p:txBody>
      </p:sp>
      <p:sp>
        <p:nvSpPr>
          <p:cNvPr id="128" name="Oval 127">
            <a:extLst>
              <a:ext uri="{FF2B5EF4-FFF2-40B4-BE49-F238E27FC236}">
                <a16:creationId xmlns:a16="http://schemas.microsoft.com/office/drawing/2014/main" id="{47D29FDA-9592-40EB-A118-1ACB02086097}"/>
              </a:ext>
            </a:extLst>
          </p:cNvPr>
          <p:cNvSpPr/>
          <p:nvPr/>
        </p:nvSpPr>
        <p:spPr>
          <a:xfrm>
            <a:off x="6872946" y="8533091"/>
            <a:ext cx="434740" cy="31692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40500" tIns="40500" rIns="4050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ea typeface="+mn-ea"/>
                <a:cs typeface="+mn-cs"/>
              </a:rPr>
              <a:t>D14</a:t>
            </a:r>
          </a:p>
        </p:txBody>
      </p:sp>
      <p:cxnSp>
        <p:nvCxnSpPr>
          <p:cNvPr id="114" name="Straight Arrow Connector 113">
            <a:extLst>
              <a:ext uri="{FF2B5EF4-FFF2-40B4-BE49-F238E27FC236}">
                <a16:creationId xmlns:a16="http://schemas.microsoft.com/office/drawing/2014/main" id="{2895014C-6027-4062-9B69-51607DBC650B}"/>
              </a:ext>
            </a:extLst>
          </p:cNvPr>
          <p:cNvCxnSpPr>
            <a:cxnSpLocks/>
          </p:cNvCxnSpPr>
          <p:nvPr/>
        </p:nvCxnSpPr>
        <p:spPr>
          <a:xfrm>
            <a:off x="1601310" y="2210985"/>
            <a:ext cx="1658545"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88FCA9C9-D08E-4BF5-BF47-31107A603C4F}"/>
              </a:ext>
            </a:extLst>
          </p:cNvPr>
          <p:cNvCxnSpPr>
            <a:cxnSpLocks/>
          </p:cNvCxnSpPr>
          <p:nvPr/>
        </p:nvCxnSpPr>
        <p:spPr>
          <a:xfrm flipH="1">
            <a:off x="695808" y="2847030"/>
            <a:ext cx="689541"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4" name="Oval 193">
            <a:extLst>
              <a:ext uri="{FF2B5EF4-FFF2-40B4-BE49-F238E27FC236}">
                <a16:creationId xmlns:a16="http://schemas.microsoft.com/office/drawing/2014/main" id="{35233312-88FF-4184-9892-46AD2EF647FD}"/>
              </a:ext>
            </a:extLst>
          </p:cNvPr>
          <p:cNvSpPr/>
          <p:nvPr/>
        </p:nvSpPr>
        <p:spPr>
          <a:xfrm>
            <a:off x="16358" y="5874365"/>
            <a:ext cx="410710" cy="339686"/>
          </a:xfrm>
          <a:prstGeom prst="ellipse">
            <a:avLst/>
          </a:prstGeom>
          <a:solidFill>
            <a:srgbClr val="0000CC"/>
          </a:solidFill>
          <a:ln w="28575" cap="flat" cmpd="sng" algn="ctr">
            <a:noFill/>
            <a:prstDash val="solid"/>
          </a:ln>
          <a:effectLst/>
        </p:spPr>
        <p:txBody>
          <a:bodyPr rot="0" spcFirstLastPara="0" vertOverflow="overflow" horzOverflow="overflow" vert="horz" wrap="square" lIns="0" tIns="40500" rIns="0" bIns="40500" numCol="1" spcCol="0" rtlCol="0" fromWordArt="0" anchor="ctr" anchorCtr="0" forceAA="0" compatLnSpc="1">
            <a:prstTxWarp prst="textNoShape">
              <a:avLst/>
            </a:prstTxWarp>
            <a:noAutofit/>
          </a:bodyPr>
          <a:lstStyle/>
          <a:p>
            <a:pPr algn="ctr" defTabSz="514350">
              <a:defRPr/>
            </a:pPr>
            <a:r>
              <a:rPr lang="en-US" sz="900" b="1" kern="0" dirty="0">
                <a:solidFill>
                  <a:srgbClr val="FFFFFF"/>
                </a:solidFill>
                <a:latin typeface="Nokia Pure Text Light"/>
              </a:rPr>
              <a:t>D8</a:t>
            </a:r>
            <a:endParaRPr lang="en-US" sz="900" b="1" kern="0" dirty="0">
              <a:solidFill>
                <a:srgbClr val="FFFFFF"/>
              </a:solidFill>
              <a:latin typeface="Nokia Pure Text Light"/>
              <a:ea typeface="+mn-ea"/>
              <a:cs typeface="+mn-cs"/>
            </a:endParaRPr>
          </a:p>
        </p:txBody>
      </p:sp>
      <p:sp>
        <p:nvSpPr>
          <p:cNvPr id="165" name="TextBox 164">
            <a:extLst>
              <a:ext uri="{FF2B5EF4-FFF2-40B4-BE49-F238E27FC236}">
                <a16:creationId xmlns:a16="http://schemas.microsoft.com/office/drawing/2014/main" id="{ABE9158B-9444-4293-B49C-0EB746079D9A}"/>
              </a:ext>
            </a:extLst>
          </p:cNvPr>
          <p:cNvSpPr txBox="1"/>
          <p:nvPr/>
        </p:nvSpPr>
        <p:spPr>
          <a:xfrm>
            <a:off x="1362612" y="4672451"/>
            <a:ext cx="3321278" cy="369332"/>
          </a:xfrm>
          <a:prstGeom prst="rect">
            <a:avLst/>
          </a:prstGeom>
          <a:noFill/>
        </p:spPr>
        <p:txBody>
          <a:bodyPr wrap="square" rtlCol="0">
            <a:spAutoFit/>
          </a:bodyPr>
          <a:lstStyle/>
          <a:p>
            <a:r>
              <a:rPr lang="en-US" dirty="0">
                <a:solidFill>
                  <a:srgbClr val="0000CC"/>
                </a:solidFill>
              </a:rPr>
              <a:t>Update Instantiation Information</a:t>
            </a:r>
          </a:p>
        </p:txBody>
      </p:sp>
      <p:cxnSp>
        <p:nvCxnSpPr>
          <p:cNvPr id="166" name="Straight Arrow Connector 165">
            <a:extLst>
              <a:ext uri="{FF2B5EF4-FFF2-40B4-BE49-F238E27FC236}">
                <a16:creationId xmlns:a16="http://schemas.microsoft.com/office/drawing/2014/main" id="{AD164698-7ED9-4F99-B7EA-59B1F1256712}"/>
              </a:ext>
            </a:extLst>
          </p:cNvPr>
          <p:cNvCxnSpPr>
            <a:cxnSpLocks/>
          </p:cNvCxnSpPr>
          <p:nvPr/>
        </p:nvCxnSpPr>
        <p:spPr>
          <a:xfrm>
            <a:off x="1635449" y="4628255"/>
            <a:ext cx="4593684"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Rectangle: Rounded Corners 134">
            <a:extLst>
              <a:ext uri="{FF2B5EF4-FFF2-40B4-BE49-F238E27FC236}">
                <a16:creationId xmlns:a16="http://schemas.microsoft.com/office/drawing/2014/main" id="{496B2B1F-137B-41BF-B7AC-31CA656FE628}"/>
              </a:ext>
            </a:extLst>
          </p:cNvPr>
          <p:cNvSpPr/>
          <p:nvPr/>
        </p:nvSpPr>
        <p:spPr>
          <a:xfrm rot="16200000">
            <a:off x="3095468" y="943759"/>
            <a:ext cx="620639" cy="137813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59C0ED04-8414-4D55-8048-73C57B2946F0}"/>
              </a:ext>
            </a:extLst>
          </p:cNvPr>
          <p:cNvSpPr txBox="1"/>
          <p:nvPr/>
        </p:nvSpPr>
        <p:spPr>
          <a:xfrm>
            <a:off x="2703481" y="1333392"/>
            <a:ext cx="1565090" cy="646331"/>
          </a:xfrm>
          <a:prstGeom prst="rect">
            <a:avLst/>
          </a:prstGeom>
          <a:noFill/>
        </p:spPr>
        <p:txBody>
          <a:bodyPr wrap="square" rtlCol="0">
            <a:spAutoFit/>
          </a:bodyPr>
          <a:lstStyle/>
          <a:p>
            <a:r>
              <a:rPr lang="en-US" dirty="0">
                <a:solidFill>
                  <a:srgbClr val="0000CC"/>
                </a:solidFill>
              </a:rPr>
              <a:t>Update HEAT Template</a:t>
            </a:r>
          </a:p>
        </p:txBody>
      </p:sp>
      <p:sp>
        <p:nvSpPr>
          <p:cNvPr id="120" name="Rectangle: Rounded Corners 119">
            <a:extLst>
              <a:ext uri="{FF2B5EF4-FFF2-40B4-BE49-F238E27FC236}">
                <a16:creationId xmlns:a16="http://schemas.microsoft.com/office/drawing/2014/main" id="{4D055BFD-3617-41E9-AA47-E370D469EF42}"/>
              </a:ext>
            </a:extLst>
          </p:cNvPr>
          <p:cNvSpPr/>
          <p:nvPr/>
        </p:nvSpPr>
        <p:spPr>
          <a:xfrm rot="16200000">
            <a:off x="2301835" y="3086782"/>
            <a:ext cx="379987" cy="232922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TextBox 117">
            <a:extLst>
              <a:ext uri="{FF2B5EF4-FFF2-40B4-BE49-F238E27FC236}">
                <a16:creationId xmlns:a16="http://schemas.microsoft.com/office/drawing/2014/main" id="{59D4FBA4-90C7-486D-9A3F-4BB548F5FB05}"/>
              </a:ext>
            </a:extLst>
          </p:cNvPr>
          <p:cNvSpPr txBox="1"/>
          <p:nvPr/>
        </p:nvSpPr>
        <p:spPr>
          <a:xfrm>
            <a:off x="1345754" y="4071695"/>
            <a:ext cx="1978834" cy="369332"/>
          </a:xfrm>
          <a:prstGeom prst="rect">
            <a:avLst/>
          </a:prstGeom>
          <a:noFill/>
        </p:spPr>
        <p:txBody>
          <a:bodyPr wrap="square" rtlCol="0">
            <a:spAutoFit/>
          </a:bodyPr>
          <a:lstStyle/>
          <a:p>
            <a:r>
              <a:rPr lang="en-US" dirty="0">
                <a:solidFill>
                  <a:srgbClr val="0000CC"/>
                </a:solidFill>
              </a:rPr>
              <a:t>Trigger AAI Update</a:t>
            </a:r>
          </a:p>
        </p:txBody>
      </p:sp>
      <p:cxnSp>
        <p:nvCxnSpPr>
          <p:cNvPr id="134" name="Straight Arrow Connector 133">
            <a:extLst>
              <a:ext uri="{FF2B5EF4-FFF2-40B4-BE49-F238E27FC236}">
                <a16:creationId xmlns:a16="http://schemas.microsoft.com/office/drawing/2014/main" id="{626F865D-8EA5-40EA-83F2-126781BF80C0}"/>
              </a:ext>
            </a:extLst>
          </p:cNvPr>
          <p:cNvCxnSpPr>
            <a:cxnSpLocks/>
          </p:cNvCxnSpPr>
          <p:nvPr/>
        </p:nvCxnSpPr>
        <p:spPr>
          <a:xfrm>
            <a:off x="1664599" y="4055290"/>
            <a:ext cx="162404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696133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16762</TotalTime>
  <Words>2192</Words>
  <Application>Microsoft Office PowerPoint</Application>
  <PresentationFormat>Custom</PresentationFormat>
  <Paragraphs>357</Paragraphs>
  <Slides>11</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Nokia Pure Headline</vt:lpstr>
      <vt:lpstr>Nokia Pure Text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Horn, Linda (Nokia - US/Murray Hill)</cp:lastModifiedBy>
  <cp:revision>848</cp:revision>
  <cp:lastPrinted>2018-07-09T18:20:38Z</cp:lastPrinted>
  <dcterms:created xsi:type="dcterms:W3CDTF">2018-01-11T16:35:30Z</dcterms:created>
  <dcterms:modified xsi:type="dcterms:W3CDTF">2018-08-29T23:32:55Z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