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1"/>
  </p:notesMasterIdLst>
  <p:sldIdLst>
    <p:sldId id="330" r:id="rId2"/>
    <p:sldId id="331" r:id="rId3"/>
    <p:sldId id="348" r:id="rId4"/>
    <p:sldId id="338" r:id="rId5"/>
    <p:sldId id="347" r:id="rId6"/>
    <p:sldId id="332" r:id="rId7"/>
    <p:sldId id="349" r:id="rId8"/>
    <p:sldId id="350" r:id="rId9"/>
    <p:sldId id="333" r:id="rId10"/>
    <p:sldId id="345" r:id="rId11"/>
    <p:sldId id="339" r:id="rId12"/>
    <p:sldId id="344" r:id="rId13"/>
    <p:sldId id="351" r:id="rId14"/>
    <p:sldId id="353" r:id="rId15"/>
    <p:sldId id="352" r:id="rId16"/>
    <p:sldId id="335" r:id="rId17"/>
    <p:sldId id="354" r:id="rId18"/>
    <p:sldId id="355" r:id="rId19"/>
    <p:sldId id="356" r:id="rId20"/>
    <p:sldId id="357" r:id="rId21"/>
    <p:sldId id="358" r:id="rId22"/>
    <p:sldId id="359" r:id="rId23"/>
    <p:sldId id="343" r:id="rId24"/>
    <p:sldId id="360" r:id="rId25"/>
    <p:sldId id="361" r:id="rId26"/>
    <p:sldId id="362" r:id="rId27"/>
    <p:sldId id="363" r:id="rId28"/>
    <p:sldId id="364" r:id="rId29"/>
    <p:sldId id="365" r:id="rId30"/>
  </p:sldIdLst>
  <p:sldSz cx="1219200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8D9DA"/>
    <a:srgbClr val="00C9FF"/>
    <a:srgbClr val="124191"/>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18" autoAdjust="0"/>
    <p:restoredTop sz="95064" autoAdjust="0"/>
  </p:normalViewPr>
  <p:slideViewPr>
    <p:cSldViewPr snapToGrid="0">
      <p:cViewPr varScale="1">
        <p:scale>
          <a:sx n="63" d="100"/>
          <a:sy n="63" d="100"/>
        </p:scale>
        <p:origin x="1230" y="10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6/29/2018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6</a:t>
            </a:fld>
            <a:endParaRPr lang="en-US" dirty="0"/>
          </a:p>
        </p:txBody>
      </p:sp>
    </p:spTree>
    <p:extLst>
      <p:ext uri="{BB962C8B-B14F-4D97-AF65-F5344CB8AC3E}">
        <p14:creationId xmlns:p14="http://schemas.microsoft.com/office/powerpoint/2010/main" val="1765791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20</a:t>
            </a:fld>
            <a:endParaRPr lang="en-US" dirty="0"/>
          </a:p>
        </p:txBody>
      </p:sp>
    </p:spTree>
    <p:extLst>
      <p:ext uri="{BB962C8B-B14F-4D97-AF65-F5344CB8AC3E}">
        <p14:creationId xmlns:p14="http://schemas.microsoft.com/office/powerpoint/2010/main" val="2215384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22</a:t>
            </a:fld>
            <a:endParaRPr lang="en-US" dirty="0"/>
          </a:p>
        </p:txBody>
      </p:sp>
    </p:spTree>
    <p:extLst>
      <p:ext uri="{BB962C8B-B14F-4D97-AF65-F5344CB8AC3E}">
        <p14:creationId xmlns:p14="http://schemas.microsoft.com/office/powerpoint/2010/main" val="17192850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24</a:t>
            </a:fld>
            <a:endParaRPr lang="en-US" dirty="0"/>
          </a:p>
        </p:txBody>
      </p:sp>
    </p:spTree>
    <p:extLst>
      <p:ext uri="{BB962C8B-B14F-4D97-AF65-F5344CB8AC3E}">
        <p14:creationId xmlns:p14="http://schemas.microsoft.com/office/powerpoint/2010/main" val="2858129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25</a:t>
            </a:fld>
            <a:endParaRPr lang="en-US" dirty="0"/>
          </a:p>
        </p:txBody>
      </p:sp>
    </p:spTree>
    <p:extLst>
      <p:ext uri="{BB962C8B-B14F-4D97-AF65-F5344CB8AC3E}">
        <p14:creationId xmlns:p14="http://schemas.microsoft.com/office/powerpoint/2010/main" val="3789600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26</a:t>
            </a:fld>
            <a:endParaRPr lang="en-US" dirty="0"/>
          </a:p>
        </p:txBody>
      </p:sp>
    </p:spTree>
    <p:extLst>
      <p:ext uri="{BB962C8B-B14F-4D97-AF65-F5344CB8AC3E}">
        <p14:creationId xmlns:p14="http://schemas.microsoft.com/office/powerpoint/2010/main" val="35994666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27</a:t>
            </a:fld>
            <a:endParaRPr lang="en-US" dirty="0"/>
          </a:p>
        </p:txBody>
      </p:sp>
    </p:spTree>
    <p:extLst>
      <p:ext uri="{BB962C8B-B14F-4D97-AF65-F5344CB8AC3E}">
        <p14:creationId xmlns:p14="http://schemas.microsoft.com/office/powerpoint/2010/main" val="2112959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29</a:t>
            </a:fld>
            <a:endParaRPr lang="en-US" dirty="0"/>
          </a:p>
        </p:txBody>
      </p:sp>
    </p:spTree>
    <p:extLst>
      <p:ext uri="{BB962C8B-B14F-4D97-AF65-F5344CB8AC3E}">
        <p14:creationId xmlns:p14="http://schemas.microsoft.com/office/powerpoint/2010/main" val="1469830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7</a:t>
            </a:fld>
            <a:endParaRPr lang="en-US" dirty="0"/>
          </a:p>
        </p:txBody>
      </p:sp>
    </p:spTree>
    <p:extLst>
      <p:ext uri="{BB962C8B-B14F-4D97-AF65-F5344CB8AC3E}">
        <p14:creationId xmlns:p14="http://schemas.microsoft.com/office/powerpoint/2010/main" val="866555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8</a:t>
            </a:fld>
            <a:endParaRPr lang="en-US" dirty="0"/>
          </a:p>
        </p:txBody>
      </p:sp>
    </p:spTree>
    <p:extLst>
      <p:ext uri="{BB962C8B-B14F-4D97-AF65-F5344CB8AC3E}">
        <p14:creationId xmlns:p14="http://schemas.microsoft.com/office/powerpoint/2010/main" val="103982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11</a:t>
            </a:fld>
            <a:endParaRPr lang="en-US" dirty="0"/>
          </a:p>
        </p:txBody>
      </p:sp>
    </p:spTree>
    <p:extLst>
      <p:ext uri="{BB962C8B-B14F-4D97-AF65-F5344CB8AC3E}">
        <p14:creationId xmlns:p14="http://schemas.microsoft.com/office/powerpoint/2010/main" val="37562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12</a:t>
            </a:fld>
            <a:endParaRPr lang="en-US" dirty="0"/>
          </a:p>
        </p:txBody>
      </p:sp>
    </p:spTree>
    <p:extLst>
      <p:ext uri="{BB962C8B-B14F-4D97-AF65-F5344CB8AC3E}">
        <p14:creationId xmlns:p14="http://schemas.microsoft.com/office/powerpoint/2010/main" val="519058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13</a:t>
            </a:fld>
            <a:endParaRPr lang="en-US" dirty="0"/>
          </a:p>
        </p:txBody>
      </p:sp>
    </p:spTree>
    <p:extLst>
      <p:ext uri="{BB962C8B-B14F-4D97-AF65-F5344CB8AC3E}">
        <p14:creationId xmlns:p14="http://schemas.microsoft.com/office/powerpoint/2010/main" val="1089826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14</a:t>
            </a:fld>
            <a:endParaRPr lang="en-US" dirty="0"/>
          </a:p>
        </p:txBody>
      </p:sp>
    </p:spTree>
    <p:extLst>
      <p:ext uri="{BB962C8B-B14F-4D97-AF65-F5344CB8AC3E}">
        <p14:creationId xmlns:p14="http://schemas.microsoft.com/office/powerpoint/2010/main" val="3461813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18</a:t>
            </a:fld>
            <a:endParaRPr lang="en-US" dirty="0"/>
          </a:p>
        </p:txBody>
      </p:sp>
    </p:spTree>
    <p:extLst>
      <p:ext uri="{BB962C8B-B14F-4D97-AF65-F5344CB8AC3E}">
        <p14:creationId xmlns:p14="http://schemas.microsoft.com/office/powerpoint/2010/main" val="3236470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19</a:t>
            </a:fld>
            <a:endParaRPr lang="en-US" dirty="0"/>
          </a:p>
        </p:txBody>
      </p:sp>
    </p:spTree>
    <p:extLst>
      <p:ext uri="{BB962C8B-B14F-4D97-AF65-F5344CB8AC3E}">
        <p14:creationId xmlns:p14="http://schemas.microsoft.com/office/powerpoint/2010/main" val="2929122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6/29/2018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6/29/2018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277979"/>
            <a:ext cx="7096773" cy="31442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VNF Activation with </a:t>
            </a:r>
          </a:p>
          <a:p>
            <a:pPr algn="ctr"/>
            <a:r>
              <a:rPr lang="en-US" sz="4400" dirty="0">
                <a:solidFill>
                  <a:schemeClr val="bg1"/>
                </a:solidFill>
              </a:rPr>
              <a:t>Initial Certificate Enrollment</a:t>
            </a:r>
          </a:p>
          <a:p>
            <a:pPr algn="ctr"/>
            <a:r>
              <a:rPr lang="en-US" sz="3600" dirty="0">
                <a:solidFill>
                  <a:schemeClr val="bg1"/>
                </a:solidFill>
              </a:rPr>
              <a:t>Security Subcommittee</a:t>
            </a:r>
          </a:p>
          <a:p>
            <a:pPr algn="ctr"/>
            <a:r>
              <a:rPr lang="en-US" sz="3600" dirty="0">
                <a:solidFill>
                  <a:schemeClr val="bg1"/>
                </a:solidFill>
              </a:rPr>
              <a:t>Casablanca</a:t>
            </a: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800" dirty="0">
                <a:solidFill>
                  <a:schemeClr val="bg1"/>
                </a:solidFill>
              </a:rPr>
              <a:t>June 28, 2018</a:t>
            </a:r>
          </a:p>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3499180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98364"/>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486526"/>
            <a:ext cx="7096773" cy="418699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Scenario 2:</a:t>
            </a:r>
          </a:p>
          <a:p>
            <a:pPr algn="ctr"/>
            <a:r>
              <a:rPr lang="en-US" sz="4400" dirty="0">
                <a:solidFill>
                  <a:schemeClr val="bg1"/>
                </a:solidFill>
              </a:rPr>
              <a:t>CA does not support near real-time CMPv2 initial registration of end entity</a:t>
            </a:r>
          </a:p>
          <a:p>
            <a:pPr algn="ctr"/>
            <a:endParaRPr lang="en-US" sz="4400" dirty="0">
              <a:solidFill>
                <a:schemeClr val="bg1"/>
              </a:solidFill>
            </a:endParaRPr>
          </a:p>
          <a:p>
            <a:pPr algn="ctr"/>
            <a:r>
              <a:rPr lang="en-US" sz="3600" dirty="0">
                <a:solidFill>
                  <a:schemeClr val="bg1"/>
                </a:solidFill>
              </a:rPr>
              <a:t>PKCS#12 pool created in advance and passed to VNF during instantiation.</a:t>
            </a:r>
            <a:endParaRPr lang="ru-RU" sz="3600" dirty="0">
              <a:solidFill>
                <a:schemeClr val="bg1"/>
              </a:solidFill>
            </a:endParaRPr>
          </a:p>
          <a:p>
            <a:pPr algn="ct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Rectangle: Rounded Corners 1">
            <a:extLst>
              <a:ext uri="{FF2B5EF4-FFF2-40B4-BE49-F238E27FC236}">
                <a16:creationId xmlns:a16="http://schemas.microsoft.com/office/drawing/2014/main" id="{20FF3E5C-9E62-47FA-88A4-75B769D5A7CB}"/>
              </a:ext>
            </a:extLst>
          </p:cNvPr>
          <p:cNvSpPr/>
          <p:nvPr/>
        </p:nvSpPr>
        <p:spPr>
          <a:xfrm>
            <a:off x="7989383" y="595974"/>
            <a:ext cx="3459480" cy="11098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Not a viable solution</a:t>
            </a:r>
          </a:p>
        </p:txBody>
      </p:sp>
    </p:spTree>
    <p:extLst>
      <p:ext uri="{BB962C8B-B14F-4D97-AF65-F5344CB8AC3E}">
        <p14:creationId xmlns:p14="http://schemas.microsoft.com/office/powerpoint/2010/main" val="3338004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Rounded Corners 54">
            <a:extLst>
              <a:ext uri="{FF2B5EF4-FFF2-40B4-BE49-F238E27FC236}">
                <a16:creationId xmlns:a16="http://schemas.microsoft.com/office/drawing/2014/main" id="{C8BCA5C5-7446-440D-A91E-DABB393F44F6}"/>
              </a:ext>
            </a:extLst>
          </p:cNvPr>
          <p:cNvSpPr/>
          <p:nvPr/>
        </p:nvSpPr>
        <p:spPr>
          <a:xfrm>
            <a:off x="5039351" y="1123187"/>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DB8F8149-0E5D-4CE7-B2DA-D2ADDC4F507F}"/>
              </a:ext>
            </a:extLst>
          </p:cNvPr>
          <p:cNvGrpSpPr/>
          <p:nvPr/>
        </p:nvGrpSpPr>
        <p:grpSpPr>
          <a:xfrm>
            <a:off x="0" y="-13353"/>
            <a:ext cx="6079958" cy="9157353"/>
            <a:chOff x="-1844721" y="-29395"/>
            <a:chExt cx="6079958" cy="9157353"/>
          </a:xfrm>
        </p:grpSpPr>
        <p:grpSp>
          <p:nvGrpSpPr>
            <p:cNvPr id="2" name="Group 1">
              <a:extLst>
                <a:ext uri="{FF2B5EF4-FFF2-40B4-BE49-F238E27FC236}">
                  <a16:creationId xmlns:a16="http://schemas.microsoft.com/office/drawing/2014/main" id="{5BBA67C0-88D0-4650-B89C-F3FE5EE9C95D}"/>
                </a:ext>
              </a:extLst>
            </p:cNvPr>
            <p:cNvGrpSpPr/>
            <p:nvPr/>
          </p:nvGrpSpPr>
          <p:grpSpPr>
            <a:xfrm>
              <a:off x="-1576882" y="932549"/>
              <a:ext cx="3857637" cy="7946027"/>
              <a:chOff x="1480385" y="948591"/>
              <a:chExt cx="3772358"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422010"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19683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480385"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494540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109430"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852048" y="560555"/>
              <a:ext cx="728849" cy="560347"/>
              <a:chOff x="1501548"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577743"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677321" y="730814"/>
                <a:ext cx="360996" cy="276999"/>
              </a:xfrm>
              <a:prstGeom prst="rect">
                <a:avLst/>
              </a:prstGeom>
              <a:noFill/>
            </p:spPr>
            <p:txBody>
              <a:bodyPr wrap="none" rtlCol="0">
                <a:spAutoFit/>
              </a:bodyPr>
              <a:lstStyle/>
              <a:p>
                <a:r>
                  <a:rPr lang="en-US" sz="1200" b="1" dirty="0">
                    <a:solidFill>
                      <a:schemeClr val="bg1"/>
                    </a:solidFill>
                  </a:rPr>
                  <a:t>SO</a:t>
                </a:r>
              </a:p>
            </p:txBody>
          </p:sp>
        </p:grpSp>
        <p:grpSp>
          <p:nvGrpSpPr>
            <p:cNvPr id="3" name="Group 2">
              <a:extLst>
                <a:ext uri="{FF2B5EF4-FFF2-40B4-BE49-F238E27FC236}">
                  <a16:creationId xmlns:a16="http://schemas.microsoft.com/office/drawing/2014/main" id="{44280BF3-5D68-4F67-A4C0-C6390D7DFEFA}"/>
                </a:ext>
              </a:extLst>
            </p:cNvPr>
            <p:cNvGrpSpPr/>
            <p:nvPr/>
          </p:nvGrpSpPr>
          <p:grpSpPr>
            <a:xfrm>
              <a:off x="-93878" y="560555"/>
              <a:ext cx="847751" cy="560347"/>
              <a:chOff x="1327415" y="588837"/>
              <a:chExt cx="829010"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468998"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327415" y="718517"/>
                <a:ext cx="829010" cy="276999"/>
              </a:xfrm>
              <a:prstGeom prst="rect">
                <a:avLst/>
              </a:prstGeom>
              <a:noFill/>
            </p:spPr>
            <p:txBody>
              <a:bodyPr wrap="none" rtlCol="0">
                <a:spAutoFit/>
              </a:bodyPr>
              <a:lstStyle/>
              <a:p>
                <a:r>
                  <a:rPr lang="en-US" sz="1200" b="1" dirty="0">
                    <a:solidFill>
                      <a:schemeClr val="bg1"/>
                    </a:solidFill>
                  </a:rPr>
                  <a:t>Controller</a:t>
                </a:r>
              </a:p>
            </p:txBody>
          </p:sp>
        </p:grpSp>
        <p:grpSp>
          <p:nvGrpSpPr>
            <p:cNvPr id="130" name="Group 129">
              <a:extLst>
                <a:ext uri="{FF2B5EF4-FFF2-40B4-BE49-F238E27FC236}">
                  <a16:creationId xmlns:a16="http://schemas.microsoft.com/office/drawing/2014/main" id="{AF991469-5A5E-44A7-B8AD-6A990A88DE70}"/>
                </a:ext>
              </a:extLst>
            </p:cNvPr>
            <p:cNvGrpSpPr/>
            <p:nvPr/>
          </p:nvGrpSpPr>
          <p:grpSpPr>
            <a:xfrm>
              <a:off x="-1798345" y="561309"/>
              <a:ext cx="728849" cy="545835"/>
              <a:chOff x="1491712"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597404"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650485" y="819453"/>
                <a:ext cx="436338" cy="254425"/>
              </a:xfrm>
              <a:prstGeom prst="rect">
                <a:avLst/>
              </a:prstGeom>
              <a:noFill/>
            </p:spPr>
            <p:txBody>
              <a:bodyPr wrap="none" rtlCol="0">
                <a:spAutoFit/>
              </a:bodyPr>
              <a:lstStyle/>
              <a:p>
                <a:r>
                  <a:rPr lang="en-US" sz="1200" b="1" dirty="0">
                    <a:solidFill>
                      <a:schemeClr val="bg1"/>
                    </a:solidFill>
                  </a:rPr>
                  <a:t>SDC</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1844721" y="-29395"/>
              <a:ext cx="6079958" cy="9157353"/>
              <a:chOff x="457569" y="-17858"/>
              <a:chExt cx="7306682" cy="8598180"/>
            </a:xfrm>
          </p:grpSpPr>
          <p:sp>
            <p:nvSpPr>
              <p:cNvPr id="50" name="Rectangle 49">
                <a:extLst>
                  <a:ext uri="{FF2B5EF4-FFF2-40B4-BE49-F238E27FC236}">
                    <a16:creationId xmlns:a16="http://schemas.microsoft.com/office/drawing/2014/main" id="{A929ED23-D0F3-40FC-AFB7-5AB11683D684}"/>
                  </a:ext>
                </a:extLst>
              </p:cNvPr>
              <p:cNvSpPr/>
              <p:nvPr/>
            </p:nvSpPr>
            <p:spPr>
              <a:xfrm>
                <a:off x="462521" y="0"/>
                <a:ext cx="730173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498993" y="-17858"/>
                <a:ext cx="6701782" cy="433474"/>
              </a:xfrm>
              <a:prstGeom prst="rect">
                <a:avLst/>
              </a:prstGeom>
              <a:noFill/>
            </p:spPr>
            <p:txBody>
              <a:bodyPr wrap="square" rtlCol="0">
                <a:spAutoFit/>
              </a:bodyPr>
              <a:lstStyle/>
              <a:p>
                <a:pPr algn="ctr"/>
                <a:r>
                  <a:rPr lang="en-US" sz="2400" dirty="0">
                    <a:solidFill>
                      <a:schemeClr val="bg1"/>
                    </a:solidFill>
                    <a:latin typeface="Nokia Pure Headline" pitchFamily="34" charset="0"/>
                  </a:rPr>
                  <a:t>Stage A : VNF and Service Modeling</a:t>
                </a:r>
              </a:p>
            </p:txBody>
          </p:sp>
          <p:sp>
            <p:nvSpPr>
              <p:cNvPr id="52" name="Rectangle 51">
                <a:extLst>
                  <a:ext uri="{FF2B5EF4-FFF2-40B4-BE49-F238E27FC236}">
                    <a16:creationId xmlns:a16="http://schemas.microsoft.com/office/drawing/2014/main" id="{E4A18EAB-44DD-48FC-8E55-3D036E836FF4}"/>
                  </a:ext>
                </a:extLst>
              </p:cNvPr>
              <p:cNvSpPr/>
              <p:nvPr/>
            </p:nvSpPr>
            <p:spPr>
              <a:xfrm>
                <a:off x="457569" y="0"/>
                <a:ext cx="7306682"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909226" y="560555"/>
              <a:ext cx="728849" cy="560347"/>
              <a:chOff x="3385312"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461507"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469063"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1752664" y="560555"/>
              <a:ext cx="728849" cy="560347"/>
              <a:chOff x="2196328"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272523"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348612" y="715097"/>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87" name="Rectangle: Rounded Corners 86">
              <a:extLst>
                <a:ext uri="{FF2B5EF4-FFF2-40B4-BE49-F238E27FC236}">
                  <a16:creationId xmlns:a16="http://schemas.microsoft.com/office/drawing/2014/main" id="{CEE2F3FF-4C64-4AB7-8286-CEDD1F9104E1}"/>
                </a:ext>
              </a:extLst>
            </p:cNvPr>
            <p:cNvSpPr/>
            <p:nvPr/>
          </p:nvSpPr>
          <p:spPr>
            <a:xfrm>
              <a:off x="-1669447" y="2429378"/>
              <a:ext cx="1170432" cy="6035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dirty="0">
                  <a:solidFill>
                    <a:srgbClr val="0000CC"/>
                  </a:solidFill>
                </a:rPr>
                <a:t>Resource Definition</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1646" y="2369357"/>
              <a:ext cx="179193"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711925" y="3574265"/>
              <a:ext cx="1261496" cy="762055"/>
              <a:chOff x="1629562" y="4218480"/>
              <a:chExt cx="1233608" cy="76205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a:off x="1629562" y="4377031"/>
                <a:ext cx="1144558" cy="6035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Service Design</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687938" y="4218480"/>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213916" y="2648401"/>
              <a:ext cx="278774" cy="116797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564373" y="3086930"/>
              <a:ext cx="753732" cy="276999"/>
            </a:xfrm>
            <a:prstGeom prst="rect">
              <a:avLst/>
            </a:prstGeom>
            <a:noFill/>
          </p:spPr>
          <p:txBody>
            <a:bodyPr wrap="none" rtlCol="0">
              <a:spAutoFit/>
            </a:bodyPr>
            <a:lstStyle/>
            <a:p>
              <a:r>
                <a:rPr lang="en-US" sz="1200" dirty="0">
                  <a:solidFill>
                    <a:schemeClr val="bg1"/>
                  </a:solidFill>
                </a:rPr>
                <a:t>VNF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774109" y="4696770"/>
              <a:ext cx="600531" cy="544789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F37BBA96-A650-4B26-83BD-57185A548327}"/>
                </a:ext>
              </a:extLst>
            </p:cNvPr>
            <p:cNvSpPr txBox="1"/>
            <p:nvPr/>
          </p:nvSpPr>
          <p:spPr>
            <a:xfrm>
              <a:off x="-1332450" y="7249354"/>
              <a:ext cx="4342887" cy="369332"/>
            </a:xfrm>
            <a:prstGeom prst="rect">
              <a:avLst/>
            </a:prstGeom>
            <a:noFill/>
          </p:spPr>
          <p:txBody>
            <a:bodyPr wrap="square" rtlCol="0">
              <a:spAutoFit/>
            </a:bodyPr>
            <a:lstStyle/>
            <a:p>
              <a:r>
                <a:rPr lang="en-US" dirty="0">
                  <a:solidFill>
                    <a:srgbClr val="0000CC"/>
                  </a:solidFill>
                </a:rPr>
                <a:t>Artifacts Distribution</a:t>
              </a:r>
            </a:p>
          </p:txBody>
        </p:sp>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1285979" y="6894386"/>
              <a:ext cx="3212072"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1262599" y="6701553"/>
              <a:ext cx="237419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1285979" y="6494504"/>
              <a:ext cx="146434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1268464" y="6316422"/>
              <a:ext cx="65449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36202" y="7204768"/>
              <a:ext cx="179193" cy="297065"/>
            </a:xfrm>
            <a:prstGeom prst="rect">
              <a:avLst/>
            </a:prstGeom>
          </p:spPr>
        </p:pic>
      </p:grpSp>
      <p:sp>
        <p:nvSpPr>
          <p:cNvPr id="107" name="Rectangle: Rounded Corners 44">
            <a:extLst>
              <a:ext uri="{FF2B5EF4-FFF2-40B4-BE49-F238E27FC236}">
                <a16:creationId xmlns:a16="http://schemas.microsoft.com/office/drawing/2014/main" id="{57347B5E-49E2-414B-9E26-AC52E223F0B6}"/>
              </a:ext>
            </a:extLst>
          </p:cNvPr>
          <p:cNvSpPr/>
          <p:nvPr/>
        </p:nvSpPr>
        <p:spPr>
          <a:xfrm>
            <a:off x="4830732" y="601656"/>
            <a:ext cx="731520"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AAF</a:t>
            </a:r>
          </a:p>
        </p:txBody>
      </p:sp>
      <p:sp>
        <p:nvSpPr>
          <p:cNvPr id="126" name="TextBox 125">
            <a:extLst>
              <a:ext uri="{FF2B5EF4-FFF2-40B4-BE49-F238E27FC236}">
                <a16:creationId xmlns:a16="http://schemas.microsoft.com/office/drawing/2014/main" id="{FB2F876F-298D-4C84-AADF-F71E775149BE}"/>
              </a:ext>
            </a:extLst>
          </p:cNvPr>
          <p:cNvSpPr txBox="1"/>
          <p:nvPr/>
        </p:nvSpPr>
        <p:spPr>
          <a:xfrm>
            <a:off x="6712936" y="5666"/>
            <a:ext cx="5625197" cy="9124787"/>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304040602060303" pitchFamily="34" charset="0"/>
                <a:cs typeface="Nokia Pure Text Light" panose="020B0304040602060303" pitchFamily="34" charset="0"/>
              </a:rPr>
              <a:t>VNF Modeling Design Time</a:t>
            </a:r>
          </a:p>
          <a:p>
            <a:r>
              <a:rPr lang="en-US" b="1" dirty="0">
                <a:solidFill>
                  <a:srgbClr val="FF0000"/>
                </a:solidFill>
                <a:ea typeface="Nokia Pure Text Light" panose="020B0304040602060303" pitchFamily="34" charset="0"/>
                <a:cs typeface="Nokia Pure Text Light" panose="020B0304040602060303" pitchFamily="34" charset="0"/>
              </a:rPr>
              <a:t>Precondition: </a:t>
            </a:r>
            <a:r>
              <a:rPr lang="en-US" dirty="0">
                <a:solidFill>
                  <a:srgbClr val="FF0000"/>
                </a:solidFill>
                <a:ea typeface="Nokia Pure Text Light" panose="020B0304040602060303" pitchFamily="34" charset="0"/>
                <a:cs typeface="Nokia Pure Text Light" panose="020B0304040602060303" pitchFamily="34" charset="0"/>
              </a:rPr>
              <a:t>At ONAP deployment time, AAF Cert </a:t>
            </a:r>
            <a:r>
              <a:rPr lang="en-US" dirty="0" err="1">
                <a:solidFill>
                  <a:srgbClr val="FF0000"/>
                </a:solidFill>
                <a:ea typeface="Nokia Pure Text Light" panose="020B0304040602060303" pitchFamily="34" charset="0"/>
                <a:cs typeface="Nokia Pure Text Light" panose="020B0304040602060303" pitchFamily="34" charset="0"/>
              </a:rPr>
              <a:t>Mgr</a:t>
            </a:r>
            <a:r>
              <a:rPr lang="en-US" dirty="0">
                <a:solidFill>
                  <a:srgbClr val="FF0000"/>
                </a:solidFill>
                <a:ea typeface="Nokia Pure Text Light" panose="020B0304040602060303" pitchFamily="34" charset="0"/>
                <a:cs typeface="Nokia Pure Text Light" panose="020B0304040602060303" pitchFamily="34" charset="0"/>
              </a:rPr>
              <a:t> obtains a certificate from the CA so AAF is able to request PKCS#12 bundles in advance.</a:t>
            </a:r>
          </a:p>
          <a:p>
            <a:endParaRPr lang="en-US" b="1" dirty="0">
              <a:solidFill>
                <a:srgbClr val="FF0000"/>
              </a:solidFill>
              <a:ea typeface="Nokia Pure Text Light" panose="020B0304040602060303" pitchFamily="34" charset="0"/>
              <a:cs typeface="Nokia Pure Text Light" panose="020B0304040602060303" pitchFamily="34" charset="0"/>
            </a:endParaRPr>
          </a:p>
          <a:p>
            <a:r>
              <a:rPr lang="en-US" b="1" dirty="0">
                <a:ea typeface="Nokia Pure Text Light" panose="020B0304040602060303" pitchFamily="34" charset="0"/>
                <a:cs typeface="Nokia Pure Text Light" panose="020B0304040602060303" pitchFamily="34" charset="0"/>
              </a:rPr>
              <a:t>RESOURCE DEFINITION - </a:t>
            </a:r>
            <a:r>
              <a:rPr lang="en-US" dirty="0">
                <a:ea typeface="Nokia Pure Text Light" panose="020B0304040602060303" pitchFamily="34" charset="0"/>
                <a:cs typeface="Nokia Pure Text Light" panose="020B0304040602060303" pitchFamily="34" charset="0"/>
              </a:rPr>
              <a:t>VID User can provide the following information about a VNF:</a:t>
            </a:r>
            <a:endParaRPr lang="en-US" b="1"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RESOURCE TYPE</a:t>
            </a:r>
            <a:r>
              <a:rPr lang="en-US" sz="1600" dirty="0">
                <a:ea typeface="Nokia Pure Text Light" panose="020B0304040602060303" pitchFamily="34" charset="0"/>
                <a:cs typeface="Nokia Pure Text Light" panose="020B0304040602060303" pitchFamily="34" charset="0"/>
              </a:rPr>
              <a:t>– Type of resource; VNF in this case</a:t>
            </a:r>
            <a:r>
              <a:rPr lang="en-US" sz="1600" b="1" dirty="0">
                <a:ea typeface="Nokia Pure Text Light" panose="020B0304040602060303" pitchFamily="34" charset="0"/>
                <a:cs typeface="Nokia Pure Text Light" panose="020B0304040602060303" pitchFamily="34" charset="0"/>
              </a:rPr>
              <a:t>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NAME</a:t>
            </a:r>
            <a:r>
              <a:rPr lang="en-US" sz="1600" dirty="0">
                <a:ea typeface="Nokia Pure Text Light" panose="020B0304040602060303" pitchFamily="34" charset="0"/>
                <a:cs typeface="Nokia Pure Text Light" panose="020B0304040602060303" pitchFamily="34" charset="0"/>
              </a:rPr>
              <a:t> – Name of the VNF type; e.g. 5gCu</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CATEGORY</a:t>
            </a:r>
            <a:r>
              <a:rPr lang="en-US" sz="1600" dirty="0">
                <a:ea typeface="Nokia Pure Text Light" panose="020B0304040602060303" pitchFamily="34" charset="0"/>
                <a:cs typeface="Nokia Pure Text Light" panose="020B0304040602060303" pitchFamily="34" charset="0"/>
              </a:rPr>
              <a:t> – VNF category; e.g. Mobility</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TAGS</a:t>
            </a:r>
            <a:r>
              <a:rPr lang="en-US" sz="1600" dirty="0">
                <a:ea typeface="Nokia Pure Text Light" panose="020B0304040602060303" pitchFamily="34" charset="0"/>
                <a:cs typeface="Nokia Pure Text Light" panose="020B0304040602060303" pitchFamily="34" charset="0"/>
              </a:rPr>
              <a:t> – User-defined tags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DESCRIPTION </a:t>
            </a:r>
            <a:r>
              <a:rPr lang="en-US" sz="1600" dirty="0">
                <a:ea typeface="Nokia Pure Text Light" panose="020B0304040602060303" pitchFamily="34" charset="0"/>
                <a:cs typeface="Nokia Pure Text Light" panose="020B0304040602060303" pitchFamily="34" charset="0"/>
              </a:rPr>
              <a:t>– Text description</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CONTACT ID </a:t>
            </a:r>
            <a:r>
              <a:rPr lang="en-US" sz="1600" dirty="0">
                <a:ea typeface="Nokia Pure Text Light" panose="020B0304040602060303" pitchFamily="34" charset="0"/>
                <a:cs typeface="Nokia Pure Text Light" panose="020B0304040602060303" pitchFamily="34" charset="0"/>
              </a:rPr>
              <a:t>– Designer of the resource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a:t>
            </a:r>
            <a:r>
              <a:rPr lang="en-US" sz="1600" dirty="0">
                <a:ea typeface="Nokia Pure Text Light" panose="020B0304040602060303" pitchFamily="34" charset="0"/>
                <a:cs typeface="Nokia Pure Text Light" panose="020B0304040602060303" pitchFamily="34" charset="0"/>
              </a:rPr>
              <a:t> – VNF vendor; e.g. Nokia</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 RELEASE </a:t>
            </a:r>
            <a:r>
              <a:rPr lang="en-US" sz="1600" dirty="0">
                <a:ea typeface="Nokia Pure Text Light" panose="020B0304040602060303" pitchFamily="34" charset="0"/>
                <a:cs typeface="Nokia Pure Text Light" panose="020B0304040602060303" pitchFamily="34" charset="0"/>
              </a:rPr>
              <a:t>– Vendor release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EVENTS </a:t>
            </a:r>
            <a:r>
              <a:rPr lang="en-US" sz="1600" dirty="0">
                <a:ea typeface="Nokia Pure Text Light" panose="020B0304040602060303" pitchFamily="34" charset="0"/>
                <a:cs typeface="Nokia Pure Text Light" panose="020B0304040602060303" pitchFamily="34" charset="0"/>
              </a:rPr>
              <a:t>– Monitoring event definitions</a:t>
            </a:r>
          </a:p>
          <a:p>
            <a:r>
              <a:rPr lang="en-US" dirty="0">
                <a:solidFill>
                  <a:srgbClr val="FF0000"/>
                </a:solidFill>
                <a:ea typeface="Nokia Pure Text Light" panose="020B0304040602060303" pitchFamily="34" charset="0"/>
                <a:cs typeface="Nokia Pure Text Light" panose="020B0304040602060303" pitchFamily="34" charset="0"/>
              </a:rPr>
              <a:t>Also need to provide which Controller manages this VNF</a:t>
            </a:r>
            <a:r>
              <a:rPr lang="en-US" dirty="0">
                <a:ea typeface="Nokia Pure Text Light" panose="020B0304040602060303" pitchFamily="34" charset="0"/>
                <a:cs typeface="Nokia Pure Text Light" panose="020B0304040602060303" pitchFamily="34" charset="0"/>
              </a:rPr>
              <a:t>.</a:t>
            </a:r>
          </a:p>
          <a:p>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SERVICE DESIGN </a:t>
            </a:r>
            <a:r>
              <a:rPr lang="en-US" dirty="0">
                <a:ea typeface="Nokia Pure Text Light" panose="020B0304040602060303" pitchFamily="34" charset="0"/>
                <a:cs typeface="Nokia Pure Text Light" panose="020B0304040602060303" pitchFamily="34" charset="0"/>
              </a:rPr>
              <a:t>– User can design a Service that uses a VNF type.  For VNF, VNF package is onboarded which moves the VNF Type into the SDC Catalog.  From there, VNF Type can be used to build services.</a:t>
            </a:r>
          </a:p>
          <a:p>
            <a:pPr>
              <a:spcAft>
                <a:spcPts val="600"/>
              </a:spcAft>
            </a:pPr>
            <a:r>
              <a:rPr lang="en-US" dirty="0">
                <a:solidFill>
                  <a:srgbClr val="FF0000"/>
                </a:solidFill>
                <a:ea typeface="Nokia Pure Text Light" panose="020B0304040602060303" pitchFamily="34" charset="0"/>
                <a:cs typeface="Nokia Pure Text Light" panose="020B0304040602060303" pitchFamily="34" charset="0"/>
              </a:rPr>
              <a:t>SDC Designer requests AAF to create a pool of PKCS#12 certificates that will be assigned to VNFs at instantiation. </a:t>
            </a:r>
            <a:r>
              <a:rPr lang="en-US" b="1" dirty="0">
                <a:solidFill>
                  <a:srgbClr val="FF0000"/>
                </a:solidFill>
                <a:ea typeface="Nokia Pure Text Light" panose="020B0304040602060303" pitchFamily="34" charset="0"/>
                <a:cs typeface="Nokia Pure Text Light" panose="020B0304040602060303" pitchFamily="34" charset="0"/>
              </a:rPr>
              <a:t>This process is not real-time when using a public CA.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ARTIFACTS DISTRIBUTION </a:t>
            </a:r>
            <a:r>
              <a:rPr lang="en-US" dirty="0">
                <a:ea typeface="Nokia Pure Text Light" panose="020B0304040602060303" pitchFamily="34" charset="0"/>
                <a:cs typeface="Nokia Pure Text Light" panose="020B0304040602060303" pitchFamily="34" charset="0"/>
              </a:rPr>
              <a:t>– When User is satisfied with the service design, User can promote the Service and the artifacts are distributed to the appropriate run time components.  These artifacts include the YAML file for the events (fault, measurements, heartbeat, syslog, etc.), Metadata and schema files to describe the VNF-specific data (FM, PM, CM). </a:t>
            </a:r>
            <a:endParaRPr lang="en-US" dirty="0">
              <a:solidFill>
                <a:srgbClr val="FF0000"/>
              </a:solidFill>
              <a:ea typeface="Nokia Pure Text Light" panose="020B0304040602060303" pitchFamily="34" charset="0"/>
              <a:cs typeface="Nokia Pure Text Light" panose="020B0304040602060303" pitchFamily="34" charset="0"/>
            </a:endParaRPr>
          </a:p>
        </p:txBody>
      </p:sp>
      <p:sp>
        <p:nvSpPr>
          <p:cNvPr id="207" name="Oval 206">
            <a:extLst>
              <a:ext uri="{FF2B5EF4-FFF2-40B4-BE49-F238E27FC236}">
                <a16:creationId xmlns:a16="http://schemas.microsoft.com/office/drawing/2014/main" id="{A56B77AA-A626-4126-92CE-97972CA41D4E}"/>
              </a:ext>
            </a:extLst>
          </p:cNvPr>
          <p:cNvSpPr/>
          <p:nvPr/>
        </p:nvSpPr>
        <p:spPr>
          <a:xfrm>
            <a:off x="27836" y="216494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1</a:t>
            </a:r>
          </a:p>
        </p:txBody>
      </p:sp>
      <p:sp>
        <p:nvSpPr>
          <p:cNvPr id="208" name="Oval 207">
            <a:extLst>
              <a:ext uri="{FF2B5EF4-FFF2-40B4-BE49-F238E27FC236}">
                <a16:creationId xmlns:a16="http://schemas.microsoft.com/office/drawing/2014/main" id="{B4886D03-3B71-4281-9FA9-184C4415ACA8}"/>
              </a:ext>
            </a:extLst>
          </p:cNvPr>
          <p:cNvSpPr/>
          <p:nvPr/>
        </p:nvSpPr>
        <p:spPr>
          <a:xfrm>
            <a:off x="22415" y="352164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2</a:t>
            </a:r>
          </a:p>
        </p:txBody>
      </p:sp>
      <p:sp>
        <p:nvSpPr>
          <p:cNvPr id="209" name="Oval 208">
            <a:extLst>
              <a:ext uri="{FF2B5EF4-FFF2-40B4-BE49-F238E27FC236}">
                <a16:creationId xmlns:a16="http://schemas.microsoft.com/office/drawing/2014/main" id="{1456A268-C295-453E-AEC1-DDA809BB4908}"/>
              </a:ext>
            </a:extLst>
          </p:cNvPr>
          <p:cNvSpPr/>
          <p:nvPr/>
        </p:nvSpPr>
        <p:spPr>
          <a:xfrm>
            <a:off x="56025" y="69625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3</a:t>
            </a:r>
          </a:p>
        </p:txBody>
      </p:sp>
      <p:grpSp>
        <p:nvGrpSpPr>
          <p:cNvPr id="5" name="Group 4">
            <a:extLst>
              <a:ext uri="{FF2B5EF4-FFF2-40B4-BE49-F238E27FC236}">
                <a16:creationId xmlns:a16="http://schemas.microsoft.com/office/drawing/2014/main" id="{B231D524-6BF2-49BB-995D-6F3B4519EC9F}"/>
              </a:ext>
            </a:extLst>
          </p:cNvPr>
          <p:cNvGrpSpPr/>
          <p:nvPr/>
        </p:nvGrpSpPr>
        <p:grpSpPr>
          <a:xfrm>
            <a:off x="6273513" y="1621536"/>
            <a:ext cx="413791" cy="5780011"/>
            <a:chOff x="6720999" y="1340800"/>
            <a:chExt cx="413791" cy="5780011"/>
          </a:xfrm>
        </p:grpSpPr>
        <p:sp>
          <p:nvSpPr>
            <p:cNvPr id="210" name="Oval 209">
              <a:extLst>
                <a:ext uri="{FF2B5EF4-FFF2-40B4-BE49-F238E27FC236}">
                  <a16:creationId xmlns:a16="http://schemas.microsoft.com/office/drawing/2014/main" id="{0EFC8CE9-9FA9-48F5-9A16-BEAB1CA4A186}"/>
                </a:ext>
              </a:extLst>
            </p:cNvPr>
            <p:cNvSpPr/>
            <p:nvPr/>
          </p:nvSpPr>
          <p:spPr>
            <a:xfrm>
              <a:off x="6720999" y="13408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1</a:t>
              </a:r>
            </a:p>
          </p:txBody>
        </p:sp>
        <p:sp>
          <p:nvSpPr>
            <p:cNvPr id="211" name="Oval 210">
              <a:extLst>
                <a:ext uri="{FF2B5EF4-FFF2-40B4-BE49-F238E27FC236}">
                  <a16:creationId xmlns:a16="http://schemas.microsoft.com/office/drawing/2014/main" id="{808B2B6D-5B6A-4116-B30A-6577EF0F4BF2}"/>
                </a:ext>
              </a:extLst>
            </p:cNvPr>
            <p:cNvSpPr/>
            <p:nvPr/>
          </p:nvSpPr>
          <p:spPr>
            <a:xfrm>
              <a:off x="6739616" y="451897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2</a:t>
              </a:r>
            </a:p>
          </p:txBody>
        </p:sp>
        <p:sp>
          <p:nvSpPr>
            <p:cNvPr id="212" name="Oval 211">
              <a:extLst>
                <a:ext uri="{FF2B5EF4-FFF2-40B4-BE49-F238E27FC236}">
                  <a16:creationId xmlns:a16="http://schemas.microsoft.com/office/drawing/2014/main" id="{B8543B29-8C6D-4624-9DEF-9B35A814BF40}"/>
                </a:ext>
              </a:extLst>
            </p:cNvPr>
            <p:cNvSpPr/>
            <p:nvPr/>
          </p:nvSpPr>
          <p:spPr>
            <a:xfrm>
              <a:off x="6732826" y="67668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3</a:t>
              </a:r>
            </a:p>
          </p:txBody>
        </p:sp>
      </p:grpSp>
      <p:sp>
        <p:nvSpPr>
          <p:cNvPr id="91" name="Rectangle: Rounded Corners 80">
            <a:extLst>
              <a:ext uri="{FF2B5EF4-FFF2-40B4-BE49-F238E27FC236}">
                <a16:creationId xmlns:a16="http://schemas.microsoft.com/office/drawing/2014/main" id="{E58AE2AB-C036-4ACF-9080-2A93BDA7500C}"/>
              </a:ext>
            </a:extLst>
          </p:cNvPr>
          <p:cNvSpPr/>
          <p:nvPr/>
        </p:nvSpPr>
        <p:spPr>
          <a:xfrm>
            <a:off x="4271429" y="1494846"/>
            <a:ext cx="1662247" cy="15099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00CC"/>
                </a:solidFill>
              </a:rPr>
              <a:t>Precondition:AAF</a:t>
            </a:r>
            <a:r>
              <a:rPr lang="en-US" dirty="0">
                <a:solidFill>
                  <a:srgbClr val="0000CC"/>
                </a:solidFill>
              </a:rPr>
              <a:t> has certificate from CA</a:t>
            </a:r>
          </a:p>
        </p:txBody>
      </p:sp>
      <p:sp>
        <p:nvSpPr>
          <p:cNvPr id="125" name="Rectangle: Rounded Corners 94">
            <a:extLst>
              <a:ext uri="{FF2B5EF4-FFF2-40B4-BE49-F238E27FC236}">
                <a16:creationId xmlns:a16="http://schemas.microsoft.com/office/drawing/2014/main" id="{B3D96D33-FC8C-4535-9132-E372596BA113}"/>
              </a:ext>
            </a:extLst>
          </p:cNvPr>
          <p:cNvSpPr/>
          <p:nvPr/>
        </p:nvSpPr>
        <p:spPr>
          <a:xfrm>
            <a:off x="417588" y="4976686"/>
            <a:ext cx="5516088" cy="7409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000CC"/>
                </a:solidFill>
              </a:rPr>
              <a:t>Create Certificate Pool for VNF Type</a:t>
            </a:r>
          </a:p>
          <a:p>
            <a:pPr algn="ctr"/>
            <a:r>
              <a:rPr lang="en-US" sz="1600" dirty="0">
                <a:solidFill>
                  <a:srgbClr val="0000CC"/>
                </a:solidFill>
              </a:rPr>
              <a:t>SDC Designer must wait for CA to return certificates</a:t>
            </a:r>
          </a:p>
        </p:txBody>
      </p:sp>
      <p:pic>
        <p:nvPicPr>
          <p:cNvPr id="127" name="Picture 126">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03901" y="4888673"/>
            <a:ext cx="179193" cy="297065"/>
          </a:xfrm>
          <a:prstGeom prst="rect">
            <a:avLst/>
          </a:prstGeom>
        </p:spPr>
      </p:pic>
      <p:sp>
        <p:nvSpPr>
          <p:cNvPr id="116" name="Oval 115">
            <a:extLst>
              <a:ext uri="{FF2B5EF4-FFF2-40B4-BE49-F238E27FC236}">
                <a16:creationId xmlns:a16="http://schemas.microsoft.com/office/drawing/2014/main" id="{39D806BD-78EE-4390-B52E-39B11482784D}"/>
              </a:ext>
            </a:extLst>
          </p:cNvPr>
          <p:cNvSpPr/>
          <p:nvPr/>
        </p:nvSpPr>
        <p:spPr>
          <a:xfrm>
            <a:off x="14587" y="5116645"/>
            <a:ext cx="566093" cy="44262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2a</a:t>
            </a:r>
          </a:p>
        </p:txBody>
      </p:sp>
      <p:sp>
        <p:nvSpPr>
          <p:cNvPr id="141" name="Oval 140">
            <a:extLst>
              <a:ext uri="{FF2B5EF4-FFF2-40B4-BE49-F238E27FC236}">
                <a16:creationId xmlns:a16="http://schemas.microsoft.com/office/drawing/2014/main" id="{C8ACBF0C-F05B-432F-9EDA-1C768B8A60CD}"/>
              </a:ext>
            </a:extLst>
          </p:cNvPr>
          <p:cNvSpPr/>
          <p:nvPr/>
        </p:nvSpPr>
        <p:spPr>
          <a:xfrm>
            <a:off x="6176812" y="5941145"/>
            <a:ext cx="510492" cy="38738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2a</a:t>
            </a:r>
          </a:p>
        </p:txBody>
      </p:sp>
      <p:cxnSp>
        <p:nvCxnSpPr>
          <p:cNvPr id="57" name="Straight Arrow Connector 56">
            <a:extLst>
              <a:ext uri="{FF2B5EF4-FFF2-40B4-BE49-F238E27FC236}">
                <a16:creationId xmlns:a16="http://schemas.microsoft.com/office/drawing/2014/main" id="{4B519DD8-25E6-4BBC-A0A4-30CCFAE2FE68}"/>
              </a:ext>
            </a:extLst>
          </p:cNvPr>
          <p:cNvCxnSpPr>
            <a:cxnSpLocks/>
          </p:cNvCxnSpPr>
          <p:nvPr/>
        </p:nvCxnSpPr>
        <p:spPr>
          <a:xfrm flipH="1">
            <a:off x="553890" y="7063635"/>
            <a:ext cx="4548662"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1986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428566" y="1137661"/>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335278" y="538998"/>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56F84B1A-0FC8-4A85-A621-BE353D516CF4}"/>
              </a:ext>
            </a:extLst>
          </p:cNvPr>
          <p:cNvSpPr/>
          <p:nvPr/>
        </p:nvSpPr>
        <p:spPr>
          <a:xfrm>
            <a:off x="1056875" y="108255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3509320" y="114002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3386618" y="55024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69959" y="17039"/>
            <a:ext cx="7295062" cy="9181180"/>
            <a:chOff x="170498" y="-40230"/>
            <a:chExt cx="7295062" cy="8620552"/>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70498" y="-40230"/>
              <a:ext cx="6690664"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A2a : Certificate Pool Creation</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101188" y="601951"/>
            <a:ext cx="5997273" cy="8407432"/>
            <a:chOff x="2937493" y="518437"/>
            <a:chExt cx="5997273" cy="8407432"/>
          </a:xfrm>
        </p:grpSpPr>
        <p:grpSp>
          <p:nvGrpSpPr>
            <p:cNvPr id="9" name="Group 8">
              <a:extLst>
                <a:ext uri="{FF2B5EF4-FFF2-40B4-BE49-F238E27FC236}">
                  <a16:creationId xmlns:a16="http://schemas.microsoft.com/office/drawing/2014/main" id="{98DB0EC6-DAEF-463E-B44D-637B0EAC9B25}"/>
                </a:ext>
              </a:extLst>
            </p:cNvPr>
            <p:cNvGrpSpPr/>
            <p:nvPr/>
          </p:nvGrpSpPr>
          <p:grpSpPr>
            <a:xfrm>
              <a:off x="4535300" y="538936"/>
              <a:ext cx="3273364" cy="8329341"/>
              <a:chOff x="1868299" y="538935"/>
              <a:chExt cx="3273364" cy="8329341"/>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2066012" y="1040237"/>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868299" y="538935"/>
                <a:ext cx="3273364" cy="554028"/>
                <a:chOff x="1462618" y="672293"/>
                <a:chExt cx="3273364" cy="508878"/>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568310" y="5741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4095614" y="672293"/>
                  <a:ext cx="640368" cy="424042"/>
                </a:xfrm>
                <a:prstGeom prst="rect">
                  <a:avLst/>
                </a:prstGeom>
                <a:noFill/>
              </p:spPr>
              <p:txBody>
                <a:bodyPr wrap="none" rtlCol="0">
                  <a:spAutoFit/>
                </a:bodyPr>
                <a:lstStyle/>
                <a:p>
                  <a:r>
                    <a:rPr lang="en-US" sz="1200" b="1" dirty="0">
                      <a:solidFill>
                        <a:schemeClr val="bg1"/>
                      </a:solidFill>
                    </a:rPr>
                    <a:t>Secrets</a:t>
                  </a:r>
                </a:p>
                <a:p>
                  <a:r>
                    <a:rPr lang="en-US" sz="1200" b="1" dirty="0">
                      <a:solidFill>
                        <a:schemeClr val="bg1"/>
                      </a:solidFill>
                    </a:rPr>
                    <a:t>Vault</a:t>
                  </a:r>
                </a:p>
              </p:txBody>
            </p:sp>
          </p:grpSp>
        </p:grpSp>
        <p:grpSp>
          <p:nvGrpSpPr>
            <p:cNvPr id="8" name="Group 7">
              <a:extLst>
                <a:ext uri="{FF2B5EF4-FFF2-40B4-BE49-F238E27FC236}">
                  <a16:creationId xmlns:a16="http://schemas.microsoft.com/office/drawing/2014/main" id="{1055DB6E-4051-4A4E-913A-A66D1A51286C}"/>
                </a:ext>
              </a:extLst>
            </p:cNvPr>
            <p:cNvGrpSpPr/>
            <p:nvPr/>
          </p:nvGrpSpPr>
          <p:grpSpPr>
            <a:xfrm>
              <a:off x="4495222" y="544935"/>
              <a:ext cx="1548411" cy="8350383"/>
              <a:chOff x="1828221" y="544934"/>
              <a:chExt cx="1548411" cy="8350383"/>
            </a:xfrm>
          </p:grpSpPr>
          <p:sp>
            <p:nvSpPr>
              <p:cNvPr id="113" name="Rectangle: Rounded Corners 112">
                <a:extLst>
                  <a:ext uri="{FF2B5EF4-FFF2-40B4-BE49-F238E27FC236}">
                    <a16:creationId xmlns:a16="http://schemas.microsoft.com/office/drawing/2014/main" id="{1A81B27C-9D10-4E09-BE83-0667C50EE190}"/>
                  </a:ext>
                </a:extLst>
              </p:cNvPr>
              <p:cNvSpPr/>
              <p:nvPr/>
            </p:nvSpPr>
            <p:spPr>
              <a:xfrm>
                <a:off x="2883703" y="106727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1828221" y="544934"/>
                <a:ext cx="1548411" cy="560347"/>
                <a:chOff x="-137829" y="557174"/>
                <a:chExt cx="1548411"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774040" y="480979"/>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37829" y="672662"/>
                  <a:ext cx="829010" cy="276999"/>
                </a:xfrm>
                <a:prstGeom prst="rect">
                  <a:avLst/>
                </a:prstGeom>
                <a:noFill/>
              </p:spPr>
              <p:txBody>
                <a:bodyPr wrap="none" rtlCol="0">
                  <a:spAutoFit/>
                </a:bodyPr>
                <a:lstStyle/>
                <a:p>
                  <a:r>
                    <a:rPr lang="en-US" sz="1200" b="1" dirty="0">
                      <a:solidFill>
                        <a:schemeClr val="bg1"/>
                      </a:solidFill>
                    </a:rPr>
                    <a:t>Controller</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159222" y="97984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Rounded Corners 111">
              <a:extLst>
                <a:ext uri="{FF2B5EF4-FFF2-40B4-BE49-F238E27FC236}">
                  <a16:creationId xmlns:a16="http://schemas.microsoft.com/office/drawing/2014/main" id="{FDABA230-F172-46A5-888C-942BD24EA529}"/>
                </a:ext>
              </a:extLst>
            </p:cNvPr>
            <p:cNvSpPr/>
            <p:nvPr/>
          </p:nvSpPr>
          <p:spPr>
            <a:xfrm>
              <a:off x="8459071" y="103432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2937493" y="518437"/>
              <a:ext cx="856987" cy="560347"/>
              <a:chOff x="502721" y="535072"/>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587523" y="45887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502721" y="631525"/>
                <a:ext cx="856987" cy="276999"/>
              </a:xfrm>
              <a:prstGeom prst="rect">
                <a:avLst/>
              </a:prstGeom>
              <a:noFill/>
            </p:spPr>
            <p:txBody>
              <a:bodyPr wrap="square" rtlCol="0">
                <a:spAutoFit/>
              </a:bodyPr>
              <a:lstStyle/>
              <a:p>
                <a:pPr algn="ctr"/>
                <a:r>
                  <a:rPr lang="en-US" sz="1200" b="1" dirty="0">
                    <a:solidFill>
                      <a:schemeClr val="bg1"/>
                    </a:solidFill>
                  </a:rPr>
                  <a:t>SDC</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6289378" y="563815"/>
              <a:ext cx="2645388" cy="560347"/>
              <a:chOff x="1082378" y="569934"/>
              <a:chExt cx="2645388"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091224" y="493739"/>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1082378" y="637341"/>
                <a:ext cx="412292" cy="276999"/>
              </a:xfrm>
              <a:prstGeom prst="rect">
                <a:avLst/>
              </a:prstGeom>
              <a:noFill/>
            </p:spPr>
            <p:txBody>
              <a:bodyPr wrap="none" rtlCol="0">
                <a:spAutoFit/>
              </a:bodyPr>
              <a:lstStyle/>
              <a:p>
                <a:pPr algn="ctr"/>
                <a:r>
                  <a:rPr lang="en-US" sz="1200" b="1" dirty="0">
                    <a:solidFill>
                      <a:schemeClr val="bg1"/>
                    </a:solidFill>
                  </a:rPr>
                  <a:t>AAI</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943519" y="55931"/>
            <a:ext cx="4248480" cy="8932427"/>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solidFill>
                  <a:srgbClr val="FF0000"/>
                </a:solidFill>
                <a:ea typeface="Nokia Pure Text Light" panose="020B0403020202020204" pitchFamily="34" charset="0"/>
              </a:rPr>
              <a:t>Certificate Pool Creation</a:t>
            </a:r>
          </a:p>
          <a:p>
            <a:pPr defTabSz="360000">
              <a:spcAft>
                <a:spcPts val="1200"/>
              </a:spcAft>
              <a:tabLst>
                <a:tab pos="360000" algn="l"/>
              </a:tabLst>
            </a:pPr>
            <a:r>
              <a:rPr lang="en-US" dirty="0">
                <a:solidFill>
                  <a:srgbClr val="FF0000"/>
                </a:solidFill>
                <a:ea typeface="Nokia Pure Text Light" panose="020B0403020202020204" pitchFamily="34" charset="0"/>
              </a:rPr>
              <a:t>SDC Designer requests AAF to create a certificate pool for this VNF Type.</a:t>
            </a:r>
          </a:p>
          <a:p>
            <a:pPr defTabSz="360000">
              <a:spcAft>
                <a:spcPts val="1200"/>
              </a:spcAft>
              <a:tabLst>
                <a:tab pos="360000" algn="l"/>
              </a:tabLst>
            </a:pPr>
            <a:r>
              <a:rPr lang="en-US" dirty="0">
                <a:solidFill>
                  <a:srgbClr val="FF0000"/>
                </a:solidFill>
                <a:ea typeface="Nokia Pure Text Light" panose="020B0403020202020204" pitchFamily="34" charset="0"/>
              </a:rPr>
              <a:t>For each certificate in the pool:</a:t>
            </a:r>
          </a:p>
          <a:p>
            <a:pPr lvl="1" defTabSz="360000">
              <a:spcAft>
                <a:spcPts val="1200"/>
              </a:spcAft>
              <a:tabLst>
                <a:tab pos="360000" algn="l"/>
              </a:tabLst>
            </a:pPr>
            <a:r>
              <a:rPr lang="en-US" dirty="0">
                <a:solidFill>
                  <a:srgbClr val="FF0000"/>
                </a:solidFill>
                <a:ea typeface="Nokia Pure Text Light" panose="020B0403020202020204" pitchFamily="34" charset="0"/>
              </a:rPr>
              <a:t>AAF generates key pair, CSR, and protects CSR with private key from AAF certificate.  </a:t>
            </a:r>
            <a:r>
              <a:rPr lang="en-US" b="1" dirty="0">
                <a:solidFill>
                  <a:srgbClr val="FF0000"/>
                </a:solidFill>
                <a:ea typeface="Nokia Pure Text Light" panose="020B0403020202020204" pitchFamily="34" charset="0"/>
              </a:rPr>
              <a:t>Issue:  </a:t>
            </a:r>
            <a:r>
              <a:rPr lang="en-US" dirty="0">
                <a:solidFill>
                  <a:srgbClr val="FF0000"/>
                </a:solidFill>
                <a:ea typeface="Nokia Pure Text Light" panose="020B0403020202020204" pitchFamily="34" charset="0"/>
              </a:rPr>
              <a:t>What is used as the Identity for the certificate?</a:t>
            </a:r>
          </a:p>
          <a:p>
            <a:pPr lvl="1" defTabSz="360000">
              <a:spcAft>
                <a:spcPts val="1200"/>
              </a:spcAft>
              <a:tabLst>
                <a:tab pos="360000" algn="l"/>
              </a:tabLst>
            </a:pPr>
            <a:r>
              <a:rPr lang="en-US" dirty="0">
                <a:solidFill>
                  <a:srgbClr val="FF0000"/>
                </a:solidFill>
                <a:ea typeface="Nokia Pure Text Light" panose="020B0403020202020204" pitchFamily="34" charset="0"/>
              </a:rPr>
              <a:t>AAF submits CSR to CA.</a:t>
            </a:r>
          </a:p>
          <a:p>
            <a:pPr lvl="1" defTabSz="360000">
              <a:spcAft>
                <a:spcPts val="1200"/>
              </a:spcAft>
              <a:tabLst>
                <a:tab pos="360000" algn="l"/>
              </a:tabLst>
            </a:pPr>
            <a:r>
              <a:rPr lang="en-US" dirty="0">
                <a:solidFill>
                  <a:srgbClr val="FF0000"/>
                </a:solidFill>
                <a:ea typeface="Nokia Pure Text Light" panose="020B0403020202020204" pitchFamily="34" charset="0"/>
              </a:rPr>
              <a:t>CA verifies CSR and creates response containing PKCS#12 bundle.  </a:t>
            </a:r>
          </a:p>
          <a:p>
            <a:pPr lvl="1" defTabSz="360000">
              <a:spcAft>
                <a:spcPts val="1200"/>
              </a:spcAft>
              <a:tabLst>
                <a:tab pos="360000" algn="l"/>
              </a:tabLst>
            </a:pPr>
            <a:r>
              <a:rPr lang="en-US" dirty="0">
                <a:solidFill>
                  <a:srgbClr val="FF0000"/>
                </a:solidFill>
                <a:ea typeface="Nokia Pure Text Light" panose="020B0403020202020204" pitchFamily="34" charset="0"/>
              </a:rPr>
              <a:t>CA sends certification response.</a:t>
            </a:r>
          </a:p>
          <a:p>
            <a:pPr lvl="1" defTabSz="360000">
              <a:spcAft>
                <a:spcPts val="1200"/>
              </a:spcAft>
              <a:tabLst>
                <a:tab pos="360000" algn="l"/>
              </a:tabLst>
            </a:pPr>
            <a:r>
              <a:rPr lang="en-US" dirty="0">
                <a:solidFill>
                  <a:srgbClr val="FF0000"/>
                </a:solidFill>
                <a:ea typeface="Nokia Pure Text Light" panose="020B0403020202020204" pitchFamily="34" charset="0"/>
              </a:rPr>
              <a:t>AAF creates proof of possession (POP) confirmation.</a:t>
            </a:r>
          </a:p>
          <a:p>
            <a:pPr lvl="1" defTabSz="360000">
              <a:spcAft>
                <a:spcPts val="1200"/>
              </a:spcAft>
              <a:tabLst>
                <a:tab pos="360000" algn="l"/>
              </a:tabLst>
            </a:pPr>
            <a:r>
              <a:rPr lang="en-US" dirty="0">
                <a:solidFill>
                  <a:srgbClr val="FF0000"/>
                </a:solidFill>
                <a:ea typeface="Nokia Pure Text Light" panose="020B0403020202020204" pitchFamily="34" charset="0"/>
              </a:rPr>
              <a:t>AAF sends cert confirmation. If CA does not receive the cert confirmation within the prescribed time period, the certificate is revoked.</a:t>
            </a:r>
          </a:p>
          <a:p>
            <a:pPr lvl="1" defTabSz="360000">
              <a:spcAft>
                <a:spcPts val="1200"/>
              </a:spcAft>
              <a:tabLst>
                <a:tab pos="360000" algn="l"/>
              </a:tabLst>
            </a:pPr>
            <a:r>
              <a:rPr lang="en-US" dirty="0">
                <a:solidFill>
                  <a:srgbClr val="FF0000"/>
                </a:solidFill>
                <a:ea typeface="Nokia Pure Text Light" panose="020B0403020202020204" pitchFamily="34" charset="0"/>
              </a:rPr>
              <a:t>CA sends confirmation ack.</a:t>
            </a:r>
          </a:p>
          <a:p>
            <a:pPr lvl="1" defTabSz="360000">
              <a:spcAft>
                <a:spcPts val="1200"/>
              </a:spcAft>
              <a:tabLst>
                <a:tab pos="360000" algn="l"/>
              </a:tabLst>
            </a:pPr>
            <a:r>
              <a:rPr lang="en-US" dirty="0">
                <a:solidFill>
                  <a:srgbClr val="FF0000"/>
                </a:solidFill>
                <a:ea typeface="Nokia Pure Text Light" panose="020B0403020202020204" pitchFamily="34" charset="0"/>
              </a:rPr>
              <a:t>AAF stores certificate in Secrets Vault.</a:t>
            </a:r>
          </a:p>
          <a:p>
            <a:pPr defTabSz="360000">
              <a:spcAft>
                <a:spcPts val="1200"/>
              </a:spcAft>
              <a:tabLst>
                <a:tab pos="360000" algn="l"/>
              </a:tabLst>
            </a:pPr>
            <a:r>
              <a:rPr lang="en-US" dirty="0">
                <a:solidFill>
                  <a:srgbClr val="FF0000"/>
                </a:solidFill>
                <a:ea typeface="Nokia Pure Text Light" panose="020B0403020202020204" pitchFamily="34" charset="0"/>
              </a:rPr>
              <a:t>AAF responds to SDC Designer that certificate pool is created.</a:t>
            </a:r>
          </a:p>
          <a:p>
            <a:pPr defTabSz="360000">
              <a:spcAft>
                <a:spcPts val="1200"/>
              </a:spcAft>
              <a:tabLst>
                <a:tab pos="360000" algn="l"/>
              </a:tabLst>
            </a:pPr>
            <a:r>
              <a:rPr lang="en-US" b="1" dirty="0">
                <a:solidFill>
                  <a:srgbClr val="FF0000"/>
                </a:solidFill>
                <a:ea typeface="Nokia Pure Text Light" panose="020B0403020202020204" pitchFamily="34" charset="0"/>
              </a:rPr>
              <a:t>Issue:</a:t>
            </a:r>
            <a:r>
              <a:rPr lang="en-US" dirty="0">
                <a:solidFill>
                  <a:srgbClr val="FF0000"/>
                </a:solidFill>
                <a:ea typeface="Nokia Pure Text Light" panose="020B0403020202020204" pitchFamily="34" charset="0"/>
              </a:rPr>
              <a:t>  How is certificate pool replenished as it is used?  Who triggers AAF to obtain more PKCS#12 bundles?</a:t>
            </a:r>
          </a:p>
        </p:txBody>
      </p:sp>
      <p:sp>
        <p:nvSpPr>
          <p:cNvPr id="109" name="TextBox 108">
            <a:extLst>
              <a:ext uri="{FF2B5EF4-FFF2-40B4-BE49-F238E27FC236}">
                <a16:creationId xmlns:a16="http://schemas.microsoft.com/office/drawing/2014/main" id="{082E4A3B-FE20-4789-96F3-F073D474B2D4}"/>
              </a:ext>
            </a:extLst>
          </p:cNvPr>
          <p:cNvSpPr txBox="1"/>
          <p:nvPr/>
        </p:nvSpPr>
        <p:spPr>
          <a:xfrm>
            <a:off x="2570786" y="750959"/>
            <a:ext cx="532518" cy="276999"/>
          </a:xfrm>
          <a:prstGeom prst="rect">
            <a:avLst/>
          </a:prstGeom>
          <a:noFill/>
        </p:spPr>
        <p:txBody>
          <a:bodyPr wrap="none" rtlCol="0">
            <a:spAutoFit/>
          </a:bodyPr>
          <a:lstStyle/>
          <a:p>
            <a:pPr algn="ctr"/>
            <a:r>
              <a:rPr lang="en-US" sz="1200" b="1" dirty="0">
                <a:solidFill>
                  <a:schemeClr val="bg1"/>
                </a:solidFill>
              </a:rPr>
              <a:t>DCAE</a:t>
            </a:r>
          </a:p>
        </p:txBody>
      </p:sp>
      <p:sp>
        <p:nvSpPr>
          <p:cNvPr id="160" name="TextBox 159">
            <a:extLst>
              <a:ext uri="{FF2B5EF4-FFF2-40B4-BE49-F238E27FC236}">
                <a16:creationId xmlns:a16="http://schemas.microsoft.com/office/drawing/2014/main" id="{FDA4EC53-60A3-4E43-B335-4D35E6531F2D}"/>
              </a:ext>
            </a:extLst>
          </p:cNvPr>
          <p:cNvSpPr txBox="1"/>
          <p:nvPr/>
        </p:nvSpPr>
        <p:spPr>
          <a:xfrm>
            <a:off x="5555859" y="779704"/>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71" name="Rectangle: Rounded Corners 170">
            <a:extLst>
              <a:ext uri="{FF2B5EF4-FFF2-40B4-BE49-F238E27FC236}">
                <a16:creationId xmlns:a16="http://schemas.microsoft.com/office/drawing/2014/main" id="{D870CE95-DEBF-4851-A763-84B8AAA9AE0D}"/>
              </a:ext>
            </a:extLst>
          </p:cNvPr>
          <p:cNvSpPr/>
          <p:nvPr/>
        </p:nvSpPr>
        <p:spPr>
          <a:xfrm rot="16200000">
            <a:off x="2993746" y="5064707"/>
            <a:ext cx="388350" cy="573000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TextBox 171">
            <a:extLst>
              <a:ext uri="{FF2B5EF4-FFF2-40B4-BE49-F238E27FC236}">
                <a16:creationId xmlns:a16="http://schemas.microsoft.com/office/drawing/2014/main" id="{FEF9E1C7-6A04-4DA2-AC5C-1B3D824F1CFB}"/>
              </a:ext>
            </a:extLst>
          </p:cNvPr>
          <p:cNvSpPr txBox="1"/>
          <p:nvPr/>
        </p:nvSpPr>
        <p:spPr>
          <a:xfrm>
            <a:off x="1572433" y="7738290"/>
            <a:ext cx="2384543" cy="338554"/>
          </a:xfrm>
          <a:prstGeom prst="rect">
            <a:avLst/>
          </a:prstGeom>
          <a:noFill/>
        </p:spPr>
        <p:txBody>
          <a:bodyPr wrap="square" rtlCol="0">
            <a:spAutoFit/>
          </a:bodyPr>
          <a:lstStyle/>
          <a:p>
            <a:r>
              <a:rPr lang="en-US" sz="1600" dirty="0">
                <a:solidFill>
                  <a:srgbClr val="0000CC"/>
                </a:solidFill>
              </a:rPr>
              <a:t>Certificate Pool Created</a:t>
            </a:r>
          </a:p>
        </p:txBody>
      </p:sp>
      <p:cxnSp>
        <p:nvCxnSpPr>
          <p:cNvPr id="175" name="Straight Arrow Connector 174">
            <a:extLst>
              <a:ext uri="{FF2B5EF4-FFF2-40B4-BE49-F238E27FC236}">
                <a16:creationId xmlns:a16="http://schemas.microsoft.com/office/drawing/2014/main" id="{0753043E-6E1B-43AF-A37B-DEC153CBFACC}"/>
              </a:ext>
            </a:extLst>
          </p:cNvPr>
          <p:cNvCxnSpPr>
            <a:cxnSpLocks/>
          </p:cNvCxnSpPr>
          <p:nvPr/>
        </p:nvCxnSpPr>
        <p:spPr>
          <a:xfrm flipH="1">
            <a:off x="643377" y="7735533"/>
            <a:ext cx="497938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10612" y="2259223"/>
            <a:ext cx="278522" cy="278522"/>
          </a:xfrm>
          <a:prstGeom prst="rect">
            <a:avLst/>
          </a:prstGeom>
        </p:spPr>
      </p:pic>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4" cy="276999"/>
          </a:xfrm>
          <a:prstGeom prst="rect">
            <a:avLst/>
          </a:prstGeom>
          <a:noFill/>
        </p:spPr>
        <p:txBody>
          <a:bodyPr wrap="none" rtlCol="0">
            <a:spAutoFit/>
          </a:bodyPr>
          <a:lstStyle/>
          <a:p>
            <a:pPr algn="ctr"/>
            <a:r>
              <a:rPr lang="en-US" sz="1200" b="1" dirty="0">
                <a:solidFill>
                  <a:schemeClr val="bg1"/>
                </a:solidFill>
              </a:rPr>
              <a:t>CA</a:t>
            </a:r>
          </a:p>
        </p:txBody>
      </p:sp>
      <p:sp>
        <p:nvSpPr>
          <p:cNvPr id="166" name="Rectangle: Rounded Corners 165">
            <a:extLst>
              <a:ext uri="{FF2B5EF4-FFF2-40B4-BE49-F238E27FC236}">
                <a16:creationId xmlns:a16="http://schemas.microsoft.com/office/drawing/2014/main" id="{C59ED623-4D03-4F3C-BEC9-0691D21357F8}"/>
              </a:ext>
            </a:extLst>
          </p:cNvPr>
          <p:cNvSpPr/>
          <p:nvPr/>
        </p:nvSpPr>
        <p:spPr>
          <a:xfrm>
            <a:off x="4794872" y="2945977"/>
            <a:ext cx="2337576" cy="38121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AAF protected CSR</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flipV="1">
            <a:off x="5918330" y="2905793"/>
            <a:ext cx="811480" cy="10322"/>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4757639" y="1993632"/>
            <a:ext cx="2166118"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Generate key pair</a:t>
            </a:r>
          </a:p>
          <a:p>
            <a:r>
              <a:rPr lang="en-US" sz="1600" dirty="0">
                <a:solidFill>
                  <a:srgbClr val="0000CC"/>
                </a:solidFill>
              </a:rPr>
              <a:t>Create CSR with ID</a:t>
            </a:r>
          </a:p>
          <a:p>
            <a:r>
              <a:rPr lang="en-US" sz="1600" dirty="0">
                <a:solidFill>
                  <a:srgbClr val="0000CC"/>
                </a:solidFill>
              </a:rPr>
              <a:t>Protect CSR with cert</a:t>
            </a: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54943" y="2993856"/>
            <a:ext cx="278522" cy="27852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5076746" y="4596941"/>
            <a:ext cx="2075628" cy="39018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Certification response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flipV="1">
            <a:off x="5930100" y="4587586"/>
            <a:ext cx="758629" cy="3415"/>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546971" y="3623628"/>
            <a:ext cx="1601760"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Verify request</a:t>
            </a:r>
          </a:p>
          <a:p>
            <a:r>
              <a:rPr lang="en-US" sz="1600" dirty="0">
                <a:solidFill>
                  <a:srgbClr val="0000CC"/>
                </a:solidFill>
              </a:rPr>
              <a:t>Process request</a:t>
            </a:r>
          </a:p>
          <a:p>
            <a:r>
              <a:rPr lang="en-US" sz="1600" dirty="0">
                <a:solidFill>
                  <a:srgbClr val="0000CC"/>
                </a:solidFill>
              </a:rPr>
              <a:t>Create response</a:t>
            </a:r>
          </a:p>
        </p:txBody>
      </p:sp>
      <p:sp>
        <p:nvSpPr>
          <p:cNvPr id="96" name="Rectangle: Rounded Corners 165">
            <a:extLst>
              <a:ext uri="{FF2B5EF4-FFF2-40B4-BE49-F238E27FC236}">
                <a16:creationId xmlns:a16="http://schemas.microsoft.com/office/drawing/2014/main" id="{C59ED623-4D03-4F3C-BEC9-0691D21357F8}"/>
              </a:ext>
            </a:extLst>
          </p:cNvPr>
          <p:cNvSpPr/>
          <p:nvPr/>
        </p:nvSpPr>
        <p:spPr>
          <a:xfrm>
            <a:off x="4565159" y="5200829"/>
            <a:ext cx="2353865" cy="3419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POP confirmation</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5153845" y="5828937"/>
            <a:ext cx="1950459" cy="33015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 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flipV="1">
            <a:off x="5930100" y="5802353"/>
            <a:ext cx="770892" cy="10322"/>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5141305" y="6485497"/>
            <a:ext cx="1933667" cy="39027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5885262" y="6469235"/>
            <a:ext cx="77404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15590" y="3874433"/>
            <a:ext cx="278522" cy="278522"/>
          </a:xfrm>
          <a:prstGeom prst="rect">
            <a:avLst/>
          </a:prstGeom>
        </p:spPr>
      </p:pic>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40699" y="4639854"/>
            <a:ext cx="278522" cy="278522"/>
          </a:xfrm>
          <a:prstGeom prst="rect">
            <a:avLst/>
          </a:prstGeom>
        </p:spPr>
      </p:pic>
      <p:pic>
        <p:nvPicPr>
          <p:cNvPr id="114" name="Picture 11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32090" y="5264251"/>
            <a:ext cx="278522" cy="278522"/>
          </a:xfrm>
          <a:prstGeom prst="rect">
            <a:avLst/>
          </a:prstGeom>
        </p:spPr>
      </p:pic>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91072" y="5902327"/>
            <a:ext cx="278522" cy="278522"/>
          </a:xfrm>
          <a:prstGeom prst="rect">
            <a:avLst/>
          </a:prstGeom>
        </p:spPr>
      </p:pic>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02860" y="6580596"/>
            <a:ext cx="278522" cy="278522"/>
          </a:xfrm>
          <a:prstGeom prst="rect">
            <a:avLst/>
          </a:prstGeom>
        </p:spPr>
      </p:pic>
      <p:sp>
        <p:nvSpPr>
          <p:cNvPr id="76" name="Rectangle: Rounded Corners 94">
            <a:extLst>
              <a:ext uri="{FF2B5EF4-FFF2-40B4-BE49-F238E27FC236}">
                <a16:creationId xmlns:a16="http://schemas.microsoft.com/office/drawing/2014/main" id="{110C0AA7-20C7-4C38-829C-CB1D3510015C}"/>
              </a:ext>
            </a:extLst>
          </p:cNvPr>
          <p:cNvSpPr/>
          <p:nvPr/>
        </p:nvSpPr>
        <p:spPr>
          <a:xfrm>
            <a:off x="322918" y="1439807"/>
            <a:ext cx="5730006" cy="4017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0000CC"/>
                </a:solidFill>
              </a:rPr>
              <a:t>Request AAF create certificate pool</a:t>
            </a:r>
          </a:p>
        </p:txBody>
      </p:sp>
      <p:sp>
        <p:nvSpPr>
          <p:cNvPr id="78" name="Rectangle: Rounded Corners 77">
            <a:extLst>
              <a:ext uri="{FF2B5EF4-FFF2-40B4-BE49-F238E27FC236}">
                <a16:creationId xmlns:a16="http://schemas.microsoft.com/office/drawing/2014/main" id="{954F1A96-8494-457C-8EE3-279BDEB6C2C2}"/>
              </a:ext>
            </a:extLst>
          </p:cNvPr>
          <p:cNvSpPr/>
          <p:nvPr/>
        </p:nvSpPr>
        <p:spPr>
          <a:xfrm rot="16200000">
            <a:off x="969992" y="538999"/>
            <a:ext cx="545835"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D11CA252-A1AD-4ECC-84C8-4F568371A72C}"/>
              </a:ext>
            </a:extLst>
          </p:cNvPr>
          <p:cNvSpPr txBox="1"/>
          <p:nvPr/>
        </p:nvSpPr>
        <p:spPr>
          <a:xfrm>
            <a:off x="1051887" y="743937"/>
            <a:ext cx="360996" cy="276999"/>
          </a:xfrm>
          <a:prstGeom prst="rect">
            <a:avLst/>
          </a:prstGeom>
          <a:noFill/>
        </p:spPr>
        <p:txBody>
          <a:bodyPr wrap="none" rtlCol="0">
            <a:spAutoFit/>
          </a:bodyPr>
          <a:lstStyle/>
          <a:p>
            <a:r>
              <a:rPr lang="en-US" sz="1200" b="1" dirty="0">
                <a:solidFill>
                  <a:schemeClr val="bg1"/>
                </a:solidFill>
              </a:rPr>
              <a:t>SO</a:t>
            </a:r>
          </a:p>
        </p:txBody>
      </p:sp>
      <p:sp>
        <p:nvSpPr>
          <p:cNvPr id="81" name="Rectangle: Rounded Corners 94">
            <a:extLst>
              <a:ext uri="{FF2B5EF4-FFF2-40B4-BE49-F238E27FC236}">
                <a16:creationId xmlns:a16="http://schemas.microsoft.com/office/drawing/2014/main" id="{0AD37517-A858-4D08-85F0-D611D8364662}"/>
              </a:ext>
            </a:extLst>
          </p:cNvPr>
          <p:cNvSpPr/>
          <p:nvPr/>
        </p:nvSpPr>
        <p:spPr>
          <a:xfrm>
            <a:off x="4071364" y="7052985"/>
            <a:ext cx="2253123" cy="4704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00CC"/>
                </a:solidFill>
              </a:rPr>
              <a:t>Certificate stored in Secrets Vault </a:t>
            </a:r>
          </a:p>
        </p:txBody>
      </p:sp>
      <p:cxnSp>
        <p:nvCxnSpPr>
          <p:cNvPr id="82" name="Straight Arrow Connector 81">
            <a:extLst>
              <a:ext uri="{FF2B5EF4-FFF2-40B4-BE49-F238E27FC236}">
                <a16:creationId xmlns:a16="http://schemas.microsoft.com/office/drawing/2014/main" id="{1522A97C-820C-4B65-B560-86C16E9116EF}"/>
              </a:ext>
            </a:extLst>
          </p:cNvPr>
          <p:cNvCxnSpPr>
            <a:cxnSpLocks/>
          </p:cNvCxnSpPr>
          <p:nvPr/>
        </p:nvCxnSpPr>
        <p:spPr>
          <a:xfrm flipH="1">
            <a:off x="4748972" y="7044595"/>
            <a:ext cx="91125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84" name="Picture 83">
            <a:extLst>
              <a:ext uri="{FF2B5EF4-FFF2-40B4-BE49-F238E27FC236}">
                <a16:creationId xmlns:a16="http://schemas.microsoft.com/office/drawing/2014/main" id="{834FD092-09C9-482D-B16E-1F71492957F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14412" y="7161892"/>
            <a:ext cx="278522" cy="278522"/>
          </a:xfrm>
          <a:prstGeom prst="rect">
            <a:avLst/>
          </a:prstGeom>
        </p:spPr>
      </p:pic>
      <p:cxnSp>
        <p:nvCxnSpPr>
          <p:cNvPr id="106" name="Straight Arrow Connector 105">
            <a:extLst>
              <a:ext uri="{FF2B5EF4-FFF2-40B4-BE49-F238E27FC236}">
                <a16:creationId xmlns:a16="http://schemas.microsoft.com/office/drawing/2014/main" id="{1F3075F3-B37D-4EC0-AF3D-46B48E8E5039}"/>
              </a:ext>
            </a:extLst>
          </p:cNvPr>
          <p:cNvCxnSpPr>
            <a:cxnSpLocks/>
          </p:cNvCxnSpPr>
          <p:nvPr/>
        </p:nvCxnSpPr>
        <p:spPr>
          <a:xfrm flipH="1">
            <a:off x="613609" y="1407154"/>
            <a:ext cx="497938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60" name="Oval 259">
            <a:extLst>
              <a:ext uri="{FF2B5EF4-FFF2-40B4-BE49-F238E27FC236}">
                <a16:creationId xmlns:a16="http://schemas.microsoft.com/office/drawing/2014/main" id="{F337D02A-8653-4EF2-B10C-6FEAE873453F}"/>
              </a:ext>
            </a:extLst>
          </p:cNvPr>
          <p:cNvSpPr/>
          <p:nvPr/>
        </p:nvSpPr>
        <p:spPr>
          <a:xfrm>
            <a:off x="80807" y="1473434"/>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A2a.1</a:t>
            </a:r>
            <a:endParaRPr lang="en-US" sz="1000" b="1" kern="0" dirty="0">
              <a:solidFill>
                <a:srgbClr val="FFFFFF"/>
              </a:solidFill>
              <a:latin typeface="Nokia Pure Text Light"/>
              <a:ea typeface="+mn-ea"/>
              <a:cs typeface="+mn-cs"/>
            </a:endParaRPr>
          </a:p>
        </p:txBody>
      </p:sp>
      <p:sp>
        <p:nvSpPr>
          <p:cNvPr id="107" name="Oval 106">
            <a:extLst>
              <a:ext uri="{FF2B5EF4-FFF2-40B4-BE49-F238E27FC236}">
                <a16:creationId xmlns:a16="http://schemas.microsoft.com/office/drawing/2014/main" id="{D475DCE3-1AEB-4D67-A31C-AED4A2DB0508}"/>
              </a:ext>
            </a:extLst>
          </p:cNvPr>
          <p:cNvSpPr/>
          <p:nvPr/>
        </p:nvSpPr>
        <p:spPr>
          <a:xfrm>
            <a:off x="4129685" y="2172609"/>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A2a.2</a:t>
            </a:r>
            <a:endParaRPr lang="en-US" sz="1000" b="1" kern="0" dirty="0">
              <a:solidFill>
                <a:srgbClr val="FFFFFF"/>
              </a:solidFill>
              <a:latin typeface="Nokia Pure Text Light"/>
              <a:ea typeface="+mn-ea"/>
              <a:cs typeface="+mn-cs"/>
            </a:endParaRPr>
          </a:p>
        </p:txBody>
      </p:sp>
      <p:sp>
        <p:nvSpPr>
          <p:cNvPr id="119" name="Oval 118">
            <a:extLst>
              <a:ext uri="{FF2B5EF4-FFF2-40B4-BE49-F238E27FC236}">
                <a16:creationId xmlns:a16="http://schemas.microsoft.com/office/drawing/2014/main" id="{E6EC1B84-9467-49C3-AEB2-4799411A81CE}"/>
              </a:ext>
            </a:extLst>
          </p:cNvPr>
          <p:cNvSpPr/>
          <p:nvPr/>
        </p:nvSpPr>
        <p:spPr>
          <a:xfrm>
            <a:off x="3931353" y="5176555"/>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A2a.6</a:t>
            </a:r>
            <a:endParaRPr lang="en-US" sz="1000" b="1" kern="0" dirty="0">
              <a:solidFill>
                <a:srgbClr val="FFFFFF"/>
              </a:solidFill>
              <a:latin typeface="Nokia Pure Text Light"/>
              <a:ea typeface="+mn-ea"/>
              <a:cs typeface="+mn-cs"/>
            </a:endParaRPr>
          </a:p>
        </p:txBody>
      </p:sp>
      <p:sp>
        <p:nvSpPr>
          <p:cNvPr id="121" name="Oval 120">
            <a:extLst>
              <a:ext uri="{FF2B5EF4-FFF2-40B4-BE49-F238E27FC236}">
                <a16:creationId xmlns:a16="http://schemas.microsoft.com/office/drawing/2014/main" id="{4363095E-4EB4-45D4-8CCB-B5225AD2BB2F}"/>
              </a:ext>
            </a:extLst>
          </p:cNvPr>
          <p:cNvSpPr/>
          <p:nvPr/>
        </p:nvSpPr>
        <p:spPr>
          <a:xfrm>
            <a:off x="4531753" y="5797436"/>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A2a.7</a:t>
            </a:r>
            <a:endParaRPr lang="en-US" sz="1000" b="1" kern="0" dirty="0">
              <a:solidFill>
                <a:srgbClr val="FFFFFF"/>
              </a:solidFill>
              <a:latin typeface="Nokia Pure Text Light"/>
              <a:ea typeface="+mn-ea"/>
              <a:cs typeface="+mn-cs"/>
            </a:endParaRPr>
          </a:p>
        </p:txBody>
      </p:sp>
      <p:sp>
        <p:nvSpPr>
          <p:cNvPr id="122" name="Oval 121">
            <a:extLst>
              <a:ext uri="{FF2B5EF4-FFF2-40B4-BE49-F238E27FC236}">
                <a16:creationId xmlns:a16="http://schemas.microsoft.com/office/drawing/2014/main" id="{E20C3313-CEC5-4183-BD47-8B2E014F43B4}"/>
              </a:ext>
            </a:extLst>
          </p:cNvPr>
          <p:cNvSpPr/>
          <p:nvPr/>
        </p:nvSpPr>
        <p:spPr>
          <a:xfrm>
            <a:off x="4538913" y="6476775"/>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A2a.8</a:t>
            </a:r>
            <a:endParaRPr lang="en-US" sz="1000" b="1" kern="0" dirty="0">
              <a:solidFill>
                <a:srgbClr val="FFFFFF"/>
              </a:solidFill>
              <a:latin typeface="Nokia Pure Text Light"/>
              <a:ea typeface="+mn-ea"/>
              <a:cs typeface="+mn-cs"/>
            </a:endParaRPr>
          </a:p>
        </p:txBody>
      </p:sp>
      <p:sp>
        <p:nvSpPr>
          <p:cNvPr id="123" name="Oval 122">
            <a:extLst>
              <a:ext uri="{FF2B5EF4-FFF2-40B4-BE49-F238E27FC236}">
                <a16:creationId xmlns:a16="http://schemas.microsoft.com/office/drawing/2014/main" id="{17CDBF52-4F07-4377-B4A3-F338B8A165E2}"/>
              </a:ext>
            </a:extLst>
          </p:cNvPr>
          <p:cNvSpPr/>
          <p:nvPr/>
        </p:nvSpPr>
        <p:spPr>
          <a:xfrm>
            <a:off x="3475992" y="7119156"/>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A2a.9</a:t>
            </a:r>
            <a:endParaRPr lang="en-US" sz="1000" b="1" kern="0" dirty="0">
              <a:solidFill>
                <a:srgbClr val="FFFFFF"/>
              </a:solidFill>
              <a:latin typeface="Nokia Pure Text Light"/>
              <a:ea typeface="+mn-ea"/>
              <a:cs typeface="+mn-cs"/>
            </a:endParaRPr>
          </a:p>
        </p:txBody>
      </p:sp>
      <p:sp>
        <p:nvSpPr>
          <p:cNvPr id="124" name="Oval 123">
            <a:extLst>
              <a:ext uri="{FF2B5EF4-FFF2-40B4-BE49-F238E27FC236}">
                <a16:creationId xmlns:a16="http://schemas.microsoft.com/office/drawing/2014/main" id="{386A36DA-D00D-4ED1-B0F8-C45B990CD120}"/>
              </a:ext>
            </a:extLst>
          </p:cNvPr>
          <p:cNvSpPr/>
          <p:nvPr/>
        </p:nvSpPr>
        <p:spPr>
          <a:xfrm>
            <a:off x="95910" y="7679540"/>
            <a:ext cx="577858"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A2a.10</a:t>
            </a:r>
            <a:endParaRPr lang="en-US" sz="1000" b="1" kern="0" dirty="0">
              <a:solidFill>
                <a:srgbClr val="FFFFFF"/>
              </a:solidFill>
              <a:latin typeface="Nokia Pure Text Light"/>
              <a:ea typeface="+mn-ea"/>
              <a:cs typeface="+mn-cs"/>
            </a:endParaRPr>
          </a:p>
        </p:txBody>
      </p:sp>
      <p:sp>
        <p:nvSpPr>
          <p:cNvPr id="125" name="Oval 124">
            <a:extLst>
              <a:ext uri="{FF2B5EF4-FFF2-40B4-BE49-F238E27FC236}">
                <a16:creationId xmlns:a16="http://schemas.microsoft.com/office/drawing/2014/main" id="{81285FE4-88F3-4B48-9448-6A8B75C1C6AA}"/>
              </a:ext>
            </a:extLst>
          </p:cNvPr>
          <p:cNvSpPr/>
          <p:nvPr/>
        </p:nvSpPr>
        <p:spPr>
          <a:xfrm>
            <a:off x="4203098" y="2923782"/>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A2a.3</a:t>
            </a:r>
            <a:endParaRPr lang="en-US" sz="1000" b="1" kern="0" dirty="0">
              <a:solidFill>
                <a:srgbClr val="FFFFFF"/>
              </a:solidFill>
              <a:latin typeface="Nokia Pure Text Light"/>
              <a:ea typeface="+mn-ea"/>
              <a:cs typeface="+mn-cs"/>
            </a:endParaRPr>
          </a:p>
        </p:txBody>
      </p:sp>
      <p:sp>
        <p:nvSpPr>
          <p:cNvPr id="126" name="Oval 125">
            <a:extLst>
              <a:ext uri="{FF2B5EF4-FFF2-40B4-BE49-F238E27FC236}">
                <a16:creationId xmlns:a16="http://schemas.microsoft.com/office/drawing/2014/main" id="{492C4589-8D4B-4B94-BC95-5D820F610202}"/>
              </a:ext>
            </a:extLst>
          </p:cNvPr>
          <p:cNvSpPr/>
          <p:nvPr/>
        </p:nvSpPr>
        <p:spPr>
          <a:xfrm>
            <a:off x="4964821" y="3807846"/>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A2a.4</a:t>
            </a:r>
            <a:endParaRPr lang="en-US" sz="1000" b="1" kern="0" dirty="0">
              <a:solidFill>
                <a:srgbClr val="FFFFFF"/>
              </a:solidFill>
              <a:latin typeface="Nokia Pure Text Light"/>
              <a:ea typeface="+mn-ea"/>
              <a:cs typeface="+mn-cs"/>
            </a:endParaRPr>
          </a:p>
        </p:txBody>
      </p:sp>
      <p:sp>
        <p:nvSpPr>
          <p:cNvPr id="127" name="Oval 126">
            <a:extLst>
              <a:ext uri="{FF2B5EF4-FFF2-40B4-BE49-F238E27FC236}">
                <a16:creationId xmlns:a16="http://schemas.microsoft.com/office/drawing/2014/main" id="{8CC46713-9FB3-42A3-9672-0B3BE4BE4DA0}"/>
              </a:ext>
            </a:extLst>
          </p:cNvPr>
          <p:cNvSpPr/>
          <p:nvPr/>
        </p:nvSpPr>
        <p:spPr>
          <a:xfrm>
            <a:off x="4459556" y="4554674"/>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A2a.5</a:t>
            </a:r>
            <a:endParaRPr lang="en-US" sz="1000" b="1" kern="0" dirty="0">
              <a:solidFill>
                <a:srgbClr val="FFFFFF"/>
              </a:solidFill>
              <a:latin typeface="Nokia Pure Text Light"/>
              <a:ea typeface="+mn-ea"/>
              <a:cs typeface="+mn-cs"/>
            </a:endParaRPr>
          </a:p>
        </p:txBody>
      </p:sp>
      <p:sp>
        <p:nvSpPr>
          <p:cNvPr id="11" name="Left Brace 10">
            <a:extLst>
              <a:ext uri="{FF2B5EF4-FFF2-40B4-BE49-F238E27FC236}">
                <a16:creationId xmlns:a16="http://schemas.microsoft.com/office/drawing/2014/main" id="{49ABE9DD-CDF6-48C2-9F53-21A7FA4EE9B7}"/>
              </a:ext>
            </a:extLst>
          </p:cNvPr>
          <p:cNvSpPr/>
          <p:nvPr/>
        </p:nvSpPr>
        <p:spPr>
          <a:xfrm>
            <a:off x="2304110" y="2091463"/>
            <a:ext cx="777356" cy="5431939"/>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EA4BC6E5-8202-4289-B046-E1AD13B10BEF}"/>
              </a:ext>
            </a:extLst>
          </p:cNvPr>
          <p:cNvSpPr txBox="1"/>
          <p:nvPr/>
        </p:nvSpPr>
        <p:spPr>
          <a:xfrm>
            <a:off x="704366" y="3767261"/>
            <a:ext cx="1949326" cy="1015663"/>
          </a:xfrm>
          <a:prstGeom prst="rect">
            <a:avLst/>
          </a:prstGeom>
          <a:noFill/>
        </p:spPr>
        <p:txBody>
          <a:bodyPr wrap="square" rtlCol="0">
            <a:spAutoFit/>
          </a:bodyPr>
          <a:lstStyle/>
          <a:p>
            <a:r>
              <a:rPr lang="en-US" sz="2000" dirty="0">
                <a:solidFill>
                  <a:srgbClr val="FF0000"/>
                </a:solidFill>
              </a:rPr>
              <a:t>Repeat for each certificate in the pool</a:t>
            </a:r>
          </a:p>
        </p:txBody>
      </p:sp>
      <p:sp>
        <p:nvSpPr>
          <p:cNvPr id="128" name="Oval 127">
            <a:extLst>
              <a:ext uri="{FF2B5EF4-FFF2-40B4-BE49-F238E27FC236}">
                <a16:creationId xmlns:a16="http://schemas.microsoft.com/office/drawing/2014/main" id="{90F884F1-0A29-4241-8BCA-BB0810544280}"/>
              </a:ext>
            </a:extLst>
          </p:cNvPr>
          <p:cNvSpPr/>
          <p:nvPr/>
        </p:nvSpPr>
        <p:spPr>
          <a:xfrm>
            <a:off x="7328198" y="600649"/>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A2a.1</a:t>
            </a:r>
            <a:endParaRPr lang="en-US" sz="1000" b="1" kern="0" dirty="0">
              <a:solidFill>
                <a:srgbClr val="FFFFFF"/>
              </a:solidFill>
              <a:latin typeface="Nokia Pure Text Light"/>
              <a:ea typeface="+mn-ea"/>
              <a:cs typeface="+mn-cs"/>
            </a:endParaRPr>
          </a:p>
        </p:txBody>
      </p:sp>
      <p:sp>
        <p:nvSpPr>
          <p:cNvPr id="137" name="Oval 136">
            <a:extLst>
              <a:ext uri="{FF2B5EF4-FFF2-40B4-BE49-F238E27FC236}">
                <a16:creationId xmlns:a16="http://schemas.microsoft.com/office/drawing/2014/main" id="{21F7C768-EEF8-48C6-A1FF-C11F37275CB5}"/>
              </a:ext>
            </a:extLst>
          </p:cNvPr>
          <p:cNvSpPr/>
          <p:nvPr/>
        </p:nvSpPr>
        <p:spPr>
          <a:xfrm>
            <a:off x="7878439" y="4513785"/>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A2a.6</a:t>
            </a:r>
            <a:endParaRPr lang="en-US" sz="1000" b="1" kern="0" dirty="0">
              <a:solidFill>
                <a:srgbClr val="FFFFFF"/>
              </a:solidFill>
              <a:latin typeface="Nokia Pure Text Light"/>
              <a:ea typeface="+mn-ea"/>
              <a:cs typeface="+mn-cs"/>
            </a:endParaRPr>
          </a:p>
        </p:txBody>
      </p:sp>
      <p:sp>
        <p:nvSpPr>
          <p:cNvPr id="138" name="Oval 137">
            <a:extLst>
              <a:ext uri="{FF2B5EF4-FFF2-40B4-BE49-F238E27FC236}">
                <a16:creationId xmlns:a16="http://schemas.microsoft.com/office/drawing/2014/main" id="{77BE00DF-7FD9-457D-A0EB-35484A39F0D5}"/>
              </a:ext>
            </a:extLst>
          </p:cNvPr>
          <p:cNvSpPr/>
          <p:nvPr/>
        </p:nvSpPr>
        <p:spPr>
          <a:xfrm>
            <a:off x="7867412" y="5164162"/>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A2a.7</a:t>
            </a:r>
            <a:endParaRPr lang="en-US" sz="1000" b="1" kern="0" dirty="0">
              <a:solidFill>
                <a:srgbClr val="FFFFFF"/>
              </a:solidFill>
              <a:latin typeface="Nokia Pure Text Light"/>
              <a:ea typeface="+mn-ea"/>
              <a:cs typeface="+mn-cs"/>
            </a:endParaRPr>
          </a:p>
        </p:txBody>
      </p:sp>
      <p:sp>
        <p:nvSpPr>
          <p:cNvPr id="142" name="Oval 141">
            <a:extLst>
              <a:ext uri="{FF2B5EF4-FFF2-40B4-BE49-F238E27FC236}">
                <a16:creationId xmlns:a16="http://schemas.microsoft.com/office/drawing/2014/main" id="{9E1DE1AF-EBF8-465D-B199-90386ACCB15D}"/>
              </a:ext>
            </a:extLst>
          </p:cNvPr>
          <p:cNvSpPr/>
          <p:nvPr/>
        </p:nvSpPr>
        <p:spPr>
          <a:xfrm>
            <a:off x="7848997" y="6301834"/>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A2a.8</a:t>
            </a:r>
            <a:endParaRPr lang="en-US" sz="1000" b="1" kern="0" dirty="0">
              <a:solidFill>
                <a:srgbClr val="FFFFFF"/>
              </a:solidFill>
              <a:latin typeface="Nokia Pure Text Light"/>
              <a:ea typeface="+mn-ea"/>
              <a:cs typeface="+mn-cs"/>
            </a:endParaRPr>
          </a:p>
        </p:txBody>
      </p:sp>
      <p:sp>
        <p:nvSpPr>
          <p:cNvPr id="143" name="Oval 142">
            <a:extLst>
              <a:ext uri="{FF2B5EF4-FFF2-40B4-BE49-F238E27FC236}">
                <a16:creationId xmlns:a16="http://schemas.microsoft.com/office/drawing/2014/main" id="{DD481680-1D5E-4F52-80AF-3BBBC24A5B01}"/>
              </a:ext>
            </a:extLst>
          </p:cNvPr>
          <p:cNvSpPr/>
          <p:nvPr/>
        </p:nvSpPr>
        <p:spPr>
          <a:xfrm>
            <a:off x="7838773" y="6800544"/>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A2a.9</a:t>
            </a:r>
            <a:endParaRPr lang="en-US" sz="10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8176FF7D-30A9-4DC6-A44A-99CF625DA0FE}"/>
              </a:ext>
            </a:extLst>
          </p:cNvPr>
          <p:cNvSpPr/>
          <p:nvPr/>
        </p:nvSpPr>
        <p:spPr>
          <a:xfrm>
            <a:off x="7333976" y="7439506"/>
            <a:ext cx="602831"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A2a.10</a:t>
            </a:r>
            <a:endParaRPr lang="en-US" sz="1000" b="1" kern="0" dirty="0">
              <a:solidFill>
                <a:srgbClr val="FFFFFF"/>
              </a:solidFill>
              <a:latin typeface="Nokia Pure Text Light"/>
              <a:ea typeface="+mn-ea"/>
              <a:cs typeface="+mn-cs"/>
            </a:endParaRPr>
          </a:p>
        </p:txBody>
      </p:sp>
      <p:sp>
        <p:nvSpPr>
          <p:cNvPr id="145" name="Oval 144">
            <a:extLst>
              <a:ext uri="{FF2B5EF4-FFF2-40B4-BE49-F238E27FC236}">
                <a16:creationId xmlns:a16="http://schemas.microsoft.com/office/drawing/2014/main" id="{4875486A-D737-41AF-8378-5BAC5260FC98}"/>
              </a:ext>
            </a:extLst>
          </p:cNvPr>
          <p:cNvSpPr/>
          <p:nvPr/>
        </p:nvSpPr>
        <p:spPr>
          <a:xfrm>
            <a:off x="7832496" y="1757207"/>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A2a.2</a:t>
            </a:r>
            <a:endParaRPr lang="en-US" sz="1000" b="1" kern="0" dirty="0">
              <a:solidFill>
                <a:srgbClr val="FFFFFF"/>
              </a:solidFill>
              <a:latin typeface="Nokia Pure Text Light"/>
              <a:ea typeface="+mn-ea"/>
              <a:cs typeface="+mn-cs"/>
            </a:endParaRPr>
          </a:p>
        </p:txBody>
      </p:sp>
      <p:sp>
        <p:nvSpPr>
          <p:cNvPr id="146" name="Oval 145">
            <a:extLst>
              <a:ext uri="{FF2B5EF4-FFF2-40B4-BE49-F238E27FC236}">
                <a16:creationId xmlns:a16="http://schemas.microsoft.com/office/drawing/2014/main" id="{13DB7A7B-6BAD-4056-833E-0226E177F613}"/>
              </a:ext>
            </a:extLst>
          </p:cNvPr>
          <p:cNvSpPr/>
          <p:nvPr/>
        </p:nvSpPr>
        <p:spPr>
          <a:xfrm>
            <a:off x="7847980" y="2874816"/>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A2a.3</a:t>
            </a:r>
            <a:endParaRPr lang="en-US" sz="1000" b="1" kern="0" dirty="0">
              <a:solidFill>
                <a:srgbClr val="FFFFFF"/>
              </a:solidFill>
              <a:latin typeface="Nokia Pure Text Light"/>
              <a:ea typeface="+mn-ea"/>
              <a:cs typeface="+mn-cs"/>
            </a:endParaRPr>
          </a:p>
        </p:txBody>
      </p:sp>
      <p:sp>
        <p:nvSpPr>
          <p:cNvPr id="148" name="Oval 147">
            <a:extLst>
              <a:ext uri="{FF2B5EF4-FFF2-40B4-BE49-F238E27FC236}">
                <a16:creationId xmlns:a16="http://schemas.microsoft.com/office/drawing/2014/main" id="{D4F15820-E66C-41F8-9168-FAFAFEB539D2}"/>
              </a:ext>
            </a:extLst>
          </p:cNvPr>
          <p:cNvSpPr/>
          <p:nvPr/>
        </p:nvSpPr>
        <p:spPr>
          <a:xfrm>
            <a:off x="7832496" y="3349756"/>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A2a.4</a:t>
            </a:r>
            <a:endParaRPr lang="en-US" sz="1000" b="1" kern="0" dirty="0">
              <a:solidFill>
                <a:srgbClr val="FFFFFF"/>
              </a:solidFill>
              <a:latin typeface="Nokia Pure Text Light"/>
              <a:ea typeface="+mn-ea"/>
              <a:cs typeface="+mn-cs"/>
            </a:endParaRPr>
          </a:p>
        </p:txBody>
      </p:sp>
      <p:sp>
        <p:nvSpPr>
          <p:cNvPr id="149" name="Oval 148">
            <a:extLst>
              <a:ext uri="{FF2B5EF4-FFF2-40B4-BE49-F238E27FC236}">
                <a16:creationId xmlns:a16="http://schemas.microsoft.com/office/drawing/2014/main" id="{B66DBF8F-41FE-43A6-A1D0-59BE29091650}"/>
              </a:ext>
            </a:extLst>
          </p:cNvPr>
          <p:cNvSpPr/>
          <p:nvPr/>
        </p:nvSpPr>
        <p:spPr>
          <a:xfrm>
            <a:off x="7847838" y="3988718"/>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A2a.5</a:t>
            </a:r>
            <a:endParaRPr lang="en-US" sz="1000" b="1" kern="0" dirty="0">
              <a:solidFill>
                <a:srgbClr val="FFFFFF"/>
              </a:solidFill>
              <a:latin typeface="Nokia Pure Text Light"/>
              <a:ea typeface="+mn-ea"/>
              <a:cs typeface="+mn-cs"/>
            </a:endParaRPr>
          </a:p>
        </p:txBody>
      </p:sp>
      <p:sp>
        <p:nvSpPr>
          <p:cNvPr id="4" name="Rounded Rectangular Callout 3"/>
          <p:cNvSpPr/>
          <p:nvPr/>
        </p:nvSpPr>
        <p:spPr>
          <a:xfrm>
            <a:off x="1520266" y="2993856"/>
            <a:ext cx="2247737" cy="612648"/>
          </a:xfrm>
          <a:prstGeom prst="wedgeRoundRectCallout">
            <a:avLst>
              <a:gd name="adj1" fmla="val 175939"/>
              <a:gd name="adj2" fmla="val 32044"/>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6">
                    <a:lumMod val="50000"/>
                  </a:schemeClr>
                </a:solidFill>
              </a:rPr>
              <a:t>May involve delay of 30min or more</a:t>
            </a:r>
          </a:p>
        </p:txBody>
      </p:sp>
    </p:spTree>
    <p:extLst>
      <p:ext uri="{BB962C8B-B14F-4D97-AF65-F5344CB8AC3E}">
        <p14:creationId xmlns:p14="http://schemas.microsoft.com/office/powerpoint/2010/main" val="562147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Rectangle: Rounded Corners 157">
            <a:extLst>
              <a:ext uri="{FF2B5EF4-FFF2-40B4-BE49-F238E27FC236}">
                <a16:creationId xmlns:a16="http://schemas.microsoft.com/office/drawing/2014/main" id="{8C18DB6B-11DB-4325-B578-CE3286E10B26}"/>
              </a:ext>
            </a:extLst>
          </p:cNvPr>
          <p:cNvSpPr/>
          <p:nvPr/>
        </p:nvSpPr>
        <p:spPr>
          <a:xfrm>
            <a:off x="4813586" y="113528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54F427C6-05C2-447E-ADA9-D59D4253E9EF}"/>
              </a:ext>
            </a:extLst>
          </p:cNvPr>
          <p:cNvSpPr/>
          <p:nvPr/>
        </p:nvSpPr>
        <p:spPr>
          <a:xfrm rot="16200000">
            <a:off x="4570098" y="7630495"/>
            <a:ext cx="734212" cy="147951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3766104" y="11218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3628623" y="5675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69959" y="17039"/>
            <a:ext cx="7295062" cy="9181180"/>
            <a:chOff x="170498" y="-40230"/>
            <a:chExt cx="7295062" cy="8620552"/>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70498" y="-40230"/>
              <a:ext cx="6690664"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B : Service Instantiation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141818" y="643722"/>
            <a:ext cx="6066871" cy="8388387"/>
            <a:chOff x="2978123" y="560208"/>
            <a:chExt cx="6066871" cy="8388387"/>
          </a:xfrm>
        </p:grpSpPr>
        <p:sp>
          <p:nvSpPr>
            <p:cNvPr id="112" name="Rectangle: Rounded Corners 111">
              <a:extLst>
                <a:ext uri="{FF2B5EF4-FFF2-40B4-BE49-F238E27FC236}">
                  <a16:creationId xmlns:a16="http://schemas.microsoft.com/office/drawing/2014/main" id="{FDABA230-F172-46A5-888C-942BD24EA529}"/>
                </a:ext>
              </a:extLst>
            </p:cNvPr>
            <p:cNvSpPr/>
            <p:nvPr/>
          </p:nvSpPr>
          <p:spPr>
            <a:xfrm>
              <a:off x="8569491" y="1034327"/>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98DB0EC6-DAEF-463E-B44D-637B0EAC9B25}"/>
                </a:ext>
              </a:extLst>
            </p:cNvPr>
            <p:cNvGrpSpPr/>
            <p:nvPr/>
          </p:nvGrpSpPr>
          <p:grpSpPr>
            <a:xfrm>
              <a:off x="4420550" y="577939"/>
              <a:ext cx="712737" cy="8370656"/>
              <a:chOff x="1753549" y="577938"/>
              <a:chExt cx="712737" cy="8370656"/>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1972053" y="112055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753549" y="577938"/>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grpSp>
        <p:grpSp>
          <p:nvGrpSpPr>
            <p:cNvPr id="8" name="Group 7">
              <a:extLst>
                <a:ext uri="{FF2B5EF4-FFF2-40B4-BE49-F238E27FC236}">
                  <a16:creationId xmlns:a16="http://schemas.microsoft.com/office/drawing/2014/main" id="{1055DB6E-4051-4A4E-913A-A66D1A51286C}"/>
                </a:ext>
              </a:extLst>
            </p:cNvPr>
            <p:cNvGrpSpPr/>
            <p:nvPr/>
          </p:nvGrpSpPr>
          <p:grpSpPr>
            <a:xfrm>
              <a:off x="5379226" y="560208"/>
              <a:ext cx="712737" cy="8334411"/>
              <a:chOff x="2712225" y="560207"/>
              <a:chExt cx="712737" cy="8334411"/>
            </a:xfrm>
          </p:grpSpPr>
          <p:sp>
            <p:nvSpPr>
              <p:cNvPr id="113" name="Rectangle: Rounded Corners 112">
                <a:extLst>
                  <a:ext uri="{FF2B5EF4-FFF2-40B4-BE49-F238E27FC236}">
                    <a16:creationId xmlns:a16="http://schemas.microsoft.com/office/drawing/2014/main" id="{1A81B27C-9D10-4E09-BE83-0667C50EE190}"/>
                  </a:ext>
                </a:extLst>
              </p:cNvPr>
              <p:cNvSpPr/>
              <p:nvPr/>
            </p:nvSpPr>
            <p:spPr>
              <a:xfrm>
                <a:off x="2964025"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712225" y="560207"/>
                <a:ext cx="712737" cy="560347"/>
                <a:chOff x="746175" y="57244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822370" y="49625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922470" y="734485"/>
                  <a:ext cx="463588" cy="276999"/>
                </a:xfrm>
                <a:prstGeom prst="rect">
                  <a:avLst/>
                </a:prstGeom>
                <a:noFill/>
              </p:spPr>
              <p:txBody>
                <a:bodyPr wrap="none" rtlCol="0">
                  <a:spAutoFit/>
                </a:bodyPr>
                <a:lstStyle/>
                <a:p>
                  <a:r>
                    <a:rPr lang="en-US" sz="1200" b="1" dirty="0">
                      <a:solidFill>
                        <a:schemeClr val="bg1"/>
                      </a:solidFill>
                    </a:rPr>
                    <a:t>OOF</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54231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257193" y="562840"/>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8332257" y="561362"/>
              <a:ext cx="712737" cy="560347"/>
              <a:chOff x="3125257" y="567481"/>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201452" y="491286"/>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3276620" y="687666"/>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4081761" y="1268977"/>
              <a:ext cx="366504" cy="2276655"/>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3136582" y="2252003"/>
              <a:ext cx="2175426" cy="338554"/>
            </a:xfrm>
            <a:prstGeom prst="rect">
              <a:avLst/>
            </a:prstGeom>
            <a:noFill/>
          </p:spPr>
          <p:txBody>
            <a:bodyPr wrap="square" rtlCol="0">
              <a:spAutoFit/>
            </a:bodyPr>
            <a:lstStyle/>
            <a:p>
              <a:r>
                <a:rPr lang="en-US" sz="1600" dirty="0">
                  <a:solidFill>
                    <a:srgbClr val="0000CC"/>
                  </a:solidFill>
                </a:rPr>
                <a:t>Service Instantiation</a:t>
              </a:r>
              <a:endParaRPr lang="en-US" dirty="0">
                <a:solidFill>
                  <a:srgbClr val="0000CC"/>
                </a:solidFill>
              </a:endParaRPr>
            </a:p>
          </p:txBody>
        </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3507030" y="1046297"/>
              <a:ext cx="357312"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3045278" y="1452671"/>
              <a:ext cx="1251457" cy="338554"/>
            </a:xfrm>
            <a:prstGeom prst="rect">
              <a:avLst/>
            </a:prstGeom>
            <a:noFill/>
          </p:spPr>
          <p:txBody>
            <a:bodyPr wrap="square" rtlCol="0">
              <a:spAutoFit/>
            </a:bodyPr>
            <a:lstStyle/>
            <a:p>
              <a:r>
                <a:rPr lang="en-US" sz="1600" dirty="0">
                  <a:solidFill>
                    <a:srgbClr val="0000CC"/>
                  </a:solidFill>
                </a:rPr>
                <a:t>New Service</a:t>
              </a:r>
              <a:endParaRPr lang="en-US" sz="1100" dirty="0">
                <a:solidFill>
                  <a:srgbClr val="0000CC"/>
                </a:solidFill>
              </a:endParaRP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5024548" y="1641310"/>
              <a:ext cx="412343" cy="26230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3967415" y="2763036"/>
              <a:ext cx="2576232" cy="338554"/>
            </a:xfrm>
            <a:prstGeom prst="rect">
              <a:avLst/>
            </a:prstGeom>
            <a:noFill/>
          </p:spPr>
          <p:txBody>
            <a:bodyPr wrap="square" rtlCol="0">
              <a:spAutoFit/>
            </a:bodyPr>
            <a:lstStyle/>
            <a:p>
              <a:r>
                <a:rPr lang="en-US" sz="1600" dirty="0">
                  <a:solidFill>
                    <a:srgbClr val="0000CC"/>
                  </a:solidFill>
                </a:rPr>
                <a:t>Homing &amp; NW Assignments</a:t>
              </a:r>
              <a:r>
                <a:rPr lang="en-US" sz="1100" dirty="0">
                  <a:solidFill>
                    <a:srgbClr val="0000CC"/>
                  </a:solidFill>
                </a:rPr>
                <a:t> </a:t>
              </a:r>
            </a:p>
          </p:txBody>
        </p: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flipV="1">
              <a:off x="4946076" y="2706977"/>
              <a:ext cx="684950" cy="743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id="{FD298F7D-1EF9-4884-905D-5BF367309B2C}"/>
                </a:ext>
              </a:extLst>
            </p:cNvPr>
            <p:cNvSpPr/>
            <p:nvPr/>
          </p:nvSpPr>
          <p:spPr>
            <a:xfrm>
              <a:off x="2978123" y="119908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127" name="Oval 126">
              <a:extLst>
                <a:ext uri="{FF2B5EF4-FFF2-40B4-BE49-F238E27FC236}">
                  <a16:creationId xmlns:a16="http://schemas.microsoft.com/office/drawing/2014/main" id="{CA28C45D-5A4C-4C29-87E2-EF346CD7255B}"/>
                </a:ext>
              </a:extLst>
            </p:cNvPr>
            <p:cNvSpPr/>
            <p:nvPr/>
          </p:nvSpPr>
          <p:spPr>
            <a:xfrm>
              <a:off x="2989971" y="19907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37" name="Oval 136">
              <a:extLst>
                <a:ext uri="{FF2B5EF4-FFF2-40B4-BE49-F238E27FC236}">
                  <a16:creationId xmlns:a16="http://schemas.microsoft.com/office/drawing/2014/main" id="{1F194C46-23CA-4843-BCB0-F9AC5BF652C9}"/>
                </a:ext>
              </a:extLst>
            </p:cNvPr>
            <p:cNvSpPr/>
            <p:nvPr/>
          </p:nvSpPr>
          <p:spPr>
            <a:xfrm>
              <a:off x="3439693" y="274665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38" name="Oval 137">
              <a:extLst>
                <a:ext uri="{FF2B5EF4-FFF2-40B4-BE49-F238E27FC236}">
                  <a16:creationId xmlns:a16="http://schemas.microsoft.com/office/drawing/2014/main" id="{D34A5B05-1182-4490-96E2-2420218060A1}"/>
                </a:ext>
              </a:extLst>
            </p:cNvPr>
            <p:cNvSpPr/>
            <p:nvPr/>
          </p:nvSpPr>
          <p:spPr>
            <a:xfrm>
              <a:off x="3931244" y="34898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143" name="Oval 142">
              <a:extLst>
                <a:ext uri="{FF2B5EF4-FFF2-40B4-BE49-F238E27FC236}">
                  <a16:creationId xmlns:a16="http://schemas.microsoft.com/office/drawing/2014/main" id="{0D0977DF-77A6-4866-95B4-39EF70A24FD8}"/>
                </a:ext>
              </a:extLst>
            </p:cNvPr>
            <p:cNvSpPr/>
            <p:nvPr/>
          </p:nvSpPr>
          <p:spPr>
            <a:xfrm>
              <a:off x="3964693" y="426106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376D2D93-EF99-45D3-AA5A-314ACF5B22D1}"/>
                </a:ext>
              </a:extLst>
            </p:cNvPr>
            <p:cNvSpPr/>
            <p:nvPr/>
          </p:nvSpPr>
          <p:spPr>
            <a:xfrm>
              <a:off x="6111678" y="488098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145" name="Oval 144">
              <a:extLst>
                <a:ext uri="{FF2B5EF4-FFF2-40B4-BE49-F238E27FC236}">
                  <a16:creationId xmlns:a16="http://schemas.microsoft.com/office/drawing/2014/main" id="{63B31C87-07D3-455C-8971-05037C5D6474}"/>
                </a:ext>
              </a:extLst>
            </p:cNvPr>
            <p:cNvSpPr/>
            <p:nvPr/>
          </p:nvSpPr>
          <p:spPr>
            <a:xfrm>
              <a:off x="3948435" y="550943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146" name="Oval 145">
              <a:extLst>
                <a:ext uri="{FF2B5EF4-FFF2-40B4-BE49-F238E27FC236}">
                  <a16:creationId xmlns:a16="http://schemas.microsoft.com/office/drawing/2014/main" id="{CA8C37D0-0432-4572-9698-8A64911D5273}"/>
                </a:ext>
              </a:extLst>
            </p:cNvPr>
            <p:cNvSpPr/>
            <p:nvPr/>
          </p:nvSpPr>
          <p:spPr>
            <a:xfrm>
              <a:off x="3984063" y="63628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a:off x="3824957" y="2224052"/>
              <a:ext cx="100702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9040149"/>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Service Instantiation Part 1</a:t>
            </a:r>
          </a:p>
          <a:p>
            <a:pPr defTabSz="360000">
              <a:spcAft>
                <a:spcPts val="600"/>
              </a:spcAft>
              <a:tabLst>
                <a:tab pos="360000" algn="l"/>
              </a:tabLst>
            </a:pPr>
            <a:r>
              <a:rPr lang="en-US" dirty="0">
                <a:ea typeface="Nokia Pure Text Light" panose="020B0403020202020204" pitchFamily="34" charset="0"/>
              </a:rPr>
              <a:t>Service Provider (SP) decides to instantiate a new service instance in ONAP.</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VID User or BSS/OSS system triggers Service Instantiation which includes a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OOF for Homing and Network assignments.  This assigns cloud resources to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creates AAI entries for Service and VNF and updates network assignments.  </a:t>
            </a:r>
            <a:r>
              <a:rPr lang="en-US" dirty="0">
                <a:solidFill>
                  <a:srgbClr val="FF0000"/>
                </a:solidFill>
                <a:ea typeface="Nokia Pure Text Light" panose="020B0403020202020204" pitchFamily="34" charset="0"/>
              </a:rPr>
              <a:t>SO retrieves SSH public key from Controller AAI entry and populates VNF AAI entry.</a:t>
            </a:r>
            <a:endParaRPr lang="en-US" sz="800"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SDN-R to create the network connections that Service needs.</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SDN-R creates network connections and UUID and updates AAI.</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SDN-R notifies SO that connections are created.</a:t>
            </a:r>
            <a:endParaRPr lang="en-US" sz="800" dirty="0">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SO triggers AAF to create security data for VNF.  This involves two steps:</a:t>
            </a:r>
          </a:p>
          <a:p>
            <a:pPr lvl="1" defTabSz="360000">
              <a:spcAft>
                <a:spcPts val="600"/>
              </a:spcAft>
              <a:tabLst>
                <a:tab pos="360000" algn="l"/>
              </a:tabLst>
            </a:pPr>
            <a:r>
              <a:rPr lang="en-US" dirty="0">
                <a:solidFill>
                  <a:srgbClr val="FF0000"/>
                </a:solidFill>
                <a:ea typeface="Nokia Pure Text Light" panose="020B0403020202020204" pitchFamily="34" charset="0"/>
              </a:rPr>
              <a:t>Retrieve a PKCS#12 bundle for the VNF from the Secrets Vault. Secrets Vault assigns UUID to PKCS#12 to ensure that cert is not given to another instance. </a:t>
            </a:r>
            <a:r>
              <a:rPr lang="en-US" b="1" dirty="0">
                <a:solidFill>
                  <a:srgbClr val="FF0000"/>
                </a:solidFill>
                <a:ea typeface="Nokia Pure Text Light" panose="020B0403020202020204" pitchFamily="34" charset="0"/>
              </a:rPr>
              <a:t>Issue:  </a:t>
            </a:r>
            <a:r>
              <a:rPr lang="en-US" dirty="0">
                <a:solidFill>
                  <a:srgbClr val="FF0000"/>
                </a:solidFill>
                <a:ea typeface="Nokia Pure Text Light" panose="020B0403020202020204" pitchFamily="34" charset="0"/>
              </a:rPr>
              <a:t>How is UUID in AAI associated with the ID used in the PKCS#12 cert?</a:t>
            </a:r>
          </a:p>
          <a:p>
            <a:pPr lvl="1" defTabSz="360000">
              <a:spcAft>
                <a:spcPts val="600"/>
              </a:spcAft>
              <a:tabLst>
                <a:tab pos="360000" algn="l"/>
              </a:tabLst>
            </a:pPr>
            <a:r>
              <a:rPr lang="en-US" dirty="0">
                <a:solidFill>
                  <a:srgbClr val="FF0000"/>
                </a:solidFill>
                <a:ea typeface="Nokia Pure Text Light" panose="020B0403020202020204" pitchFamily="34" charset="0"/>
              </a:rPr>
              <a:t>Create VNF authorizations in CADI that allow VNF to send events to DCAE.</a:t>
            </a:r>
          </a:p>
        </p:txBody>
      </p:sp>
      <p:sp>
        <p:nvSpPr>
          <p:cNvPr id="148" name="Oval 147">
            <a:extLst>
              <a:ext uri="{FF2B5EF4-FFF2-40B4-BE49-F238E27FC236}">
                <a16:creationId xmlns:a16="http://schemas.microsoft.com/office/drawing/2014/main" id="{5D60ADCA-CD31-4D18-8FB8-363EBE315B39}"/>
              </a:ext>
            </a:extLst>
          </p:cNvPr>
          <p:cNvSpPr/>
          <p:nvPr/>
        </p:nvSpPr>
        <p:spPr>
          <a:xfrm>
            <a:off x="7286706" y="11917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49" name="Oval 148">
            <a:extLst>
              <a:ext uri="{FF2B5EF4-FFF2-40B4-BE49-F238E27FC236}">
                <a16:creationId xmlns:a16="http://schemas.microsoft.com/office/drawing/2014/main" id="{CEE25B72-6789-45E3-BD61-85B53177E4F6}"/>
              </a:ext>
            </a:extLst>
          </p:cNvPr>
          <p:cNvSpPr/>
          <p:nvPr/>
        </p:nvSpPr>
        <p:spPr>
          <a:xfrm>
            <a:off x="7281330" y="18133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53" name="Oval 152">
            <a:extLst>
              <a:ext uri="{FF2B5EF4-FFF2-40B4-BE49-F238E27FC236}">
                <a16:creationId xmlns:a16="http://schemas.microsoft.com/office/drawing/2014/main" id="{78F460B5-BE83-49EA-B58F-4F93A79FFAB7}"/>
              </a:ext>
            </a:extLst>
          </p:cNvPr>
          <p:cNvSpPr/>
          <p:nvPr/>
        </p:nvSpPr>
        <p:spPr>
          <a:xfrm>
            <a:off x="7263682" y="26910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259" name="Rectangle: Rounded Corners 258">
            <a:extLst>
              <a:ext uri="{FF2B5EF4-FFF2-40B4-BE49-F238E27FC236}">
                <a16:creationId xmlns:a16="http://schemas.microsoft.com/office/drawing/2014/main" id="{95164A88-F465-44B0-8AEB-C6F97FAF90E0}"/>
              </a:ext>
            </a:extLst>
          </p:cNvPr>
          <p:cNvSpPr/>
          <p:nvPr/>
        </p:nvSpPr>
        <p:spPr>
          <a:xfrm rot="16200000">
            <a:off x="3775065" y="1348091"/>
            <a:ext cx="393249" cy="477488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7" name="Straight Arrow Connector 256">
            <a:extLst>
              <a:ext uri="{FF2B5EF4-FFF2-40B4-BE49-F238E27FC236}">
                <a16:creationId xmlns:a16="http://schemas.microsoft.com/office/drawing/2014/main" id="{D2C0AE81-792A-4559-AC3F-06BACDF94F75}"/>
              </a:ext>
            </a:extLst>
          </p:cNvPr>
          <p:cNvCxnSpPr>
            <a:cxnSpLocks/>
          </p:cNvCxnSpPr>
          <p:nvPr/>
        </p:nvCxnSpPr>
        <p:spPr>
          <a:xfrm flipH="1">
            <a:off x="2093617" y="3524639"/>
            <a:ext cx="363956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8" name="TextBox 257">
            <a:extLst>
              <a:ext uri="{FF2B5EF4-FFF2-40B4-BE49-F238E27FC236}">
                <a16:creationId xmlns:a16="http://schemas.microsoft.com/office/drawing/2014/main" id="{BCCEDBC9-3049-420C-A4C7-E034C6F9CC18}"/>
              </a:ext>
            </a:extLst>
          </p:cNvPr>
          <p:cNvSpPr txBox="1"/>
          <p:nvPr/>
        </p:nvSpPr>
        <p:spPr>
          <a:xfrm>
            <a:off x="1922920" y="3594853"/>
            <a:ext cx="3486469" cy="338554"/>
          </a:xfrm>
          <a:prstGeom prst="rect">
            <a:avLst/>
          </a:prstGeom>
          <a:noFill/>
        </p:spPr>
        <p:txBody>
          <a:bodyPr wrap="square" rtlCol="0">
            <a:spAutoFit/>
          </a:bodyPr>
          <a:lstStyle/>
          <a:p>
            <a:r>
              <a:rPr lang="en-US" sz="1600" dirty="0">
                <a:solidFill>
                  <a:srgbClr val="0000CC"/>
                </a:solidFill>
              </a:rPr>
              <a:t>Create AAI Entry for Service and VNFs</a:t>
            </a:r>
          </a:p>
        </p:txBody>
      </p:sp>
      <p:sp>
        <p:nvSpPr>
          <p:cNvPr id="261" name="Oval 260">
            <a:extLst>
              <a:ext uri="{FF2B5EF4-FFF2-40B4-BE49-F238E27FC236}">
                <a16:creationId xmlns:a16="http://schemas.microsoft.com/office/drawing/2014/main" id="{F08E4A1C-8519-4166-A634-61FE4BBEE806}"/>
              </a:ext>
            </a:extLst>
          </p:cNvPr>
          <p:cNvSpPr/>
          <p:nvPr/>
        </p:nvSpPr>
        <p:spPr>
          <a:xfrm>
            <a:off x="7286671" y="573096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sp>
        <p:nvSpPr>
          <p:cNvPr id="351" name="Oval 350">
            <a:extLst>
              <a:ext uri="{FF2B5EF4-FFF2-40B4-BE49-F238E27FC236}">
                <a16:creationId xmlns:a16="http://schemas.microsoft.com/office/drawing/2014/main" id="{032D556A-B500-4877-A2C5-EB8F7435D29A}"/>
              </a:ext>
            </a:extLst>
          </p:cNvPr>
          <p:cNvSpPr/>
          <p:nvPr/>
        </p:nvSpPr>
        <p:spPr>
          <a:xfrm>
            <a:off x="7286671" y="512667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353" name="Oval 352">
            <a:extLst>
              <a:ext uri="{FF2B5EF4-FFF2-40B4-BE49-F238E27FC236}">
                <a16:creationId xmlns:a16="http://schemas.microsoft.com/office/drawing/2014/main" id="{1D7D98D8-EC49-4D13-B0D4-AA2C4424FE1F}"/>
              </a:ext>
            </a:extLst>
          </p:cNvPr>
          <p:cNvSpPr/>
          <p:nvPr/>
        </p:nvSpPr>
        <p:spPr>
          <a:xfrm>
            <a:off x="7291521" y="454106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354" name="Oval 353">
            <a:extLst>
              <a:ext uri="{FF2B5EF4-FFF2-40B4-BE49-F238E27FC236}">
                <a16:creationId xmlns:a16="http://schemas.microsoft.com/office/drawing/2014/main" id="{A8AE96F6-0201-4620-B33E-CCF10774C241}"/>
              </a:ext>
            </a:extLst>
          </p:cNvPr>
          <p:cNvSpPr/>
          <p:nvPr/>
        </p:nvSpPr>
        <p:spPr>
          <a:xfrm>
            <a:off x="7286671" y="392041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3651927" y="796330"/>
            <a:ext cx="583814" cy="276999"/>
          </a:xfrm>
          <a:prstGeom prst="rect">
            <a:avLst/>
          </a:prstGeom>
          <a:noFill/>
        </p:spPr>
        <p:txBody>
          <a:bodyPr wrap="none" rtlCol="0">
            <a:spAutoFit/>
          </a:bodyPr>
          <a:lstStyle/>
          <a:p>
            <a:pPr algn="ctr"/>
            <a:r>
              <a:rPr lang="en-US" sz="1200" b="1" dirty="0">
                <a:solidFill>
                  <a:schemeClr val="bg1"/>
                </a:solidFill>
              </a:rPr>
              <a:t>SDN-C</a:t>
            </a:r>
          </a:p>
        </p:txBody>
      </p:sp>
      <p:sp>
        <p:nvSpPr>
          <p:cNvPr id="126" name="Rectangle: Rounded Corners 125">
            <a:extLst>
              <a:ext uri="{FF2B5EF4-FFF2-40B4-BE49-F238E27FC236}">
                <a16:creationId xmlns:a16="http://schemas.microsoft.com/office/drawing/2014/main" id="{649857A2-D643-4451-BA24-55C345D9360F}"/>
              </a:ext>
            </a:extLst>
          </p:cNvPr>
          <p:cNvSpPr/>
          <p:nvPr/>
        </p:nvSpPr>
        <p:spPr>
          <a:xfrm rot="16200000">
            <a:off x="2906118" y="2971370"/>
            <a:ext cx="369152"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BB50E69A-D7DD-43E8-B8E5-ADCEDEEB3C33}"/>
              </a:ext>
            </a:extLst>
          </p:cNvPr>
          <p:cNvSpPr txBox="1"/>
          <p:nvPr/>
        </p:nvSpPr>
        <p:spPr>
          <a:xfrm>
            <a:off x="1963356" y="4283406"/>
            <a:ext cx="2263752" cy="338554"/>
          </a:xfrm>
          <a:prstGeom prst="rect">
            <a:avLst/>
          </a:prstGeom>
          <a:noFill/>
        </p:spPr>
        <p:txBody>
          <a:bodyPr wrap="square" rtlCol="0">
            <a:spAutoFit/>
          </a:bodyPr>
          <a:lstStyle/>
          <a:p>
            <a:r>
              <a:rPr lang="en-US" sz="1600" dirty="0">
                <a:solidFill>
                  <a:srgbClr val="0000CC"/>
                </a:solidFill>
              </a:rPr>
              <a:t>Create NW connections</a:t>
            </a:r>
          </a:p>
        </p:txBody>
      </p:sp>
      <p:cxnSp>
        <p:nvCxnSpPr>
          <p:cNvPr id="150" name="Straight Arrow Connector 149">
            <a:extLst>
              <a:ext uri="{FF2B5EF4-FFF2-40B4-BE49-F238E27FC236}">
                <a16:creationId xmlns:a16="http://schemas.microsoft.com/office/drawing/2014/main" id="{6A176E66-7FE3-4374-A46B-18581853445C}"/>
              </a:ext>
            </a:extLst>
          </p:cNvPr>
          <p:cNvCxnSpPr>
            <a:cxnSpLocks/>
          </p:cNvCxnSpPr>
          <p:nvPr/>
        </p:nvCxnSpPr>
        <p:spPr>
          <a:xfrm flipH="1">
            <a:off x="2116280" y="4236252"/>
            <a:ext cx="1738962" cy="23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1" name="Rectangle: Rounded Corners 150">
            <a:extLst>
              <a:ext uri="{FF2B5EF4-FFF2-40B4-BE49-F238E27FC236}">
                <a16:creationId xmlns:a16="http://schemas.microsoft.com/office/drawing/2014/main" id="{5F1E7EBD-4731-4B05-8968-775824A1D417}"/>
              </a:ext>
            </a:extLst>
          </p:cNvPr>
          <p:cNvSpPr/>
          <p:nvPr/>
        </p:nvSpPr>
        <p:spPr>
          <a:xfrm rot="16200000">
            <a:off x="4815465" y="3851115"/>
            <a:ext cx="393249" cy="264680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extBox 151">
            <a:extLst>
              <a:ext uri="{FF2B5EF4-FFF2-40B4-BE49-F238E27FC236}">
                <a16:creationId xmlns:a16="http://schemas.microsoft.com/office/drawing/2014/main" id="{8336D371-A562-4AE8-B6B9-349B16EBC149}"/>
              </a:ext>
            </a:extLst>
          </p:cNvPr>
          <p:cNvSpPr txBox="1"/>
          <p:nvPr/>
        </p:nvSpPr>
        <p:spPr>
          <a:xfrm>
            <a:off x="3910756" y="5032590"/>
            <a:ext cx="2275655" cy="338554"/>
          </a:xfrm>
          <a:prstGeom prst="rect">
            <a:avLst/>
          </a:prstGeom>
          <a:noFill/>
        </p:spPr>
        <p:txBody>
          <a:bodyPr wrap="square" rtlCol="0">
            <a:spAutoFit/>
          </a:bodyPr>
          <a:lstStyle/>
          <a:p>
            <a:r>
              <a:rPr lang="en-US" sz="1600" dirty="0">
                <a:solidFill>
                  <a:srgbClr val="0000CC"/>
                </a:solidFill>
              </a:rPr>
              <a:t>Update NW connections</a:t>
            </a:r>
          </a:p>
        </p:txBody>
      </p:sp>
      <p:cxnSp>
        <p:nvCxnSpPr>
          <p:cNvPr id="154" name="Straight Arrow Connector 153">
            <a:extLst>
              <a:ext uri="{FF2B5EF4-FFF2-40B4-BE49-F238E27FC236}">
                <a16:creationId xmlns:a16="http://schemas.microsoft.com/office/drawing/2014/main" id="{7C460DEF-E5DC-414E-9807-F01678C17000}"/>
              </a:ext>
            </a:extLst>
          </p:cNvPr>
          <p:cNvCxnSpPr>
            <a:cxnSpLocks/>
          </p:cNvCxnSpPr>
          <p:nvPr/>
        </p:nvCxnSpPr>
        <p:spPr>
          <a:xfrm flipH="1" flipV="1">
            <a:off x="4085609" y="4962632"/>
            <a:ext cx="1688549" cy="1406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C24D589C-4DA1-4EBD-BC97-05B96C855F6D}"/>
              </a:ext>
            </a:extLst>
          </p:cNvPr>
          <p:cNvSpPr/>
          <p:nvPr/>
        </p:nvSpPr>
        <p:spPr>
          <a:xfrm rot="16200000">
            <a:off x="2810015" y="4258292"/>
            <a:ext cx="388350"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TextBox 155">
            <a:extLst>
              <a:ext uri="{FF2B5EF4-FFF2-40B4-BE49-F238E27FC236}">
                <a16:creationId xmlns:a16="http://schemas.microsoft.com/office/drawing/2014/main" id="{74F6FB37-195A-46BB-A033-1AD90C88A346}"/>
              </a:ext>
            </a:extLst>
          </p:cNvPr>
          <p:cNvSpPr txBox="1"/>
          <p:nvPr/>
        </p:nvSpPr>
        <p:spPr>
          <a:xfrm>
            <a:off x="1910129" y="5519874"/>
            <a:ext cx="2507245" cy="338554"/>
          </a:xfrm>
          <a:prstGeom prst="rect">
            <a:avLst/>
          </a:prstGeom>
          <a:noFill/>
        </p:spPr>
        <p:txBody>
          <a:bodyPr wrap="square" rtlCol="0">
            <a:spAutoFit/>
          </a:bodyPr>
          <a:lstStyle/>
          <a:p>
            <a:r>
              <a:rPr lang="en-US" sz="1600" dirty="0">
                <a:solidFill>
                  <a:srgbClr val="0000CC"/>
                </a:solidFill>
              </a:rPr>
              <a:t>NW connections complete</a:t>
            </a:r>
          </a:p>
        </p:txBody>
      </p:sp>
      <p:cxnSp>
        <p:nvCxnSpPr>
          <p:cNvPr id="157" name="Straight Arrow Connector 156">
            <a:extLst>
              <a:ext uri="{FF2B5EF4-FFF2-40B4-BE49-F238E27FC236}">
                <a16:creationId xmlns:a16="http://schemas.microsoft.com/office/drawing/2014/main" id="{91F2D8CF-03C9-483F-BD4E-30CD42C84B50}"/>
              </a:ext>
            </a:extLst>
          </p:cNvPr>
          <p:cNvCxnSpPr>
            <a:cxnSpLocks/>
          </p:cNvCxnSpPr>
          <p:nvPr/>
        </p:nvCxnSpPr>
        <p:spPr>
          <a:xfrm flipH="1">
            <a:off x="2093616" y="5514916"/>
            <a:ext cx="167512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625068" y="555207"/>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714015" y="765085"/>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62" name="Rectangle: Rounded Corners 161">
            <a:extLst>
              <a:ext uri="{FF2B5EF4-FFF2-40B4-BE49-F238E27FC236}">
                <a16:creationId xmlns:a16="http://schemas.microsoft.com/office/drawing/2014/main" id="{BB8B5FDE-EB37-4796-AC8C-67EDF0256B81}"/>
              </a:ext>
            </a:extLst>
          </p:cNvPr>
          <p:cNvSpPr/>
          <p:nvPr/>
        </p:nvSpPr>
        <p:spPr>
          <a:xfrm rot="16200000">
            <a:off x="3318469" y="4674665"/>
            <a:ext cx="369152" cy="38251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3" name="TextBox 162">
            <a:extLst>
              <a:ext uri="{FF2B5EF4-FFF2-40B4-BE49-F238E27FC236}">
                <a16:creationId xmlns:a16="http://schemas.microsoft.com/office/drawing/2014/main" id="{55DF92A9-C2E1-4FC2-8A77-A1C4F6566F40}"/>
              </a:ext>
            </a:extLst>
          </p:cNvPr>
          <p:cNvSpPr txBox="1"/>
          <p:nvPr/>
        </p:nvSpPr>
        <p:spPr>
          <a:xfrm>
            <a:off x="1834584" y="6431602"/>
            <a:ext cx="3414366" cy="338554"/>
          </a:xfrm>
          <a:prstGeom prst="rect">
            <a:avLst/>
          </a:prstGeom>
          <a:noFill/>
        </p:spPr>
        <p:txBody>
          <a:bodyPr wrap="square" rtlCol="0">
            <a:spAutoFit/>
          </a:bodyPr>
          <a:lstStyle/>
          <a:p>
            <a:r>
              <a:rPr lang="en-US" sz="1600" dirty="0">
                <a:solidFill>
                  <a:srgbClr val="0000CC"/>
                </a:solidFill>
              </a:rPr>
              <a:t>Create security data</a:t>
            </a:r>
          </a:p>
        </p:txBody>
      </p:sp>
      <p:cxnSp>
        <p:nvCxnSpPr>
          <p:cNvPr id="161" name="Straight Arrow Connector 160">
            <a:extLst>
              <a:ext uri="{FF2B5EF4-FFF2-40B4-BE49-F238E27FC236}">
                <a16:creationId xmlns:a16="http://schemas.microsoft.com/office/drawing/2014/main" id="{03B62663-6C8E-468F-8C6C-23E890933211}"/>
              </a:ext>
            </a:extLst>
          </p:cNvPr>
          <p:cNvCxnSpPr>
            <a:cxnSpLocks/>
          </p:cNvCxnSpPr>
          <p:nvPr/>
        </p:nvCxnSpPr>
        <p:spPr>
          <a:xfrm flipH="1">
            <a:off x="2113341" y="6374800"/>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id="{003123C1-8A83-41DF-B12F-BC6D1B4E48B2}"/>
              </a:ext>
            </a:extLst>
          </p:cNvPr>
          <p:cNvSpPr/>
          <p:nvPr/>
        </p:nvSpPr>
        <p:spPr>
          <a:xfrm>
            <a:off x="7260818" y="6289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4" cy="276999"/>
          </a:xfrm>
          <a:prstGeom prst="rect">
            <a:avLst/>
          </a:prstGeom>
          <a:noFill/>
        </p:spPr>
        <p:txBody>
          <a:bodyPr wrap="none" rtlCol="0">
            <a:spAutoFit/>
          </a:bodyPr>
          <a:lstStyle/>
          <a:p>
            <a:pPr algn="ctr"/>
            <a:r>
              <a:rPr lang="en-US" sz="1200" b="1" dirty="0">
                <a:solidFill>
                  <a:schemeClr val="bg1"/>
                </a:solidFill>
              </a:rPr>
              <a:t>CA</a:t>
            </a:r>
          </a:p>
        </p:txBody>
      </p:sp>
      <p:sp>
        <p:nvSpPr>
          <p:cNvPr id="76" name="TextBox 75">
            <a:extLst>
              <a:ext uri="{FF2B5EF4-FFF2-40B4-BE49-F238E27FC236}">
                <a16:creationId xmlns:a16="http://schemas.microsoft.com/office/drawing/2014/main" id="{5FB24F49-BF88-471F-9439-AD8AE7493840}"/>
              </a:ext>
            </a:extLst>
          </p:cNvPr>
          <p:cNvSpPr txBox="1"/>
          <p:nvPr/>
        </p:nvSpPr>
        <p:spPr>
          <a:xfrm>
            <a:off x="4265165" y="8095590"/>
            <a:ext cx="1426564" cy="584775"/>
          </a:xfrm>
          <a:prstGeom prst="rect">
            <a:avLst/>
          </a:prstGeom>
          <a:noFill/>
        </p:spPr>
        <p:txBody>
          <a:bodyPr wrap="square" rtlCol="0">
            <a:spAutoFit/>
          </a:bodyPr>
          <a:lstStyle/>
          <a:p>
            <a:r>
              <a:rPr lang="en-US" sz="1600" dirty="0">
                <a:solidFill>
                  <a:srgbClr val="0000CC"/>
                </a:solidFill>
              </a:rPr>
              <a:t>Create VNF Authorizations</a:t>
            </a:r>
            <a:endParaRPr lang="en-US" sz="1100" dirty="0">
              <a:solidFill>
                <a:srgbClr val="0000CC"/>
              </a:solidFill>
            </a:endParaRPr>
          </a:p>
        </p:txBody>
      </p:sp>
      <p:sp>
        <p:nvSpPr>
          <p:cNvPr id="78" name="Oval 77">
            <a:extLst>
              <a:ext uri="{FF2B5EF4-FFF2-40B4-BE49-F238E27FC236}">
                <a16:creationId xmlns:a16="http://schemas.microsoft.com/office/drawing/2014/main" id="{C8BE62D2-D200-44C2-AAE8-652775D1AAEB}"/>
              </a:ext>
            </a:extLst>
          </p:cNvPr>
          <p:cNvSpPr/>
          <p:nvPr/>
        </p:nvSpPr>
        <p:spPr>
          <a:xfrm>
            <a:off x="3708646" y="719775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79" name="Oval 78">
            <a:extLst>
              <a:ext uri="{FF2B5EF4-FFF2-40B4-BE49-F238E27FC236}">
                <a16:creationId xmlns:a16="http://schemas.microsoft.com/office/drawing/2014/main" id="{93451A36-71E3-4AAD-A2A7-FBD9E6F26732}"/>
              </a:ext>
            </a:extLst>
          </p:cNvPr>
          <p:cNvSpPr/>
          <p:nvPr/>
        </p:nvSpPr>
        <p:spPr>
          <a:xfrm>
            <a:off x="7773524" y="644721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80" name="Oval 79">
            <a:extLst>
              <a:ext uri="{FF2B5EF4-FFF2-40B4-BE49-F238E27FC236}">
                <a16:creationId xmlns:a16="http://schemas.microsoft.com/office/drawing/2014/main" id="{17436859-53F0-4DE0-ADD5-8E5DB0590F17}"/>
              </a:ext>
            </a:extLst>
          </p:cNvPr>
          <p:cNvSpPr/>
          <p:nvPr/>
        </p:nvSpPr>
        <p:spPr>
          <a:xfrm>
            <a:off x="3755091" y="82139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81" name="Oval 80">
            <a:extLst>
              <a:ext uri="{FF2B5EF4-FFF2-40B4-BE49-F238E27FC236}">
                <a16:creationId xmlns:a16="http://schemas.microsoft.com/office/drawing/2014/main" id="{D27AFA61-325B-4B7B-9ACF-E7B65BAA82A3}"/>
              </a:ext>
            </a:extLst>
          </p:cNvPr>
          <p:cNvSpPr/>
          <p:nvPr/>
        </p:nvSpPr>
        <p:spPr>
          <a:xfrm>
            <a:off x="7806426" y="81305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75" name="Rectangle: Rounded Corners 74">
            <a:extLst>
              <a:ext uri="{FF2B5EF4-FFF2-40B4-BE49-F238E27FC236}">
                <a16:creationId xmlns:a16="http://schemas.microsoft.com/office/drawing/2014/main" id="{8B5B6EE0-96EE-484C-AE7C-033151E76EAB}"/>
              </a:ext>
            </a:extLst>
          </p:cNvPr>
          <p:cNvSpPr/>
          <p:nvPr/>
        </p:nvSpPr>
        <p:spPr>
          <a:xfrm rot="16200000">
            <a:off x="4454787" y="6676864"/>
            <a:ext cx="935192" cy="14498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FF843168-EE7A-4D94-8537-3794225AA715}"/>
              </a:ext>
            </a:extLst>
          </p:cNvPr>
          <p:cNvSpPr txBox="1"/>
          <p:nvPr/>
        </p:nvSpPr>
        <p:spPr>
          <a:xfrm>
            <a:off x="4261124" y="6981945"/>
            <a:ext cx="1386191" cy="830997"/>
          </a:xfrm>
          <a:prstGeom prst="rect">
            <a:avLst/>
          </a:prstGeom>
          <a:noFill/>
        </p:spPr>
        <p:txBody>
          <a:bodyPr wrap="square" rtlCol="0">
            <a:spAutoFit/>
          </a:bodyPr>
          <a:lstStyle/>
          <a:p>
            <a:r>
              <a:rPr lang="en-US" sz="1600" dirty="0">
                <a:solidFill>
                  <a:srgbClr val="0000CC"/>
                </a:solidFill>
              </a:rPr>
              <a:t>Retrieve a PKCS#12 from Secrets Vault</a:t>
            </a:r>
            <a:endParaRPr lang="en-US" sz="1100" dirty="0">
              <a:solidFill>
                <a:srgbClr val="0000CC"/>
              </a:solidFill>
            </a:endParaRPr>
          </a:p>
        </p:txBody>
      </p:sp>
    </p:spTree>
    <p:extLst>
      <p:ext uri="{BB962C8B-B14F-4D97-AF65-F5344CB8AC3E}">
        <p14:creationId xmlns:p14="http://schemas.microsoft.com/office/powerpoint/2010/main" val="3079046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65830" y="111108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974409" y="117474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2807923" y="5677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C2 : VNF Authorizations</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772234" y="614401"/>
            <a:ext cx="1355307" cy="8441841"/>
            <a:chOff x="3608539" y="530887"/>
            <a:chExt cx="1355307" cy="8441841"/>
          </a:xfrm>
        </p:grpSpPr>
        <p:sp>
          <p:nvSpPr>
            <p:cNvPr id="132" name="TextBox 131">
              <a:extLst>
                <a:ext uri="{FF2B5EF4-FFF2-40B4-BE49-F238E27FC236}">
                  <a16:creationId xmlns:a16="http://schemas.microsoft.com/office/drawing/2014/main" id="{CCBEFEC3-08FB-422A-A8C4-79B29D42BE44}"/>
                </a:ext>
              </a:extLst>
            </p:cNvPr>
            <p:cNvSpPr txBox="1"/>
            <p:nvPr/>
          </p:nvSpPr>
          <p:spPr>
            <a:xfrm>
              <a:off x="4602850" y="701340"/>
              <a:ext cx="360996" cy="276999"/>
            </a:xfrm>
            <a:prstGeom prst="rect">
              <a:avLst/>
            </a:prstGeom>
            <a:noFill/>
          </p:spPr>
          <p:txBody>
            <a:bodyPr wrap="none" rtlCol="0">
              <a:spAutoFit/>
            </a:bodyPr>
            <a:lstStyle/>
            <a:p>
              <a:r>
                <a:rPr lang="en-US" sz="1200" b="1" dirty="0">
                  <a:solidFill>
                    <a:schemeClr val="bg1"/>
                  </a:solidFill>
                </a:rPr>
                <a:t>SO</a:t>
              </a:r>
            </a:p>
          </p:txBody>
        </p:sp>
        <p:sp>
          <p:nvSpPr>
            <p:cNvPr id="111" name="Rectangle: Rounded Corners 110">
              <a:extLst>
                <a:ext uri="{FF2B5EF4-FFF2-40B4-BE49-F238E27FC236}">
                  <a16:creationId xmlns:a16="http://schemas.microsoft.com/office/drawing/2014/main" id="{C658777F-CDA9-442B-B8BB-2E8FE611683C}"/>
                </a:ext>
              </a:extLst>
            </p:cNvPr>
            <p:cNvSpPr/>
            <p:nvPr/>
          </p:nvSpPr>
          <p:spPr>
            <a:xfrm>
              <a:off x="3922496" y="102670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608539" y="530887"/>
              <a:ext cx="856987" cy="560347"/>
              <a:chOff x="1173767" y="547522"/>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361217" y="4713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173767" y="622121"/>
                <a:ext cx="856987" cy="276999"/>
              </a:xfrm>
              <a:prstGeom prst="rect">
                <a:avLst/>
              </a:prstGeom>
              <a:noFill/>
            </p:spPr>
            <p:txBody>
              <a:bodyPr wrap="square" rtlCol="0">
                <a:spAutoFit/>
              </a:bodyPr>
              <a:lstStyle/>
              <a:p>
                <a:pPr algn="ctr"/>
                <a:r>
                  <a:rPr lang="en-US" sz="1200" b="1" dirty="0">
                    <a:solidFill>
                      <a:schemeClr val="bg1"/>
                    </a:solidFill>
                  </a:rPr>
                  <a:t>SDC</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5654607"/>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VNF Authorizations for DCAE</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rPr>
              <a:t>Precondition:  As part of artifact distribution, AAF receives the YAML file with all the events that this VNF Type can emit</a:t>
            </a:r>
            <a:r>
              <a:rPr lang="en-US" dirty="0">
                <a:solidFill>
                  <a:srgbClr val="FF0000"/>
                </a:solidFill>
                <a:ea typeface="Nokia Pure Text Light" panose="020B0403020202020204" pitchFamily="34" charset="0"/>
              </a:rPr>
              <a:t>.</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rPr>
              <a:t>When a VNF is instantiated, AAF uses the appropriate YAML file for this VNF Type to create permissions in CADI that allow this VNF Instance to send events to DCAE.</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Postcondition:  When VNF sets up a HTTP/TLS connection and sends an event to DCAE (Fault, Syslog, Measurements, etc.) DCAE uses CADI to obtain the permissions for this VNF. DCAE recognizes that this VNF is authorized to send these events.</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214824" y="16595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A3</a:t>
            </a: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A3</a:t>
            </a:r>
          </a:p>
        </p:txBody>
      </p:sp>
      <p:sp>
        <p:nvSpPr>
          <p:cNvPr id="109" name="TextBox 108">
            <a:extLst>
              <a:ext uri="{FF2B5EF4-FFF2-40B4-BE49-F238E27FC236}">
                <a16:creationId xmlns:a16="http://schemas.microsoft.com/office/drawing/2014/main" id="{082E4A3B-FE20-4789-96F3-F073D474B2D4}"/>
              </a:ext>
            </a:extLst>
          </p:cNvPr>
          <p:cNvSpPr txBox="1"/>
          <p:nvPr/>
        </p:nvSpPr>
        <p:spPr>
          <a:xfrm>
            <a:off x="2922845" y="756074"/>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530269" y="567742"/>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579967" y="750204"/>
            <a:ext cx="497352" cy="276999"/>
          </a:xfrm>
          <a:prstGeom prst="rect">
            <a:avLst/>
          </a:prstGeom>
          <a:noFill/>
        </p:spPr>
        <p:txBody>
          <a:bodyPr wrap="square" rtlCol="0">
            <a:spAutoFit/>
          </a:bodyPr>
          <a:lstStyle/>
          <a:p>
            <a:pPr algn="ctr"/>
            <a:r>
              <a:rPr lang="en-US" sz="1200" b="1" dirty="0">
                <a:solidFill>
                  <a:schemeClr val="bg1"/>
                </a:solidFill>
              </a:rPr>
              <a:t>CADI</a:t>
            </a:r>
          </a:p>
        </p:txBody>
      </p:sp>
      <p:sp>
        <p:nvSpPr>
          <p:cNvPr id="89" name="Rectangle: Rounded Corners 165">
            <a:extLst>
              <a:ext uri="{FF2B5EF4-FFF2-40B4-BE49-F238E27FC236}">
                <a16:creationId xmlns:a16="http://schemas.microsoft.com/office/drawing/2014/main" id="{C59ED623-4D03-4F3C-BEC9-0691D21357F8}"/>
              </a:ext>
            </a:extLst>
          </p:cNvPr>
          <p:cNvSpPr/>
          <p:nvPr/>
        </p:nvSpPr>
        <p:spPr>
          <a:xfrm>
            <a:off x="650114" y="1469586"/>
            <a:ext cx="2794351" cy="69147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Precondition: </a:t>
            </a:r>
          </a:p>
          <a:p>
            <a:r>
              <a:rPr lang="en-US" sz="1600" dirty="0">
                <a:solidFill>
                  <a:srgbClr val="0000CC"/>
                </a:solidFill>
              </a:rPr>
              <a:t>AAF receives VNF YAML file</a:t>
            </a:r>
          </a:p>
        </p:txBody>
      </p:sp>
      <p:sp>
        <p:nvSpPr>
          <p:cNvPr id="90" name="Oval 89">
            <a:extLst>
              <a:ext uri="{FF2B5EF4-FFF2-40B4-BE49-F238E27FC236}">
                <a16:creationId xmlns:a16="http://schemas.microsoft.com/office/drawing/2014/main" id="{F337D02A-8653-4EF2-B10C-6FEAE873453F}"/>
              </a:ext>
            </a:extLst>
          </p:cNvPr>
          <p:cNvSpPr/>
          <p:nvPr/>
        </p:nvSpPr>
        <p:spPr>
          <a:xfrm>
            <a:off x="2349122" y="307142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13032" y="3109140"/>
            <a:ext cx="278522" cy="278522"/>
          </a:xfrm>
          <a:prstGeom prst="rect">
            <a:avLst/>
          </a:prstGeom>
        </p:spPr>
      </p:pic>
      <p:sp>
        <p:nvSpPr>
          <p:cNvPr id="95" name="Rectangle: Rounded Corners 165">
            <a:extLst>
              <a:ext uri="{FF2B5EF4-FFF2-40B4-BE49-F238E27FC236}">
                <a16:creationId xmlns:a16="http://schemas.microsoft.com/office/drawing/2014/main" id="{C59ED623-4D03-4F3C-BEC9-0691D21357F8}"/>
              </a:ext>
            </a:extLst>
          </p:cNvPr>
          <p:cNvSpPr/>
          <p:nvPr/>
        </p:nvSpPr>
        <p:spPr>
          <a:xfrm>
            <a:off x="2808618" y="2948515"/>
            <a:ext cx="2268701" cy="59977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creates permissions in CADI for VNF.</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a:off x="3275145" y="2948159"/>
            <a:ext cx="142169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75842" y="4413513"/>
            <a:ext cx="278522" cy="278522"/>
          </a:xfrm>
          <a:prstGeom prst="rect">
            <a:avLst/>
          </a:prstGeom>
        </p:spPr>
      </p:pic>
      <p:sp>
        <p:nvSpPr>
          <p:cNvPr id="115" name="Oval 114">
            <a:extLst>
              <a:ext uri="{FF2B5EF4-FFF2-40B4-BE49-F238E27FC236}">
                <a16:creationId xmlns:a16="http://schemas.microsoft.com/office/drawing/2014/main" id="{F337D02A-8653-4EF2-B10C-6FEAE873453F}"/>
              </a:ext>
            </a:extLst>
          </p:cNvPr>
          <p:cNvSpPr/>
          <p:nvPr/>
        </p:nvSpPr>
        <p:spPr>
          <a:xfrm>
            <a:off x="3889616" y="437363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Post</a:t>
            </a:r>
          </a:p>
        </p:txBody>
      </p:sp>
      <p:sp>
        <p:nvSpPr>
          <p:cNvPr id="129" name="Oval 128">
            <a:extLst>
              <a:ext uri="{FF2B5EF4-FFF2-40B4-BE49-F238E27FC236}">
                <a16:creationId xmlns:a16="http://schemas.microsoft.com/office/drawing/2014/main" id="{F337D02A-8653-4EF2-B10C-6FEAE873453F}"/>
              </a:ext>
            </a:extLst>
          </p:cNvPr>
          <p:cNvSpPr/>
          <p:nvPr/>
        </p:nvSpPr>
        <p:spPr>
          <a:xfrm>
            <a:off x="7261150" y="203539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302722" y="351770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Post</a:t>
            </a:r>
          </a:p>
        </p:txBody>
      </p:sp>
      <p:cxnSp>
        <p:nvCxnSpPr>
          <p:cNvPr id="59" name="Straight Arrow Connector 58">
            <a:extLst>
              <a:ext uri="{FF2B5EF4-FFF2-40B4-BE49-F238E27FC236}">
                <a16:creationId xmlns:a16="http://schemas.microsoft.com/office/drawing/2014/main" id="{60DCB328-EC82-4E55-BF66-2A4804453C9D}"/>
              </a:ext>
            </a:extLst>
          </p:cNvPr>
          <p:cNvCxnSpPr>
            <a:cxnSpLocks/>
          </p:cNvCxnSpPr>
          <p:nvPr/>
        </p:nvCxnSpPr>
        <p:spPr>
          <a:xfrm flipH="1">
            <a:off x="1388141" y="1446717"/>
            <a:ext cx="1586268" cy="2405"/>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93FE37B4-EA18-4FFE-8958-C4BEE0B9A638}"/>
              </a:ext>
            </a:extLst>
          </p:cNvPr>
          <p:cNvSpPr/>
          <p:nvPr/>
        </p:nvSpPr>
        <p:spPr>
          <a:xfrm>
            <a:off x="6339142"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Rounded Corners 63">
            <a:extLst>
              <a:ext uri="{FF2B5EF4-FFF2-40B4-BE49-F238E27FC236}">
                <a16:creationId xmlns:a16="http://schemas.microsoft.com/office/drawing/2014/main" id="{40D9BCF3-415D-4AC0-809F-964EFBBF8415}"/>
              </a:ext>
            </a:extLst>
          </p:cNvPr>
          <p:cNvSpPr/>
          <p:nvPr/>
        </p:nvSpPr>
        <p:spPr>
          <a:xfrm rot="16200000">
            <a:off x="6229312" y="567742"/>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57236789-9D70-4D94-B1E8-612AD6589962}"/>
              </a:ext>
            </a:extLst>
          </p:cNvPr>
          <p:cNvSpPr txBox="1"/>
          <p:nvPr/>
        </p:nvSpPr>
        <p:spPr>
          <a:xfrm>
            <a:off x="6222666" y="784853"/>
            <a:ext cx="574924" cy="276999"/>
          </a:xfrm>
          <a:prstGeom prst="rect">
            <a:avLst/>
          </a:prstGeom>
          <a:noFill/>
        </p:spPr>
        <p:txBody>
          <a:bodyPr wrap="square" rtlCol="0">
            <a:spAutoFit/>
          </a:bodyPr>
          <a:lstStyle/>
          <a:p>
            <a:pPr algn="ctr"/>
            <a:r>
              <a:rPr lang="en-US" sz="1200" b="1" dirty="0">
                <a:solidFill>
                  <a:schemeClr val="bg1"/>
                </a:solidFill>
              </a:rPr>
              <a:t>DCAE</a:t>
            </a:r>
          </a:p>
        </p:txBody>
      </p:sp>
      <p:sp>
        <p:nvSpPr>
          <p:cNvPr id="69" name="Rectangle: Rounded Corners 165">
            <a:extLst>
              <a:ext uri="{FF2B5EF4-FFF2-40B4-BE49-F238E27FC236}">
                <a16:creationId xmlns:a16="http://schemas.microsoft.com/office/drawing/2014/main" id="{16DCE2B2-2CDA-4D5C-8765-A42F5608490D}"/>
              </a:ext>
            </a:extLst>
          </p:cNvPr>
          <p:cNvSpPr/>
          <p:nvPr/>
        </p:nvSpPr>
        <p:spPr>
          <a:xfrm>
            <a:off x="4338330" y="4137268"/>
            <a:ext cx="2665044" cy="74404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DCAE uses CADI permissions to authorize VNF</a:t>
            </a:r>
          </a:p>
        </p:txBody>
      </p:sp>
      <p:cxnSp>
        <p:nvCxnSpPr>
          <p:cNvPr id="70" name="Straight Arrow Connector 69">
            <a:extLst>
              <a:ext uri="{FF2B5EF4-FFF2-40B4-BE49-F238E27FC236}">
                <a16:creationId xmlns:a16="http://schemas.microsoft.com/office/drawing/2014/main" id="{94FF431C-807E-4881-8836-D65AA626F193}"/>
              </a:ext>
            </a:extLst>
          </p:cNvPr>
          <p:cNvCxnSpPr>
            <a:cxnSpLocks/>
          </p:cNvCxnSpPr>
          <p:nvPr/>
        </p:nvCxnSpPr>
        <p:spPr>
          <a:xfrm flipH="1">
            <a:off x="4917451" y="4099177"/>
            <a:ext cx="1421691"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9167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DAE14D6E-0A4A-451F-BB11-C7AF539B9A6B}"/>
              </a:ext>
            </a:extLst>
          </p:cNvPr>
          <p:cNvGrpSpPr/>
          <p:nvPr/>
        </p:nvGrpSpPr>
        <p:grpSpPr>
          <a:xfrm>
            <a:off x="0" y="0"/>
            <a:ext cx="6863269" cy="9157353"/>
            <a:chOff x="2661732" y="-13353"/>
            <a:chExt cx="6863269" cy="9157353"/>
          </a:xfrm>
        </p:grpSpPr>
        <p:grpSp>
          <p:nvGrpSpPr>
            <p:cNvPr id="10" name="Group 9">
              <a:extLst>
                <a:ext uri="{FF2B5EF4-FFF2-40B4-BE49-F238E27FC236}">
                  <a16:creationId xmlns:a16="http://schemas.microsoft.com/office/drawing/2014/main" id="{EF2FBE87-DF46-473F-9CE8-DCF199469066}"/>
                </a:ext>
              </a:extLst>
            </p:cNvPr>
            <p:cNvGrpSpPr/>
            <p:nvPr/>
          </p:nvGrpSpPr>
          <p:grpSpPr>
            <a:xfrm>
              <a:off x="5694674" y="576598"/>
              <a:ext cx="712737" cy="8318021"/>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4692024" y="576598"/>
              <a:ext cx="829010" cy="8318021"/>
              <a:chOff x="2473420" y="576597"/>
              <a:chExt cx="829010"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73420" y="576597"/>
                <a:ext cx="829010" cy="560347"/>
                <a:chOff x="1785772" y="588837"/>
                <a:chExt cx="829010"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785772" y="735817"/>
                  <a:ext cx="829010" cy="276999"/>
                </a:xfrm>
                <a:prstGeom prst="rect">
                  <a:avLst/>
                </a:prstGeom>
                <a:noFill/>
              </p:spPr>
              <p:txBody>
                <a:bodyPr wrap="none" rtlCol="0">
                  <a:spAutoFit/>
                </a:bodyPr>
                <a:lstStyle/>
                <a:p>
                  <a:pPr algn="ctr"/>
                  <a:r>
                    <a:rPr lang="en-US" sz="1200" b="1" dirty="0">
                      <a:solidFill>
                        <a:schemeClr val="bg1"/>
                      </a:solidFill>
                    </a:rPr>
                    <a:t>Controller</a:t>
                  </a:r>
                </a:p>
              </p:txBody>
            </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3797630" y="576598"/>
              <a:ext cx="712737" cy="8318021"/>
              <a:chOff x="1612006" y="576597"/>
              <a:chExt cx="712737"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899739" y="702710"/>
                  <a:ext cx="633507" cy="276999"/>
                </a:xfrm>
                <a:prstGeom prst="rect">
                  <a:avLst/>
                </a:prstGeom>
                <a:noFill/>
              </p:spPr>
              <p:txBody>
                <a:bodyPr wrap="none" rtlCol="0">
                  <a:spAutoFit/>
                </a:bodyPr>
                <a:lstStyle/>
                <a:p>
                  <a:r>
                    <a:rPr lang="en-US" sz="1200" b="1" dirty="0">
                      <a:solidFill>
                        <a:schemeClr val="bg1"/>
                      </a:solidFill>
                    </a:rPr>
                    <a:t>M-VIM</a:t>
                  </a:r>
                </a:p>
              </p:txBody>
            </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6697699" y="576598"/>
              <a:ext cx="712737" cy="8318021"/>
              <a:chOff x="5009964" y="576597"/>
              <a:chExt cx="712737"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5009964" y="576597"/>
                <a:ext cx="712737" cy="560347"/>
                <a:chOff x="2836155" y="582717"/>
                <a:chExt cx="712737"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990776" y="679520"/>
                  <a:ext cx="410690" cy="253916"/>
                </a:xfrm>
                <a:prstGeom prst="rect">
                  <a:avLst/>
                </a:prstGeom>
                <a:noFill/>
              </p:spPr>
              <p:txBody>
                <a:bodyPr wrap="none" rtlCol="0">
                  <a:spAutoFit/>
                </a:bodyPr>
                <a:lstStyle/>
                <a:p>
                  <a:pPr algn="ctr"/>
                  <a:r>
                    <a:rPr lang="en-US" sz="1050" b="1" dirty="0">
                      <a:solidFill>
                        <a:schemeClr val="bg1"/>
                      </a:solidFill>
                    </a:rPr>
                    <a:t>AAF</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2661732"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13915" y="-17858"/>
                <a:ext cx="563647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2849108" y="576598"/>
              <a:ext cx="712737" cy="8318021"/>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70088" y="690036"/>
                  <a:ext cx="447559" cy="276999"/>
                </a:xfrm>
                <a:prstGeom prst="rect">
                  <a:avLst/>
                </a:prstGeom>
                <a:noFill/>
              </p:spPr>
              <p:txBody>
                <a:bodyPr wrap="none" rtlCol="0">
                  <a:spAutoFit/>
                </a:bodyPr>
                <a:lstStyle/>
                <a:p>
                  <a:pPr algn="ctr"/>
                  <a:r>
                    <a:rPr lang="en-US" sz="1200" b="1" dirty="0">
                      <a:solidFill>
                        <a:schemeClr val="bg1"/>
                      </a:solidFill>
                    </a:rPr>
                    <a:t>VNF</a:t>
                  </a:r>
                </a:p>
              </p:txBody>
            </p:sp>
          </p:grpSp>
        </p:grpSp>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5287565" y="3248368"/>
              <a:ext cx="405078"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4487789" y="4080443"/>
              <a:ext cx="1953905" cy="369332"/>
            </a:xfrm>
            <a:prstGeom prst="rect">
              <a:avLst/>
            </a:prstGeom>
            <a:noFill/>
          </p:spPr>
          <p:txBody>
            <a:bodyPr wrap="square" rtlCol="0">
              <a:spAutoFit/>
            </a:bodyPr>
            <a:lstStyle/>
            <a:p>
              <a:r>
                <a:rPr lang="en-US" dirty="0">
                  <a:solidFill>
                    <a:srgbClr val="0000CC"/>
                  </a:solidFill>
                </a:rPr>
                <a:t>Activate Service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5260236" y="4031264"/>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4999931" y="1124201"/>
              <a:ext cx="335104" cy="235798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4287401" y="2127391"/>
              <a:ext cx="1769073" cy="369332"/>
            </a:xfrm>
            <a:prstGeom prst="rect">
              <a:avLst/>
            </a:prstGeom>
            <a:noFill/>
          </p:spPr>
          <p:txBody>
            <a:bodyPr wrap="square" rtlCol="0">
              <a:spAutoFit/>
            </a:bodyPr>
            <a:lstStyle/>
            <a:p>
              <a:r>
                <a:rPr lang="en-US" dirty="0">
                  <a:solidFill>
                    <a:srgbClr val="0000CC"/>
                  </a:solidFill>
                </a:rPr>
                <a:t>Instantiate VNF</a:t>
              </a:r>
            </a:p>
          </p:txBody>
        </p:sp>
        <p:cxnSp>
          <p:nvCxnSpPr>
            <p:cNvPr id="134" name="Straight Arrow Connector 133">
              <a:extLst>
                <a:ext uri="{FF2B5EF4-FFF2-40B4-BE49-F238E27FC236}">
                  <a16:creationId xmlns:a16="http://schemas.microsoft.com/office/drawing/2014/main" id="{DB3864C6-B28D-4827-A953-FE3A8D0DDD12}"/>
                </a:ext>
              </a:extLst>
            </p:cNvPr>
            <p:cNvCxnSpPr>
              <a:cxnSpLocks/>
            </p:cNvCxnSpPr>
            <p:nvPr/>
          </p:nvCxnSpPr>
          <p:spPr>
            <a:xfrm flipH="1">
              <a:off x="4322729" y="2127391"/>
              <a:ext cx="161322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4025464" y="3631033"/>
              <a:ext cx="449672" cy="26108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2979065" y="4761132"/>
              <a:ext cx="2241639" cy="369332"/>
            </a:xfrm>
            <a:prstGeom prst="rect">
              <a:avLst/>
            </a:prstGeom>
            <a:noFill/>
          </p:spPr>
          <p:txBody>
            <a:bodyPr wrap="none" rtlCol="0">
              <a:spAutoFit/>
            </a:bodyPr>
            <a:lstStyle/>
            <a:p>
              <a:r>
                <a:rPr lang="en-US" dirty="0">
                  <a:solidFill>
                    <a:srgbClr val="0000CC"/>
                  </a:solidFill>
                </a:rPr>
                <a:t>Service Configuration </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3342859" y="4685851"/>
              <a:ext cx="162876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A212F47A-CB26-4E57-B07C-E0FEEBAECD70}"/>
                </a:ext>
              </a:extLst>
            </p:cNvPr>
            <p:cNvGrpSpPr/>
            <p:nvPr/>
          </p:nvGrpSpPr>
          <p:grpSpPr>
            <a:xfrm>
              <a:off x="5335241" y="4720151"/>
              <a:ext cx="336765" cy="429666"/>
              <a:chOff x="293654" y="3250954"/>
              <a:chExt cx="441930" cy="563842"/>
            </a:xfrm>
          </p:grpSpPr>
          <p:sp>
            <p:nvSpPr>
              <p:cNvPr id="137" name="Rectangle: Rounded Corners 136">
                <a:extLst>
                  <a:ext uri="{FF2B5EF4-FFF2-40B4-BE49-F238E27FC236}">
                    <a16:creationId xmlns:a16="http://schemas.microsoft.com/office/drawing/2014/main" id="{17C3D8D4-9369-476A-8DBB-4241FF83BBCA}"/>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id="{AE143ABE-DE9E-4CE8-AFF6-8C7A7CAA7F96}"/>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id="{C404D93B-6232-4483-8B21-BF0AE77246AA}"/>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199" name="Rectangle: Rounded Corners 198">
              <a:extLst>
                <a:ext uri="{FF2B5EF4-FFF2-40B4-BE49-F238E27FC236}">
                  <a16:creationId xmlns:a16="http://schemas.microsoft.com/office/drawing/2014/main" id="{8B0F019F-7511-4562-98D8-4E41ADC6DE4C}"/>
                </a:ext>
              </a:extLst>
            </p:cNvPr>
            <p:cNvSpPr/>
            <p:nvPr/>
          </p:nvSpPr>
          <p:spPr>
            <a:xfrm rot="16200000">
              <a:off x="5397121" y="5206943"/>
              <a:ext cx="385932" cy="22393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BA24E8F7-C35A-49A7-A207-68494BBBA9FD}"/>
                </a:ext>
              </a:extLst>
            </p:cNvPr>
            <p:cNvSpPr txBox="1"/>
            <p:nvPr/>
          </p:nvSpPr>
          <p:spPr>
            <a:xfrm>
              <a:off x="4618478" y="6150270"/>
              <a:ext cx="1998624" cy="369332"/>
            </a:xfrm>
            <a:prstGeom prst="rect">
              <a:avLst/>
            </a:prstGeom>
            <a:noFill/>
          </p:spPr>
          <p:txBody>
            <a:bodyPr wrap="none" rtlCol="0">
              <a:spAutoFit/>
            </a:bodyPr>
            <a:lstStyle/>
            <a:p>
              <a:r>
                <a:rPr lang="en-US" dirty="0">
                  <a:solidFill>
                    <a:srgbClr val="0000CC"/>
                  </a:solidFill>
                </a:rPr>
                <a:t>Service Configured</a:t>
              </a:r>
            </a:p>
          </p:txBody>
        </p:sp>
        <p:cxnSp>
          <p:nvCxnSpPr>
            <p:cNvPr id="204" name="Straight Arrow Connector 203">
              <a:extLst>
                <a:ext uri="{FF2B5EF4-FFF2-40B4-BE49-F238E27FC236}">
                  <a16:creationId xmlns:a16="http://schemas.microsoft.com/office/drawing/2014/main" id="{89E384FD-D60B-4C73-8AFC-7B83DC0C8290}"/>
                </a:ext>
              </a:extLst>
            </p:cNvPr>
            <p:cNvCxnSpPr>
              <a:cxnSpLocks/>
            </p:cNvCxnSpPr>
            <p:nvPr/>
          </p:nvCxnSpPr>
          <p:spPr>
            <a:xfrm>
              <a:off x="5291076" y="6128555"/>
              <a:ext cx="6615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8688636" y="576598"/>
              <a:ext cx="712737" cy="8318021"/>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7740114" y="576598"/>
              <a:ext cx="712737" cy="8318021"/>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6769601" y="5503929"/>
              <a:ext cx="392744" cy="29154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5661329" y="6775142"/>
              <a:ext cx="1681742" cy="369332"/>
            </a:xfrm>
            <a:prstGeom prst="rect">
              <a:avLst/>
            </a:prstGeom>
            <a:noFill/>
          </p:spPr>
          <p:txBody>
            <a:bodyPr wrap="none" rtlCol="0">
              <a:spAutoFit/>
            </a:bodyPr>
            <a:lstStyle/>
            <a:p>
              <a:r>
                <a:rPr lang="en-US" dirty="0">
                  <a:solidFill>
                    <a:srgbClr val="0000CC"/>
                  </a:solidFill>
                </a:rPr>
                <a:t>Monitor Service</a:t>
              </a:r>
            </a:p>
          </p:txBody>
        </p:sp>
        <p:cxnSp>
          <p:nvCxnSpPr>
            <p:cNvPr id="236" name="Straight Arrow Connector 235">
              <a:extLst>
                <a:ext uri="{FF2B5EF4-FFF2-40B4-BE49-F238E27FC236}">
                  <a16:creationId xmlns:a16="http://schemas.microsoft.com/office/drawing/2014/main" id="{B79D472B-C920-4621-A046-A701B97056B4}"/>
                </a:ext>
              </a:extLst>
            </p:cNvPr>
            <p:cNvCxnSpPr>
              <a:cxnSpLocks/>
            </p:cNvCxnSpPr>
            <p:nvPr/>
          </p:nvCxnSpPr>
          <p:spPr>
            <a:xfrm>
              <a:off x="6235493" y="6765263"/>
              <a:ext cx="172670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8209746" y="6553603"/>
              <a:ext cx="392744" cy="19913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7462259" y="7364616"/>
              <a:ext cx="1657377" cy="369332"/>
            </a:xfrm>
            <a:prstGeom prst="rect">
              <a:avLst/>
            </a:prstGeom>
            <a:noFill/>
          </p:spPr>
          <p:txBody>
            <a:bodyPr wrap="none" rtlCol="0">
              <a:spAutoFit/>
            </a:bodyPr>
            <a:lstStyle/>
            <a:p>
              <a:r>
                <a:rPr lang="en-US" dirty="0">
                  <a:solidFill>
                    <a:srgbClr val="0000CC"/>
                  </a:solidFill>
                </a:rPr>
                <a:t>Monitoring Info</a:t>
              </a:r>
            </a:p>
          </p:txBody>
        </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8285730" y="7325799"/>
              <a:ext cx="605778"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5973777" y="7904549"/>
              <a:ext cx="392744" cy="1272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5520772" y="8338088"/>
              <a:ext cx="1300549" cy="369332"/>
            </a:xfrm>
            <a:prstGeom prst="rect">
              <a:avLst/>
            </a:prstGeom>
            <a:noFill/>
          </p:spPr>
          <p:txBody>
            <a:bodyPr wrap="none" rtlCol="0">
              <a:spAutoFit/>
            </a:bodyPr>
            <a:lstStyle/>
            <a:p>
              <a:r>
                <a:rPr lang="en-US" dirty="0">
                  <a:solidFill>
                    <a:srgbClr val="0000CC"/>
                  </a:solidFill>
                </a:rPr>
                <a:t>Inform User</a:t>
              </a:r>
            </a:p>
          </p:txBody>
        </p: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6739512" y="3183452"/>
              <a:ext cx="392744" cy="49309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4580458" y="5464719"/>
              <a:ext cx="2931123" cy="369332"/>
            </a:xfrm>
            <a:prstGeom prst="rect">
              <a:avLst/>
            </a:prstGeom>
            <a:noFill/>
          </p:spPr>
          <p:txBody>
            <a:bodyPr wrap="none" rtlCol="0">
              <a:spAutoFit/>
            </a:bodyPr>
            <a:lstStyle/>
            <a:p>
              <a:r>
                <a:rPr lang="en-US" dirty="0">
                  <a:solidFill>
                    <a:srgbClr val="0000CC"/>
                  </a:solidFill>
                </a:rPr>
                <a:t>Update Service Configuration</a:t>
              </a:r>
            </a:p>
          </p:txBody>
        </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a:off x="5278440" y="5440006"/>
              <a:ext cx="36175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id="{F451B074-3985-4556-86EC-8E30ADD191B6}"/>
                </a:ext>
              </a:extLst>
            </p:cNvPr>
            <p:cNvSpPr/>
            <p:nvPr/>
          </p:nvSpPr>
          <p:spPr>
            <a:xfrm rot="16200000">
              <a:off x="6436611" y="267049"/>
              <a:ext cx="319045" cy="52815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ABE9158B-9444-4293-B49C-0EB746079D9A}"/>
                </a:ext>
              </a:extLst>
            </p:cNvPr>
            <p:cNvSpPr txBox="1"/>
            <p:nvPr/>
          </p:nvSpPr>
          <p:spPr>
            <a:xfrm>
              <a:off x="3988488" y="2774159"/>
              <a:ext cx="3275127" cy="369332"/>
            </a:xfrm>
            <a:prstGeom prst="rect">
              <a:avLst/>
            </a:prstGeom>
            <a:noFill/>
          </p:spPr>
          <p:txBody>
            <a:bodyPr wrap="none" rtlCol="0">
              <a:spAutoFit/>
            </a:bodyPr>
            <a:lstStyle/>
            <a:p>
              <a:r>
                <a:rPr lang="en-US" dirty="0">
                  <a:solidFill>
                    <a:srgbClr val="0000CC"/>
                  </a:solidFill>
                </a:rPr>
                <a:t>Update Instantiation Information</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4322729" y="2732799"/>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5188FC01-7B5C-4C84-BF2E-4E35E38FD4E4}"/>
                </a:ext>
              </a:extLst>
            </p:cNvPr>
            <p:cNvSpPr/>
            <p:nvPr/>
          </p:nvSpPr>
          <p:spPr>
            <a:xfrm rot="16200000">
              <a:off x="6807913" y="6602055"/>
              <a:ext cx="392744" cy="2897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TextBox 167">
              <a:extLst>
                <a:ext uri="{FF2B5EF4-FFF2-40B4-BE49-F238E27FC236}">
                  <a16:creationId xmlns:a16="http://schemas.microsoft.com/office/drawing/2014/main" id="{D4096E0F-D4AA-4F09-9FA3-63F602B31EF8}"/>
                </a:ext>
              </a:extLst>
            </p:cNvPr>
            <p:cNvSpPr txBox="1"/>
            <p:nvPr/>
          </p:nvSpPr>
          <p:spPr>
            <a:xfrm>
              <a:off x="5637532" y="7848928"/>
              <a:ext cx="2623484" cy="369332"/>
            </a:xfrm>
            <a:prstGeom prst="rect">
              <a:avLst/>
            </a:prstGeom>
            <a:noFill/>
          </p:spPr>
          <p:txBody>
            <a:bodyPr wrap="square" rtlCol="0">
              <a:spAutoFit/>
            </a:bodyPr>
            <a:lstStyle/>
            <a:p>
              <a:r>
                <a:rPr lang="en-US" dirty="0">
                  <a:solidFill>
                    <a:srgbClr val="0000CC"/>
                  </a:solidFill>
                </a:rPr>
                <a:t>Service Monitored</a:t>
              </a:r>
            </a:p>
          </p:txBody>
        </p:sp>
        <p:cxnSp>
          <p:nvCxnSpPr>
            <p:cNvPr id="177" name="Straight Arrow Connector 176">
              <a:extLst>
                <a:ext uri="{FF2B5EF4-FFF2-40B4-BE49-F238E27FC236}">
                  <a16:creationId xmlns:a16="http://schemas.microsoft.com/office/drawing/2014/main" id="{BEE7648C-6554-42D6-BD6A-117F59084DA4}"/>
                </a:ext>
              </a:extLst>
            </p:cNvPr>
            <p:cNvCxnSpPr>
              <a:cxnSpLocks/>
            </p:cNvCxnSpPr>
            <p:nvPr/>
          </p:nvCxnSpPr>
          <p:spPr>
            <a:xfrm>
              <a:off x="6227341" y="7848929"/>
              <a:ext cx="173485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4947254" y="2401997"/>
              <a:ext cx="385932" cy="23564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9" name="TextBox 188">
              <a:extLst>
                <a:ext uri="{FF2B5EF4-FFF2-40B4-BE49-F238E27FC236}">
                  <a16:creationId xmlns:a16="http://schemas.microsoft.com/office/drawing/2014/main" id="{91F47A8E-14D3-46D4-AE07-1115C672E451}"/>
                </a:ext>
              </a:extLst>
            </p:cNvPr>
            <p:cNvSpPr txBox="1"/>
            <p:nvPr/>
          </p:nvSpPr>
          <p:spPr>
            <a:xfrm>
              <a:off x="3989482" y="3416060"/>
              <a:ext cx="2328971" cy="369332"/>
            </a:xfrm>
            <a:prstGeom prst="rect">
              <a:avLst/>
            </a:prstGeom>
            <a:noFill/>
          </p:spPr>
          <p:txBody>
            <a:bodyPr wrap="none" rtlCol="0">
              <a:spAutoFit/>
            </a:bodyPr>
            <a:lstStyle/>
            <a:p>
              <a:r>
                <a:rPr lang="en-US" dirty="0">
                  <a:solidFill>
                    <a:srgbClr val="0000CC"/>
                  </a:solidFill>
                </a:rPr>
                <a:t>Instantiation Complete</a:t>
              </a:r>
            </a:p>
          </p:txBody>
        </p:sp>
        <p:cxnSp>
          <p:nvCxnSpPr>
            <p:cNvPr id="191" name="Straight Arrow Connector 190">
              <a:extLst>
                <a:ext uri="{FF2B5EF4-FFF2-40B4-BE49-F238E27FC236}">
                  <a16:creationId xmlns:a16="http://schemas.microsoft.com/office/drawing/2014/main" id="{FBBC81C0-CFBE-4F44-ADFA-6DD7F254F2A4}"/>
                </a:ext>
              </a:extLst>
            </p:cNvPr>
            <p:cNvCxnSpPr>
              <a:cxnSpLocks/>
            </p:cNvCxnSpPr>
            <p:nvPr/>
          </p:nvCxnSpPr>
          <p:spPr>
            <a:xfrm>
              <a:off x="4340951" y="3387264"/>
              <a:ext cx="162404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92" name="TextBox 191">
            <a:extLst>
              <a:ext uri="{FF2B5EF4-FFF2-40B4-BE49-F238E27FC236}">
                <a16:creationId xmlns:a16="http://schemas.microsoft.com/office/drawing/2014/main" id="{54E030FD-E2D4-440D-863D-A22BC40EAD34}"/>
              </a:ext>
            </a:extLst>
          </p:cNvPr>
          <p:cNvSpPr txBox="1"/>
          <p:nvPr/>
        </p:nvSpPr>
        <p:spPr>
          <a:xfrm>
            <a:off x="7270865" y="60101"/>
            <a:ext cx="4776755" cy="8532318"/>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403020202020204" pitchFamily="34" charset="0"/>
              </a:rPr>
              <a:t>Service Instantiation Part 2</a:t>
            </a:r>
          </a:p>
          <a:p>
            <a:pPr defTabSz="360000">
              <a:spcAft>
                <a:spcPts val="300"/>
              </a:spcAft>
              <a:tabLst>
                <a:tab pos="360000" algn="l"/>
              </a:tabLst>
            </a:pPr>
            <a:r>
              <a:rPr lang="en-US" dirty="0">
                <a:ea typeface="Nokia Pure Text Light" panose="020B0403020202020204" pitchFamily="34" charset="0"/>
              </a:rPr>
              <a:t>AAF responds to SO that Security Data Creation is complete </a:t>
            </a:r>
            <a:r>
              <a:rPr lang="en-US" dirty="0">
                <a:solidFill>
                  <a:srgbClr val="FF0000"/>
                </a:solidFill>
                <a:ea typeface="Nokia Pure Text Light" panose="020B0403020202020204" pitchFamily="34" charset="0"/>
              </a:rPr>
              <a:t>and provides the PKCS#12 bundle</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SO triggers Multi-VIM (M-VIM) to instantiate the VNF </a:t>
            </a:r>
            <a:r>
              <a:rPr lang="en-US" dirty="0">
                <a:solidFill>
                  <a:srgbClr val="FF0000"/>
                </a:solidFill>
                <a:ea typeface="Nokia Pure Text Light" panose="020B0403020202020204" pitchFamily="34" charset="0"/>
              </a:rPr>
              <a:t>and passes security data</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M-VIM instantiates the VNF and configures security data (</a:t>
            </a:r>
            <a:r>
              <a:rPr lang="en-US" dirty="0">
                <a:solidFill>
                  <a:srgbClr val="FF0000"/>
                </a:solidFill>
                <a:ea typeface="Nokia Pure Text Light" panose="020B0403020202020204" pitchFamily="34" charset="0"/>
              </a:rPr>
              <a:t>PKCS#12 and Controller SSH public key</a:t>
            </a:r>
            <a:r>
              <a:rPr lang="en-US" dirty="0">
                <a:ea typeface="Nokia Pure Text Light" panose="020B0403020202020204" pitchFamily="34" charset="0"/>
              </a:rPr>
              <a:t>) as part of instantiation. </a:t>
            </a:r>
          </a:p>
          <a:p>
            <a:pPr defTabSz="360000">
              <a:spcAft>
                <a:spcPts val="300"/>
              </a:spcAft>
              <a:tabLst>
                <a:tab pos="360000" algn="l"/>
              </a:tabLst>
            </a:pPr>
            <a:r>
              <a:rPr lang="en-US" dirty="0">
                <a:ea typeface="Nokia Pure Text Light" panose="020B0403020202020204" pitchFamily="34" charset="0"/>
              </a:rPr>
              <a:t>M-VIM notifies SO that instantiation is complete. </a:t>
            </a:r>
          </a:p>
          <a:p>
            <a:pPr defTabSz="360000">
              <a:spcAft>
                <a:spcPts val="300"/>
              </a:spcAft>
              <a:tabLst>
                <a:tab pos="360000" algn="l"/>
              </a:tabLst>
            </a:pPr>
            <a:r>
              <a:rPr lang="en-US" dirty="0">
                <a:ea typeface="Nokia Pure Text Light" panose="020B0403020202020204" pitchFamily="34" charset="0"/>
              </a:rPr>
              <a:t>SO triggers the appropriate Controller to activate the service.</a:t>
            </a:r>
          </a:p>
          <a:p>
            <a:pPr defTabSz="360000">
              <a:spcAft>
                <a:spcPts val="300"/>
              </a:spcAft>
              <a:tabLst>
                <a:tab pos="360000" algn="l"/>
              </a:tabLst>
            </a:pPr>
            <a:r>
              <a:rPr lang="en-US" dirty="0">
                <a:ea typeface="Nokia Pure Text Light" panose="020B0403020202020204" pitchFamily="34" charset="0"/>
              </a:rPr>
              <a:t>Controller configures the VNF for service via Ansible/SSH or NetConf/SSH or NetConf/TLS. The service configuration is VNF specific. </a:t>
            </a:r>
          </a:p>
          <a:p>
            <a:pPr defTabSz="360000">
              <a:spcAft>
                <a:spcPts val="300"/>
              </a:spcAft>
              <a:tabLst>
                <a:tab pos="360000" algn="l"/>
              </a:tabLst>
            </a:pPr>
            <a:r>
              <a:rPr lang="en-US" dirty="0">
                <a:ea typeface="Nokia Pure Text Light" panose="020B0403020202020204" pitchFamily="34" charset="0"/>
              </a:rPr>
              <a:t>SSH uses public key authentication.  SSH public key are provisioned at step D3.</a:t>
            </a:r>
          </a:p>
          <a:p>
            <a:pPr defTabSz="360000">
              <a:spcAft>
                <a:spcPts val="300"/>
              </a:spcAft>
              <a:tabLst>
                <a:tab pos="360000" algn="l"/>
              </a:tabLst>
            </a:pPr>
            <a:r>
              <a:rPr lang="en-US" dirty="0">
                <a:ea typeface="Nokia Pure Text Light" panose="020B0403020202020204" pitchFamily="34" charset="0"/>
              </a:rPr>
              <a:t>VNF activates itself according to the service configuration from  the Controller.  </a:t>
            </a:r>
            <a:r>
              <a:rPr lang="en-US" dirty="0">
                <a:solidFill>
                  <a:srgbClr val="FF0000"/>
                </a:solidFill>
                <a:ea typeface="Nokia Pure Text Light" panose="020B0403020202020204" pitchFamily="34" charset="0"/>
              </a:rPr>
              <a:t>VNF installs PKCS#12 file</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Controller updates AAI with configuration.</a:t>
            </a:r>
          </a:p>
          <a:p>
            <a:pPr defTabSz="360000">
              <a:spcAft>
                <a:spcPts val="300"/>
              </a:spcAft>
              <a:tabLst>
                <a:tab pos="360000" algn="l"/>
              </a:tabLst>
            </a:pPr>
            <a:r>
              <a:rPr lang="en-US" dirty="0">
                <a:ea typeface="Nokia Pure Text Light" panose="020B0403020202020204" pitchFamily="34" charset="0"/>
              </a:rPr>
              <a:t>Controller notifies SO that service is configured.</a:t>
            </a:r>
          </a:p>
          <a:p>
            <a:pPr defTabSz="360000">
              <a:spcAft>
                <a:spcPts val="300"/>
              </a:spcAft>
              <a:tabLst>
                <a:tab pos="360000" algn="l"/>
              </a:tabLst>
            </a:pPr>
            <a:r>
              <a:rPr lang="en-US" dirty="0">
                <a:ea typeface="Nokia Pure Text Light" panose="020B0403020202020204" pitchFamily="34" charset="0"/>
              </a:rPr>
              <a:t>SO triggers DCAE to monitor this new service.</a:t>
            </a:r>
          </a:p>
          <a:p>
            <a:pPr defTabSz="360000">
              <a:spcAft>
                <a:spcPts val="300"/>
              </a:spcAft>
              <a:tabLst>
                <a:tab pos="360000" algn="l"/>
              </a:tabLst>
            </a:pPr>
            <a:r>
              <a:rPr lang="en-US" dirty="0">
                <a:ea typeface="Nokia Pure Text Light" panose="020B0403020202020204" pitchFamily="34" charset="0"/>
              </a:rPr>
              <a:t>DCAE queries AAI for information about the service and starts monitoring.  </a:t>
            </a:r>
            <a:endParaRPr lang="en-US" dirty="0">
              <a:solidFill>
                <a:srgbClr val="FF0000"/>
              </a:solidFill>
              <a:ea typeface="Nokia Pure Text Light" panose="020B0403020202020204" pitchFamily="34" charset="0"/>
            </a:endParaRPr>
          </a:p>
          <a:p>
            <a:pPr defTabSz="360000">
              <a:spcAft>
                <a:spcPts val="300"/>
              </a:spcAft>
              <a:tabLst>
                <a:tab pos="360000" algn="l"/>
              </a:tabLst>
            </a:pPr>
            <a:r>
              <a:rPr lang="en-US" dirty="0">
                <a:ea typeface="Nokia Pure Text Light" panose="020B0403020202020204" pitchFamily="34" charset="0"/>
              </a:rPr>
              <a:t>DCAE notifies SO that service is monitored.</a:t>
            </a:r>
          </a:p>
          <a:p>
            <a:pPr defTabSz="360000">
              <a:spcAft>
                <a:spcPts val="300"/>
              </a:spcAft>
              <a:tabLst>
                <a:tab pos="360000" algn="l"/>
              </a:tabLst>
            </a:pPr>
            <a:r>
              <a:rPr lang="en-US" dirty="0">
                <a:ea typeface="Nokia Pure Text Light" panose="020B0403020202020204" pitchFamily="34" charset="0"/>
              </a:rPr>
              <a:t>SO informs service initiator (VID user or OSS/BSS) that service is active.</a:t>
            </a:r>
          </a:p>
        </p:txBody>
      </p:sp>
      <p:sp>
        <p:nvSpPr>
          <p:cNvPr id="195" name="Oval 194">
            <a:extLst>
              <a:ext uri="{FF2B5EF4-FFF2-40B4-BE49-F238E27FC236}">
                <a16:creationId xmlns:a16="http://schemas.microsoft.com/office/drawing/2014/main" id="{CF4EFAB3-773F-4927-8F33-FC02200156E0}"/>
              </a:ext>
            </a:extLst>
          </p:cNvPr>
          <p:cNvSpPr/>
          <p:nvPr/>
        </p:nvSpPr>
        <p:spPr>
          <a:xfrm>
            <a:off x="6864628" y="578477"/>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sp>
        <p:nvSpPr>
          <p:cNvPr id="220" name="Oval 219">
            <a:extLst>
              <a:ext uri="{FF2B5EF4-FFF2-40B4-BE49-F238E27FC236}">
                <a16:creationId xmlns:a16="http://schemas.microsoft.com/office/drawing/2014/main" id="{7E9F0539-7946-494A-A97F-D7806BE3D67C}"/>
              </a:ext>
            </a:extLst>
          </p:cNvPr>
          <p:cNvSpPr/>
          <p:nvPr/>
        </p:nvSpPr>
        <p:spPr>
          <a:xfrm>
            <a:off x="849515" y="2213636"/>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D2</a:t>
            </a:r>
            <a:endParaRPr lang="en-US" sz="900" b="1" kern="0" dirty="0">
              <a:solidFill>
                <a:srgbClr val="FFFFFF"/>
              </a:solidFill>
              <a:latin typeface="Nokia Pure Text Light"/>
              <a:ea typeface="+mn-ea"/>
              <a:cs typeface="+mn-cs"/>
            </a:endParaRPr>
          </a:p>
        </p:txBody>
      </p:sp>
      <p:sp>
        <p:nvSpPr>
          <p:cNvPr id="248" name="Oval 247">
            <a:extLst>
              <a:ext uri="{FF2B5EF4-FFF2-40B4-BE49-F238E27FC236}">
                <a16:creationId xmlns:a16="http://schemas.microsoft.com/office/drawing/2014/main" id="{5F2B9D7D-0212-42FF-8BFE-423EDED9FC84}"/>
              </a:ext>
            </a:extLst>
          </p:cNvPr>
          <p:cNvSpPr/>
          <p:nvPr/>
        </p:nvSpPr>
        <p:spPr>
          <a:xfrm>
            <a:off x="2411547" y="7931946"/>
            <a:ext cx="430642"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49" name="Oval 248">
            <a:extLst>
              <a:ext uri="{FF2B5EF4-FFF2-40B4-BE49-F238E27FC236}">
                <a16:creationId xmlns:a16="http://schemas.microsoft.com/office/drawing/2014/main" id="{39128CC1-AF7C-4BDD-85B6-98D38742EC78}"/>
              </a:ext>
            </a:extLst>
          </p:cNvPr>
          <p:cNvSpPr/>
          <p:nvPr/>
        </p:nvSpPr>
        <p:spPr>
          <a:xfrm>
            <a:off x="2416138" y="8432216"/>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61" name="Rectangle 160">
            <a:extLst>
              <a:ext uri="{FF2B5EF4-FFF2-40B4-BE49-F238E27FC236}">
                <a16:creationId xmlns:a16="http://schemas.microsoft.com/office/drawing/2014/main" id="{0B8C2DF7-B0D9-4564-BC78-2C1C1152ABF3}"/>
              </a:ext>
            </a:extLst>
          </p:cNvPr>
          <p:cNvSpPr/>
          <p:nvPr/>
        </p:nvSpPr>
        <p:spPr>
          <a:xfrm>
            <a:off x="871735" y="4435088"/>
            <a:ext cx="421910" cy="276999"/>
          </a:xfrm>
          <a:prstGeom prst="rect">
            <a:avLst/>
          </a:prstGeom>
        </p:spPr>
        <p:txBody>
          <a:bodyPr wrap="none">
            <a:spAutoFit/>
          </a:bodyPr>
          <a:lstStyle/>
          <a:p>
            <a:r>
              <a:rPr lang="en-US" sz="1200" dirty="0">
                <a:solidFill>
                  <a:srgbClr val="FF0000"/>
                </a:solidFill>
              </a:rPr>
              <a:t>SSH</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02341" y="4393604"/>
            <a:ext cx="278522" cy="278522"/>
          </a:xfrm>
          <a:prstGeom prst="rect">
            <a:avLst/>
          </a:prstGeom>
        </p:spPr>
      </p:pic>
      <p:pic>
        <p:nvPicPr>
          <p:cNvPr id="172" name="Picture 171">
            <a:extLst>
              <a:ext uri="{FF2B5EF4-FFF2-40B4-BE49-F238E27FC236}">
                <a16:creationId xmlns:a16="http://schemas.microsoft.com/office/drawing/2014/main" id="{0D6EE3DC-F942-4693-9EE5-3D1B7FA04E3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38837" y="4762269"/>
            <a:ext cx="278522" cy="278522"/>
          </a:xfrm>
          <a:prstGeom prst="rect">
            <a:avLst/>
          </a:prstGeom>
        </p:spPr>
      </p:pic>
      <p:sp>
        <p:nvSpPr>
          <p:cNvPr id="174" name="Rectangle: Rounded Corners 173">
            <a:extLst>
              <a:ext uri="{FF2B5EF4-FFF2-40B4-BE49-F238E27FC236}">
                <a16:creationId xmlns:a16="http://schemas.microsoft.com/office/drawing/2014/main" id="{E0027AE5-E58F-4727-AD4B-704A2EA3CA78}"/>
              </a:ext>
            </a:extLst>
          </p:cNvPr>
          <p:cNvSpPr/>
          <p:nvPr/>
        </p:nvSpPr>
        <p:spPr>
          <a:xfrm rot="16200000">
            <a:off x="540136" y="5190152"/>
            <a:ext cx="392744" cy="9329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id="{0601AB40-FAFD-4BEF-B36E-AE3E8E487554}"/>
              </a:ext>
            </a:extLst>
          </p:cNvPr>
          <p:cNvSpPr txBox="1"/>
          <p:nvPr/>
        </p:nvSpPr>
        <p:spPr>
          <a:xfrm>
            <a:off x="270165" y="5484466"/>
            <a:ext cx="944543" cy="369332"/>
          </a:xfrm>
          <a:prstGeom prst="rect">
            <a:avLst/>
          </a:prstGeom>
          <a:noFill/>
        </p:spPr>
        <p:txBody>
          <a:bodyPr wrap="square" rtlCol="0">
            <a:spAutoFit/>
          </a:bodyPr>
          <a:lstStyle/>
          <a:p>
            <a:r>
              <a:rPr lang="en-US" dirty="0">
                <a:solidFill>
                  <a:srgbClr val="0000CC"/>
                </a:solidFill>
              </a:rPr>
              <a:t>Activate</a:t>
            </a:r>
          </a:p>
        </p:txBody>
      </p:sp>
      <p:sp>
        <p:nvSpPr>
          <p:cNvPr id="180" name="Oval 179">
            <a:extLst>
              <a:ext uri="{FF2B5EF4-FFF2-40B4-BE49-F238E27FC236}">
                <a16:creationId xmlns:a16="http://schemas.microsoft.com/office/drawing/2014/main" id="{2A6EF608-2174-49D6-A2CA-B9DDA96326C2}"/>
              </a:ext>
            </a:extLst>
          </p:cNvPr>
          <p:cNvSpPr/>
          <p:nvPr/>
        </p:nvSpPr>
        <p:spPr>
          <a:xfrm>
            <a:off x="-135987" y="485829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D6</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id="{1DED0D64-4A83-4889-B169-CFC1B4019853}"/>
              </a:ext>
            </a:extLst>
          </p:cNvPr>
          <p:cNvSpPr/>
          <p:nvPr/>
        </p:nvSpPr>
        <p:spPr>
          <a:xfrm>
            <a:off x="812329" y="284071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185" name="Oval 184">
            <a:extLst>
              <a:ext uri="{FF2B5EF4-FFF2-40B4-BE49-F238E27FC236}">
                <a16:creationId xmlns:a16="http://schemas.microsoft.com/office/drawing/2014/main" id="{8262128E-02FA-44DD-98D8-7D6087D7A27A}"/>
              </a:ext>
            </a:extLst>
          </p:cNvPr>
          <p:cNvSpPr/>
          <p:nvPr/>
        </p:nvSpPr>
        <p:spPr>
          <a:xfrm>
            <a:off x="813505" y="3481715"/>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D4</a:t>
            </a:r>
            <a:endParaRPr lang="en-US" sz="900" b="1" kern="0" dirty="0">
              <a:solidFill>
                <a:srgbClr val="FFFFFF"/>
              </a:solidFill>
              <a:latin typeface="Nokia Pure Text Light"/>
              <a:ea typeface="+mn-ea"/>
              <a:cs typeface="+mn-cs"/>
            </a:endParaRPr>
          </a:p>
        </p:txBody>
      </p:sp>
      <p:sp>
        <p:nvSpPr>
          <p:cNvPr id="186" name="Oval 185">
            <a:extLst>
              <a:ext uri="{FF2B5EF4-FFF2-40B4-BE49-F238E27FC236}">
                <a16:creationId xmlns:a16="http://schemas.microsoft.com/office/drawing/2014/main" id="{B4053125-7FF2-458B-8BB7-A06FB3893BC7}"/>
              </a:ext>
            </a:extLst>
          </p:cNvPr>
          <p:cNvSpPr/>
          <p:nvPr/>
        </p:nvSpPr>
        <p:spPr>
          <a:xfrm>
            <a:off x="1264547" y="4164708"/>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D5</a:t>
            </a:r>
            <a:endParaRPr lang="en-US" sz="900" b="1" kern="0" dirty="0">
              <a:solidFill>
                <a:srgbClr val="FFFFFF"/>
              </a:solidFill>
              <a:latin typeface="Nokia Pure Text Light"/>
              <a:ea typeface="+mn-ea"/>
              <a:cs typeface="+mn-cs"/>
            </a:endParaRPr>
          </a:p>
        </p:txBody>
      </p:sp>
      <p:sp>
        <p:nvSpPr>
          <p:cNvPr id="187" name="Oval 186">
            <a:extLst>
              <a:ext uri="{FF2B5EF4-FFF2-40B4-BE49-F238E27FC236}">
                <a16:creationId xmlns:a16="http://schemas.microsoft.com/office/drawing/2014/main" id="{D0EF2EB1-E2E5-4C72-B4B8-4B13EC394503}"/>
              </a:ext>
            </a:extLst>
          </p:cNvPr>
          <p:cNvSpPr/>
          <p:nvPr/>
        </p:nvSpPr>
        <p:spPr>
          <a:xfrm>
            <a:off x="-148055" y="5488683"/>
            <a:ext cx="416487" cy="34953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D7</a:t>
            </a:r>
            <a:endParaRPr lang="en-US" sz="900" b="1" kern="0" dirty="0">
              <a:solidFill>
                <a:srgbClr val="FFFFFF"/>
              </a:solidFill>
              <a:latin typeface="Nokia Pure Text Light"/>
              <a:ea typeface="+mn-ea"/>
              <a:cs typeface="+mn-cs"/>
            </a:endParaRPr>
          </a:p>
        </p:txBody>
      </p:sp>
      <p:sp>
        <p:nvSpPr>
          <p:cNvPr id="194" name="Oval 193">
            <a:extLst>
              <a:ext uri="{FF2B5EF4-FFF2-40B4-BE49-F238E27FC236}">
                <a16:creationId xmlns:a16="http://schemas.microsoft.com/office/drawing/2014/main" id="{35233312-88FF-4184-9892-46AD2EF647FD}"/>
              </a:ext>
            </a:extLst>
          </p:cNvPr>
          <p:cNvSpPr/>
          <p:nvPr/>
        </p:nvSpPr>
        <p:spPr>
          <a:xfrm>
            <a:off x="1300254" y="5513305"/>
            <a:ext cx="410710" cy="33968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D8</a:t>
            </a:r>
            <a:endParaRPr lang="en-US" sz="900" b="1" kern="0" dirty="0">
              <a:solidFill>
                <a:srgbClr val="FFFFFF"/>
              </a:solidFill>
              <a:latin typeface="Nokia Pure Text Light"/>
              <a:ea typeface="+mn-ea"/>
              <a:cs typeface="+mn-cs"/>
            </a:endParaRPr>
          </a:p>
        </p:txBody>
      </p:sp>
      <p:sp>
        <p:nvSpPr>
          <p:cNvPr id="201" name="Oval 200">
            <a:extLst>
              <a:ext uri="{FF2B5EF4-FFF2-40B4-BE49-F238E27FC236}">
                <a16:creationId xmlns:a16="http://schemas.microsoft.com/office/drawing/2014/main" id="{4D2C94E8-D8C9-42E4-9167-F53BAEF60A48}"/>
              </a:ext>
            </a:extLst>
          </p:cNvPr>
          <p:cNvSpPr/>
          <p:nvPr/>
        </p:nvSpPr>
        <p:spPr>
          <a:xfrm>
            <a:off x="1331443" y="6205748"/>
            <a:ext cx="412220" cy="23316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D9</a:t>
            </a:r>
            <a:endParaRPr lang="en-US" sz="900" b="1" kern="0" dirty="0">
              <a:solidFill>
                <a:srgbClr val="FFFFFF"/>
              </a:solidFill>
              <a:latin typeface="Nokia Pure Text Light"/>
              <a:ea typeface="+mn-ea"/>
              <a:cs typeface="+mn-cs"/>
            </a:endParaRPr>
          </a:p>
        </p:txBody>
      </p:sp>
      <p:sp>
        <p:nvSpPr>
          <p:cNvPr id="202" name="Oval 201">
            <a:extLst>
              <a:ext uri="{FF2B5EF4-FFF2-40B4-BE49-F238E27FC236}">
                <a16:creationId xmlns:a16="http://schemas.microsoft.com/office/drawing/2014/main" id="{9340571B-192D-40E8-85FE-9B109F287232}"/>
              </a:ext>
            </a:extLst>
          </p:cNvPr>
          <p:cNvSpPr/>
          <p:nvPr/>
        </p:nvSpPr>
        <p:spPr>
          <a:xfrm>
            <a:off x="2261938" y="6852350"/>
            <a:ext cx="460596" cy="3024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D10</a:t>
            </a:r>
            <a:endParaRPr lang="en-US" sz="900" b="1" kern="0" dirty="0">
              <a:solidFill>
                <a:srgbClr val="FFFFFF"/>
              </a:solidFill>
              <a:latin typeface="Nokia Pure Text Light"/>
              <a:ea typeface="+mn-ea"/>
              <a:cs typeface="+mn-cs"/>
            </a:endParaRPr>
          </a:p>
        </p:txBody>
      </p:sp>
      <p:sp>
        <p:nvSpPr>
          <p:cNvPr id="203" name="Oval 202">
            <a:extLst>
              <a:ext uri="{FF2B5EF4-FFF2-40B4-BE49-F238E27FC236}">
                <a16:creationId xmlns:a16="http://schemas.microsoft.com/office/drawing/2014/main" id="{F454AB28-8B02-4849-8527-559884E44C4E}"/>
              </a:ext>
            </a:extLst>
          </p:cNvPr>
          <p:cNvSpPr/>
          <p:nvPr/>
        </p:nvSpPr>
        <p:spPr>
          <a:xfrm>
            <a:off x="4117367" y="7377970"/>
            <a:ext cx="499838" cy="32059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46" name="Oval 245">
            <a:extLst>
              <a:ext uri="{FF2B5EF4-FFF2-40B4-BE49-F238E27FC236}">
                <a16:creationId xmlns:a16="http://schemas.microsoft.com/office/drawing/2014/main" id="{E2884866-239B-4874-886B-E8DDBF708079}"/>
              </a:ext>
            </a:extLst>
          </p:cNvPr>
          <p:cNvSpPr/>
          <p:nvPr/>
        </p:nvSpPr>
        <p:spPr>
          <a:xfrm>
            <a:off x="6872946" y="1731793"/>
            <a:ext cx="434740" cy="33555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247" name="Oval 246">
            <a:extLst>
              <a:ext uri="{FF2B5EF4-FFF2-40B4-BE49-F238E27FC236}">
                <a16:creationId xmlns:a16="http://schemas.microsoft.com/office/drawing/2014/main" id="{5D32EF74-FF57-4AE9-A724-3199A497092A}"/>
              </a:ext>
            </a:extLst>
          </p:cNvPr>
          <p:cNvSpPr/>
          <p:nvPr/>
        </p:nvSpPr>
        <p:spPr>
          <a:xfrm>
            <a:off x="6872946" y="11440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D2</a:t>
            </a:r>
          </a:p>
        </p:txBody>
      </p:sp>
      <p:sp>
        <p:nvSpPr>
          <p:cNvPr id="261" name="Oval 260">
            <a:extLst>
              <a:ext uri="{FF2B5EF4-FFF2-40B4-BE49-F238E27FC236}">
                <a16:creationId xmlns:a16="http://schemas.microsoft.com/office/drawing/2014/main" id="{5B6998F0-A89E-407A-93A6-EAE96CE6D83F}"/>
              </a:ext>
            </a:extLst>
          </p:cNvPr>
          <p:cNvSpPr/>
          <p:nvPr/>
        </p:nvSpPr>
        <p:spPr>
          <a:xfrm>
            <a:off x="6872946" y="2552505"/>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D4</a:t>
            </a:r>
          </a:p>
        </p:txBody>
      </p:sp>
      <p:sp>
        <p:nvSpPr>
          <p:cNvPr id="262" name="Oval 261">
            <a:extLst>
              <a:ext uri="{FF2B5EF4-FFF2-40B4-BE49-F238E27FC236}">
                <a16:creationId xmlns:a16="http://schemas.microsoft.com/office/drawing/2014/main" id="{A0C2D45B-7B1E-4BFD-8A45-A009A506D950}"/>
              </a:ext>
            </a:extLst>
          </p:cNvPr>
          <p:cNvSpPr/>
          <p:nvPr/>
        </p:nvSpPr>
        <p:spPr>
          <a:xfrm>
            <a:off x="6896381" y="28765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D5</a:t>
            </a:r>
          </a:p>
        </p:txBody>
      </p:sp>
      <p:sp>
        <p:nvSpPr>
          <p:cNvPr id="263" name="Oval 262">
            <a:extLst>
              <a:ext uri="{FF2B5EF4-FFF2-40B4-BE49-F238E27FC236}">
                <a16:creationId xmlns:a16="http://schemas.microsoft.com/office/drawing/2014/main" id="{D3549E70-D82B-431C-93F2-34821719E61E}"/>
              </a:ext>
            </a:extLst>
          </p:cNvPr>
          <p:cNvSpPr/>
          <p:nvPr/>
        </p:nvSpPr>
        <p:spPr>
          <a:xfrm>
            <a:off x="6896915" y="34929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D6</a:t>
            </a:r>
          </a:p>
        </p:txBody>
      </p:sp>
      <p:sp>
        <p:nvSpPr>
          <p:cNvPr id="264" name="Oval 263">
            <a:extLst>
              <a:ext uri="{FF2B5EF4-FFF2-40B4-BE49-F238E27FC236}">
                <a16:creationId xmlns:a16="http://schemas.microsoft.com/office/drawing/2014/main" id="{63EEC884-0FBF-4555-9F81-B00B301F7CFC}"/>
              </a:ext>
            </a:extLst>
          </p:cNvPr>
          <p:cNvSpPr/>
          <p:nvPr/>
        </p:nvSpPr>
        <p:spPr>
          <a:xfrm>
            <a:off x="6872946" y="493889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
        <p:nvSpPr>
          <p:cNvPr id="265" name="Oval 264">
            <a:extLst>
              <a:ext uri="{FF2B5EF4-FFF2-40B4-BE49-F238E27FC236}">
                <a16:creationId xmlns:a16="http://schemas.microsoft.com/office/drawing/2014/main" id="{4640099A-ADC9-4A9A-B278-7D72B2D45018}"/>
              </a:ext>
            </a:extLst>
          </p:cNvPr>
          <p:cNvSpPr/>
          <p:nvPr/>
        </p:nvSpPr>
        <p:spPr>
          <a:xfrm>
            <a:off x="6872946" y="6100580"/>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D9</a:t>
            </a:r>
          </a:p>
        </p:txBody>
      </p:sp>
      <p:sp>
        <p:nvSpPr>
          <p:cNvPr id="266" name="Oval 265">
            <a:extLst>
              <a:ext uri="{FF2B5EF4-FFF2-40B4-BE49-F238E27FC236}">
                <a16:creationId xmlns:a16="http://schemas.microsoft.com/office/drawing/2014/main" id="{6E496264-6F7E-4D76-9B8F-5FC206AF3BAD}"/>
              </a:ext>
            </a:extLst>
          </p:cNvPr>
          <p:cNvSpPr/>
          <p:nvPr/>
        </p:nvSpPr>
        <p:spPr>
          <a:xfrm>
            <a:off x="6858040" y="640451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D10</a:t>
            </a:r>
          </a:p>
        </p:txBody>
      </p:sp>
      <p:sp>
        <p:nvSpPr>
          <p:cNvPr id="267" name="Oval 266">
            <a:extLst>
              <a:ext uri="{FF2B5EF4-FFF2-40B4-BE49-F238E27FC236}">
                <a16:creationId xmlns:a16="http://schemas.microsoft.com/office/drawing/2014/main" id="{83674677-1A66-4B50-9AFF-BA68141684B8}"/>
              </a:ext>
            </a:extLst>
          </p:cNvPr>
          <p:cNvSpPr/>
          <p:nvPr/>
        </p:nvSpPr>
        <p:spPr>
          <a:xfrm>
            <a:off x="6864628" y="675068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68" name="Oval 267">
            <a:extLst>
              <a:ext uri="{FF2B5EF4-FFF2-40B4-BE49-F238E27FC236}">
                <a16:creationId xmlns:a16="http://schemas.microsoft.com/office/drawing/2014/main" id="{4F44239E-74AB-4591-BFCA-4D776B55AC8A}"/>
              </a:ext>
            </a:extLst>
          </p:cNvPr>
          <p:cNvSpPr/>
          <p:nvPr/>
        </p:nvSpPr>
        <p:spPr>
          <a:xfrm>
            <a:off x="6857669" y="732527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69" name="Oval 268">
            <a:extLst>
              <a:ext uri="{FF2B5EF4-FFF2-40B4-BE49-F238E27FC236}">
                <a16:creationId xmlns:a16="http://schemas.microsoft.com/office/drawing/2014/main" id="{74CDF69D-4055-4E7D-A760-BFF882E80134}"/>
              </a:ext>
            </a:extLst>
          </p:cNvPr>
          <p:cNvSpPr/>
          <p:nvPr/>
        </p:nvSpPr>
        <p:spPr>
          <a:xfrm>
            <a:off x="6857669" y="7663814"/>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09" name="Rectangle: Rounded Corners 108">
            <a:extLst>
              <a:ext uri="{FF2B5EF4-FFF2-40B4-BE49-F238E27FC236}">
                <a16:creationId xmlns:a16="http://schemas.microsoft.com/office/drawing/2014/main" id="{F14E776D-ACF7-459A-9A65-D74B5182ABB3}"/>
              </a:ext>
            </a:extLst>
          </p:cNvPr>
          <p:cNvSpPr/>
          <p:nvPr/>
        </p:nvSpPr>
        <p:spPr>
          <a:xfrm rot="16200000">
            <a:off x="3806839" y="447526"/>
            <a:ext cx="388350" cy="232075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TextBox 107">
            <a:extLst>
              <a:ext uri="{FF2B5EF4-FFF2-40B4-BE49-F238E27FC236}">
                <a16:creationId xmlns:a16="http://schemas.microsoft.com/office/drawing/2014/main" id="{D1800F33-1EF4-43F7-9A34-B11E3E0530F1}"/>
              </a:ext>
            </a:extLst>
          </p:cNvPr>
          <p:cNvSpPr txBox="1"/>
          <p:nvPr/>
        </p:nvSpPr>
        <p:spPr>
          <a:xfrm>
            <a:off x="2918522" y="1449756"/>
            <a:ext cx="2307916" cy="343423"/>
          </a:xfrm>
          <a:prstGeom prst="rect">
            <a:avLst/>
          </a:prstGeom>
          <a:noFill/>
        </p:spPr>
        <p:txBody>
          <a:bodyPr wrap="square" rtlCol="0">
            <a:spAutoFit/>
          </a:bodyPr>
          <a:lstStyle/>
          <a:p>
            <a:r>
              <a:rPr lang="en-US" sz="1600" dirty="0">
                <a:solidFill>
                  <a:srgbClr val="0000CC"/>
                </a:solidFill>
              </a:rPr>
              <a:t>Return PKCS#12 bundle</a:t>
            </a:r>
          </a:p>
        </p:txBody>
      </p:sp>
      <p:cxnSp>
        <p:nvCxnSpPr>
          <p:cNvPr id="110" name="Straight Arrow Connector 109">
            <a:extLst>
              <a:ext uri="{FF2B5EF4-FFF2-40B4-BE49-F238E27FC236}">
                <a16:creationId xmlns:a16="http://schemas.microsoft.com/office/drawing/2014/main" id="{BA879A4C-4371-4ADA-92BF-FC1C1BF9C2E9}"/>
              </a:ext>
            </a:extLst>
          </p:cNvPr>
          <p:cNvCxnSpPr>
            <a:cxnSpLocks/>
          </p:cNvCxnSpPr>
          <p:nvPr/>
        </p:nvCxnSpPr>
        <p:spPr>
          <a:xfrm flipH="1">
            <a:off x="3508416" y="1413872"/>
            <a:ext cx="80661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Oval 111">
            <a:extLst>
              <a:ext uri="{FF2B5EF4-FFF2-40B4-BE49-F238E27FC236}">
                <a16:creationId xmlns:a16="http://schemas.microsoft.com/office/drawing/2014/main" id="{19F9BA32-2FF2-423D-9178-A599E0F6501E}"/>
              </a:ext>
            </a:extLst>
          </p:cNvPr>
          <p:cNvSpPr/>
          <p:nvPr/>
        </p:nvSpPr>
        <p:spPr>
          <a:xfrm>
            <a:off x="2357418" y="1467291"/>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a:t>
            </a:r>
            <a:r>
              <a:rPr lang="en-US" sz="900" b="1" kern="0" dirty="0">
                <a:solidFill>
                  <a:srgbClr val="FFFFFF"/>
                </a:solidFill>
                <a:latin typeface="Nokia Pure Text Light"/>
                <a:ea typeface="+mn-ea"/>
                <a:cs typeface="+mn-cs"/>
              </a:rPr>
              <a:t>1</a:t>
            </a:r>
          </a:p>
        </p:txBody>
      </p:sp>
      <p:sp>
        <p:nvSpPr>
          <p:cNvPr id="113" name="Oval 112">
            <a:extLst>
              <a:ext uri="{FF2B5EF4-FFF2-40B4-BE49-F238E27FC236}">
                <a16:creationId xmlns:a16="http://schemas.microsoft.com/office/drawing/2014/main" id="{902F1BA8-8892-4B88-B889-E5D04568A648}"/>
              </a:ext>
            </a:extLst>
          </p:cNvPr>
          <p:cNvSpPr/>
          <p:nvPr/>
        </p:nvSpPr>
        <p:spPr>
          <a:xfrm>
            <a:off x="6857669" y="578138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1667594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277979"/>
            <a:ext cx="7096773" cy="4539916"/>
          </a:xfrm>
          <a:prstGeom prst="rect">
            <a:avLst/>
          </a:prstGeom>
        </p:spPr>
        <p:txBody>
          <a:bodyPr vert="horz" lIns="91440" tIns="45720" rIns="91440" bIns="45720" rtlCol="0" anchor="ctr">
            <a:normAutofit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300" dirty="0">
                <a:solidFill>
                  <a:schemeClr val="bg1"/>
                </a:solidFill>
              </a:rPr>
              <a:t>Scenario 3:</a:t>
            </a:r>
          </a:p>
          <a:p>
            <a:pPr algn="ctr"/>
            <a:r>
              <a:rPr lang="en-US" sz="4300" dirty="0">
                <a:solidFill>
                  <a:schemeClr val="bg1"/>
                </a:solidFill>
              </a:rPr>
              <a:t>CA supports near real-time CMPv2 initial registration of end entity.</a:t>
            </a:r>
          </a:p>
          <a:p>
            <a:pPr algn="ctr"/>
            <a:endParaRPr lang="en-US" sz="4400" dirty="0">
              <a:solidFill>
                <a:schemeClr val="bg1"/>
              </a:solidFill>
            </a:endParaRPr>
          </a:p>
          <a:p>
            <a:pPr algn="ctr"/>
            <a:r>
              <a:rPr lang="en-US" sz="3600" dirty="0">
                <a:solidFill>
                  <a:schemeClr val="bg1"/>
                </a:solidFill>
              </a:rPr>
              <a:t>IAK/RV created and passed to VNF during instantiation.  VNF performs certificate enrollment after activation.</a:t>
            </a: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Rectangle: Rounded Corners 7">
            <a:extLst>
              <a:ext uri="{FF2B5EF4-FFF2-40B4-BE49-F238E27FC236}">
                <a16:creationId xmlns:a16="http://schemas.microsoft.com/office/drawing/2014/main" id="{35B6199D-5FBD-448C-A1DF-BCC0B5DE423F}"/>
              </a:ext>
            </a:extLst>
          </p:cNvPr>
          <p:cNvSpPr/>
          <p:nvPr/>
        </p:nvSpPr>
        <p:spPr>
          <a:xfrm>
            <a:off x="7989383" y="595974"/>
            <a:ext cx="3459480" cy="11098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Preferred solution</a:t>
            </a:r>
          </a:p>
        </p:txBody>
      </p:sp>
    </p:spTree>
    <p:extLst>
      <p:ext uri="{BB962C8B-B14F-4D97-AF65-F5344CB8AC3E}">
        <p14:creationId xmlns:p14="http://schemas.microsoft.com/office/powerpoint/2010/main" val="929488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Rounded Corners 71">
            <a:extLst>
              <a:ext uri="{FF2B5EF4-FFF2-40B4-BE49-F238E27FC236}">
                <a16:creationId xmlns:a16="http://schemas.microsoft.com/office/drawing/2014/main" id="{10EC584D-7147-4E0D-B1E0-58A5679F5557}"/>
              </a:ext>
            </a:extLst>
          </p:cNvPr>
          <p:cNvSpPr/>
          <p:nvPr/>
        </p:nvSpPr>
        <p:spPr>
          <a:xfrm>
            <a:off x="2386593" y="1072156"/>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DB8F8149-0E5D-4CE7-B2DA-D2ADDC4F507F}"/>
              </a:ext>
            </a:extLst>
          </p:cNvPr>
          <p:cNvGrpSpPr/>
          <p:nvPr/>
        </p:nvGrpSpPr>
        <p:grpSpPr>
          <a:xfrm>
            <a:off x="132347" y="19019"/>
            <a:ext cx="5958569" cy="9138334"/>
            <a:chOff x="-2229854" y="-10376"/>
            <a:chExt cx="5958569" cy="9138334"/>
          </a:xfrm>
        </p:grpSpPr>
        <p:grpSp>
          <p:nvGrpSpPr>
            <p:cNvPr id="2" name="Group 1">
              <a:extLst>
                <a:ext uri="{FF2B5EF4-FFF2-40B4-BE49-F238E27FC236}">
                  <a16:creationId xmlns:a16="http://schemas.microsoft.com/office/drawing/2014/main" id="{5BBA67C0-88D0-4650-B89C-F3FE5EE9C95D}"/>
                </a:ext>
              </a:extLst>
            </p:cNvPr>
            <p:cNvGrpSpPr/>
            <p:nvPr/>
          </p:nvGrpSpPr>
          <p:grpSpPr>
            <a:xfrm>
              <a:off x="-1679632" y="924773"/>
              <a:ext cx="4681027" cy="7953803"/>
              <a:chOff x="1379912" y="940815"/>
              <a:chExt cx="4577546" cy="7953803"/>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255837"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87106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379912" y="940815"/>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650124" y="105880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631550"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1021155" y="560298"/>
              <a:ext cx="728849" cy="560347"/>
              <a:chOff x="1336183" y="588580"/>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412378" y="512385"/>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546174" y="727820"/>
                <a:ext cx="360996" cy="276999"/>
              </a:xfrm>
              <a:prstGeom prst="rect">
                <a:avLst/>
              </a:prstGeom>
              <a:noFill/>
            </p:spPr>
            <p:txBody>
              <a:bodyPr wrap="none" rtlCol="0">
                <a:spAutoFit/>
              </a:bodyPr>
              <a:lstStyle/>
              <a:p>
                <a:r>
                  <a:rPr lang="en-US" sz="1200" b="1" dirty="0">
                    <a:solidFill>
                      <a:schemeClr val="bg1"/>
                    </a:solidFill>
                  </a:rPr>
                  <a:t>SO</a:t>
                </a:r>
              </a:p>
            </p:txBody>
          </p:sp>
        </p:grpSp>
        <p:grpSp>
          <p:nvGrpSpPr>
            <p:cNvPr id="3" name="Group 2">
              <a:extLst>
                <a:ext uri="{FF2B5EF4-FFF2-40B4-BE49-F238E27FC236}">
                  <a16:creationId xmlns:a16="http://schemas.microsoft.com/office/drawing/2014/main" id="{44280BF3-5D68-4F67-A4C0-C6390D7DFEFA}"/>
                </a:ext>
              </a:extLst>
            </p:cNvPr>
            <p:cNvGrpSpPr/>
            <p:nvPr/>
          </p:nvGrpSpPr>
          <p:grpSpPr>
            <a:xfrm>
              <a:off x="-201794" y="560298"/>
              <a:ext cx="847751" cy="560347"/>
              <a:chOff x="1221890" y="588580"/>
              <a:chExt cx="829010"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331558" y="512385"/>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221890" y="721364"/>
                <a:ext cx="829010" cy="276999"/>
              </a:xfrm>
              <a:prstGeom prst="rect">
                <a:avLst/>
              </a:prstGeom>
              <a:noFill/>
            </p:spPr>
            <p:txBody>
              <a:bodyPr wrap="none" rtlCol="0">
                <a:spAutoFit/>
              </a:bodyPr>
              <a:lstStyle/>
              <a:p>
                <a:r>
                  <a:rPr lang="en-US" sz="1200" b="1" dirty="0">
                    <a:solidFill>
                      <a:schemeClr val="bg1"/>
                    </a:solidFill>
                  </a:rPr>
                  <a:t>Controller</a:t>
                </a:r>
              </a:p>
            </p:txBody>
          </p:sp>
        </p:grpSp>
        <p:grpSp>
          <p:nvGrpSpPr>
            <p:cNvPr id="130" name="Group 129">
              <a:extLst>
                <a:ext uri="{FF2B5EF4-FFF2-40B4-BE49-F238E27FC236}">
                  <a16:creationId xmlns:a16="http://schemas.microsoft.com/office/drawing/2014/main" id="{AF991469-5A5E-44A7-B8AD-6A990A88DE70}"/>
                </a:ext>
              </a:extLst>
            </p:cNvPr>
            <p:cNvGrpSpPr/>
            <p:nvPr/>
          </p:nvGrpSpPr>
          <p:grpSpPr>
            <a:xfrm>
              <a:off x="-1931419" y="577791"/>
              <a:ext cx="728849" cy="545835"/>
              <a:chOff x="1361585" y="722717"/>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67277" y="617025"/>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15854" y="835207"/>
                <a:ext cx="436338" cy="254425"/>
              </a:xfrm>
              <a:prstGeom prst="rect">
                <a:avLst/>
              </a:prstGeom>
              <a:noFill/>
            </p:spPr>
            <p:txBody>
              <a:bodyPr wrap="none" rtlCol="0">
                <a:spAutoFit/>
              </a:bodyPr>
              <a:lstStyle/>
              <a:p>
                <a:r>
                  <a:rPr lang="en-US" sz="1200" b="1" dirty="0">
                    <a:solidFill>
                      <a:schemeClr val="bg1"/>
                    </a:solidFill>
                  </a:rPr>
                  <a:t>SDC</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2229854" y="-10376"/>
              <a:ext cx="5958569" cy="9138334"/>
              <a:chOff x="-5270" y="0"/>
              <a:chExt cx="7160801" cy="858032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7155531"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Stage A: VNF and Service Modeling</a:t>
                </a:r>
              </a:p>
            </p:txBody>
          </p:sp>
          <p:sp>
            <p:nvSpPr>
              <p:cNvPr id="52" name="Rectangle 51">
                <a:extLst>
                  <a:ext uri="{FF2B5EF4-FFF2-40B4-BE49-F238E27FC236}">
                    <a16:creationId xmlns:a16="http://schemas.microsoft.com/office/drawing/2014/main" id="{E4A18EAB-44DD-48FC-8E55-3D036E836FF4}"/>
                  </a:ext>
                </a:extLst>
              </p:cNvPr>
              <p:cNvSpPr/>
              <p:nvPr/>
            </p:nvSpPr>
            <p:spPr>
              <a:xfrm>
                <a:off x="-5270" y="0"/>
                <a:ext cx="7160801"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694416" y="577787"/>
              <a:ext cx="712145" cy="543113"/>
              <a:chOff x="3175255" y="593829"/>
              <a:chExt cx="696402" cy="543113"/>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251899" y="517185"/>
                <a:ext cx="543113" cy="696402"/>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281782" y="716356"/>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1456583" y="582335"/>
              <a:ext cx="723773" cy="543113"/>
              <a:chOff x="1906795" y="604497"/>
              <a:chExt cx="707773" cy="543113"/>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1989125" y="522167"/>
                <a:ext cx="543113" cy="707773"/>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085803" y="684817"/>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844759" y="2631678"/>
              <a:ext cx="600531" cy="11560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2085316" y="2876809"/>
              <a:ext cx="1232082" cy="646331"/>
            </a:xfrm>
            <a:prstGeom prst="rect">
              <a:avLst/>
            </a:prstGeom>
            <a:noFill/>
          </p:spPr>
          <p:txBody>
            <a:bodyPr wrap="square" rtlCol="0">
              <a:spAutoFit/>
            </a:bodyPr>
            <a:lstStyle/>
            <a:p>
              <a:r>
                <a:rPr lang="en-US" dirty="0">
                  <a:solidFill>
                    <a:srgbClr val="0000CC"/>
                  </a:solidFill>
                </a:rPr>
                <a:t>Resource Definition</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30382" y="2792659"/>
              <a:ext cx="179193"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2124926" y="4031557"/>
              <a:ext cx="1293530" cy="749065"/>
              <a:chOff x="1225691" y="4675772"/>
              <a:chExt cx="1264935" cy="74906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496285" y="4553711"/>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334852" y="4778506"/>
                <a:ext cx="1155774" cy="646331"/>
              </a:xfrm>
              <a:prstGeom prst="rect">
                <a:avLst/>
              </a:prstGeom>
              <a:noFill/>
            </p:spPr>
            <p:txBody>
              <a:bodyPr wrap="square" rtlCol="0">
                <a:spAutoFit/>
              </a:bodyPr>
              <a:lstStyle/>
              <a:p>
                <a:r>
                  <a:rPr lang="en-US" dirty="0">
                    <a:solidFill>
                      <a:srgbClr val="0000CC"/>
                    </a:solidFill>
                  </a:rPr>
                  <a:t>Service Design</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2186" y="4675772"/>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659458" y="3057261"/>
              <a:ext cx="278774" cy="116797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927211" y="3497255"/>
              <a:ext cx="753732" cy="276999"/>
            </a:xfrm>
            <a:prstGeom prst="rect">
              <a:avLst/>
            </a:prstGeom>
            <a:noFill/>
          </p:spPr>
          <p:txBody>
            <a:bodyPr wrap="none" rtlCol="0">
              <a:spAutoFit/>
            </a:bodyPr>
            <a:lstStyle/>
            <a:p>
              <a:r>
                <a:rPr lang="en-US" sz="1200" dirty="0">
                  <a:solidFill>
                    <a:schemeClr val="bg1"/>
                  </a:solidFill>
                </a:rPr>
                <a:t>VNF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299696" y="3436564"/>
              <a:ext cx="600531" cy="522651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78555" y="5749556"/>
              <a:ext cx="179193"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790810" y="5850770"/>
              <a:ext cx="2963147" cy="369332"/>
            </a:xfrm>
            <a:prstGeom prst="rect">
              <a:avLst/>
            </a:prstGeom>
            <a:noFill/>
          </p:spPr>
          <p:txBody>
            <a:bodyPr wrap="square" rtlCol="0">
              <a:spAutoFit/>
            </a:bodyPr>
            <a:lstStyle/>
            <a:p>
              <a:r>
                <a:rPr lang="en-US" dirty="0">
                  <a:solidFill>
                    <a:srgbClr val="0000CC"/>
                  </a:solidFill>
                </a:rPr>
                <a:t>Artifacts Distribution</a:t>
              </a:r>
            </a:p>
          </p:txBody>
        </p:sp>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235634" y="1526279"/>
              <a:ext cx="334926" cy="80157"/>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1353362" y="5521823"/>
              <a:ext cx="309198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1341241" y="5330731"/>
              <a:ext cx="220907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1341241" y="5138900"/>
              <a:ext cx="136369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1385854" y="4964556"/>
              <a:ext cx="68991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6" name="TextBox 125">
            <a:extLst>
              <a:ext uri="{FF2B5EF4-FFF2-40B4-BE49-F238E27FC236}">
                <a16:creationId xmlns:a16="http://schemas.microsoft.com/office/drawing/2014/main" id="{FB2F876F-298D-4C84-AADF-F71E775149BE}"/>
              </a:ext>
            </a:extLst>
          </p:cNvPr>
          <p:cNvSpPr txBox="1"/>
          <p:nvPr/>
        </p:nvSpPr>
        <p:spPr>
          <a:xfrm>
            <a:off x="6480343" y="169765"/>
            <a:ext cx="5485648" cy="8609262"/>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304040602060303" pitchFamily="34" charset="0"/>
                <a:cs typeface="Nokia Pure Text Light" panose="020B0304040602060303" pitchFamily="34" charset="0"/>
              </a:rPr>
              <a:t>VNF Modeling Design Time</a:t>
            </a:r>
          </a:p>
          <a:p>
            <a:r>
              <a:rPr lang="en-US" b="1" dirty="0">
                <a:solidFill>
                  <a:srgbClr val="FF0000"/>
                </a:solidFill>
                <a:ea typeface="Nokia Pure Text Light" panose="020B0304040602060303" pitchFamily="34" charset="0"/>
                <a:cs typeface="Nokia Pure Text Light" panose="020B0304040602060303" pitchFamily="34" charset="0"/>
              </a:rPr>
              <a:t>Precondition: </a:t>
            </a:r>
            <a:r>
              <a:rPr lang="en-US" dirty="0">
                <a:solidFill>
                  <a:srgbClr val="FF0000"/>
                </a:solidFill>
                <a:ea typeface="Nokia Pure Text Light" panose="020B0304040602060303" pitchFamily="34" charset="0"/>
                <a:cs typeface="Nokia Pure Text Light" panose="020B0304040602060303" pitchFamily="34" charset="0"/>
              </a:rPr>
              <a:t>At ONAP deployment time, AAF Cert </a:t>
            </a:r>
            <a:r>
              <a:rPr lang="en-US" dirty="0" err="1">
                <a:solidFill>
                  <a:srgbClr val="FF0000"/>
                </a:solidFill>
                <a:ea typeface="Nokia Pure Text Light" panose="020B0304040602060303" pitchFamily="34" charset="0"/>
                <a:cs typeface="Nokia Pure Text Light" panose="020B0304040602060303" pitchFamily="34" charset="0"/>
              </a:rPr>
              <a:t>Mgr</a:t>
            </a:r>
            <a:r>
              <a:rPr lang="en-US" dirty="0">
                <a:solidFill>
                  <a:srgbClr val="FF0000"/>
                </a:solidFill>
                <a:ea typeface="Nokia Pure Text Light" panose="020B0304040602060303" pitchFamily="34" charset="0"/>
                <a:cs typeface="Nokia Pure Text Light" panose="020B0304040602060303" pitchFamily="34" charset="0"/>
              </a:rPr>
              <a:t> obtains a certificate from the CA so AAF is able to request IAK/RV in near real time.</a:t>
            </a:r>
            <a:endParaRPr lang="en-US" b="1" dirty="0">
              <a:solidFill>
                <a:srgbClr val="FF0000"/>
              </a:solidFill>
              <a:ea typeface="Nokia Pure Text Light" panose="020B0304040602060303" pitchFamily="34" charset="0"/>
              <a:cs typeface="Nokia Pure Text Light" panose="020B0304040602060303" pitchFamily="34" charset="0"/>
            </a:endParaRPr>
          </a:p>
          <a:p>
            <a:endParaRPr lang="en-US" b="1" dirty="0">
              <a:ea typeface="Nokia Pure Text Light" panose="020B0304040602060303" pitchFamily="34" charset="0"/>
              <a:cs typeface="Nokia Pure Text Light" panose="020B0304040602060303" pitchFamily="34" charset="0"/>
            </a:endParaRPr>
          </a:p>
          <a:p>
            <a:r>
              <a:rPr lang="en-US" b="1" dirty="0">
                <a:ea typeface="Nokia Pure Text Light" panose="020B0304040602060303" pitchFamily="34" charset="0"/>
                <a:cs typeface="Nokia Pure Text Light" panose="020B0304040602060303" pitchFamily="34" charset="0"/>
              </a:rPr>
              <a:t>RESOURCE DEFINITION - </a:t>
            </a:r>
            <a:r>
              <a:rPr lang="en-US" dirty="0">
                <a:ea typeface="Nokia Pure Text Light" panose="020B0304040602060303" pitchFamily="34" charset="0"/>
                <a:cs typeface="Nokia Pure Text Light" panose="020B0304040602060303" pitchFamily="34" charset="0"/>
              </a:rPr>
              <a:t>VID User can provide the following information about a VNF:</a:t>
            </a:r>
            <a:endParaRPr lang="en-US" b="1"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RESOURCE TYPE</a:t>
            </a:r>
            <a:r>
              <a:rPr lang="en-US" sz="1600" dirty="0">
                <a:ea typeface="Nokia Pure Text Light" panose="020B0304040602060303" pitchFamily="34" charset="0"/>
                <a:cs typeface="Nokia Pure Text Light" panose="020B0304040602060303" pitchFamily="34" charset="0"/>
              </a:rPr>
              <a:t>– Type of resource; VNF in this case</a:t>
            </a:r>
            <a:r>
              <a:rPr lang="en-US" sz="1600" b="1" dirty="0">
                <a:ea typeface="Nokia Pure Text Light" panose="020B0304040602060303" pitchFamily="34" charset="0"/>
                <a:cs typeface="Nokia Pure Text Light" panose="020B0304040602060303" pitchFamily="34" charset="0"/>
              </a:rPr>
              <a:t>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NAME</a:t>
            </a:r>
            <a:r>
              <a:rPr lang="en-US" sz="1600" dirty="0">
                <a:ea typeface="Nokia Pure Text Light" panose="020B0304040602060303" pitchFamily="34" charset="0"/>
                <a:cs typeface="Nokia Pure Text Light" panose="020B0304040602060303" pitchFamily="34" charset="0"/>
              </a:rPr>
              <a:t> – Name of the VNF type; e.g. 5gCu</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CATEGORY</a:t>
            </a:r>
            <a:r>
              <a:rPr lang="en-US" sz="1600" dirty="0">
                <a:ea typeface="Nokia Pure Text Light" panose="020B0304040602060303" pitchFamily="34" charset="0"/>
                <a:cs typeface="Nokia Pure Text Light" panose="020B0304040602060303" pitchFamily="34" charset="0"/>
              </a:rPr>
              <a:t> – VNF category; e.g. Mobility</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TAGS</a:t>
            </a:r>
            <a:r>
              <a:rPr lang="en-US" sz="1600" dirty="0">
                <a:ea typeface="Nokia Pure Text Light" panose="020B0304040602060303" pitchFamily="34" charset="0"/>
                <a:cs typeface="Nokia Pure Text Light" panose="020B0304040602060303" pitchFamily="34" charset="0"/>
              </a:rPr>
              <a:t> – User-defined tags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DESCRIPTION </a:t>
            </a:r>
            <a:r>
              <a:rPr lang="en-US" sz="1600" dirty="0">
                <a:ea typeface="Nokia Pure Text Light" panose="020B0304040602060303" pitchFamily="34" charset="0"/>
                <a:cs typeface="Nokia Pure Text Light" panose="020B0304040602060303" pitchFamily="34" charset="0"/>
              </a:rPr>
              <a:t>– Text description</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CONTACT ID </a:t>
            </a:r>
            <a:r>
              <a:rPr lang="en-US" sz="1600" dirty="0">
                <a:ea typeface="Nokia Pure Text Light" panose="020B0304040602060303" pitchFamily="34" charset="0"/>
                <a:cs typeface="Nokia Pure Text Light" panose="020B0304040602060303" pitchFamily="34" charset="0"/>
              </a:rPr>
              <a:t>– Designer of the resource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a:t>
            </a:r>
            <a:r>
              <a:rPr lang="en-US" sz="1600" dirty="0">
                <a:ea typeface="Nokia Pure Text Light" panose="020B0304040602060303" pitchFamily="34" charset="0"/>
                <a:cs typeface="Nokia Pure Text Light" panose="020B0304040602060303" pitchFamily="34" charset="0"/>
              </a:rPr>
              <a:t> – VNF vendor; e.g. Nokia</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 RELEASE </a:t>
            </a:r>
            <a:r>
              <a:rPr lang="en-US" sz="1600" dirty="0">
                <a:ea typeface="Nokia Pure Text Light" panose="020B0304040602060303" pitchFamily="34" charset="0"/>
                <a:cs typeface="Nokia Pure Text Light" panose="020B0304040602060303" pitchFamily="34" charset="0"/>
              </a:rPr>
              <a:t>– Vendor release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EVENTS </a:t>
            </a:r>
            <a:r>
              <a:rPr lang="en-US" sz="1600" dirty="0">
                <a:ea typeface="Nokia Pure Text Light" panose="020B0304040602060303" pitchFamily="34" charset="0"/>
                <a:cs typeface="Nokia Pure Text Light" panose="020B0304040602060303" pitchFamily="34" charset="0"/>
              </a:rPr>
              <a:t>– Monitoring event definitions</a:t>
            </a:r>
          </a:p>
          <a:p>
            <a:r>
              <a:rPr lang="en-US" dirty="0">
                <a:solidFill>
                  <a:srgbClr val="FF0000"/>
                </a:solidFill>
                <a:ea typeface="Nokia Pure Text Light" panose="020B0304040602060303" pitchFamily="34" charset="0"/>
                <a:cs typeface="Nokia Pure Text Light" panose="020B0304040602060303" pitchFamily="34" charset="0"/>
              </a:rPr>
              <a:t>Also need to provide which Controller manages this VNF</a:t>
            </a:r>
            <a:r>
              <a:rPr lang="en-US" dirty="0">
                <a:ea typeface="Nokia Pure Text Light" panose="020B0304040602060303" pitchFamily="34" charset="0"/>
                <a:cs typeface="Nokia Pure Text Light" panose="020B0304040602060303" pitchFamily="34" charset="0"/>
              </a:rPr>
              <a:t>.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SERVICE DESIGN </a:t>
            </a:r>
            <a:r>
              <a:rPr lang="en-US" dirty="0">
                <a:ea typeface="Nokia Pure Text Light" panose="020B0304040602060303" pitchFamily="34" charset="0"/>
                <a:cs typeface="Nokia Pure Text Light" panose="020B0304040602060303" pitchFamily="34" charset="0"/>
              </a:rPr>
              <a:t>– User can design a Service that uses a VNF type.  For VNF, VNF package is onboarded which moves the VNF Type into the SDC Catalog.  From there, VNF Type can be used to build services.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ARTIFACTS DISTRIBUTION </a:t>
            </a:r>
            <a:r>
              <a:rPr lang="en-US" dirty="0">
                <a:ea typeface="Nokia Pure Text Light" panose="020B0304040602060303" pitchFamily="34" charset="0"/>
                <a:cs typeface="Nokia Pure Text Light" panose="020B0304040602060303" pitchFamily="34" charset="0"/>
              </a:rPr>
              <a:t>– When User is satisfied with the service design, User can promote the Service and the artifacts are distributed to the appropriate run time components.  These artifacts include the YAML file for the events (fault, measurements, heartbeat, syslog, etc.), Metadata and schema files to describe the VNF-specific data (FM, PM, CM). </a:t>
            </a:r>
            <a:endParaRPr lang="en-US" dirty="0">
              <a:solidFill>
                <a:srgbClr val="FF0000"/>
              </a:solidFill>
              <a:ea typeface="Nokia Pure Text Light" panose="020B0304040602060303" pitchFamily="34" charset="0"/>
              <a:cs typeface="Nokia Pure Text Light" panose="020B0304040602060303" pitchFamily="34" charset="0"/>
            </a:endParaRPr>
          </a:p>
        </p:txBody>
      </p:sp>
      <p:sp>
        <p:nvSpPr>
          <p:cNvPr id="207" name="Oval 206">
            <a:extLst>
              <a:ext uri="{FF2B5EF4-FFF2-40B4-BE49-F238E27FC236}">
                <a16:creationId xmlns:a16="http://schemas.microsoft.com/office/drawing/2014/main" id="{A56B77AA-A626-4126-92CE-97972CA41D4E}"/>
              </a:ext>
            </a:extLst>
          </p:cNvPr>
          <p:cNvSpPr/>
          <p:nvPr/>
        </p:nvSpPr>
        <p:spPr>
          <a:xfrm>
            <a:off x="220171" y="264870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08" name="Oval 207">
            <a:extLst>
              <a:ext uri="{FF2B5EF4-FFF2-40B4-BE49-F238E27FC236}">
                <a16:creationId xmlns:a16="http://schemas.microsoft.com/office/drawing/2014/main" id="{B4886D03-3B71-4281-9FA9-184C4415ACA8}"/>
              </a:ext>
            </a:extLst>
          </p:cNvPr>
          <p:cNvSpPr/>
          <p:nvPr/>
        </p:nvSpPr>
        <p:spPr>
          <a:xfrm>
            <a:off x="208546" y="38829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09" name="Oval 208">
            <a:extLst>
              <a:ext uri="{FF2B5EF4-FFF2-40B4-BE49-F238E27FC236}">
                <a16:creationId xmlns:a16="http://schemas.microsoft.com/office/drawing/2014/main" id="{1456A268-C295-453E-AEC1-DDA809BB4908}"/>
              </a:ext>
            </a:extLst>
          </p:cNvPr>
          <p:cNvSpPr/>
          <p:nvPr/>
        </p:nvSpPr>
        <p:spPr>
          <a:xfrm>
            <a:off x="253284" y="551100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
        <p:nvSpPr>
          <p:cNvPr id="210" name="Oval 209">
            <a:extLst>
              <a:ext uri="{FF2B5EF4-FFF2-40B4-BE49-F238E27FC236}">
                <a16:creationId xmlns:a16="http://schemas.microsoft.com/office/drawing/2014/main" id="{0EFC8CE9-9FA9-48F5-9A16-BEAB1CA4A186}"/>
              </a:ext>
            </a:extLst>
          </p:cNvPr>
          <p:cNvSpPr/>
          <p:nvPr/>
        </p:nvSpPr>
        <p:spPr>
          <a:xfrm>
            <a:off x="6103660" y="185519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11" name="Oval 210">
            <a:extLst>
              <a:ext uri="{FF2B5EF4-FFF2-40B4-BE49-F238E27FC236}">
                <a16:creationId xmlns:a16="http://schemas.microsoft.com/office/drawing/2014/main" id="{808B2B6D-5B6A-4116-B30A-6577EF0F4BF2}"/>
              </a:ext>
            </a:extLst>
          </p:cNvPr>
          <p:cNvSpPr/>
          <p:nvPr/>
        </p:nvSpPr>
        <p:spPr>
          <a:xfrm>
            <a:off x="6116720" y="506723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12" name="Oval 211">
            <a:extLst>
              <a:ext uri="{FF2B5EF4-FFF2-40B4-BE49-F238E27FC236}">
                <a16:creationId xmlns:a16="http://schemas.microsoft.com/office/drawing/2014/main" id="{B8543B29-8C6D-4624-9DEF-9B35A814BF40}"/>
              </a:ext>
            </a:extLst>
          </p:cNvPr>
          <p:cNvSpPr/>
          <p:nvPr/>
        </p:nvSpPr>
        <p:spPr>
          <a:xfrm>
            <a:off x="6144486" y="656917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
        <p:nvSpPr>
          <p:cNvPr id="71" name="Rectangle: Rounded Corners 80">
            <a:extLst>
              <a:ext uri="{FF2B5EF4-FFF2-40B4-BE49-F238E27FC236}">
                <a16:creationId xmlns:a16="http://schemas.microsoft.com/office/drawing/2014/main" id="{E58AE2AB-C036-4ACF-9080-2A93BDA7500C}"/>
              </a:ext>
            </a:extLst>
          </p:cNvPr>
          <p:cNvSpPr/>
          <p:nvPr/>
        </p:nvSpPr>
        <p:spPr>
          <a:xfrm>
            <a:off x="4427457" y="1426183"/>
            <a:ext cx="1594513" cy="16929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00CC"/>
                </a:solidFill>
              </a:rPr>
              <a:t>Precondition:AAF</a:t>
            </a:r>
            <a:r>
              <a:rPr lang="en-US" dirty="0">
                <a:solidFill>
                  <a:srgbClr val="0000CC"/>
                </a:solidFill>
              </a:rPr>
              <a:t> has certificate from CA</a:t>
            </a:r>
          </a:p>
        </p:txBody>
      </p:sp>
      <p:sp>
        <p:nvSpPr>
          <p:cNvPr id="73" name="Rectangle: Rounded Corners 72">
            <a:extLst>
              <a:ext uri="{FF2B5EF4-FFF2-40B4-BE49-F238E27FC236}">
                <a16:creationId xmlns:a16="http://schemas.microsoft.com/office/drawing/2014/main" id="{D2DCF573-81FE-4B37-926B-8A9EAA5E92DE}"/>
              </a:ext>
            </a:extLst>
          </p:cNvPr>
          <p:cNvSpPr/>
          <p:nvPr/>
        </p:nvSpPr>
        <p:spPr>
          <a:xfrm rot="16200000">
            <a:off x="4941977" y="499362"/>
            <a:ext cx="543113" cy="723773"/>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F6EEBF03-1003-45DC-87CE-7F90734F0D12}"/>
              </a:ext>
            </a:extLst>
          </p:cNvPr>
          <p:cNvSpPr txBox="1"/>
          <p:nvPr/>
        </p:nvSpPr>
        <p:spPr>
          <a:xfrm>
            <a:off x="4992961" y="719890"/>
            <a:ext cx="441147" cy="276999"/>
          </a:xfrm>
          <a:prstGeom prst="rect">
            <a:avLst/>
          </a:prstGeom>
          <a:noFill/>
        </p:spPr>
        <p:txBody>
          <a:bodyPr wrap="none" rtlCol="0">
            <a:spAutoFit/>
          </a:bodyPr>
          <a:lstStyle/>
          <a:p>
            <a:pPr algn="ctr"/>
            <a:r>
              <a:rPr lang="en-US" sz="1200" b="1" dirty="0">
                <a:solidFill>
                  <a:schemeClr val="bg1"/>
                </a:solidFill>
              </a:rPr>
              <a:t>AAF</a:t>
            </a:r>
          </a:p>
        </p:txBody>
      </p:sp>
      <p:cxnSp>
        <p:nvCxnSpPr>
          <p:cNvPr id="57" name="Straight Arrow Connector 56">
            <a:extLst>
              <a:ext uri="{FF2B5EF4-FFF2-40B4-BE49-F238E27FC236}">
                <a16:creationId xmlns:a16="http://schemas.microsoft.com/office/drawing/2014/main" id="{934FAD88-D6B5-4C37-9C97-FA677469A3E1}"/>
              </a:ext>
            </a:extLst>
          </p:cNvPr>
          <p:cNvCxnSpPr>
            <a:cxnSpLocks/>
          </p:cNvCxnSpPr>
          <p:nvPr/>
        </p:nvCxnSpPr>
        <p:spPr>
          <a:xfrm flipH="1">
            <a:off x="996852" y="5734098"/>
            <a:ext cx="399610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79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Rectangle: Rounded Corners 157">
            <a:extLst>
              <a:ext uri="{FF2B5EF4-FFF2-40B4-BE49-F238E27FC236}">
                <a16:creationId xmlns:a16="http://schemas.microsoft.com/office/drawing/2014/main" id="{8C18DB6B-11DB-4325-B578-CE3286E10B26}"/>
              </a:ext>
            </a:extLst>
          </p:cNvPr>
          <p:cNvSpPr/>
          <p:nvPr/>
        </p:nvSpPr>
        <p:spPr>
          <a:xfrm>
            <a:off x="4813586" y="113528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54F427C6-05C2-447E-ADA9-D59D4253E9EF}"/>
              </a:ext>
            </a:extLst>
          </p:cNvPr>
          <p:cNvSpPr/>
          <p:nvPr/>
        </p:nvSpPr>
        <p:spPr>
          <a:xfrm rot="16200000">
            <a:off x="4570098" y="7504253"/>
            <a:ext cx="734212" cy="147951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3766104" y="11218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3628623" y="5675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69959" y="17039"/>
            <a:ext cx="7295062" cy="9181180"/>
            <a:chOff x="170498" y="-40230"/>
            <a:chExt cx="7295062" cy="8620552"/>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70498" y="-40230"/>
              <a:ext cx="6690664"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B : Service Instantiation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141818" y="643722"/>
            <a:ext cx="6066871" cy="8388387"/>
            <a:chOff x="2978123" y="560208"/>
            <a:chExt cx="6066871" cy="8388387"/>
          </a:xfrm>
        </p:grpSpPr>
        <p:sp>
          <p:nvSpPr>
            <p:cNvPr id="112" name="Rectangle: Rounded Corners 111">
              <a:extLst>
                <a:ext uri="{FF2B5EF4-FFF2-40B4-BE49-F238E27FC236}">
                  <a16:creationId xmlns:a16="http://schemas.microsoft.com/office/drawing/2014/main" id="{FDABA230-F172-46A5-888C-942BD24EA529}"/>
                </a:ext>
              </a:extLst>
            </p:cNvPr>
            <p:cNvSpPr/>
            <p:nvPr/>
          </p:nvSpPr>
          <p:spPr>
            <a:xfrm>
              <a:off x="8569491" y="1034327"/>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98DB0EC6-DAEF-463E-B44D-637B0EAC9B25}"/>
                </a:ext>
              </a:extLst>
            </p:cNvPr>
            <p:cNvGrpSpPr/>
            <p:nvPr/>
          </p:nvGrpSpPr>
          <p:grpSpPr>
            <a:xfrm>
              <a:off x="4420550" y="577939"/>
              <a:ext cx="712737" cy="8370656"/>
              <a:chOff x="1753549" y="577938"/>
              <a:chExt cx="712737" cy="8370656"/>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1972053" y="112055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753549" y="577938"/>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grpSp>
        <p:grpSp>
          <p:nvGrpSpPr>
            <p:cNvPr id="8" name="Group 7">
              <a:extLst>
                <a:ext uri="{FF2B5EF4-FFF2-40B4-BE49-F238E27FC236}">
                  <a16:creationId xmlns:a16="http://schemas.microsoft.com/office/drawing/2014/main" id="{1055DB6E-4051-4A4E-913A-A66D1A51286C}"/>
                </a:ext>
              </a:extLst>
            </p:cNvPr>
            <p:cNvGrpSpPr/>
            <p:nvPr/>
          </p:nvGrpSpPr>
          <p:grpSpPr>
            <a:xfrm>
              <a:off x="5379226" y="560208"/>
              <a:ext cx="712737" cy="8334411"/>
              <a:chOff x="2712225" y="560207"/>
              <a:chExt cx="712737" cy="8334411"/>
            </a:xfrm>
          </p:grpSpPr>
          <p:sp>
            <p:nvSpPr>
              <p:cNvPr id="113" name="Rectangle: Rounded Corners 112">
                <a:extLst>
                  <a:ext uri="{FF2B5EF4-FFF2-40B4-BE49-F238E27FC236}">
                    <a16:creationId xmlns:a16="http://schemas.microsoft.com/office/drawing/2014/main" id="{1A81B27C-9D10-4E09-BE83-0667C50EE190}"/>
                  </a:ext>
                </a:extLst>
              </p:cNvPr>
              <p:cNvSpPr/>
              <p:nvPr/>
            </p:nvSpPr>
            <p:spPr>
              <a:xfrm>
                <a:off x="2964025"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712225" y="560207"/>
                <a:ext cx="712737" cy="560347"/>
                <a:chOff x="746175" y="57244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822370" y="49625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922470" y="734485"/>
                  <a:ext cx="463588" cy="276999"/>
                </a:xfrm>
                <a:prstGeom prst="rect">
                  <a:avLst/>
                </a:prstGeom>
                <a:noFill/>
              </p:spPr>
              <p:txBody>
                <a:bodyPr wrap="none" rtlCol="0">
                  <a:spAutoFit/>
                </a:bodyPr>
                <a:lstStyle/>
                <a:p>
                  <a:r>
                    <a:rPr lang="en-US" sz="1200" b="1" dirty="0">
                      <a:solidFill>
                        <a:schemeClr val="bg1"/>
                      </a:solidFill>
                    </a:rPr>
                    <a:t>OOF</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54231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257193" y="562840"/>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8332257" y="561362"/>
              <a:ext cx="712737" cy="560347"/>
              <a:chOff x="3125257" y="567481"/>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201452" y="491286"/>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3276620" y="687666"/>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4081761" y="1268977"/>
              <a:ext cx="366504" cy="2276655"/>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3136582" y="2252003"/>
              <a:ext cx="2175426" cy="338554"/>
            </a:xfrm>
            <a:prstGeom prst="rect">
              <a:avLst/>
            </a:prstGeom>
            <a:noFill/>
          </p:spPr>
          <p:txBody>
            <a:bodyPr wrap="square" rtlCol="0">
              <a:spAutoFit/>
            </a:bodyPr>
            <a:lstStyle/>
            <a:p>
              <a:r>
                <a:rPr lang="en-US" sz="1600" dirty="0">
                  <a:solidFill>
                    <a:srgbClr val="0000CC"/>
                  </a:solidFill>
                </a:rPr>
                <a:t>Service Instantiation</a:t>
              </a:r>
              <a:endParaRPr lang="en-US" dirty="0">
                <a:solidFill>
                  <a:srgbClr val="0000CC"/>
                </a:solidFill>
              </a:endParaRPr>
            </a:p>
          </p:txBody>
        </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3507030" y="1046297"/>
              <a:ext cx="357312"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3045278" y="1452671"/>
              <a:ext cx="1251457" cy="338554"/>
            </a:xfrm>
            <a:prstGeom prst="rect">
              <a:avLst/>
            </a:prstGeom>
            <a:noFill/>
          </p:spPr>
          <p:txBody>
            <a:bodyPr wrap="square" rtlCol="0">
              <a:spAutoFit/>
            </a:bodyPr>
            <a:lstStyle/>
            <a:p>
              <a:r>
                <a:rPr lang="en-US" sz="1600" dirty="0">
                  <a:solidFill>
                    <a:srgbClr val="0000CC"/>
                  </a:solidFill>
                </a:rPr>
                <a:t>New Service</a:t>
              </a:r>
              <a:endParaRPr lang="en-US" sz="1100" dirty="0">
                <a:solidFill>
                  <a:srgbClr val="0000CC"/>
                </a:solidFill>
              </a:endParaRP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5024548" y="1641310"/>
              <a:ext cx="412343" cy="26230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3967415" y="2763036"/>
              <a:ext cx="2576232" cy="338554"/>
            </a:xfrm>
            <a:prstGeom prst="rect">
              <a:avLst/>
            </a:prstGeom>
            <a:noFill/>
          </p:spPr>
          <p:txBody>
            <a:bodyPr wrap="square" rtlCol="0">
              <a:spAutoFit/>
            </a:bodyPr>
            <a:lstStyle/>
            <a:p>
              <a:r>
                <a:rPr lang="en-US" sz="1600" dirty="0">
                  <a:solidFill>
                    <a:srgbClr val="0000CC"/>
                  </a:solidFill>
                </a:rPr>
                <a:t>Homing &amp; NW Assignments</a:t>
              </a:r>
              <a:r>
                <a:rPr lang="en-US" sz="1100" dirty="0">
                  <a:solidFill>
                    <a:srgbClr val="0000CC"/>
                  </a:solidFill>
                </a:rPr>
                <a:t> </a:t>
              </a:r>
            </a:p>
          </p:txBody>
        </p: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flipV="1">
              <a:off x="4946076" y="2706977"/>
              <a:ext cx="684950" cy="743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id="{FD298F7D-1EF9-4884-905D-5BF367309B2C}"/>
                </a:ext>
              </a:extLst>
            </p:cNvPr>
            <p:cNvSpPr/>
            <p:nvPr/>
          </p:nvSpPr>
          <p:spPr>
            <a:xfrm>
              <a:off x="2978123" y="119908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127" name="Oval 126">
              <a:extLst>
                <a:ext uri="{FF2B5EF4-FFF2-40B4-BE49-F238E27FC236}">
                  <a16:creationId xmlns:a16="http://schemas.microsoft.com/office/drawing/2014/main" id="{CA28C45D-5A4C-4C29-87E2-EF346CD7255B}"/>
                </a:ext>
              </a:extLst>
            </p:cNvPr>
            <p:cNvSpPr/>
            <p:nvPr/>
          </p:nvSpPr>
          <p:spPr>
            <a:xfrm>
              <a:off x="2989971" y="19907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37" name="Oval 136">
              <a:extLst>
                <a:ext uri="{FF2B5EF4-FFF2-40B4-BE49-F238E27FC236}">
                  <a16:creationId xmlns:a16="http://schemas.microsoft.com/office/drawing/2014/main" id="{1F194C46-23CA-4843-BCB0-F9AC5BF652C9}"/>
                </a:ext>
              </a:extLst>
            </p:cNvPr>
            <p:cNvSpPr/>
            <p:nvPr/>
          </p:nvSpPr>
          <p:spPr>
            <a:xfrm>
              <a:off x="3439693" y="274665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38" name="Oval 137">
              <a:extLst>
                <a:ext uri="{FF2B5EF4-FFF2-40B4-BE49-F238E27FC236}">
                  <a16:creationId xmlns:a16="http://schemas.microsoft.com/office/drawing/2014/main" id="{D34A5B05-1182-4490-96E2-2420218060A1}"/>
                </a:ext>
              </a:extLst>
            </p:cNvPr>
            <p:cNvSpPr/>
            <p:nvPr/>
          </p:nvSpPr>
          <p:spPr>
            <a:xfrm>
              <a:off x="3931244" y="34898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143" name="Oval 142">
              <a:extLst>
                <a:ext uri="{FF2B5EF4-FFF2-40B4-BE49-F238E27FC236}">
                  <a16:creationId xmlns:a16="http://schemas.microsoft.com/office/drawing/2014/main" id="{0D0977DF-77A6-4866-95B4-39EF70A24FD8}"/>
                </a:ext>
              </a:extLst>
            </p:cNvPr>
            <p:cNvSpPr/>
            <p:nvPr/>
          </p:nvSpPr>
          <p:spPr>
            <a:xfrm>
              <a:off x="3964693" y="426106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376D2D93-EF99-45D3-AA5A-314ACF5B22D1}"/>
                </a:ext>
              </a:extLst>
            </p:cNvPr>
            <p:cNvSpPr/>
            <p:nvPr/>
          </p:nvSpPr>
          <p:spPr>
            <a:xfrm>
              <a:off x="6111678" y="488098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145" name="Oval 144">
              <a:extLst>
                <a:ext uri="{FF2B5EF4-FFF2-40B4-BE49-F238E27FC236}">
                  <a16:creationId xmlns:a16="http://schemas.microsoft.com/office/drawing/2014/main" id="{63B31C87-07D3-455C-8971-05037C5D6474}"/>
                </a:ext>
              </a:extLst>
            </p:cNvPr>
            <p:cNvSpPr/>
            <p:nvPr/>
          </p:nvSpPr>
          <p:spPr>
            <a:xfrm>
              <a:off x="3948435" y="550943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146" name="Oval 145">
              <a:extLst>
                <a:ext uri="{FF2B5EF4-FFF2-40B4-BE49-F238E27FC236}">
                  <a16:creationId xmlns:a16="http://schemas.microsoft.com/office/drawing/2014/main" id="{CA8C37D0-0432-4572-9698-8A64911D5273}"/>
                </a:ext>
              </a:extLst>
            </p:cNvPr>
            <p:cNvSpPr/>
            <p:nvPr/>
          </p:nvSpPr>
          <p:spPr>
            <a:xfrm>
              <a:off x="3984063" y="63628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a:off x="3824957" y="2224052"/>
              <a:ext cx="100702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7655154"/>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Service Instantiation Part 1</a:t>
            </a:r>
          </a:p>
          <a:p>
            <a:pPr defTabSz="360000">
              <a:spcAft>
                <a:spcPts val="600"/>
              </a:spcAft>
              <a:tabLst>
                <a:tab pos="360000" algn="l"/>
              </a:tabLst>
            </a:pPr>
            <a:r>
              <a:rPr lang="en-US" dirty="0">
                <a:ea typeface="Nokia Pure Text Light" panose="020B0403020202020204" pitchFamily="34" charset="0"/>
              </a:rPr>
              <a:t>Service Provider (SP) decides to instantiate a new service instance in ONAP.</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VID User or BSS/OSS system triggers Service Instantiation which includes a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OOF for Homing and Network assignments.  This assigns cloud resources to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creates AAI entries for Service and VNF and updates network assignments.  </a:t>
            </a:r>
            <a:r>
              <a:rPr lang="en-US" dirty="0">
                <a:solidFill>
                  <a:srgbClr val="FF0000"/>
                </a:solidFill>
                <a:ea typeface="Nokia Pure Text Light" panose="020B0403020202020204" pitchFamily="34" charset="0"/>
              </a:rPr>
              <a:t>SO retrieves SSH public key from Controller AAI entry and populates VNF AAI entry.</a:t>
            </a:r>
            <a:endParaRPr lang="en-US" sz="800"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SDN-R to create the network connections that Service needs.</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SDN-R creates network connections and UUID and updates AAI.</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SDN-R notifies SO that connections are created.</a:t>
            </a:r>
            <a:endParaRPr lang="en-US" sz="800" dirty="0">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SO triggers AAF to create security data for VNF.  This involves two steps:</a:t>
            </a:r>
          </a:p>
          <a:p>
            <a:pPr lvl="1" defTabSz="360000">
              <a:spcAft>
                <a:spcPts val="600"/>
              </a:spcAft>
              <a:tabLst>
                <a:tab pos="360000" algn="l"/>
              </a:tabLst>
            </a:pPr>
            <a:r>
              <a:rPr lang="en-US" dirty="0">
                <a:solidFill>
                  <a:srgbClr val="FF0000"/>
                </a:solidFill>
                <a:ea typeface="Nokia Pure Text Light" panose="020B0403020202020204" pitchFamily="34" charset="0"/>
              </a:rPr>
              <a:t>Request CA to provide an IAK and RV for the VNF. </a:t>
            </a:r>
          </a:p>
          <a:p>
            <a:pPr lvl="1" defTabSz="360000">
              <a:spcAft>
                <a:spcPts val="600"/>
              </a:spcAft>
              <a:tabLst>
                <a:tab pos="360000" algn="l"/>
              </a:tabLst>
            </a:pPr>
            <a:r>
              <a:rPr lang="en-US" dirty="0">
                <a:solidFill>
                  <a:srgbClr val="FF0000"/>
                </a:solidFill>
                <a:ea typeface="Nokia Pure Text Light" panose="020B0403020202020204" pitchFamily="34" charset="0"/>
              </a:rPr>
              <a:t>Create VNF authorizations in CADI that allow VNF to send events to DCAE.</a:t>
            </a:r>
          </a:p>
        </p:txBody>
      </p:sp>
      <p:sp>
        <p:nvSpPr>
          <p:cNvPr id="148" name="Oval 147">
            <a:extLst>
              <a:ext uri="{FF2B5EF4-FFF2-40B4-BE49-F238E27FC236}">
                <a16:creationId xmlns:a16="http://schemas.microsoft.com/office/drawing/2014/main" id="{5D60ADCA-CD31-4D18-8FB8-363EBE315B39}"/>
              </a:ext>
            </a:extLst>
          </p:cNvPr>
          <p:cNvSpPr/>
          <p:nvPr/>
        </p:nvSpPr>
        <p:spPr>
          <a:xfrm>
            <a:off x="7286706" y="11917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49" name="Oval 148">
            <a:extLst>
              <a:ext uri="{FF2B5EF4-FFF2-40B4-BE49-F238E27FC236}">
                <a16:creationId xmlns:a16="http://schemas.microsoft.com/office/drawing/2014/main" id="{CEE25B72-6789-45E3-BD61-85B53177E4F6}"/>
              </a:ext>
            </a:extLst>
          </p:cNvPr>
          <p:cNvSpPr/>
          <p:nvPr/>
        </p:nvSpPr>
        <p:spPr>
          <a:xfrm>
            <a:off x="7281330" y="18133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53" name="Oval 152">
            <a:extLst>
              <a:ext uri="{FF2B5EF4-FFF2-40B4-BE49-F238E27FC236}">
                <a16:creationId xmlns:a16="http://schemas.microsoft.com/office/drawing/2014/main" id="{78F460B5-BE83-49EA-B58F-4F93A79FFAB7}"/>
              </a:ext>
            </a:extLst>
          </p:cNvPr>
          <p:cNvSpPr/>
          <p:nvPr/>
        </p:nvSpPr>
        <p:spPr>
          <a:xfrm>
            <a:off x="7263682" y="26910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259" name="Rectangle: Rounded Corners 258">
            <a:extLst>
              <a:ext uri="{FF2B5EF4-FFF2-40B4-BE49-F238E27FC236}">
                <a16:creationId xmlns:a16="http://schemas.microsoft.com/office/drawing/2014/main" id="{95164A88-F465-44B0-8AEB-C6F97FAF90E0}"/>
              </a:ext>
            </a:extLst>
          </p:cNvPr>
          <p:cNvSpPr/>
          <p:nvPr/>
        </p:nvSpPr>
        <p:spPr>
          <a:xfrm rot="16200000">
            <a:off x="3775065" y="1348091"/>
            <a:ext cx="393249" cy="477488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7" name="Straight Arrow Connector 256">
            <a:extLst>
              <a:ext uri="{FF2B5EF4-FFF2-40B4-BE49-F238E27FC236}">
                <a16:creationId xmlns:a16="http://schemas.microsoft.com/office/drawing/2014/main" id="{D2C0AE81-792A-4559-AC3F-06BACDF94F75}"/>
              </a:ext>
            </a:extLst>
          </p:cNvPr>
          <p:cNvCxnSpPr>
            <a:cxnSpLocks/>
          </p:cNvCxnSpPr>
          <p:nvPr/>
        </p:nvCxnSpPr>
        <p:spPr>
          <a:xfrm flipH="1">
            <a:off x="2093617" y="3524639"/>
            <a:ext cx="363956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8" name="TextBox 257">
            <a:extLst>
              <a:ext uri="{FF2B5EF4-FFF2-40B4-BE49-F238E27FC236}">
                <a16:creationId xmlns:a16="http://schemas.microsoft.com/office/drawing/2014/main" id="{BCCEDBC9-3049-420C-A4C7-E034C6F9CC18}"/>
              </a:ext>
            </a:extLst>
          </p:cNvPr>
          <p:cNvSpPr txBox="1"/>
          <p:nvPr/>
        </p:nvSpPr>
        <p:spPr>
          <a:xfrm>
            <a:off x="1922920" y="3594853"/>
            <a:ext cx="3486469" cy="338554"/>
          </a:xfrm>
          <a:prstGeom prst="rect">
            <a:avLst/>
          </a:prstGeom>
          <a:noFill/>
        </p:spPr>
        <p:txBody>
          <a:bodyPr wrap="square" rtlCol="0">
            <a:spAutoFit/>
          </a:bodyPr>
          <a:lstStyle/>
          <a:p>
            <a:r>
              <a:rPr lang="en-US" sz="1600" dirty="0">
                <a:solidFill>
                  <a:srgbClr val="0000CC"/>
                </a:solidFill>
              </a:rPr>
              <a:t>Create AAI Entry for Service and VNFs</a:t>
            </a:r>
          </a:p>
        </p:txBody>
      </p:sp>
      <p:sp>
        <p:nvSpPr>
          <p:cNvPr id="261" name="Oval 260">
            <a:extLst>
              <a:ext uri="{FF2B5EF4-FFF2-40B4-BE49-F238E27FC236}">
                <a16:creationId xmlns:a16="http://schemas.microsoft.com/office/drawing/2014/main" id="{F08E4A1C-8519-4166-A634-61FE4BBEE806}"/>
              </a:ext>
            </a:extLst>
          </p:cNvPr>
          <p:cNvSpPr/>
          <p:nvPr/>
        </p:nvSpPr>
        <p:spPr>
          <a:xfrm>
            <a:off x="7286671" y="573096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sp>
        <p:nvSpPr>
          <p:cNvPr id="351" name="Oval 350">
            <a:extLst>
              <a:ext uri="{FF2B5EF4-FFF2-40B4-BE49-F238E27FC236}">
                <a16:creationId xmlns:a16="http://schemas.microsoft.com/office/drawing/2014/main" id="{032D556A-B500-4877-A2C5-EB8F7435D29A}"/>
              </a:ext>
            </a:extLst>
          </p:cNvPr>
          <p:cNvSpPr/>
          <p:nvPr/>
        </p:nvSpPr>
        <p:spPr>
          <a:xfrm>
            <a:off x="7286671" y="512667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353" name="Oval 352">
            <a:extLst>
              <a:ext uri="{FF2B5EF4-FFF2-40B4-BE49-F238E27FC236}">
                <a16:creationId xmlns:a16="http://schemas.microsoft.com/office/drawing/2014/main" id="{1D7D98D8-EC49-4D13-B0D4-AA2C4424FE1F}"/>
              </a:ext>
            </a:extLst>
          </p:cNvPr>
          <p:cNvSpPr/>
          <p:nvPr/>
        </p:nvSpPr>
        <p:spPr>
          <a:xfrm>
            <a:off x="7291521" y="454106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354" name="Oval 353">
            <a:extLst>
              <a:ext uri="{FF2B5EF4-FFF2-40B4-BE49-F238E27FC236}">
                <a16:creationId xmlns:a16="http://schemas.microsoft.com/office/drawing/2014/main" id="{A8AE96F6-0201-4620-B33E-CCF10774C241}"/>
              </a:ext>
            </a:extLst>
          </p:cNvPr>
          <p:cNvSpPr/>
          <p:nvPr/>
        </p:nvSpPr>
        <p:spPr>
          <a:xfrm>
            <a:off x="7286671" y="392041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3651927" y="796330"/>
            <a:ext cx="583814" cy="276999"/>
          </a:xfrm>
          <a:prstGeom prst="rect">
            <a:avLst/>
          </a:prstGeom>
          <a:noFill/>
        </p:spPr>
        <p:txBody>
          <a:bodyPr wrap="none" rtlCol="0">
            <a:spAutoFit/>
          </a:bodyPr>
          <a:lstStyle/>
          <a:p>
            <a:pPr algn="ctr"/>
            <a:r>
              <a:rPr lang="en-US" sz="1200" b="1" dirty="0">
                <a:solidFill>
                  <a:schemeClr val="bg1"/>
                </a:solidFill>
              </a:rPr>
              <a:t>SDN-C</a:t>
            </a:r>
          </a:p>
        </p:txBody>
      </p:sp>
      <p:sp>
        <p:nvSpPr>
          <p:cNvPr id="126" name="Rectangle: Rounded Corners 125">
            <a:extLst>
              <a:ext uri="{FF2B5EF4-FFF2-40B4-BE49-F238E27FC236}">
                <a16:creationId xmlns:a16="http://schemas.microsoft.com/office/drawing/2014/main" id="{649857A2-D643-4451-BA24-55C345D9360F}"/>
              </a:ext>
            </a:extLst>
          </p:cNvPr>
          <p:cNvSpPr/>
          <p:nvPr/>
        </p:nvSpPr>
        <p:spPr>
          <a:xfrm rot="16200000">
            <a:off x="2906118" y="2971370"/>
            <a:ext cx="369152"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BB50E69A-D7DD-43E8-B8E5-ADCEDEEB3C33}"/>
              </a:ext>
            </a:extLst>
          </p:cNvPr>
          <p:cNvSpPr txBox="1"/>
          <p:nvPr/>
        </p:nvSpPr>
        <p:spPr>
          <a:xfrm>
            <a:off x="1963356" y="4283406"/>
            <a:ext cx="2263752" cy="338554"/>
          </a:xfrm>
          <a:prstGeom prst="rect">
            <a:avLst/>
          </a:prstGeom>
          <a:noFill/>
        </p:spPr>
        <p:txBody>
          <a:bodyPr wrap="square" rtlCol="0">
            <a:spAutoFit/>
          </a:bodyPr>
          <a:lstStyle/>
          <a:p>
            <a:r>
              <a:rPr lang="en-US" sz="1600" dirty="0">
                <a:solidFill>
                  <a:srgbClr val="0000CC"/>
                </a:solidFill>
              </a:rPr>
              <a:t>Create NW connections</a:t>
            </a:r>
          </a:p>
        </p:txBody>
      </p:sp>
      <p:cxnSp>
        <p:nvCxnSpPr>
          <p:cNvPr id="150" name="Straight Arrow Connector 149">
            <a:extLst>
              <a:ext uri="{FF2B5EF4-FFF2-40B4-BE49-F238E27FC236}">
                <a16:creationId xmlns:a16="http://schemas.microsoft.com/office/drawing/2014/main" id="{6A176E66-7FE3-4374-A46B-18581853445C}"/>
              </a:ext>
            </a:extLst>
          </p:cNvPr>
          <p:cNvCxnSpPr>
            <a:cxnSpLocks/>
          </p:cNvCxnSpPr>
          <p:nvPr/>
        </p:nvCxnSpPr>
        <p:spPr>
          <a:xfrm flipH="1">
            <a:off x="2116280" y="4236252"/>
            <a:ext cx="1738962" cy="23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1" name="Rectangle: Rounded Corners 150">
            <a:extLst>
              <a:ext uri="{FF2B5EF4-FFF2-40B4-BE49-F238E27FC236}">
                <a16:creationId xmlns:a16="http://schemas.microsoft.com/office/drawing/2014/main" id="{5F1E7EBD-4731-4B05-8968-775824A1D417}"/>
              </a:ext>
            </a:extLst>
          </p:cNvPr>
          <p:cNvSpPr/>
          <p:nvPr/>
        </p:nvSpPr>
        <p:spPr>
          <a:xfrm rot="16200000">
            <a:off x="4815465" y="3851115"/>
            <a:ext cx="393249" cy="264680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extBox 151">
            <a:extLst>
              <a:ext uri="{FF2B5EF4-FFF2-40B4-BE49-F238E27FC236}">
                <a16:creationId xmlns:a16="http://schemas.microsoft.com/office/drawing/2014/main" id="{8336D371-A562-4AE8-B6B9-349B16EBC149}"/>
              </a:ext>
            </a:extLst>
          </p:cNvPr>
          <p:cNvSpPr txBox="1"/>
          <p:nvPr/>
        </p:nvSpPr>
        <p:spPr>
          <a:xfrm>
            <a:off x="3910756" y="5032590"/>
            <a:ext cx="2275655" cy="338554"/>
          </a:xfrm>
          <a:prstGeom prst="rect">
            <a:avLst/>
          </a:prstGeom>
          <a:noFill/>
        </p:spPr>
        <p:txBody>
          <a:bodyPr wrap="square" rtlCol="0">
            <a:spAutoFit/>
          </a:bodyPr>
          <a:lstStyle/>
          <a:p>
            <a:r>
              <a:rPr lang="en-US" sz="1600" dirty="0">
                <a:solidFill>
                  <a:srgbClr val="0000CC"/>
                </a:solidFill>
              </a:rPr>
              <a:t>Update NW connections</a:t>
            </a:r>
          </a:p>
        </p:txBody>
      </p:sp>
      <p:cxnSp>
        <p:nvCxnSpPr>
          <p:cNvPr id="154" name="Straight Arrow Connector 153">
            <a:extLst>
              <a:ext uri="{FF2B5EF4-FFF2-40B4-BE49-F238E27FC236}">
                <a16:creationId xmlns:a16="http://schemas.microsoft.com/office/drawing/2014/main" id="{7C460DEF-E5DC-414E-9807-F01678C17000}"/>
              </a:ext>
            </a:extLst>
          </p:cNvPr>
          <p:cNvCxnSpPr>
            <a:cxnSpLocks/>
          </p:cNvCxnSpPr>
          <p:nvPr/>
        </p:nvCxnSpPr>
        <p:spPr>
          <a:xfrm flipH="1" flipV="1">
            <a:off x="4085609" y="4962632"/>
            <a:ext cx="1688549" cy="1406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C24D589C-4DA1-4EBD-BC97-05B96C855F6D}"/>
              </a:ext>
            </a:extLst>
          </p:cNvPr>
          <p:cNvSpPr/>
          <p:nvPr/>
        </p:nvSpPr>
        <p:spPr>
          <a:xfrm rot="16200000">
            <a:off x="2810015" y="4258292"/>
            <a:ext cx="388350"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TextBox 155">
            <a:extLst>
              <a:ext uri="{FF2B5EF4-FFF2-40B4-BE49-F238E27FC236}">
                <a16:creationId xmlns:a16="http://schemas.microsoft.com/office/drawing/2014/main" id="{74F6FB37-195A-46BB-A033-1AD90C88A346}"/>
              </a:ext>
            </a:extLst>
          </p:cNvPr>
          <p:cNvSpPr txBox="1"/>
          <p:nvPr/>
        </p:nvSpPr>
        <p:spPr>
          <a:xfrm>
            <a:off x="1910129" y="5519874"/>
            <a:ext cx="2507245" cy="338554"/>
          </a:xfrm>
          <a:prstGeom prst="rect">
            <a:avLst/>
          </a:prstGeom>
          <a:noFill/>
        </p:spPr>
        <p:txBody>
          <a:bodyPr wrap="square" rtlCol="0">
            <a:spAutoFit/>
          </a:bodyPr>
          <a:lstStyle/>
          <a:p>
            <a:r>
              <a:rPr lang="en-US" sz="1600" dirty="0">
                <a:solidFill>
                  <a:srgbClr val="0000CC"/>
                </a:solidFill>
              </a:rPr>
              <a:t>NW connections complete</a:t>
            </a:r>
          </a:p>
        </p:txBody>
      </p:sp>
      <p:cxnSp>
        <p:nvCxnSpPr>
          <p:cNvPr id="157" name="Straight Arrow Connector 156">
            <a:extLst>
              <a:ext uri="{FF2B5EF4-FFF2-40B4-BE49-F238E27FC236}">
                <a16:creationId xmlns:a16="http://schemas.microsoft.com/office/drawing/2014/main" id="{91F2D8CF-03C9-483F-BD4E-30CD42C84B50}"/>
              </a:ext>
            </a:extLst>
          </p:cNvPr>
          <p:cNvCxnSpPr>
            <a:cxnSpLocks/>
          </p:cNvCxnSpPr>
          <p:nvPr/>
        </p:nvCxnSpPr>
        <p:spPr>
          <a:xfrm flipH="1">
            <a:off x="2093616" y="5514916"/>
            <a:ext cx="167512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625068" y="555207"/>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714015" y="765085"/>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62" name="Rectangle: Rounded Corners 161">
            <a:extLst>
              <a:ext uri="{FF2B5EF4-FFF2-40B4-BE49-F238E27FC236}">
                <a16:creationId xmlns:a16="http://schemas.microsoft.com/office/drawing/2014/main" id="{BB8B5FDE-EB37-4796-AC8C-67EDF0256B81}"/>
              </a:ext>
            </a:extLst>
          </p:cNvPr>
          <p:cNvSpPr/>
          <p:nvPr/>
        </p:nvSpPr>
        <p:spPr>
          <a:xfrm rot="16200000">
            <a:off x="3318469" y="4674665"/>
            <a:ext cx="369152" cy="38251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3" name="TextBox 162">
            <a:extLst>
              <a:ext uri="{FF2B5EF4-FFF2-40B4-BE49-F238E27FC236}">
                <a16:creationId xmlns:a16="http://schemas.microsoft.com/office/drawing/2014/main" id="{55DF92A9-C2E1-4FC2-8A77-A1C4F6566F40}"/>
              </a:ext>
            </a:extLst>
          </p:cNvPr>
          <p:cNvSpPr txBox="1"/>
          <p:nvPr/>
        </p:nvSpPr>
        <p:spPr>
          <a:xfrm>
            <a:off x="1834584" y="6431602"/>
            <a:ext cx="3414366" cy="338554"/>
          </a:xfrm>
          <a:prstGeom prst="rect">
            <a:avLst/>
          </a:prstGeom>
          <a:noFill/>
        </p:spPr>
        <p:txBody>
          <a:bodyPr wrap="square" rtlCol="0">
            <a:spAutoFit/>
          </a:bodyPr>
          <a:lstStyle/>
          <a:p>
            <a:r>
              <a:rPr lang="en-US" sz="1600" dirty="0">
                <a:solidFill>
                  <a:srgbClr val="0000CC"/>
                </a:solidFill>
              </a:rPr>
              <a:t>Create security data</a:t>
            </a:r>
          </a:p>
        </p:txBody>
      </p:sp>
      <p:cxnSp>
        <p:nvCxnSpPr>
          <p:cNvPr id="161" name="Straight Arrow Connector 160">
            <a:extLst>
              <a:ext uri="{FF2B5EF4-FFF2-40B4-BE49-F238E27FC236}">
                <a16:creationId xmlns:a16="http://schemas.microsoft.com/office/drawing/2014/main" id="{03B62663-6C8E-468F-8C6C-23E890933211}"/>
              </a:ext>
            </a:extLst>
          </p:cNvPr>
          <p:cNvCxnSpPr>
            <a:cxnSpLocks/>
          </p:cNvCxnSpPr>
          <p:nvPr/>
        </p:nvCxnSpPr>
        <p:spPr>
          <a:xfrm flipH="1">
            <a:off x="2113341" y="6374800"/>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id="{003123C1-8A83-41DF-B12F-BC6D1B4E48B2}"/>
              </a:ext>
            </a:extLst>
          </p:cNvPr>
          <p:cNvSpPr/>
          <p:nvPr/>
        </p:nvSpPr>
        <p:spPr>
          <a:xfrm>
            <a:off x="7260818" y="6289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4" cy="276999"/>
          </a:xfrm>
          <a:prstGeom prst="rect">
            <a:avLst/>
          </a:prstGeom>
          <a:noFill/>
        </p:spPr>
        <p:txBody>
          <a:bodyPr wrap="none" rtlCol="0">
            <a:spAutoFit/>
          </a:bodyPr>
          <a:lstStyle/>
          <a:p>
            <a:pPr algn="ctr"/>
            <a:r>
              <a:rPr lang="en-US" sz="1200" b="1" dirty="0">
                <a:solidFill>
                  <a:schemeClr val="bg1"/>
                </a:solidFill>
              </a:rPr>
              <a:t>CA</a:t>
            </a:r>
          </a:p>
        </p:txBody>
      </p:sp>
      <p:sp>
        <p:nvSpPr>
          <p:cNvPr id="76" name="TextBox 75">
            <a:extLst>
              <a:ext uri="{FF2B5EF4-FFF2-40B4-BE49-F238E27FC236}">
                <a16:creationId xmlns:a16="http://schemas.microsoft.com/office/drawing/2014/main" id="{5FB24F49-BF88-471F-9439-AD8AE7493840}"/>
              </a:ext>
            </a:extLst>
          </p:cNvPr>
          <p:cNvSpPr txBox="1"/>
          <p:nvPr/>
        </p:nvSpPr>
        <p:spPr>
          <a:xfrm>
            <a:off x="4310583" y="7944057"/>
            <a:ext cx="1426564" cy="584775"/>
          </a:xfrm>
          <a:prstGeom prst="rect">
            <a:avLst/>
          </a:prstGeom>
          <a:noFill/>
        </p:spPr>
        <p:txBody>
          <a:bodyPr wrap="square" rtlCol="0">
            <a:spAutoFit/>
          </a:bodyPr>
          <a:lstStyle/>
          <a:p>
            <a:r>
              <a:rPr lang="en-US" sz="1600" dirty="0">
                <a:solidFill>
                  <a:srgbClr val="0000CC"/>
                </a:solidFill>
              </a:rPr>
              <a:t>Create VNF Authorizations</a:t>
            </a:r>
            <a:endParaRPr lang="en-US" sz="1100" dirty="0">
              <a:solidFill>
                <a:srgbClr val="0000CC"/>
              </a:solidFill>
            </a:endParaRPr>
          </a:p>
        </p:txBody>
      </p:sp>
      <p:sp>
        <p:nvSpPr>
          <p:cNvPr id="78" name="Oval 77">
            <a:extLst>
              <a:ext uri="{FF2B5EF4-FFF2-40B4-BE49-F238E27FC236}">
                <a16:creationId xmlns:a16="http://schemas.microsoft.com/office/drawing/2014/main" id="{C8BE62D2-D200-44C2-AAE8-652775D1AAEB}"/>
              </a:ext>
            </a:extLst>
          </p:cNvPr>
          <p:cNvSpPr/>
          <p:nvPr/>
        </p:nvSpPr>
        <p:spPr>
          <a:xfrm>
            <a:off x="3708646" y="719775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79" name="Oval 78">
            <a:extLst>
              <a:ext uri="{FF2B5EF4-FFF2-40B4-BE49-F238E27FC236}">
                <a16:creationId xmlns:a16="http://schemas.microsoft.com/office/drawing/2014/main" id="{93451A36-71E3-4AAD-A2A7-FBD9E6F26732}"/>
              </a:ext>
            </a:extLst>
          </p:cNvPr>
          <p:cNvSpPr/>
          <p:nvPr/>
        </p:nvSpPr>
        <p:spPr>
          <a:xfrm>
            <a:off x="7773524" y="644721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80" name="Oval 79">
            <a:extLst>
              <a:ext uri="{FF2B5EF4-FFF2-40B4-BE49-F238E27FC236}">
                <a16:creationId xmlns:a16="http://schemas.microsoft.com/office/drawing/2014/main" id="{17436859-53F0-4DE0-ADD5-8E5DB0590F17}"/>
              </a:ext>
            </a:extLst>
          </p:cNvPr>
          <p:cNvSpPr/>
          <p:nvPr/>
        </p:nvSpPr>
        <p:spPr>
          <a:xfrm>
            <a:off x="3754293" y="80210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81" name="Oval 80">
            <a:extLst>
              <a:ext uri="{FF2B5EF4-FFF2-40B4-BE49-F238E27FC236}">
                <a16:creationId xmlns:a16="http://schemas.microsoft.com/office/drawing/2014/main" id="{D27AFA61-325B-4B7B-9ACF-E7B65BAA82A3}"/>
              </a:ext>
            </a:extLst>
          </p:cNvPr>
          <p:cNvSpPr/>
          <p:nvPr/>
        </p:nvSpPr>
        <p:spPr>
          <a:xfrm>
            <a:off x="7774356" y="70791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75" name="Rectangle: Rounded Corners 74">
            <a:extLst>
              <a:ext uri="{FF2B5EF4-FFF2-40B4-BE49-F238E27FC236}">
                <a16:creationId xmlns:a16="http://schemas.microsoft.com/office/drawing/2014/main" id="{8B5B6EE0-96EE-484C-AE7C-033151E76EAB}"/>
              </a:ext>
            </a:extLst>
          </p:cNvPr>
          <p:cNvSpPr/>
          <p:nvPr/>
        </p:nvSpPr>
        <p:spPr>
          <a:xfrm rot="16200000">
            <a:off x="5434586" y="5849837"/>
            <a:ext cx="464742" cy="293901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FF843168-EE7A-4D94-8537-3794225AA715}"/>
              </a:ext>
            </a:extLst>
          </p:cNvPr>
          <p:cNvSpPr txBox="1"/>
          <p:nvPr/>
        </p:nvSpPr>
        <p:spPr>
          <a:xfrm>
            <a:off x="4312591" y="7132589"/>
            <a:ext cx="2828610" cy="338554"/>
          </a:xfrm>
          <a:prstGeom prst="rect">
            <a:avLst/>
          </a:prstGeom>
          <a:noFill/>
        </p:spPr>
        <p:txBody>
          <a:bodyPr wrap="square" rtlCol="0">
            <a:spAutoFit/>
          </a:bodyPr>
          <a:lstStyle/>
          <a:p>
            <a:r>
              <a:rPr lang="en-US" sz="1600" dirty="0">
                <a:solidFill>
                  <a:srgbClr val="0000CC"/>
                </a:solidFill>
              </a:rPr>
              <a:t>Obtain IAK/RV for VNF</a:t>
            </a:r>
            <a:endParaRPr lang="en-US" sz="1100" dirty="0">
              <a:solidFill>
                <a:srgbClr val="0000CC"/>
              </a:solidFill>
            </a:endParaRPr>
          </a:p>
        </p:txBody>
      </p:sp>
      <p:cxnSp>
        <p:nvCxnSpPr>
          <p:cNvPr id="82" name="Straight Arrow Connector 81">
            <a:extLst>
              <a:ext uri="{FF2B5EF4-FFF2-40B4-BE49-F238E27FC236}">
                <a16:creationId xmlns:a16="http://schemas.microsoft.com/office/drawing/2014/main" id="{FE2230B0-EC26-45EC-ADAC-763A09D0EC26}"/>
              </a:ext>
            </a:extLst>
          </p:cNvPr>
          <p:cNvCxnSpPr>
            <a:cxnSpLocks/>
          </p:cNvCxnSpPr>
          <p:nvPr/>
        </p:nvCxnSpPr>
        <p:spPr>
          <a:xfrm flipH="1">
            <a:off x="5155162" y="7079148"/>
            <a:ext cx="1520498"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8828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01129" y="104208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881968" y="119850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2761114" y="58525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C1 : Request IAK and RV from CA</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420888" y="646354"/>
            <a:ext cx="1876094" cy="8385755"/>
            <a:chOff x="3257193" y="562840"/>
            <a:chExt cx="1876094" cy="8385755"/>
          </a:xfrm>
        </p:grpSpPr>
        <p:grpSp>
          <p:nvGrpSpPr>
            <p:cNvPr id="9" name="Group 8">
              <a:extLst>
                <a:ext uri="{FF2B5EF4-FFF2-40B4-BE49-F238E27FC236}">
                  <a16:creationId xmlns:a16="http://schemas.microsoft.com/office/drawing/2014/main" id="{98DB0EC6-DAEF-463E-B44D-637B0EAC9B25}"/>
                </a:ext>
              </a:extLst>
            </p:cNvPr>
            <p:cNvGrpSpPr/>
            <p:nvPr/>
          </p:nvGrpSpPr>
          <p:grpSpPr>
            <a:xfrm>
              <a:off x="4420550" y="577939"/>
              <a:ext cx="712737" cy="8370656"/>
              <a:chOff x="1753549" y="577938"/>
              <a:chExt cx="712737" cy="8370656"/>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1972053" y="112055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753549" y="577938"/>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54231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257193" y="562840"/>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5977772"/>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Request IAK and RV from CA</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AAF creates a request for IAK/RV.</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AAF submits request to CA.</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verifies request and creates response containing IAK and RV. </a:t>
            </a:r>
          </a:p>
          <a:p>
            <a:pPr defTabSz="360000">
              <a:spcAft>
                <a:spcPts val="600"/>
              </a:spcAft>
              <a:tabLst>
                <a:tab pos="360000" algn="l"/>
              </a:tabLst>
            </a:pPr>
            <a:r>
              <a:rPr lang="en-US" dirty="0">
                <a:solidFill>
                  <a:srgbClr val="FF0000"/>
                </a:solidFill>
                <a:ea typeface="Nokia Pure Text Light" panose="020B0403020202020204" pitchFamily="34" charset="0"/>
              </a:rPr>
              <a:t> </a:t>
            </a:r>
          </a:p>
          <a:p>
            <a:pPr defTabSz="360000">
              <a:spcAft>
                <a:spcPts val="600"/>
              </a:spcAft>
              <a:tabLst>
                <a:tab pos="360000" algn="l"/>
              </a:tabLst>
            </a:pPr>
            <a:r>
              <a:rPr lang="en-US" dirty="0">
                <a:solidFill>
                  <a:srgbClr val="FF0000"/>
                </a:solidFill>
                <a:ea typeface="Nokia Pure Text Light" panose="020B0403020202020204" pitchFamily="34" charset="0"/>
              </a:rPr>
              <a:t>CA sends response.</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AAF creates proof of possession (POP) confirmation.</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AAF sends confirmation.  If CA does not receive the confirmation within the prescribed time period, the IAK/RV is revoked.</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sends confirmation ack.</a:t>
            </a: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3400924" y="15320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sp>
        <p:nvSpPr>
          <p:cNvPr id="262" name="Oval 261">
            <a:extLst>
              <a:ext uri="{FF2B5EF4-FFF2-40B4-BE49-F238E27FC236}">
                <a16:creationId xmlns:a16="http://schemas.microsoft.com/office/drawing/2014/main" id="{D2EBC1FB-008B-4CF2-9CC7-AE576F615308}"/>
              </a:ext>
            </a:extLst>
          </p:cNvPr>
          <p:cNvSpPr/>
          <p:nvPr/>
        </p:nvSpPr>
        <p:spPr>
          <a:xfrm>
            <a:off x="7289652" y="70244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2843096" y="765084"/>
            <a:ext cx="412292" cy="276999"/>
          </a:xfrm>
          <a:prstGeom prst="rect">
            <a:avLst/>
          </a:prstGeom>
          <a:noFill/>
        </p:spPr>
        <p:txBody>
          <a:bodyPr wrap="none" rtlCol="0">
            <a:spAutoFit/>
          </a:bodyPr>
          <a:lstStyle/>
          <a:p>
            <a:pPr algn="ctr"/>
            <a:r>
              <a:rPr lang="en-US" sz="1200" b="1" dirty="0">
                <a:solidFill>
                  <a:schemeClr val="bg1"/>
                </a:solidFill>
              </a:rPr>
              <a:t>AAI</a:t>
            </a: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459471" y="556596"/>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498984" y="779832"/>
            <a:ext cx="441147" cy="276999"/>
          </a:xfrm>
          <a:prstGeom prst="rect">
            <a:avLst/>
          </a:prstGeom>
          <a:noFill/>
        </p:spPr>
        <p:txBody>
          <a:bodyPr wrap="none" rtlCol="0">
            <a:spAutoFit/>
          </a:bodyPr>
          <a:lstStyle/>
          <a:p>
            <a:pPr algn="ctr"/>
            <a:r>
              <a:rPr lang="en-US" sz="1200" b="1" dirty="0">
                <a:solidFill>
                  <a:schemeClr val="bg1"/>
                </a:solidFill>
              </a:rPr>
              <a:t>AAF</a:t>
            </a:r>
          </a:p>
        </p:txBody>
      </p: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68975" y="1566367"/>
            <a:ext cx="278522" cy="278522"/>
          </a:xfrm>
          <a:prstGeom prst="rect">
            <a:avLst/>
          </a:prstGeom>
        </p:spPr>
      </p:pic>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493608" y="758344"/>
            <a:ext cx="604654" cy="276999"/>
          </a:xfrm>
          <a:prstGeom prst="rect">
            <a:avLst/>
          </a:prstGeom>
          <a:noFill/>
        </p:spPr>
        <p:txBody>
          <a:bodyPr wrap="none" rtlCol="0">
            <a:spAutoFit/>
          </a:bodyPr>
          <a:lstStyle/>
          <a:p>
            <a:pPr algn="ctr"/>
            <a:r>
              <a:rPr lang="en-US" sz="1200" b="1" dirty="0">
                <a:solidFill>
                  <a:schemeClr val="bg1"/>
                </a:solidFill>
              </a:rPr>
              <a:t>CA/RA</a:t>
            </a:r>
          </a:p>
        </p:txBody>
      </p:sp>
      <p:sp>
        <p:nvSpPr>
          <p:cNvPr id="166" name="Rectangle: Rounded Corners 165">
            <a:extLst>
              <a:ext uri="{FF2B5EF4-FFF2-40B4-BE49-F238E27FC236}">
                <a16:creationId xmlns:a16="http://schemas.microsoft.com/office/drawing/2014/main" id="{C59ED623-4D03-4F3C-BEC9-0691D21357F8}"/>
              </a:ext>
            </a:extLst>
          </p:cNvPr>
          <p:cNvSpPr/>
          <p:nvPr/>
        </p:nvSpPr>
        <p:spPr>
          <a:xfrm>
            <a:off x="4589655" y="2421631"/>
            <a:ext cx="2439990"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request to CA</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a:off x="4888787" y="2393631"/>
            <a:ext cx="179019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3837268" y="1460184"/>
            <a:ext cx="2596281" cy="56820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request for IAK/RV</a:t>
            </a:r>
          </a:p>
        </p:txBody>
      </p:sp>
      <p:sp>
        <p:nvSpPr>
          <p:cNvPr id="90" name="Oval 89">
            <a:extLst>
              <a:ext uri="{FF2B5EF4-FFF2-40B4-BE49-F238E27FC236}">
                <a16:creationId xmlns:a16="http://schemas.microsoft.com/office/drawing/2014/main" id="{F337D02A-8653-4EF2-B10C-6FEAE873453F}"/>
              </a:ext>
            </a:extLst>
          </p:cNvPr>
          <p:cNvSpPr/>
          <p:nvPr/>
        </p:nvSpPr>
        <p:spPr>
          <a:xfrm>
            <a:off x="4133419" y="24896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88382" y="2514214"/>
            <a:ext cx="278522" cy="27852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4556606" y="4164063"/>
            <a:ext cx="2520614" cy="4075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Response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flipV="1">
            <a:off x="4888787" y="4134813"/>
            <a:ext cx="1786872" cy="51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580649" y="3101355"/>
            <a:ext cx="1601760"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Verify request</a:t>
            </a:r>
          </a:p>
          <a:p>
            <a:r>
              <a:rPr lang="en-US" sz="1600" dirty="0">
                <a:solidFill>
                  <a:srgbClr val="0000CC"/>
                </a:solidFill>
              </a:rPr>
              <a:t>Process request</a:t>
            </a:r>
          </a:p>
          <a:p>
            <a:r>
              <a:rPr lang="en-US" sz="1600" dirty="0">
                <a:solidFill>
                  <a:srgbClr val="0000CC"/>
                </a:solidFill>
              </a:rPr>
              <a:t>Create response</a:t>
            </a:r>
          </a:p>
        </p:txBody>
      </p:sp>
      <p:sp>
        <p:nvSpPr>
          <p:cNvPr id="96" name="Rectangle: Rounded Corners 165">
            <a:extLst>
              <a:ext uri="{FF2B5EF4-FFF2-40B4-BE49-F238E27FC236}">
                <a16:creationId xmlns:a16="http://schemas.microsoft.com/office/drawing/2014/main" id="{C59ED623-4D03-4F3C-BEC9-0691D21357F8}"/>
              </a:ext>
            </a:extLst>
          </p:cNvPr>
          <p:cNvSpPr/>
          <p:nvPr/>
        </p:nvSpPr>
        <p:spPr>
          <a:xfrm>
            <a:off x="3648735" y="4822273"/>
            <a:ext cx="2353865" cy="3419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POP confirmation</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4601129" y="5543151"/>
            <a:ext cx="238186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flipV="1">
            <a:off x="4919937" y="5523292"/>
            <a:ext cx="1748760" cy="26624"/>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4601130" y="6321371"/>
            <a:ext cx="238186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4908463" y="6312690"/>
            <a:ext cx="1801857" cy="86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25037" y="3360799"/>
            <a:ext cx="278522" cy="278522"/>
          </a:xfrm>
          <a:prstGeom prst="rect">
            <a:avLst/>
          </a:prstGeom>
        </p:spPr>
      </p:pic>
      <p:sp>
        <p:nvSpPr>
          <p:cNvPr id="103" name="Oval 102">
            <a:extLst>
              <a:ext uri="{FF2B5EF4-FFF2-40B4-BE49-F238E27FC236}">
                <a16:creationId xmlns:a16="http://schemas.microsoft.com/office/drawing/2014/main" id="{F337D02A-8653-4EF2-B10C-6FEAE873453F}"/>
              </a:ext>
            </a:extLst>
          </p:cNvPr>
          <p:cNvSpPr/>
          <p:nvPr/>
        </p:nvSpPr>
        <p:spPr>
          <a:xfrm>
            <a:off x="5139425" y="333425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96098" y="4228003"/>
            <a:ext cx="278522" cy="278522"/>
          </a:xfrm>
          <a:prstGeom prst="rect">
            <a:avLst/>
          </a:prstGeom>
        </p:spPr>
      </p:pic>
      <p:sp>
        <p:nvSpPr>
          <p:cNvPr id="105" name="Oval 104">
            <a:extLst>
              <a:ext uri="{FF2B5EF4-FFF2-40B4-BE49-F238E27FC236}">
                <a16:creationId xmlns:a16="http://schemas.microsoft.com/office/drawing/2014/main" id="{F337D02A-8653-4EF2-B10C-6FEAE873453F}"/>
              </a:ext>
            </a:extLst>
          </p:cNvPr>
          <p:cNvSpPr/>
          <p:nvPr/>
        </p:nvSpPr>
        <p:spPr>
          <a:xfrm>
            <a:off x="4084900" y="419028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pic>
        <p:nvPicPr>
          <p:cNvPr id="114" name="Picture 11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16517" y="4831349"/>
            <a:ext cx="278522" cy="278522"/>
          </a:xfrm>
          <a:prstGeom prst="rect">
            <a:avLst/>
          </a:prstGeom>
        </p:spPr>
      </p:pic>
      <p:sp>
        <p:nvSpPr>
          <p:cNvPr id="115" name="Oval 114">
            <a:extLst>
              <a:ext uri="{FF2B5EF4-FFF2-40B4-BE49-F238E27FC236}">
                <a16:creationId xmlns:a16="http://schemas.microsoft.com/office/drawing/2014/main" id="{F337D02A-8653-4EF2-B10C-6FEAE873453F}"/>
              </a:ext>
            </a:extLst>
          </p:cNvPr>
          <p:cNvSpPr/>
          <p:nvPr/>
        </p:nvSpPr>
        <p:spPr>
          <a:xfrm>
            <a:off x="3217660" y="48313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98211" y="5677402"/>
            <a:ext cx="278522" cy="278522"/>
          </a:xfrm>
          <a:prstGeom prst="rect">
            <a:avLst/>
          </a:prstGeom>
        </p:spPr>
      </p:pic>
      <p:sp>
        <p:nvSpPr>
          <p:cNvPr id="117" name="Oval 116">
            <a:extLst>
              <a:ext uri="{FF2B5EF4-FFF2-40B4-BE49-F238E27FC236}">
                <a16:creationId xmlns:a16="http://schemas.microsoft.com/office/drawing/2014/main" id="{F337D02A-8653-4EF2-B10C-6FEAE873453F}"/>
              </a:ext>
            </a:extLst>
          </p:cNvPr>
          <p:cNvSpPr/>
          <p:nvPr/>
        </p:nvSpPr>
        <p:spPr>
          <a:xfrm>
            <a:off x="4122974" y="564365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C1f</a:t>
            </a:r>
            <a:endParaRPr lang="en-US" sz="1000" b="1" kern="0" dirty="0">
              <a:solidFill>
                <a:srgbClr val="FFFFFF"/>
              </a:solidFill>
              <a:latin typeface="Nokia Pure Text Light"/>
              <a:ea typeface="+mn-ea"/>
              <a:cs typeface="+mn-cs"/>
            </a:endParaRPr>
          </a:p>
        </p:txBody>
      </p:sp>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68800" y="6435775"/>
            <a:ext cx="278522" cy="278522"/>
          </a:xfrm>
          <a:prstGeom prst="rect">
            <a:avLst/>
          </a:prstGeom>
        </p:spPr>
      </p:pic>
      <p:sp>
        <p:nvSpPr>
          <p:cNvPr id="129" name="Oval 128">
            <a:extLst>
              <a:ext uri="{FF2B5EF4-FFF2-40B4-BE49-F238E27FC236}">
                <a16:creationId xmlns:a16="http://schemas.microsoft.com/office/drawing/2014/main" id="{F337D02A-8653-4EF2-B10C-6FEAE873453F}"/>
              </a:ext>
            </a:extLst>
          </p:cNvPr>
          <p:cNvSpPr/>
          <p:nvPr/>
        </p:nvSpPr>
        <p:spPr>
          <a:xfrm>
            <a:off x="7294952" y="130977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308084" y="190708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sp>
        <p:nvSpPr>
          <p:cNvPr id="139" name="Oval 138">
            <a:extLst>
              <a:ext uri="{FF2B5EF4-FFF2-40B4-BE49-F238E27FC236}">
                <a16:creationId xmlns:a16="http://schemas.microsoft.com/office/drawing/2014/main" id="{F337D02A-8653-4EF2-B10C-6FEAE873453F}"/>
              </a:ext>
            </a:extLst>
          </p:cNvPr>
          <p:cNvSpPr/>
          <p:nvPr/>
        </p:nvSpPr>
        <p:spPr>
          <a:xfrm>
            <a:off x="7320753" y="286783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140" name="Oval 139">
            <a:extLst>
              <a:ext uri="{FF2B5EF4-FFF2-40B4-BE49-F238E27FC236}">
                <a16:creationId xmlns:a16="http://schemas.microsoft.com/office/drawing/2014/main" id="{F337D02A-8653-4EF2-B10C-6FEAE873453F}"/>
              </a:ext>
            </a:extLst>
          </p:cNvPr>
          <p:cNvSpPr/>
          <p:nvPr/>
        </p:nvSpPr>
        <p:spPr>
          <a:xfrm>
            <a:off x="7339234" y="346091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294952" y="433622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C1f</a:t>
            </a:r>
            <a:endParaRPr lang="en-US" sz="1000" b="1" kern="0" dirty="0">
              <a:solidFill>
                <a:srgbClr val="FFFFFF"/>
              </a:solidFill>
              <a:latin typeface="Nokia Pure Text Light"/>
              <a:ea typeface="+mn-ea"/>
              <a:cs typeface="+mn-cs"/>
            </a:endParaRPr>
          </a:p>
        </p:txBody>
      </p:sp>
      <p:sp>
        <p:nvSpPr>
          <p:cNvPr id="168" name="Oval 167">
            <a:extLst>
              <a:ext uri="{FF2B5EF4-FFF2-40B4-BE49-F238E27FC236}">
                <a16:creationId xmlns:a16="http://schemas.microsoft.com/office/drawing/2014/main" id="{F337D02A-8653-4EF2-B10C-6FEAE873453F}"/>
              </a:ext>
            </a:extLst>
          </p:cNvPr>
          <p:cNvSpPr/>
          <p:nvPr/>
        </p:nvSpPr>
        <p:spPr>
          <a:xfrm>
            <a:off x="7338337" y="54506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C1g</a:t>
            </a:r>
            <a:endParaRPr lang="en-US" sz="1000" b="1" kern="0" dirty="0">
              <a:solidFill>
                <a:srgbClr val="FFFFFF"/>
              </a:solidFill>
              <a:latin typeface="Nokia Pure Text Light"/>
              <a:ea typeface="+mn-ea"/>
              <a:cs typeface="+mn-cs"/>
            </a:endParaRPr>
          </a:p>
        </p:txBody>
      </p:sp>
      <p:sp>
        <p:nvSpPr>
          <p:cNvPr id="173" name="Oval 172">
            <a:extLst>
              <a:ext uri="{FF2B5EF4-FFF2-40B4-BE49-F238E27FC236}">
                <a16:creationId xmlns:a16="http://schemas.microsoft.com/office/drawing/2014/main" id="{F337D02A-8653-4EF2-B10C-6FEAE873453F}"/>
              </a:ext>
            </a:extLst>
          </p:cNvPr>
          <p:cNvSpPr/>
          <p:nvPr/>
        </p:nvSpPr>
        <p:spPr>
          <a:xfrm>
            <a:off x="4161432" y="64146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C1g</a:t>
            </a:r>
            <a:endParaRPr lang="en-US" sz="10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1170858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832346"/>
            <a:ext cx="11506200" cy="7429452"/>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PNFs generally come with vendor certificates issued by the vendor’s factory CA that uses its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This pre-provisioning is not possible for a VNF.  A VNF has no vendor certificate and no </a:t>
            </a:r>
            <a:r>
              <a:rPr lang="en-US" sz="2000" dirty="0" err="1">
                <a:ea typeface="Nokia Pure Text Light" panose="020B0304040602060303" pitchFamily="34" charset="0"/>
                <a:cs typeface="Nokia Pure Text Light" panose="020B0304040602060303" pitchFamily="34" charset="0"/>
              </a:rPr>
              <a:t>apriori</a:t>
            </a:r>
            <a:r>
              <a:rPr lang="en-US" sz="2000" dirty="0">
                <a:ea typeface="Nokia Pure Text Light" panose="020B0304040602060303" pitchFamily="34" charset="0"/>
                <a:cs typeface="Nokia Pure Text Light" panose="020B0304040602060303" pitchFamily="34" charset="0"/>
              </a:rPr>
              <a:t> identity.</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After instantiation and activation, VNF performs certificate enrollment with the CA via CMPv2 using the IAK to sign the Certificate Signing Request (CSR).  The RV identifies the IAK to the CA.</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In ONAP, AAF Cert Manager acts as the proxy for the VNF.  As part of ONAP deployment, AAF Cert Manager obtains a certificate from the Operator CA which allows it to execute CMPv2 requests for VNFs.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In ONAP, VNF UUID can be used as the identity in the VNF certificate.</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Current thinking is that ONAP should support both Options.  Need to determine how ONAP knows which option a VNF supports.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8"/>
            <a:ext cx="11091908" cy="461665"/>
          </a:xfrm>
          <a:prstGeom prst="rect">
            <a:avLst/>
          </a:prstGeom>
          <a:noFill/>
        </p:spPr>
        <p:txBody>
          <a:bodyPr wrap="square" rtlCol="0">
            <a:spAutoFit/>
          </a:bodyPr>
          <a:lstStyle/>
          <a:p>
            <a:r>
              <a:rPr lang="en-US" sz="2400" b="1" dirty="0">
                <a:cs typeface="Arial" panose="020B0604020202020204" pitchFamily="34" charset="0"/>
              </a:rPr>
              <a:t>Problem Statement</a:t>
            </a:r>
          </a:p>
        </p:txBody>
      </p:sp>
    </p:spTree>
    <p:extLst>
      <p:ext uri="{BB962C8B-B14F-4D97-AF65-F5344CB8AC3E}">
        <p14:creationId xmlns:p14="http://schemas.microsoft.com/office/powerpoint/2010/main" val="34842718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65830" y="111108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974409" y="117474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2807923" y="5677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C2 : VNF Authorizations</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772234" y="614401"/>
            <a:ext cx="1355307" cy="8441841"/>
            <a:chOff x="3608539" y="530887"/>
            <a:chExt cx="1355307" cy="8441841"/>
          </a:xfrm>
        </p:grpSpPr>
        <p:sp>
          <p:nvSpPr>
            <p:cNvPr id="132" name="TextBox 131">
              <a:extLst>
                <a:ext uri="{FF2B5EF4-FFF2-40B4-BE49-F238E27FC236}">
                  <a16:creationId xmlns:a16="http://schemas.microsoft.com/office/drawing/2014/main" id="{CCBEFEC3-08FB-422A-A8C4-79B29D42BE44}"/>
                </a:ext>
              </a:extLst>
            </p:cNvPr>
            <p:cNvSpPr txBox="1"/>
            <p:nvPr/>
          </p:nvSpPr>
          <p:spPr>
            <a:xfrm>
              <a:off x="4602850" y="701340"/>
              <a:ext cx="360996" cy="276999"/>
            </a:xfrm>
            <a:prstGeom prst="rect">
              <a:avLst/>
            </a:prstGeom>
            <a:noFill/>
          </p:spPr>
          <p:txBody>
            <a:bodyPr wrap="none" rtlCol="0">
              <a:spAutoFit/>
            </a:bodyPr>
            <a:lstStyle/>
            <a:p>
              <a:r>
                <a:rPr lang="en-US" sz="1200" b="1" dirty="0">
                  <a:solidFill>
                    <a:schemeClr val="bg1"/>
                  </a:solidFill>
                </a:rPr>
                <a:t>SO</a:t>
              </a:r>
            </a:p>
          </p:txBody>
        </p:sp>
        <p:sp>
          <p:nvSpPr>
            <p:cNvPr id="111" name="Rectangle: Rounded Corners 110">
              <a:extLst>
                <a:ext uri="{FF2B5EF4-FFF2-40B4-BE49-F238E27FC236}">
                  <a16:creationId xmlns:a16="http://schemas.microsoft.com/office/drawing/2014/main" id="{C658777F-CDA9-442B-B8BB-2E8FE611683C}"/>
                </a:ext>
              </a:extLst>
            </p:cNvPr>
            <p:cNvSpPr/>
            <p:nvPr/>
          </p:nvSpPr>
          <p:spPr>
            <a:xfrm>
              <a:off x="3922496" y="102670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608539" y="530887"/>
              <a:ext cx="856987" cy="560347"/>
              <a:chOff x="1173767" y="547522"/>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361217" y="4713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173767" y="622121"/>
                <a:ext cx="856987" cy="276999"/>
              </a:xfrm>
              <a:prstGeom prst="rect">
                <a:avLst/>
              </a:prstGeom>
              <a:noFill/>
            </p:spPr>
            <p:txBody>
              <a:bodyPr wrap="square" rtlCol="0">
                <a:spAutoFit/>
              </a:bodyPr>
              <a:lstStyle/>
              <a:p>
                <a:pPr algn="ctr"/>
                <a:r>
                  <a:rPr lang="en-US" sz="1200" b="1" dirty="0">
                    <a:solidFill>
                      <a:schemeClr val="bg1"/>
                    </a:solidFill>
                  </a:rPr>
                  <a:t>SDC</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5654607"/>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VNF Authorizations for DCAE</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rPr>
              <a:t>Precondition:  As part of artifact distribution, AAF receives the YAML file with all the events that this VNF Type can emit</a:t>
            </a:r>
            <a:r>
              <a:rPr lang="en-US" dirty="0">
                <a:solidFill>
                  <a:srgbClr val="FF0000"/>
                </a:solidFill>
                <a:ea typeface="Nokia Pure Text Light" panose="020B0403020202020204" pitchFamily="34" charset="0"/>
              </a:rPr>
              <a:t>.</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rPr>
              <a:t>When a VNF is instantiated, AAF uses the appropriate YAML file for this VNF Type to create permissions in CADI that allow this VNF Instance to send events to DCAE.</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Postcondition:  When VNF sets up a HTTP/TLS connection and sends an event to DCAE (Fault, Syslog, Measurements, etc.) DCAE uses CADI to obtain the permissions for this VNF. DCAE recognizes that this VNF is authorized to send these events.</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214824" y="16595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A3</a:t>
            </a: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A3</a:t>
            </a:r>
          </a:p>
        </p:txBody>
      </p:sp>
      <p:sp>
        <p:nvSpPr>
          <p:cNvPr id="109" name="TextBox 108">
            <a:extLst>
              <a:ext uri="{FF2B5EF4-FFF2-40B4-BE49-F238E27FC236}">
                <a16:creationId xmlns:a16="http://schemas.microsoft.com/office/drawing/2014/main" id="{082E4A3B-FE20-4789-96F3-F073D474B2D4}"/>
              </a:ext>
            </a:extLst>
          </p:cNvPr>
          <p:cNvSpPr txBox="1"/>
          <p:nvPr/>
        </p:nvSpPr>
        <p:spPr>
          <a:xfrm>
            <a:off x="2922845" y="756074"/>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530269" y="567742"/>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579967" y="750204"/>
            <a:ext cx="497352" cy="276999"/>
          </a:xfrm>
          <a:prstGeom prst="rect">
            <a:avLst/>
          </a:prstGeom>
          <a:noFill/>
        </p:spPr>
        <p:txBody>
          <a:bodyPr wrap="square" rtlCol="0">
            <a:spAutoFit/>
          </a:bodyPr>
          <a:lstStyle/>
          <a:p>
            <a:pPr algn="ctr"/>
            <a:r>
              <a:rPr lang="en-US" sz="1200" b="1" dirty="0">
                <a:solidFill>
                  <a:schemeClr val="bg1"/>
                </a:solidFill>
              </a:rPr>
              <a:t>CADI</a:t>
            </a:r>
          </a:p>
        </p:txBody>
      </p:sp>
      <p:sp>
        <p:nvSpPr>
          <p:cNvPr id="89" name="Rectangle: Rounded Corners 165">
            <a:extLst>
              <a:ext uri="{FF2B5EF4-FFF2-40B4-BE49-F238E27FC236}">
                <a16:creationId xmlns:a16="http://schemas.microsoft.com/office/drawing/2014/main" id="{C59ED623-4D03-4F3C-BEC9-0691D21357F8}"/>
              </a:ext>
            </a:extLst>
          </p:cNvPr>
          <p:cNvSpPr/>
          <p:nvPr/>
        </p:nvSpPr>
        <p:spPr>
          <a:xfrm>
            <a:off x="650114" y="1469586"/>
            <a:ext cx="2794351" cy="69147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Precondition: </a:t>
            </a:r>
          </a:p>
          <a:p>
            <a:r>
              <a:rPr lang="en-US" sz="1600" dirty="0">
                <a:solidFill>
                  <a:srgbClr val="0000CC"/>
                </a:solidFill>
              </a:rPr>
              <a:t>AAF receives VNF YAML file</a:t>
            </a:r>
          </a:p>
        </p:txBody>
      </p:sp>
      <p:sp>
        <p:nvSpPr>
          <p:cNvPr id="90" name="Oval 89">
            <a:extLst>
              <a:ext uri="{FF2B5EF4-FFF2-40B4-BE49-F238E27FC236}">
                <a16:creationId xmlns:a16="http://schemas.microsoft.com/office/drawing/2014/main" id="{F337D02A-8653-4EF2-B10C-6FEAE873453F}"/>
              </a:ext>
            </a:extLst>
          </p:cNvPr>
          <p:cNvSpPr/>
          <p:nvPr/>
        </p:nvSpPr>
        <p:spPr>
          <a:xfrm>
            <a:off x="2349122" y="307142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13032" y="3109140"/>
            <a:ext cx="278522" cy="278522"/>
          </a:xfrm>
          <a:prstGeom prst="rect">
            <a:avLst/>
          </a:prstGeom>
        </p:spPr>
      </p:pic>
      <p:sp>
        <p:nvSpPr>
          <p:cNvPr id="95" name="Rectangle: Rounded Corners 165">
            <a:extLst>
              <a:ext uri="{FF2B5EF4-FFF2-40B4-BE49-F238E27FC236}">
                <a16:creationId xmlns:a16="http://schemas.microsoft.com/office/drawing/2014/main" id="{C59ED623-4D03-4F3C-BEC9-0691D21357F8}"/>
              </a:ext>
            </a:extLst>
          </p:cNvPr>
          <p:cNvSpPr/>
          <p:nvPr/>
        </p:nvSpPr>
        <p:spPr>
          <a:xfrm>
            <a:off x="2808618" y="2948515"/>
            <a:ext cx="2268701" cy="59977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creates permissions in CADI for VNF.</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a:off x="3275145" y="2948159"/>
            <a:ext cx="142169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75842" y="4413513"/>
            <a:ext cx="278522" cy="278522"/>
          </a:xfrm>
          <a:prstGeom prst="rect">
            <a:avLst/>
          </a:prstGeom>
        </p:spPr>
      </p:pic>
      <p:sp>
        <p:nvSpPr>
          <p:cNvPr id="115" name="Oval 114">
            <a:extLst>
              <a:ext uri="{FF2B5EF4-FFF2-40B4-BE49-F238E27FC236}">
                <a16:creationId xmlns:a16="http://schemas.microsoft.com/office/drawing/2014/main" id="{F337D02A-8653-4EF2-B10C-6FEAE873453F}"/>
              </a:ext>
            </a:extLst>
          </p:cNvPr>
          <p:cNvSpPr/>
          <p:nvPr/>
        </p:nvSpPr>
        <p:spPr>
          <a:xfrm>
            <a:off x="3889616" y="437363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Post</a:t>
            </a:r>
          </a:p>
        </p:txBody>
      </p:sp>
      <p:sp>
        <p:nvSpPr>
          <p:cNvPr id="129" name="Oval 128">
            <a:extLst>
              <a:ext uri="{FF2B5EF4-FFF2-40B4-BE49-F238E27FC236}">
                <a16:creationId xmlns:a16="http://schemas.microsoft.com/office/drawing/2014/main" id="{F337D02A-8653-4EF2-B10C-6FEAE873453F}"/>
              </a:ext>
            </a:extLst>
          </p:cNvPr>
          <p:cNvSpPr/>
          <p:nvPr/>
        </p:nvSpPr>
        <p:spPr>
          <a:xfrm>
            <a:off x="7261150" y="203539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302722" y="351770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Post</a:t>
            </a:r>
          </a:p>
        </p:txBody>
      </p:sp>
      <p:cxnSp>
        <p:nvCxnSpPr>
          <p:cNvPr id="59" name="Straight Arrow Connector 58">
            <a:extLst>
              <a:ext uri="{FF2B5EF4-FFF2-40B4-BE49-F238E27FC236}">
                <a16:creationId xmlns:a16="http://schemas.microsoft.com/office/drawing/2014/main" id="{60DCB328-EC82-4E55-BF66-2A4804453C9D}"/>
              </a:ext>
            </a:extLst>
          </p:cNvPr>
          <p:cNvCxnSpPr>
            <a:cxnSpLocks/>
          </p:cNvCxnSpPr>
          <p:nvPr/>
        </p:nvCxnSpPr>
        <p:spPr>
          <a:xfrm flipH="1">
            <a:off x="1388141" y="1446717"/>
            <a:ext cx="1586268" cy="2405"/>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93FE37B4-EA18-4FFE-8958-C4BEE0B9A638}"/>
              </a:ext>
            </a:extLst>
          </p:cNvPr>
          <p:cNvSpPr/>
          <p:nvPr/>
        </p:nvSpPr>
        <p:spPr>
          <a:xfrm>
            <a:off x="6339142"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Rounded Corners 63">
            <a:extLst>
              <a:ext uri="{FF2B5EF4-FFF2-40B4-BE49-F238E27FC236}">
                <a16:creationId xmlns:a16="http://schemas.microsoft.com/office/drawing/2014/main" id="{40D9BCF3-415D-4AC0-809F-964EFBBF8415}"/>
              </a:ext>
            </a:extLst>
          </p:cNvPr>
          <p:cNvSpPr/>
          <p:nvPr/>
        </p:nvSpPr>
        <p:spPr>
          <a:xfrm rot="16200000">
            <a:off x="6229312" y="567742"/>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57236789-9D70-4D94-B1E8-612AD6589962}"/>
              </a:ext>
            </a:extLst>
          </p:cNvPr>
          <p:cNvSpPr txBox="1"/>
          <p:nvPr/>
        </p:nvSpPr>
        <p:spPr>
          <a:xfrm>
            <a:off x="6222666" y="784853"/>
            <a:ext cx="574924" cy="276999"/>
          </a:xfrm>
          <a:prstGeom prst="rect">
            <a:avLst/>
          </a:prstGeom>
          <a:noFill/>
        </p:spPr>
        <p:txBody>
          <a:bodyPr wrap="square" rtlCol="0">
            <a:spAutoFit/>
          </a:bodyPr>
          <a:lstStyle/>
          <a:p>
            <a:pPr algn="ctr"/>
            <a:r>
              <a:rPr lang="en-US" sz="1200" b="1" dirty="0">
                <a:solidFill>
                  <a:schemeClr val="bg1"/>
                </a:solidFill>
              </a:rPr>
              <a:t>DCAE</a:t>
            </a:r>
          </a:p>
        </p:txBody>
      </p:sp>
      <p:sp>
        <p:nvSpPr>
          <p:cNvPr id="69" name="Rectangle: Rounded Corners 165">
            <a:extLst>
              <a:ext uri="{FF2B5EF4-FFF2-40B4-BE49-F238E27FC236}">
                <a16:creationId xmlns:a16="http://schemas.microsoft.com/office/drawing/2014/main" id="{16DCE2B2-2CDA-4D5C-8765-A42F5608490D}"/>
              </a:ext>
            </a:extLst>
          </p:cNvPr>
          <p:cNvSpPr/>
          <p:nvPr/>
        </p:nvSpPr>
        <p:spPr>
          <a:xfrm>
            <a:off x="4338330" y="4137268"/>
            <a:ext cx="2665044" cy="74404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DCAE uses CADI permissions to authorize VNF</a:t>
            </a:r>
          </a:p>
        </p:txBody>
      </p:sp>
      <p:cxnSp>
        <p:nvCxnSpPr>
          <p:cNvPr id="70" name="Straight Arrow Connector 69">
            <a:extLst>
              <a:ext uri="{FF2B5EF4-FFF2-40B4-BE49-F238E27FC236}">
                <a16:creationId xmlns:a16="http://schemas.microsoft.com/office/drawing/2014/main" id="{94FF431C-807E-4881-8836-D65AA626F193}"/>
              </a:ext>
            </a:extLst>
          </p:cNvPr>
          <p:cNvCxnSpPr>
            <a:cxnSpLocks/>
          </p:cNvCxnSpPr>
          <p:nvPr/>
        </p:nvCxnSpPr>
        <p:spPr>
          <a:xfrm flipH="1">
            <a:off x="4917451" y="4099177"/>
            <a:ext cx="1421691"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7447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DAE14D6E-0A4A-451F-BB11-C7AF539B9A6B}"/>
              </a:ext>
            </a:extLst>
          </p:cNvPr>
          <p:cNvGrpSpPr/>
          <p:nvPr/>
        </p:nvGrpSpPr>
        <p:grpSpPr>
          <a:xfrm>
            <a:off x="0" y="0"/>
            <a:ext cx="6863269" cy="9157353"/>
            <a:chOff x="2661732" y="-13353"/>
            <a:chExt cx="6863269" cy="9157353"/>
          </a:xfrm>
        </p:grpSpPr>
        <p:grpSp>
          <p:nvGrpSpPr>
            <p:cNvPr id="10" name="Group 9">
              <a:extLst>
                <a:ext uri="{FF2B5EF4-FFF2-40B4-BE49-F238E27FC236}">
                  <a16:creationId xmlns:a16="http://schemas.microsoft.com/office/drawing/2014/main" id="{EF2FBE87-DF46-473F-9CE8-DCF199469066}"/>
                </a:ext>
              </a:extLst>
            </p:cNvPr>
            <p:cNvGrpSpPr/>
            <p:nvPr/>
          </p:nvGrpSpPr>
          <p:grpSpPr>
            <a:xfrm>
              <a:off x="5694674" y="576598"/>
              <a:ext cx="712737" cy="8318021"/>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4692024" y="576598"/>
              <a:ext cx="829010" cy="8318021"/>
              <a:chOff x="2473420" y="576597"/>
              <a:chExt cx="829010"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73420" y="576597"/>
                <a:ext cx="829010" cy="560347"/>
                <a:chOff x="1785772" y="588837"/>
                <a:chExt cx="829010"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785772" y="735817"/>
                  <a:ext cx="829010" cy="276999"/>
                </a:xfrm>
                <a:prstGeom prst="rect">
                  <a:avLst/>
                </a:prstGeom>
                <a:noFill/>
              </p:spPr>
              <p:txBody>
                <a:bodyPr wrap="none" rtlCol="0">
                  <a:spAutoFit/>
                </a:bodyPr>
                <a:lstStyle/>
                <a:p>
                  <a:pPr algn="ctr"/>
                  <a:r>
                    <a:rPr lang="en-US" sz="1200" b="1" dirty="0">
                      <a:solidFill>
                        <a:schemeClr val="bg1"/>
                      </a:solidFill>
                    </a:rPr>
                    <a:t>Controller</a:t>
                  </a:r>
                </a:p>
              </p:txBody>
            </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3797630" y="576598"/>
              <a:ext cx="712737" cy="8318021"/>
              <a:chOff x="1612006" y="576597"/>
              <a:chExt cx="712737"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899739" y="702710"/>
                  <a:ext cx="633507" cy="276999"/>
                </a:xfrm>
                <a:prstGeom prst="rect">
                  <a:avLst/>
                </a:prstGeom>
                <a:noFill/>
              </p:spPr>
              <p:txBody>
                <a:bodyPr wrap="none" rtlCol="0">
                  <a:spAutoFit/>
                </a:bodyPr>
                <a:lstStyle/>
                <a:p>
                  <a:r>
                    <a:rPr lang="en-US" sz="1200" b="1" dirty="0">
                      <a:solidFill>
                        <a:schemeClr val="bg1"/>
                      </a:solidFill>
                    </a:rPr>
                    <a:t>M-VIM</a:t>
                  </a:r>
                </a:p>
              </p:txBody>
            </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6697699" y="576598"/>
              <a:ext cx="712737" cy="8318021"/>
              <a:chOff x="5009964" y="576597"/>
              <a:chExt cx="712737"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5009964" y="576597"/>
                <a:ext cx="712737" cy="560347"/>
                <a:chOff x="2836155" y="582717"/>
                <a:chExt cx="712737"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990776" y="679520"/>
                  <a:ext cx="410690" cy="253916"/>
                </a:xfrm>
                <a:prstGeom prst="rect">
                  <a:avLst/>
                </a:prstGeom>
                <a:noFill/>
              </p:spPr>
              <p:txBody>
                <a:bodyPr wrap="none" rtlCol="0">
                  <a:spAutoFit/>
                </a:bodyPr>
                <a:lstStyle/>
                <a:p>
                  <a:pPr algn="ctr"/>
                  <a:r>
                    <a:rPr lang="en-US" sz="1050" b="1" dirty="0">
                      <a:solidFill>
                        <a:schemeClr val="bg1"/>
                      </a:solidFill>
                    </a:rPr>
                    <a:t>AAF</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2661732"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13915" y="-17858"/>
                <a:ext cx="563647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2849108" y="576598"/>
              <a:ext cx="712737" cy="8318021"/>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70088" y="690036"/>
                  <a:ext cx="447559" cy="276999"/>
                </a:xfrm>
                <a:prstGeom prst="rect">
                  <a:avLst/>
                </a:prstGeom>
                <a:noFill/>
              </p:spPr>
              <p:txBody>
                <a:bodyPr wrap="none" rtlCol="0">
                  <a:spAutoFit/>
                </a:bodyPr>
                <a:lstStyle/>
                <a:p>
                  <a:pPr algn="ctr"/>
                  <a:r>
                    <a:rPr lang="en-US" sz="1200" b="1" dirty="0">
                      <a:solidFill>
                        <a:schemeClr val="bg1"/>
                      </a:solidFill>
                    </a:rPr>
                    <a:t>VNF</a:t>
                  </a:r>
                </a:p>
              </p:txBody>
            </p:sp>
          </p:grpSp>
        </p:grpSp>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5287565" y="3248368"/>
              <a:ext cx="405078"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4487789" y="4080443"/>
              <a:ext cx="1953905" cy="369332"/>
            </a:xfrm>
            <a:prstGeom prst="rect">
              <a:avLst/>
            </a:prstGeom>
            <a:noFill/>
          </p:spPr>
          <p:txBody>
            <a:bodyPr wrap="square" rtlCol="0">
              <a:spAutoFit/>
            </a:bodyPr>
            <a:lstStyle/>
            <a:p>
              <a:r>
                <a:rPr lang="en-US" dirty="0">
                  <a:solidFill>
                    <a:srgbClr val="0000CC"/>
                  </a:solidFill>
                </a:rPr>
                <a:t>Activate Service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5260236" y="4031264"/>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4999931" y="1124201"/>
              <a:ext cx="335104" cy="235798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4287401" y="2127391"/>
              <a:ext cx="1769073" cy="369332"/>
            </a:xfrm>
            <a:prstGeom prst="rect">
              <a:avLst/>
            </a:prstGeom>
            <a:noFill/>
          </p:spPr>
          <p:txBody>
            <a:bodyPr wrap="square" rtlCol="0">
              <a:spAutoFit/>
            </a:bodyPr>
            <a:lstStyle/>
            <a:p>
              <a:r>
                <a:rPr lang="en-US" dirty="0">
                  <a:solidFill>
                    <a:srgbClr val="0000CC"/>
                  </a:solidFill>
                </a:rPr>
                <a:t>Instantiate VNF</a:t>
              </a:r>
            </a:p>
          </p:txBody>
        </p:sp>
        <p:cxnSp>
          <p:nvCxnSpPr>
            <p:cNvPr id="134" name="Straight Arrow Connector 133">
              <a:extLst>
                <a:ext uri="{FF2B5EF4-FFF2-40B4-BE49-F238E27FC236}">
                  <a16:creationId xmlns:a16="http://schemas.microsoft.com/office/drawing/2014/main" id="{DB3864C6-B28D-4827-A953-FE3A8D0DDD12}"/>
                </a:ext>
              </a:extLst>
            </p:cNvPr>
            <p:cNvCxnSpPr>
              <a:cxnSpLocks/>
            </p:cNvCxnSpPr>
            <p:nvPr/>
          </p:nvCxnSpPr>
          <p:spPr>
            <a:xfrm flipH="1">
              <a:off x="4322729" y="2127391"/>
              <a:ext cx="161322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4025464" y="3631033"/>
              <a:ext cx="449672" cy="26108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2979065" y="4761132"/>
              <a:ext cx="2241639" cy="369332"/>
            </a:xfrm>
            <a:prstGeom prst="rect">
              <a:avLst/>
            </a:prstGeom>
            <a:noFill/>
          </p:spPr>
          <p:txBody>
            <a:bodyPr wrap="none" rtlCol="0">
              <a:spAutoFit/>
            </a:bodyPr>
            <a:lstStyle/>
            <a:p>
              <a:r>
                <a:rPr lang="en-US" dirty="0">
                  <a:solidFill>
                    <a:srgbClr val="0000CC"/>
                  </a:solidFill>
                </a:rPr>
                <a:t>Service Configuration </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3342859" y="4685851"/>
              <a:ext cx="162876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A212F47A-CB26-4E57-B07C-E0FEEBAECD70}"/>
                </a:ext>
              </a:extLst>
            </p:cNvPr>
            <p:cNvGrpSpPr/>
            <p:nvPr/>
          </p:nvGrpSpPr>
          <p:grpSpPr>
            <a:xfrm>
              <a:off x="5335241" y="4720151"/>
              <a:ext cx="336765" cy="429666"/>
              <a:chOff x="293654" y="3250954"/>
              <a:chExt cx="441930" cy="563842"/>
            </a:xfrm>
          </p:grpSpPr>
          <p:sp>
            <p:nvSpPr>
              <p:cNvPr id="137" name="Rectangle: Rounded Corners 136">
                <a:extLst>
                  <a:ext uri="{FF2B5EF4-FFF2-40B4-BE49-F238E27FC236}">
                    <a16:creationId xmlns:a16="http://schemas.microsoft.com/office/drawing/2014/main" id="{17C3D8D4-9369-476A-8DBB-4241FF83BBCA}"/>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id="{AE143ABE-DE9E-4CE8-AFF6-8C7A7CAA7F96}"/>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id="{C404D93B-6232-4483-8B21-BF0AE77246AA}"/>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199" name="Rectangle: Rounded Corners 198">
              <a:extLst>
                <a:ext uri="{FF2B5EF4-FFF2-40B4-BE49-F238E27FC236}">
                  <a16:creationId xmlns:a16="http://schemas.microsoft.com/office/drawing/2014/main" id="{8B0F019F-7511-4562-98D8-4E41ADC6DE4C}"/>
                </a:ext>
              </a:extLst>
            </p:cNvPr>
            <p:cNvSpPr/>
            <p:nvPr/>
          </p:nvSpPr>
          <p:spPr>
            <a:xfrm rot="16200000">
              <a:off x="5397121" y="5206943"/>
              <a:ext cx="385932" cy="22393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BA24E8F7-C35A-49A7-A207-68494BBBA9FD}"/>
                </a:ext>
              </a:extLst>
            </p:cNvPr>
            <p:cNvSpPr txBox="1"/>
            <p:nvPr/>
          </p:nvSpPr>
          <p:spPr>
            <a:xfrm>
              <a:off x="4618478" y="6150270"/>
              <a:ext cx="1998624" cy="369332"/>
            </a:xfrm>
            <a:prstGeom prst="rect">
              <a:avLst/>
            </a:prstGeom>
            <a:noFill/>
          </p:spPr>
          <p:txBody>
            <a:bodyPr wrap="none" rtlCol="0">
              <a:spAutoFit/>
            </a:bodyPr>
            <a:lstStyle/>
            <a:p>
              <a:r>
                <a:rPr lang="en-US" dirty="0">
                  <a:solidFill>
                    <a:srgbClr val="0000CC"/>
                  </a:solidFill>
                </a:rPr>
                <a:t>Service Configured</a:t>
              </a:r>
            </a:p>
          </p:txBody>
        </p:sp>
        <p:cxnSp>
          <p:nvCxnSpPr>
            <p:cNvPr id="204" name="Straight Arrow Connector 203">
              <a:extLst>
                <a:ext uri="{FF2B5EF4-FFF2-40B4-BE49-F238E27FC236}">
                  <a16:creationId xmlns:a16="http://schemas.microsoft.com/office/drawing/2014/main" id="{89E384FD-D60B-4C73-8AFC-7B83DC0C8290}"/>
                </a:ext>
              </a:extLst>
            </p:cNvPr>
            <p:cNvCxnSpPr>
              <a:cxnSpLocks/>
            </p:cNvCxnSpPr>
            <p:nvPr/>
          </p:nvCxnSpPr>
          <p:spPr>
            <a:xfrm>
              <a:off x="5291076" y="6128555"/>
              <a:ext cx="6615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8688636" y="576598"/>
              <a:ext cx="712737" cy="8318021"/>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7740114" y="576598"/>
              <a:ext cx="712737" cy="8318021"/>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6769601" y="5503929"/>
              <a:ext cx="392744" cy="29154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5661329" y="6775142"/>
              <a:ext cx="1681742" cy="369332"/>
            </a:xfrm>
            <a:prstGeom prst="rect">
              <a:avLst/>
            </a:prstGeom>
            <a:noFill/>
          </p:spPr>
          <p:txBody>
            <a:bodyPr wrap="none" rtlCol="0">
              <a:spAutoFit/>
            </a:bodyPr>
            <a:lstStyle/>
            <a:p>
              <a:r>
                <a:rPr lang="en-US" dirty="0">
                  <a:solidFill>
                    <a:srgbClr val="0000CC"/>
                  </a:solidFill>
                </a:rPr>
                <a:t>Monitor Service</a:t>
              </a:r>
            </a:p>
          </p:txBody>
        </p:sp>
        <p:cxnSp>
          <p:nvCxnSpPr>
            <p:cNvPr id="236" name="Straight Arrow Connector 235">
              <a:extLst>
                <a:ext uri="{FF2B5EF4-FFF2-40B4-BE49-F238E27FC236}">
                  <a16:creationId xmlns:a16="http://schemas.microsoft.com/office/drawing/2014/main" id="{B79D472B-C920-4621-A046-A701B97056B4}"/>
                </a:ext>
              </a:extLst>
            </p:cNvPr>
            <p:cNvCxnSpPr>
              <a:cxnSpLocks/>
            </p:cNvCxnSpPr>
            <p:nvPr/>
          </p:nvCxnSpPr>
          <p:spPr>
            <a:xfrm>
              <a:off x="6235493" y="6765263"/>
              <a:ext cx="172670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8209746" y="6553603"/>
              <a:ext cx="392744" cy="19913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7462259" y="7364616"/>
              <a:ext cx="1657377" cy="369332"/>
            </a:xfrm>
            <a:prstGeom prst="rect">
              <a:avLst/>
            </a:prstGeom>
            <a:noFill/>
          </p:spPr>
          <p:txBody>
            <a:bodyPr wrap="none" rtlCol="0">
              <a:spAutoFit/>
            </a:bodyPr>
            <a:lstStyle/>
            <a:p>
              <a:r>
                <a:rPr lang="en-US" dirty="0">
                  <a:solidFill>
                    <a:srgbClr val="0000CC"/>
                  </a:solidFill>
                </a:rPr>
                <a:t>Monitoring Info</a:t>
              </a:r>
            </a:p>
          </p:txBody>
        </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8285730" y="7325799"/>
              <a:ext cx="605778"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5973777" y="7904549"/>
              <a:ext cx="392744" cy="1272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5520772" y="8338088"/>
              <a:ext cx="1300549" cy="369332"/>
            </a:xfrm>
            <a:prstGeom prst="rect">
              <a:avLst/>
            </a:prstGeom>
            <a:noFill/>
          </p:spPr>
          <p:txBody>
            <a:bodyPr wrap="none" rtlCol="0">
              <a:spAutoFit/>
            </a:bodyPr>
            <a:lstStyle/>
            <a:p>
              <a:r>
                <a:rPr lang="en-US" dirty="0">
                  <a:solidFill>
                    <a:srgbClr val="0000CC"/>
                  </a:solidFill>
                </a:rPr>
                <a:t>Inform User</a:t>
              </a:r>
            </a:p>
          </p:txBody>
        </p: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6739512" y="3183452"/>
              <a:ext cx="392744" cy="49309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4580458" y="5464719"/>
              <a:ext cx="2931123" cy="369332"/>
            </a:xfrm>
            <a:prstGeom prst="rect">
              <a:avLst/>
            </a:prstGeom>
            <a:noFill/>
          </p:spPr>
          <p:txBody>
            <a:bodyPr wrap="none" rtlCol="0">
              <a:spAutoFit/>
            </a:bodyPr>
            <a:lstStyle/>
            <a:p>
              <a:r>
                <a:rPr lang="en-US" dirty="0">
                  <a:solidFill>
                    <a:srgbClr val="0000CC"/>
                  </a:solidFill>
                </a:rPr>
                <a:t>Update Service Configuration</a:t>
              </a:r>
            </a:p>
          </p:txBody>
        </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a:off x="5278440" y="5440006"/>
              <a:ext cx="36175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id="{F451B074-3985-4556-86EC-8E30ADD191B6}"/>
                </a:ext>
              </a:extLst>
            </p:cNvPr>
            <p:cNvSpPr/>
            <p:nvPr/>
          </p:nvSpPr>
          <p:spPr>
            <a:xfrm rot="16200000">
              <a:off x="6436611" y="267049"/>
              <a:ext cx="319045" cy="52815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ABE9158B-9444-4293-B49C-0EB746079D9A}"/>
                </a:ext>
              </a:extLst>
            </p:cNvPr>
            <p:cNvSpPr txBox="1"/>
            <p:nvPr/>
          </p:nvSpPr>
          <p:spPr>
            <a:xfrm>
              <a:off x="3988488" y="2774159"/>
              <a:ext cx="3275127" cy="369332"/>
            </a:xfrm>
            <a:prstGeom prst="rect">
              <a:avLst/>
            </a:prstGeom>
            <a:noFill/>
          </p:spPr>
          <p:txBody>
            <a:bodyPr wrap="none" rtlCol="0">
              <a:spAutoFit/>
            </a:bodyPr>
            <a:lstStyle/>
            <a:p>
              <a:r>
                <a:rPr lang="en-US" dirty="0">
                  <a:solidFill>
                    <a:srgbClr val="0000CC"/>
                  </a:solidFill>
                </a:rPr>
                <a:t>Update Instantiation Information</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4322729" y="2732799"/>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5188FC01-7B5C-4C84-BF2E-4E35E38FD4E4}"/>
                </a:ext>
              </a:extLst>
            </p:cNvPr>
            <p:cNvSpPr/>
            <p:nvPr/>
          </p:nvSpPr>
          <p:spPr>
            <a:xfrm rot="16200000">
              <a:off x="6807913" y="6602055"/>
              <a:ext cx="392744" cy="2897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TextBox 167">
              <a:extLst>
                <a:ext uri="{FF2B5EF4-FFF2-40B4-BE49-F238E27FC236}">
                  <a16:creationId xmlns:a16="http://schemas.microsoft.com/office/drawing/2014/main" id="{D4096E0F-D4AA-4F09-9FA3-63F602B31EF8}"/>
                </a:ext>
              </a:extLst>
            </p:cNvPr>
            <p:cNvSpPr txBox="1"/>
            <p:nvPr/>
          </p:nvSpPr>
          <p:spPr>
            <a:xfrm>
              <a:off x="5637532" y="7848928"/>
              <a:ext cx="2623484" cy="369332"/>
            </a:xfrm>
            <a:prstGeom prst="rect">
              <a:avLst/>
            </a:prstGeom>
            <a:noFill/>
          </p:spPr>
          <p:txBody>
            <a:bodyPr wrap="square" rtlCol="0">
              <a:spAutoFit/>
            </a:bodyPr>
            <a:lstStyle/>
            <a:p>
              <a:r>
                <a:rPr lang="en-US" dirty="0">
                  <a:solidFill>
                    <a:srgbClr val="0000CC"/>
                  </a:solidFill>
                </a:rPr>
                <a:t>Service Monitored</a:t>
              </a:r>
            </a:p>
          </p:txBody>
        </p:sp>
        <p:cxnSp>
          <p:nvCxnSpPr>
            <p:cNvPr id="177" name="Straight Arrow Connector 176">
              <a:extLst>
                <a:ext uri="{FF2B5EF4-FFF2-40B4-BE49-F238E27FC236}">
                  <a16:creationId xmlns:a16="http://schemas.microsoft.com/office/drawing/2014/main" id="{BEE7648C-6554-42D6-BD6A-117F59084DA4}"/>
                </a:ext>
              </a:extLst>
            </p:cNvPr>
            <p:cNvCxnSpPr>
              <a:cxnSpLocks/>
            </p:cNvCxnSpPr>
            <p:nvPr/>
          </p:nvCxnSpPr>
          <p:spPr>
            <a:xfrm>
              <a:off x="6227341" y="7848929"/>
              <a:ext cx="173485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4947254" y="2401997"/>
              <a:ext cx="385932" cy="23564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9" name="TextBox 188">
              <a:extLst>
                <a:ext uri="{FF2B5EF4-FFF2-40B4-BE49-F238E27FC236}">
                  <a16:creationId xmlns:a16="http://schemas.microsoft.com/office/drawing/2014/main" id="{91F47A8E-14D3-46D4-AE07-1115C672E451}"/>
                </a:ext>
              </a:extLst>
            </p:cNvPr>
            <p:cNvSpPr txBox="1"/>
            <p:nvPr/>
          </p:nvSpPr>
          <p:spPr>
            <a:xfrm>
              <a:off x="3989482" y="3416060"/>
              <a:ext cx="2328971" cy="369332"/>
            </a:xfrm>
            <a:prstGeom prst="rect">
              <a:avLst/>
            </a:prstGeom>
            <a:noFill/>
          </p:spPr>
          <p:txBody>
            <a:bodyPr wrap="none" rtlCol="0">
              <a:spAutoFit/>
            </a:bodyPr>
            <a:lstStyle/>
            <a:p>
              <a:r>
                <a:rPr lang="en-US" dirty="0">
                  <a:solidFill>
                    <a:srgbClr val="0000CC"/>
                  </a:solidFill>
                </a:rPr>
                <a:t>Instantiation Complete</a:t>
              </a:r>
            </a:p>
          </p:txBody>
        </p:sp>
        <p:cxnSp>
          <p:nvCxnSpPr>
            <p:cNvPr id="191" name="Straight Arrow Connector 190">
              <a:extLst>
                <a:ext uri="{FF2B5EF4-FFF2-40B4-BE49-F238E27FC236}">
                  <a16:creationId xmlns:a16="http://schemas.microsoft.com/office/drawing/2014/main" id="{FBBC81C0-CFBE-4F44-ADFA-6DD7F254F2A4}"/>
                </a:ext>
              </a:extLst>
            </p:cNvPr>
            <p:cNvCxnSpPr>
              <a:cxnSpLocks/>
            </p:cNvCxnSpPr>
            <p:nvPr/>
          </p:nvCxnSpPr>
          <p:spPr>
            <a:xfrm>
              <a:off x="4340951" y="3387264"/>
              <a:ext cx="162404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92" name="TextBox 191">
            <a:extLst>
              <a:ext uri="{FF2B5EF4-FFF2-40B4-BE49-F238E27FC236}">
                <a16:creationId xmlns:a16="http://schemas.microsoft.com/office/drawing/2014/main" id="{54E030FD-E2D4-440D-863D-A22BC40EAD34}"/>
              </a:ext>
            </a:extLst>
          </p:cNvPr>
          <p:cNvSpPr txBox="1"/>
          <p:nvPr/>
        </p:nvSpPr>
        <p:spPr>
          <a:xfrm>
            <a:off x="7270865" y="60101"/>
            <a:ext cx="4776755" cy="8255319"/>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403020202020204" pitchFamily="34" charset="0"/>
              </a:rPr>
              <a:t>Service Instantiation Part 2</a:t>
            </a:r>
          </a:p>
          <a:p>
            <a:pPr defTabSz="360000">
              <a:spcAft>
                <a:spcPts val="300"/>
              </a:spcAft>
              <a:tabLst>
                <a:tab pos="360000" algn="l"/>
              </a:tabLst>
            </a:pPr>
            <a:r>
              <a:rPr lang="en-US" dirty="0">
                <a:ea typeface="Nokia Pure Text Light" panose="020B0403020202020204" pitchFamily="34" charset="0"/>
              </a:rPr>
              <a:t>AAF responds to SO that Security Data Creation is complete </a:t>
            </a:r>
            <a:r>
              <a:rPr lang="en-US" dirty="0">
                <a:solidFill>
                  <a:srgbClr val="FF0000"/>
                </a:solidFill>
                <a:ea typeface="Nokia Pure Text Light" panose="020B0403020202020204" pitchFamily="34" charset="0"/>
              </a:rPr>
              <a:t>and provides the IAK and RV</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SO triggers Multi-VIM (M-VIM) to instantiate the VNF </a:t>
            </a:r>
            <a:r>
              <a:rPr lang="en-US" dirty="0">
                <a:solidFill>
                  <a:srgbClr val="FF0000"/>
                </a:solidFill>
                <a:ea typeface="Nokia Pure Text Light" panose="020B0403020202020204" pitchFamily="34" charset="0"/>
              </a:rPr>
              <a:t>and passes security data</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M-VIM instantiates the VNF and configures security data (</a:t>
            </a:r>
            <a:r>
              <a:rPr lang="en-US" dirty="0">
                <a:solidFill>
                  <a:srgbClr val="FF0000"/>
                </a:solidFill>
                <a:ea typeface="Nokia Pure Text Light" panose="020B0403020202020204" pitchFamily="34" charset="0"/>
              </a:rPr>
              <a:t>IAK/RV and Controller SSH public key</a:t>
            </a:r>
            <a:r>
              <a:rPr lang="en-US" dirty="0">
                <a:ea typeface="Nokia Pure Text Light" panose="020B0403020202020204" pitchFamily="34" charset="0"/>
              </a:rPr>
              <a:t>) as part of instantiation. </a:t>
            </a:r>
          </a:p>
          <a:p>
            <a:pPr defTabSz="360000">
              <a:spcAft>
                <a:spcPts val="300"/>
              </a:spcAft>
              <a:tabLst>
                <a:tab pos="360000" algn="l"/>
              </a:tabLst>
            </a:pPr>
            <a:r>
              <a:rPr lang="en-US" dirty="0">
                <a:ea typeface="Nokia Pure Text Light" panose="020B0403020202020204" pitchFamily="34" charset="0"/>
              </a:rPr>
              <a:t>M-VIM notifies SO that instantiation is complete. </a:t>
            </a:r>
          </a:p>
          <a:p>
            <a:pPr defTabSz="360000">
              <a:spcAft>
                <a:spcPts val="300"/>
              </a:spcAft>
              <a:tabLst>
                <a:tab pos="360000" algn="l"/>
              </a:tabLst>
            </a:pPr>
            <a:r>
              <a:rPr lang="en-US" dirty="0">
                <a:ea typeface="Nokia Pure Text Light" panose="020B0403020202020204" pitchFamily="34" charset="0"/>
              </a:rPr>
              <a:t>SO triggers the appropriate Controller to activate the service.</a:t>
            </a:r>
          </a:p>
          <a:p>
            <a:pPr defTabSz="360000">
              <a:spcAft>
                <a:spcPts val="300"/>
              </a:spcAft>
              <a:tabLst>
                <a:tab pos="360000" algn="l"/>
              </a:tabLst>
            </a:pPr>
            <a:r>
              <a:rPr lang="en-US" dirty="0">
                <a:ea typeface="Nokia Pure Text Light" panose="020B0403020202020204" pitchFamily="34" charset="0"/>
              </a:rPr>
              <a:t>Controller configures the VNF for service via Ansible/SSH or NetConf/SSH or NetConf/TLS. The service configuration is VNF specific. </a:t>
            </a:r>
          </a:p>
          <a:p>
            <a:pPr defTabSz="360000">
              <a:spcAft>
                <a:spcPts val="300"/>
              </a:spcAft>
              <a:tabLst>
                <a:tab pos="360000" algn="l"/>
              </a:tabLst>
            </a:pPr>
            <a:r>
              <a:rPr lang="en-US" dirty="0">
                <a:ea typeface="Nokia Pure Text Light" panose="020B0403020202020204" pitchFamily="34" charset="0"/>
              </a:rPr>
              <a:t>SSH uses public key authentication.  SSH public key are provisioned at step D3.</a:t>
            </a:r>
          </a:p>
          <a:p>
            <a:pPr defTabSz="360000">
              <a:spcAft>
                <a:spcPts val="300"/>
              </a:spcAft>
              <a:tabLst>
                <a:tab pos="360000" algn="l"/>
              </a:tabLst>
            </a:pPr>
            <a:r>
              <a:rPr lang="en-US" dirty="0">
                <a:ea typeface="Nokia Pure Text Light" panose="020B0403020202020204" pitchFamily="34" charset="0"/>
              </a:rPr>
              <a:t>VNF activates itself according to the service configuration from  the Controller.  </a:t>
            </a:r>
            <a:r>
              <a:rPr lang="en-US" dirty="0">
                <a:solidFill>
                  <a:srgbClr val="FF0000"/>
                </a:solidFill>
                <a:ea typeface="Nokia Pure Text Light" panose="020B0403020202020204" pitchFamily="34" charset="0"/>
              </a:rPr>
              <a:t>VNF uses the IAK/RV to perform certificate enrollment</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Controller updates AAI with configuration.</a:t>
            </a:r>
          </a:p>
          <a:p>
            <a:pPr defTabSz="360000">
              <a:spcAft>
                <a:spcPts val="300"/>
              </a:spcAft>
              <a:tabLst>
                <a:tab pos="360000" algn="l"/>
              </a:tabLst>
            </a:pPr>
            <a:r>
              <a:rPr lang="en-US" dirty="0">
                <a:ea typeface="Nokia Pure Text Light" panose="020B0403020202020204" pitchFamily="34" charset="0"/>
              </a:rPr>
              <a:t>Controller notifies SO that service is configured.</a:t>
            </a:r>
          </a:p>
          <a:p>
            <a:pPr defTabSz="360000">
              <a:spcAft>
                <a:spcPts val="300"/>
              </a:spcAft>
              <a:tabLst>
                <a:tab pos="360000" algn="l"/>
              </a:tabLst>
            </a:pPr>
            <a:r>
              <a:rPr lang="en-US" dirty="0">
                <a:ea typeface="Nokia Pure Text Light" panose="020B0403020202020204" pitchFamily="34" charset="0"/>
              </a:rPr>
              <a:t>SO triggers DCAE to monitor this new service.</a:t>
            </a:r>
          </a:p>
          <a:p>
            <a:pPr defTabSz="360000">
              <a:spcAft>
                <a:spcPts val="300"/>
              </a:spcAft>
              <a:tabLst>
                <a:tab pos="360000" algn="l"/>
              </a:tabLst>
            </a:pPr>
            <a:r>
              <a:rPr lang="en-US" dirty="0">
                <a:ea typeface="Nokia Pure Text Light" panose="020B0403020202020204" pitchFamily="34" charset="0"/>
              </a:rPr>
              <a:t>DCAE queries AAI for information about the service and starts monitoring.  </a:t>
            </a:r>
            <a:endParaRPr lang="en-US" dirty="0">
              <a:solidFill>
                <a:srgbClr val="FF0000"/>
              </a:solidFill>
              <a:ea typeface="Nokia Pure Text Light" panose="020B0403020202020204" pitchFamily="34" charset="0"/>
            </a:endParaRPr>
          </a:p>
          <a:p>
            <a:pPr defTabSz="360000">
              <a:spcAft>
                <a:spcPts val="300"/>
              </a:spcAft>
              <a:tabLst>
                <a:tab pos="360000" algn="l"/>
              </a:tabLst>
            </a:pPr>
            <a:r>
              <a:rPr lang="en-US" dirty="0">
                <a:ea typeface="Nokia Pure Text Light" panose="020B0403020202020204" pitchFamily="34" charset="0"/>
              </a:rPr>
              <a:t>DCAE notifies SO that service is monitored.</a:t>
            </a:r>
          </a:p>
          <a:p>
            <a:pPr defTabSz="360000">
              <a:spcAft>
                <a:spcPts val="300"/>
              </a:spcAft>
              <a:tabLst>
                <a:tab pos="360000" algn="l"/>
              </a:tabLst>
            </a:pPr>
            <a:r>
              <a:rPr lang="en-US" dirty="0">
                <a:ea typeface="Nokia Pure Text Light" panose="020B0403020202020204" pitchFamily="34" charset="0"/>
              </a:rPr>
              <a:t>SO informs service initiator (VID user or OSS/BSS) that service is active.</a:t>
            </a:r>
          </a:p>
        </p:txBody>
      </p:sp>
      <p:sp>
        <p:nvSpPr>
          <p:cNvPr id="195" name="Oval 194">
            <a:extLst>
              <a:ext uri="{FF2B5EF4-FFF2-40B4-BE49-F238E27FC236}">
                <a16:creationId xmlns:a16="http://schemas.microsoft.com/office/drawing/2014/main" id="{CF4EFAB3-773F-4927-8F33-FC02200156E0}"/>
              </a:ext>
            </a:extLst>
          </p:cNvPr>
          <p:cNvSpPr/>
          <p:nvPr/>
        </p:nvSpPr>
        <p:spPr>
          <a:xfrm>
            <a:off x="6864628" y="578477"/>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sp>
        <p:nvSpPr>
          <p:cNvPr id="220" name="Oval 219">
            <a:extLst>
              <a:ext uri="{FF2B5EF4-FFF2-40B4-BE49-F238E27FC236}">
                <a16:creationId xmlns:a16="http://schemas.microsoft.com/office/drawing/2014/main" id="{7E9F0539-7946-494A-A97F-D7806BE3D67C}"/>
              </a:ext>
            </a:extLst>
          </p:cNvPr>
          <p:cNvSpPr/>
          <p:nvPr/>
        </p:nvSpPr>
        <p:spPr>
          <a:xfrm>
            <a:off x="849515" y="2213636"/>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D2</a:t>
            </a:r>
            <a:endParaRPr lang="en-US" sz="900" b="1" kern="0" dirty="0">
              <a:solidFill>
                <a:srgbClr val="FFFFFF"/>
              </a:solidFill>
              <a:latin typeface="Nokia Pure Text Light"/>
              <a:ea typeface="+mn-ea"/>
              <a:cs typeface="+mn-cs"/>
            </a:endParaRPr>
          </a:p>
        </p:txBody>
      </p:sp>
      <p:sp>
        <p:nvSpPr>
          <p:cNvPr id="248" name="Oval 247">
            <a:extLst>
              <a:ext uri="{FF2B5EF4-FFF2-40B4-BE49-F238E27FC236}">
                <a16:creationId xmlns:a16="http://schemas.microsoft.com/office/drawing/2014/main" id="{5F2B9D7D-0212-42FF-8BFE-423EDED9FC84}"/>
              </a:ext>
            </a:extLst>
          </p:cNvPr>
          <p:cNvSpPr/>
          <p:nvPr/>
        </p:nvSpPr>
        <p:spPr>
          <a:xfrm>
            <a:off x="2411547" y="7931946"/>
            <a:ext cx="430642"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49" name="Oval 248">
            <a:extLst>
              <a:ext uri="{FF2B5EF4-FFF2-40B4-BE49-F238E27FC236}">
                <a16:creationId xmlns:a16="http://schemas.microsoft.com/office/drawing/2014/main" id="{39128CC1-AF7C-4BDD-85B6-98D38742EC78}"/>
              </a:ext>
            </a:extLst>
          </p:cNvPr>
          <p:cNvSpPr/>
          <p:nvPr/>
        </p:nvSpPr>
        <p:spPr>
          <a:xfrm>
            <a:off x="2416138" y="8432216"/>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61" name="Rectangle 160">
            <a:extLst>
              <a:ext uri="{FF2B5EF4-FFF2-40B4-BE49-F238E27FC236}">
                <a16:creationId xmlns:a16="http://schemas.microsoft.com/office/drawing/2014/main" id="{0B8C2DF7-B0D9-4564-BC78-2C1C1152ABF3}"/>
              </a:ext>
            </a:extLst>
          </p:cNvPr>
          <p:cNvSpPr/>
          <p:nvPr/>
        </p:nvSpPr>
        <p:spPr>
          <a:xfrm>
            <a:off x="871735" y="4435088"/>
            <a:ext cx="421910" cy="276999"/>
          </a:xfrm>
          <a:prstGeom prst="rect">
            <a:avLst/>
          </a:prstGeom>
        </p:spPr>
        <p:txBody>
          <a:bodyPr wrap="none">
            <a:spAutoFit/>
          </a:bodyPr>
          <a:lstStyle/>
          <a:p>
            <a:r>
              <a:rPr lang="en-US" sz="1200" dirty="0">
                <a:solidFill>
                  <a:srgbClr val="FF0000"/>
                </a:solidFill>
              </a:rPr>
              <a:t>SSH</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02341" y="4393604"/>
            <a:ext cx="278522" cy="278522"/>
          </a:xfrm>
          <a:prstGeom prst="rect">
            <a:avLst/>
          </a:prstGeom>
        </p:spPr>
      </p:pic>
      <p:pic>
        <p:nvPicPr>
          <p:cNvPr id="172" name="Picture 171">
            <a:extLst>
              <a:ext uri="{FF2B5EF4-FFF2-40B4-BE49-F238E27FC236}">
                <a16:creationId xmlns:a16="http://schemas.microsoft.com/office/drawing/2014/main" id="{0D6EE3DC-F942-4693-9EE5-3D1B7FA04E3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38837" y="4762269"/>
            <a:ext cx="278522" cy="278522"/>
          </a:xfrm>
          <a:prstGeom prst="rect">
            <a:avLst/>
          </a:prstGeom>
        </p:spPr>
      </p:pic>
      <p:sp>
        <p:nvSpPr>
          <p:cNvPr id="174" name="Rectangle: Rounded Corners 173">
            <a:extLst>
              <a:ext uri="{FF2B5EF4-FFF2-40B4-BE49-F238E27FC236}">
                <a16:creationId xmlns:a16="http://schemas.microsoft.com/office/drawing/2014/main" id="{E0027AE5-E58F-4727-AD4B-704A2EA3CA78}"/>
              </a:ext>
            </a:extLst>
          </p:cNvPr>
          <p:cNvSpPr/>
          <p:nvPr/>
        </p:nvSpPr>
        <p:spPr>
          <a:xfrm rot="16200000">
            <a:off x="540136" y="5190152"/>
            <a:ext cx="392744" cy="9329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id="{0601AB40-FAFD-4BEF-B36E-AE3E8E487554}"/>
              </a:ext>
            </a:extLst>
          </p:cNvPr>
          <p:cNvSpPr txBox="1"/>
          <p:nvPr/>
        </p:nvSpPr>
        <p:spPr>
          <a:xfrm>
            <a:off x="270165" y="5484466"/>
            <a:ext cx="944543" cy="369332"/>
          </a:xfrm>
          <a:prstGeom prst="rect">
            <a:avLst/>
          </a:prstGeom>
          <a:noFill/>
        </p:spPr>
        <p:txBody>
          <a:bodyPr wrap="square" rtlCol="0">
            <a:spAutoFit/>
          </a:bodyPr>
          <a:lstStyle/>
          <a:p>
            <a:r>
              <a:rPr lang="en-US" dirty="0">
                <a:solidFill>
                  <a:srgbClr val="0000CC"/>
                </a:solidFill>
              </a:rPr>
              <a:t>Activate</a:t>
            </a:r>
          </a:p>
        </p:txBody>
      </p:sp>
      <p:sp>
        <p:nvSpPr>
          <p:cNvPr id="180" name="Oval 179">
            <a:extLst>
              <a:ext uri="{FF2B5EF4-FFF2-40B4-BE49-F238E27FC236}">
                <a16:creationId xmlns:a16="http://schemas.microsoft.com/office/drawing/2014/main" id="{2A6EF608-2174-49D6-A2CA-B9DDA96326C2}"/>
              </a:ext>
            </a:extLst>
          </p:cNvPr>
          <p:cNvSpPr/>
          <p:nvPr/>
        </p:nvSpPr>
        <p:spPr>
          <a:xfrm>
            <a:off x="-135987" y="485829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D6</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id="{1DED0D64-4A83-4889-B169-CFC1B4019853}"/>
              </a:ext>
            </a:extLst>
          </p:cNvPr>
          <p:cNvSpPr/>
          <p:nvPr/>
        </p:nvSpPr>
        <p:spPr>
          <a:xfrm>
            <a:off x="812329" y="284071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185" name="Oval 184">
            <a:extLst>
              <a:ext uri="{FF2B5EF4-FFF2-40B4-BE49-F238E27FC236}">
                <a16:creationId xmlns:a16="http://schemas.microsoft.com/office/drawing/2014/main" id="{8262128E-02FA-44DD-98D8-7D6087D7A27A}"/>
              </a:ext>
            </a:extLst>
          </p:cNvPr>
          <p:cNvSpPr/>
          <p:nvPr/>
        </p:nvSpPr>
        <p:spPr>
          <a:xfrm>
            <a:off x="813505" y="3481715"/>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D4</a:t>
            </a:r>
            <a:endParaRPr lang="en-US" sz="900" b="1" kern="0" dirty="0">
              <a:solidFill>
                <a:srgbClr val="FFFFFF"/>
              </a:solidFill>
              <a:latin typeface="Nokia Pure Text Light"/>
              <a:ea typeface="+mn-ea"/>
              <a:cs typeface="+mn-cs"/>
            </a:endParaRPr>
          </a:p>
        </p:txBody>
      </p:sp>
      <p:sp>
        <p:nvSpPr>
          <p:cNvPr id="186" name="Oval 185">
            <a:extLst>
              <a:ext uri="{FF2B5EF4-FFF2-40B4-BE49-F238E27FC236}">
                <a16:creationId xmlns:a16="http://schemas.microsoft.com/office/drawing/2014/main" id="{B4053125-7FF2-458B-8BB7-A06FB3893BC7}"/>
              </a:ext>
            </a:extLst>
          </p:cNvPr>
          <p:cNvSpPr/>
          <p:nvPr/>
        </p:nvSpPr>
        <p:spPr>
          <a:xfrm>
            <a:off x="1264547" y="4164708"/>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D5</a:t>
            </a:r>
            <a:endParaRPr lang="en-US" sz="900" b="1" kern="0" dirty="0">
              <a:solidFill>
                <a:srgbClr val="FFFFFF"/>
              </a:solidFill>
              <a:latin typeface="Nokia Pure Text Light"/>
              <a:ea typeface="+mn-ea"/>
              <a:cs typeface="+mn-cs"/>
            </a:endParaRPr>
          </a:p>
        </p:txBody>
      </p:sp>
      <p:sp>
        <p:nvSpPr>
          <p:cNvPr id="187" name="Oval 186">
            <a:extLst>
              <a:ext uri="{FF2B5EF4-FFF2-40B4-BE49-F238E27FC236}">
                <a16:creationId xmlns:a16="http://schemas.microsoft.com/office/drawing/2014/main" id="{D0EF2EB1-E2E5-4C72-B4B8-4B13EC394503}"/>
              </a:ext>
            </a:extLst>
          </p:cNvPr>
          <p:cNvSpPr/>
          <p:nvPr/>
        </p:nvSpPr>
        <p:spPr>
          <a:xfrm>
            <a:off x="-148055" y="5488683"/>
            <a:ext cx="416487" cy="34953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D7</a:t>
            </a:r>
            <a:endParaRPr lang="en-US" sz="900" b="1" kern="0" dirty="0">
              <a:solidFill>
                <a:srgbClr val="FFFFFF"/>
              </a:solidFill>
              <a:latin typeface="Nokia Pure Text Light"/>
              <a:ea typeface="+mn-ea"/>
              <a:cs typeface="+mn-cs"/>
            </a:endParaRPr>
          </a:p>
        </p:txBody>
      </p:sp>
      <p:sp>
        <p:nvSpPr>
          <p:cNvPr id="194" name="Oval 193">
            <a:extLst>
              <a:ext uri="{FF2B5EF4-FFF2-40B4-BE49-F238E27FC236}">
                <a16:creationId xmlns:a16="http://schemas.microsoft.com/office/drawing/2014/main" id="{35233312-88FF-4184-9892-46AD2EF647FD}"/>
              </a:ext>
            </a:extLst>
          </p:cNvPr>
          <p:cNvSpPr/>
          <p:nvPr/>
        </p:nvSpPr>
        <p:spPr>
          <a:xfrm>
            <a:off x="1300254" y="5513305"/>
            <a:ext cx="410710" cy="33968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D8</a:t>
            </a:r>
            <a:endParaRPr lang="en-US" sz="900" b="1" kern="0" dirty="0">
              <a:solidFill>
                <a:srgbClr val="FFFFFF"/>
              </a:solidFill>
              <a:latin typeface="Nokia Pure Text Light"/>
              <a:ea typeface="+mn-ea"/>
              <a:cs typeface="+mn-cs"/>
            </a:endParaRPr>
          </a:p>
        </p:txBody>
      </p:sp>
      <p:sp>
        <p:nvSpPr>
          <p:cNvPr id="201" name="Oval 200">
            <a:extLst>
              <a:ext uri="{FF2B5EF4-FFF2-40B4-BE49-F238E27FC236}">
                <a16:creationId xmlns:a16="http://schemas.microsoft.com/office/drawing/2014/main" id="{4D2C94E8-D8C9-42E4-9167-F53BAEF60A48}"/>
              </a:ext>
            </a:extLst>
          </p:cNvPr>
          <p:cNvSpPr/>
          <p:nvPr/>
        </p:nvSpPr>
        <p:spPr>
          <a:xfrm>
            <a:off x="1331443" y="6205748"/>
            <a:ext cx="412220" cy="23316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D9</a:t>
            </a:r>
            <a:endParaRPr lang="en-US" sz="900" b="1" kern="0" dirty="0">
              <a:solidFill>
                <a:srgbClr val="FFFFFF"/>
              </a:solidFill>
              <a:latin typeface="Nokia Pure Text Light"/>
              <a:ea typeface="+mn-ea"/>
              <a:cs typeface="+mn-cs"/>
            </a:endParaRPr>
          </a:p>
        </p:txBody>
      </p:sp>
      <p:sp>
        <p:nvSpPr>
          <p:cNvPr id="202" name="Oval 201">
            <a:extLst>
              <a:ext uri="{FF2B5EF4-FFF2-40B4-BE49-F238E27FC236}">
                <a16:creationId xmlns:a16="http://schemas.microsoft.com/office/drawing/2014/main" id="{9340571B-192D-40E8-85FE-9B109F287232}"/>
              </a:ext>
            </a:extLst>
          </p:cNvPr>
          <p:cNvSpPr/>
          <p:nvPr/>
        </p:nvSpPr>
        <p:spPr>
          <a:xfrm>
            <a:off x="2261938" y="6852350"/>
            <a:ext cx="460596" cy="3024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D10</a:t>
            </a:r>
            <a:endParaRPr lang="en-US" sz="900" b="1" kern="0" dirty="0">
              <a:solidFill>
                <a:srgbClr val="FFFFFF"/>
              </a:solidFill>
              <a:latin typeface="Nokia Pure Text Light"/>
              <a:ea typeface="+mn-ea"/>
              <a:cs typeface="+mn-cs"/>
            </a:endParaRPr>
          </a:p>
        </p:txBody>
      </p:sp>
      <p:sp>
        <p:nvSpPr>
          <p:cNvPr id="203" name="Oval 202">
            <a:extLst>
              <a:ext uri="{FF2B5EF4-FFF2-40B4-BE49-F238E27FC236}">
                <a16:creationId xmlns:a16="http://schemas.microsoft.com/office/drawing/2014/main" id="{F454AB28-8B02-4849-8527-559884E44C4E}"/>
              </a:ext>
            </a:extLst>
          </p:cNvPr>
          <p:cNvSpPr/>
          <p:nvPr/>
        </p:nvSpPr>
        <p:spPr>
          <a:xfrm>
            <a:off x="4117367" y="7377970"/>
            <a:ext cx="499838" cy="32059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46" name="Oval 245">
            <a:extLst>
              <a:ext uri="{FF2B5EF4-FFF2-40B4-BE49-F238E27FC236}">
                <a16:creationId xmlns:a16="http://schemas.microsoft.com/office/drawing/2014/main" id="{E2884866-239B-4874-886B-E8DDBF708079}"/>
              </a:ext>
            </a:extLst>
          </p:cNvPr>
          <p:cNvSpPr/>
          <p:nvPr/>
        </p:nvSpPr>
        <p:spPr>
          <a:xfrm>
            <a:off x="6872946" y="1731793"/>
            <a:ext cx="434740" cy="33555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247" name="Oval 246">
            <a:extLst>
              <a:ext uri="{FF2B5EF4-FFF2-40B4-BE49-F238E27FC236}">
                <a16:creationId xmlns:a16="http://schemas.microsoft.com/office/drawing/2014/main" id="{5D32EF74-FF57-4AE9-A724-3199A497092A}"/>
              </a:ext>
            </a:extLst>
          </p:cNvPr>
          <p:cNvSpPr/>
          <p:nvPr/>
        </p:nvSpPr>
        <p:spPr>
          <a:xfrm>
            <a:off x="6872946" y="11440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D2</a:t>
            </a:r>
          </a:p>
        </p:txBody>
      </p:sp>
      <p:sp>
        <p:nvSpPr>
          <p:cNvPr id="261" name="Oval 260">
            <a:extLst>
              <a:ext uri="{FF2B5EF4-FFF2-40B4-BE49-F238E27FC236}">
                <a16:creationId xmlns:a16="http://schemas.microsoft.com/office/drawing/2014/main" id="{5B6998F0-A89E-407A-93A6-EAE96CE6D83F}"/>
              </a:ext>
            </a:extLst>
          </p:cNvPr>
          <p:cNvSpPr/>
          <p:nvPr/>
        </p:nvSpPr>
        <p:spPr>
          <a:xfrm>
            <a:off x="6872946" y="2552505"/>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D4</a:t>
            </a:r>
          </a:p>
        </p:txBody>
      </p:sp>
      <p:sp>
        <p:nvSpPr>
          <p:cNvPr id="262" name="Oval 261">
            <a:extLst>
              <a:ext uri="{FF2B5EF4-FFF2-40B4-BE49-F238E27FC236}">
                <a16:creationId xmlns:a16="http://schemas.microsoft.com/office/drawing/2014/main" id="{A0C2D45B-7B1E-4BFD-8A45-A009A506D950}"/>
              </a:ext>
            </a:extLst>
          </p:cNvPr>
          <p:cNvSpPr/>
          <p:nvPr/>
        </p:nvSpPr>
        <p:spPr>
          <a:xfrm>
            <a:off x="6896381" y="28765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D5</a:t>
            </a:r>
          </a:p>
        </p:txBody>
      </p:sp>
      <p:sp>
        <p:nvSpPr>
          <p:cNvPr id="263" name="Oval 262">
            <a:extLst>
              <a:ext uri="{FF2B5EF4-FFF2-40B4-BE49-F238E27FC236}">
                <a16:creationId xmlns:a16="http://schemas.microsoft.com/office/drawing/2014/main" id="{D3549E70-D82B-431C-93F2-34821719E61E}"/>
              </a:ext>
            </a:extLst>
          </p:cNvPr>
          <p:cNvSpPr/>
          <p:nvPr/>
        </p:nvSpPr>
        <p:spPr>
          <a:xfrm>
            <a:off x="6896915" y="34929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D6</a:t>
            </a:r>
          </a:p>
        </p:txBody>
      </p:sp>
      <p:sp>
        <p:nvSpPr>
          <p:cNvPr id="264" name="Oval 263">
            <a:extLst>
              <a:ext uri="{FF2B5EF4-FFF2-40B4-BE49-F238E27FC236}">
                <a16:creationId xmlns:a16="http://schemas.microsoft.com/office/drawing/2014/main" id="{63EEC884-0FBF-4555-9F81-B00B301F7CFC}"/>
              </a:ext>
            </a:extLst>
          </p:cNvPr>
          <p:cNvSpPr/>
          <p:nvPr/>
        </p:nvSpPr>
        <p:spPr>
          <a:xfrm>
            <a:off x="6872946" y="493889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
        <p:nvSpPr>
          <p:cNvPr id="265" name="Oval 264">
            <a:extLst>
              <a:ext uri="{FF2B5EF4-FFF2-40B4-BE49-F238E27FC236}">
                <a16:creationId xmlns:a16="http://schemas.microsoft.com/office/drawing/2014/main" id="{4640099A-ADC9-4A9A-B278-7D72B2D45018}"/>
              </a:ext>
            </a:extLst>
          </p:cNvPr>
          <p:cNvSpPr/>
          <p:nvPr/>
        </p:nvSpPr>
        <p:spPr>
          <a:xfrm>
            <a:off x="6872946" y="6100580"/>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D9</a:t>
            </a:r>
          </a:p>
        </p:txBody>
      </p:sp>
      <p:sp>
        <p:nvSpPr>
          <p:cNvPr id="266" name="Oval 265">
            <a:extLst>
              <a:ext uri="{FF2B5EF4-FFF2-40B4-BE49-F238E27FC236}">
                <a16:creationId xmlns:a16="http://schemas.microsoft.com/office/drawing/2014/main" id="{6E496264-6F7E-4D76-9B8F-5FC206AF3BAD}"/>
              </a:ext>
            </a:extLst>
          </p:cNvPr>
          <p:cNvSpPr/>
          <p:nvPr/>
        </p:nvSpPr>
        <p:spPr>
          <a:xfrm>
            <a:off x="6858040" y="640451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D10</a:t>
            </a:r>
          </a:p>
        </p:txBody>
      </p:sp>
      <p:sp>
        <p:nvSpPr>
          <p:cNvPr id="267" name="Oval 266">
            <a:extLst>
              <a:ext uri="{FF2B5EF4-FFF2-40B4-BE49-F238E27FC236}">
                <a16:creationId xmlns:a16="http://schemas.microsoft.com/office/drawing/2014/main" id="{83674677-1A66-4B50-9AFF-BA68141684B8}"/>
              </a:ext>
            </a:extLst>
          </p:cNvPr>
          <p:cNvSpPr/>
          <p:nvPr/>
        </p:nvSpPr>
        <p:spPr>
          <a:xfrm>
            <a:off x="6864628" y="675068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68" name="Oval 267">
            <a:extLst>
              <a:ext uri="{FF2B5EF4-FFF2-40B4-BE49-F238E27FC236}">
                <a16:creationId xmlns:a16="http://schemas.microsoft.com/office/drawing/2014/main" id="{4F44239E-74AB-4591-BFCA-4D776B55AC8A}"/>
              </a:ext>
            </a:extLst>
          </p:cNvPr>
          <p:cNvSpPr/>
          <p:nvPr/>
        </p:nvSpPr>
        <p:spPr>
          <a:xfrm>
            <a:off x="6857669" y="732527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69" name="Oval 268">
            <a:extLst>
              <a:ext uri="{FF2B5EF4-FFF2-40B4-BE49-F238E27FC236}">
                <a16:creationId xmlns:a16="http://schemas.microsoft.com/office/drawing/2014/main" id="{74CDF69D-4055-4E7D-A760-BFF882E80134}"/>
              </a:ext>
            </a:extLst>
          </p:cNvPr>
          <p:cNvSpPr/>
          <p:nvPr/>
        </p:nvSpPr>
        <p:spPr>
          <a:xfrm>
            <a:off x="6857669" y="7663814"/>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09" name="Rectangle: Rounded Corners 108">
            <a:extLst>
              <a:ext uri="{FF2B5EF4-FFF2-40B4-BE49-F238E27FC236}">
                <a16:creationId xmlns:a16="http://schemas.microsoft.com/office/drawing/2014/main" id="{F14E776D-ACF7-459A-9A65-D74B5182ABB3}"/>
              </a:ext>
            </a:extLst>
          </p:cNvPr>
          <p:cNvSpPr/>
          <p:nvPr/>
        </p:nvSpPr>
        <p:spPr>
          <a:xfrm rot="16200000">
            <a:off x="3806839" y="447526"/>
            <a:ext cx="388350" cy="232075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TextBox 107">
            <a:extLst>
              <a:ext uri="{FF2B5EF4-FFF2-40B4-BE49-F238E27FC236}">
                <a16:creationId xmlns:a16="http://schemas.microsoft.com/office/drawing/2014/main" id="{D1800F33-1EF4-43F7-9A34-B11E3E0530F1}"/>
              </a:ext>
            </a:extLst>
          </p:cNvPr>
          <p:cNvSpPr txBox="1"/>
          <p:nvPr/>
        </p:nvSpPr>
        <p:spPr>
          <a:xfrm>
            <a:off x="2918522" y="1449756"/>
            <a:ext cx="2307916" cy="343423"/>
          </a:xfrm>
          <a:prstGeom prst="rect">
            <a:avLst/>
          </a:prstGeom>
          <a:noFill/>
        </p:spPr>
        <p:txBody>
          <a:bodyPr wrap="square" rtlCol="0">
            <a:spAutoFit/>
          </a:bodyPr>
          <a:lstStyle/>
          <a:p>
            <a:r>
              <a:rPr lang="en-US" sz="1600" dirty="0">
                <a:solidFill>
                  <a:srgbClr val="0000CC"/>
                </a:solidFill>
              </a:rPr>
              <a:t>Return IAK/RV</a:t>
            </a:r>
          </a:p>
        </p:txBody>
      </p:sp>
      <p:cxnSp>
        <p:nvCxnSpPr>
          <p:cNvPr id="110" name="Straight Arrow Connector 109">
            <a:extLst>
              <a:ext uri="{FF2B5EF4-FFF2-40B4-BE49-F238E27FC236}">
                <a16:creationId xmlns:a16="http://schemas.microsoft.com/office/drawing/2014/main" id="{BA879A4C-4371-4ADA-92BF-FC1C1BF9C2E9}"/>
              </a:ext>
            </a:extLst>
          </p:cNvPr>
          <p:cNvCxnSpPr>
            <a:cxnSpLocks/>
          </p:cNvCxnSpPr>
          <p:nvPr/>
        </p:nvCxnSpPr>
        <p:spPr>
          <a:xfrm flipH="1">
            <a:off x="3508416" y="1413872"/>
            <a:ext cx="80661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Oval 111">
            <a:extLst>
              <a:ext uri="{FF2B5EF4-FFF2-40B4-BE49-F238E27FC236}">
                <a16:creationId xmlns:a16="http://schemas.microsoft.com/office/drawing/2014/main" id="{19F9BA32-2FF2-423D-9178-A599E0F6501E}"/>
              </a:ext>
            </a:extLst>
          </p:cNvPr>
          <p:cNvSpPr/>
          <p:nvPr/>
        </p:nvSpPr>
        <p:spPr>
          <a:xfrm>
            <a:off x="2357418" y="1467291"/>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a:t>
            </a:r>
            <a:r>
              <a:rPr lang="en-US" sz="900" b="1" kern="0" dirty="0">
                <a:solidFill>
                  <a:srgbClr val="FFFFFF"/>
                </a:solidFill>
                <a:latin typeface="Nokia Pure Text Light"/>
                <a:ea typeface="+mn-ea"/>
                <a:cs typeface="+mn-cs"/>
              </a:rPr>
              <a:t>1</a:t>
            </a:r>
          </a:p>
        </p:txBody>
      </p:sp>
      <p:sp>
        <p:nvSpPr>
          <p:cNvPr id="113" name="Oval 112">
            <a:extLst>
              <a:ext uri="{FF2B5EF4-FFF2-40B4-BE49-F238E27FC236}">
                <a16:creationId xmlns:a16="http://schemas.microsoft.com/office/drawing/2014/main" id="{902F1BA8-8892-4B88-B889-E5D04568A648}"/>
              </a:ext>
            </a:extLst>
          </p:cNvPr>
          <p:cNvSpPr/>
          <p:nvPr/>
        </p:nvSpPr>
        <p:spPr>
          <a:xfrm>
            <a:off x="6857669" y="578138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4005408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01129" y="104208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881968" y="119850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2761114" y="58525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D7 : VNF Certificate Enrollment</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420888" y="646354"/>
            <a:ext cx="1876094" cy="8385755"/>
            <a:chOff x="3257193" y="562840"/>
            <a:chExt cx="1876094" cy="8385755"/>
          </a:xfrm>
        </p:grpSpPr>
        <p:grpSp>
          <p:nvGrpSpPr>
            <p:cNvPr id="9" name="Group 8">
              <a:extLst>
                <a:ext uri="{FF2B5EF4-FFF2-40B4-BE49-F238E27FC236}">
                  <a16:creationId xmlns:a16="http://schemas.microsoft.com/office/drawing/2014/main" id="{98DB0EC6-DAEF-463E-B44D-637B0EAC9B25}"/>
                </a:ext>
              </a:extLst>
            </p:cNvPr>
            <p:cNvGrpSpPr/>
            <p:nvPr/>
          </p:nvGrpSpPr>
          <p:grpSpPr>
            <a:xfrm>
              <a:off x="4420550" y="577939"/>
              <a:ext cx="712737" cy="8370656"/>
              <a:chOff x="1753549" y="577938"/>
              <a:chExt cx="712737" cy="8370656"/>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1972053" y="112055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753549" y="577938"/>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54231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257193" y="562840"/>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8393818"/>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Certificate Enrollment with IAK/RV</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generates a key pair and Certificate Signing Request (CSR), and protects CSR with the IAK. </a:t>
            </a: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submits IAK protected CSR to CA using the CMPv2 protocol.</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verifies CSR using the IAK and RV and creates response containing a certificate bundle. RV is used by CA to identify the IAK.</a:t>
            </a:r>
          </a:p>
          <a:p>
            <a:pPr defTabSz="360000">
              <a:spcAft>
                <a:spcPts val="600"/>
              </a:spcAft>
              <a:tabLst>
                <a:tab pos="360000" algn="l"/>
              </a:tabLst>
            </a:pPr>
            <a:r>
              <a:rPr lang="en-US" dirty="0">
                <a:solidFill>
                  <a:srgbClr val="FF0000"/>
                </a:solidFill>
                <a:ea typeface="Nokia Pure Text Light" panose="020B0403020202020204" pitchFamily="34" charset="0"/>
              </a:rPr>
              <a:t> </a:t>
            </a:r>
          </a:p>
          <a:p>
            <a:pPr defTabSz="360000">
              <a:spcAft>
                <a:spcPts val="600"/>
              </a:spcAft>
              <a:tabLst>
                <a:tab pos="360000" algn="l"/>
              </a:tabLst>
            </a:pPr>
            <a:r>
              <a:rPr lang="en-US" dirty="0">
                <a:solidFill>
                  <a:srgbClr val="FF0000"/>
                </a:solidFill>
                <a:ea typeface="Nokia Pure Text Light" panose="020B0403020202020204" pitchFamily="34" charset="0"/>
              </a:rPr>
              <a:t>CA sends certification response.</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creates proof of possession (POP) confirmation.</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sends certificate confirmation.  If CA does not receive the certificate confirmation within the prescribed time period, the certificate is revoked.</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sends confirmation ack.</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b="1" dirty="0">
                <a:solidFill>
                  <a:srgbClr val="FF0000"/>
                </a:solidFill>
                <a:ea typeface="Nokia Pure Text Light" panose="020B0403020202020204" pitchFamily="34" charset="0"/>
              </a:rPr>
              <a:t>Issue:</a:t>
            </a:r>
            <a:r>
              <a:rPr lang="en-US" dirty="0">
                <a:solidFill>
                  <a:srgbClr val="FF0000"/>
                </a:solidFill>
                <a:ea typeface="Nokia Pure Text Light" panose="020B0403020202020204" pitchFamily="34" charset="0"/>
              </a:rPr>
              <a:t>  Is VNF certificate enrollment automatically performed or is it triggered from ONAP?</a:t>
            </a: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3400924" y="15320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D7a</a:t>
            </a:r>
            <a:endParaRPr lang="en-US" sz="1000" b="1" kern="0" dirty="0">
              <a:solidFill>
                <a:srgbClr val="FFFFFF"/>
              </a:solidFill>
              <a:latin typeface="Nokia Pure Text Light"/>
              <a:ea typeface="+mn-ea"/>
              <a:cs typeface="+mn-cs"/>
            </a:endParaRP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D7a</a:t>
            </a:r>
            <a:endParaRPr lang="en-US" sz="10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2843096" y="765084"/>
            <a:ext cx="412292" cy="276999"/>
          </a:xfrm>
          <a:prstGeom prst="rect">
            <a:avLst/>
          </a:prstGeom>
          <a:noFill/>
        </p:spPr>
        <p:txBody>
          <a:bodyPr wrap="none" rtlCol="0">
            <a:spAutoFit/>
          </a:bodyPr>
          <a:lstStyle/>
          <a:p>
            <a:pPr algn="ctr"/>
            <a:r>
              <a:rPr lang="en-US" sz="1200" b="1" dirty="0">
                <a:solidFill>
                  <a:schemeClr val="bg1"/>
                </a:solidFill>
              </a:rPr>
              <a:t>AAI</a:t>
            </a: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459471" y="556596"/>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495779" y="779832"/>
            <a:ext cx="447559" cy="276999"/>
          </a:xfrm>
          <a:prstGeom prst="rect">
            <a:avLst/>
          </a:prstGeom>
          <a:noFill/>
        </p:spPr>
        <p:txBody>
          <a:bodyPr wrap="none" rtlCol="0">
            <a:spAutoFit/>
          </a:bodyPr>
          <a:lstStyle/>
          <a:p>
            <a:pPr algn="ctr"/>
            <a:r>
              <a:rPr lang="en-US" sz="1200" b="1" dirty="0">
                <a:solidFill>
                  <a:schemeClr val="bg1"/>
                </a:solidFill>
              </a:rPr>
              <a:t>VNF</a:t>
            </a:r>
          </a:p>
        </p:txBody>
      </p: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68975" y="1566367"/>
            <a:ext cx="278522" cy="278522"/>
          </a:xfrm>
          <a:prstGeom prst="rect">
            <a:avLst/>
          </a:prstGeom>
        </p:spPr>
      </p:pic>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493608" y="758344"/>
            <a:ext cx="604654" cy="276999"/>
          </a:xfrm>
          <a:prstGeom prst="rect">
            <a:avLst/>
          </a:prstGeom>
          <a:noFill/>
        </p:spPr>
        <p:txBody>
          <a:bodyPr wrap="none" rtlCol="0">
            <a:spAutoFit/>
          </a:bodyPr>
          <a:lstStyle/>
          <a:p>
            <a:pPr algn="ctr"/>
            <a:r>
              <a:rPr lang="en-US" sz="1200" b="1" dirty="0">
                <a:solidFill>
                  <a:schemeClr val="bg1"/>
                </a:solidFill>
              </a:rPr>
              <a:t>CA/RA</a:t>
            </a:r>
          </a:p>
        </p:txBody>
      </p:sp>
      <p:sp>
        <p:nvSpPr>
          <p:cNvPr id="166" name="Rectangle: Rounded Corners 165">
            <a:extLst>
              <a:ext uri="{FF2B5EF4-FFF2-40B4-BE49-F238E27FC236}">
                <a16:creationId xmlns:a16="http://schemas.microsoft.com/office/drawing/2014/main" id="{C59ED623-4D03-4F3C-BEC9-0691D21357F8}"/>
              </a:ext>
            </a:extLst>
          </p:cNvPr>
          <p:cNvSpPr/>
          <p:nvPr/>
        </p:nvSpPr>
        <p:spPr>
          <a:xfrm>
            <a:off x="4589655" y="2421631"/>
            <a:ext cx="2439990"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IAK protected CSR</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a:off x="4888787" y="2393631"/>
            <a:ext cx="179019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3837268" y="1368728"/>
            <a:ext cx="2596281"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Generate key pair</a:t>
            </a:r>
          </a:p>
          <a:p>
            <a:r>
              <a:rPr lang="en-US" sz="1600" dirty="0">
                <a:solidFill>
                  <a:srgbClr val="0000CC"/>
                </a:solidFill>
              </a:rPr>
              <a:t>Create CSR with VNF UUID</a:t>
            </a:r>
          </a:p>
          <a:p>
            <a:r>
              <a:rPr lang="en-US" sz="1600" dirty="0">
                <a:solidFill>
                  <a:srgbClr val="0000CC"/>
                </a:solidFill>
              </a:rPr>
              <a:t>Protect CSR with IAK</a:t>
            </a:r>
          </a:p>
        </p:txBody>
      </p:sp>
      <p:sp>
        <p:nvSpPr>
          <p:cNvPr id="90" name="Oval 89">
            <a:extLst>
              <a:ext uri="{FF2B5EF4-FFF2-40B4-BE49-F238E27FC236}">
                <a16:creationId xmlns:a16="http://schemas.microsoft.com/office/drawing/2014/main" id="{F337D02A-8653-4EF2-B10C-6FEAE873453F}"/>
              </a:ext>
            </a:extLst>
          </p:cNvPr>
          <p:cNvSpPr/>
          <p:nvPr/>
        </p:nvSpPr>
        <p:spPr>
          <a:xfrm>
            <a:off x="4133419" y="24896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D7b</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88382" y="2514214"/>
            <a:ext cx="278522" cy="27852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4556606" y="4164063"/>
            <a:ext cx="2520614" cy="4075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Certification response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flipV="1">
            <a:off x="4888787" y="4134813"/>
            <a:ext cx="1786872" cy="51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580649" y="3101355"/>
            <a:ext cx="1601760"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Verify request</a:t>
            </a:r>
          </a:p>
          <a:p>
            <a:r>
              <a:rPr lang="en-US" sz="1600" dirty="0">
                <a:solidFill>
                  <a:srgbClr val="0000CC"/>
                </a:solidFill>
              </a:rPr>
              <a:t>Process request</a:t>
            </a:r>
          </a:p>
          <a:p>
            <a:r>
              <a:rPr lang="en-US" sz="1600" dirty="0">
                <a:solidFill>
                  <a:srgbClr val="0000CC"/>
                </a:solidFill>
              </a:rPr>
              <a:t>Create response</a:t>
            </a:r>
          </a:p>
        </p:txBody>
      </p:sp>
      <p:sp>
        <p:nvSpPr>
          <p:cNvPr id="96" name="Rectangle: Rounded Corners 165">
            <a:extLst>
              <a:ext uri="{FF2B5EF4-FFF2-40B4-BE49-F238E27FC236}">
                <a16:creationId xmlns:a16="http://schemas.microsoft.com/office/drawing/2014/main" id="{C59ED623-4D03-4F3C-BEC9-0691D21357F8}"/>
              </a:ext>
            </a:extLst>
          </p:cNvPr>
          <p:cNvSpPr/>
          <p:nvPr/>
        </p:nvSpPr>
        <p:spPr>
          <a:xfrm>
            <a:off x="3648735" y="4822273"/>
            <a:ext cx="2353865" cy="3419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POP confirmation</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4601129" y="5543151"/>
            <a:ext cx="238186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 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flipV="1">
            <a:off x="4919937" y="5523292"/>
            <a:ext cx="1748760" cy="26624"/>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4601130" y="6321371"/>
            <a:ext cx="238186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4908463" y="6312690"/>
            <a:ext cx="1801857" cy="86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25037" y="3360799"/>
            <a:ext cx="278522" cy="278522"/>
          </a:xfrm>
          <a:prstGeom prst="rect">
            <a:avLst/>
          </a:prstGeom>
        </p:spPr>
      </p:pic>
      <p:sp>
        <p:nvSpPr>
          <p:cNvPr id="103" name="Oval 102">
            <a:extLst>
              <a:ext uri="{FF2B5EF4-FFF2-40B4-BE49-F238E27FC236}">
                <a16:creationId xmlns:a16="http://schemas.microsoft.com/office/drawing/2014/main" id="{F337D02A-8653-4EF2-B10C-6FEAE873453F}"/>
              </a:ext>
            </a:extLst>
          </p:cNvPr>
          <p:cNvSpPr/>
          <p:nvPr/>
        </p:nvSpPr>
        <p:spPr>
          <a:xfrm>
            <a:off x="5139425" y="333425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D7c</a:t>
            </a:r>
            <a:endParaRPr lang="en-US" sz="1000" b="1" kern="0" dirty="0">
              <a:solidFill>
                <a:srgbClr val="FFFFFF"/>
              </a:solidFill>
              <a:latin typeface="Nokia Pure Text Light"/>
              <a:ea typeface="+mn-ea"/>
              <a:cs typeface="+mn-cs"/>
            </a:endParaRPr>
          </a:p>
        </p:txBody>
      </p:sp>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96098" y="4228003"/>
            <a:ext cx="278522" cy="278522"/>
          </a:xfrm>
          <a:prstGeom prst="rect">
            <a:avLst/>
          </a:prstGeom>
        </p:spPr>
      </p:pic>
      <p:sp>
        <p:nvSpPr>
          <p:cNvPr id="105" name="Oval 104">
            <a:extLst>
              <a:ext uri="{FF2B5EF4-FFF2-40B4-BE49-F238E27FC236}">
                <a16:creationId xmlns:a16="http://schemas.microsoft.com/office/drawing/2014/main" id="{F337D02A-8653-4EF2-B10C-6FEAE873453F}"/>
              </a:ext>
            </a:extLst>
          </p:cNvPr>
          <p:cNvSpPr/>
          <p:nvPr/>
        </p:nvSpPr>
        <p:spPr>
          <a:xfrm>
            <a:off x="4084900" y="419028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D7d</a:t>
            </a:r>
            <a:endParaRPr lang="en-US" sz="1000" b="1" kern="0" dirty="0">
              <a:solidFill>
                <a:srgbClr val="FFFFFF"/>
              </a:solidFill>
              <a:latin typeface="Nokia Pure Text Light"/>
              <a:ea typeface="+mn-ea"/>
              <a:cs typeface="+mn-cs"/>
            </a:endParaRPr>
          </a:p>
        </p:txBody>
      </p:sp>
      <p:pic>
        <p:nvPicPr>
          <p:cNvPr id="114" name="Picture 11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16517" y="4831349"/>
            <a:ext cx="278522" cy="278522"/>
          </a:xfrm>
          <a:prstGeom prst="rect">
            <a:avLst/>
          </a:prstGeom>
        </p:spPr>
      </p:pic>
      <p:sp>
        <p:nvSpPr>
          <p:cNvPr id="115" name="Oval 114">
            <a:extLst>
              <a:ext uri="{FF2B5EF4-FFF2-40B4-BE49-F238E27FC236}">
                <a16:creationId xmlns:a16="http://schemas.microsoft.com/office/drawing/2014/main" id="{F337D02A-8653-4EF2-B10C-6FEAE873453F}"/>
              </a:ext>
            </a:extLst>
          </p:cNvPr>
          <p:cNvSpPr/>
          <p:nvPr/>
        </p:nvSpPr>
        <p:spPr>
          <a:xfrm>
            <a:off x="3217660" y="48313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D7e</a:t>
            </a:r>
            <a:endParaRPr lang="en-US" sz="1000" b="1" kern="0" dirty="0">
              <a:solidFill>
                <a:srgbClr val="FFFFFF"/>
              </a:solidFill>
              <a:latin typeface="Nokia Pure Text Light"/>
              <a:ea typeface="+mn-ea"/>
              <a:cs typeface="+mn-cs"/>
            </a:endParaRPr>
          </a:p>
        </p:txBody>
      </p:sp>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98211" y="5677402"/>
            <a:ext cx="278522" cy="278522"/>
          </a:xfrm>
          <a:prstGeom prst="rect">
            <a:avLst/>
          </a:prstGeom>
        </p:spPr>
      </p:pic>
      <p:sp>
        <p:nvSpPr>
          <p:cNvPr id="117" name="Oval 116">
            <a:extLst>
              <a:ext uri="{FF2B5EF4-FFF2-40B4-BE49-F238E27FC236}">
                <a16:creationId xmlns:a16="http://schemas.microsoft.com/office/drawing/2014/main" id="{F337D02A-8653-4EF2-B10C-6FEAE873453F}"/>
              </a:ext>
            </a:extLst>
          </p:cNvPr>
          <p:cNvSpPr/>
          <p:nvPr/>
        </p:nvSpPr>
        <p:spPr>
          <a:xfrm>
            <a:off x="4122974" y="564365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D7f</a:t>
            </a:r>
            <a:endParaRPr lang="en-US" sz="1000" b="1" kern="0" dirty="0">
              <a:solidFill>
                <a:srgbClr val="FFFFFF"/>
              </a:solidFill>
              <a:latin typeface="Nokia Pure Text Light"/>
              <a:ea typeface="+mn-ea"/>
              <a:cs typeface="+mn-cs"/>
            </a:endParaRPr>
          </a:p>
        </p:txBody>
      </p:sp>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68800" y="6435775"/>
            <a:ext cx="278522" cy="278522"/>
          </a:xfrm>
          <a:prstGeom prst="rect">
            <a:avLst/>
          </a:prstGeom>
        </p:spPr>
      </p:pic>
      <p:sp>
        <p:nvSpPr>
          <p:cNvPr id="129" name="Oval 128">
            <a:extLst>
              <a:ext uri="{FF2B5EF4-FFF2-40B4-BE49-F238E27FC236}">
                <a16:creationId xmlns:a16="http://schemas.microsoft.com/office/drawing/2014/main" id="{F337D02A-8653-4EF2-B10C-6FEAE873453F}"/>
              </a:ext>
            </a:extLst>
          </p:cNvPr>
          <p:cNvSpPr/>
          <p:nvPr/>
        </p:nvSpPr>
        <p:spPr>
          <a:xfrm>
            <a:off x="7262510" y="165245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D7b</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260878" y="24896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D7c</a:t>
            </a:r>
            <a:endParaRPr lang="en-US" sz="1000" b="1" kern="0" dirty="0">
              <a:solidFill>
                <a:srgbClr val="FFFFFF"/>
              </a:solidFill>
              <a:latin typeface="Nokia Pure Text Light"/>
              <a:ea typeface="+mn-ea"/>
              <a:cs typeface="+mn-cs"/>
            </a:endParaRPr>
          </a:p>
        </p:txBody>
      </p:sp>
      <p:sp>
        <p:nvSpPr>
          <p:cNvPr id="139" name="Oval 138">
            <a:extLst>
              <a:ext uri="{FF2B5EF4-FFF2-40B4-BE49-F238E27FC236}">
                <a16:creationId xmlns:a16="http://schemas.microsoft.com/office/drawing/2014/main" id="{F337D02A-8653-4EF2-B10C-6FEAE873453F}"/>
              </a:ext>
            </a:extLst>
          </p:cNvPr>
          <p:cNvSpPr/>
          <p:nvPr/>
        </p:nvSpPr>
        <p:spPr>
          <a:xfrm>
            <a:off x="7288386" y="37222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D7d</a:t>
            </a:r>
            <a:endParaRPr lang="en-US" sz="1000" b="1" kern="0" dirty="0">
              <a:solidFill>
                <a:srgbClr val="FFFFFF"/>
              </a:solidFill>
              <a:latin typeface="Nokia Pure Text Light"/>
              <a:ea typeface="+mn-ea"/>
              <a:cs typeface="+mn-cs"/>
            </a:endParaRPr>
          </a:p>
        </p:txBody>
      </p:sp>
      <p:sp>
        <p:nvSpPr>
          <p:cNvPr id="140" name="Oval 139">
            <a:extLst>
              <a:ext uri="{FF2B5EF4-FFF2-40B4-BE49-F238E27FC236}">
                <a16:creationId xmlns:a16="http://schemas.microsoft.com/office/drawing/2014/main" id="{F337D02A-8653-4EF2-B10C-6FEAE873453F}"/>
              </a:ext>
            </a:extLst>
          </p:cNvPr>
          <p:cNvSpPr/>
          <p:nvPr/>
        </p:nvSpPr>
        <p:spPr>
          <a:xfrm>
            <a:off x="7308084" y="437819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D7e</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279758" y="51959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D7f</a:t>
            </a:r>
            <a:endParaRPr lang="en-US" sz="1000" b="1" kern="0" dirty="0">
              <a:solidFill>
                <a:srgbClr val="FFFFFF"/>
              </a:solidFill>
              <a:latin typeface="Nokia Pure Text Light"/>
              <a:ea typeface="+mn-ea"/>
              <a:cs typeface="+mn-cs"/>
            </a:endParaRPr>
          </a:p>
        </p:txBody>
      </p:sp>
      <p:sp>
        <p:nvSpPr>
          <p:cNvPr id="168" name="Oval 167">
            <a:extLst>
              <a:ext uri="{FF2B5EF4-FFF2-40B4-BE49-F238E27FC236}">
                <a16:creationId xmlns:a16="http://schemas.microsoft.com/office/drawing/2014/main" id="{F337D02A-8653-4EF2-B10C-6FEAE873453F}"/>
              </a:ext>
            </a:extLst>
          </p:cNvPr>
          <p:cNvSpPr/>
          <p:nvPr/>
        </p:nvSpPr>
        <p:spPr>
          <a:xfrm>
            <a:off x="7326740" y="653731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D7g</a:t>
            </a:r>
            <a:endParaRPr lang="en-US" sz="1000" b="1" kern="0" dirty="0">
              <a:solidFill>
                <a:srgbClr val="FFFFFF"/>
              </a:solidFill>
              <a:latin typeface="Nokia Pure Text Light"/>
              <a:ea typeface="+mn-ea"/>
              <a:cs typeface="+mn-cs"/>
            </a:endParaRPr>
          </a:p>
        </p:txBody>
      </p:sp>
      <p:sp>
        <p:nvSpPr>
          <p:cNvPr id="173" name="Oval 172">
            <a:extLst>
              <a:ext uri="{FF2B5EF4-FFF2-40B4-BE49-F238E27FC236}">
                <a16:creationId xmlns:a16="http://schemas.microsoft.com/office/drawing/2014/main" id="{F337D02A-8653-4EF2-B10C-6FEAE873453F}"/>
              </a:ext>
            </a:extLst>
          </p:cNvPr>
          <p:cNvSpPr/>
          <p:nvPr/>
        </p:nvSpPr>
        <p:spPr>
          <a:xfrm>
            <a:off x="4161432" y="64146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D7g</a:t>
            </a:r>
            <a:endParaRPr lang="en-US" sz="10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38141022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98364"/>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310063"/>
            <a:ext cx="7096773" cy="4363453"/>
          </a:xfrm>
          <a:prstGeom prst="rect">
            <a:avLst/>
          </a:prstGeom>
        </p:spPr>
        <p:txBody>
          <a:bodyPr vert="horz" lIns="91440" tIns="45720" rIns="91440" bIns="45720" rtlCol="0" anchor="ctr">
            <a:normAutofit fontScale="92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Scenario 4:</a:t>
            </a:r>
          </a:p>
          <a:p>
            <a:pPr algn="ctr"/>
            <a:r>
              <a:rPr lang="en-US" sz="4400" dirty="0">
                <a:solidFill>
                  <a:schemeClr val="bg1"/>
                </a:solidFill>
              </a:rPr>
              <a:t>CA does not support near real-time CMPv2 initial registration of end entity</a:t>
            </a:r>
          </a:p>
          <a:p>
            <a:pPr algn="ctr"/>
            <a:endParaRPr lang="en-US" sz="4400" dirty="0">
              <a:solidFill>
                <a:schemeClr val="bg1"/>
              </a:solidFill>
            </a:endParaRPr>
          </a:p>
          <a:p>
            <a:pPr algn="ctr"/>
            <a:r>
              <a:rPr lang="en-US" sz="3600" dirty="0">
                <a:solidFill>
                  <a:schemeClr val="bg1"/>
                </a:solidFill>
              </a:rPr>
              <a:t>IAK/RV pool created in advance and passed to VNF during instantiation.  VNF performs certificate enrollment after activation.</a:t>
            </a:r>
            <a:endParaRPr lang="ru-RU" sz="3600" dirty="0">
              <a:solidFill>
                <a:schemeClr val="bg1"/>
              </a:solidFill>
            </a:endParaRPr>
          </a:p>
          <a:p>
            <a:pPr algn="ct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2736865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Rounded Corners 54">
            <a:extLst>
              <a:ext uri="{FF2B5EF4-FFF2-40B4-BE49-F238E27FC236}">
                <a16:creationId xmlns:a16="http://schemas.microsoft.com/office/drawing/2014/main" id="{C8BCA5C5-7446-440D-A91E-DABB393F44F6}"/>
              </a:ext>
            </a:extLst>
          </p:cNvPr>
          <p:cNvSpPr/>
          <p:nvPr/>
        </p:nvSpPr>
        <p:spPr>
          <a:xfrm>
            <a:off x="5039351" y="1123187"/>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DB8F8149-0E5D-4CE7-B2DA-D2ADDC4F507F}"/>
              </a:ext>
            </a:extLst>
          </p:cNvPr>
          <p:cNvGrpSpPr/>
          <p:nvPr/>
        </p:nvGrpSpPr>
        <p:grpSpPr>
          <a:xfrm>
            <a:off x="0" y="-13353"/>
            <a:ext cx="6079958" cy="9157353"/>
            <a:chOff x="-1844721" y="-29395"/>
            <a:chExt cx="6079958" cy="9157353"/>
          </a:xfrm>
        </p:grpSpPr>
        <p:grpSp>
          <p:nvGrpSpPr>
            <p:cNvPr id="2" name="Group 1">
              <a:extLst>
                <a:ext uri="{FF2B5EF4-FFF2-40B4-BE49-F238E27FC236}">
                  <a16:creationId xmlns:a16="http://schemas.microsoft.com/office/drawing/2014/main" id="{5BBA67C0-88D0-4650-B89C-F3FE5EE9C95D}"/>
                </a:ext>
              </a:extLst>
            </p:cNvPr>
            <p:cNvGrpSpPr/>
            <p:nvPr/>
          </p:nvGrpSpPr>
          <p:grpSpPr>
            <a:xfrm>
              <a:off x="-1576882" y="932549"/>
              <a:ext cx="3857637" cy="7946027"/>
              <a:chOff x="1480385" y="948591"/>
              <a:chExt cx="3772358"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422010"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19683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480385"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494540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109430"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852048" y="560555"/>
              <a:ext cx="728849" cy="560347"/>
              <a:chOff x="1501548"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577743"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677321" y="730814"/>
                <a:ext cx="360996" cy="276999"/>
              </a:xfrm>
              <a:prstGeom prst="rect">
                <a:avLst/>
              </a:prstGeom>
              <a:noFill/>
            </p:spPr>
            <p:txBody>
              <a:bodyPr wrap="none" rtlCol="0">
                <a:spAutoFit/>
              </a:bodyPr>
              <a:lstStyle/>
              <a:p>
                <a:r>
                  <a:rPr lang="en-US" sz="1200" b="1" dirty="0">
                    <a:solidFill>
                      <a:schemeClr val="bg1"/>
                    </a:solidFill>
                  </a:rPr>
                  <a:t>SO</a:t>
                </a:r>
              </a:p>
            </p:txBody>
          </p:sp>
        </p:grpSp>
        <p:grpSp>
          <p:nvGrpSpPr>
            <p:cNvPr id="3" name="Group 2">
              <a:extLst>
                <a:ext uri="{FF2B5EF4-FFF2-40B4-BE49-F238E27FC236}">
                  <a16:creationId xmlns:a16="http://schemas.microsoft.com/office/drawing/2014/main" id="{44280BF3-5D68-4F67-A4C0-C6390D7DFEFA}"/>
                </a:ext>
              </a:extLst>
            </p:cNvPr>
            <p:cNvGrpSpPr/>
            <p:nvPr/>
          </p:nvGrpSpPr>
          <p:grpSpPr>
            <a:xfrm>
              <a:off x="-93878" y="560555"/>
              <a:ext cx="847751" cy="560347"/>
              <a:chOff x="1327415" y="588837"/>
              <a:chExt cx="829010"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468998"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327415" y="718517"/>
                <a:ext cx="829010" cy="276999"/>
              </a:xfrm>
              <a:prstGeom prst="rect">
                <a:avLst/>
              </a:prstGeom>
              <a:noFill/>
            </p:spPr>
            <p:txBody>
              <a:bodyPr wrap="none" rtlCol="0">
                <a:spAutoFit/>
              </a:bodyPr>
              <a:lstStyle/>
              <a:p>
                <a:r>
                  <a:rPr lang="en-US" sz="1200" b="1" dirty="0">
                    <a:solidFill>
                      <a:schemeClr val="bg1"/>
                    </a:solidFill>
                  </a:rPr>
                  <a:t>Controller</a:t>
                </a:r>
              </a:p>
            </p:txBody>
          </p:sp>
        </p:grpSp>
        <p:grpSp>
          <p:nvGrpSpPr>
            <p:cNvPr id="130" name="Group 129">
              <a:extLst>
                <a:ext uri="{FF2B5EF4-FFF2-40B4-BE49-F238E27FC236}">
                  <a16:creationId xmlns:a16="http://schemas.microsoft.com/office/drawing/2014/main" id="{AF991469-5A5E-44A7-B8AD-6A990A88DE70}"/>
                </a:ext>
              </a:extLst>
            </p:cNvPr>
            <p:cNvGrpSpPr/>
            <p:nvPr/>
          </p:nvGrpSpPr>
          <p:grpSpPr>
            <a:xfrm>
              <a:off x="-1798345" y="561309"/>
              <a:ext cx="728849" cy="545835"/>
              <a:chOff x="1491712"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597404"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650485" y="819453"/>
                <a:ext cx="436338" cy="254425"/>
              </a:xfrm>
              <a:prstGeom prst="rect">
                <a:avLst/>
              </a:prstGeom>
              <a:noFill/>
            </p:spPr>
            <p:txBody>
              <a:bodyPr wrap="none" rtlCol="0">
                <a:spAutoFit/>
              </a:bodyPr>
              <a:lstStyle/>
              <a:p>
                <a:r>
                  <a:rPr lang="en-US" sz="1200" b="1" dirty="0">
                    <a:solidFill>
                      <a:schemeClr val="bg1"/>
                    </a:solidFill>
                  </a:rPr>
                  <a:t>SDC</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1844721" y="-29395"/>
              <a:ext cx="6079958" cy="9157353"/>
              <a:chOff x="457569" y="-17858"/>
              <a:chExt cx="7306682" cy="8598180"/>
            </a:xfrm>
          </p:grpSpPr>
          <p:sp>
            <p:nvSpPr>
              <p:cNvPr id="50" name="Rectangle 49">
                <a:extLst>
                  <a:ext uri="{FF2B5EF4-FFF2-40B4-BE49-F238E27FC236}">
                    <a16:creationId xmlns:a16="http://schemas.microsoft.com/office/drawing/2014/main" id="{A929ED23-D0F3-40FC-AFB7-5AB11683D684}"/>
                  </a:ext>
                </a:extLst>
              </p:cNvPr>
              <p:cNvSpPr/>
              <p:nvPr/>
            </p:nvSpPr>
            <p:spPr>
              <a:xfrm>
                <a:off x="462521" y="0"/>
                <a:ext cx="730173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498993" y="-17858"/>
                <a:ext cx="6701782" cy="433474"/>
              </a:xfrm>
              <a:prstGeom prst="rect">
                <a:avLst/>
              </a:prstGeom>
              <a:noFill/>
            </p:spPr>
            <p:txBody>
              <a:bodyPr wrap="square" rtlCol="0">
                <a:spAutoFit/>
              </a:bodyPr>
              <a:lstStyle/>
              <a:p>
                <a:pPr algn="ctr"/>
                <a:r>
                  <a:rPr lang="en-US" sz="2400" dirty="0">
                    <a:solidFill>
                      <a:schemeClr val="bg1"/>
                    </a:solidFill>
                    <a:latin typeface="Nokia Pure Headline" pitchFamily="34" charset="0"/>
                  </a:rPr>
                  <a:t>Stage A : VNF and Service Modeling</a:t>
                </a:r>
              </a:p>
            </p:txBody>
          </p:sp>
          <p:sp>
            <p:nvSpPr>
              <p:cNvPr id="52" name="Rectangle 51">
                <a:extLst>
                  <a:ext uri="{FF2B5EF4-FFF2-40B4-BE49-F238E27FC236}">
                    <a16:creationId xmlns:a16="http://schemas.microsoft.com/office/drawing/2014/main" id="{E4A18EAB-44DD-48FC-8E55-3D036E836FF4}"/>
                  </a:ext>
                </a:extLst>
              </p:cNvPr>
              <p:cNvSpPr/>
              <p:nvPr/>
            </p:nvSpPr>
            <p:spPr>
              <a:xfrm>
                <a:off x="457569" y="0"/>
                <a:ext cx="7306682"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909226" y="560555"/>
              <a:ext cx="728849" cy="560347"/>
              <a:chOff x="3385312"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461507"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469063"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1752664" y="560555"/>
              <a:ext cx="728849" cy="560347"/>
              <a:chOff x="2196328"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272523"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348612" y="715097"/>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87" name="Rectangle: Rounded Corners 86">
              <a:extLst>
                <a:ext uri="{FF2B5EF4-FFF2-40B4-BE49-F238E27FC236}">
                  <a16:creationId xmlns:a16="http://schemas.microsoft.com/office/drawing/2014/main" id="{CEE2F3FF-4C64-4AB7-8286-CEDD1F9104E1}"/>
                </a:ext>
              </a:extLst>
            </p:cNvPr>
            <p:cNvSpPr/>
            <p:nvPr/>
          </p:nvSpPr>
          <p:spPr>
            <a:xfrm>
              <a:off x="-1669447" y="2429378"/>
              <a:ext cx="1170432" cy="6035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dirty="0">
                  <a:solidFill>
                    <a:srgbClr val="0000CC"/>
                  </a:solidFill>
                </a:rPr>
                <a:t>Resource Definition</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1646" y="2369357"/>
              <a:ext cx="179193"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711925" y="3574265"/>
              <a:ext cx="1261496" cy="762055"/>
              <a:chOff x="1629562" y="4218480"/>
              <a:chExt cx="1233608" cy="76205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a:off x="1629562" y="4377031"/>
                <a:ext cx="1144558" cy="6035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Service Design</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687938" y="4218480"/>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213916" y="2648401"/>
              <a:ext cx="278774" cy="116797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564373" y="3086930"/>
              <a:ext cx="753732" cy="276999"/>
            </a:xfrm>
            <a:prstGeom prst="rect">
              <a:avLst/>
            </a:prstGeom>
            <a:noFill/>
          </p:spPr>
          <p:txBody>
            <a:bodyPr wrap="none" rtlCol="0">
              <a:spAutoFit/>
            </a:bodyPr>
            <a:lstStyle/>
            <a:p>
              <a:r>
                <a:rPr lang="en-US" sz="1200" dirty="0">
                  <a:solidFill>
                    <a:schemeClr val="bg1"/>
                  </a:solidFill>
                </a:rPr>
                <a:t>VNF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774109" y="4696770"/>
              <a:ext cx="600531" cy="544789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F37BBA96-A650-4B26-83BD-57185A548327}"/>
                </a:ext>
              </a:extLst>
            </p:cNvPr>
            <p:cNvSpPr txBox="1"/>
            <p:nvPr/>
          </p:nvSpPr>
          <p:spPr>
            <a:xfrm>
              <a:off x="-1332450" y="7249354"/>
              <a:ext cx="4342887" cy="369332"/>
            </a:xfrm>
            <a:prstGeom prst="rect">
              <a:avLst/>
            </a:prstGeom>
            <a:noFill/>
          </p:spPr>
          <p:txBody>
            <a:bodyPr wrap="square" rtlCol="0">
              <a:spAutoFit/>
            </a:bodyPr>
            <a:lstStyle/>
            <a:p>
              <a:r>
                <a:rPr lang="en-US" dirty="0">
                  <a:solidFill>
                    <a:srgbClr val="0000CC"/>
                  </a:solidFill>
                </a:rPr>
                <a:t>Artifacts Distribution</a:t>
              </a:r>
            </a:p>
          </p:txBody>
        </p:sp>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1285979" y="6894386"/>
              <a:ext cx="3212072"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1262599" y="6701553"/>
              <a:ext cx="237419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1285979" y="6494504"/>
              <a:ext cx="146434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1268464" y="6316422"/>
              <a:ext cx="65449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36202" y="7204768"/>
              <a:ext cx="179193" cy="297065"/>
            </a:xfrm>
            <a:prstGeom prst="rect">
              <a:avLst/>
            </a:prstGeom>
          </p:spPr>
        </p:pic>
      </p:grpSp>
      <p:sp>
        <p:nvSpPr>
          <p:cNvPr id="107" name="Rectangle: Rounded Corners 44">
            <a:extLst>
              <a:ext uri="{FF2B5EF4-FFF2-40B4-BE49-F238E27FC236}">
                <a16:creationId xmlns:a16="http://schemas.microsoft.com/office/drawing/2014/main" id="{57347B5E-49E2-414B-9E26-AC52E223F0B6}"/>
              </a:ext>
            </a:extLst>
          </p:cNvPr>
          <p:cNvSpPr/>
          <p:nvPr/>
        </p:nvSpPr>
        <p:spPr>
          <a:xfrm>
            <a:off x="4830732" y="601656"/>
            <a:ext cx="731520"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AAF</a:t>
            </a:r>
          </a:p>
        </p:txBody>
      </p:sp>
      <p:sp>
        <p:nvSpPr>
          <p:cNvPr id="126" name="TextBox 125">
            <a:extLst>
              <a:ext uri="{FF2B5EF4-FFF2-40B4-BE49-F238E27FC236}">
                <a16:creationId xmlns:a16="http://schemas.microsoft.com/office/drawing/2014/main" id="{FB2F876F-298D-4C84-AADF-F71E775149BE}"/>
              </a:ext>
            </a:extLst>
          </p:cNvPr>
          <p:cNvSpPr txBox="1"/>
          <p:nvPr/>
        </p:nvSpPr>
        <p:spPr>
          <a:xfrm>
            <a:off x="6712937" y="5666"/>
            <a:ext cx="5479064" cy="9124787"/>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304040602060303" pitchFamily="34" charset="0"/>
                <a:cs typeface="Nokia Pure Text Light" panose="020B0304040602060303" pitchFamily="34" charset="0"/>
              </a:rPr>
              <a:t>VNF Modeling Design Time</a:t>
            </a:r>
          </a:p>
          <a:p>
            <a:r>
              <a:rPr lang="en-US" b="1" dirty="0">
                <a:solidFill>
                  <a:srgbClr val="FF0000"/>
                </a:solidFill>
                <a:ea typeface="Nokia Pure Text Light" panose="020B0304040602060303" pitchFamily="34" charset="0"/>
                <a:cs typeface="Nokia Pure Text Light" panose="020B0304040602060303" pitchFamily="34" charset="0"/>
              </a:rPr>
              <a:t>Precondition: </a:t>
            </a:r>
            <a:r>
              <a:rPr lang="en-US" dirty="0">
                <a:solidFill>
                  <a:srgbClr val="FF0000"/>
                </a:solidFill>
                <a:ea typeface="Nokia Pure Text Light" panose="020B0304040602060303" pitchFamily="34" charset="0"/>
                <a:cs typeface="Nokia Pure Text Light" panose="020B0304040602060303" pitchFamily="34" charset="0"/>
              </a:rPr>
              <a:t>At ONAP deployment time, AAF Cert </a:t>
            </a:r>
            <a:r>
              <a:rPr lang="en-US" dirty="0" err="1">
                <a:solidFill>
                  <a:srgbClr val="FF0000"/>
                </a:solidFill>
                <a:ea typeface="Nokia Pure Text Light" panose="020B0304040602060303" pitchFamily="34" charset="0"/>
                <a:cs typeface="Nokia Pure Text Light" panose="020B0304040602060303" pitchFamily="34" charset="0"/>
              </a:rPr>
              <a:t>Mgr</a:t>
            </a:r>
            <a:r>
              <a:rPr lang="en-US" dirty="0">
                <a:solidFill>
                  <a:srgbClr val="FF0000"/>
                </a:solidFill>
                <a:ea typeface="Nokia Pure Text Light" panose="020B0304040602060303" pitchFamily="34" charset="0"/>
                <a:cs typeface="Nokia Pure Text Light" panose="020B0304040602060303" pitchFamily="34" charset="0"/>
              </a:rPr>
              <a:t> obtains a certificate from the CA so AAF is able to request IAK/RV in advance.</a:t>
            </a:r>
          </a:p>
          <a:p>
            <a:endParaRPr lang="en-US" b="1" dirty="0">
              <a:solidFill>
                <a:srgbClr val="FF0000"/>
              </a:solidFill>
              <a:ea typeface="Nokia Pure Text Light" panose="020B0304040602060303" pitchFamily="34" charset="0"/>
              <a:cs typeface="Nokia Pure Text Light" panose="020B0304040602060303" pitchFamily="34" charset="0"/>
            </a:endParaRPr>
          </a:p>
          <a:p>
            <a:r>
              <a:rPr lang="en-US" b="1" dirty="0">
                <a:ea typeface="Nokia Pure Text Light" panose="020B0304040602060303" pitchFamily="34" charset="0"/>
                <a:cs typeface="Nokia Pure Text Light" panose="020B0304040602060303" pitchFamily="34" charset="0"/>
              </a:rPr>
              <a:t>RESOURCE DEFINITION - </a:t>
            </a:r>
            <a:r>
              <a:rPr lang="en-US" dirty="0">
                <a:ea typeface="Nokia Pure Text Light" panose="020B0304040602060303" pitchFamily="34" charset="0"/>
                <a:cs typeface="Nokia Pure Text Light" panose="020B0304040602060303" pitchFamily="34" charset="0"/>
              </a:rPr>
              <a:t>VID User can provide the following information about a VNF:</a:t>
            </a:r>
            <a:endParaRPr lang="en-US" b="1"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RESOURCE TYPE</a:t>
            </a:r>
            <a:r>
              <a:rPr lang="en-US" sz="1600" dirty="0">
                <a:ea typeface="Nokia Pure Text Light" panose="020B0304040602060303" pitchFamily="34" charset="0"/>
                <a:cs typeface="Nokia Pure Text Light" panose="020B0304040602060303" pitchFamily="34" charset="0"/>
              </a:rPr>
              <a:t>– Type of resource; VNF in this case</a:t>
            </a:r>
            <a:r>
              <a:rPr lang="en-US" sz="1600" b="1" dirty="0">
                <a:ea typeface="Nokia Pure Text Light" panose="020B0304040602060303" pitchFamily="34" charset="0"/>
                <a:cs typeface="Nokia Pure Text Light" panose="020B0304040602060303" pitchFamily="34" charset="0"/>
              </a:rPr>
              <a:t>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NAME</a:t>
            </a:r>
            <a:r>
              <a:rPr lang="en-US" sz="1600" dirty="0">
                <a:ea typeface="Nokia Pure Text Light" panose="020B0304040602060303" pitchFamily="34" charset="0"/>
                <a:cs typeface="Nokia Pure Text Light" panose="020B0304040602060303" pitchFamily="34" charset="0"/>
              </a:rPr>
              <a:t> – Name of the VNF type; e.g. 5gCu</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CATEGORY</a:t>
            </a:r>
            <a:r>
              <a:rPr lang="en-US" sz="1600" dirty="0">
                <a:ea typeface="Nokia Pure Text Light" panose="020B0304040602060303" pitchFamily="34" charset="0"/>
                <a:cs typeface="Nokia Pure Text Light" panose="020B0304040602060303" pitchFamily="34" charset="0"/>
              </a:rPr>
              <a:t> – VNF category; e.g. Mobility</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TAGS</a:t>
            </a:r>
            <a:r>
              <a:rPr lang="en-US" sz="1600" dirty="0">
                <a:ea typeface="Nokia Pure Text Light" panose="020B0304040602060303" pitchFamily="34" charset="0"/>
                <a:cs typeface="Nokia Pure Text Light" panose="020B0304040602060303" pitchFamily="34" charset="0"/>
              </a:rPr>
              <a:t> – User-defined tags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DESCRIPTION </a:t>
            </a:r>
            <a:r>
              <a:rPr lang="en-US" sz="1600" dirty="0">
                <a:ea typeface="Nokia Pure Text Light" panose="020B0304040602060303" pitchFamily="34" charset="0"/>
                <a:cs typeface="Nokia Pure Text Light" panose="020B0304040602060303" pitchFamily="34" charset="0"/>
              </a:rPr>
              <a:t>– Text description</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CONTACT ID </a:t>
            </a:r>
            <a:r>
              <a:rPr lang="en-US" sz="1600" dirty="0">
                <a:ea typeface="Nokia Pure Text Light" panose="020B0304040602060303" pitchFamily="34" charset="0"/>
                <a:cs typeface="Nokia Pure Text Light" panose="020B0304040602060303" pitchFamily="34" charset="0"/>
              </a:rPr>
              <a:t>– Designer of the resource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a:t>
            </a:r>
            <a:r>
              <a:rPr lang="en-US" sz="1600" dirty="0">
                <a:ea typeface="Nokia Pure Text Light" panose="020B0304040602060303" pitchFamily="34" charset="0"/>
                <a:cs typeface="Nokia Pure Text Light" panose="020B0304040602060303" pitchFamily="34" charset="0"/>
              </a:rPr>
              <a:t> – VNF vendor; e.g. Nokia</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 RELEASE </a:t>
            </a:r>
            <a:r>
              <a:rPr lang="en-US" sz="1600" dirty="0">
                <a:ea typeface="Nokia Pure Text Light" panose="020B0304040602060303" pitchFamily="34" charset="0"/>
                <a:cs typeface="Nokia Pure Text Light" panose="020B0304040602060303" pitchFamily="34" charset="0"/>
              </a:rPr>
              <a:t>– Vendor release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EVENTS </a:t>
            </a:r>
            <a:r>
              <a:rPr lang="en-US" sz="1600" dirty="0">
                <a:ea typeface="Nokia Pure Text Light" panose="020B0304040602060303" pitchFamily="34" charset="0"/>
                <a:cs typeface="Nokia Pure Text Light" panose="020B0304040602060303" pitchFamily="34" charset="0"/>
              </a:rPr>
              <a:t>– Monitoring event definitions</a:t>
            </a:r>
          </a:p>
          <a:p>
            <a:r>
              <a:rPr lang="en-US" dirty="0">
                <a:solidFill>
                  <a:srgbClr val="FF0000"/>
                </a:solidFill>
                <a:ea typeface="Nokia Pure Text Light" panose="020B0304040602060303" pitchFamily="34" charset="0"/>
                <a:cs typeface="Nokia Pure Text Light" panose="020B0304040602060303" pitchFamily="34" charset="0"/>
              </a:rPr>
              <a:t>Also need to provide which Controller manages this VNF</a:t>
            </a:r>
            <a:r>
              <a:rPr lang="en-US" dirty="0">
                <a:ea typeface="Nokia Pure Text Light" panose="020B0304040602060303" pitchFamily="34" charset="0"/>
                <a:cs typeface="Nokia Pure Text Light" panose="020B0304040602060303" pitchFamily="34" charset="0"/>
              </a:rPr>
              <a:t>.</a:t>
            </a:r>
          </a:p>
          <a:p>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SERVICE DESIGN </a:t>
            </a:r>
            <a:r>
              <a:rPr lang="en-US" dirty="0">
                <a:ea typeface="Nokia Pure Text Light" panose="020B0304040602060303" pitchFamily="34" charset="0"/>
                <a:cs typeface="Nokia Pure Text Light" panose="020B0304040602060303" pitchFamily="34" charset="0"/>
              </a:rPr>
              <a:t>– User can design a Service that uses a VNF type.  For VNF, VNF package is onboarded which moves the VNF Type into the SDC Catalog.  From there, VNF Type can be used to build services.</a:t>
            </a:r>
          </a:p>
          <a:p>
            <a:pPr>
              <a:spcAft>
                <a:spcPts val="600"/>
              </a:spcAft>
            </a:pPr>
            <a:r>
              <a:rPr lang="en-US" dirty="0">
                <a:solidFill>
                  <a:srgbClr val="FF0000"/>
                </a:solidFill>
                <a:ea typeface="Nokia Pure Text Light" panose="020B0304040602060303" pitchFamily="34" charset="0"/>
                <a:cs typeface="Nokia Pure Text Light" panose="020B0304040602060303" pitchFamily="34" charset="0"/>
              </a:rPr>
              <a:t>SDC Designer requests AAF to create a pool of IAK/RV pairs that will be assigned to VNFs at instantiation. </a:t>
            </a:r>
            <a:r>
              <a:rPr lang="en-US" b="1" dirty="0">
                <a:solidFill>
                  <a:srgbClr val="FF0000"/>
                </a:solidFill>
                <a:ea typeface="Nokia Pure Text Light" panose="020B0304040602060303" pitchFamily="34" charset="0"/>
                <a:cs typeface="Nokia Pure Text Light" panose="020B0304040602060303" pitchFamily="34" charset="0"/>
              </a:rPr>
              <a:t>This process is not real-time when using a public CA.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ARTIFACTS DISTRIBUTION </a:t>
            </a:r>
            <a:r>
              <a:rPr lang="en-US" dirty="0">
                <a:ea typeface="Nokia Pure Text Light" panose="020B0304040602060303" pitchFamily="34" charset="0"/>
                <a:cs typeface="Nokia Pure Text Light" panose="020B0304040602060303" pitchFamily="34" charset="0"/>
              </a:rPr>
              <a:t>– When User is satisfied with the service design, User can promote the Service and the artifacts are distributed to the appropriate run time components.  These artifacts include the YAML file for the events (fault, measurements, heartbeat, syslog, etc.), Metadata and schema files to describe the VNF-specific data (FM, PM, CM). </a:t>
            </a:r>
            <a:endParaRPr lang="en-US" dirty="0">
              <a:solidFill>
                <a:srgbClr val="FF0000"/>
              </a:solidFill>
              <a:ea typeface="Nokia Pure Text Light" panose="020B0304040602060303" pitchFamily="34" charset="0"/>
              <a:cs typeface="Nokia Pure Text Light" panose="020B0304040602060303" pitchFamily="34" charset="0"/>
            </a:endParaRPr>
          </a:p>
        </p:txBody>
      </p:sp>
      <p:sp>
        <p:nvSpPr>
          <p:cNvPr id="207" name="Oval 206">
            <a:extLst>
              <a:ext uri="{FF2B5EF4-FFF2-40B4-BE49-F238E27FC236}">
                <a16:creationId xmlns:a16="http://schemas.microsoft.com/office/drawing/2014/main" id="{A56B77AA-A626-4126-92CE-97972CA41D4E}"/>
              </a:ext>
            </a:extLst>
          </p:cNvPr>
          <p:cNvSpPr/>
          <p:nvPr/>
        </p:nvSpPr>
        <p:spPr>
          <a:xfrm>
            <a:off x="27836" y="216494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1</a:t>
            </a:r>
          </a:p>
        </p:txBody>
      </p:sp>
      <p:sp>
        <p:nvSpPr>
          <p:cNvPr id="208" name="Oval 207">
            <a:extLst>
              <a:ext uri="{FF2B5EF4-FFF2-40B4-BE49-F238E27FC236}">
                <a16:creationId xmlns:a16="http://schemas.microsoft.com/office/drawing/2014/main" id="{B4886D03-3B71-4281-9FA9-184C4415ACA8}"/>
              </a:ext>
            </a:extLst>
          </p:cNvPr>
          <p:cNvSpPr/>
          <p:nvPr/>
        </p:nvSpPr>
        <p:spPr>
          <a:xfrm>
            <a:off x="22415" y="352164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2</a:t>
            </a:r>
          </a:p>
        </p:txBody>
      </p:sp>
      <p:sp>
        <p:nvSpPr>
          <p:cNvPr id="209" name="Oval 208">
            <a:extLst>
              <a:ext uri="{FF2B5EF4-FFF2-40B4-BE49-F238E27FC236}">
                <a16:creationId xmlns:a16="http://schemas.microsoft.com/office/drawing/2014/main" id="{1456A268-C295-453E-AEC1-DDA809BB4908}"/>
              </a:ext>
            </a:extLst>
          </p:cNvPr>
          <p:cNvSpPr/>
          <p:nvPr/>
        </p:nvSpPr>
        <p:spPr>
          <a:xfrm>
            <a:off x="56025" y="69625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3</a:t>
            </a:r>
          </a:p>
        </p:txBody>
      </p:sp>
      <p:grpSp>
        <p:nvGrpSpPr>
          <p:cNvPr id="5" name="Group 4">
            <a:extLst>
              <a:ext uri="{FF2B5EF4-FFF2-40B4-BE49-F238E27FC236}">
                <a16:creationId xmlns:a16="http://schemas.microsoft.com/office/drawing/2014/main" id="{B231D524-6BF2-49BB-995D-6F3B4519EC9F}"/>
              </a:ext>
            </a:extLst>
          </p:cNvPr>
          <p:cNvGrpSpPr/>
          <p:nvPr/>
        </p:nvGrpSpPr>
        <p:grpSpPr>
          <a:xfrm>
            <a:off x="6273513" y="1621536"/>
            <a:ext cx="413791" cy="5780011"/>
            <a:chOff x="6720999" y="1340800"/>
            <a:chExt cx="413791" cy="5780011"/>
          </a:xfrm>
        </p:grpSpPr>
        <p:sp>
          <p:nvSpPr>
            <p:cNvPr id="210" name="Oval 209">
              <a:extLst>
                <a:ext uri="{FF2B5EF4-FFF2-40B4-BE49-F238E27FC236}">
                  <a16:creationId xmlns:a16="http://schemas.microsoft.com/office/drawing/2014/main" id="{0EFC8CE9-9FA9-48F5-9A16-BEAB1CA4A186}"/>
                </a:ext>
              </a:extLst>
            </p:cNvPr>
            <p:cNvSpPr/>
            <p:nvPr/>
          </p:nvSpPr>
          <p:spPr>
            <a:xfrm>
              <a:off x="6720999" y="13408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1</a:t>
              </a:r>
            </a:p>
          </p:txBody>
        </p:sp>
        <p:sp>
          <p:nvSpPr>
            <p:cNvPr id="211" name="Oval 210">
              <a:extLst>
                <a:ext uri="{FF2B5EF4-FFF2-40B4-BE49-F238E27FC236}">
                  <a16:creationId xmlns:a16="http://schemas.microsoft.com/office/drawing/2014/main" id="{808B2B6D-5B6A-4116-B30A-6577EF0F4BF2}"/>
                </a:ext>
              </a:extLst>
            </p:cNvPr>
            <p:cNvSpPr/>
            <p:nvPr/>
          </p:nvSpPr>
          <p:spPr>
            <a:xfrm>
              <a:off x="6739616" y="451897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2</a:t>
              </a:r>
            </a:p>
          </p:txBody>
        </p:sp>
        <p:sp>
          <p:nvSpPr>
            <p:cNvPr id="212" name="Oval 211">
              <a:extLst>
                <a:ext uri="{FF2B5EF4-FFF2-40B4-BE49-F238E27FC236}">
                  <a16:creationId xmlns:a16="http://schemas.microsoft.com/office/drawing/2014/main" id="{B8543B29-8C6D-4624-9DEF-9B35A814BF40}"/>
                </a:ext>
              </a:extLst>
            </p:cNvPr>
            <p:cNvSpPr/>
            <p:nvPr/>
          </p:nvSpPr>
          <p:spPr>
            <a:xfrm>
              <a:off x="6732826" y="67668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3</a:t>
              </a:r>
            </a:p>
          </p:txBody>
        </p:sp>
      </p:grpSp>
      <p:sp>
        <p:nvSpPr>
          <p:cNvPr id="91" name="Rectangle: Rounded Corners 80">
            <a:extLst>
              <a:ext uri="{FF2B5EF4-FFF2-40B4-BE49-F238E27FC236}">
                <a16:creationId xmlns:a16="http://schemas.microsoft.com/office/drawing/2014/main" id="{E58AE2AB-C036-4ACF-9080-2A93BDA7500C}"/>
              </a:ext>
            </a:extLst>
          </p:cNvPr>
          <p:cNvSpPr/>
          <p:nvPr/>
        </p:nvSpPr>
        <p:spPr>
          <a:xfrm>
            <a:off x="4271429" y="1494846"/>
            <a:ext cx="1662247" cy="15099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00CC"/>
                </a:solidFill>
              </a:rPr>
              <a:t>Precondition:AAF</a:t>
            </a:r>
            <a:r>
              <a:rPr lang="en-US" dirty="0">
                <a:solidFill>
                  <a:srgbClr val="0000CC"/>
                </a:solidFill>
              </a:rPr>
              <a:t> has certificate from CA</a:t>
            </a:r>
          </a:p>
        </p:txBody>
      </p:sp>
      <p:sp>
        <p:nvSpPr>
          <p:cNvPr id="125" name="Rectangle: Rounded Corners 94">
            <a:extLst>
              <a:ext uri="{FF2B5EF4-FFF2-40B4-BE49-F238E27FC236}">
                <a16:creationId xmlns:a16="http://schemas.microsoft.com/office/drawing/2014/main" id="{B3D96D33-FC8C-4535-9132-E372596BA113}"/>
              </a:ext>
            </a:extLst>
          </p:cNvPr>
          <p:cNvSpPr/>
          <p:nvPr/>
        </p:nvSpPr>
        <p:spPr>
          <a:xfrm>
            <a:off x="417588" y="4976686"/>
            <a:ext cx="5516088" cy="7409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000CC"/>
                </a:solidFill>
              </a:rPr>
              <a:t>Create IAK/RV Pool for VNF Type</a:t>
            </a:r>
          </a:p>
          <a:p>
            <a:pPr algn="ctr"/>
            <a:r>
              <a:rPr lang="en-US" sz="1600" dirty="0">
                <a:solidFill>
                  <a:srgbClr val="0000CC"/>
                </a:solidFill>
              </a:rPr>
              <a:t>SDC Designer must wait for CA to return certificates</a:t>
            </a:r>
          </a:p>
        </p:txBody>
      </p:sp>
      <p:pic>
        <p:nvPicPr>
          <p:cNvPr id="127" name="Picture 126">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03901" y="4888673"/>
            <a:ext cx="179193" cy="297065"/>
          </a:xfrm>
          <a:prstGeom prst="rect">
            <a:avLst/>
          </a:prstGeom>
        </p:spPr>
      </p:pic>
      <p:sp>
        <p:nvSpPr>
          <p:cNvPr id="116" name="Oval 115">
            <a:extLst>
              <a:ext uri="{FF2B5EF4-FFF2-40B4-BE49-F238E27FC236}">
                <a16:creationId xmlns:a16="http://schemas.microsoft.com/office/drawing/2014/main" id="{39D806BD-78EE-4390-B52E-39B11482784D}"/>
              </a:ext>
            </a:extLst>
          </p:cNvPr>
          <p:cNvSpPr/>
          <p:nvPr/>
        </p:nvSpPr>
        <p:spPr>
          <a:xfrm>
            <a:off x="14587" y="5116645"/>
            <a:ext cx="566093" cy="44262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2a</a:t>
            </a:r>
          </a:p>
        </p:txBody>
      </p:sp>
      <p:sp>
        <p:nvSpPr>
          <p:cNvPr id="141" name="Oval 140">
            <a:extLst>
              <a:ext uri="{FF2B5EF4-FFF2-40B4-BE49-F238E27FC236}">
                <a16:creationId xmlns:a16="http://schemas.microsoft.com/office/drawing/2014/main" id="{C8ACBF0C-F05B-432F-9EDA-1C768B8A60CD}"/>
              </a:ext>
            </a:extLst>
          </p:cNvPr>
          <p:cNvSpPr/>
          <p:nvPr/>
        </p:nvSpPr>
        <p:spPr>
          <a:xfrm>
            <a:off x="6176812" y="5941145"/>
            <a:ext cx="510492" cy="38738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A</a:t>
            </a:r>
            <a:r>
              <a:rPr lang="en-US" sz="1200" b="1" kern="0" dirty="0">
                <a:solidFill>
                  <a:srgbClr val="FFFFFF"/>
                </a:solidFill>
                <a:latin typeface="Nokia Pure Text Light"/>
                <a:ea typeface="+mn-ea"/>
                <a:cs typeface="+mn-cs"/>
              </a:rPr>
              <a:t>2a</a:t>
            </a:r>
          </a:p>
        </p:txBody>
      </p:sp>
      <p:cxnSp>
        <p:nvCxnSpPr>
          <p:cNvPr id="57" name="Straight Arrow Connector 56">
            <a:extLst>
              <a:ext uri="{FF2B5EF4-FFF2-40B4-BE49-F238E27FC236}">
                <a16:creationId xmlns:a16="http://schemas.microsoft.com/office/drawing/2014/main" id="{4B519DD8-25E6-4BBC-A0A4-30CCFAE2FE68}"/>
              </a:ext>
            </a:extLst>
          </p:cNvPr>
          <p:cNvCxnSpPr>
            <a:cxnSpLocks/>
          </p:cNvCxnSpPr>
          <p:nvPr/>
        </p:nvCxnSpPr>
        <p:spPr>
          <a:xfrm flipH="1">
            <a:off x="553890" y="7063635"/>
            <a:ext cx="4548662"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84857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428566" y="1137661"/>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335278" y="538998"/>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56F84B1A-0FC8-4A85-A621-BE353D516CF4}"/>
              </a:ext>
            </a:extLst>
          </p:cNvPr>
          <p:cNvSpPr/>
          <p:nvPr/>
        </p:nvSpPr>
        <p:spPr>
          <a:xfrm>
            <a:off x="1056875" y="108255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3509320" y="114002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3386618" y="55024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69959" y="17039"/>
            <a:ext cx="7295062" cy="9181180"/>
            <a:chOff x="170498" y="-40230"/>
            <a:chExt cx="7295062" cy="8620552"/>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70498" y="-40230"/>
              <a:ext cx="6690664"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A2a : IAK/RV Pool Creation</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101188" y="601951"/>
            <a:ext cx="5997273" cy="8407432"/>
            <a:chOff x="2937493" y="518437"/>
            <a:chExt cx="5997273" cy="8407432"/>
          </a:xfrm>
        </p:grpSpPr>
        <p:grpSp>
          <p:nvGrpSpPr>
            <p:cNvPr id="9" name="Group 8">
              <a:extLst>
                <a:ext uri="{FF2B5EF4-FFF2-40B4-BE49-F238E27FC236}">
                  <a16:creationId xmlns:a16="http://schemas.microsoft.com/office/drawing/2014/main" id="{98DB0EC6-DAEF-463E-B44D-637B0EAC9B25}"/>
                </a:ext>
              </a:extLst>
            </p:cNvPr>
            <p:cNvGrpSpPr/>
            <p:nvPr/>
          </p:nvGrpSpPr>
          <p:grpSpPr>
            <a:xfrm>
              <a:off x="4535300" y="538936"/>
              <a:ext cx="3273364" cy="8329341"/>
              <a:chOff x="1868299" y="538935"/>
              <a:chExt cx="3273364" cy="8329341"/>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2066012" y="1040237"/>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868299" y="538935"/>
                <a:ext cx="3273364" cy="554028"/>
                <a:chOff x="1462618" y="672293"/>
                <a:chExt cx="3273364" cy="508878"/>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568310" y="5741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4095614" y="672293"/>
                  <a:ext cx="640368" cy="424042"/>
                </a:xfrm>
                <a:prstGeom prst="rect">
                  <a:avLst/>
                </a:prstGeom>
                <a:noFill/>
              </p:spPr>
              <p:txBody>
                <a:bodyPr wrap="none" rtlCol="0">
                  <a:spAutoFit/>
                </a:bodyPr>
                <a:lstStyle/>
                <a:p>
                  <a:r>
                    <a:rPr lang="en-US" sz="1200" b="1" dirty="0">
                      <a:solidFill>
                        <a:schemeClr val="bg1"/>
                      </a:solidFill>
                    </a:rPr>
                    <a:t>Secrets</a:t>
                  </a:r>
                </a:p>
                <a:p>
                  <a:r>
                    <a:rPr lang="en-US" sz="1200" b="1" dirty="0">
                      <a:solidFill>
                        <a:schemeClr val="bg1"/>
                      </a:solidFill>
                    </a:rPr>
                    <a:t>Vault</a:t>
                  </a:r>
                </a:p>
              </p:txBody>
            </p:sp>
          </p:grpSp>
        </p:grpSp>
        <p:grpSp>
          <p:nvGrpSpPr>
            <p:cNvPr id="8" name="Group 7">
              <a:extLst>
                <a:ext uri="{FF2B5EF4-FFF2-40B4-BE49-F238E27FC236}">
                  <a16:creationId xmlns:a16="http://schemas.microsoft.com/office/drawing/2014/main" id="{1055DB6E-4051-4A4E-913A-A66D1A51286C}"/>
                </a:ext>
              </a:extLst>
            </p:cNvPr>
            <p:cNvGrpSpPr/>
            <p:nvPr/>
          </p:nvGrpSpPr>
          <p:grpSpPr>
            <a:xfrm>
              <a:off x="4495222" y="544935"/>
              <a:ext cx="1548411" cy="8350383"/>
              <a:chOff x="1828221" y="544934"/>
              <a:chExt cx="1548411" cy="8350383"/>
            </a:xfrm>
          </p:grpSpPr>
          <p:sp>
            <p:nvSpPr>
              <p:cNvPr id="113" name="Rectangle: Rounded Corners 112">
                <a:extLst>
                  <a:ext uri="{FF2B5EF4-FFF2-40B4-BE49-F238E27FC236}">
                    <a16:creationId xmlns:a16="http://schemas.microsoft.com/office/drawing/2014/main" id="{1A81B27C-9D10-4E09-BE83-0667C50EE190}"/>
                  </a:ext>
                </a:extLst>
              </p:cNvPr>
              <p:cNvSpPr/>
              <p:nvPr/>
            </p:nvSpPr>
            <p:spPr>
              <a:xfrm>
                <a:off x="2883703" y="106727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1828221" y="544934"/>
                <a:ext cx="1548411" cy="560347"/>
                <a:chOff x="-137829" y="557174"/>
                <a:chExt cx="1548411"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774040" y="480979"/>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37829" y="672662"/>
                  <a:ext cx="829010" cy="276999"/>
                </a:xfrm>
                <a:prstGeom prst="rect">
                  <a:avLst/>
                </a:prstGeom>
                <a:noFill/>
              </p:spPr>
              <p:txBody>
                <a:bodyPr wrap="none" rtlCol="0">
                  <a:spAutoFit/>
                </a:bodyPr>
                <a:lstStyle/>
                <a:p>
                  <a:r>
                    <a:rPr lang="en-US" sz="1200" b="1" dirty="0">
                      <a:solidFill>
                        <a:schemeClr val="bg1"/>
                      </a:solidFill>
                    </a:rPr>
                    <a:t>Controller</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159222" y="97984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Rounded Corners 111">
              <a:extLst>
                <a:ext uri="{FF2B5EF4-FFF2-40B4-BE49-F238E27FC236}">
                  <a16:creationId xmlns:a16="http://schemas.microsoft.com/office/drawing/2014/main" id="{FDABA230-F172-46A5-888C-942BD24EA529}"/>
                </a:ext>
              </a:extLst>
            </p:cNvPr>
            <p:cNvSpPr/>
            <p:nvPr/>
          </p:nvSpPr>
          <p:spPr>
            <a:xfrm>
              <a:off x="8459071" y="103432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2937493" y="518437"/>
              <a:ext cx="856987" cy="560347"/>
              <a:chOff x="502721" y="535072"/>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587523" y="45887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502721" y="631525"/>
                <a:ext cx="856987" cy="276999"/>
              </a:xfrm>
              <a:prstGeom prst="rect">
                <a:avLst/>
              </a:prstGeom>
              <a:noFill/>
            </p:spPr>
            <p:txBody>
              <a:bodyPr wrap="square" rtlCol="0">
                <a:spAutoFit/>
              </a:bodyPr>
              <a:lstStyle/>
              <a:p>
                <a:pPr algn="ctr"/>
                <a:r>
                  <a:rPr lang="en-US" sz="1200" b="1" dirty="0">
                    <a:solidFill>
                      <a:schemeClr val="bg1"/>
                    </a:solidFill>
                  </a:rPr>
                  <a:t>SDC</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6289378" y="563815"/>
              <a:ext cx="2645388" cy="560347"/>
              <a:chOff x="1082378" y="569934"/>
              <a:chExt cx="2645388"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091224" y="493739"/>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1082378" y="637341"/>
                <a:ext cx="412292" cy="276999"/>
              </a:xfrm>
              <a:prstGeom prst="rect">
                <a:avLst/>
              </a:prstGeom>
              <a:noFill/>
            </p:spPr>
            <p:txBody>
              <a:bodyPr wrap="none" rtlCol="0">
                <a:spAutoFit/>
              </a:bodyPr>
              <a:lstStyle/>
              <a:p>
                <a:pPr algn="ctr"/>
                <a:r>
                  <a:rPr lang="en-US" sz="1200" b="1" dirty="0">
                    <a:solidFill>
                      <a:schemeClr val="bg1"/>
                    </a:solidFill>
                  </a:rPr>
                  <a:t>AAI</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943519" y="55931"/>
            <a:ext cx="4248480" cy="8116819"/>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solidFill>
                  <a:srgbClr val="FF0000"/>
                </a:solidFill>
                <a:ea typeface="Nokia Pure Text Light" panose="020B0403020202020204" pitchFamily="34" charset="0"/>
              </a:rPr>
              <a:t>IAK/RV Pool Creation</a:t>
            </a:r>
          </a:p>
          <a:p>
            <a:pPr defTabSz="360000">
              <a:spcAft>
                <a:spcPts val="1200"/>
              </a:spcAft>
              <a:tabLst>
                <a:tab pos="360000" algn="l"/>
              </a:tabLst>
            </a:pPr>
            <a:r>
              <a:rPr lang="en-US" dirty="0">
                <a:solidFill>
                  <a:srgbClr val="FF0000"/>
                </a:solidFill>
                <a:ea typeface="Nokia Pure Text Light" panose="020B0403020202020204" pitchFamily="34" charset="0"/>
              </a:rPr>
              <a:t>SDC Designer requests AAF to create a IAK/RV pool for this VNF Type.</a:t>
            </a:r>
          </a:p>
          <a:p>
            <a:pPr defTabSz="360000">
              <a:spcAft>
                <a:spcPts val="1200"/>
              </a:spcAft>
              <a:tabLst>
                <a:tab pos="360000" algn="l"/>
              </a:tabLst>
            </a:pPr>
            <a:r>
              <a:rPr lang="en-US" dirty="0">
                <a:solidFill>
                  <a:srgbClr val="FF0000"/>
                </a:solidFill>
                <a:ea typeface="Nokia Pure Text Light" panose="020B0403020202020204" pitchFamily="34" charset="0"/>
              </a:rPr>
              <a:t>For each IAK/RV pair in the pool:</a:t>
            </a:r>
          </a:p>
          <a:p>
            <a:pPr lvl="1" defTabSz="360000">
              <a:spcAft>
                <a:spcPts val="600"/>
              </a:spcAft>
              <a:tabLst>
                <a:tab pos="360000" algn="l"/>
              </a:tabLst>
            </a:pPr>
            <a:r>
              <a:rPr lang="en-US" dirty="0">
                <a:solidFill>
                  <a:srgbClr val="FF0000"/>
                </a:solidFill>
                <a:ea typeface="Nokia Pure Text Light" panose="020B0403020202020204" pitchFamily="34" charset="0"/>
              </a:rPr>
              <a:t>AAF creates a request for IAK/RV.</a:t>
            </a:r>
            <a:endParaRPr lang="en-US" sz="1000" dirty="0">
              <a:solidFill>
                <a:srgbClr val="FF0000"/>
              </a:solidFill>
              <a:ea typeface="Nokia Pure Text Light" panose="020B0403020202020204" pitchFamily="34" charset="0"/>
            </a:endParaRPr>
          </a:p>
          <a:p>
            <a:pPr lvl="1" defTabSz="360000">
              <a:spcAft>
                <a:spcPts val="600"/>
              </a:spcAft>
              <a:tabLst>
                <a:tab pos="360000" algn="l"/>
              </a:tabLst>
            </a:pPr>
            <a:r>
              <a:rPr lang="en-US" dirty="0">
                <a:solidFill>
                  <a:srgbClr val="FF0000"/>
                </a:solidFill>
                <a:ea typeface="Nokia Pure Text Light" panose="020B0403020202020204" pitchFamily="34" charset="0"/>
              </a:rPr>
              <a:t>AAF submits request to CA.  There may be a delay of 30 minutes or more until the response is received.</a:t>
            </a:r>
            <a:endParaRPr lang="en-US" sz="1000" dirty="0">
              <a:solidFill>
                <a:srgbClr val="FF0000"/>
              </a:solidFill>
              <a:ea typeface="Nokia Pure Text Light" panose="020B0403020202020204" pitchFamily="34" charset="0"/>
            </a:endParaRPr>
          </a:p>
          <a:p>
            <a:pPr lvl="1" defTabSz="360000">
              <a:spcAft>
                <a:spcPts val="600"/>
              </a:spcAft>
              <a:tabLst>
                <a:tab pos="360000" algn="l"/>
              </a:tabLst>
            </a:pPr>
            <a:r>
              <a:rPr lang="en-US" dirty="0">
                <a:solidFill>
                  <a:srgbClr val="FF0000"/>
                </a:solidFill>
                <a:ea typeface="Nokia Pure Text Light" panose="020B0403020202020204" pitchFamily="34" charset="0"/>
              </a:rPr>
              <a:t>CA verifies request and creates response containing IAK and RV. </a:t>
            </a:r>
          </a:p>
          <a:p>
            <a:pPr lvl="1" defTabSz="360000">
              <a:spcAft>
                <a:spcPts val="600"/>
              </a:spcAft>
              <a:tabLst>
                <a:tab pos="360000" algn="l"/>
              </a:tabLst>
            </a:pPr>
            <a:r>
              <a:rPr lang="en-US" dirty="0">
                <a:solidFill>
                  <a:srgbClr val="FF0000"/>
                </a:solidFill>
                <a:ea typeface="Nokia Pure Text Light" panose="020B0403020202020204" pitchFamily="34" charset="0"/>
              </a:rPr>
              <a:t>CA sends response.</a:t>
            </a:r>
            <a:endParaRPr lang="en-US" sz="1000" dirty="0">
              <a:solidFill>
                <a:srgbClr val="FF0000"/>
              </a:solidFill>
              <a:ea typeface="Nokia Pure Text Light" panose="020B0403020202020204" pitchFamily="34" charset="0"/>
            </a:endParaRPr>
          </a:p>
          <a:p>
            <a:pPr lvl="1" defTabSz="360000">
              <a:spcAft>
                <a:spcPts val="600"/>
              </a:spcAft>
              <a:tabLst>
                <a:tab pos="360000" algn="l"/>
              </a:tabLst>
            </a:pPr>
            <a:r>
              <a:rPr lang="en-US" dirty="0">
                <a:solidFill>
                  <a:srgbClr val="FF0000"/>
                </a:solidFill>
                <a:ea typeface="Nokia Pure Text Light" panose="020B0403020202020204" pitchFamily="34" charset="0"/>
              </a:rPr>
              <a:t>AAF creates proof of possession (POP) confirmation.</a:t>
            </a:r>
            <a:endParaRPr lang="en-US" sz="1000" dirty="0">
              <a:solidFill>
                <a:srgbClr val="FF0000"/>
              </a:solidFill>
              <a:ea typeface="Nokia Pure Text Light" panose="020B0403020202020204" pitchFamily="34" charset="0"/>
            </a:endParaRPr>
          </a:p>
          <a:p>
            <a:pPr lvl="1" defTabSz="360000">
              <a:spcAft>
                <a:spcPts val="600"/>
              </a:spcAft>
              <a:tabLst>
                <a:tab pos="360000" algn="l"/>
              </a:tabLst>
            </a:pPr>
            <a:r>
              <a:rPr lang="en-US" dirty="0">
                <a:solidFill>
                  <a:srgbClr val="FF0000"/>
                </a:solidFill>
                <a:ea typeface="Nokia Pure Text Light" panose="020B0403020202020204" pitchFamily="34" charset="0"/>
              </a:rPr>
              <a:t>AAF sends confirmation.  If CA does not receive the confirmation within the prescribed time period, the IAK/RV is revoked.</a:t>
            </a:r>
            <a:endParaRPr lang="en-US" sz="1000" dirty="0">
              <a:solidFill>
                <a:srgbClr val="FF0000"/>
              </a:solidFill>
              <a:ea typeface="Nokia Pure Text Light" panose="020B0403020202020204" pitchFamily="34" charset="0"/>
            </a:endParaRPr>
          </a:p>
          <a:p>
            <a:pPr lvl="1" defTabSz="360000">
              <a:spcAft>
                <a:spcPts val="600"/>
              </a:spcAft>
              <a:tabLst>
                <a:tab pos="360000" algn="l"/>
              </a:tabLst>
            </a:pPr>
            <a:r>
              <a:rPr lang="en-US" dirty="0">
                <a:solidFill>
                  <a:srgbClr val="FF0000"/>
                </a:solidFill>
                <a:ea typeface="Nokia Pure Text Light" panose="020B0403020202020204" pitchFamily="34" charset="0"/>
              </a:rPr>
              <a:t>CA sends confirmation ack.</a:t>
            </a:r>
          </a:p>
          <a:p>
            <a:pPr lvl="1" defTabSz="360000">
              <a:spcAft>
                <a:spcPts val="1200"/>
              </a:spcAft>
              <a:tabLst>
                <a:tab pos="360000" algn="l"/>
              </a:tabLst>
            </a:pPr>
            <a:r>
              <a:rPr lang="en-US" dirty="0">
                <a:solidFill>
                  <a:srgbClr val="FF0000"/>
                </a:solidFill>
                <a:ea typeface="Nokia Pure Text Light" panose="020B0403020202020204" pitchFamily="34" charset="0"/>
              </a:rPr>
              <a:t>AAF stores IAK/RV in Secrets Vault.</a:t>
            </a:r>
          </a:p>
          <a:p>
            <a:pPr defTabSz="360000">
              <a:spcAft>
                <a:spcPts val="1200"/>
              </a:spcAft>
              <a:tabLst>
                <a:tab pos="360000" algn="l"/>
              </a:tabLst>
            </a:pPr>
            <a:r>
              <a:rPr lang="en-US" dirty="0">
                <a:solidFill>
                  <a:srgbClr val="FF0000"/>
                </a:solidFill>
                <a:ea typeface="Nokia Pure Text Light" panose="020B0403020202020204" pitchFamily="34" charset="0"/>
              </a:rPr>
              <a:t>AAF responds to SDC Designer that certificate pool is created.</a:t>
            </a:r>
          </a:p>
          <a:p>
            <a:pPr defTabSz="360000">
              <a:spcAft>
                <a:spcPts val="1200"/>
              </a:spcAft>
              <a:tabLst>
                <a:tab pos="360000" algn="l"/>
              </a:tabLst>
            </a:pPr>
            <a:r>
              <a:rPr lang="en-US" b="1" dirty="0">
                <a:solidFill>
                  <a:srgbClr val="FF0000"/>
                </a:solidFill>
                <a:ea typeface="Nokia Pure Text Light" panose="020B0403020202020204" pitchFamily="34" charset="0"/>
              </a:rPr>
              <a:t>Issue:</a:t>
            </a:r>
            <a:r>
              <a:rPr lang="en-US" dirty="0">
                <a:solidFill>
                  <a:srgbClr val="FF0000"/>
                </a:solidFill>
                <a:ea typeface="Nokia Pure Text Light" panose="020B0403020202020204" pitchFamily="34" charset="0"/>
              </a:rPr>
              <a:t>  How is IAK/RV pool replenished as it is used?  Who triggers AAF to obtain more IAK/RV pairs?</a:t>
            </a:r>
          </a:p>
        </p:txBody>
      </p:sp>
      <p:sp>
        <p:nvSpPr>
          <p:cNvPr id="109" name="TextBox 108">
            <a:extLst>
              <a:ext uri="{FF2B5EF4-FFF2-40B4-BE49-F238E27FC236}">
                <a16:creationId xmlns:a16="http://schemas.microsoft.com/office/drawing/2014/main" id="{082E4A3B-FE20-4789-96F3-F073D474B2D4}"/>
              </a:ext>
            </a:extLst>
          </p:cNvPr>
          <p:cNvSpPr txBox="1"/>
          <p:nvPr/>
        </p:nvSpPr>
        <p:spPr>
          <a:xfrm>
            <a:off x="2570786" y="750959"/>
            <a:ext cx="532518" cy="276999"/>
          </a:xfrm>
          <a:prstGeom prst="rect">
            <a:avLst/>
          </a:prstGeom>
          <a:noFill/>
        </p:spPr>
        <p:txBody>
          <a:bodyPr wrap="none" rtlCol="0">
            <a:spAutoFit/>
          </a:bodyPr>
          <a:lstStyle/>
          <a:p>
            <a:pPr algn="ctr"/>
            <a:r>
              <a:rPr lang="en-US" sz="1200" b="1" dirty="0">
                <a:solidFill>
                  <a:schemeClr val="bg1"/>
                </a:solidFill>
              </a:rPr>
              <a:t>DCAE</a:t>
            </a:r>
          </a:p>
        </p:txBody>
      </p:sp>
      <p:sp>
        <p:nvSpPr>
          <p:cNvPr id="160" name="TextBox 159">
            <a:extLst>
              <a:ext uri="{FF2B5EF4-FFF2-40B4-BE49-F238E27FC236}">
                <a16:creationId xmlns:a16="http://schemas.microsoft.com/office/drawing/2014/main" id="{FDA4EC53-60A3-4E43-B335-4D35E6531F2D}"/>
              </a:ext>
            </a:extLst>
          </p:cNvPr>
          <p:cNvSpPr txBox="1"/>
          <p:nvPr/>
        </p:nvSpPr>
        <p:spPr>
          <a:xfrm>
            <a:off x="5555859" y="779704"/>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71" name="Rectangle: Rounded Corners 170">
            <a:extLst>
              <a:ext uri="{FF2B5EF4-FFF2-40B4-BE49-F238E27FC236}">
                <a16:creationId xmlns:a16="http://schemas.microsoft.com/office/drawing/2014/main" id="{D870CE95-DEBF-4851-A763-84B8AAA9AE0D}"/>
              </a:ext>
            </a:extLst>
          </p:cNvPr>
          <p:cNvSpPr/>
          <p:nvPr/>
        </p:nvSpPr>
        <p:spPr>
          <a:xfrm rot="16200000">
            <a:off x="2993746" y="5064707"/>
            <a:ext cx="388350" cy="573000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TextBox 171">
            <a:extLst>
              <a:ext uri="{FF2B5EF4-FFF2-40B4-BE49-F238E27FC236}">
                <a16:creationId xmlns:a16="http://schemas.microsoft.com/office/drawing/2014/main" id="{FEF9E1C7-6A04-4DA2-AC5C-1B3D824F1CFB}"/>
              </a:ext>
            </a:extLst>
          </p:cNvPr>
          <p:cNvSpPr txBox="1"/>
          <p:nvPr/>
        </p:nvSpPr>
        <p:spPr>
          <a:xfrm>
            <a:off x="1572433" y="7738290"/>
            <a:ext cx="2384543" cy="338554"/>
          </a:xfrm>
          <a:prstGeom prst="rect">
            <a:avLst/>
          </a:prstGeom>
          <a:noFill/>
        </p:spPr>
        <p:txBody>
          <a:bodyPr wrap="square" rtlCol="0">
            <a:spAutoFit/>
          </a:bodyPr>
          <a:lstStyle/>
          <a:p>
            <a:r>
              <a:rPr lang="en-US" sz="1600" dirty="0">
                <a:solidFill>
                  <a:srgbClr val="0000CC"/>
                </a:solidFill>
              </a:rPr>
              <a:t>Certificate Pool Created</a:t>
            </a:r>
          </a:p>
        </p:txBody>
      </p:sp>
      <p:cxnSp>
        <p:nvCxnSpPr>
          <p:cNvPr id="175" name="Straight Arrow Connector 174">
            <a:extLst>
              <a:ext uri="{FF2B5EF4-FFF2-40B4-BE49-F238E27FC236}">
                <a16:creationId xmlns:a16="http://schemas.microsoft.com/office/drawing/2014/main" id="{0753043E-6E1B-43AF-A37B-DEC153CBFACC}"/>
              </a:ext>
            </a:extLst>
          </p:cNvPr>
          <p:cNvCxnSpPr>
            <a:cxnSpLocks/>
          </p:cNvCxnSpPr>
          <p:nvPr/>
        </p:nvCxnSpPr>
        <p:spPr>
          <a:xfrm flipH="1">
            <a:off x="643377" y="7735533"/>
            <a:ext cx="497938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10612" y="2183957"/>
            <a:ext cx="278522" cy="278522"/>
          </a:xfrm>
          <a:prstGeom prst="rect">
            <a:avLst/>
          </a:prstGeom>
        </p:spPr>
      </p:pic>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4" cy="276999"/>
          </a:xfrm>
          <a:prstGeom prst="rect">
            <a:avLst/>
          </a:prstGeom>
          <a:noFill/>
        </p:spPr>
        <p:txBody>
          <a:bodyPr wrap="none" rtlCol="0">
            <a:spAutoFit/>
          </a:bodyPr>
          <a:lstStyle/>
          <a:p>
            <a:pPr algn="ctr"/>
            <a:r>
              <a:rPr lang="en-US" sz="1200" b="1" dirty="0">
                <a:solidFill>
                  <a:schemeClr val="bg1"/>
                </a:solidFill>
              </a:rPr>
              <a:t>CA</a:t>
            </a:r>
          </a:p>
        </p:txBody>
      </p:sp>
      <p:sp>
        <p:nvSpPr>
          <p:cNvPr id="166" name="Rectangle: Rounded Corners 165">
            <a:extLst>
              <a:ext uri="{FF2B5EF4-FFF2-40B4-BE49-F238E27FC236}">
                <a16:creationId xmlns:a16="http://schemas.microsoft.com/office/drawing/2014/main" id="{C59ED623-4D03-4F3C-BEC9-0691D21357F8}"/>
              </a:ext>
            </a:extLst>
          </p:cNvPr>
          <p:cNvSpPr/>
          <p:nvPr/>
        </p:nvSpPr>
        <p:spPr>
          <a:xfrm>
            <a:off x="4794872" y="2779889"/>
            <a:ext cx="2337576" cy="38121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request to CA</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flipV="1">
            <a:off x="5872480" y="2737312"/>
            <a:ext cx="811480" cy="10322"/>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4757639" y="1993632"/>
            <a:ext cx="2166118" cy="51085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IAK/RV request</a:t>
            </a: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40124" y="2873834"/>
            <a:ext cx="278522" cy="27852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5076746" y="4596941"/>
            <a:ext cx="2075628" cy="39018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Response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flipV="1">
            <a:off x="5930100" y="4587586"/>
            <a:ext cx="758629" cy="3415"/>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546971" y="3623628"/>
            <a:ext cx="1601760"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Verify request</a:t>
            </a:r>
          </a:p>
          <a:p>
            <a:r>
              <a:rPr lang="en-US" sz="1600" dirty="0">
                <a:solidFill>
                  <a:srgbClr val="0000CC"/>
                </a:solidFill>
              </a:rPr>
              <a:t>Process request</a:t>
            </a:r>
          </a:p>
          <a:p>
            <a:r>
              <a:rPr lang="en-US" sz="1600" dirty="0">
                <a:solidFill>
                  <a:srgbClr val="0000CC"/>
                </a:solidFill>
              </a:rPr>
              <a:t>Create response</a:t>
            </a:r>
          </a:p>
        </p:txBody>
      </p:sp>
      <p:sp>
        <p:nvSpPr>
          <p:cNvPr id="96" name="Rectangle: Rounded Corners 165">
            <a:extLst>
              <a:ext uri="{FF2B5EF4-FFF2-40B4-BE49-F238E27FC236}">
                <a16:creationId xmlns:a16="http://schemas.microsoft.com/office/drawing/2014/main" id="{C59ED623-4D03-4F3C-BEC9-0691D21357F8}"/>
              </a:ext>
            </a:extLst>
          </p:cNvPr>
          <p:cNvSpPr/>
          <p:nvPr/>
        </p:nvSpPr>
        <p:spPr>
          <a:xfrm>
            <a:off x="4565159" y="5200829"/>
            <a:ext cx="2353865" cy="3419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POP confirmation</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5153845" y="5828937"/>
            <a:ext cx="1950459" cy="33015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flipV="1">
            <a:off x="5930100" y="5802353"/>
            <a:ext cx="770892" cy="10322"/>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5141305" y="6485497"/>
            <a:ext cx="1933667" cy="39027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5885262" y="6469235"/>
            <a:ext cx="77404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15590" y="3874433"/>
            <a:ext cx="278522" cy="278522"/>
          </a:xfrm>
          <a:prstGeom prst="rect">
            <a:avLst/>
          </a:prstGeom>
        </p:spPr>
      </p:pic>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40699" y="4639854"/>
            <a:ext cx="278522" cy="278522"/>
          </a:xfrm>
          <a:prstGeom prst="rect">
            <a:avLst/>
          </a:prstGeom>
        </p:spPr>
      </p:pic>
      <p:pic>
        <p:nvPicPr>
          <p:cNvPr id="114" name="Picture 11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32090" y="5264251"/>
            <a:ext cx="278522" cy="278522"/>
          </a:xfrm>
          <a:prstGeom prst="rect">
            <a:avLst/>
          </a:prstGeom>
        </p:spPr>
      </p:pic>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91072" y="5902327"/>
            <a:ext cx="278522" cy="278522"/>
          </a:xfrm>
          <a:prstGeom prst="rect">
            <a:avLst/>
          </a:prstGeom>
        </p:spPr>
      </p:pic>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02860" y="6580596"/>
            <a:ext cx="278522" cy="278522"/>
          </a:xfrm>
          <a:prstGeom prst="rect">
            <a:avLst/>
          </a:prstGeom>
        </p:spPr>
      </p:pic>
      <p:sp>
        <p:nvSpPr>
          <p:cNvPr id="76" name="Rectangle: Rounded Corners 94">
            <a:extLst>
              <a:ext uri="{FF2B5EF4-FFF2-40B4-BE49-F238E27FC236}">
                <a16:creationId xmlns:a16="http://schemas.microsoft.com/office/drawing/2014/main" id="{110C0AA7-20C7-4C38-829C-CB1D3510015C}"/>
              </a:ext>
            </a:extLst>
          </p:cNvPr>
          <p:cNvSpPr/>
          <p:nvPr/>
        </p:nvSpPr>
        <p:spPr>
          <a:xfrm>
            <a:off x="322918" y="1439807"/>
            <a:ext cx="5730006" cy="4017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0000CC"/>
                </a:solidFill>
              </a:rPr>
              <a:t>Request AAF create IAK/RV pool</a:t>
            </a:r>
          </a:p>
        </p:txBody>
      </p:sp>
      <p:sp>
        <p:nvSpPr>
          <p:cNvPr id="78" name="Rectangle: Rounded Corners 77">
            <a:extLst>
              <a:ext uri="{FF2B5EF4-FFF2-40B4-BE49-F238E27FC236}">
                <a16:creationId xmlns:a16="http://schemas.microsoft.com/office/drawing/2014/main" id="{954F1A96-8494-457C-8EE3-279BDEB6C2C2}"/>
              </a:ext>
            </a:extLst>
          </p:cNvPr>
          <p:cNvSpPr/>
          <p:nvPr/>
        </p:nvSpPr>
        <p:spPr>
          <a:xfrm rot="16200000">
            <a:off x="969992" y="538999"/>
            <a:ext cx="545835"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D11CA252-A1AD-4ECC-84C8-4F568371A72C}"/>
              </a:ext>
            </a:extLst>
          </p:cNvPr>
          <p:cNvSpPr txBox="1"/>
          <p:nvPr/>
        </p:nvSpPr>
        <p:spPr>
          <a:xfrm>
            <a:off x="1051887" y="743937"/>
            <a:ext cx="360996" cy="276999"/>
          </a:xfrm>
          <a:prstGeom prst="rect">
            <a:avLst/>
          </a:prstGeom>
          <a:noFill/>
        </p:spPr>
        <p:txBody>
          <a:bodyPr wrap="none" rtlCol="0">
            <a:spAutoFit/>
          </a:bodyPr>
          <a:lstStyle/>
          <a:p>
            <a:r>
              <a:rPr lang="en-US" sz="1200" b="1" dirty="0">
                <a:solidFill>
                  <a:schemeClr val="bg1"/>
                </a:solidFill>
              </a:rPr>
              <a:t>SO</a:t>
            </a:r>
          </a:p>
        </p:txBody>
      </p:sp>
      <p:sp>
        <p:nvSpPr>
          <p:cNvPr id="81" name="Rectangle: Rounded Corners 94">
            <a:extLst>
              <a:ext uri="{FF2B5EF4-FFF2-40B4-BE49-F238E27FC236}">
                <a16:creationId xmlns:a16="http://schemas.microsoft.com/office/drawing/2014/main" id="{0AD37517-A858-4D08-85F0-D611D8364662}"/>
              </a:ext>
            </a:extLst>
          </p:cNvPr>
          <p:cNvSpPr/>
          <p:nvPr/>
        </p:nvSpPr>
        <p:spPr>
          <a:xfrm>
            <a:off x="4071364" y="7052985"/>
            <a:ext cx="2253123" cy="4704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00CC"/>
                </a:solidFill>
              </a:rPr>
              <a:t>Certificate stored in Secrets Vault </a:t>
            </a:r>
          </a:p>
        </p:txBody>
      </p:sp>
      <p:cxnSp>
        <p:nvCxnSpPr>
          <p:cNvPr id="82" name="Straight Arrow Connector 81">
            <a:extLst>
              <a:ext uri="{FF2B5EF4-FFF2-40B4-BE49-F238E27FC236}">
                <a16:creationId xmlns:a16="http://schemas.microsoft.com/office/drawing/2014/main" id="{1522A97C-820C-4B65-B560-86C16E9116EF}"/>
              </a:ext>
            </a:extLst>
          </p:cNvPr>
          <p:cNvCxnSpPr>
            <a:cxnSpLocks/>
          </p:cNvCxnSpPr>
          <p:nvPr/>
        </p:nvCxnSpPr>
        <p:spPr>
          <a:xfrm flipH="1">
            <a:off x="4748972" y="7044595"/>
            <a:ext cx="91125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84" name="Picture 83">
            <a:extLst>
              <a:ext uri="{FF2B5EF4-FFF2-40B4-BE49-F238E27FC236}">
                <a16:creationId xmlns:a16="http://schemas.microsoft.com/office/drawing/2014/main" id="{834FD092-09C9-482D-B16E-1F71492957F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14412" y="7161892"/>
            <a:ext cx="278522" cy="278522"/>
          </a:xfrm>
          <a:prstGeom prst="rect">
            <a:avLst/>
          </a:prstGeom>
        </p:spPr>
      </p:pic>
      <p:cxnSp>
        <p:nvCxnSpPr>
          <p:cNvPr id="106" name="Straight Arrow Connector 105">
            <a:extLst>
              <a:ext uri="{FF2B5EF4-FFF2-40B4-BE49-F238E27FC236}">
                <a16:creationId xmlns:a16="http://schemas.microsoft.com/office/drawing/2014/main" id="{1F3075F3-B37D-4EC0-AF3D-46B48E8E5039}"/>
              </a:ext>
            </a:extLst>
          </p:cNvPr>
          <p:cNvCxnSpPr>
            <a:cxnSpLocks/>
          </p:cNvCxnSpPr>
          <p:nvPr/>
        </p:nvCxnSpPr>
        <p:spPr>
          <a:xfrm flipH="1">
            <a:off x="613609" y="1407154"/>
            <a:ext cx="497938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60" name="Oval 259">
            <a:extLst>
              <a:ext uri="{FF2B5EF4-FFF2-40B4-BE49-F238E27FC236}">
                <a16:creationId xmlns:a16="http://schemas.microsoft.com/office/drawing/2014/main" id="{F337D02A-8653-4EF2-B10C-6FEAE873453F}"/>
              </a:ext>
            </a:extLst>
          </p:cNvPr>
          <p:cNvSpPr/>
          <p:nvPr/>
        </p:nvSpPr>
        <p:spPr>
          <a:xfrm>
            <a:off x="80807" y="1473434"/>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A2a.1</a:t>
            </a:r>
            <a:endParaRPr lang="en-US" sz="1000" b="1" kern="0" dirty="0">
              <a:solidFill>
                <a:srgbClr val="FFFFFF"/>
              </a:solidFill>
              <a:latin typeface="Nokia Pure Text Light"/>
              <a:ea typeface="+mn-ea"/>
              <a:cs typeface="+mn-cs"/>
            </a:endParaRPr>
          </a:p>
        </p:txBody>
      </p:sp>
      <p:sp>
        <p:nvSpPr>
          <p:cNvPr id="107" name="Oval 106">
            <a:extLst>
              <a:ext uri="{FF2B5EF4-FFF2-40B4-BE49-F238E27FC236}">
                <a16:creationId xmlns:a16="http://schemas.microsoft.com/office/drawing/2014/main" id="{D475DCE3-1AEB-4D67-A31C-AED4A2DB0508}"/>
              </a:ext>
            </a:extLst>
          </p:cNvPr>
          <p:cNvSpPr/>
          <p:nvPr/>
        </p:nvSpPr>
        <p:spPr>
          <a:xfrm>
            <a:off x="4143887" y="2080876"/>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A2a.2</a:t>
            </a:r>
            <a:endParaRPr lang="en-US" sz="1000" b="1" kern="0" dirty="0">
              <a:solidFill>
                <a:srgbClr val="FFFFFF"/>
              </a:solidFill>
              <a:latin typeface="Nokia Pure Text Light"/>
              <a:ea typeface="+mn-ea"/>
              <a:cs typeface="+mn-cs"/>
            </a:endParaRPr>
          </a:p>
        </p:txBody>
      </p:sp>
      <p:sp>
        <p:nvSpPr>
          <p:cNvPr id="119" name="Oval 118">
            <a:extLst>
              <a:ext uri="{FF2B5EF4-FFF2-40B4-BE49-F238E27FC236}">
                <a16:creationId xmlns:a16="http://schemas.microsoft.com/office/drawing/2014/main" id="{E6EC1B84-9467-49C3-AEB2-4799411A81CE}"/>
              </a:ext>
            </a:extLst>
          </p:cNvPr>
          <p:cNvSpPr/>
          <p:nvPr/>
        </p:nvSpPr>
        <p:spPr>
          <a:xfrm>
            <a:off x="3931353" y="5176555"/>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A2a.6</a:t>
            </a:r>
            <a:endParaRPr lang="en-US" sz="1000" b="1" kern="0" dirty="0">
              <a:solidFill>
                <a:srgbClr val="FFFFFF"/>
              </a:solidFill>
              <a:latin typeface="Nokia Pure Text Light"/>
              <a:ea typeface="+mn-ea"/>
              <a:cs typeface="+mn-cs"/>
            </a:endParaRPr>
          </a:p>
        </p:txBody>
      </p:sp>
      <p:sp>
        <p:nvSpPr>
          <p:cNvPr id="121" name="Oval 120">
            <a:extLst>
              <a:ext uri="{FF2B5EF4-FFF2-40B4-BE49-F238E27FC236}">
                <a16:creationId xmlns:a16="http://schemas.microsoft.com/office/drawing/2014/main" id="{4363095E-4EB4-45D4-8CCB-B5225AD2BB2F}"/>
              </a:ext>
            </a:extLst>
          </p:cNvPr>
          <p:cNvSpPr/>
          <p:nvPr/>
        </p:nvSpPr>
        <p:spPr>
          <a:xfrm>
            <a:off x="4531753" y="5797436"/>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A2a.7</a:t>
            </a:r>
            <a:endParaRPr lang="en-US" sz="1000" b="1" kern="0" dirty="0">
              <a:solidFill>
                <a:srgbClr val="FFFFFF"/>
              </a:solidFill>
              <a:latin typeface="Nokia Pure Text Light"/>
              <a:ea typeface="+mn-ea"/>
              <a:cs typeface="+mn-cs"/>
            </a:endParaRPr>
          </a:p>
        </p:txBody>
      </p:sp>
      <p:sp>
        <p:nvSpPr>
          <p:cNvPr id="122" name="Oval 121">
            <a:extLst>
              <a:ext uri="{FF2B5EF4-FFF2-40B4-BE49-F238E27FC236}">
                <a16:creationId xmlns:a16="http://schemas.microsoft.com/office/drawing/2014/main" id="{E20C3313-CEC5-4183-BD47-8B2E014F43B4}"/>
              </a:ext>
            </a:extLst>
          </p:cNvPr>
          <p:cNvSpPr/>
          <p:nvPr/>
        </p:nvSpPr>
        <p:spPr>
          <a:xfrm>
            <a:off x="4538913" y="6476775"/>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A2a.8</a:t>
            </a:r>
            <a:endParaRPr lang="en-US" sz="1000" b="1" kern="0" dirty="0">
              <a:solidFill>
                <a:srgbClr val="FFFFFF"/>
              </a:solidFill>
              <a:latin typeface="Nokia Pure Text Light"/>
              <a:ea typeface="+mn-ea"/>
              <a:cs typeface="+mn-cs"/>
            </a:endParaRPr>
          </a:p>
        </p:txBody>
      </p:sp>
      <p:sp>
        <p:nvSpPr>
          <p:cNvPr id="123" name="Oval 122">
            <a:extLst>
              <a:ext uri="{FF2B5EF4-FFF2-40B4-BE49-F238E27FC236}">
                <a16:creationId xmlns:a16="http://schemas.microsoft.com/office/drawing/2014/main" id="{17CDBF52-4F07-4377-B4A3-F338B8A165E2}"/>
              </a:ext>
            </a:extLst>
          </p:cNvPr>
          <p:cNvSpPr/>
          <p:nvPr/>
        </p:nvSpPr>
        <p:spPr>
          <a:xfrm>
            <a:off x="3475992" y="7119156"/>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A2a.9</a:t>
            </a:r>
            <a:endParaRPr lang="en-US" sz="1000" b="1" kern="0" dirty="0">
              <a:solidFill>
                <a:srgbClr val="FFFFFF"/>
              </a:solidFill>
              <a:latin typeface="Nokia Pure Text Light"/>
              <a:ea typeface="+mn-ea"/>
              <a:cs typeface="+mn-cs"/>
            </a:endParaRPr>
          </a:p>
        </p:txBody>
      </p:sp>
      <p:sp>
        <p:nvSpPr>
          <p:cNvPr id="124" name="Oval 123">
            <a:extLst>
              <a:ext uri="{FF2B5EF4-FFF2-40B4-BE49-F238E27FC236}">
                <a16:creationId xmlns:a16="http://schemas.microsoft.com/office/drawing/2014/main" id="{386A36DA-D00D-4ED1-B0F8-C45B990CD120}"/>
              </a:ext>
            </a:extLst>
          </p:cNvPr>
          <p:cNvSpPr/>
          <p:nvPr/>
        </p:nvSpPr>
        <p:spPr>
          <a:xfrm>
            <a:off x="95910" y="7679540"/>
            <a:ext cx="577858"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A2a.10</a:t>
            </a:r>
            <a:endParaRPr lang="en-US" sz="1000" b="1" kern="0" dirty="0">
              <a:solidFill>
                <a:srgbClr val="FFFFFF"/>
              </a:solidFill>
              <a:latin typeface="Nokia Pure Text Light"/>
              <a:ea typeface="+mn-ea"/>
              <a:cs typeface="+mn-cs"/>
            </a:endParaRPr>
          </a:p>
        </p:txBody>
      </p:sp>
      <p:sp>
        <p:nvSpPr>
          <p:cNvPr id="125" name="Oval 124">
            <a:extLst>
              <a:ext uri="{FF2B5EF4-FFF2-40B4-BE49-F238E27FC236}">
                <a16:creationId xmlns:a16="http://schemas.microsoft.com/office/drawing/2014/main" id="{81285FE4-88F3-4B48-9448-6A8B75C1C6AA}"/>
              </a:ext>
            </a:extLst>
          </p:cNvPr>
          <p:cNvSpPr/>
          <p:nvPr/>
        </p:nvSpPr>
        <p:spPr>
          <a:xfrm>
            <a:off x="4203098" y="2785068"/>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A2a.3</a:t>
            </a:r>
            <a:endParaRPr lang="en-US" sz="1000" b="1" kern="0" dirty="0">
              <a:solidFill>
                <a:srgbClr val="FFFFFF"/>
              </a:solidFill>
              <a:latin typeface="Nokia Pure Text Light"/>
              <a:ea typeface="+mn-ea"/>
              <a:cs typeface="+mn-cs"/>
            </a:endParaRPr>
          </a:p>
        </p:txBody>
      </p:sp>
      <p:sp>
        <p:nvSpPr>
          <p:cNvPr id="126" name="Oval 125">
            <a:extLst>
              <a:ext uri="{FF2B5EF4-FFF2-40B4-BE49-F238E27FC236}">
                <a16:creationId xmlns:a16="http://schemas.microsoft.com/office/drawing/2014/main" id="{492C4589-8D4B-4B94-BC95-5D820F610202}"/>
              </a:ext>
            </a:extLst>
          </p:cNvPr>
          <p:cNvSpPr/>
          <p:nvPr/>
        </p:nvSpPr>
        <p:spPr>
          <a:xfrm>
            <a:off x="4964821" y="3807846"/>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A2a.4</a:t>
            </a:r>
            <a:endParaRPr lang="en-US" sz="1000" b="1" kern="0" dirty="0">
              <a:solidFill>
                <a:srgbClr val="FFFFFF"/>
              </a:solidFill>
              <a:latin typeface="Nokia Pure Text Light"/>
              <a:ea typeface="+mn-ea"/>
              <a:cs typeface="+mn-cs"/>
            </a:endParaRPr>
          </a:p>
        </p:txBody>
      </p:sp>
      <p:sp>
        <p:nvSpPr>
          <p:cNvPr id="127" name="Oval 126">
            <a:extLst>
              <a:ext uri="{FF2B5EF4-FFF2-40B4-BE49-F238E27FC236}">
                <a16:creationId xmlns:a16="http://schemas.microsoft.com/office/drawing/2014/main" id="{8CC46713-9FB3-42A3-9672-0B3BE4BE4DA0}"/>
              </a:ext>
            </a:extLst>
          </p:cNvPr>
          <p:cNvSpPr/>
          <p:nvPr/>
        </p:nvSpPr>
        <p:spPr>
          <a:xfrm>
            <a:off x="4459556" y="4554674"/>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A2a.5</a:t>
            </a:r>
            <a:endParaRPr lang="en-US" sz="1000" b="1" kern="0" dirty="0">
              <a:solidFill>
                <a:srgbClr val="FFFFFF"/>
              </a:solidFill>
              <a:latin typeface="Nokia Pure Text Light"/>
              <a:ea typeface="+mn-ea"/>
              <a:cs typeface="+mn-cs"/>
            </a:endParaRPr>
          </a:p>
        </p:txBody>
      </p:sp>
      <p:sp>
        <p:nvSpPr>
          <p:cNvPr id="11" name="Left Brace 10">
            <a:extLst>
              <a:ext uri="{FF2B5EF4-FFF2-40B4-BE49-F238E27FC236}">
                <a16:creationId xmlns:a16="http://schemas.microsoft.com/office/drawing/2014/main" id="{49ABE9DD-CDF6-48C2-9F53-21A7FA4EE9B7}"/>
              </a:ext>
            </a:extLst>
          </p:cNvPr>
          <p:cNvSpPr/>
          <p:nvPr/>
        </p:nvSpPr>
        <p:spPr>
          <a:xfrm>
            <a:off x="2304110" y="2091463"/>
            <a:ext cx="777356" cy="5431939"/>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EA4BC6E5-8202-4289-B046-E1AD13B10BEF}"/>
              </a:ext>
            </a:extLst>
          </p:cNvPr>
          <p:cNvSpPr txBox="1"/>
          <p:nvPr/>
        </p:nvSpPr>
        <p:spPr>
          <a:xfrm>
            <a:off x="704366" y="3767261"/>
            <a:ext cx="1949326" cy="1015663"/>
          </a:xfrm>
          <a:prstGeom prst="rect">
            <a:avLst/>
          </a:prstGeom>
          <a:noFill/>
        </p:spPr>
        <p:txBody>
          <a:bodyPr wrap="square" rtlCol="0">
            <a:spAutoFit/>
          </a:bodyPr>
          <a:lstStyle/>
          <a:p>
            <a:r>
              <a:rPr lang="en-US" sz="2000" dirty="0">
                <a:solidFill>
                  <a:srgbClr val="FF0000"/>
                </a:solidFill>
              </a:rPr>
              <a:t>Repeat for each IAK/RV in the pool</a:t>
            </a:r>
          </a:p>
        </p:txBody>
      </p:sp>
      <p:sp>
        <p:nvSpPr>
          <p:cNvPr id="128" name="Oval 127">
            <a:extLst>
              <a:ext uri="{FF2B5EF4-FFF2-40B4-BE49-F238E27FC236}">
                <a16:creationId xmlns:a16="http://schemas.microsoft.com/office/drawing/2014/main" id="{90F884F1-0A29-4241-8BCA-BB0810544280}"/>
              </a:ext>
            </a:extLst>
          </p:cNvPr>
          <p:cNvSpPr/>
          <p:nvPr/>
        </p:nvSpPr>
        <p:spPr>
          <a:xfrm>
            <a:off x="7328198" y="600649"/>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A2a.1</a:t>
            </a:r>
            <a:endParaRPr lang="en-US" sz="1000" b="1" kern="0" dirty="0">
              <a:solidFill>
                <a:srgbClr val="FFFFFF"/>
              </a:solidFill>
              <a:latin typeface="Nokia Pure Text Light"/>
              <a:ea typeface="+mn-ea"/>
              <a:cs typeface="+mn-cs"/>
            </a:endParaRPr>
          </a:p>
        </p:txBody>
      </p:sp>
      <p:sp>
        <p:nvSpPr>
          <p:cNvPr id="137" name="Oval 136">
            <a:extLst>
              <a:ext uri="{FF2B5EF4-FFF2-40B4-BE49-F238E27FC236}">
                <a16:creationId xmlns:a16="http://schemas.microsoft.com/office/drawing/2014/main" id="{21F7C768-EEF8-48C6-A1FF-C11F37275CB5}"/>
              </a:ext>
            </a:extLst>
          </p:cNvPr>
          <p:cNvSpPr/>
          <p:nvPr/>
        </p:nvSpPr>
        <p:spPr>
          <a:xfrm>
            <a:off x="7894290" y="3989112"/>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A2a.6</a:t>
            </a:r>
            <a:endParaRPr lang="en-US" sz="1000" b="1" kern="0" dirty="0">
              <a:solidFill>
                <a:srgbClr val="FFFFFF"/>
              </a:solidFill>
              <a:latin typeface="Nokia Pure Text Light"/>
              <a:ea typeface="+mn-ea"/>
              <a:cs typeface="+mn-cs"/>
            </a:endParaRPr>
          </a:p>
        </p:txBody>
      </p:sp>
      <p:sp>
        <p:nvSpPr>
          <p:cNvPr id="138" name="Oval 137">
            <a:extLst>
              <a:ext uri="{FF2B5EF4-FFF2-40B4-BE49-F238E27FC236}">
                <a16:creationId xmlns:a16="http://schemas.microsoft.com/office/drawing/2014/main" id="{77BE00DF-7FD9-457D-A0EB-35484A39F0D5}"/>
              </a:ext>
            </a:extLst>
          </p:cNvPr>
          <p:cNvSpPr/>
          <p:nvPr/>
        </p:nvSpPr>
        <p:spPr>
          <a:xfrm>
            <a:off x="7898499" y="4540518"/>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A2a.7</a:t>
            </a:r>
            <a:endParaRPr lang="en-US" sz="1000" b="1" kern="0" dirty="0">
              <a:solidFill>
                <a:srgbClr val="FFFFFF"/>
              </a:solidFill>
              <a:latin typeface="Nokia Pure Text Light"/>
              <a:ea typeface="+mn-ea"/>
              <a:cs typeface="+mn-cs"/>
            </a:endParaRPr>
          </a:p>
        </p:txBody>
      </p:sp>
      <p:sp>
        <p:nvSpPr>
          <p:cNvPr id="142" name="Oval 141">
            <a:extLst>
              <a:ext uri="{FF2B5EF4-FFF2-40B4-BE49-F238E27FC236}">
                <a16:creationId xmlns:a16="http://schemas.microsoft.com/office/drawing/2014/main" id="{9E1DE1AF-EBF8-465D-B199-90386ACCB15D}"/>
              </a:ext>
            </a:extLst>
          </p:cNvPr>
          <p:cNvSpPr/>
          <p:nvPr/>
        </p:nvSpPr>
        <p:spPr>
          <a:xfrm>
            <a:off x="7894316" y="5547978"/>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A2a.8</a:t>
            </a:r>
            <a:endParaRPr lang="en-US" sz="1000" b="1" kern="0" dirty="0">
              <a:solidFill>
                <a:srgbClr val="FFFFFF"/>
              </a:solidFill>
              <a:latin typeface="Nokia Pure Text Light"/>
              <a:ea typeface="+mn-ea"/>
              <a:cs typeface="+mn-cs"/>
            </a:endParaRPr>
          </a:p>
        </p:txBody>
      </p:sp>
      <p:sp>
        <p:nvSpPr>
          <p:cNvPr id="143" name="Oval 142">
            <a:extLst>
              <a:ext uri="{FF2B5EF4-FFF2-40B4-BE49-F238E27FC236}">
                <a16:creationId xmlns:a16="http://schemas.microsoft.com/office/drawing/2014/main" id="{DD481680-1D5E-4F52-80AF-3BBBC24A5B01}"/>
              </a:ext>
            </a:extLst>
          </p:cNvPr>
          <p:cNvSpPr/>
          <p:nvPr/>
        </p:nvSpPr>
        <p:spPr>
          <a:xfrm>
            <a:off x="7921343" y="5997573"/>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A2a.9</a:t>
            </a:r>
            <a:endParaRPr lang="en-US" sz="10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8176FF7D-30A9-4DC6-A44A-99CF625DA0FE}"/>
              </a:ext>
            </a:extLst>
          </p:cNvPr>
          <p:cNvSpPr/>
          <p:nvPr/>
        </p:nvSpPr>
        <p:spPr>
          <a:xfrm>
            <a:off x="7318512" y="6575438"/>
            <a:ext cx="602831"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A2a.10</a:t>
            </a:r>
            <a:endParaRPr lang="en-US" sz="1000" b="1" kern="0" dirty="0">
              <a:solidFill>
                <a:srgbClr val="FFFFFF"/>
              </a:solidFill>
              <a:latin typeface="Nokia Pure Text Light"/>
              <a:ea typeface="+mn-ea"/>
              <a:cs typeface="+mn-cs"/>
            </a:endParaRPr>
          </a:p>
        </p:txBody>
      </p:sp>
      <p:sp>
        <p:nvSpPr>
          <p:cNvPr id="145" name="Oval 144">
            <a:extLst>
              <a:ext uri="{FF2B5EF4-FFF2-40B4-BE49-F238E27FC236}">
                <a16:creationId xmlns:a16="http://schemas.microsoft.com/office/drawing/2014/main" id="{4875486A-D737-41AF-8378-5BAC5260FC98}"/>
              </a:ext>
            </a:extLst>
          </p:cNvPr>
          <p:cNvSpPr/>
          <p:nvPr/>
        </p:nvSpPr>
        <p:spPr>
          <a:xfrm>
            <a:off x="7859800" y="1608285"/>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A2a.2</a:t>
            </a:r>
            <a:endParaRPr lang="en-US" sz="1000" b="1" kern="0" dirty="0">
              <a:solidFill>
                <a:srgbClr val="FFFFFF"/>
              </a:solidFill>
              <a:latin typeface="Nokia Pure Text Light"/>
              <a:ea typeface="+mn-ea"/>
              <a:cs typeface="+mn-cs"/>
            </a:endParaRPr>
          </a:p>
        </p:txBody>
      </p:sp>
      <p:sp>
        <p:nvSpPr>
          <p:cNvPr id="146" name="Oval 145">
            <a:extLst>
              <a:ext uri="{FF2B5EF4-FFF2-40B4-BE49-F238E27FC236}">
                <a16:creationId xmlns:a16="http://schemas.microsoft.com/office/drawing/2014/main" id="{13DB7A7B-6BAD-4056-833E-0226E177F613}"/>
              </a:ext>
            </a:extLst>
          </p:cNvPr>
          <p:cNvSpPr/>
          <p:nvPr/>
        </p:nvSpPr>
        <p:spPr>
          <a:xfrm>
            <a:off x="7866077" y="2159691"/>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A2a.3</a:t>
            </a:r>
            <a:endParaRPr lang="en-US" sz="1000" b="1" kern="0" dirty="0">
              <a:solidFill>
                <a:srgbClr val="FFFFFF"/>
              </a:solidFill>
              <a:latin typeface="Nokia Pure Text Light"/>
              <a:ea typeface="+mn-ea"/>
              <a:cs typeface="+mn-cs"/>
            </a:endParaRPr>
          </a:p>
        </p:txBody>
      </p:sp>
      <p:sp>
        <p:nvSpPr>
          <p:cNvPr id="148" name="Oval 147">
            <a:extLst>
              <a:ext uri="{FF2B5EF4-FFF2-40B4-BE49-F238E27FC236}">
                <a16:creationId xmlns:a16="http://schemas.microsoft.com/office/drawing/2014/main" id="{D4F15820-E66C-41F8-9168-FAFAFEB539D2}"/>
              </a:ext>
            </a:extLst>
          </p:cNvPr>
          <p:cNvSpPr/>
          <p:nvPr/>
        </p:nvSpPr>
        <p:spPr>
          <a:xfrm>
            <a:off x="7859800" y="2924329"/>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A2a.4</a:t>
            </a:r>
            <a:endParaRPr lang="en-US" sz="1000" b="1" kern="0" dirty="0">
              <a:solidFill>
                <a:srgbClr val="FFFFFF"/>
              </a:solidFill>
              <a:latin typeface="Nokia Pure Text Light"/>
              <a:ea typeface="+mn-ea"/>
              <a:cs typeface="+mn-cs"/>
            </a:endParaRPr>
          </a:p>
        </p:txBody>
      </p:sp>
      <p:sp>
        <p:nvSpPr>
          <p:cNvPr id="149" name="Oval 148">
            <a:extLst>
              <a:ext uri="{FF2B5EF4-FFF2-40B4-BE49-F238E27FC236}">
                <a16:creationId xmlns:a16="http://schemas.microsoft.com/office/drawing/2014/main" id="{B66DBF8F-41FE-43A6-A1D0-59BE29091650}"/>
              </a:ext>
            </a:extLst>
          </p:cNvPr>
          <p:cNvSpPr/>
          <p:nvPr/>
        </p:nvSpPr>
        <p:spPr>
          <a:xfrm>
            <a:off x="7894290" y="3523058"/>
            <a:ext cx="532802" cy="45605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A2a.5</a:t>
            </a:r>
            <a:endParaRPr lang="en-US" sz="1000" b="1" kern="0" dirty="0">
              <a:solidFill>
                <a:srgbClr val="FFFFFF"/>
              </a:solidFill>
              <a:latin typeface="Nokia Pure Text Light"/>
              <a:ea typeface="+mn-ea"/>
              <a:cs typeface="+mn-cs"/>
            </a:endParaRPr>
          </a:p>
        </p:txBody>
      </p:sp>
      <p:sp>
        <p:nvSpPr>
          <p:cNvPr id="4" name="Rounded Rectangular Callout 3"/>
          <p:cNvSpPr/>
          <p:nvPr/>
        </p:nvSpPr>
        <p:spPr>
          <a:xfrm>
            <a:off x="1551127" y="3043432"/>
            <a:ext cx="2247737" cy="612648"/>
          </a:xfrm>
          <a:prstGeom prst="wedgeRoundRectCallout">
            <a:avLst>
              <a:gd name="adj1" fmla="val 175938"/>
              <a:gd name="adj2" fmla="val 7168"/>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6">
                    <a:lumMod val="50000"/>
                  </a:schemeClr>
                </a:solidFill>
              </a:rPr>
              <a:t>May involve delay of 30 min or more</a:t>
            </a:r>
          </a:p>
        </p:txBody>
      </p:sp>
    </p:spTree>
    <p:extLst>
      <p:ext uri="{BB962C8B-B14F-4D97-AF65-F5344CB8AC3E}">
        <p14:creationId xmlns:p14="http://schemas.microsoft.com/office/powerpoint/2010/main" val="42337707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Rectangle: Rounded Corners 157">
            <a:extLst>
              <a:ext uri="{FF2B5EF4-FFF2-40B4-BE49-F238E27FC236}">
                <a16:creationId xmlns:a16="http://schemas.microsoft.com/office/drawing/2014/main" id="{8C18DB6B-11DB-4325-B578-CE3286E10B26}"/>
              </a:ext>
            </a:extLst>
          </p:cNvPr>
          <p:cNvSpPr/>
          <p:nvPr/>
        </p:nvSpPr>
        <p:spPr>
          <a:xfrm>
            <a:off x="4813586" y="113528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54F427C6-05C2-447E-ADA9-D59D4253E9EF}"/>
              </a:ext>
            </a:extLst>
          </p:cNvPr>
          <p:cNvSpPr/>
          <p:nvPr/>
        </p:nvSpPr>
        <p:spPr>
          <a:xfrm rot="16200000">
            <a:off x="4570098" y="7630495"/>
            <a:ext cx="734212" cy="147951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3766104" y="11218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3628623" y="5675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69959" y="17039"/>
            <a:ext cx="7295062" cy="9181180"/>
            <a:chOff x="170498" y="-40230"/>
            <a:chExt cx="7295062" cy="8620552"/>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70498" y="-40230"/>
              <a:ext cx="6690664"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B : Service Instantiation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141818" y="643722"/>
            <a:ext cx="6066871" cy="8388387"/>
            <a:chOff x="2978123" y="560208"/>
            <a:chExt cx="6066871" cy="8388387"/>
          </a:xfrm>
        </p:grpSpPr>
        <p:sp>
          <p:nvSpPr>
            <p:cNvPr id="112" name="Rectangle: Rounded Corners 111">
              <a:extLst>
                <a:ext uri="{FF2B5EF4-FFF2-40B4-BE49-F238E27FC236}">
                  <a16:creationId xmlns:a16="http://schemas.microsoft.com/office/drawing/2014/main" id="{FDABA230-F172-46A5-888C-942BD24EA529}"/>
                </a:ext>
              </a:extLst>
            </p:cNvPr>
            <p:cNvSpPr/>
            <p:nvPr/>
          </p:nvSpPr>
          <p:spPr>
            <a:xfrm>
              <a:off x="8569491" y="1034327"/>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98DB0EC6-DAEF-463E-B44D-637B0EAC9B25}"/>
                </a:ext>
              </a:extLst>
            </p:cNvPr>
            <p:cNvGrpSpPr/>
            <p:nvPr/>
          </p:nvGrpSpPr>
          <p:grpSpPr>
            <a:xfrm>
              <a:off x="4420550" y="577939"/>
              <a:ext cx="712737" cy="8370656"/>
              <a:chOff x="1753549" y="577938"/>
              <a:chExt cx="712737" cy="8370656"/>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1972053" y="112055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753549" y="577938"/>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grpSp>
        <p:grpSp>
          <p:nvGrpSpPr>
            <p:cNvPr id="8" name="Group 7">
              <a:extLst>
                <a:ext uri="{FF2B5EF4-FFF2-40B4-BE49-F238E27FC236}">
                  <a16:creationId xmlns:a16="http://schemas.microsoft.com/office/drawing/2014/main" id="{1055DB6E-4051-4A4E-913A-A66D1A51286C}"/>
                </a:ext>
              </a:extLst>
            </p:cNvPr>
            <p:cNvGrpSpPr/>
            <p:nvPr/>
          </p:nvGrpSpPr>
          <p:grpSpPr>
            <a:xfrm>
              <a:off x="5379226" y="560208"/>
              <a:ext cx="712737" cy="8334411"/>
              <a:chOff x="2712225" y="560207"/>
              <a:chExt cx="712737" cy="8334411"/>
            </a:xfrm>
          </p:grpSpPr>
          <p:sp>
            <p:nvSpPr>
              <p:cNvPr id="113" name="Rectangle: Rounded Corners 112">
                <a:extLst>
                  <a:ext uri="{FF2B5EF4-FFF2-40B4-BE49-F238E27FC236}">
                    <a16:creationId xmlns:a16="http://schemas.microsoft.com/office/drawing/2014/main" id="{1A81B27C-9D10-4E09-BE83-0667C50EE190}"/>
                  </a:ext>
                </a:extLst>
              </p:cNvPr>
              <p:cNvSpPr/>
              <p:nvPr/>
            </p:nvSpPr>
            <p:spPr>
              <a:xfrm>
                <a:off x="2964025"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712225" y="560207"/>
                <a:ext cx="712737" cy="560347"/>
                <a:chOff x="746175" y="57244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822370" y="49625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922470" y="734485"/>
                  <a:ext cx="463588" cy="276999"/>
                </a:xfrm>
                <a:prstGeom prst="rect">
                  <a:avLst/>
                </a:prstGeom>
                <a:noFill/>
              </p:spPr>
              <p:txBody>
                <a:bodyPr wrap="none" rtlCol="0">
                  <a:spAutoFit/>
                </a:bodyPr>
                <a:lstStyle/>
                <a:p>
                  <a:r>
                    <a:rPr lang="en-US" sz="1200" b="1" dirty="0">
                      <a:solidFill>
                        <a:schemeClr val="bg1"/>
                      </a:solidFill>
                    </a:rPr>
                    <a:t>OOF</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54231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257193" y="562840"/>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8332257" y="561362"/>
              <a:ext cx="712737" cy="560347"/>
              <a:chOff x="3125257" y="567481"/>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201452" y="491286"/>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3276620" y="687666"/>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4081761" y="1268977"/>
              <a:ext cx="366504" cy="2276655"/>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3136582" y="2252003"/>
              <a:ext cx="2175426" cy="338554"/>
            </a:xfrm>
            <a:prstGeom prst="rect">
              <a:avLst/>
            </a:prstGeom>
            <a:noFill/>
          </p:spPr>
          <p:txBody>
            <a:bodyPr wrap="square" rtlCol="0">
              <a:spAutoFit/>
            </a:bodyPr>
            <a:lstStyle/>
            <a:p>
              <a:r>
                <a:rPr lang="en-US" sz="1600" dirty="0">
                  <a:solidFill>
                    <a:srgbClr val="0000CC"/>
                  </a:solidFill>
                </a:rPr>
                <a:t>Service Instantiation</a:t>
              </a:r>
              <a:endParaRPr lang="en-US" dirty="0">
                <a:solidFill>
                  <a:srgbClr val="0000CC"/>
                </a:solidFill>
              </a:endParaRPr>
            </a:p>
          </p:txBody>
        </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3507030" y="1046297"/>
              <a:ext cx="357312"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3045278" y="1452671"/>
              <a:ext cx="1251457" cy="338554"/>
            </a:xfrm>
            <a:prstGeom prst="rect">
              <a:avLst/>
            </a:prstGeom>
            <a:noFill/>
          </p:spPr>
          <p:txBody>
            <a:bodyPr wrap="square" rtlCol="0">
              <a:spAutoFit/>
            </a:bodyPr>
            <a:lstStyle/>
            <a:p>
              <a:r>
                <a:rPr lang="en-US" sz="1600" dirty="0">
                  <a:solidFill>
                    <a:srgbClr val="0000CC"/>
                  </a:solidFill>
                </a:rPr>
                <a:t>New Service</a:t>
              </a:r>
              <a:endParaRPr lang="en-US" sz="1100" dirty="0">
                <a:solidFill>
                  <a:srgbClr val="0000CC"/>
                </a:solidFill>
              </a:endParaRP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5024548" y="1641310"/>
              <a:ext cx="412343" cy="26230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3967415" y="2763036"/>
              <a:ext cx="2576232" cy="338554"/>
            </a:xfrm>
            <a:prstGeom prst="rect">
              <a:avLst/>
            </a:prstGeom>
            <a:noFill/>
          </p:spPr>
          <p:txBody>
            <a:bodyPr wrap="square" rtlCol="0">
              <a:spAutoFit/>
            </a:bodyPr>
            <a:lstStyle/>
            <a:p>
              <a:r>
                <a:rPr lang="en-US" sz="1600" dirty="0">
                  <a:solidFill>
                    <a:srgbClr val="0000CC"/>
                  </a:solidFill>
                </a:rPr>
                <a:t>Homing &amp; NW Assignments</a:t>
              </a:r>
              <a:r>
                <a:rPr lang="en-US" sz="1100" dirty="0">
                  <a:solidFill>
                    <a:srgbClr val="0000CC"/>
                  </a:solidFill>
                </a:rPr>
                <a:t> </a:t>
              </a:r>
            </a:p>
          </p:txBody>
        </p: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flipV="1">
              <a:off x="4946076" y="2706977"/>
              <a:ext cx="684950" cy="743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id="{FD298F7D-1EF9-4884-905D-5BF367309B2C}"/>
                </a:ext>
              </a:extLst>
            </p:cNvPr>
            <p:cNvSpPr/>
            <p:nvPr/>
          </p:nvSpPr>
          <p:spPr>
            <a:xfrm>
              <a:off x="2978123" y="119908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127" name="Oval 126">
              <a:extLst>
                <a:ext uri="{FF2B5EF4-FFF2-40B4-BE49-F238E27FC236}">
                  <a16:creationId xmlns:a16="http://schemas.microsoft.com/office/drawing/2014/main" id="{CA28C45D-5A4C-4C29-87E2-EF346CD7255B}"/>
                </a:ext>
              </a:extLst>
            </p:cNvPr>
            <p:cNvSpPr/>
            <p:nvPr/>
          </p:nvSpPr>
          <p:spPr>
            <a:xfrm>
              <a:off x="2989971" y="19907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37" name="Oval 136">
              <a:extLst>
                <a:ext uri="{FF2B5EF4-FFF2-40B4-BE49-F238E27FC236}">
                  <a16:creationId xmlns:a16="http://schemas.microsoft.com/office/drawing/2014/main" id="{1F194C46-23CA-4843-BCB0-F9AC5BF652C9}"/>
                </a:ext>
              </a:extLst>
            </p:cNvPr>
            <p:cNvSpPr/>
            <p:nvPr/>
          </p:nvSpPr>
          <p:spPr>
            <a:xfrm>
              <a:off x="3439693" y="274665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38" name="Oval 137">
              <a:extLst>
                <a:ext uri="{FF2B5EF4-FFF2-40B4-BE49-F238E27FC236}">
                  <a16:creationId xmlns:a16="http://schemas.microsoft.com/office/drawing/2014/main" id="{D34A5B05-1182-4490-96E2-2420218060A1}"/>
                </a:ext>
              </a:extLst>
            </p:cNvPr>
            <p:cNvSpPr/>
            <p:nvPr/>
          </p:nvSpPr>
          <p:spPr>
            <a:xfrm>
              <a:off x="3931244" y="34898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143" name="Oval 142">
              <a:extLst>
                <a:ext uri="{FF2B5EF4-FFF2-40B4-BE49-F238E27FC236}">
                  <a16:creationId xmlns:a16="http://schemas.microsoft.com/office/drawing/2014/main" id="{0D0977DF-77A6-4866-95B4-39EF70A24FD8}"/>
                </a:ext>
              </a:extLst>
            </p:cNvPr>
            <p:cNvSpPr/>
            <p:nvPr/>
          </p:nvSpPr>
          <p:spPr>
            <a:xfrm>
              <a:off x="3964693" y="426106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376D2D93-EF99-45D3-AA5A-314ACF5B22D1}"/>
                </a:ext>
              </a:extLst>
            </p:cNvPr>
            <p:cNvSpPr/>
            <p:nvPr/>
          </p:nvSpPr>
          <p:spPr>
            <a:xfrm>
              <a:off x="6111678" y="488098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145" name="Oval 144">
              <a:extLst>
                <a:ext uri="{FF2B5EF4-FFF2-40B4-BE49-F238E27FC236}">
                  <a16:creationId xmlns:a16="http://schemas.microsoft.com/office/drawing/2014/main" id="{63B31C87-07D3-455C-8971-05037C5D6474}"/>
                </a:ext>
              </a:extLst>
            </p:cNvPr>
            <p:cNvSpPr/>
            <p:nvPr/>
          </p:nvSpPr>
          <p:spPr>
            <a:xfrm>
              <a:off x="3948435" y="550943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146" name="Oval 145">
              <a:extLst>
                <a:ext uri="{FF2B5EF4-FFF2-40B4-BE49-F238E27FC236}">
                  <a16:creationId xmlns:a16="http://schemas.microsoft.com/office/drawing/2014/main" id="{CA8C37D0-0432-4572-9698-8A64911D5273}"/>
                </a:ext>
              </a:extLst>
            </p:cNvPr>
            <p:cNvSpPr/>
            <p:nvPr/>
          </p:nvSpPr>
          <p:spPr>
            <a:xfrm>
              <a:off x="3984063" y="63628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a:off x="3824957" y="2224052"/>
              <a:ext cx="100702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8486151"/>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Service Instantiation Part 1</a:t>
            </a:r>
          </a:p>
          <a:p>
            <a:pPr defTabSz="360000">
              <a:spcAft>
                <a:spcPts val="600"/>
              </a:spcAft>
              <a:tabLst>
                <a:tab pos="360000" algn="l"/>
              </a:tabLst>
            </a:pPr>
            <a:r>
              <a:rPr lang="en-US" dirty="0">
                <a:ea typeface="Nokia Pure Text Light" panose="020B0403020202020204" pitchFamily="34" charset="0"/>
              </a:rPr>
              <a:t>Service Provider (SP) decides to instantiate a new service instance in ONAP.</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VID User or BSS/OSS system triggers Service Instantiation which includes a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OOF for Homing and Network assignments.  This assigns cloud resources to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creates AAI entries for Service and VNF and updates network assignments.  </a:t>
            </a:r>
            <a:r>
              <a:rPr lang="en-US" dirty="0">
                <a:solidFill>
                  <a:srgbClr val="FF0000"/>
                </a:solidFill>
                <a:ea typeface="Nokia Pure Text Light" panose="020B0403020202020204" pitchFamily="34" charset="0"/>
              </a:rPr>
              <a:t>SO retrieves SSH public key from Controller AAI entry and populates VNF AAI entry.</a:t>
            </a:r>
            <a:endParaRPr lang="en-US" sz="800"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SDN-R to create the network connections that Service needs.</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SDN-R creates network connections and UUID and updates AAI.</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SDN-R notifies SO that connections are created.</a:t>
            </a:r>
            <a:endParaRPr lang="en-US" sz="800" dirty="0">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SO triggers AAF to create security data for VNF.  This involves two steps:</a:t>
            </a:r>
          </a:p>
          <a:p>
            <a:pPr lvl="1" defTabSz="360000">
              <a:spcAft>
                <a:spcPts val="600"/>
              </a:spcAft>
              <a:tabLst>
                <a:tab pos="360000" algn="l"/>
              </a:tabLst>
            </a:pPr>
            <a:r>
              <a:rPr lang="en-US" dirty="0">
                <a:solidFill>
                  <a:srgbClr val="FF0000"/>
                </a:solidFill>
                <a:ea typeface="Nokia Pure Text Light" panose="020B0403020202020204" pitchFamily="34" charset="0"/>
              </a:rPr>
              <a:t>Retrieve a IAK/RV pair for the VNF from the Secrets Vault. Secrets Vault assigns UUID to IAK/RV to ensure that key is not given to another instance. (Or just deletes IAK/RV from Secrets Vault once used?)</a:t>
            </a:r>
          </a:p>
          <a:p>
            <a:pPr lvl="1" defTabSz="360000">
              <a:spcAft>
                <a:spcPts val="600"/>
              </a:spcAft>
              <a:tabLst>
                <a:tab pos="360000" algn="l"/>
              </a:tabLst>
            </a:pPr>
            <a:r>
              <a:rPr lang="en-US" dirty="0">
                <a:solidFill>
                  <a:srgbClr val="FF0000"/>
                </a:solidFill>
                <a:ea typeface="Nokia Pure Text Light" panose="020B0403020202020204" pitchFamily="34" charset="0"/>
              </a:rPr>
              <a:t>Create VNF authorizations in CADI that allow VNF to send events to DCAE.</a:t>
            </a:r>
          </a:p>
        </p:txBody>
      </p:sp>
      <p:sp>
        <p:nvSpPr>
          <p:cNvPr id="148" name="Oval 147">
            <a:extLst>
              <a:ext uri="{FF2B5EF4-FFF2-40B4-BE49-F238E27FC236}">
                <a16:creationId xmlns:a16="http://schemas.microsoft.com/office/drawing/2014/main" id="{5D60ADCA-CD31-4D18-8FB8-363EBE315B39}"/>
              </a:ext>
            </a:extLst>
          </p:cNvPr>
          <p:cNvSpPr/>
          <p:nvPr/>
        </p:nvSpPr>
        <p:spPr>
          <a:xfrm>
            <a:off x="7286706" y="11917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49" name="Oval 148">
            <a:extLst>
              <a:ext uri="{FF2B5EF4-FFF2-40B4-BE49-F238E27FC236}">
                <a16:creationId xmlns:a16="http://schemas.microsoft.com/office/drawing/2014/main" id="{CEE25B72-6789-45E3-BD61-85B53177E4F6}"/>
              </a:ext>
            </a:extLst>
          </p:cNvPr>
          <p:cNvSpPr/>
          <p:nvPr/>
        </p:nvSpPr>
        <p:spPr>
          <a:xfrm>
            <a:off x="7281330" y="18133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53" name="Oval 152">
            <a:extLst>
              <a:ext uri="{FF2B5EF4-FFF2-40B4-BE49-F238E27FC236}">
                <a16:creationId xmlns:a16="http://schemas.microsoft.com/office/drawing/2014/main" id="{78F460B5-BE83-49EA-B58F-4F93A79FFAB7}"/>
              </a:ext>
            </a:extLst>
          </p:cNvPr>
          <p:cNvSpPr/>
          <p:nvPr/>
        </p:nvSpPr>
        <p:spPr>
          <a:xfrm>
            <a:off x="7263682" y="26910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259" name="Rectangle: Rounded Corners 258">
            <a:extLst>
              <a:ext uri="{FF2B5EF4-FFF2-40B4-BE49-F238E27FC236}">
                <a16:creationId xmlns:a16="http://schemas.microsoft.com/office/drawing/2014/main" id="{95164A88-F465-44B0-8AEB-C6F97FAF90E0}"/>
              </a:ext>
            </a:extLst>
          </p:cNvPr>
          <p:cNvSpPr/>
          <p:nvPr/>
        </p:nvSpPr>
        <p:spPr>
          <a:xfrm rot="16200000">
            <a:off x="3775065" y="1348091"/>
            <a:ext cx="393249" cy="477488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7" name="Straight Arrow Connector 256">
            <a:extLst>
              <a:ext uri="{FF2B5EF4-FFF2-40B4-BE49-F238E27FC236}">
                <a16:creationId xmlns:a16="http://schemas.microsoft.com/office/drawing/2014/main" id="{D2C0AE81-792A-4559-AC3F-06BACDF94F75}"/>
              </a:ext>
            </a:extLst>
          </p:cNvPr>
          <p:cNvCxnSpPr>
            <a:cxnSpLocks/>
          </p:cNvCxnSpPr>
          <p:nvPr/>
        </p:nvCxnSpPr>
        <p:spPr>
          <a:xfrm flipH="1">
            <a:off x="2093617" y="3524639"/>
            <a:ext cx="363956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8" name="TextBox 257">
            <a:extLst>
              <a:ext uri="{FF2B5EF4-FFF2-40B4-BE49-F238E27FC236}">
                <a16:creationId xmlns:a16="http://schemas.microsoft.com/office/drawing/2014/main" id="{BCCEDBC9-3049-420C-A4C7-E034C6F9CC18}"/>
              </a:ext>
            </a:extLst>
          </p:cNvPr>
          <p:cNvSpPr txBox="1"/>
          <p:nvPr/>
        </p:nvSpPr>
        <p:spPr>
          <a:xfrm>
            <a:off x="1922920" y="3594853"/>
            <a:ext cx="3486469" cy="338554"/>
          </a:xfrm>
          <a:prstGeom prst="rect">
            <a:avLst/>
          </a:prstGeom>
          <a:noFill/>
        </p:spPr>
        <p:txBody>
          <a:bodyPr wrap="square" rtlCol="0">
            <a:spAutoFit/>
          </a:bodyPr>
          <a:lstStyle/>
          <a:p>
            <a:r>
              <a:rPr lang="en-US" sz="1600" dirty="0">
                <a:solidFill>
                  <a:srgbClr val="0000CC"/>
                </a:solidFill>
              </a:rPr>
              <a:t>Create AAI Entry for Service and VNFs</a:t>
            </a:r>
          </a:p>
        </p:txBody>
      </p:sp>
      <p:sp>
        <p:nvSpPr>
          <p:cNvPr id="261" name="Oval 260">
            <a:extLst>
              <a:ext uri="{FF2B5EF4-FFF2-40B4-BE49-F238E27FC236}">
                <a16:creationId xmlns:a16="http://schemas.microsoft.com/office/drawing/2014/main" id="{F08E4A1C-8519-4166-A634-61FE4BBEE806}"/>
              </a:ext>
            </a:extLst>
          </p:cNvPr>
          <p:cNvSpPr/>
          <p:nvPr/>
        </p:nvSpPr>
        <p:spPr>
          <a:xfrm>
            <a:off x="7286671" y="573096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sp>
        <p:nvSpPr>
          <p:cNvPr id="351" name="Oval 350">
            <a:extLst>
              <a:ext uri="{FF2B5EF4-FFF2-40B4-BE49-F238E27FC236}">
                <a16:creationId xmlns:a16="http://schemas.microsoft.com/office/drawing/2014/main" id="{032D556A-B500-4877-A2C5-EB8F7435D29A}"/>
              </a:ext>
            </a:extLst>
          </p:cNvPr>
          <p:cNvSpPr/>
          <p:nvPr/>
        </p:nvSpPr>
        <p:spPr>
          <a:xfrm>
            <a:off x="7286671" y="512667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353" name="Oval 352">
            <a:extLst>
              <a:ext uri="{FF2B5EF4-FFF2-40B4-BE49-F238E27FC236}">
                <a16:creationId xmlns:a16="http://schemas.microsoft.com/office/drawing/2014/main" id="{1D7D98D8-EC49-4D13-B0D4-AA2C4424FE1F}"/>
              </a:ext>
            </a:extLst>
          </p:cNvPr>
          <p:cNvSpPr/>
          <p:nvPr/>
        </p:nvSpPr>
        <p:spPr>
          <a:xfrm>
            <a:off x="7291521" y="454106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354" name="Oval 353">
            <a:extLst>
              <a:ext uri="{FF2B5EF4-FFF2-40B4-BE49-F238E27FC236}">
                <a16:creationId xmlns:a16="http://schemas.microsoft.com/office/drawing/2014/main" id="{A8AE96F6-0201-4620-B33E-CCF10774C241}"/>
              </a:ext>
            </a:extLst>
          </p:cNvPr>
          <p:cNvSpPr/>
          <p:nvPr/>
        </p:nvSpPr>
        <p:spPr>
          <a:xfrm>
            <a:off x="7286671" y="392041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3651927" y="796330"/>
            <a:ext cx="583814" cy="276999"/>
          </a:xfrm>
          <a:prstGeom prst="rect">
            <a:avLst/>
          </a:prstGeom>
          <a:noFill/>
        </p:spPr>
        <p:txBody>
          <a:bodyPr wrap="none" rtlCol="0">
            <a:spAutoFit/>
          </a:bodyPr>
          <a:lstStyle/>
          <a:p>
            <a:pPr algn="ctr"/>
            <a:r>
              <a:rPr lang="en-US" sz="1200" b="1" dirty="0">
                <a:solidFill>
                  <a:schemeClr val="bg1"/>
                </a:solidFill>
              </a:rPr>
              <a:t>SDN-C</a:t>
            </a:r>
          </a:p>
        </p:txBody>
      </p:sp>
      <p:sp>
        <p:nvSpPr>
          <p:cNvPr id="126" name="Rectangle: Rounded Corners 125">
            <a:extLst>
              <a:ext uri="{FF2B5EF4-FFF2-40B4-BE49-F238E27FC236}">
                <a16:creationId xmlns:a16="http://schemas.microsoft.com/office/drawing/2014/main" id="{649857A2-D643-4451-BA24-55C345D9360F}"/>
              </a:ext>
            </a:extLst>
          </p:cNvPr>
          <p:cNvSpPr/>
          <p:nvPr/>
        </p:nvSpPr>
        <p:spPr>
          <a:xfrm rot="16200000">
            <a:off x="2906118" y="2971370"/>
            <a:ext cx="369152"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BB50E69A-D7DD-43E8-B8E5-ADCEDEEB3C33}"/>
              </a:ext>
            </a:extLst>
          </p:cNvPr>
          <p:cNvSpPr txBox="1"/>
          <p:nvPr/>
        </p:nvSpPr>
        <p:spPr>
          <a:xfrm>
            <a:off x="1963356" y="4283406"/>
            <a:ext cx="2263752" cy="338554"/>
          </a:xfrm>
          <a:prstGeom prst="rect">
            <a:avLst/>
          </a:prstGeom>
          <a:noFill/>
        </p:spPr>
        <p:txBody>
          <a:bodyPr wrap="square" rtlCol="0">
            <a:spAutoFit/>
          </a:bodyPr>
          <a:lstStyle/>
          <a:p>
            <a:r>
              <a:rPr lang="en-US" sz="1600" dirty="0">
                <a:solidFill>
                  <a:srgbClr val="0000CC"/>
                </a:solidFill>
              </a:rPr>
              <a:t>Create NW connections</a:t>
            </a:r>
          </a:p>
        </p:txBody>
      </p:sp>
      <p:cxnSp>
        <p:nvCxnSpPr>
          <p:cNvPr id="150" name="Straight Arrow Connector 149">
            <a:extLst>
              <a:ext uri="{FF2B5EF4-FFF2-40B4-BE49-F238E27FC236}">
                <a16:creationId xmlns:a16="http://schemas.microsoft.com/office/drawing/2014/main" id="{6A176E66-7FE3-4374-A46B-18581853445C}"/>
              </a:ext>
            </a:extLst>
          </p:cNvPr>
          <p:cNvCxnSpPr>
            <a:cxnSpLocks/>
          </p:cNvCxnSpPr>
          <p:nvPr/>
        </p:nvCxnSpPr>
        <p:spPr>
          <a:xfrm flipH="1">
            <a:off x="2116280" y="4236252"/>
            <a:ext cx="1738962" cy="23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1" name="Rectangle: Rounded Corners 150">
            <a:extLst>
              <a:ext uri="{FF2B5EF4-FFF2-40B4-BE49-F238E27FC236}">
                <a16:creationId xmlns:a16="http://schemas.microsoft.com/office/drawing/2014/main" id="{5F1E7EBD-4731-4B05-8968-775824A1D417}"/>
              </a:ext>
            </a:extLst>
          </p:cNvPr>
          <p:cNvSpPr/>
          <p:nvPr/>
        </p:nvSpPr>
        <p:spPr>
          <a:xfrm rot="16200000">
            <a:off x="4815465" y="3851115"/>
            <a:ext cx="393249" cy="264680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extBox 151">
            <a:extLst>
              <a:ext uri="{FF2B5EF4-FFF2-40B4-BE49-F238E27FC236}">
                <a16:creationId xmlns:a16="http://schemas.microsoft.com/office/drawing/2014/main" id="{8336D371-A562-4AE8-B6B9-349B16EBC149}"/>
              </a:ext>
            </a:extLst>
          </p:cNvPr>
          <p:cNvSpPr txBox="1"/>
          <p:nvPr/>
        </p:nvSpPr>
        <p:spPr>
          <a:xfrm>
            <a:off x="3910756" y="5032590"/>
            <a:ext cx="2275655" cy="338554"/>
          </a:xfrm>
          <a:prstGeom prst="rect">
            <a:avLst/>
          </a:prstGeom>
          <a:noFill/>
        </p:spPr>
        <p:txBody>
          <a:bodyPr wrap="square" rtlCol="0">
            <a:spAutoFit/>
          </a:bodyPr>
          <a:lstStyle/>
          <a:p>
            <a:r>
              <a:rPr lang="en-US" sz="1600" dirty="0">
                <a:solidFill>
                  <a:srgbClr val="0000CC"/>
                </a:solidFill>
              </a:rPr>
              <a:t>Update NW connections</a:t>
            </a:r>
          </a:p>
        </p:txBody>
      </p:sp>
      <p:cxnSp>
        <p:nvCxnSpPr>
          <p:cNvPr id="154" name="Straight Arrow Connector 153">
            <a:extLst>
              <a:ext uri="{FF2B5EF4-FFF2-40B4-BE49-F238E27FC236}">
                <a16:creationId xmlns:a16="http://schemas.microsoft.com/office/drawing/2014/main" id="{7C460DEF-E5DC-414E-9807-F01678C17000}"/>
              </a:ext>
            </a:extLst>
          </p:cNvPr>
          <p:cNvCxnSpPr>
            <a:cxnSpLocks/>
          </p:cNvCxnSpPr>
          <p:nvPr/>
        </p:nvCxnSpPr>
        <p:spPr>
          <a:xfrm flipH="1" flipV="1">
            <a:off x="4085609" y="4962632"/>
            <a:ext cx="1688549" cy="1406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C24D589C-4DA1-4EBD-BC97-05B96C855F6D}"/>
              </a:ext>
            </a:extLst>
          </p:cNvPr>
          <p:cNvSpPr/>
          <p:nvPr/>
        </p:nvSpPr>
        <p:spPr>
          <a:xfrm rot="16200000">
            <a:off x="2810015" y="4258292"/>
            <a:ext cx="388350"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TextBox 155">
            <a:extLst>
              <a:ext uri="{FF2B5EF4-FFF2-40B4-BE49-F238E27FC236}">
                <a16:creationId xmlns:a16="http://schemas.microsoft.com/office/drawing/2014/main" id="{74F6FB37-195A-46BB-A033-1AD90C88A346}"/>
              </a:ext>
            </a:extLst>
          </p:cNvPr>
          <p:cNvSpPr txBox="1"/>
          <p:nvPr/>
        </p:nvSpPr>
        <p:spPr>
          <a:xfrm>
            <a:off x="1910129" y="5519874"/>
            <a:ext cx="2507245" cy="338554"/>
          </a:xfrm>
          <a:prstGeom prst="rect">
            <a:avLst/>
          </a:prstGeom>
          <a:noFill/>
        </p:spPr>
        <p:txBody>
          <a:bodyPr wrap="square" rtlCol="0">
            <a:spAutoFit/>
          </a:bodyPr>
          <a:lstStyle/>
          <a:p>
            <a:r>
              <a:rPr lang="en-US" sz="1600" dirty="0">
                <a:solidFill>
                  <a:srgbClr val="0000CC"/>
                </a:solidFill>
              </a:rPr>
              <a:t>NW connections complete</a:t>
            </a:r>
          </a:p>
        </p:txBody>
      </p:sp>
      <p:cxnSp>
        <p:nvCxnSpPr>
          <p:cNvPr id="157" name="Straight Arrow Connector 156">
            <a:extLst>
              <a:ext uri="{FF2B5EF4-FFF2-40B4-BE49-F238E27FC236}">
                <a16:creationId xmlns:a16="http://schemas.microsoft.com/office/drawing/2014/main" id="{91F2D8CF-03C9-483F-BD4E-30CD42C84B50}"/>
              </a:ext>
            </a:extLst>
          </p:cNvPr>
          <p:cNvCxnSpPr>
            <a:cxnSpLocks/>
          </p:cNvCxnSpPr>
          <p:nvPr/>
        </p:nvCxnSpPr>
        <p:spPr>
          <a:xfrm flipH="1">
            <a:off x="2093616" y="5514916"/>
            <a:ext cx="167512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625068" y="555207"/>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714015" y="765085"/>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62" name="Rectangle: Rounded Corners 161">
            <a:extLst>
              <a:ext uri="{FF2B5EF4-FFF2-40B4-BE49-F238E27FC236}">
                <a16:creationId xmlns:a16="http://schemas.microsoft.com/office/drawing/2014/main" id="{BB8B5FDE-EB37-4796-AC8C-67EDF0256B81}"/>
              </a:ext>
            </a:extLst>
          </p:cNvPr>
          <p:cNvSpPr/>
          <p:nvPr/>
        </p:nvSpPr>
        <p:spPr>
          <a:xfrm rot="16200000">
            <a:off x="3318469" y="4674665"/>
            <a:ext cx="369152" cy="38251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3" name="TextBox 162">
            <a:extLst>
              <a:ext uri="{FF2B5EF4-FFF2-40B4-BE49-F238E27FC236}">
                <a16:creationId xmlns:a16="http://schemas.microsoft.com/office/drawing/2014/main" id="{55DF92A9-C2E1-4FC2-8A77-A1C4F6566F40}"/>
              </a:ext>
            </a:extLst>
          </p:cNvPr>
          <p:cNvSpPr txBox="1"/>
          <p:nvPr/>
        </p:nvSpPr>
        <p:spPr>
          <a:xfrm>
            <a:off x="1834584" y="6431602"/>
            <a:ext cx="3414366" cy="338554"/>
          </a:xfrm>
          <a:prstGeom prst="rect">
            <a:avLst/>
          </a:prstGeom>
          <a:noFill/>
        </p:spPr>
        <p:txBody>
          <a:bodyPr wrap="square" rtlCol="0">
            <a:spAutoFit/>
          </a:bodyPr>
          <a:lstStyle/>
          <a:p>
            <a:r>
              <a:rPr lang="en-US" sz="1600" dirty="0">
                <a:solidFill>
                  <a:srgbClr val="0000CC"/>
                </a:solidFill>
              </a:rPr>
              <a:t>Create security data</a:t>
            </a:r>
          </a:p>
        </p:txBody>
      </p:sp>
      <p:cxnSp>
        <p:nvCxnSpPr>
          <p:cNvPr id="161" name="Straight Arrow Connector 160">
            <a:extLst>
              <a:ext uri="{FF2B5EF4-FFF2-40B4-BE49-F238E27FC236}">
                <a16:creationId xmlns:a16="http://schemas.microsoft.com/office/drawing/2014/main" id="{03B62663-6C8E-468F-8C6C-23E890933211}"/>
              </a:ext>
            </a:extLst>
          </p:cNvPr>
          <p:cNvCxnSpPr>
            <a:cxnSpLocks/>
          </p:cNvCxnSpPr>
          <p:nvPr/>
        </p:nvCxnSpPr>
        <p:spPr>
          <a:xfrm flipH="1">
            <a:off x="2113341" y="6374800"/>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id="{003123C1-8A83-41DF-B12F-BC6D1B4E48B2}"/>
              </a:ext>
            </a:extLst>
          </p:cNvPr>
          <p:cNvSpPr/>
          <p:nvPr/>
        </p:nvSpPr>
        <p:spPr>
          <a:xfrm>
            <a:off x="7260818" y="6289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4" cy="276999"/>
          </a:xfrm>
          <a:prstGeom prst="rect">
            <a:avLst/>
          </a:prstGeom>
          <a:noFill/>
        </p:spPr>
        <p:txBody>
          <a:bodyPr wrap="none" rtlCol="0">
            <a:spAutoFit/>
          </a:bodyPr>
          <a:lstStyle/>
          <a:p>
            <a:pPr algn="ctr"/>
            <a:r>
              <a:rPr lang="en-US" sz="1200" b="1" dirty="0">
                <a:solidFill>
                  <a:schemeClr val="bg1"/>
                </a:solidFill>
              </a:rPr>
              <a:t>CA</a:t>
            </a:r>
          </a:p>
        </p:txBody>
      </p:sp>
      <p:sp>
        <p:nvSpPr>
          <p:cNvPr id="76" name="TextBox 75">
            <a:extLst>
              <a:ext uri="{FF2B5EF4-FFF2-40B4-BE49-F238E27FC236}">
                <a16:creationId xmlns:a16="http://schemas.microsoft.com/office/drawing/2014/main" id="{5FB24F49-BF88-471F-9439-AD8AE7493840}"/>
              </a:ext>
            </a:extLst>
          </p:cNvPr>
          <p:cNvSpPr txBox="1"/>
          <p:nvPr/>
        </p:nvSpPr>
        <p:spPr>
          <a:xfrm>
            <a:off x="4265165" y="8095590"/>
            <a:ext cx="1426564" cy="584775"/>
          </a:xfrm>
          <a:prstGeom prst="rect">
            <a:avLst/>
          </a:prstGeom>
          <a:noFill/>
        </p:spPr>
        <p:txBody>
          <a:bodyPr wrap="square" rtlCol="0">
            <a:spAutoFit/>
          </a:bodyPr>
          <a:lstStyle/>
          <a:p>
            <a:r>
              <a:rPr lang="en-US" sz="1600" dirty="0">
                <a:solidFill>
                  <a:srgbClr val="0000CC"/>
                </a:solidFill>
              </a:rPr>
              <a:t>Create VNF Authorizations</a:t>
            </a:r>
            <a:endParaRPr lang="en-US" sz="1100" dirty="0">
              <a:solidFill>
                <a:srgbClr val="0000CC"/>
              </a:solidFill>
            </a:endParaRPr>
          </a:p>
        </p:txBody>
      </p:sp>
      <p:sp>
        <p:nvSpPr>
          <p:cNvPr id="78" name="Oval 77">
            <a:extLst>
              <a:ext uri="{FF2B5EF4-FFF2-40B4-BE49-F238E27FC236}">
                <a16:creationId xmlns:a16="http://schemas.microsoft.com/office/drawing/2014/main" id="{C8BE62D2-D200-44C2-AAE8-652775D1AAEB}"/>
              </a:ext>
            </a:extLst>
          </p:cNvPr>
          <p:cNvSpPr/>
          <p:nvPr/>
        </p:nvSpPr>
        <p:spPr>
          <a:xfrm>
            <a:off x="3708646" y="719775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79" name="Oval 78">
            <a:extLst>
              <a:ext uri="{FF2B5EF4-FFF2-40B4-BE49-F238E27FC236}">
                <a16:creationId xmlns:a16="http://schemas.microsoft.com/office/drawing/2014/main" id="{93451A36-71E3-4AAD-A2A7-FBD9E6F26732}"/>
              </a:ext>
            </a:extLst>
          </p:cNvPr>
          <p:cNvSpPr/>
          <p:nvPr/>
        </p:nvSpPr>
        <p:spPr>
          <a:xfrm>
            <a:off x="7773524" y="644721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80" name="Oval 79">
            <a:extLst>
              <a:ext uri="{FF2B5EF4-FFF2-40B4-BE49-F238E27FC236}">
                <a16:creationId xmlns:a16="http://schemas.microsoft.com/office/drawing/2014/main" id="{17436859-53F0-4DE0-ADD5-8E5DB0590F17}"/>
              </a:ext>
            </a:extLst>
          </p:cNvPr>
          <p:cNvSpPr/>
          <p:nvPr/>
        </p:nvSpPr>
        <p:spPr>
          <a:xfrm>
            <a:off x="3755091" y="82139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81" name="Oval 80">
            <a:extLst>
              <a:ext uri="{FF2B5EF4-FFF2-40B4-BE49-F238E27FC236}">
                <a16:creationId xmlns:a16="http://schemas.microsoft.com/office/drawing/2014/main" id="{D27AFA61-325B-4B7B-9ACF-E7B65BAA82A3}"/>
              </a:ext>
            </a:extLst>
          </p:cNvPr>
          <p:cNvSpPr/>
          <p:nvPr/>
        </p:nvSpPr>
        <p:spPr>
          <a:xfrm>
            <a:off x="7791186" y="78600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75" name="Rectangle: Rounded Corners 74">
            <a:extLst>
              <a:ext uri="{FF2B5EF4-FFF2-40B4-BE49-F238E27FC236}">
                <a16:creationId xmlns:a16="http://schemas.microsoft.com/office/drawing/2014/main" id="{8B5B6EE0-96EE-484C-AE7C-033151E76EAB}"/>
              </a:ext>
            </a:extLst>
          </p:cNvPr>
          <p:cNvSpPr/>
          <p:nvPr/>
        </p:nvSpPr>
        <p:spPr>
          <a:xfrm rot="16200000">
            <a:off x="4454787" y="6676864"/>
            <a:ext cx="935192" cy="14498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FF843168-EE7A-4D94-8537-3794225AA715}"/>
              </a:ext>
            </a:extLst>
          </p:cNvPr>
          <p:cNvSpPr txBox="1"/>
          <p:nvPr/>
        </p:nvSpPr>
        <p:spPr>
          <a:xfrm>
            <a:off x="4261124" y="6981945"/>
            <a:ext cx="1386191" cy="830997"/>
          </a:xfrm>
          <a:prstGeom prst="rect">
            <a:avLst/>
          </a:prstGeom>
          <a:noFill/>
        </p:spPr>
        <p:txBody>
          <a:bodyPr wrap="square" rtlCol="0">
            <a:spAutoFit/>
          </a:bodyPr>
          <a:lstStyle/>
          <a:p>
            <a:r>
              <a:rPr lang="en-US" sz="1600" dirty="0">
                <a:solidFill>
                  <a:srgbClr val="0000CC"/>
                </a:solidFill>
              </a:rPr>
              <a:t>Retrieve a IAK/RV from Secrets Vault</a:t>
            </a:r>
            <a:endParaRPr lang="en-US" sz="1100" dirty="0">
              <a:solidFill>
                <a:srgbClr val="0000CC"/>
              </a:solidFill>
            </a:endParaRPr>
          </a:p>
        </p:txBody>
      </p:sp>
    </p:spTree>
    <p:extLst>
      <p:ext uri="{BB962C8B-B14F-4D97-AF65-F5344CB8AC3E}">
        <p14:creationId xmlns:p14="http://schemas.microsoft.com/office/powerpoint/2010/main" val="3111889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65830" y="111108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974409" y="117474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2807923" y="5677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C2 : VNF Authorizations</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772234" y="614401"/>
            <a:ext cx="1355307" cy="8441841"/>
            <a:chOff x="3608539" y="530887"/>
            <a:chExt cx="1355307" cy="8441841"/>
          </a:xfrm>
        </p:grpSpPr>
        <p:sp>
          <p:nvSpPr>
            <p:cNvPr id="132" name="TextBox 131">
              <a:extLst>
                <a:ext uri="{FF2B5EF4-FFF2-40B4-BE49-F238E27FC236}">
                  <a16:creationId xmlns:a16="http://schemas.microsoft.com/office/drawing/2014/main" id="{CCBEFEC3-08FB-422A-A8C4-79B29D42BE44}"/>
                </a:ext>
              </a:extLst>
            </p:cNvPr>
            <p:cNvSpPr txBox="1"/>
            <p:nvPr/>
          </p:nvSpPr>
          <p:spPr>
            <a:xfrm>
              <a:off x="4602850" y="701340"/>
              <a:ext cx="360996" cy="276999"/>
            </a:xfrm>
            <a:prstGeom prst="rect">
              <a:avLst/>
            </a:prstGeom>
            <a:noFill/>
          </p:spPr>
          <p:txBody>
            <a:bodyPr wrap="none" rtlCol="0">
              <a:spAutoFit/>
            </a:bodyPr>
            <a:lstStyle/>
            <a:p>
              <a:r>
                <a:rPr lang="en-US" sz="1200" b="1" dirty="0">
                  <a:solidFill>
                    <a:schemeClr val="bg1"/>
                  </a:solidFill>
                </a:rPr>
                <a:t>SO</a:t>
              </a:r>
            </a:p>
          </p:txBody>
        </p:sp>
        <p:sp>
          <p:nvSpPr>
            <p:cNvPr id="111" name="Rectangle: Rounded Corners 110">
              <a:extLst>
                <a:ext uri="{FF2B5EF4-FFF2-40B4-BE49-F238E27FC236}">
                  <a16:creationId xmlns:a16="http://schemas.microsoft.com/office/drawing/2014/main" id="{C658777F-CDA9-442B-B8BB-2E8FE611683C}"/>
                </a:ext>
              </a:extLst>
            </p:cNvPr>
            <p:cNvSpPr/>
            <p:nvPr/>
          </p:nvSpPr>
          <p:spPr>
            <a:xfrm>
              <a:off x="3922496" y="102670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608539" y="530887"/>
              <a:ext cx="856987" cy="560347"/>
              <a:chOff x="1173767" y="547522"/>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361217" y="4713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173767" y="622121"/>
                <a:ext cx="856987" cy="276999"/>
              </a:xfrm>
              <a:prstGeom prst="rect">
                <a:avLst/>
              </a:prstGeom>
              <a:noFill/>
            </p:spPr>
            <p:txBody>
              <a:bodyPr wrap="square" rtlCol="0">
                <a:spAutoFit/>
              </a:bodyPr>
              <a:lstStyle/>
              <a:p>
                <a:pPr algn="ctr"/>
                <a:r>
                  <a:rPr lang="en-US" sz="1200" b="1" dirty="0">
                    <a:solidFill>
                      <a:schemeClr val="bg1"/>
                    </a:solidFill>
                  </a:rPr>
                  <a:t>SDC</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5654607"/>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VNF Authorizations for DCAE</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rPr>
              <a:t>Precondition:  As part of artifact distribution, AAF receives the YAML file with all the events that this VNF Type can emit</a:t>
            </a:r>
            <a:r>
              <a:rPr lang="en-US" dirty="0">
                <a:solidFill>
                  <a:srgbClr val="FF0000"/>
                </a:solidFill>
                <a:ea typeface="Nokia Pure Text Light" panose="020B0403020202020204" pitchFamily="34" charset="0"/>
              </a:rPr>
              <a:t>.</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rPr>
              <a:t>When a VNF is instantiated, AAF uses the appropriate YAML file for this VNF Type to create permissions in CADI that allow this VNF Instance to send events to DCAE.</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Postcondition:  When VNF sets up a HTTP/TLS connection and sends an event to DCAE (Fault, Syslog, Measurements, etc.) DCAE uses CADI to obtain the permissions for this VNF. DCAE recognizes that this VNF is authorized to send these events.</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214824" y="16595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A3</a:t>
            </a: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A3</a:t>
            </a:r>
          </a:p>
        </p:txBody>
      </p:sp>
      <p:sp>
        <p:nvSpPr>
          <p:cNvPr id="109" name="TextBox 108">
            <a:extLst>
              <a:ext uri="{FF2B5EF4-FFF2-40B4-BE49-F238E27FC236}">
                <a16:creationId xmlns:a16="http://schemas.microsoft.com/office/drawing/2014/main" id="{082E4A3B-FE20-4789-96F3-F073D474B2D4}"/>
              </a:ext>
            </a:extLst>
          </p:cNvPr>
          <p:cNvSpPr txBox="1"/>
          <p:nvPr/>
        </p:nvSpPr>
        <p:spPr>
          <a:xfrm>
            <a:off x="2922845" y="756074"/>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530269" y="567742"/>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579967" y="750204"/>
            <a:ext cx="497352" cy="276999"/>
          </a:xfrm>
          <a:prstGeom prst="rect">
            <a:avLst/>
          </a:prstGeom>
          <a:noFill/>
        </p:spPr>
        <p:txBody>
          <a:bodyPr wrap="square" rtlCol="0">
            <a:spAutoFit/>
          </a:bodyPr>
          <a:lstStyle/>
          <a:p>
            <a:pPr algn="ctr"/>
            <a:r>
              <a:rPr lang="en-US" sz="1200" b="1" dirty="0">
                <a:solidFill>
                  <a:schemeClr val="bg1"/>
                </a:solidFill>
              </a:rPr>
              <a:t>CADI</a:t>
            </a:r>
          </a:p>
        </p:txBody>
      </p:sp>
      <p:sp>
        <p:nvSpPr>
          <p:cNvPr id="89" name="Rectangle: Rounded Corners 165">
            <a:extLst>
              <a:ext uri="{FF2B5EF4-FFF2-40B4-BE49-F238E27FC236}">
                <a16:creationId xmlns:a16="http://schemas.microsoft.com/office/drawing/2014/main" id="{C59ED623-4D03-4F3C-BEC9-0691D21357F8}"/>
              </a:ext>
            </a:extLst>
          </p:cNvPr>
          <p:cNvSpPr/>
          <p:nvPr/>
        </p:nvSpPr>
        <p:spPr>
          <a:xfrm>
            <a:off x="650114" y="1469586"/>
            <a:ext cx="2794351" cy="69147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Precondition: </a:t>
            </a:r>
          </a:p>
          <a:p>
            <a:r>
              <a:rPr lang="en-US" sz="1600" dirty="0">
                <a:solidFill>
                  <a:srgbClr val="0000CC"/>
                </a:solidFill>
              </a:rPr>
              <a:t>AAF receives VNF YAML file</a:t>
            </a:r>
          </a:p>
        </p:txBody>
      </p:sp>
      <p:sp>
        <p:nvSpPr>
          <p:cNvPr id="90" name="Oval 89">
            <a:extLst>
              <a:ext uri="{FF2B5EF4-FFF2-40B4-BE49-F238E27FC236}">
                <a16:creationId xmlns:a16="http://schemas.microsoft.com/office/drawing/2014/main" id="{F337D02A-8653-4EF2-B10C-6FEAE873453F}"/>
              </a:ext>
            </a:extLst>
          </p:cNvPr>
          <p:cNvSpPr/>
          <p:nvPr/>
        </p:nvSpPr>
        <p:spPr>
          <a:xfrm>
            <a:off x="2349122" y="307142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13032" y="3109140"/>
            <a:ext cx="278522" cy="278522"/>
          </a:xfrm>
          <a:prstGeom prst="rect">
            <a:avLst/>
          </a:prstGeom>
        </p:spPr>
      </p:pic>
      <p:sp>
        <p:nvSpPr>
          <p:cNvPr id="95" name="Rectangle: Rounded Corners 165">
            <a:extLst>
              <a:ext uri="{FF2B5EF4-FFF2-40B4-BE49-F238E27FC236}">
                <a16:creationId xmlns:a16="http://schemas.microsoft.com/office/drawing/2014/main" id="{C59ED623-4D03-4F3C-BEC9-0691D21357F8}"/>
              </a:ext>
            </a:extLst>
          </p:cNvPr>
          <p:cNvSpPr/>
          <p:nvPr/>
        </p:nvSpPr>
        <p:spPr>
          <a:xfrm>
            <a:off x="2808618" y="2948515"/>
            <a:ext cx="2268701" cy="59977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creates permissions in CADI for VNF.</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a:off x="3275145" y="2948159"/>
            <a:ext cx="142169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75842" y="4413513"/>
            <a:ext cx="278522" cy="278522"/>
          </a:xfrm>
          <a:prstGeom prst="rect">
            <a:avLst/>
          </a:prstGeom>
        </p:spPr>
      </p:pic>
      <p:sp>
        <p:nvSpPr>
          <p:cNvPr id="115" name="Oval 114">
            <a:extLst>
              <a:ext uri="{FF2B5EF4-FFF2-40B4-BE49-F238E27FC236}">
                <a16:creationId xmlns:a16="http://schemas.microsoft.com/office/drawing/2014/main" id="{F337D02A-8653-4EF2-B10C-6FEAE873453F}"/>
              </a:ext>
            </a:extLst>
          </p:cNvPr>
          <p:cNvSpPr/>
          <p:nvPr/>
        </p:nvSpPr>
        <p:spPr>
          <a:xfrm>
            <a:off x="3889616" y="437363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Post</a:t>
            </a:r>
          </a:p>
        </p:txBody>
      </p:sp>
      <p:sp>
        <p:nvSpPr>
          <p:cNvPr id="129" name="Oval 128">
            <a:extLst>
              <a:ext uri="{FF2B5EF4-FFF2-40B4-BE49-F238E27FC236}">
                <a16:creationId xmlns:a16="http://schemas.microsoft.com/office/drawing/2014/main" id="{F337D02A-8653-4EF2-B10C-6FEAE873453F}"/>
              </a:ext>
            </a:extLst>
          </p:cNvPr>
          <p:cNvSpPr/>
          <p:nvPr/>
        </p:nvSpPr>
        <p:spPr>
          <a:xfrm>
            <a:off x="7261150" y="203539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302722" y="351770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Post</a:t>
            </a:r>
          </a:p>
        </p:txBody>
      </p:sp>
      <p:cxnSp>
        <p:nvCxnSpPr>
          <p:cNvPr id="59" name="Straight Arrow Connector 58">
            <a:extLst>
              <a:ext uri="{FF2B5EF4-FFF2-40B4-BE49-F238E27FC236}">
                <a16:creationId xmlns:a16="http://schemas.microsoft.com/office/drawing/2014/main" id="{60DCB328-EC82-4E55-BF66-2A4804453C9D}"/>
              </a:ext>
            </a:extLst>
          </p:cNvPr>
          <p:cNvCxnSpPr>
            <a:cxnSpLocks/>
          </p:cNvCxnSpPr>
          <p:nvPr/>
        </p:nvCxnSpPr>
        <p:spPr>
          <a:xfrm flipH="1">
            <a:off x="1388141" y="1446717"/>
            <a:ext cx="1586268" cy="2405"/>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93FE37B4-EA18-4FFE-8958-C4BEE0B9A638}"/>
              </a:ext>
            </a:extLst>
          </p:cNvPr>
          <p:cNvSpPr/>
          <p:nvPr/>
        </p:nvSpPr>
        <p:spPr>
          <a:xfrm>
            <a:off x="6339142"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Rounded Corners 63">
            <a:extLst>
              <a:ext uri="{FF2B5EF4-FFF2-40B4-BE49-F238E27FC236}">
                <a16:creationId xmlns:a16="http://schemas.microsoft.com/office/drawing/2014/main" id="{40D9BCF3-415D-4AC0-809F-964EFBBF8415}"/>
              </a:ext>
            </a:extLst>
          </p:cNvPr>
          <p:cNvSpPr/>
          <p:nvPr/>
        </p:nvSpPr>
        <p:spPr>
          <a:xfrm rot="16200000">
            <a:off x="6229312" y="567742"/>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57236789-9D70-4D94-B1E8-612AD6589962}"/>
              </a:ext>
            </a:extLst>
          </p:cNvPr>
          <p:cNvSpPr txBox="1"/>
          <p:nvPr/>
        </p:nvSpPr>
        <p:spPr>
          <a:xfrm>
            <a:off x="6222666" y="784853"/>
            <a:ext cx="574924" cy="276999"/>
          </a:xfrm>
          <a:prstGeom prst="rect">
            <a:avLst/>
          </a:prstGeom>
          <a:noFill/>
        </p:spPr>
        <p:txBody>
          <a:bodyPr wrap="square" rtlCol="0">
            <a:spAutoFit/>
          </a:bodyPr>
          <a:lstStyle/>
          <a:p>
            <a:pPr algn="ctr"/>
            <a:r>
              <a:rPr lang="en-US" sz="1200" b="1" dirty="0">
                <a:solidFill>
                  <a:schemeClr val="bg1"/>
                </a:solidFill>
              </a:rPr>
              <a:t>DCAE</a:t>
            </a:r>
          </a:p>
        </p:txBody>
      </p:sp>
      <p:sp>
        <p:nvSpPr>
          <p:cNvPr id="69" name="Rectangle: Rounded Corners 165">
            <a:extLst>
              <a:ext uri="{FF2B5EF4-FFF2-40B4-BE49-F238E27FC236}">
                <a16:creationId xmlns:a16="http://schemas.microsoft.com/office/drawing/2014/main" id="{16DCE2B2-2CDA-4D5C-8765-A42F5608490D}"/>
              </a:ext>
            </a:extLst>
          </p:cNvPr>
          <p:cNvSpPr/>
          <p:nvPr/>
        </p:nvSpPr>
        <p:spPr>
          <a:xfrm>
            <a:off x="4338330" y="4137268"/>
            <a:ext cx="2665044" cy="74404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DCAE uses CADI permissions to authorize VNF</a:t>
            </a:r>
          </a:p>
        </p:txBody>
      </p:sp>
      <p:cxnSp>
        <p:nvCxnSpPr>
          <p:cNvPr id="70" name="Straight Arrow Connector 69">
            <a:extLst>
              <a:ext uri="{FF2B5EF4-FFF2-40B4-BE49-F238E27FC236}">
                <a16:creationId xmlns:a16="http://schemas.microsoft.com/office/drawing/2014/main" id="{94FF431C-807E-4881-8836-D65AA626F193}"/>
              </a:ext>
            </a:extLst>
          </p:cNvPr>
          <p:cNvCxnSpPr>
            <a:cxnSpLocks/>
          </p:cNvCxnSpPr>
          <p:nvPr/>
        </p:nvCxnSpPr>
        <p:spPr>
          <a:xfrm flipH="1">
            <a:off x="4917451" y="4099177"/>
            <a:ext cx="1421691"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17353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DAE14D6E-0A4A-451F-BB11-C7AF539B9A6B}"/>
              </a:ext>
            </a:extLst>
          </p:cNvPr>
          <p:cNvGrpSpPr/>
          <p:nvPr/>
        </p:nvGrpSpPr>
        <p:grpSpPr>
          <a:xfrm>
            <a:off x="0" y="0"/>
            <a:ext cx="6863269" cy="9157353"/>
            <a:chOff x="2661732" y="-13353"/>
            <a:chExt cx="6863269" cy="9157353"/>
          </a:xfrm>
        </p:grpSpPr>
        <p:grpSp>
          <p:nvGrpSpPr>
            <p:cNvPr id="10" name="Group 9">
              <a:extLst>
                <a:ext uri="{FF2B5EF4-FFF2-40B4-BE49-F238E27FC236}">
                  <a16:creationId xmlns:a16="http://schemas.microsoft.com/office/drawing/2014/main" id="{EF2FBE87-DF46-473F-9CE8-DCF199469066}"/>
                </a:ext>
              </a:extLst>
            </p:cNvPr>
            <p:cNvGrpSpPr/>
            <p:nvPr/>
          </p:nvGrpSpPr>
          <p:grpSpPr>
            <a:xfrm>
              <a:off x="5694674" y="576598"/>
              <a:ext cx="712737" cy="8318021"/>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4692024" y="576598"/>
              <a:ext cx="829010" cy="8318021"/>
              <a:chOff x="2473420" y="576597"/>
              <a:chExt cx="829010"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73420" y="576597"/>
                <a:ext cx="829010" cy="560347"/>
                <a:chOff x="1785772" y="588837"/>
                <a:chExt cx="829010"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785772" y="735817"/>
                  <a:ext cx="829010" cy="276999"/>
                </a:xfrm>
                <a:prstGeom prst="rect">
                  <a:avLst/>
                </a:prstGeom>
                <a:noFill/>
              </p:spPr>
              <p:txBody>
                <a:bodyPr wrap="none" rtlCol="0">
                  <a:spAutoFit/>
                </a:bodyPr>
                <a:lstStyle/>
                <a:p>
                  <a:pPr algn="ctr"/>
                  <a:r>
                    <a:rPr lang="en-US" sz="1200" b="1" dirty="0">
                      <a:solidFill>
                        <a:schemeClr val="bg1"/>
                      </a:solidFill>
                    </a:rPr>
                    <a:t>Controller</a:t>
                  </a:r>
                </a:p>
              </p:txBody>
            </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3797630" y="576598"/>
              <a:ext cx="712737" cy="8318021"/>
              <a:chOff x="1612006" y="576597"/>
              <a:chExt cx="712737"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899739" y="702710"/>
                  <a:ext cx="633507" cy="276999"/>
                </a:xfrm>
                <a:prstGeom prst="rect">
                  <a:avLst/>
                </a:prstGeom>
                <a:noFill/>
              </p:spPr>
              <p:txBody>
                <a:bodyPr wrap="none" rtlCol="0">
                  <a:spAutoFit/>
                </a:bodyPr>
                <a:lstStyle/>
                <a:p>
                  <a:r>
                    <a:rPr lang="en-US" sz="1200" b="1" dirty="0">
                      <a:solidFill>
                        <a:schemeClr val="bg1"/>
                      </a:solidFill>
                    </a:rPr>
                    <a:t>M-VIM</a:t>
                  </a:r>
                </a:p>
              </p:txBody>
            </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6697699" y="576598"/>
              <a:ext cx="712737" cy="8318021"/>
              <a:chOff x="5009964" y="576597"/>
              <a:chExt cx="712737"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5009964" y="576597"/>
                <a:ext cx="712737" cy="560347"/>
                <a:chOff x="2836155" y="582717"/>
                <a:chExt cx="712737"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990776" y="679520"/>
                  <a:ext cx="410690" cy="253916"/>
                </a:xfrm>
                <a:prstGeom prst="rect">
                  <a:avLst/>
                </a:prstGeom>
                <a:noFill/>
              </p:spPr>
              <p:txBody>
                <a:bodyPr wrap="none" rtlCol="0">
                  <a:spAutoFit/>
                </a:bodyPr>
                <a:lstStyle/>
                <a:p>
                  <a:pPr algn="ctr"/>
                  <a:r>
                    <a:rPr lang="en-US" sz="1050" b="1" dirty="0">
                      <a:solidFill>
                        <a:schemeClr val="bg1"/>
                      </a:solidFill>
                    </a:rPr>
                    <a:t>AAF</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2661732"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13915" y="-17858"/>
                <a:ext cx="563647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2849108" y="576598"/>
              <a:ext cx="712737" cy="8318021"/>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70088" y="690036"/>
                  <a:ext cx="447559" cy="276999"/>
                </a:xfrm>
                <a:prstGeom prst="rect">
                  <a:avLst/>
                </a:prstGeom>
                <a:noFill/>
              </p:spPr>
              <p:txBody>
                <a:bodyPr wrap="none" rtlCol="0">
                  <a:spAutoFit/>
                </a:bodyPr>
                <a:lstStyle/>
                <a:p>
                  <a:pPr algn="ctr"/>
                  <a:r>
                    <a:rPr lang="en-US" sz="1200" b="1" dirty="0">
                      <a:solidFill>
                        <a:schemeClr val="bg1"/>
                      </a:solidFill>
                    </a:rPr>
                    <a:t>VNF</a:t>
                  </a:r>
                </a:p>
              </p:txBody>
            </p:sp>
          </p:grpSp>
        </p:grpSp>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5287565" y="3248368"/>
              <a:ext cx="405078"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4487789" y="4080443"/>
              <a:ext cx="1953905" cy="369332"/>
            </a:xfrm>
            <a:prstGeom prst="rect">
              <a:avLst/>
            </a:prstGeom>
            <a:noFill/>
          </p:spPr>
          <p:txBody>
            <a:bodyPr wrap="square" rtlCol="0">
              <a:spAutoFit/>
            </a:bodyPr>
            <a:lstStyle/>
            <a:p>
              <a:r>
                <a:rPr lang="en-US" dirty="0">
                  <a:solidFill>
                    <a:srgbClr val="0000CC"/>
                  </a:solidFill>
                </a:rPr>
                <a:t>Activate Service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5260236" y="4031264"/>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4999931" y="1124201"/>
              <a:ext cx="335104" cy="235798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4287401" y="2127391"/>
              <a:ext cx="1769073" cy="369332"/>
            </a:xfrm>
            <a:prstGeom prst="rect">
              <a:avLst/>
            </a:prstGeom>
            <a:noFill/>
          </p:spPr>
          <p:txBody>
            <a:bodyPr wrap="square" rtlCol="0">
              <a:spAutoFit/>
            </a:bodyPr>
            <a:lstStyle/>
            <a:p>
              <a:r>
                <a:rPr lang="en-US" dirty="0">
                  <a:solidFill>
                    <a:srgbClr val="0000CC"/>
                  </a:solidFill>
                </a:rPr>
                <a:t>Instantiate VNF</a:t>
              </a:r>
            </a:p>
          </p:txBody>
        </p:sp>
        <p:cxnSp>
          <p:nvCxnSpPr>
            <p:cNvPr id="134" name="Straight Arrow Connector 133">
              <a:extLst>
                <a:ext uri="{FF2B5EF4-FFF2-40B4-BE49-F238E27FC236}">
                  <a16:creationId xmlns:a16="http://schemas.microsoft.com/office/drawing/2014/main" id="{DB3864C6-B28D-4827-A953-FE3A8D0DDD12}"/>
                </a:ext>
              </a:extLst>
            </p:cNvPr>
            <p:cNvCxnSpPr>
              <a:cxnSpLocks/>
            </p:cNvCxnSpPr>
            <p:nvPr/>
          </p:nvCxnSpPr>
          <p:spPr>
            <a:xfrm flipH="1">
              <a:off x="4322729" y="2127391"/>
              <a:ext cx="161322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4025464" y="3631033"/>
              <a:ext cx="449672" cy="26108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2979065" y="4761132"/>
              <a:ext cx="2241639" cy="369332"/>
            </a:xfrm>
            <a:prstGeom prst="rect">
              <a:avLst/>
            </a:prstGeom>
            <a:noFill/>
          </p:spPr>
          <p:txBody>
            <a:bodyPr wrap="none" rtlCol="0">
              <a:spAutoFit/>
            </a:bodyPr>
            <a:lstStyle/>
            <a:p>
              <a:r>
                <a:rPr lang="en-US" dirty="0">
                  <a:solidFill>
                    <a:srgbClr val="0000CC"/>
                  </a:solidFill>
                </a:rPr>
                <a:t>Service Configuration </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3342859" y="4685851"/>
              <a:ext cx="162876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A212F47A-CB26-4E57-B07C-E0FEEBAECD70}"/>
                </a:ext>
              </a:extLst>
            </p:cNvPr>
            <p:cNvGrpSpPr/>
            <p:nvPr/>
          </p:nvGrpSpPr>
          <p:grpSpPr>
            <a:xfrm>
              <a:off x="5335241" y="4720151"/>
              <a:ext cx="336765" cy="429666"/>
              <a:chOff x="293654" y="3250954"/>
              <a:chExt cx="441930" cy="563842"/>
            </a:xfrm>
          </p:grpSpPr>
          <p:sp>
            <p:nvSpPr>
              <p:cNvPr id="137" name="Rectangle: Rounded Corners 136">
                <a:extLst>
                  <a:ext uri="{FF2B5EF4-FFF2-40B4-BE49-F238E27FC236}">
                    <a16:creationId xmlns:a16="http://schemas.microsoft.com/office/drawing/2014/main" id="{17C3D8D4-9369-476A-8DBB-4241FF83BBCA}"/>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id="{AE143ABE-DE9E-4CE8-AFF6-8C7A7CAA7F96}"/>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id="{C404D93B-6232-4483-8B21-BF0AE77246AA}"/>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199" name="Rectangle: Rounded Corners 198">
              <a:extLst>
                <a:ext uri="{FF2B5EF4-FFF2-40B4-BE49-F238E27FC236}">
                  <a16:creationId xmlns:a16="http://schemas.microsoft.com/office/drawing/2014/main" id="{8B0F019F-7511-4562-98D8-4E41ADC6DE4C}"/>
                </a:ext>
              </a:extLst>
            </p:cNvPr>
            <p:cNvSpPr/>
            <p:nvPr/>
          </p:nvSpPr>
          <p:spPr>
            <a:xfrm rot="16200000">
              <a:off x="5397121" y="5206943"/>
              <a:ext cx="385932" cy="22393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BA24E8F7-C35A-49A7-A207-68494BBBA9FD}"/>
                </a:ext>
              </a:extLst>
            </p:cNvPr>
            <p:cNvSpPr txBox="1"/>
            <p:nvPr/>
          </p:nvSpPr>
          <p:spPr>
            <a:xfrm>
              <a:off x="4618478" y="6150270"/>
              <a:ext cx="1998624" cy="369332"/>
            </a:xfrm>
            <a:prstGeom prst="rect">
              <a:avLst/>
            </a:prstGeom>
            <a:noFill/>
          </p:spPr>
          <p:txBody>
            <a:bodyPr wrap="none" rtlCol="0">
              <a:spAutoFit/>
            </a:bodyPr>
            <a:lstStyle/>
            <a:p>
              <a:r>
                <a:rPr lang="en-US" dirty="0">
                  <a:solidFill>
                    <a:srgbClr val="0000CC"/>
                  </a:solidFill>
                </a:rPr>
                <a:t>Service Configured</a:t>
              </a:r>
            </a:p>
          </p:txBody>
        </p:sp>
        <p:cxnSp>
          <p:nvCxnSpPr>
            <p:cNvPr id="204" name="Straight Arrow Connector 203">
              <a:extLst>
                <a:ext uri="{FF2B5EF4-FFF2-40B4-BE49-F238E27FC236}">
                  <a16:creationId xmlns:a16="http://schemas.microsoft.com/office/drawing/2014/main" id="{89E384FD-D60B-4C73-8AFC-7B83DC0C8290}"/>
                </a:ext>
              </a:extLst>
            </p:cNvPr>
            <p:cNvCxnSpPr>
              <a:cxnSpLocks/>
            </p:cNvCxnSpPr>
            <p:nvPr/>
          </p:nvCxnSpPr>
          <p:spPr>
            <a:xfrm>
              <a:off x="5291076" y="6128555"/>
              <a:ext cx="6615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8688636" y="576598"/>
              <a:ext cx="712737" cy="8318021"/>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7740114" y="576598"/>
              <a:ext cx="712737" cy="8318021"/>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6769601" y="5503929"/>
              <a:ext cx="392744" cy="29154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5661329" y="6775142"/>
              <a:ext cx="1681742" cy="369332"/>
            </a:xfrm>
            <a:prstGeom prst="rect">
              <a:avLst/>
            </a:prstGeom>
            <a:noFill/>
          </p:spPr>
          <p:txBody>
            <a:bodyPr wrap="none" rtlCol="0">
              <a:spAutoFit/>
            </a:bodyPr>
            <a:lstStyle/>
            <a:p>
              <a:r>
                <a:rPr lang="en-US" dirty="0">
                  <a:solidFill>
                    <a:srgbClr val="0000CC"/>
                  </a:solidFill>
                </a:rPr>
                <a:t>Monitor Service</a:t>
              </a:r>
            </a:p>
          </p:txBody>
        </p:sp>
        <p:cxnSp>
          <p:nvCxnSpPr>
            <p:cNvPr id="236" name="Straight Arrow Connector 235">
              <a:extLst>
                <a:ext uri="{FF2B5EF4-FFF2-40B4-BE49-F238E27FC236}">
                  <a16:creationId xmlns:a16="http://schemas.microsoft.com/office/drawing/2014/main" id="{B79D472B-C920-4621-A046-A701B97056B4}"/>
                </a:ext>
              </a:extLst>
            </p:cNvPr>
            <p:cNvCxnSpPr>
              <a:cxnSpLocks/>
            </p:cNvCxnSpPr>
            <p:nvPr/>
          </p:nvCxnSpPr>
          <p:spPr>
            <a:xfrm>
              <a:off x="6235493" y="6765263"/>
              <a:ext cx="172670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8209746" y="6553603"/>
              <a:ext cx="392744" cy="19913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7462259" y="7364616"/>
              <a:ext cx="1657377" cy="369332"/>
            </a:xfrm>
            <a:prstGeom prst="rect">
              <a:avLst/>
            </a:prstGeom>
            <a:noFill/>
          </p:spPr>
          <p:txBody>
            <a:bodyPr wrap="none" rtlCol="0">
              <a:spAutoFit/>
            </a:bodyPr>
            <a:lstStyle/>
            <a:p>
              <a:r>
                <a:rPr lang="en-US" dirty="0">
                  <a:solidFill>
                    <a:srgbClr val="0000CC"/>
                  </a:solidFill>
                </a:rPr>
                <a:t>Monitoring Info</a:t>
              </a:r>
            </a:p>
          </p:txBody>
        </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8285730" y="7325799"/>
              <a:ext cx="605778"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5973777" y="7904549"/>
              <a:ext cx="392744" cy="1272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5520772" y="8338088"/>
              <a:ext cx="1300549" cy="369332"/>
            </a:xfrm>
            <a:prstGeom prst="rect">
              <a:avLst/>
            </a:prstGeom>
            <a:noFill/>
          </p:spPr>
          <p:txBody>
            <a:bodyPr wrap="none" rtlCol="0">
              <a:spAutoFit/>
            </a:bodyPr>
            <a:lstStyle/>
            <a:p>
              <a:r>
                <a:rPr lang="en-US" dirty="0">
                  <a:solidFill>
                    <a:srgbClr val="0000CC"/>
                  </a:solidFill>
                </a:rPr>
                <a:t>Inform User</a:t>
              </a:r>
            </a:p>
          </p:txBody>
        </p: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6739512" y="3183452"/>
              <a:ext cx="392744" cy="49309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4580458" y="5464719"/>
              <a:ext cx="2931123" cy="369332"/>
            </a:xfrm>
            <a:prstGeom prst="rect">
              <a:avLst/>
            </a:prstGeom>
            <a:noFill/>
          </p:spPr>
          <p:txBody>
            <a:bodyPr wrap="none" rtlCol="0">
              <a:spAutoFit/>
            </a:bodyPr>
            <a:lstStyle/>
            <a:p>
              <a:r>
                <a:rPr lang="en-US" dirty="0">
                  <a:solidFill>
                    <a:srgbClr val="0000CC"/>
                  </a:solidFill>
                </a:rPr>
                <a:t>Update Service Configuration</a:t>
              </a:r>
            </a:p>
          </p:txBody>
        </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a:off x="5278440" y="5440006"/>
              <a:ext cx="36175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id="{F451B074-3985-4556-86EC-8E30ADD191B6}"/>
                </a:ext>
              </a:extLst>
            </p:cNvPr>
            <p:cNvSpPr/>
            <p:nvPr/>
          </p:nvSpPr>
          <p:spPr>
            <a:xfrm rot="16200000">
              <a:off x="6436611" y="267049"/>
              <a:ext cx="319045" cy="52815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ABE9158B-9444-4293-B49C-0EB746079D9A}"/>
                </a:ext>
              </a:extLst>
            </p:cNvPr>
            <p:cNvSpPr txBox="1"/>
            <p:nvPr/>
          </p:nvSpPr>
          <p:spPr>
            <a:xfrm>
              <a:off x="3988488" y="2774159"/>
              <a:ext cx="3275127" cy="369332"/>
            </a:xfrm>
            <a:prstGeom prst="rect">
              <a:avLst/>
            </a:prstGeom>
            <a:noFill/>
          </p:spPr>
          <p:txBody>
            <a:bodyPr wrap="none" rtlCol="0">
              <a:spAutoFit/>
            </a:bodyPr>
            <a:lstStyle/>
            <a:p>
              <a:r>
                <a:rPr lang="en-US" dirty="0">
                  <a:solidFill>
                    <a:srgbClr val="0000CC"/>
                  </a:solidFill>
                </a:rPr>
                <a:t>Update Instantiation Information</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4322729" y="2732799"/>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5188FC01-7B5C-4C84-BF2E-4E35E38FD4E4}"/>
                </a:ext>
              </a:extLst>
            </p:cNvPr>
            <p:cNvSpPr/>
            <p:nvPr/>
          </p:nvSpPr>
          <p:spPr>
            <a:xfrm rot="16200000">
              <a:off x="6807913" y="6602055"/>
              <a:ext cx="392744" cy="2897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TextBox 167">
              <a:extLst>
                <a:ext uri="{FF2B5EF4-FFF2-40B4-BE49-F238E27FC236}">
                  <a16:creationId xmlns:a16="http://schemas.microsoft.com/office/drawing/2014/main" id="{D4096E0F-D4AA-4F09-9FA3-63F602B31EF8}"/>
                </a:ext>
              </a:extLst>
            </p:cNvPr>
            <p:cNvSpPr txBox="1"/>
            <p:nvPr/>
          </p:nvSpPr>
          <p:spPr>
            <a:xfrm>
              <a:off x="5637532" y="7848928"/>
              <a:ext cx="2623484" cy="369332"/>
            </a:xfrm>
            <a:prstGeom prst="rect">
              <a:avLst/>
            </a:prstGeom>
            <a:noFill/>
          </p:spPr>
          <p:txBody>
            <a:bodyPr wrap="square" rtlCol="0">
              <a:spAutoFit/>
            </a:bodyPr>
            <a:lstStyle/>
            <a:p>
              <a:r>
                <a:rPr lang="en-US" dirty="0">
                  <a:solidFill>
                    <a:srgbClr val="0000CC"/>
                  </a:solidFill>
                </a:rPr>
                <a:t>Service Monitored</a:t>
              </a:r>
            </a:p>
          </p:txBody>
        </p:sp>
        <p:cxnSp>
          <p:nvCxnSpPr>
            <p:cNvPr id="177" name="Straight Arrow Connector 176">
              <a:extLst>
                <a:ext uri="{FF2B5EF4-FFF2-40B4-BE49-F238E27FC236}">
                  <a16:creationId xmlns:a16="http://schemas.microsoft.com/office/drawing/2014/main" id="{BEE7648C-6554-42D6-BD6A-117F59084DA4}"/>
                </a:ext>
              </a:extLst>
            </p:cNvPr>
            <p:cNvCxnSpPr>
              <a:cxnSpLocks/>
            </p:cNvCxnSpPr>
            <p:nvPr/>
          </p:nvCxnSpPr>
          <p:spPr>
            <a:xfrm>
              <a:off x="6227341" y="7848929"/>
              <a:ext cx="173485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4947254" y="2401997"/>
              <a:ext cx="385932" cy="23564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9" name="TextBox 188">
              <a:extLst>
                <a:ext uri="{FF2B5EF4-FFF2-40B4-BE49-F238E27FC236}">
                  <a16:creationId xmlns:a16="http://schemas.microsoft.com/office/drawing/2014/main" id="{91F47A8E-14D3-46D4-AE07-1115C672E451}"/>
                </a:ext>
              </a:extLst>
            </p:cNvPr>
            <p:cNvSpPr txBox="1"/>
            <p:nvPr/>
          </p:nvSpPr>
          <p:spPr>
            <a:xfrm>
              <a:off x="3989482" y="3416060"/>
              <a:ext cx="2328971" cy="369332"/>
            </a:xfrm>
            <a:prstGeom prst="rect">
              <a:avLst/>
            </a:prstGeom>
            <a:noFill/>
          </p:spPr>
          <p:txBody>
            <a:bodyPr wrap="none" rtlCol="0">
              <a:spAutoFit/>
            </a:bodyPr>
            <a:lstStyle/>
            <a:p>
              <a:r>
                <a:rPr lang="en-US" dirty="0">
                  <a:solidFill>
                    <a:srgbClr val="0000CC"/>
                  </a:solidFill>
                </a:rPr>
                <a:t>Instantiation Complete</a:t>
              </a:r>
            </a:p>
          </p:txBody>
        </p:sp>
        <p:cxnSp>
          <p:nvCxnSpPr>
            <p:cNvPr id="191" name="Straight Arrow Connector 190">
              <a:extLst>
                <a:ext uri="{FF2B5EF4-FFF2-40B4-BE49-F238E27FC236}">
                  <a16:creationId xmlns:a16="http://schemas.microsoft.com/office/drawing/2014/main" id="{FBBC81C0-CFBE-4F44-ADFA-6DD7F254F2A4}"/>
                </a:ext>
              </a:extLst>
            </p:cNvPr>
            <p:cNvCxnSpPr>
              <a:cxnSpLocks/>
            </p:cNvCxnSpPr>
            <p:nvPr/>
          </p:nvCxnSpPr>
          <p:spPr>
            <a:xfrm>
              <a:off x="4340951" y="3387264"/>
              <a:ext cx="162404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92" name="TextBox 191">
            <a:extLst>
              <a:ext uri="{FF2B5EF4-FFF2-40B4-BE49-F238E27FC236}">
                <a16:creationId xmlns:a16="http://schemas.microsoft.com/office/drawing/2014/main" id="{54E030FD-E2D4-440D-863D-A22BC40EAD34}"/>
              </a:ext>
            </a:extLst>
          </p:cNvPr>
          <p:cNvSpPr txBox="1"/>
          <p:nvPr/>
        </p:nvSpPr>
        <p:spPr>
          <a:xfrm>
            <a:off x="7270865" y="60101"/>
            <a:ext cx="4776755" cy="8532318"/>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403020202020204" pitchFamily="34" charset="0"/>
              </a:rPr>
              <a:t>Service Instantiation Part 2</a:t>
            </a:r>
          </a:p>
          <a:p>
            <a:pPr defTabSz="360000">
              <a:spcAft>
                <a:spcPts val="300"/>
              </a:spcAft>
              <a:tabLst>
                <a:tab pos="360000" algn="l"/>
              </a:tabLst>
            </a:pPr>
            <a:r>
              <a:rPr lang="en-US" dirty="0">
                <a:ea typeface="Nokia Pure Text Light" panose="020B0403020202020204" pitchFamily="34" charset="0"/>
              </a:rPr>
              <a:t>AAF responds to SO that Security Data Creation is complete </a:t>
            </a:r>
            <a:r>
              <a:rPr lang="en-US" dirty="0">
                <a:solidFill>
                  <a:srgbClr val="FF0000"/>
                </a:solidFill>
                <a:ea typeface="Nokia Pure Text Light" panose="020B0403020202020204" pitchFamily="34" charset="0"/>
              </a:rPr>
              <a:t>and provides the IAK/RV</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SO triggers Multi-VIM (M-VIM) to instantiate the VNF </a:t>
            </a:r>
            <a:r>
              <a:rPr lang="en-US" dirty="0">
                <a:solidFill>
                  <a:srgbClr val="FF0000"/>
                </a:solidFill>
                <a:ea typeface="Nokia Pure Text Light" panose="020B0403020202020204" pitchFamily="34" charset="0"/>
              </a:rPr>
              <a:t>and passes security data</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M-VIM instantiates the VNF and configures security data (</a:t>
            </a:r>
            <a:r>
              <a:rPr lang="en-US" dirty="0">
                <a:solidFill>
                  <a:srgbClr val="FF0000"/>
                </a:solidFill>
                <a:ea typeface="Nokia Pure Text Light" panose="020B0403020202020204" pitchFamily="34" charset="0"/>
              </a:rPr>
              <a:t>IAK/RV and Controller SSH public key</a:t>
            </a:r>
            <a:r>
              <a:rPr lang="en-US" dirty="0">
                <a:ea typeface="Nokia Pure Text Light" panose="020B0403020202020204" pitchFamily="34" charset="0"/>
              </a:rPr>
              <a:t>) as part of instantiation. </a:t>
            </a:r>
          </a:p>
          <a:p>
            <a:pPr defTabSz="360000">
              <a:spcAft>
                <a:spcPts val="300"/>
              </a:spcAft>
              <a:tabLst>
                <a:tab pos="360000" algn="l"/>
              </a:tabLst>
            </a:pPr>
            <a:r>
              <a:rPr lang="en-US" dirty="0">
                <a:ea typeface="Nokia Pure Text Light" panose="020B0403020202020204" pitchFamily="34" charset="0"/>
              </a:rPr>
              <a:t>M-VIM notifies SO that instantiation is complete. </a:t>
            </a:r>
          </a:p>
          <a:p>
            <a:pPr defTabSz="360000">
              <a:spcAft>
                <a:spcPts val="300"/>
              </a:spcAft>
              <a:tabLst>
                <a:tab pos="360000" algn="l"/>
              </a:tabLst>
            </a:pPr>
            <a:r>
              <a:rPr lang="en-US" dirty="0">
                <a:ea typeface="Nokia Pure Text Light" panose="020B0403020202020204" pitchFamily="34" charset="0"/>
              </a:rPr>
              <a:t>SO triggers the appropriate Controller to activate the service.</a:t>
            </a:r>
          </a:p>
          <a:p>
            <a:pPr defTabSz="360000">
              <a:spcAft>
                <a:spcPts val="300"/>
              </a:spcAft>
              <a:tabLst>
                <a:tab pos="360000" algn="l"/>
              </a:tabLst>
            </a:pPr>
            <a:r>
              <a:rPr lang="en-US" dirty="0">
                <a:ea typeface="Nokia Pure Text Light" panose="020B0403020202020204" pitchFamily="34" charset="0"/>
              </a:rPr>
              <a:t>Controller configures the VNF for service via Ansible/SSH or NetConf/SSH or NetConf/TLS. The service configuration is VNF specific. </a:t>
            </a:r>
          </a:p>
          <a:p>
            <a:pPr defTabSz="360000">
              <a:spcAft>
                <a:spcPts val="300"/>
              </a:spcAft>
              <a:tabLst>
                <a:tab pos="360000" algn="l"/>
              </a:tabLst>
            </a:pPr>
            <a:r>
              <a:rPr lang="en-US" dirty="0">
                <a:ea typeface="Nokia Pure Text Light" panose="020B0403020202020204" pitchFamily="34" charset="0"/>
              </a:rPr>
              <a:t>SSH uses public key authentication.  SSH public key are provisioned at step D3.</a:t>
            </a:r>
          </a:p>
          <a:p>
            <a:pPr defTabSz="360000">
              <a:spcAft>
                <a:spcPts val="300"/>
              </a:spcAft>
              <a:tabLst>
                <a:tab pos="360000" algn="l"/>
              </a:tabLst>
            </a:pPr>
            <a:r>
              <a:rPr lang="en-US" dirty="0">
                <a:ea typeface="Nokia Pure Text Light" panose="020B0403020202020204" pitchFamily="34" charset="0"/>
              </a:rPr>
              <a:t>VNF activates itself according to the service configuration from  the Controller. .  </a:t>
            </a:r>
            <a:r>
              <a:rPr lang="en-US" dirty="0">
                <a:solidFill>
                  <a:srgbClr val="FF0000"/>
                </a:solidFill>
                <a:ea typeface="Nokia Pure Text Light" panose="020B0403020202020204" pitchFamily="34" charset="0"/>
              </a:rPr>
              <a:t>VNF uses the IAK/RV to perform certificate enrollment</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Controller updates AAI with configuration.</a:t>
            </a:r>
          </a:p>
          <a:p>
            <a:pPr defTabSz="360000">
              <a:spcAft>
                <a:spcPts val="300"/>
              </a:spcAft>
              <a:tabLst>
                <a:tab pos="360000" algn="l"/>
              </a:tabLst>
            </a:pPr>
            <a:r>
              <a:rPr lang="en-US" dirty="0">
                <a:ea typeface="Nokia Pure Text Light" panose="020B0403020202020204" pitchFamily="34" charset="0"/>
              </a:rPr>
              <a:t>Controller notifies SO that service is configured.</a:t>
            </a:r>
          </a:p>
          <a:p>
            <a:pPr defTabSz="360000">
              <a:spcAft>
                <a:spcPts val="300"/>
              </a:spcAft>
              <a:tabLst>
                <a:tab pos="360000" algn="l"/>
              </a:tabLst>
            </a:pPr>
            <a:r>
              <a:rPr lang="en-US" dirty="0">
                <a:ea typeface="Nokia Pure Text Light" panose="020B0403020202020204" pitchFamily="34" charset="0"/>
              </a:rPr>
              <a:t>SO triggers DCAE to monitor this new service.</a:t>
            </a:r>
          </a:p>
          <a:p>
            <a:pPr defTabSz="360000">
              <a:spcAft>
                <a:spcPts val="300"/>
              </a:spcAft>
              <a:tabLst>
                <a:tab pos="360000" algn="l"/>
              </a:tabLst>
            </a:pPr>
            <a:r>
              <a:rPr lang="en-US" dirty="0">
                <a:ea typeface="Nokia Pure Text Light" panose="020B0403020202020204" pitchFamily="34" charset="0"/>
              </a:rPr>
              <a:t>DCAE queries AAI for information about the service and starts monitoring.  </a:t>
            </a:r>
            <a:endParaRPr lang="en-US" dirty="0">
              <a:solidFill>
                <a:srgbClr val="FF0000"/>
              </a:solidFill>
              <a:ea typeface="Nokia Pure Text Light" panose="020B0403020202020204" pitchFamily="34" charset="0"/>
            </a:endParaRPr>
          </a:p>
          <a:p>
            <a:pPr defTabSz="360000">
              <a:spcAft>
                <a:spcPts val="300"/>
              </a:spcAft>
              <a:tabLst>
                <a:tab pos="360000" algn="l"/>
              </a:tabLst>
            </a:pPr>
            <a:r>
              <a:rPr lang="en-US" dirty="0">
                <a:ea typeface="Nokia Pure Text Light" panose="020B0403020202020204" pitchFamily="34" charset="0"/>
              </a:rPr>
              <a:t>DCAE notifies SO that service is monitored.</a:t>
            </a:r>
          </a:p>
          <a:p>
            <a:pPr defTabSz="360000">
              <a:spcAft>
                <a:spcPts val="300"/>
              </a:spcAft>
              <a:tabLst>
                <a:tab pos="360000" algn="l"/>
              </a:tabLst>
            </a:pPr>
            <a:r>
              <a:rPr lang="en-US" dirty="0">
                <a:ea typeface="Nokia Pure Text Light" panose="020B0403020202020204" pitchFamily="34" charset="0"/>
              </a:rPr>
              <a:t>SO informs service initiator (VID user or OSS/BSS) that service is active.</a:t>
            </a:r>
          </a:p>
        </p:txBody>
      </p:sp>
      <p:sp>
        <p:nvSpPr>
          <p:cNvPr id="195" name="Oval 194">
            <a:extLst>
              <a:ext uri="{FF2B5EF4-FFF2-40B4-BE49-F238E27FC236}">
                <a16:creationId xmlns:a16="http://schemas.microsoft.com/office/drawing/2014/main" id="{CF4EFAB3-773F-4927-8F33-FC02200156E0}"/>
              </a:ext>
            </a:extLst>
          </p:cNvPr>
          <p:cNvSpPr/>
          <p:nvPr/>
        </p:nvSpPr>
        <p:spPr>
          <a:xfrm>
            <a:off x="6864628" y="578477"/>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sp>
        <p:nvSpPr>
          <p:cNvPr id="220" name="Oval 219">
            <a:extLst>
              <a:ext uri="{FF2B5EF4-FFF2-40B4-BE49-F238E27FC236}">
                <a16:creationId xmlns:a16="http://schemas.microsoft.com/office/drawing/2014/main" id="{7E9F0539-7946-494A-A97F-D7806BE3D67C}"/>
              </a:ext>
            </a:extLst>
          </p:cNvPr>
          <p:cNvSpPr/>
          <p:nvPr/>
        </p:nvSpPr>
        <p:spPr>
          <a:xfrm>
            <a:off x="849515" y="2213636"/>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D2</a:t>
            </a:r>
            <a:endParaRPr lang="en-US" sz="900" b="1" kern="0" dirty="0">
              <a:solidFill>
                <a:srgbClr val="FFFFFF"/>
              </a:solidFill>
              <a:latin typeface="Nokia Pure Text Light"/>
              <a:ea typeface="+mn-ea"/>
              <a:cs typeface="+mn-cs"/>
            </a:endParaRPr>
          </a:p>
        </p:txBody>
      </p:sp>
      <p:sp>
        <p:nvSpPr>
          <p:cNvPr id="248" name="Oval 247">
            <a:extLst>
              <a:ext uri="{FF2B5EF4-FFF2-40B4-BE49-F238E27FC236}">
                <a16:creationId xmlns:a16="http://schemas.microsoft.com/office/drawing/2014/main" id="{5F2B9D7D-0212-42FF-8BFE-423EDED9FC84}"/>
              </a:ext>
            </a:extLst>
          </p:cNvPr>
          <p:cNvSpPr/>
          <p:nvPr/>
        </p:nvSpPr>
        <p:spPr>
          <a:xfrm>
            <a:off x="2411547" y="7931946"/>
            <a:ext cx="430642"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49" name="Oval 248">
            <a:extLst>
              <a:ext uri="{FF2B5EF4-FFF2-40B4-BE49-F238E27FC236}">
                <a16:creationId xmlns:a16="http://schemas.microsoft.com/office/drawing/2014/main" id="{39128CC1-AF7C-4BDD-85B6-98D38742EC78}"/>
              </a:ext>
            </a:extLst>
          </p:cNvPr>
          <p:cNvSpPr/>
          <p:nvPr/>
        </p:nvSpPr>
        <p:spPr>
          <a:xfrm>
            <a:off x="2416138" y="8432216"/>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61" name="Rectangle 160">
            <a:extLst>
              <a:ext uri="{FF2B5EF4-FFF2-40B4-BE49-F238E27FC236}">
                <a16:creationId xmlns:a16="http://schemas.microsoft.com/office/drawing/2014/main" id="{0B8C2DF7-B0D9-4564-BC78-2C1C1152ABF3}"/>
              </a:ext>
            </a:extLst>
          </p:cNvPr>
          <p:cNvSpPr/>
          <p:nvPr/>
        </p:nvSpPr>
        <p:spPr>
          <a:xfrm>
            <a:off x="871735" y="4435088"/>
            <a:ext cx="421910" cy="276999"/>
          </a:xfrm>
          <a:prstGeom prst="rect">
            <a:avLst/>
          </a:prstGeom>
        </p:spPr>
        <p:txBody>
          <a:bodyPr wrap="none">
            <a:spAutoFit/>
          </a:bodyPr>
          <a:lstStyle/>
          <a:p>
            <a:r>
              <a:rPr lang="en-US" sz="1200" dirty="0">
                <a:solidFill>
                  <a:srgbClr val="FF0000"/>
                </a:solidFill>
              </a:rPr>
              <a:t>SSH</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02341" y="4393604"/>
            <a:ext cx="278522" cy="278522"/>
          </a:xfrm>
          <a:prstGeom prst="rect">
            <a:avLst/>
          </a:prstGeom>
        </p:spPr>
      </p:pic>
      <p:pic>
        <p:nvPicPr>
          <p:cNvPr id="172" name="Picture 171">
            <a:extLst>
              <a:ext uri="{FF2B5EF4-FFF2-40B4-BE49-F238E27FC236}">
                <a16:creationId xmlns:a16="http://schemas.microsoft.com/office/drawing/2014/main" id="{0D6EE3DC-F942-4693-9EE5-3D1B7FA04E3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38837" y="4762269"/>
            <a:ext cx="278522" cy="278522"/>
          </a:xfrm>
          <a:prstGeom prst="rect">
            <a:avLst/>
          </a:prstGeom>
        </p:spPr>
      </p:pic>
      <p:sp>
        <p:nvSpPr>
          <p:cNvPr id="174" name="Rectangle: Rounded Corners 173">
            <a:extLst>
              <a:ext uri="{FF2B5EF4-FFF2-40B4-BE49-F238E27FC236}">
                <a16:creationId xmlns:a16="http://schemas.microsoft.com/office/drawing/2014/main" id="{E0027AE5-E58F-4727-AD4B-704A2EA3CA78}"/>
              </a:ext>
            </a:extLst>
          </p:cNvPr>
          <p:cNvSpPr/>
          <p:nvPr/>
        </p:nvSpPr>
        <p:spPr>
          <a:xfrm rot="16200000">
            <a:off x="540136" y="5190152"/>
            <a:ext cx="392744" cy="9329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id="{0601AB40-FAFD-4BEF-B36E-AE3E8E487554}"/>
              </a:ext>
            </a:extLst>
          </p:cNvPr>
          <p:cNvSpPr txBox="1"/>
          <p:nvPr/>
        </p:nvSpPr>
        <p:spPr>
          <a:xfrm>
            <a:off x="270165" y="5484466"/>
            <a:ext cx="944543" cy="369332"/>
          </a:xfrm>
          <a:prstGeom prst="rect">
            <a:avLst/>
          </a:prstGeom>
          <a:noFill/>
        </p:spPr>
        <p:txBody>
          <a:bodyPr wrap="square" rtlCol="0">
            <a:spAutoFit/>
          </a:bodyPr>
          <a:lstStyle/>
          <a:p>
            <a:r>
              <a:rPr lang="en-US" dirty="0">
                <a:solidFill>
                  <a:srgbClr val="0000CC"/>
                </a:solidFill>
              </a:rPr>
              <a:t>Activate</a:t>
            </a:r>
          </a:p>
        </p:txBody>
      </p:sp>
      <p:sp>
        <p:nvSpPr>
          <p:cNvPr id="180" name="Oval 179">
            <a:extLst>
              <a:ext uri="{FF2B5EF4-FFF2-40B4-BE49-F238E27FC236}">
                <a16:creationId xmlns:a16="http://schemas.microsoft.com/office/drawing/2014/main" id="{2A6EF608-2174-49D6-A2CA-B9DDA96326C2}"/>
              </a:ext>
            </a:extLst>
          </p:cNvPr>
          <p:cNvSpPr/>
          <p:nvPr/>
        </p:nvSpPr>
        <p:spPr>
          <a:xfrm>
            <a:off x="-135987" y="485829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D6</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id="{1DED0D64-4A83-4889-B169-CFC1B4019853}"/>
              </a:ext>
            </a:extLst>
          </p:cNvPr>
          <p:cNvSpPr/>
          <p:nvPr/>
        </p:nvSpPr>
        <p:spPr>
          <a:xfrm>
            <a:off x="812329" y="284071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185" name="Oval 184">
            <a:extLst>
              <a:ext uri="{FF2B5EF4-FFF2-40B4-BE49-F238E27FC236}">
                <a16:creationId xmlns:a16="http://schemas.microsoft.com/office/drawing/2014/main" id="{8262128E-02FA-44DD-98D8-7D6087D7A27A}"/>
              </a:ext>
            </a:extLst>
          </p:cNvPr>
          <p:cNvSpPr/>
          <p:nvPr/>
        </p:nvSpPr>
        <p:spPr>
          <a:xfrm>
            <a:off x="813505" y="3481715"/>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D4</a:t>
            </a:r>
            <a:endParaRPr lang="en-US" sz="900" b="1" kern="0" dirty="0">
              <a:solidFill>
                <a:srgbClr val="FFFFFF"/>
              </a:solidFill>
              <a:latin typeface="Nokia Pure Text Light"/>
              <a:ea typeface="+mn-ea"/>
              <a:cs typeface="+mn-cs"/>
            </a:endParaRPr>
          </a:p>
        </p:txBody>
      </p:sp>
      <p:sp>
        <p:nvSpPr>
          <p:cNvPr id="186" name="Oval 185">
            <a:extLst>
              <a:ext uri="{FF2B5EF4-FFF2-40B4-BE49-F238E27FC236}">
                <a16:creationId xmlns:a16="http://schemas.microsoft.com/office/drawing/2014/main" id="{B4053125-7FF2-458B-8BB7-A06FB3893BC7}"/>
              </a:ext>
            </a:extLst>
          </p:cNvPr>
          <p:cNvSpPr/>
          <p:nvPr/>
        </p:nvSpPr>
        <p:spPr>
          <a:xfrm>
            <a:off x="1264547" y="4164708"/>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D5</a:t>
            </a:r>
            <a:endParaRPr lang="en-US" sz="900" b="1" kern="0" dirty="0">
              <a:solidFill>
                <a:srgbClr val="FFFFFF"/>
              </a:solidFill>
              <a:latin typeface="Nokia Pure Text Light"/>
              <a:ea typeface="+mn-ea"/>
              <a:cs typeface="+mn-cs"/>
            </a:endParaRPr>
          </a:p>
        </p:txBody>
      </p:sp>
      <p:sp>
        <p:nvSpPr>
          <p:cNvPr id="187" name="Oval 186">
            <a:extLst>
              <a:ext uri="{FF2B5EF4-FFF2-40B4-BE49-F238E27FC236}">
                <a16:creationId xmlns:a16="http://schemas.microsoft.com/office/drawing/2014/main" id="{D0EF2EB1-E2E5-4C72-B4B8-4B13EC394503}"/>
              </a:ext>
            </a:extLst>
          </p:cNvPr>
          <p:cNvSpPr/>
          <p:nvPr/>
        </p:nvSpPr>
        <p:spPr>
          <a:xfrm>
            <a:off x="-148055" y="5488683"/>
            <a:ext cx="416487" cy="34953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D7</a:t>
            </a:r>
            <a:endParaRPr lang="en-US" sz="900" b="1" kern="0" dirty="0">
              <a:solidFill>
                <a:srgbClr val="FFFFFF"/>
              </a:solidFill>
              <a:latin typeface="Nokia Pure Text Light"/>
              <a:ea typeface="+mn-ea"/>
              <a:cs typeface="+mn-cs"/>
            </a:endParaRPr>
          </a:p>
        </p:txBody>
      </p:sp>
      <p:sp>
        <p:nvSpPr>
          <p:cNvPr id="194" name="Oval 193">
            <a:extLst>
              <a:ext uri="{FF2B5EF4-FFF2-40B4-BE49-F238E27FC236}">
                <a16:creationId xmlns:a16="http://schemas.microsoft.com/office/drawing/2014/main" id="{35233312-88FF-4184-9892-46AD2EF647FD}"/>
              </a:ext>
            </a:extLst>
          </p:cNvPr>
          <p:cNvSpPr/>
          <p:nvPr/>
        </p:nvSpPr>
        <p:spPr>
          <a:xfrm>
            <a:off x="1300254" y="5513305"/>
            <a:ext cx="410710" cy="33968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D8</a:t>
            </a:r>
            <a:endParaRPr lang="en-US" sz="900" b="1" kern="0" dirty="0">
              <a:solidFill>
                <a:srgbClr val="FFFFFF"/>
              </a:solidFill>
              <a:latin typeface="Nokia Pure Text Light"/>
              <a:ea typeface="+mn-ea"/>
              <a:cs typeface="+mn-cs"/>
            </a:endParaRPr>
          </a:p>
        </p:txBody>
      </p:sp>
      <p:sp>
        <p:nvSpPr>
          <p:cNvPr id="201" name="Oval 200">
            <a:extLst>
              <a:ext uri="{FF2B5EF4-FFF2-40B4-BE49-F238E27FC236}">
                <a16:creationId xmlns:a16="http://schemas.microsoft.com/office/drawing/2014/main" id="{4D2C94E8-D8C9-42E4-9167-F53BAEF60A48}"/>
              </a:ext>
            </a:extLst>
          </p:cNvPr>
          <p:cNvSpPr/>
          <p:nvPr/>
        </p:nvSpPr>
        <p:spPr>
          <a:xfrm>
            <a:off x="1331443" y="6205748"/>
            <a:ext cx="412220" cy="23316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D9</a:t>
            </a:r>
            <a:endParaRPr lang="en-US" sz="900" b="1" kern="0" dirty="0">
              <a:solidFill>
                <a:srgbClr val="FFFFFF"/>
              </a:solidFill>
              <a:latin typeface="Nokia Pure Text Light"/>
              <a:ea typeface="+mn-ea"/>
              <a:cs typeface="+mn-cs"/>
            </a:endParaRPr>
          </a:p>
        </p:txBody>
      </p:sp>
      <p:sp>
        <p:nvSpPr>
          <p:cNvPr id="202" name="Oval 201">
            <a:extLst>
              <a:ext uri="{FF2B5EF4-FFF2-40B4-BE49-F238E27FC236}">
                <a16:creationId xmlns:a16="http://schemas.microsoft.com/office/drawing/2014/main" id="{9340571B-192D-40E8-85FE-9B109F287232}"/>
              </a:ext>
            </a:extLst>
          </p:cNvPr>
          <p:cNvSpPr/>
          <p:nvPr/>
        </p:nvSpPr>
        <p:spPr>
          <a:xfrm>
            <a:off x="2261938" y="6852350"/>
            <a:ext cx="460596" cy="3024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D10</a:t>
            </a:r>
            <a:endParaRPr lang="en-US" sz="900" b="1" kern="0" dirty="0">
              <a:solidFill>
                <a:srgbClr val="FFFFFF"/>
              </a:solidFill>
              <a:latin typeface="Nokia Pure Text Light"/>
              <a:ea typeface="+mn-ea"/>
              <a:cs typeface="+mn-cs"/>
            </a:endParaRPr>
          </a:p>
        </p:txBody>
      </p:sp>
      <p:sp>
        <p:nvSpPr>
          <p:cNvPr id="203" name="Oval 202">
            <a:extLst>
              <a:ext uri="{FF2B5EF4-FFF2-40B4-BE49-F238E27FC236}">
                <a16:creationId xmlns:a16="http://schemas.microsoft.com/office/drawing/2014/main" id="{F454AB28-8B02-4849-8527-559884E44C4E}"/>
              </a:ext>
            </a:extLst>
          </p:cNvPr>
          <p:cNvSpPr/>
          <p:nvPr/>
        </p:nvSpPr>
        <p:spPr>
          <a:xfrm>
            <a:off x="4117367" y="7377970"/>
            <a:ext cx="499838" cy="32059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46" name="Oval 245">
            <a:extLst>
              <a:ext uri="{FF2B5EF4-FFF2-40B4-BE49-F238E27FC236}">
                <a16:creationId xmlns:a16="http://schemas.microsoft.com/office/drawing/2014/main" id="{E2884866-239B-4874-886B-E8DDBF708079}"/>
              </a:ext>
            </a:extLst>
          </p:cNvPr>
          <p:cNvSpPr/>
          <p:nvPr/>
        </p:nvSpPr>
        <p:spPr>
          <a:xfrm>
            <a:off x="6872946" y="1731793"/>
            <a:ext cx="434740" cy="33555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247" name="Oval 246">
            <a:extLst>
              <a:ext uri="{FF2B5EF4-FFF2-40B4-BE49-F238E27FC236}">
                <a16:creationId xmlns:a16="http://schemas.microsoft.com/office/drawing/2014/main" id="{5D32EF74-FF57-4AE9-A724-3199A497092A}"/>
              </a:ext>
            </a:extLst>
          </p:cNvPr>
          <p:cNvSpPr/>
          <p:nvPr/>
        </p:nvSpPr>
        <p:spPr>
          <a:xfrm>
            <a:off x="6872946" y="11440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D2</a:t>
            </a:r>
          </a:p>
        </p:txBody>
      </p:sp>
      <p:sp>
        <p:nvSpPr>
          <p:cNvPr id="261" name="Oval 260">
            <a:extLst>
              <a:ext uri="{FF2B5EF4-FFF2-40B4-BE49-F238E27FC236}">
                <a16:creationId xmlns:a16="http://schemas.microsoft.com/office/drawing/2014/main" id="{5B6998F0-A89E-407A-93A6-EAE96CE6D83F}"/>
              </a:ext>
            </a:extLst>
          </p:cNvPr>
          <p:cNvSpPr/>
          <p:nvPr/>
        </p:nvSpPr>
        <p:spPr>
          <a:xfrm>
            <a:off x="6872946" y="2552505"/>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D4</a:t>
            </a:r>
          </a:p>
        </p:txBody>
      </p:sp>
      <p:sp>
        <p:nvSpPr>
          <p:cNvPr id="262" name="Oval 261">
            <a:extLst>
              <a:ext uri="{FF2B5EF4-FFF2-40B4-BE49-F238E27FC236}">
                <a16:creationId xmlns:a16="http://schemas.microsoft.com/office/drawing/2014/main" id="{A0C2D45B-7B1E-4BFD-8A45-A009A506D950}"/>
              </a:ext>
            </a:extLst>
          </p:cNvPr>
          <p:cNvSpPr/>
          <p:nvPr/>
        </p:nvSpPr>
        <p:spPr>
          <a:xfrm>
            <a:off x="6896381" y="28765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D5</a:t>
            </a:r>
          </a:p>
        </p:txBody>
      </p:sp>
      <p:sp>
        <p:nvSpPr>
          <p:cNvPr id="263" name="Oval 262">
            <a:extLst>
              <a:ext uri="{FF2B5EF4-FFF2-40B4-BE49-F238E27FC236}">
                <a16:creationId xmlns:a16="http://schemas.microsoft.com/office/drawing/2014/main" id="{D3549E70-D82B-431C-93F2-34821719E61E}"/>
              </a:ext>
            </a:extLst>
          </p:cNvPr>
          <p:cNvSpPr/>
          <p:nvPr/>
        </p:nvSpPr>
        <p:spPr>
          <a:xfrm>
            <a:off x="6896915" y="34929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D6</a:t>
            </a:r>
          </a:p>
        </p:txBody>
      </p:sp>
      <p:sp>
        <p:nvSpPr>
          <p:cNvPr id="264" name="Oval 263">
            <a:extLst>
              <a:ext uri="{FF2B5EF4-FFF2-40B4-BE49-F238E27FC236}">
                <a16:creationId xmlns:a16="http://schemas.microsoft.com/office/drawing/2014/main" id="{63EEC884-0FBF-4555-9F81-B00B301F7CFC}"/>
              </a:ext>
            </a:extLst>
          </p:cNvPr>
          <p:cNvSpPr/>
          <p:nvPr/>
        </p:nvSpPr>
        <p:spPr>
          <a:xfrm>
            <a:off x="6872946" y="493889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
        <p:nvSpPr>
          <p:cNvPr id="265" name="Oval 264">
            <a:extLst>
              <a:ext uri="{FF2B5EF4-FFF2-40B4-BE49-F238E27FC236}">
                <a16:creationId xmlns:a16="http://schemas.microsoft.com/office/drawing/2014/main" id="{4640099A-ADC9-4A9A-B278-7D72B2D45018}"/>
              </a:ext>
            </a:extLst>
          </p:cNvPr>
          <p:cNvSpPr/>
          <p:nvPr/>
        </p:nvSpPr>
        <p:spPr>
          <a:xfrm>
            <a:off x="6872946" y="6100580"/>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D9</a:t>
            </a:r>
          </a:p>
        </p:txBody>
      </p:sp>
      <p:sp>
        <p:nvSpPr>
          <p:cNvPr id="266" name="Oval 265">
            <a:extLst>
              <a:ext uri="{FF2B5EF4-FFF2-40B4-BE49-F238E27FC236}">
                <a16:creationId xmlns:a16="http://schemas.microsoft.com/office/drawing/2014/main" id="{6E496264-6F7E-4D76-9B8F-5FC206AF3BAD}"/>
              </a:ext>
            </a:extLst>
          </p:cNvPr>
          <p:cNvSpPr/>
          <p:nvPr/>
        </p:nvSpPr>
        <p:spPr>
          <a:xfrm>
            <a:off x="6858040" y="640451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D10</a:t>
            </a:r>
          </a:p>
        </p:txBody>
      </p:sp>
      <p:sp>
        <p:nvSpPr>
          <p:cNvPr id="267" name="Oval 266">
            <a:extLst>
              <a:ext uri="{FF2B5EF4-FFF2-40B4-BE49-F238E27FC236}">
                <a16:creationId xmlns:a16="http://schemas.microsoft.com/office/drawing/2014/main" id="{83674677-1A66-4B50-9AFF-BA68141684B8}"/>
              </a:ext>
            </a:extLst>
          </p:cNvPr>
          <p:cNvSpPr/>
          <p:nvPr/>
        </p:nvSpPr>
        <p:spPr>
          <a:xfrm>
            <a:off x="6864628" y="675068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68" name="Oval 267">
            <a:extLst>
              <a:ext uri="{FF2B5EF4-FFF2-40B4-BE49-F238E27FC236}">
                <a16:creationId xmlns:a16="http://schemas.microsoft.com/office/drawing/2014/main" id="{4F44239E-74AB-4591-BFCA-4D776B55AC8A}"/>
              </a:ext>
            </a:extLst>
          </p:cNvPr>
          <p:cNvSpPr/>
          <p:nvPr/>
        </p:nvSpPr>
        <p:spPr>
          <a:xfrm>
            <a:off x="6857669" y="732527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69" name="Oval 268">
            <a:extLst>
              <a:ext uri="{FF2B5EF4-FFF2-40B4-BE49-F238E27FC236}">
                <a16:creationId xmlns:a16="http://schemas.microsoft.com/office/drawing/2014/main" id="{74CDF69D-4055-4E7D-A760-BFF882E80134}"/>
              </a:ext>
            </a:extLst>
          </p:cNvPr>
          <p:cNvSpPr/>
          <p:nvPr/>
        </p:nvSpPr>
        <p:spPr>
          <a:xfrm>
            <a:off x="6857669" y="7663814"/>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09" name="Rectangle: Rounded Corners 108">
            <a:extLst>
              <a:ext uri="{FF2B5EF4-FFF2-40B4-BE49-F238E27FC236}">
                <a16:creationId xmlns:a16="http://schemas.microsoft.com/office/drawing/2014/main" id="{F14E776D-ACF7-459A-9A65-D74B5182ABB3}"/>
              </a:ext>
            </a:extLst>
          </p:cNvPr>
          <p:cNvSpPr/>
          <p:nvPr/>
        </p:nvSpPr>
        <p:spPr>
          <a:xfrm rot="16200000">
            <a:off x="3806839" y="447526"/>
            <a:ext cx="388350" cy="232075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TextBox 107">
            <a:extLst>
              <a:ext uri="{FF2B5EF4-FFF2-40B4-BE49-F238E27FC236}">
                <a16:creationId xmlns:a16="http://schemas.microsoft.com/office/drawing/2014/main" id="{D1800F33-1EF4-43F7-9A34-B11E3E0530F1}"/>
              </a:ext>
            </a:extLst>
          </p:cNvPr>
          <p:cNvSpPr txBox="1"/>
          <p:nvPr/>
        </p:nvSpPr>
        <p:spPr>
          <a:xfrm>
            <a:off x="2918522" y="1449756"/>
            <a:ext cx="2307916" cy="343423"/>
          </a:xfrm>
          <a:prstGeom prst="rect">
            <a:avLst/>
          </a:prstGeom>
          <a:noFill/>
        </p:spPr>
        <p:txBody>
          <a:bodyPr wrap="square" rtlCol="0">
            <a:spAutoFit/>
          </a:bodyPr>
          <a:lstStyle/>
          <a:p>
            <a:r>
              <a:rPr lang="en-US" sz="1600" dirty="0">
                <a:solidFill>
                  <a:srgbClr val="0000CC"/>
                </a:solidFill>
              </a:rPr>
              <a:t>Return PKCS#12 bundle</a:t>
            </a:r>
          </a:p>
        </p:txBody>
      </p:sp>
      <p:cxnSp>
        <p:nvCxnSpPr>
          <p:cNvPr id="110" name="Straight Arrow Connector 109">
            <a:extLst>
              <a:ext uri="{FF2B5EF4-FFF2-40B4-BE49-F238E27FC236}">
                <a16:creationId xmlns:a16="http://schemas.microsoft.com/office/drawing/2014/main" id="{BA879A4C-4371-4ADA-92BF-FC1C1BF9C2E9}"/>
              </a:ext>
            </a:extLst>
          </p:cNvPr>
          <p:cNvCxnSpPr>
            <a:cxnSpLocks/>
          </p:cNvCxnSpPr>
          <p:nvPr/>
        </p:nvCxnSpPr>
        <p:spPr>
          <a:xfrm flipH="1">
            <a:off x="3508416" y="1413872"/>
            <a:ext cx="80661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Oval 111">
            <a:extLst>
              <a:ext uri="{FF2B5EF4-FFF2-40B4-BE49-F238E27FC236}">
                <a16:creationId xmlns:a16="http://schemas.microsoft.com/office/drawing/2014/main" id="{19F9BA32-2FF2-423D-9178-A599E0F6501E}"/>
              </a:ext>
            </a:extLst>
          </p:cNvPr>
          <p:cNvSpPr/>
          <p:nvPr/>
        </p:nvSpPr>
        <p:spPr>
          <a:xfrm>
            <a:off x="2357418" y="1467291"/>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a:t>
            </a:r>
            <a:r>
              <a:rPr lang="en-US" sz="900" b="1" kern="0" dirty="0">
                <a:solidFill>
                  <a:srgbClr val="FFFFFF"/>
                </a:solidFill>
                <a:latin typeface="Nokia Pure Text Light"/>
                <a:ea typeface="+mn-ea"/>
                <a:cs typeface="+mn-cs"/>
              </a:rPr>
              <a:t>1</a:t>
            </a:r>
          </a:p>
        </p:txBody>
      </p:sp>
      <p:sp>
        <p:nvSpPr>
          <p:cNvPr id="113" name="Oval 112">
            <a:extLst>
              <a:ext uri="{FF2B5EF4-FFF2-40B4-BE49-F238E27FC236}">
                <a16:creationId xmlns:a16="http://schemas.microsoft.com/office/drawing/2014/main" id="{902F1BA8-8892-4B88-B889-E5D04568A648}"/>
              </a:ext>
            </a:extLst>
          </p:cNvPr>
          <p:cNvSpPr/>
          <p:nvPr/>
        </p:nvSpPr>
        <p:spPr>
          <a:xfrm>
            <a:off x="6857669" y="578138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24952534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01129" y="104208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881968" y="119850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2761114" y="58525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D7 : VNF Certificate Enrollment</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420888" y="646354"/>
            <a:ext cx="1876094" cy="8385755"/>
            <a:chOff x="3257193" y="562840"/>
            <a:chExt cx="1876094" cy="8385755"/>
          </a:xfrm>
        </p:grpSpPr>
        <p:grpSp>
          <p:nvGrpSpPr>
            <p:cNvPr id="9" name="Group 8">
              <a:extLst>
                <a:ext uri="{FF2B5EF4-FFF2-40B4-BE49-F238E27FC236}">
                  <a16:creationId xmlns:a16="http://schemas.microsoft.com/office/drawing/2014/main" id="{98DB0EC6-DAEF-463E-B44D-637B0EAC9B25}"/>
                </a:ext>
              </a:extLst>
            </p:cNvPr>
            <p:cNvGrpSpPr/>
            <p:nvPr/>
          </p:nvGrpSpPr>
          <p:grpSpPr>
            <a:xfrm>
              <a:off x="4420550" y="577939"/>
              <a:ext cx="712737" cy="8370656"/>
              <a:chOff x="1753549" y="577938"/>
              <a:chExt cx="712737" cy="8370656"/>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1972053" y="112055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753549" y="577938"/>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54231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257193" y="562840"/>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8393818"/>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Certificate Enrollment with IAK/RV</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generates a key pair and Certificate Signing Request (CSR), and protects CSR with the IAK. </a:t>
            </a: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submits IAK protected CSR to CA using the CMPv2 protocol.</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verifies CSR using the IAK and RV and creates response containing a certificate bundle. RV is used by CA to identify the IAK.</a:t>
            </a:r>
          </a:p>
          <a:p>
            <a:pPr defTabSz="360000">
              <a:spcAft>
                <a:spcPts val="600"/>
              </a:spcAft>
              <a:tabLst>
                <a:tab pos="360000" algn="l"/>
              </a:tabLst>
            </a:pPr>
            <a:r>
              <a:rPr lang="en-US" dirty="0">
                <a:solidFill>
                  <a:srgbClr val="FF0000"/>
                </a:solidFill>
                <a:ea typeface="Nokia Pure Text Light" panose="020B0403020202020204" pitchFamily="34" charset="0"/>
              </a:rPr>
              <a:t> </a:t>
            </a:r>
          </a:p>
          <a:p>
            <a:pPr defTabSz="360000">
              <a:spcAft>
                <a:spcPts val="600"/>
              </a:spcAft>
              <a:tabLst>
                <a:tab pos="360000" algn="l"/>
              </a:tabLst>
            </a:pPr>
            <a:r>
              <a:rPr lang="en-US" dirty="0">
                <a:solidFill>
                  <a:srgbClr val="FF0000"/>
                </a:solidFill>
                <a:ea typeface="Nokia Pure Text Light" panose="020B0403020202020204" pitchFamily="34" charset="0"/>
              </a:rPr>
              <a:t>CA sends certification response.</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creates proof of possession (POP) confirmation.</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sends certificate confirmation.  If CA does not receive the certificate confirmation within the prescribed time period, the certificate is revoked.</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sends confirmation ack.</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b="1" dirty="0">
                <a:solidFill>
                  <a:srgbClr val="FF0000"/>
                </a:solidFill>
                <a:ea typeface="Nokia Pure Text Light" panose="020B0403020202020204" pitchFamily="34" charset="0"/>
              </a:rPr>
              <a:t>Issue:</a:t>
            </a:r>
            <a:r>
              <a:rPr lang="en-US" dirty="0">
                <a:solidFill>
                  <a:srgbClr val="FF0000"/>
                </a:solidFill>
                <a:ea typeface="Nokia Pure Text Light" panose="020B0403020202020204" pitchFamily="34" charset="0"/>
              </a:rPr>
              <a:t>  Is VNF certificate enrollment automatically performed or is it triggered from ONAP?</a:t>
            </a: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3400924" y="15320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D7a</a:t>
            </a:r>
            <a:endParaRPr lang="en-US" sz="1000" b="1" kern="0" dirty="0">
              <a:solidFill>
                <a:srgbClr val="FFFFFF"/>
              </a:solidFill>
              <a:latin typeface="Nokia Pure Text Light"/>
              <a:ea typeface="+mn-ea"/>
              <a:cs typeface="+mn-cs"/>
            </a:endParaRP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D7a</a:t>
            </a:r>
            <a:endParaRPr lang="en-US" sz="10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2843096" y="765084"/>
            <a:ext cx="412292" cy="276999"/>
          </a:xfrm>
          <a:prstGeom prst="rect">
            <a:avLst/>
          </a:prstGeom>
          <a:noFill/>
        </p:spPr>
        <p:txBody>
          <a:bodyPr wrap="none" rtlCol="0">
            <a:spAutoFit/>
          </a:bodyPr>
          <a:lstStyle/>
          <a:p>
            <a:pPr algn="ctr"/>
            <a:r>
              <a:rPr lang="en-US" sz="1200" b="1" dirty="0">
                <a:solidFill>
                  <a:schemeClr val="bg1"/>
                </a:solidFill>
              </a:rPr>
              <a:t>AAI</a:t>
            </a: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459471" y="556596"/>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495779" y="779832"/>
            <a:ext cx="447559" cy="276999"/>
          </a:xfrm>
          <a:prstGeom prst="rect">
            <a:avLst/>
          </a:prstGeom>
          <a:noFill/>
        </p:spPr>
        <p:txBody>
          <a:bodyPr wrap="none" rtlCol="0">
            <a:spAutoFit/>
          </a:bodyPr>
          <a:lstStyle/>
          <a:p>
            <a:pPr algn="ctr"/>
            <a:r>
              <a:rPr lang="en-US" sz="1200" b="1" dirty="0">
                <a:solidFill>
                  <a:schemeClr val="bg1"/>
                </a:solidFill>
              </a:rPr>
              <a:t>VNF</a:t>
            </a:r>
          </a:p>
        </p:txBody>
      </p: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68975" y="1566367"/>
            <a:ext cx="278522" cy="278522"/>
          </a:xfrm>
          <a:prstGeom prst="rect">
            <a:avLst/>
          </a:prstGeom>
        </p:spPr>
      </p:pic>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493608" y="758344"/>
            <a:ext cx="604654" cy="276999"/>
          </a:xfrm>
          <a:prstGeom prst="rect">
            <a:avLst/>
          </a:prstGeom>
          <a:noFill/>
        </p:spPr>
        <p:txBody>
          <a:bodyPr wrap="none" rtlCol="0">
            <a:spAutoFit/>
          </a:bodyPr>
          <a:lstStyle/>
          <a:p>
            <a:pPr algn="ctr"/>
            <a:r>
              <a:rPr lang="en-US" sz="1200" b="1" dirty="0">
                <a:solidFill>
                  <a:schemeClr val="bg1"/>
                </a:solidFill>
              </a:rPr>
              <a:t>CA/RA</a:t>
            </a:r>
          </a:p>
        </p:txBody>
      </p:sp>
      <p:sp>
        <p:nvSpPr>
          <p:cNvPr id="166" name="Rectangle: Rounded Corners 165">
            <a:extLst>
              <a:ext uri="{FF2B5EF4-FFF2-40B4-BE49-F238E27FC236}">
                <a16:creationId xmlns:a16="http://schemas.microsoft.com/office/drawing/2014/main" id="{C59ED623-4D03-4F3C-BEC9-0691D21357F8}"/>
              </a:ext>
            </a:extLst>
          </p:cNvPr>
          <p:cNvSpPr/>
          <p:nvPr/>
        </p:nvSpPr>
        <p:spPr>
          <a:xfrm>
            <a:off x="4589655" y="2421631"/>
            <a:ext cx="2439990"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IAK protected CSR</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a:off x="4888787" y="2393631"/>
            <a:ext cx="179019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3837268" y="1368728"/>
            <a:ext cx="2596281"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Generate key pair</a:t>
            </a:r>
          </a:p>
          <a:p>
            <a:r>
              <a:rPr lang="en-US" sz="1600" dirty="0">
                <a:solidFill>
                  <a:srgbClr val="0000CC"/>
                </a:solidFill>
              </a:rPr>
              <a:t>Create CSR with VNF UUID</a:t>
            </a:r>
          </a:p>
          <a:p>
            <a:r>
              <a:rPr lang="en-US" sz="1600" dirty="0">
                <a:solidFill>
                  <a:srgbClr val="0000CC"/>
                </a:solidFill>
              </a:rPr>
              <a:t>Protect CSR with IAK</a:t>
            </a:r>
          </a:p>
        </p:txBody>
      </p:sp>
      <p:sp>
        <p:nvSpPr>
          <p:cNvPr id="90" name="Oval 89">
            <a:extLst>
              <a:ext uri="{FF2B5EF4-FFF2-40B4-BE49-F238E27FC236}">
                <a16:creationId xmlns:a16="http://schemas.microsoft.com/office/drawing/2014/main" id="{F337D02A-8653-4EF2-B10C-6FEAE873453F}"/>
              </a:ext>
            </a:extLst>
          </p:cNvPr>
          <p:cNvSpPr/>
          <p:nvPr/>
        </p:nvSpPr>
        <p:spPr>
          <a:xfrm>
            <a:off x="4133419" y="24896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D7b</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88382" y="2514214"/>
            <a:ext cx="278522" cy="27852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4556606" y="4164063"/>
            <a:ext cx="2520614" cy="4075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Certification response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flipV="1">
            <a:off x="4888787" y="4134813"/>
            <a:ext cx="1786872" cy="51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580649" y="3101355"/>
            <a:ext cx="1601760"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Verify request</a:t>
            </a:r>
          </a:p>
          <a:p>
            <a:r>
              <a:rPr lang="en-US" sz="1600" dirty="0">
                <a:solidFill>
                  <a:srgbClr val="0000CC"/>
                </a:solidFill>
              </a:rPr>
              <a:t>Process request</a:t>
            </a:r>
          </a:p>
          <a:p>
            <a:r>
              <a:rPr lang="en-US" sz="1600" dirty="0">
                <a:solidFill>
                  <a:srgbClr val="0000CC"/>
                </a:solidFill>
              </a:rPr>
              <a:t>Create response</a:t>
            </a:r>
          </a:p>
        </p:txBody>
      </p:sp>
      <p:sp>
        <p:nvSpPr>
          <p:cNvPr id="96" name="Rectangle: Rounded Corners 165">
            <a:extLst>
              <a:ext uri="{FF2B5EF4-FFF2-40B4-BE49-F238E27FC236}">
                <a16:creationId xmlns:a16="http://schemas.microsoft.com/office/drawing/2014/main" id="{C59ED623-4D03-4F3C-BEC9-0691D21357F8}"/>
              </a:ext>
            </a:extLst>
          </p:cNvPr>
          <p:cNvSpPr/>
          <p:nvPr/>
        </p:nvSpPr>
        <p:spPr>
          <a:xfrm>
            <a:off x="3648735" y="4822273"/>
            <a:ext cx="2353865" cy="3419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POP confirmation</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4601129" y="5543151"/>
            <a:ext cx="238186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 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flipV="1">
            <a:off x="4919937" y="5523292"/>
            <a:ext cx="1748760" cy="26624"/>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4601130" y="6321371"/>
            <a:ext cx="238186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4908463" y="6312690"/>
            <a:ext cx="1801857" cy="86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25037" y="3360799"/>
            <a:ext cx="278522" cy="278522"/>
          </a:xfrm>
          <a:prstGeom prst="rect">
            <a:avLst/>
          </a:prstGeom>
        </p:spPr>
      </p:pic>
      <p:sp>
        <p:nvSpPr>
          <p:cNvPr id="103" name="Oval 102">
            <a:extLst>
              <a:ext uri="{FF2B5EF4-FFF2-40B4-BE49-F238E27FC236}">
                <a16:creationId xmlns:a16="http://schemas.microsoft.com/office/drawing/2014/main" id="{F337D02A-8653-4EF2-B10C-6FEAE873453F}"/>
              </a:ext>
            </a:extLst>
          </p:cNvPr>
          <p:cNvSpPr/>
          <p:nvPr/>
        </p:nvSpPr>
        <p:spPr>
          <a:xfrm>
            <a:off x="5139425" y="333425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D7c</a:t>
            </a:r>
            <a:endParaRPr lang="en-US" sz="1000" b="1" kern="0" dirty="0">
              <a:solidFill>
                <a:srgbClr val="FFFFFF"/>
              </a:solidFill>
              <a:latin typeface="Nokia Pure Text Light"/>
              <a:ea typeface="+mn-ea"/>
              <a:cs typeface="+mn-cs"/>
            </a:endParaRPr>
          </a:p>
        </p:txBody>
      </p:sp>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96098" y="4228003"/>
            <a:ext cx="278522" cy="278522"/>
          </a:xfrm>
          <a:prstGeom prst="rect">
            <a:avLst/>
          </a:prstGeom>
        </p:spPr>
      </p:pic>
      <p:sp>
        <p:nvSpPr>
          <p:cNvPr id="105" name="Oval 104">
            <a:extLst>
              <a:ext uri="{FF2B5EF4-FFF2-40B4-BE49-F238E27FC236}">
                <a16:creationId xmlns:a16="http://schemas.microsoft.com/office/drawing/2014/main" id="{F337D02A-8653-4EF2-B10C-6FEAE873453F}"/>
              </a:ext>
            </a:extLst>
          </p:cNvPr>
          <p:cNvSpPr/>
          <p:nvPr/>
        </p:nvSpPr>
        <p:spPr>
          <a:xfrm>
            <a:off x="4084900" y="419028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D7d</a:t>
            </a:r>
            <a:endParaRPr lang="en-US" sz="1000" b="1" kern="0" dirty="0">
              <a:solidFill>
                <a:srgbClr val="FFFFFF"/>
              </a:solidFill>
              <a:latin typeface="Nokia Pure Text Light"/>
              <a:ea typeface="+mn-ea"/>
              <a:cs typeface="+mn-cs"/>
            </a:endParaRPr>
          </a:p>
        </p:txBody>
      </p:sp>
      <p:pic>
        <p:nvPicPr>
          <p:cNvPr id="114" name="Picture 11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16517" y="4831349"/>
            <a:ext cx="278522" cy="278522"/>
          </a:xfrm>
          <a:prstGeom prst="rect">
            <a:avLst/>
          </a:prstGeom>
        </p:spPr>
      </p:pic>
      <p:sp>
        <p:nvSpPr>
          <p:cNvPr id="115" name="Oval 114">
            <a:extLst>
              <a:ext uri="{FF2B5EF4-FFF2-40B4-BE49-F238E27FC236}">
                <a16:creationId xmlns:a16="http://schemas.microsoft.com/office/drawing/2014/main" id="{F337D02A-8653-4EF2-B10C-6FEAE873453F}"/>
              </a:ext>
            </a:extLst>
          </p:cNvPr>
          <p:cNvSpPr/>
          <p:nvPr/>
        </p:nvSpPr>
        <p:spPr>
          <a:xfrm>
            <a:off x="3217660" y="48313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D7e</a:t>
            </a:r>
            <a:endParaRPr lang="en-US" sz="1000" b="1" kern="0" dirty="0">
              <a:solidFill>
                <a:srgbClr val="FFFFFF"/>
              </a:solidFill>
              <a:latin typeface="Nokia Pure Text Light"/>
              <a:ea typeface="+mn-ea"/>
              <a:cs typeface="+mn-cs"/>
            </a:endParaRPr>
          </a:p>
        </p:txBody>
      </p:sp>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98211" y="5677402"/>
            <a:ext cx="278522" cy="278522"/>
          </a:xfrm>
          <a:prstGeom prst="rect">
            <a:avLst/>
          </a:prstGeom>
        </p:spPr>
      </p:pic>
      <p:sp>
        <p:nvSpPr>
          <p:cNvPr id="117" name="Oval 116">
            <a:extLst>
              <a:ext uri="{FF2B5EF4-FFF2-40B4-BE49-F238E27FC236}">
                <a16:creationId xmlns:a16="http://schemas.microsoft.com/office/drawing/2014/main" id="{F337D02A-8653-4EF2-B10C-6FEAE873453F}"/>
              </a:ext>
            </a:extLst>
          </p:cNvPr>
          <p:cNvSpPr/>
          <p:nvPr/>
        </p:nvSpPr>
        <p:spPr>
          <a:xfrm>
            <a:off x="4122974" y="564365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D7f</a:t>
            </a:r>
            <a:endParaRPr lang="en-US" sz="1000" b="1" kern="0" dirty="0">
              <a:solidFill>
                <a:srgbClr val="FFFFFF"/>
              </a:solidFill>
              <a:latin typeface="Nokia Pure Text Light"/>
              <a:ea typeface="+mn-ea"/>
              <a:cs typeface="+mn-cs"/>
            </a:endParaRPr>
          </a:p>
        </p:txBody>
      </p:sp>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68800" y="6435775"/>
            <a:ext cx="278522" cy="278522"/>
          </a:xfrm>
          <a:prstGeom prst="rect">
            <a:avLst/>
          </a:prstGeom>
        </p:spPr>
      </p:pic>
      <p:sp>
        <p:nvSpPr>
          <p:cNvPr id="129" name="Oval 128">
            <a:extLst>
              <a:ext uri="{FF2B5EF4-FFF2-40B4-BE49-F238E27FC236}">
                <a16:creationId xmlns:a16="http://schemas.microsoft.com/office/drawing/2014/main" id="{F337D02A-8653-4EF2-B10C-6FEAE873453F}"/>
              </a:ext>
            </a:extLst>
          </p:cNvPr>
          <p:cNvSpPr/>
          <p:nvPr/>
        </p:nvSpPr>
        <p:spPr>
          <a:xfrm>
            <a:off x="7262510" y="165245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D7b</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260878" y="24896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D7c</a:t>
            </a:r>
            <a:endParaRPr lang="en-US" sz="1000" b="1" kern="0" dirty="0">
              <a:solidFill>
                <a:srgbClr val="FFFFFF"/>
              </a:solidFill>
              <a:latin typeface="Nokia Pure Text Light"/>
              <a:ea typeface="+mn-ea"/>
              <a:cs typeface="+mn-cs"/>
            </a:endParaRPr>
          </a:p>
        </p:txBody>
      </p:sp>
      <p:sp>
        <p:nvSpPr>
          <p:cNvPr id="139" name="Oval 138">
            <a:extLst>
              <a:ext uri="{FF2B5EF4-FFF2-40B4-BE49-F238E27FC236}">
                <a16:creationId xmlns:a16="http://schemas.microsoft.com/office/drawing/2014/main" id="{F337D02A-8653-4EF2-B10C-6FEAE873453F}"/>
              </a:ext>
            </a:extLst>
          </p:cNvPr>
          <p:cNvSpPr/>
          <p:nvPr/>
        </p:nvSpPr>
        <p:spPr>
          <a:xfrm>
            <a:off x="7288386" y="37222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D7d</a:t>
            </a:r>
            <a:endParaRPr lang="en-US" sz="1000" b="1" kern="0" dirty="0">
              <a:solidFill>
                <a:srgbClr val="FFFFFF"/>
              </a:solidFill>
              <a:latin typeface="Nokia Pure Text Light"/>
              <a:ea typeface="+mn-ea"/>
              <a:cs typeface="+mn-cs"/>
            </a:endParaRPr>
          </a:p>
        </p:txBody>
      </p:sp>
      <p:sp>
        <p:nvSpPr>
          <p:cNvPr id="140" name="Oval 139">
            <a:extLst>
              <a:ext uri="{FF2B5EF4-FFF2-40B4-BE49-F238E27FC236}">
                <a16:creationId xmlns:a16="http://schemas.microsoft.com/office/drawing/2014/main" id="{F337D02A-8653-4EF2-B10C-6FEAE873453F}"/>
              </a:ext>
            </a:extLst>
          </p:cNvPr>
          <p:cNvSpPr/>
          <p:nvPr/>
        </p:nvSpPr>
        <p:spPr>
          <a:xfrm>
            <a:off x="7308084" y="437819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D7e</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279758" y="51959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D7f</a:t>
            </a:r>
            <a:endParaRPr lang="en-US" sz="1000" b="1" kern="0" dirty="0">
              <a:solidFill>
                <a:srgbClr val="FFFFFF"/>
              </a:solidFill>
              <a:latin typeface="Nokia Pure Text Light"/>
              <a:ea typeface="+mn-ea"/>
              <a:cs typeface="+mn-cs"/>
            </a:endParaRPr>
          </a:p>
        </p:txBody>
      </p:sp>
      <p:sp>
        <p:nvSpPr>
          <p:cNvPr id="168" name="Oval 167">
            <a:extLst>
              <a:ext uri="{FF2B5EF4-FFF2-40B4-BE49-F238E27FC236}">
                <a16:creationId xmlns:a16="http://schemas.microsoft.com/office/drawing/2014/main" id="{F337D02A-8653-4EF2-B10C-6FEAE873453F}"/>
              </a:ext>
            </a:extLst>
          </p:cNvPr>
          <p:cNvSpPr/>
          <p:nvPr/>
        </p:nvSpPr>
        <p:spPr>
          <a:xfrm>
            <a:off x="7326740" y="653731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D7g</a:t>
            </a:r>
            <a:endParaRPr lang="en-US" sz="1000" b="1" kern="0" dirty="0">
              <a:solidFill>
                <a:srgbClr val="FFFFFF"/>
              </a:solidFill>
              <a:latin typeface="Nokia Pure Text Light"/>
              <a:ea typeface="+mn-ea"/>
              <a:cs typeface="+mn-cs"/>
            </a:endParaRPr>
          </a:p>
        </p:txBody>
      </p:sp>
      <p:sp>
        <p:nvSpPr>
          <p:cNvPr id="173" name="Oval 172">
            <a:extLst>
              <a:ext uri="{FF2B5EF4-FFF2-40B4-BE49-F238E27FC236}">
                <a16:creationId xmlns:a16="http://schemas.microsoft.com/office/drawing/2014/main" id="{F337D02A-8653-4EF2-B10C-6FEAE873453F}"/>
              </a:ext>
            </a:extLst>
          </p:cNvPr>
          <p:cNvSpPr/>
          <p:nvPr/>
        </p:nvSpPr>
        <p:spPr>
          <a:xfrm>
            <a:off x="4161432" y="64146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D7g</a:t>
            </a:r>
            <a:endParaRPr lang="en-US" sz="10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3565542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634636"/>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There are 2 scenarios for each Option, depending on whether the Operator CA is near real-time or not.</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Option#1:  PKCS#12 bundle is installed on the VNF at instantiation time.</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Scenario #1:  CA responds in near real-time to CMPv2 request from AAF Cert </a:t>
            </a:r>
            <a:r>
              <a:rPr lang="en-US" sz="2000" dirty="0" err="1">
                <a:ea typeface="Nokia Pure Text Light" panose="020B0304040602060303" pitchFamily="34" charset="0"/>
                <a:cs typeface="Nokia Pure Text Light" panose="020B0304040602060303" pitchFamily="34" charset="0"/>
              </a:rPr>
              <a:t>Mgr</a:t>
            </a:r>
            <a:r>
              <a:rPr lang="en-US" sz="2000" dirty="0">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AAF Cert </a:t>
            </a:r>
            <a:r>
              <a:rPr lang="en-US" sz="2000" dirty="0" err="1">
                <a:ea typeface="Nokia Pure Text Light" panose="020B0304040602060303" pitchFamily="34" charset="0"/>
                <a:cs typeface="Nokia Pure Text Light" panose="020B0304040602060303" pitchFamily="34" charset="0"/>
              </a:rPr>
              <a:t>Mgr</a:t>
            </a:r>
            <a:r>
              <a:rPr lang="en-US" sz="2000" dirty="0">
                <a:ea typeface="Nokia Pure Text Light" panose="020B0304040602060303" pitchFamily="34" charset="0"/>
                <a:cs typeface="Nokia Pure Text Light" panose="020B0304040602060303" pitchFamily="34" charset="0"/>
              </a:rPr>
              <a:t> requests PKCS#12 bundle during the VNF instantiation process.</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Scenario #2: CA does not respond in near real-time to CMPv2 request from AAF Cert </a:t>
            </a:r>
            <a:r>
              <a:rPr lang="en-US" sz="2000" dirty="0" err="1">
                <a:ea typeface="Nokia Pure Text Light" panose="020B0304040602060303" pitchFamily="34" charset="0"/>
                <a:cs typeface="Nokia Pure Text Light" panose="020B0304040602060303" pitchFamily="34" charset="0"/>
              </a:rPr>
              <a:t>Mgr</a:t>
            </a:r>
            <a:r>
              <a:rPr lang="en-US" sz="2000" dirty="0">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AAF Cert </a:t>
            </a:r>
            <a:r>
              <a:rPr lang="en-US" sz="2000" dirty="0" err="1">
                <a:ea typeface="Nokia Pure Text Light" panose="020B0304040602060303" pitchFamily="34" charset="0"/>
                <a:cs typeface="Nokia Pure Text Light" panose="020B0304040602060303" pitchFamily="34" charset="0"/>
              </a:rPr>
              <a:t>Mgr</a:t>
            </a:r>
            <a:r>
              <a:rPr lang="en-US" sz="2000" dirty="0">
                <a:ea typeface="Nokia Pure Text Light" panose="020B0304040602060303" pitchFamily="34" charset="0"/>
                <a:cs typeface="Nokia Pure Text Light" panose="020B0304040602060303" pitchFamily="34" charset="0"/>
              </a:rPr>
              <a:t> requests a pool of PKCS#12 bundles ahead of time and provides them to VNFs during the VNF instantiation process.</a:t>
            </a:r>
          </a:p>
          <a:p>
            <a:pPr marL="1257300" lvl="2"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Note: We decided that this is not a viable solution due to issues with VNF Identity.  At the time when the PKCS#12 bundle is requested, we do not have the VNF identity (UUID).  If we create a pool of UUIDs at that time, it is problematic to later associate these UUIDs with the VNF at instantiation.</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ea typeface="Nokia Pure Text Light" panose="020B0304040602060303" pitchFamily="34" charset="0"/>
                <a:cs typeface="Nokia Pure Text Light" panose="020B0304040602060303" pitchFamily="34" charset="0"/>
              </a:rPr>
              <a:t>Mgr</a:t>
            </a:r>
            <a:r>
              <a:rPr lang="en-US" sz="2000" b="1" dirty="0">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AAF Cert </a:t>
            </a:r>
            <a:r>
              <a:rPr lang="en-US" sz="2000" b="1" dirty="0" err="1">
                <a:ea typeface="Nokia Pure Text Light" panose="020B0304040602060303" pitchFamily="34" charset="0"/>
                <a:cs typeface="Nokia Pure Text Light" panose="020B0304040602060303" pitchFamily="34" charset="0"/>
              </a:rPr>
              <a:t>Mgr</a:t>
            </a:r>
            <a:r>
              <a:rPr lang="en-US" sz="2000" b="1" dirty="0">
                <a:ea typeface="Nokia Pure Text Light" panose="020B0304040602060303" pitchFamily="34" charset="0"/>
                <a:cs typeface="Nokia Pure Text Light" panose="020B0304040602060303" pitchFamily="34" charset="0"/>
              </a:rPr>
              <a:t> requests IAK/RV during the VNF instantiation process. Preferred Scenario.</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Scenario #4: CA does not respond in near real-time to CMPv2 request from AAF Cert </a:t>
            </a:r>
            <a:r>
              <a:rPr lang="en-US" sz="2000" dirty="0" err="1">
                <a:ea typeface="Nokia Pure Text Light" panose="020B0304040602060303" pitchFamily="34" charset="0"/>
                <a:cs typeface="Nokia Pure Text Light" panose="020B0304040602060303" pitchFamily="34" charset="0"/>
              </a:rPr>
              <a:t>Mgr</a:t>
            </a:r>
            <a:r>
              <a:rPr lang="en-US" sz="2000" dirty="0">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AAF Cert </a:t>
            </a:r>
            <a:r>
              <a:rPr lang="en-US" sz="2000" dirty="0" err="1">
                <a:ea typeface="Nokia Pure Text Light" panose="020B0304040602060303" pitchFamily="34" charset="0"/>
                <a:cs typeface="Nokia Pure Text Light" panose="020B0304040602060303" pitchFamily="34" charset="0"/>
              </a:rPr>
              <a:t>Mgr</a:t>
            </a:r>
            <a:r>
              <a:rPr lang="en-US" sz="2000" dirty="0">
                <a:ea typeface="Nokia Pure Text Light" panose="020B0304040602060303" pitchFamily="34" charset="0"/>
                <a:cs typeface="Nokia Pure Text Light" panose="020B0304040602060303" pitchFamily="34" charset="0"/>
              </a:rPr>
              <a:t> requests a pool of IAK/RV pairs ahead of time and provides them to VNFs during the VNF instantiation process.  Storing and protecting these keys is a security concern.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Discussion is on-going about whether we should say that ONAP requires a near real-time CA, to avoid storing a pool of security data.  In this case, only Scenarios #1 and #3 are supported.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Scenario #3 is preferred as it is the most secure.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cs typeface="Arial" panose="020B0604020202020204" pitchFamily="34" charset="0"/>
              </a:rPr>
              <a:t>ONAP Options for VNF Initial Certificate Enrollment</a:t>
            </a:r>
          </a:p>
        </p:txBody>
      </p:sp>
    </p:spTree>
    <p:extLst>
      <p:ext uri="{BB962C8B-B14F-4D97-AF65-F5344CB8AC3E}">
        <p14:creationId xmlns:p14="http://schemas.microsoft.com/office/powerpoint/2010/main" val="2418817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98364"/>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486526"/>
            <a:ext cx="7096773" cy="418699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Scenario 1:</a:t>
            </a:r>
          </a:p>
          <a:p>
            <a:pPr algn="ctr"/>
            <a:r>
              <a:rPr lang="en-US" sz="4400" dirty="0">
                <a:solidFill>
                  <a:schemeClr val="bg1"/>
                </a:solidFill>
              </a:rPr>
              <a:t>CA supports near real-time CMPv2 initial registration of end entity</a:t>
            </a:r>
          </a:p>
          <a:p>
            <a:pPr algn="ctr"/>
            <a:endParaRPr lang="en-US" sz="4400" dirty="0">
              <a:solidFill>
                <a:schemeClr val="bg1"/>
              </a:solidFill>
            </a:endParaRPr>
          </a:p>
          <a:p>
            <a:pPr algn="ctr"/>
            <a:r>
              <a:rPr lang="en-US" sz="3600" dirty="0">
                <a:solidFill>
                  <a:schemeClr val="bg1"/>
                </a:solidFill>
              </a:rPr>
              <a:t>PKCS#12 bundle created and passed to VNF during instantiation.</a:t>
            </a:r>
            <a:endParaRPr lang="ru-RU" sz="3600" dirty="0">
              <a:solidFill>
                <a:schemeClr val="bg1"/>
              </a:solidFill>
            </a:endParaRPr>
          </a:p>
          <a:p>
            <a:pPr algn="ct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1058907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Rounded Corners 71">
            <a:extLst>
              <a:ext uri="{FF2B5EF4-FFF2-40B4-BE49-F238E27FC236}">
                <a16:creationId xmlns:a16="http://schemas.microsoft.com/office/drawing/2014/main" id="{10EC584D-7147-4E0D-B1E0-58A5679F5557}"/>
              </a:ext>
            </a:extLst>
          </p:cNvPr>
          <p:cNvSpPr/>
          <p:nvPr/>
        </p:nvSpPr>
        <p:spPr>
          <a:xfrm>
            <a:off x="2386593" y="1072156"/>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DB8F8149-0E5D-4CE7-B2DA-D2ADDC4F507F}"/>
              </a:ext>
            </a:extLst>
          </p:cNvPr>
          <p:cNvGrpSpPr/>
          <p:nvPr/>
        </p:nvGrpSpPr>
        <p:grpSpPr>
          <a:xfrm>
            <a:off x="132347" y="19019"/>
            <a:ext cx="5958569" cy="9138334"/>
            <a:chOff x="-2229854" y="-10376"/>
            <a:chExt cx="5958569" cy="9138334"/>
          </a:xfrm>
        </p:grpSpPr>
        <p:grpSp>
          <p:nvGrpSpPr>
            <p:cNvPr id="2" name="Group 1">
              <a:extLst>
                <a:ext uri="{FF2B5EF4-FFF2-40B4-BE49-F238E27FC236}">
                  <a16:creationId xmlns:a16="http://schemas.microsoft.com/office/drawing/2014/main" id="{5BBA67C0-88D0-4650-B89C-F3FE5EE9C95D}"/>
                </a:ext>
              </a:extLst>
            </p:cNvPr>
            <p:cNvGrpSpPr/>
            <p:nvPr/>
          </p:nvGrpSpPr>
          <p:grpSpPr>
            <a:xfrm>
              <a:off x="-1679632" y="924773"/>
              <a:ext cx="4681027" cy="7953803"/>
              <a:chOff x="1379912" y="940815"/>
              <a:chExt cx="4577546" cy="7953803"/>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255837"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87106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379912" y="940815"/>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650124" y="105880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631550"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1021155" y="560298"/>
              <a:ext cx="728849" cy="560347"/>
              <a:chOff x="1336183" y="588580"/>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412378" y="512385"/>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546174" y="727820"/>
                <a:ext cx="360996" cy="276999"/>
              </a:xfrm>
              <a:prstGeom prst="rect">
                <a:avLst/>
              </a:prstGeom>
              <a:noFill/>
            </p:spPr>
            <p:txBody>
              <a:bodyPr wrap="none" rtlCol="0">
                <a:spAutoFit/>
              </a:bodyPr>
              <a:lstStyle/>
              <a:p>
                <a:r>
                  <a:rPr lang="en-US" sz="1200" b="1" dirty="0">
                    <a:solidFill>
                      <a:schemeClr val="bg1"/>
                    </a:solidFill>
                  </a:rPr>
                  <a:t>SO</a:t>
                </a:r>
              </a:p>
            </p:txBody>
          </p:sp>
        </p:grpSp>
        <p:grpSp>
          <p:nvGrpSpPr>
            <p:cNvPr id="3" name="Group 2">
              <a:extLst>
                <a:ext uri="{FF2B5EF4-FFF2-40B4-BE49-F238E27FC236}">
                  <a16:creationId xmlns:a16="http://schemas.microsoft.com/office/drawing/2014/main" id="{44280BF3-5D68-4F67-A4C0-C6390D7DFEFA}"/>
                </a:ext>
              </a:extLst>
            </p:cNvPr>
            <p:cNvGrpSpPr/>
            <p:nvPr/>
          </p:nvGrpSpPr>
          <p:grpSpPr>
            <a:xfrm>
              <a:off x="-201794" y="560298"/>
              <a:ext cx="847751" cy="560347"/>
              <a:chOff x="1221890" y="588580"/>
              <a:chExt cx="829010"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331558" y="512385"/>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221890" y="721364"/>
                <a:ext cx="829010" cy="276999"/>
              </a:xfrm>
              <a:prstGeom prst="rect">
                <a:avLst/>
              </a:prstGeom>
              <a:noFill/>
            </p:spPr>
            <p:txBody>
              <a:bodyPr wrap="none" rtlCol="0">
                <a:spAutoFit/>
              </a:bodyPr>
              <a:lstStyle/>
              <a:p>
                <a:r>
                  <a:rPr lang="en-US" sz="1200" b="1" dirty="0">
                    <a:solidFill>
                      <a:schemeClr val="bg1"/>
                    </a:solidFill>
                  </a:rPr>
                  <a:t>Controller</a:t>
                </a:r>
              </a:p>
            </p:txBody>
          </p:sp>
        </p:grpSp>
        <p:grpSp>
          <p:nvGrpSpPr>
            <p:cNvPr id="130" name="Group 129">
              <a:extLst>
                <a:ext uri="{FF2B5EF4-FFF2-40B4-BE49-F238E27FC236}">
                  <a16:creationId xmlns:a16="http://schemas.microsoft.com/office/drawing/2014/main" id="{AF991469-5A5E-44A7-B8AD-6A990A88DE70}"/>
                </a:ext>
              </a:extLst>
            </p:cNvPr>
            <p:cNvGrpSpPr/>
            <p:nvPr/>
          </p:nvGrpSpPr>
          <p:grpSpPr>
            <a:xfrm>
              <a:off x="-1931419" y="577791"/>
              <a:ext cx="728849" cy="545835"/>
              <a:chOff x="1361585" y="722717"/>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67277" y="617025"/>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15854" y="835207"/>
                <a:ext cx="436338" cy="254425"/>
              </a:xfrm>
              <a:prstGeom prst="rect">
                <a:avLst/>
              </a:prstGeom>
              <a:noFill/>
            </p:spPr>
            <p:txBody>
              <a:bodyPr wrap="none" rtlCol="0">
                <a:spAutoFit/>
              </a:bodyPr>
              <a:lstStyle/>
              <a:p>
                <a:r>
                  <a:rPr lang="en-US" sz="1200" b="1" dirty="0">
                    <a:solidFill>
                      <a:schemeClr val="bg1"/>
                    </a:solidFill>
                  </a:rPr>
                  <a:t>SDC</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2229854" y="-10376"/>
              <a:ext cx="5958569" cy="9138334"/>
              <a:chOff x="-5270" y="0"/>
              <a:chExt cx="7160801" cy="858032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7155531"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Stage A: VNF and Service Modeling</a:t>
                </a:r>
              </a:p>
            </p:txBody>
          </p:sp>
          <p:sp>
            <p:nvSpPr>
              <p:cNvPr id="52" name="Rectangle 51">
                <a:extLst>
                  <a:ext uri="{FF2B5EF4-FFF2-40B4-BE49-F238E27FC236}">
                    <a16:creationId xmlns:a16="http://schemas.microsoft.com/office/drawing/2014/main" id="{E4A18EAB-44DD-48FC-8E55-3D036E836FF4}"/>
                  </a:ext>
                </a:extLst>
              </p:cNvPr>
              <p:cNvSpPr/>
              <p:nvPr/>
            </p:nvSpPr>
            <p:spPr>
              <a:xfrm>
                <a:off x="-5270" y="0"/>
                <a:ext cx="7160801"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694416" y="577787"/>
              <a:ext cx="712145" cy="543113"/>
              <a:chOff x="3175255" y="593829"/>
              <a:chExt cx="696402" cy="543113"/>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251899" y="517185"/>
                <a:ext cx="543113" cy="696402"/>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281782" y="716356"/>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1456583" y="582335"/>
              <a:ext cx="723773" cy="543113"/>
              <a:chOff x="1906795" y="604497"/>
              <a:chExt cx="707773" cy="543113"/>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1989125" y="522167"/>
                <a:ext cx="543113" cy="707773"/>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085803" y="684817"/>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844759" y="2631678"/>
              <a:ext cx="600531" cy="11560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2085316" y="2876809"/>
              <a:ext cx="1232082" cy="646331"/>
            </a:xfrm>
            <a:prstGeom prst="rect">
              <a:avLst/>
            </a:prstGeom>
            <a:noFill/>
          </p:spPr>
          <p:txBody>
            <a:bodyPr wrap="square" rtlCol="0">
              <a:spAutoFit/>
            </a:bodyPr>
            <a:lstStyle/>
            <a:p>
              <a:r>
                <a:rPr lang="en-US" dirty="0">
                  <a:solidFill>
                    <a:srgbClr val="0000CC"/>
                  </a:solidFill>
                </a:rPr>
                <a:t>Resource Definition</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30382" y="2792659"/>
              <a:ext cx="179193"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2124926" y="4031557"/>
              <a:ext cx="1293530" cy="749065"/>
              <a:chOff x="1225691" y="4675772"/>
              <a:chExt cx="1264935" cy="74906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496285" y="4553711"/>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334852" y="4778506"/>
                <a:ext cx="1155774" cy="646331"/>
              </a:xfrm>
              <a:prstGeom prst="rect">
                <a:avLst/>
              </a:prstGeom>
              <a:noFill/>
            </p:spPr>
            <p:txBody>
              <a:bodyPr wrap="square" rtlCol="0">
                <a:spAutoFit/>
              </a:bodyPr>
              <a:lstStyle/>
              <a:p>
                <a:r>
                  <a:rPr lang="en-US" dirty="0">
                    <a:solidFill>
                      <a:srgbClr val="0000CC"/>
                    </a:solidFill>
                  </a:rPr>
                  <a:t>Service Design</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2186" y="4675772"/>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659458" y="3057261"/>
              <a:ext cx="278774" cy="116797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927211" y="3497255"/>
              <a:ext cx="753732" cy="276999"/>
            </a:xfrm>
            <a:prstGeom prst="rect">
              <a:avLst/>
            </a:prstGeom>
            <a:noFill/>
          </p:spPr>
          <p:txBody>
            <a:bodyPr wrap="none" rtlCol="0">
              <a:spAutoFit/>
            </a:bodyPr>
            <a:lstStyle/>
            <a:p>
              <a:r>
                <a:rPr lang="en-US" sz="1200" dirty="0">
                  <a:solidFill>
                    <a:schemeClr val="bg1"/>
                  </a:solidFill>
                </a:rPr>
                <a:t>VNF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299696" y="3436564"/>
              <a:ext cx="600531" cy="522651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50804" y="5752757"/>
              <a:ext cx="179193"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790810" y="5850770"/>
              <a:ext cx="2963147" cy="369332"/>
            </a:xfrm>
            <a:prstGeom prst="rect">
              <a:avLst/>
            </a:prstGeom>
            <a:noFill/>
          </p:spPr>
          <p:txBody>
            <a:bodyPr wrap="square" rtlCol="0">
              <a:spAutoFit/>
            </a:bodyPr>
            <a:lstStyle/>
            <a:p>
              <a:r>
                <a:rPr lang="en-US" dirty="0">
                  <a:solidFill>
                    <a:srgbClr val="0000CC"/>
                  </a:solidFill>
                </a:rPr>
                <a:t>Artifacts Distribution</a:t>
              </a:r>
            </a:p>
          </p:txBody>
        </p:sp>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235634" y="1526279"/>
              <a:ext cx="334926" cy="80157"/>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1353362" y="5521823"/>
              <a:ext cx="309198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1341241" y="5330731"/>
              <a:ext cx="220907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1341241" y="5138900"/>
              <a:ext cx="136369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1385854" y="4964556"/>
              <a:ext cx="68991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6" name="TextBox 125">
            <a:extLst>
              <a:ext uri="{FF2B5EF4-FFF2-40B4-BE49-F238E27FC236}">
                <a16:creationId xmlns:a16="http://schemas.microsoft.com/office/drawing/2014/main" id="{FB2F876F-298D-4C84-AADF-F71E775149BE}"/>
              </a:ext>
            </a:extLst>
          </p:cNvPr>
          <p:cNvSpPr txBox="1"/>
          <p:nvPr/>
        </p:nvSpPr>
        <p:spPr>
          <a:xfrm>
            <a:off x="6480343" y="169765"/>
            <a:ext cx="5485648" cy="8609262"/>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304040602060303" pitchFamily="34" charset="0"/>
                <a:cs typeface="Nokia Pure Text Light" panose="020B0304040602060303" pitchFamily="34" charset="0"/>
              </a:rPr>
              <a:t>VNF Modeling Design Time</a:t>
            </a:r>
          </a:p>
          <a:p>
            <a:r>
              <a:rPr lang="en-US" b="1" dirty="0">
                <a:solidFill>
                  <a:srgbClr val="FF0000"/>
                </a:solidFill>
                <a:ea typeface="Nokia Pure Text Light" panose="020B0304040602060303" pitchFamily="34" charset="0"/>
                <a:cs typeface="Nokia Pure Text Light" panose="020B0304040602060303" pitchFamily="34" charset="0"/>
              </a:rPr>
              <a:t>Precondition: </a:t>
            </a:r>
            <a:r>
              <a:rPr lang="en-US" dirty="0">
                <a:solidFill>
                  <a:srgbClr val="FF0000"/>
                </a:solidFill>
                <a:ea typeface="Nokia Pure Text Light" panose="020B0304040602060303" pitchFamily="34" charset="0"/>
                <a:cs typeface="Nokia Pure Text Light" panose="020B0304040602060303" pitchFamily="34" charset="0"/>
              </a:rPr>
              <a:t>At ONAP deployment time, AAF Cert </a:t>
            </a:r>
            <a:r>
              <a:rPr lang="en-US" dirty="0" err="1">
                <a:solidFill>
                  <a:srgbClr val="FF0000"/>
                </a:solidFill>
                <a:ea typeface="Nokia Pure Text Light" panose="020B0304040602060303" pitchFamily="34" charset="0"/>
                <a:cs typeface="Nokia Pure Text Light" panose="020B0304040602060303" pitchFamily="34" charset="0"/>
              </a:rPr>
              <a:t>Mgr</a:t>
            </a:r>
            <a:r>
              <a:rPr lang="en-US" dirty="0">
                <a:solidFill>
                  <a:srgbClr val="FF0000"/>
                </a:solidFill>
                <a:ea typeface="Nokia Pure Text Light" panose="020B0304040602060303" pitchFamily="34" charset="0"/>
                <a:cs typeface="Nokia Pure Text Light" panose="020B0304040602060303" pitchFamily="34" charset="0"/>
              </a:rPr>
              <a:t> obtains a certificate from the CA so AAF is able to request PKCS#12 bundles in near real time.</a:t>
            </a:r>
            <a:endParaRPr lang="en-US" b="1" dirty="0">
              <a:solidFill>
                <a:srgbClr val="FF0000"/>
              </a:solidFill>
              <a:ea typeface="Nokia Pure Text Light" panose="020B0304040602060303" pitchFamily="34" charset="0"/>
              <a:cs typeface="Nokia Pure Text Light" panose="020B0304040602060303" pitchFamily="34" charset="0"/>
            </a:endParaRPr>
          </a:p>
          <a:p>
            <a:endParaRPr lang="en-US" b="1" dirty="0">
              <a:ea typeface="Nokia Pure Text Light" panose="020B0304040602060303" pitchFamily="34" charset="0"/>
              <a:cs typeface="Nokia Pure Text Light" panose="020B0304040602060303" pitchFamily="34" charset="0"/>
            </a:endParaRPr>
          </a:p>
          <a:p>
            <a:r>
              <a:rPr lang="en-US" b="1" dirty="0">
                <a:ea typeface="Nokia Pure Text Light" panose="020B0304040602060303" pitchFamily="34" charset="0"/>
                <a:cs typeface="Nokia Pure Text Light" panose="020B0304040602060303" pitchFamily="34" charset="0"/>
              </a:rPr>
              <a:t>RESOURCE DEFINITION - </a:t>
            </a:r>
            <a:r>
              <a:rPr lang="en-US" dirty="0">
                <a:ea typeface="Nokia Pure Text Light" panose="020B0304040602060303" pitchFamily="34" charset="0"/>
                <a:cs typeface="Nokia Pure Text Light" panose="020B0304040602060303" pitchFamily="34" charset="0"/>
              </a:rPr>
              <a:t>VID User can provide the following information about a VNF:</a:t>
            </a:r>
            <a:endParaRPr lang="en-US" b="1"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RESOURCE TYPE</a:t>
            </a:r>
            <a:r>
              <a:rPr lang="en-US" sz="1600" dirty="0">
                <a:ea typeface="Nokia Pure Text Light" panose="020B0304040602060303" pitchFamily="34" charset="0"/>
                <a:cs typeface="Nokia Pure Text Light" panose="020B0304040602060303" pitchFamily="34" charset="0"/>
              </a:rPr>
              <a:t>– Type of resource; VNF in this case</a:t>
            </a:r>
            <a:r>
              <a:rPr lang="en-US" sz="1600" b="1" dirty="0">
                <a:ea typeface="Nokia Pure Text Light" panose="020B0304040602060303" pitchFamily="34" charset="0"/>
                <a:cs typeface="Nokia Pure Text Light" panose="020B0304040602060303" pitchFamily="34" charset="0"/>
              </a:rPr>
              <a:t>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NAME</a:t>
            </a:r>
            <a:r>
              <a:rPr lang="en-US" sz="1600" dirty="0">
                <a:ea typeface="Nokia Pure Text Light" panose="020B0304040602060303" pitchFamily="34" charset="0"/>
                <a:cs typeface="Nokia Pure Text Light" panose="020B0304040602060303" pitchFamily="34" charset="0"/>
              </a:rPr>
              <a:t> – Name of the VNF type; e.g. 5gCu</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CATEGORY</a:t>
            </a:r>
            <a:r>
              <a:rPr lang="en-US" sz="1600" dirty="0">
                <a:ea typeface="Nokia Pure Text Light" panose="020B0304040602060303" pitchFamily="34" charset="0"/>
                <a:cs typeface="Nokia Pure Text Light" panose="020B0304040602060303" pitchFamily="34" charset="0"/>
              </a:rPr>
              <a:t> – VNF category; e.g. Mobility</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TAGS</a:t>
            </a:r>
            <a:r>
              <a:rPr lang="en-US" sz="1600" dirty="0">
                <a:ea typeface="Nokia Pure Text Light" panose="020B0304040602060303" pitchFamily="34" charset="0"/>
                <a:cs typeface="Nokia Pure Text Light" panose="020B0304040602060303" pitchFamily="34" charset="0"/>
              </a:rPr>
              <a:t> – User-defined tags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DESCRIPTION </a:t>
            </a:r>
            <a:r>
              <a:rPr lang="en-US" sz="1600" dirty="0">
                <a:ea typeface="Nokia Pure Text Light" panose="020B0304040602060303" pitchFamily="34" charset="0"/>
                <a:cs typeface="Nokia Pure Text Light" panose="020B0304040602060303" pitchFamily="34" charset="0"/>
              </a:rPr>
              <a:t>– Text description</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CONTACT ID </a:t>
            </a:r>
            <a:r>
              <a:rPr lang="en-US" sz="1600" dirty="0">
                <a:ea typeface="Nokia Pure Text Light" panose="020B0304040602060303" pitchFamily="34" charset="0"/>
                <a:cs typeface="Nokia Pure Text Light" panose="020B0304040602060303" pitchFamily="34" charset="0"/>
              </a:rPr>
              <a:t>– Designer of the resource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a:t>
            </a:r>
            <a:r>
              <a:rPr lang="en-US" sz="1600" dirty="0">
                <a:ea typeface="Nokia Pure Text Light" panose="020B0304040602060303" pitchFamily="34" charset="0"/>
                <a:cs typeface="Nokia Pure Text Light" panose="020B0304040602060303" pitchFamily="34" charset="0"/>
              </a:rPr>
              <a:t> – VNF vendor; e.g. Nokia</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 RELEASE </a:t>
            </a:r>
            <a:r>
              <a:rPr lang="en-US" sz="1600" dirty="0">
                <a:ea typeface="Nokia Pure Text Light" panose="020B0304040602060303" pitchFamily="34" charset="0"/>
                <a:cs typeface="Nokia Pure Text Light" panose="020B0304040602060303" pitchFamily="34" charset="0"/>
              </a:rPr>
              <a:t>– Vendor release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EVENTS </a:t>
            </a:r>
            <a:r>
              <a:rPr lang="en-US" sz="1600" dirty="0">
                <a:ea typeface="Nokia Pure Text Light" panose="020B0304040602060303" pitchFamily="34" charset="0"/>
                <a:cs typeface="Nokia Pure Text Light" panose="020B0304040602060303" pitchFamily="34" charset="0"/>
              </a:rPr>
              <a:t>– Monitoring event definitions</a:t>
            </a:r>
          </a:p>
          <a:p>
            <a:r>
              <a:rPr lang="en-US" dirty="0">
                <a:solidFill>
                  <a:srgbClr val="FF0000"/>
                </a:solidFill>
                <a:ea typeface="Nokia Pure Text Light" panose="020B0304040602060303" pitchFamily="34" charset="0"/>
                <a:cs typeface="Nokia Pure Text Light" panose="020B0304040602060303" pitchFamily="34" charset="0"/>
              </a:rPr>
              <a:t>Also need to provide which Controller manages this VNF</a:t>
            </a:r>
            <a:r>
              <a:rPr lang="en-US" dirty="0">
                <a:ea typeface="Nokia Pure Text Light" panose="020B0304040602060303" pitchFamily="34" charset="0"/>
                <a:cs typeface="Nokia Pure Text Light" panose="020B0304040602060303" pitchFamily="34" charset="0"/>
              </a:rPr>
              <a:t>.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SERVICE DESIGN </a:t>
            </a:r>
            <a:r>
              <a:rPr lang="en-US" dirty="0">
                <a:ea typeface="Nokia Pure Text Light" panose="020B0304040602060303" pitchFamily="34" charset="0"/>
                <a:cs typeface="Nokia Pure Text Light" panose="020B0304040602060303" pitchFamily="34" charset="0"/>
              </a:rPr>
              <a:t>– User can design a Service that uses a VNF type.  For VNF, VNF package is onboarded which moves the VNF Type into the SDC Catalog.  From there, VNF Type can be used to build services.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ARTIFACTS DISTRIBUTION </a:t>
            </a:r>
            <a:r>
              <a:rPr lang="en-US" dirty="0">
                <a:ea typeface="Nokia Pure Text Light" panose="020B0304040602060303" pitchFamily="34" charset="0"/>
                <a:cs typeface="Nokia Pure Text Light" panose="020B0304040602060303" pitchFamily="34" charset="0"/>
              </a:rPr>
              <a:t>– When User is satisfied with the service design, User can promote the Service and the artifacts are distributed to the appropriate run time components.  These artifacts include the YAML file for the events (fault, measurements, heartbeat, syslog, etc.), Metadata and schema files to describe the VNF-specific data (FM, PM, CM). </a:t>
            </a:r>
            <a:endParaRPr lang="en-US" dirty="0">
              <a:solidFill>
                <a:srgbClr val="FF0000"/>
              </a:solidFill>
              <a:ea typeface="Nokia Pure Text Light" panose="020B0304040602060303" pitchFamily="34" charset="0"/>
              <a:cs typeface="Nokia Pure Text Light" panose="020B0304040602060303" pitchFamily="34" charset="0"/>
            </a:endParaRPr>
          </a:p>
        </p:txBody>
      </p:sp>
      <p:sp>
        <p:nvSpPr>
          <p:cNvPr id="207" name="Oval 206">
            <a:extLst>
              <a:ext uri="{FF2B5EF4-FFF2-40B4-BE49-F238E27FC236}">
                <a16:creationId xmlns:a16="http://schemas.microsoft.com/office/drawing/2014/main" id="{A56B77AA-A626-4126-92CE-97972CA41D4E}"/>
              </a:ext>
            </a:extLst>
          </p:cNvPr>
          <p:cNvSpPr/>
          <p:nvPr/>
        </p:nvSpPr>
        <p:spPr>
          <a:xfrm>
            <a:off x="220171" y="264870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08" name="Oval 207">
            <a:extLst>
              <a:ext uri="{FF2B5EF4-FFF2-40B4-BE49-F238E27FC236}">
                <a16:creationId xmlns:a16="http://schemas.microsoft.com/office/drawing/2014/main" id="{B4886D03-3B71-4281-9FA9-184C4415ACA8}"/>
              </a:ext>
            </a:extLst>
          </p:cNvPr>
          <p:cNvSpPr/>
          <p:nvPr/>
        </p:nvSpPr>
        <p:spPr>
          <a:xfrm>
            <a:off x="208546" y="38829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09" name="Oval 208">
            <a:extLst>
              <a:ext uri="{FF2B5EF4-FFF2-40B4-BE49-F238E27FC236}">
                <a16:creationId xmlns:a16="http://schemas.microsoft.com/office/drawing/2014/main" id="{1456A268-C295-453E-AEC1-DDA809BB4908}"/>
              </a:ext>
            </a:extLst>
          </p:cNvPr>
          <p:cNvSpPr/>
          <p:nvPr/>
        </p:nvSpPr>
        <p:spPr>
          <a:xfrm>
            <a:off x="253284" y="551100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
        <p:nvSpPr>
          <p:cNvPr id="210" name="Oval 209">
            <a:extLst>
              <a:ext uri="{FF2B5EF4-FFF2-40B4-BE49-F238E27FC236}">
                <a16:creationId xmlns:a16="http://schemas.microsoft.com/office/drawing/2014/main" id="{0EFC8CE9-9FA9-48F5-9A16-BEAB1CA4A186}"/>
              </a:ext>
            </a:extLst>
          </p:cNvPr>
          <p:cNvSpPr/>
          <p:nvPr/>
        </p:nvSpPr>
        <p:spPr>
          <a:xfrm>
            <a:off x="6103660" y="185519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11" name="Oval 210">
            <a:extLst>
              <a:ext uri="{FF2B5EF4-FFF2-40B4-BE49-F238E27FC236}">
                <a16:creationId xmlns:a16="http://schemas.microsoft.com/office/drawing/2014/main" id="{808B2B6D-5B6A-4116-B30A-6577EF0F4BF2}"/>
              </a:ext>
            </a:extLst>
          </p:cNvPr>
          <p:cNvSpPr/>
          <p:nvPr/>
        </p:nvSpPr>
        <p:spPr>
          <a:xfrm>
            <a:off x="6116720" y="506723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12" name="Oval 211">
            <a:extLst>
              <a:ext uri="{FF2B5EF4-FFF2-40B4-BE49-F238E27FC236}">
                <a16:creationId xmlns:a16="http://schemas.microsoft.com/office/drawing/2014/main" id="{B8543B29-8C6D-4624-9DEF-9B35A814BF40}"/>
              </a:ext>
            </a:extLst>
          </p:cNvPr>
          <p:cNvSpPr/>
          <p:nvPr/>
        </p:nvSpPr>
        <p:spPr>
          <a:xfrm>
            <a:off x="6144486" y="656917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
        <p:nvSpPr>
          <p:cNvPr id="71" name="Rectangle: Rounded Corners 80">
            <a:extLst>
              <a:ext uri="{FF2B5EF4-FFF2-40B4-BE49-F238E27FC236}">
                <a16:creationId xmlns:a16="http://schemas.microsoft.com/office/drawing/2014/main" id="{E58AE2AB-C036-4ACF-9080-2A93BDA7500C}"/>
              </a:ext>
            </a:extLst>
          </p:cNvPr>
          <p:cNvSpPr/>
          <p:nvPr/>
        </p:nvSpPr>
        <p:spPr>
          <a:xfrm>
            <a:off x="4427457" y="1426183"/>
            <a:ext cx="1594513" cy="16929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00CC"/>
                </a:solidFill>
              </a:rPr>
              <a:t>Precondition:AAF</a:t>
            </a:r>
            <a:r>
              <a:rPr lang="en-US" dirty="0">
                <a:solidFill>
                  <a:srgbClr val="0000CC"/>
                </a:solidFill>
              </a:rPr>
              <a:t> has certificate from CA</a:t>
            </a:r>
          </a:p>
        </p:txBody>
      </p:sp>
      <p:sp>
        <p:nvSpPr>
          <p:cNvPr id="73" name="Rectangle: Rounded Corners 72">
            <a:extLst>
              <a:ext uri="{FF2B5EF4-FFF2-40B4-BE49-F238E27FC236}">
                <a16:creationId xmlns:a16="http://schemas.microsoft.com/office/drawing/2014/main" id="{D2DCF573-81FE-4B37-926B-8A9EAA5E92DE}"/>
              </a:ext>
            </a:extLst>
          </p:cNvPr>
          <p:cNvSpPr/>
          <p:nvPr/>
        </p:nvSpPr>
        <p:spPr>
          <a:xfrm rot="16200000">
            <a:off x="4941977" y="499362"/>
            <a:ext cx="543113" cy="723773"/>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F6EEBF03-1003-45DC-87CE-7F90734F0D12}"/>
              </a:ext>
            </a:extLst>
          </p:cNvPr>
          <p:cNvSpPr txBox="1"/>
          <p:nvPr/>
        </p:nvSpPr>
        <p:spPr>
          <a:xfrm>
            <a:off x="4992961" y="719890"/>
            <a:ext cx="441147" cy="276999"/>
          </a:xfrm>
          <a:prstGeom prst="rect">
            <a:avLst/>
          </a:prstGeom>
          <a:noFill/>
        </p:spPr>
        <p:txBody>
          <a:bodyPr wrap="none" rtlCol="0">
            <a:spAutoFit/>
          </a:bodyPr>
          <a:lstStyle/>
          <a:p>
            <a:pPr algn="ctr"/>
            <a:r>
              <a:rPr lang="en-US" sz="1200" b="1" dirty="0">
                <a:solidFill>
                  <a:schemeClr val="bg1"/>
                </a:solidFill>
              </a:rPr>
              <a:t>AAF</a:t>
            </a:r>
          </a:p>
        </p:txBody>
      </p:sp>
      <p:cxnSp>
        <p:nvCxnSpPr>
          <p:cNvPr id="57" name="Straight Arrow Connector 56">
            <a:extLst>
              <a:ext uri="{FF2B5EF4-FFF2-40B4-BE49-F238E27FC236}">
                <a16:creationId xmlns:a16="http://schemas.microsoft.com/office/drawing/2014/main" id="{934FAD88-D6B5-4C37-9C97-FA677469A3E1}"/>
              </a:ext>
            </a:extLst>
          </p:cNvPr>
          <p:cNvCxnSpPr>
            <a:cxnSpLocks/>
          </p:cNvCxnSpPr>
          <p:nvPr/>
        </p:nvCxnSpPr>
        <p:spPr>
          <a:xfrm flipH="1">
            <a:off x="996852" y="5734098"/>
            <a:ext cx="399610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8213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Rectangle: Rounded Corners 157">
            <a:extLst>
              <a:ext uri="{FF2B5EF4-FFF2-40B4-BE49-F238E27FC236}">
                <a16:creationId xmlns:a16="http://schemas.microsoft.com/office/drawing/2014/main" id="{8C18DB6B-11DB-4325-B578-CE3286E10B26}"/>
              </a:ext>
            </a:extLst>
          </p:cNvPr>
          <p:cNvSpPr/>
          <p:nvPr/>
        </p:nvSpPr>
        <p:spPr>
          <a:xfrm>
            <a:off x="4813586" y="113528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54F427C6-05C2-447E-ADA9-D59D4253E9EF}"/>
              </a:ext>
            </a:extLst>
          </p:cNvPr>
          <p:cNvSpPr/>
          <p:nvPr/>
        </p:nvSpPr>
        <p:spPr>
          <a:xfrm rot="16200000">
            <a:off x="4570098" y="7504253"/>
            <a:ext cx="734212" cy="147951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3766104" y="11218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3628623" y="5675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69959" y="17039"/>
            <a:ext cx="7295062" cy="9181180"/>
            <a:chOff x="170498" y="-40230"/>
            <a:chExt cx="7295062" cy="8620552"/>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70498" y="-40230"/>
              <a:ext cx="6690664"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B : Service Instantiation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141818" y="643722"/>
            <a:ext cx="6066871" cy="8388387"/>
            <a:chOff x="2978123" y="560208"/>
            <a:chExt cx="6066871" cy="8388387"/>
          </a:xfrm>
        </p:grpSpPr>
        <p:sp>
          <p:nvSpPr>
            <p:cNvPr id="112" name="Rectangle: Rounded Corners 111">
              <a:extLst>
                <a:ext uri="{FF2B5EF4-FFF2-40B4-BE49-F238E27FC236}">
                  <a16:creationId xmlns:a16="http://schemas.microsoft.com/office/drawing/2014/main" id="{FDABA230-F172-46A5-888C-942BD24EA529}"/>
                </a:ext>
              </a:extLst>
            </p:cNvPr>
            <p:cNvSpPr/>
            <p:nvPr/>
          </p:nvSpPr>
          <p:spPr>
            <a:xfrm>
              <a:off x="8569491" y="1034327"/>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98DB0EC6-DAEF-463E-B44D-637B0EAC9B25}"/>
                </a:ext>
              </a:extLst>
            </p:cNvPr>
            <p:cNvGrpSpPr/>
            <p:nvPr/>
          </p:nvGrpSpPr>
          <p:grpSpPr>
            <a:xfrm>
              <a:off x="4420550" y="577939"/>
              <a:ext cx="712737" cy="8370656"/>
              <a:chOff x="1753549" y="577938"/>
              <a:chExt cx="712737" cy="8370656"/>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1972053" y="112055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753549" y="577938"/>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grpSp>
        <p:grpSp>
          <p:nvGrpSpPr>
            <p:cNvPr id="8" name="Group 7">
              <a:extLst>
                <a:ext uri="{FF2B5EF4-FFF2-40B4-BE49-F238E27FC236}">
                  <a16:creationId xmlns:a16="http://schemas.microsoft.com/office/drawing/2014/main" id="{1055DB6E-4051-4A4E-913A-A66D1A51286C}"/>
                </a:ext>
              </a:extLst>
            </p:cNvPr>
            <p:cNvGrpSpPr/>
            <p:nvPr/>
          </p:nvGrpSpPr>
          <p:grpSpPr>
            <a:xfrm>
              <a:off x="5379226" y="560208"/>
              <a:ext cx="712737" cy="8334411"/>
              <a:chOff x="2712225" y="560207"/>
              <a:chExt cx="712737" cy="8334411"/>
            </a:xfrm>
          </p:grpSpPr>
          <p:sp>
            <p:nvSpPr>
              <p:cNvPr id="113" name="Rectangle: Rounded Corners 112">
                <a:extLst>
                  <a:ext uri="{FF2B5EF4-FFF2-40B4-BE49-F238E27FC236}">
                    <a16:creationId xmlns:a16="http://schemas.microsoft.com/office/drawing/2014/main" id="{1A81B27C-9D10-4E09-BE83-0667C50EE190}"/>
                  </a:ext>
                </a:extLst>
              </p:cNvPr>
              <p:cNvSpPr/>
              <p:nvPr/>
            </p:nvSpPr>
            <p:spPr>
              <a:xfrm>
                <a:off x="2964025"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712225" y="560207"/>
                <a:ext cx="712737" cy="560347"/>
                <a:chOff x="746175" y="57244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822370" y="49625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922470" y="734485"/>
                  <a:ext cx="463588" cy="276999"/>
                </a:xfrm>
                <a:prstGeom prst="rect">
                  <a:avLst/>
                </a:prstGeom>
                <a:noFill/>
              </p:spPr>
              <p:txBody>
                <a:bodyPr wrap="none" rtlCol="0">
                  <a:spAutoFit/>
                </a:bodyPr>
                <a:lstStyle/>
                <a:p>
                  <a:r>
                    <a:rPr lang="en-US" sz="1200" b="1" dirty="0">
                      <a:solidFill>
                        <a:schemeClr val="bg1"/>
                      </a:solidFill>
                    </a:rPr>
                    <a:t>OOF</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54231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257193" y="562840"/>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8332257" y="561362"/>
              <a:ext cx="712737" cy="560347"/>
              <a:chOff x="3125257" y="567481"/>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201452" y="491286"/>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3276620" y="687666"/>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4081761" y="1268977"/>
              <a:ext cx="366504" cy="2276655"/>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3136582" y="2252003"/>
              <a:ext cx="2175426" cy="338554"/>
            </a:xfrm>
            <a:prstGeom prst="rect">
              <a:avLst/>
            </a:prstGeom>
            <a:noFill/>
          </p:spPr>
          <p:txBody>
            <a:bodyPr wrap="square" rtlCol="0">
              <a:spAutoFit/>
            </a:bodyPr>
            <a:lstStyle/>
            <a:p>
              <a:r>
                <a:rPr lang="en-US" sz="1600" dirty="0">
                  <a:solidFill>
                    <a:srgbClr val="0000CC"/>
                  </a:solidFill>
                </a:rPr>
                <a:t>Service Instantiation</a:t>
              </a:r>
              <a:endParaRPr lang="en-US" dirty="0">
                <a:solidFill>
                  <a:srgbClr val="0000CC"/>
                </a:solidFill>
              </a:endParaRPr>
            </a:p>
          </p:txBody>
        </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3507030" y="1046297"/>
              <a:ext cx="357312"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3045278" y="1452671"/>
              <a:ext cx="1251457" cy="338554"/>
            </a:xfrm>
            <a:prstGeom prst="rect">
              <a:avLst/>
            </a:prstGeom>
            <a:noFill/>
          </p:spPr>
          <p:txBody>
            <a:bodyPr wrap="square" rtlCol="0">
              <a:spAutoFit/>
            </a:bodyPr>
            <a:lstStyle/>
            <a:p>
              <a:r>
                <a:rPr lang="en-US" sz="1600" dirty="0">
                  <a:solidFill>
                    <a:srgbClr val="0000CC"/>
                  </a:solidFill>
                </a:rPr>
                <a:t>New Service</a:t>
              </a:r>
              <a:endParaRPr lang="en-US" sz="1100" dirty="0">
                <a:solidFill>
                  <a:srgbClr val="0000CC"/>
                </a:solidFill>
              </a:endParaRP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5024548" y="1641310"/>
              <a:ext cx="412343" cy="26230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3967415" y="2763036"/>
              <a:ext cx="2576232" cy="338554"/>
            </a:xfrm>
            <a:prstGeom prst="rect">
              <a:avLst/>
            </a:prstGeom>
            <a:noFill/>
          </p:spPr>
          <p:txBody>
            <a:bodyPr wrap="square" rtlCol="0">
              <a:spAutoFit/>
            </a:bodyPr>
            <a:lstStyle/>
            <a:p>
              <a:r>
                <a:rPr lang="en-US" sz="1600" dirty="0">
                  <a:solidFill>
                    <a:srgbClr val="0000CC"/>
                  </a:solidFill>
                </a:rPr>
                <a:t>Homing &amp; NW Assignments</a:t>
              </a:r>
              <a:r>
                <a:rPr lang="en-US" sz="1100" dirty="0">
                  <a:solidFill>
                    <a:srgbClr val="0000CC"/>
                  </a:solidFill>
                </a:rPr>
                <a:t> </a:t>
              </a:r>
            </a:p>
          </p:txBody>
        </p: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flipV="1">
              <a:off x="4946076" y="2706977"/>
              <a:ext cx="684950" cy="743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id="{FD298F7D-1EF9-4884-905D-5BF367309B2C}"/>
                </a:ext>
              </a:extLst>
            </p:cNvPr>
            <p:cNvSpPr/>
            <p:nvPr/>
          </p:nvSpPr>
          <p:spPr>
            <a:xfrm>
              <a:off x="2978123" y="119908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127" name="Oval 126">
              <a:extLst>
                <a:ext uri="{FF2B5EF4-FFF2-40B4-BE49-F238E27FC236}">
                  <a16:creationId xmlns:a16="http://schemas.microsoft.com/office/drawing/2014/main" id="{CA28C45D-5A4C-4C29-87E2-EF346CD7255B}"/>
                </a:ext>
              </a:extLst>
            </p:cNvPr>
            <p:cNvSpPr/>
            <p:nvPr/>
          </p:nvSpPr>
          <p:spPr>
            <a:xfrm>
              <a:off x="2989971" y="19907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37" name="Oval 136">
              <a:extLst>
                <a:ext uri="{FF2B5EF4-FFF2-40B4-BE49-F238E27FC236}">
                  <a16:creationId xmlns:a16="http://schemas.microsoft.com/office/drawing/2014/main" id="{1F194C46-23CA-4843-BCB0-F9AC5BF652C9}"/>
                </a:ext>
              </a:extLst>
            </p:cNvPr>
            <p:cNvSpPr/>
            <p:nvPr/>
          </p:nvSpPr>
          <p:spPr>
            <a:xfrm>
              <a:off x="3439693" y="274665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38" name="Oval 137">
              <a:extLst>
                <a:ext uri="{FF2B5EF4-FFF2-40B4-BE49-F238E27FC236}">
                  <a16:creationId xmlns:a16="http://schemas.microsoft.com/office/drawing/2014/main" id="{D34A5B05-1182-4490-96E2-2420218060A1}"/>
                </a:ext>
              </a:extLst>
            </p:cNvPr>
            <p:cNvSpPr/>
            <p:nvPr/>
          </p:nvSpPr>
          <p:spPr>
            <a:xfrm>
              <a:off x="3931244" y="34898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143" name="Oval 142">
              <a:extLst>
                <a:ext uri="{FF2B5EF4-FFF2-40B4-BE49-F238E27FC236}">
                  <a16:creationId xmlns:a16="http://schemas.microsoft.com/office/drawing/2014/main" id="{0D0977DF-77A6-4866-95B4-39EF70A24FD8}"/>
                </a:ext>
              </a:extLst>
            </p:cNvPr>
            <p:cNvSpPr/>
            <p:nvPr/>
          </p:nvSpPr>
          <p:spPr>
            <a:xfrm>
              <a:off x="3964693" y="426106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376D2D93-EF99-45D3-AA5A-314ACF5B22D1}"/>
                </a:ext>
              </a:extLst>
            </p:cNvPr>
            <p:cNvSpPr/>
            <p:nvPr/>
          </p:nvSpPr>
          <p:spPr>
            <a:xfrm>
              <a:off x="6111678" y="488098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145" name="Oval 144">
              <a:extLst>
                <a:ext uri="{FF2B5EF4-FFF2-40B4-BE49-F238E27FC236}">
                  <a16:creationId xmlns:a16="http://schemas.microsoft.com/office/drawing/2014/main" id="{63B31C87-07D3-455C-8971-05037C5D6474}"/>
                </a:ext>
              </a:extLst>
            </p:cNvPr>
            <p:cNvSpPr/>
            <p:nvPr/>
          </p:nvSpPr>
          <p:spPr>
            <a:xfrm>
              <a:off x="3948435" y="550943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146" name="Oval 145">
              <a:extLst>
                <a:ext uri="{FF2B5EF4-FFF2-40B4-BE49-F238E27FC236}">
                  <a16:creationId xmlns:a16="http://schemas.microsoft.com/office/drawing/2014/main" id="{CA8C37D0-0432-4572-9698-8A64911D5273}"/>
                </a:ext>
              </a:extLst>
            </p:cNvPr>
            <p:cNvSpPr/>
            <p:nvPr/>
          </p:nvSpPr>
          <p:spPr>
            <a:xfrm>
              <a:off x="3984063" y="63628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a:off x="3824957" y="2224052"/>
              <a:ext cx="100702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7655154"/>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Service Instantiation Part 1</a:t>
            </a:r>
          </a:p>
          <a:p>
            <a:pPr defTabSz="360000">
              <a:spcAft>
                <a:spcPts val="600"/>
              </a:spcAft>
              <a:tabLst>
                <a:tab pos="360000" algn="l"/>
              </a:tabLst>
            </a:pPr>
            <a:r>
              <a:rPr lang="en-US" dirty="0">
                <a:ea typeface="Nokia Pure Text Light" panose="020B0403020202020204" pitchFamily="34" charset="0"/>
              </a:rPr>
              <a:t>Service Provider (SP) decides to instantiate a new service instance in ONAP.</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VID User or BSS/OSS system triggers Service Instantiation which includes a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OOF for Homing and Network assignments.  This assigns cloud resources to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creates AAI entries for Service and VNF and updates network assignments.  </a:t>
            </a:r>
            <a:r>
              <a:rPr lang="en-US" dirty="0">
                <a:solidFill>
                  <a:srgbClr val="FF0000"/>
                </a:solidFill>
                <a:ea typeface="Nokia Pure Text Light" panose="020B0403020202020204" pitchFamily="34" charset="0"/>
              </a:rPr>
              <a:t>SO retrieves SSH public key from Controller AAI entry and populates VNF AAI entry.</a:t>
            </a:r>
            <a:endParaRPr lang="en-US" sz="800"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SDN-R to create the network connections that Service needs.</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SDN-R creates network connections and UUID and updates AAI.</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SDN-R notifies SO that connections are created.</a:t>
            </a:r>
            <a:endParaRPr lang="en-US" sz="800" dirty="0">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SO triggers AAF to create security data for VNF.  This involves two steps:</a:t>
            </a:r>
          </a:p>
          <a:p>
            <a:pPr lvl="1" defTabSz="360000">
              <a:spcAft>
                <a:spcPts val="600"/>
              </a:spcAft>
              <a:tabLst>
                <a:tab pos="360000" algn="l"/>
              </a:tabLst>
            </a:pPr>
            <a:r>
              <a:rPr lang="en-US" dirty="0">
                <a:solidFill>
                  <a:srgbClr val="FF0000"/>
                </a:solidFill>
                <a:ea typeface="Nokia Pure Text Light" panose="020B0403020202020204" pitchFamily="34" charset="0"/>
              </a:rPr>
              <a:t>Perform certificate enrollment with CA to obtain a PKCS#12 bundle for the VNF.</a:t>
            </a:r>
          </a:p>
          <a:p>
            <a:pPr lvl="1" defTabSz="360000">
              <a:spcAft>
                <a:spcPts val="600"/>
              </a:spcAft>
              <a:tabLst>
                <a:tab pos="360000" algn="l"/>
              </a:tabLst>
            </a:pPr>
            <a:r>
              <a:rPr lang="en-US" dirty="0">
                <a:solidFill>
                  <a:srgbClr val="FF0000"/>
                </a:solidFill>
                <a:ea typeface="Nokia Pure Text Light" panose="020B0403020202020204" pitchFamily="34" charset="0"/>
              </a:rPr>
              <a:t>Create VNF authorizations in CADI that allow VNF to send events to DCAE.</a:t>
            </a:r>
          </a:p>
        </p:txBody>
      </p:sp>
      <p:sp>
        <p:nvSpPr>
          <p:cNvPr id="148" name="Oval 147">
            <a:extLst>
              <a:ext uri="{FF2B5EF4-FFF2-40B4-BE49-F238E27FC236}">
                <a16:creationId xmlns:a16="http://schemas.microsoft.com/office/drawing/2014/main" id="{5D60ADCA-CD31-4D18-8FB8-363EBE315B39}"/>
              </a:ext>
            </a:extLst>
          </p:cNvPr>
          <p:cNvSpPr/>
          <p:nvPr/>
        </p:nvSpPr>
        <p:spPr>
          <a:xfrm>
            <a:off x="7286706" y="11917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49" name="Oval 148">
            <a:extLst>
              <a:ext uri="{FF2B5EF4-FFF2-40B4-BE49-F238E27FC236}">
                <a16:creationId xmlns:a16="http://schemas.microsoft.com/office/drawing/2014/main" id="{CEE25B72-6789-45E3-BD61-85B53177E4F6}"/>
              </a:ext>
            </a:extLst>
          </p:cNvPr>
          <p:cNvSpPr/>
          <p:nvPr/>
        </p:nvSpPr>
        <p:spPr>
          <a:xfrm>
            <a:off x="7281330" y="18133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53" name="Oval 152">
            <a:extLst>
              <a:ext uri="{FF2B5EF4-FFF2-40B4-BE49-F238E27FC236}">
                <a16:creationId xmlns:a16="http://schemas.microsoft.com/office/drawing/2014/main" id="{78F460B5-BE83-49EA-B58F-4F93A79FFAB7}"/>
              </a:ext>
            </a:extLst>
          </p:cNvPr>
          <p:cNvSpPr/>
          <p:nvPr/>
        </p:nvSpPr>
        <p:spPr>
          <a:xfrm>
            <a:off x="7263682" y="26910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259" name="Rectangle: Rounded Corners 258">
            <a:extLst>
              <a:ext uri="{FF2B5EF4-FFF2-40B4-BE49-F238E27FC236}">
                <a16:creationId xmlns:a16="http://schemas.microsoft.com/office/drawing/2014/main" id="{95164A88-F465-44B0-8AEB-C6F97FAF90E0}"/>
              </a:ext>
            </a:extLst>
          </p:cNvPr>
          <p:cNvSpPr/>
          <p:nvPr/>
        </p:nvSpPr>
        <p:spPr>
          <a:xfrm rot="16200000">
            <a:off x="3775065" y="1348091"/>
            <a:ext cx="393249" cy="477488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7" name="Straight Arrow Connector 256">
            <a:extLst>
              <a:ext uri="{FF2B5EF4-FFF2-40B4-BE49-F238E27FC236}">
                <a16:creationId xmlns:a16="http://schemas.microsoft.com/office/drawing/2014/main" id="{D2C0AE81-792A-4559-AC3F-06BACDF94F75}"/>
              </a:ext>
            </a:extLst>
          </p:cNvPr>
          <p:cNvCxnSpPr>
            <a:cxnSpLocks/>
          </p:cNvCxnSpPr>
          <p:nvPr/>
        </p:nvCxnSpPr>
        <p:spPr>
          <a:xfrm flipH="1">
            <a:off x="2093617" y="3524639"/>
            <a:ext cx="363956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8" name="TextBox 257">
            <a:extLst>
              <a:ext uri="{FF2B5EF4-FFF2-40B4-BE49-F238E27FC236}">
                <a16:creationId xmlns:a16="http://schemas.microsoft.com/office/drawing/2014/main" id="{BCCEDBC9-3049-420C-A4C7-E034C6F9CC18}"/>
              </a:ext>
            </a:extLst>
          </p:cNvPr>
          <p:cNvSpPr txBox="1"/>
          <p:nvPr/>
        </p:nvSpPr>
        <p:spPr>
          <a:xfrm>
            <a:off x="1922920" y="3594853"/>
            <a:ext cx="3486469" cy="338554"/>
          </a:xfrm>
          <a:prstGeom prst="rect">
            <a:avLst/>
          </a:prstGeom>
          <a:noFill/>
        </p:spPr>
        <p:txBody>
          <a:bodyPr wrap="square" rtlCol="0">
            <a:spAutoFit/>
          </a:bodyPr>
          <a:lstStyle/>
          <a:p>
            <a:r>
              <a:rPr lang="en-US" sz="1600" dirty="0">
                <a:solidFill>
                  <a:srgbClr val="0000CC"/>
                </a:solidFill>
              </a:rPr>
              <a:t>Create AAI Entry for Service and VNFs</a:t>
            </a:r>
          </a:p>
        </p:txBody>
      </p:sp>
      <p:sp>
        <p:nvSpPr>
          <p:cNvPr id="261" name="Oval 260">
            <a:extLst>
              <a:ext uri="{FF2B5EF4-FFF2-40B4-BE49-F238E27FC236}">
                <a16:creationId xmlns:a16="http://schemas.microsoft.com/office/drawing/2014/main" id="{F08E4A1C-8519-4166-A634-61FE4BBEE806}"/>
              </a:ext>
            </a:extLst>
          </p:cNvPr>
          <p:cNvSpPr/>
          <p:nvPr/>
        </p:nvSpPr>
        <p:spPr>
          <a:xfrm>
            <a:off x="7286671" y="573096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sp>
        <p:nvSpPr>
          <p:cNvPr id="351" name="Oval 350">
            <a:extLst>
              <a:ext uri="{FF2B5EF4-FFF2-40B4-BE49-F238E27FC236}">
                <a16:creationId xmlns:a16="http://schemas.microsoft.com/office/drawing/2014/main" id="{032D556A-B500-4877-A2C5-EB8F7435D29A}"/>
              </a:ext>
            </a:extLst>
          </p:cNvPr>
          <p:cNvSpPr/>
          <p:nvPr/>
        </p:nvSpPr>
        <p:spPr>
          <a:xfrm>
            <a:off x="7286671" y="512667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353" name="Oval 352">
            <a:extLst>
              <a:ext uri="{FF2B5EF4-FFF2-40B4-BE49-F238E27FC236}">
                <a16:creationId xmlns:a16="http://schemas.microsoft.com/office/drawing/2014/main" id="{1D7D98D8-EC49-4D13-B0D4-AA2C4424FE1F}"/>
              </a:ext>
            </a:extLst>
          </p:cNvPr>
          <p:cNvSpPr/>
          <p:nvPr/>
        </p:nvSpPr>
        <p:spPr>
          <a:xfrm>
            <a:off x="7291521" y="454106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354" name="Oval 353">
            <a:extLst>
              <a:ext uri="{FF2B5EF4-FFF2-40B4-BE49-F238E27FC236}">
                <a16:creationId xmlns:a16="http://schemas.microsoft.com/office/drawing/2014/main" id="{A8AE96F6-0201-4620-B33E-CCF10774C241}"/>
              </a:ext>
            </a:extLst>
          </p:cNvPr>
          <p:cNvSpPr/>
          <p:nvPr/>
        </p:nvSpPr>
        <p:spPr>
          <a:xfrm>
            <a:off x="7286671" y="392041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3651927" y="796330"/>
            <a:ext cx="583814" cy="276999"/>
          </a:xfrm>
          <a:prstGeom prst="rect">
            <a:avLst/>
          </a:prstGeom>
          <a:noFill/>
        </p:spPr>
        <p:txBody>
          <a:bodyPr wrap="none" rtlCol="0">
            <a:spAutoFit/>
          </a:bodyPr>
          <a:lstStyle/>
          <a:p>
            <a:pPr algn="ctr"/>
            <a:r>
              <a:rPr lang="en-US" sz="1200" b="1" dirty="0">
                <a:solidFill>
                  <a:schemeClr val="bg1"/>
                </a:solidFill>
              </a:rPr>
              <a:t>SDN-C</a:t>
            </a:r>
          </a:p>
        </p:txBody>
      </p:sp>
      <p:sp>
        <p:nvSpPr>
          <p:cNvPr id="126" name="Rectangle: Rounded Corners 125">
            <a:extLst>
              <a:ext uri="{FF2B5EF4-FFF2-40B4-BE49-F238E27FC236}">
                <a16:creationId xmlns:a16="http://schemas.microsoft.com/office/drawing/2014/main" id="{649857A2-D643-4451-BA24-55C345D9360F}"/>
              </a:ext>
            </a:extLst>
          </p:cNvPr>
          <p:cNvSpPr/>
          <p:nvPr/>
        </p:nvSpPr>
        <p:spPr>
          <a:xfrm rot="16200000">
            <a:off x="2906118" y="2971370"/>
            <a:ext cx="369152"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BB50E69A-D7DD-43E8-B8E5-ADCEDEEB3C33}"/>
              </a:ext>
            </a:extLst>
          </p:cNvPr>
          <p:cNvSpPr txBox="1"/>
          <p:nvPr/>
        </p:nvSpPr>
        <p:spPr>
          <a:xfrm>
            <a:off x="1963356" y="4283406"/>
            <a:ext cx="2263752" cy="338554"/>
          </a:xfrm>
          <a:prstGeom prst="rect">
            <a:avLst/>
          </a:prstGeom>
          <a:noFill/>
        </p:spPr>
        <p:txBody>
          <a:bodyPr wrap="square" rtlCol="0">
            <a:spAutoFit/>
          </a:bodyPr>
          <a:lstStyle/>
          <a:p>
            <a:r>
              <a:rPr lang="en-US" sz="1600" dirty="0">
                <a:solidFill>
                  <a:srgbClr val="0000CC"/>
                </a:solidFill>
              </a:rPr>
              <a:t>Create NW connections</a:t>
            </a:r>
          </a:p>
        </p:txBody>
      </p:sp>
      <p:cxnSp>
        <p:nvCxnSpPr>
          <p:cNvPr id="150" name="Straight Arrow Connector 149">
            <a:extLst>
              <a:ext uri="{FF2B5EF4-FFF2-40B4-BE49-F238E27FC236}">
                <a16:creationId xmlns:a16="http://schemas.microsoft.com/office/drawing/2014/main" id="{6A176E66-7FE3-4374-A46B-18581853445C}"/>
              </a:ext>
            </a:extLst>
          </p:cNvPr>
          <p:cNvCxnSpPr>
            <a:cxnSpLocks/>
          </p:cNvCxnSpPr>
          <p:nvPr/>
        </p:nvCxnSpPr>
        <p:spPr>
          <a:xfrm flipH="1">
            <a:off x="2116280" y="4236252"/>
            <a:ext cx="1738962" cy="23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1" name="Rectangle: Rounded Corners 150">
            <a:extLst>
              <a:ext uri="{FF2B5EF4-FFF2-40B4-BE49-F238E27FC236}">
                <a16:creationId xmlns:a16="http://schemas.microsoft.com/office/drawing/2014/main" id="{5F1E7EBD-4731-4B05-8968-775824A1D417}"/>
              </a:ext>
            </a:extLst>
          </p:cNvPr>
          <p:cNvSpPr/>
          <p:nvPr/>
        </p:nvSpPr>
        <p:spPr>
          <a:xfrm rot="16200000">
            <a:off x="4815465" y="3851115"/>
            <a:ext cx="393249" cy="264680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extBox 151">
            <a:extLst>
              <a:ext uri="{FF2B5EF4-FFF2-40B4-BE49-F238E27FC236}">
                <a16:creationId xmlns:a16="http://schemas.microsoft.com/office/drawing/2014/main" id="{8336D371-A562-4AE8-B6B9-349B16EBC149}"/>
              </a:ext>
            </a:extLst>
          </p:cNvPr>
          <p:cNvSpPr txBox="1"/>
          <p:nvPr/>
        </p:nvSpPr>
        <p:spPr>
          <a:xfrm>
            <a:off x="3910756" y="5032590"/>
            <a:ext cx="2275655" cy="338554"/>
          </a:xfrm>
          <a:prstGeom prst="rect">
            <a:avLst/>
          </a:prstGeom>
          <a:noFill/>
        </p:spPr>
        <p:txBody>
          <a:bodyPr wrap="square" rtlCol="0">
            <a:spAutoFit/>
          </a:bodyPr>
          <a:lstStyle/>
          <a:p>
            <a:r>
              <a:rPr lang="en-US" sz="1600" dirty="0">
                <a:solidFill>
                  <a:srgbClr val="0000CC"/>
                </a:solidFill>
              </a:rPr>
              <a:t>Update NW connections</a:t>
            </a:r>
          </a:p>
        </p:txBody>
      </p:sp>
      <p:cxnSp>
        <p:nvCxnSpPr>
          <p:cNvPr id="154" name="Straight Arrow Connector 153">
            <a:extLst>
              <a:ext uri="{FF2B5EF4-FFF2-40B4-BE49-F238E27FC236}">
                <a16:creationId xmlns:a16="http://schemas.microsoft.com/office/drawing/2014/main" id="{7C460DEF-E5DC-414E-9807-F01678C17000}"/>
              </a:ext>
            </a:extLst>
          </p:cNvPr>
          <p:cNvCxnSpPr>
            <a:cxnSpLocks/>
          </p:cNvCxnSpPr>
          <p:nvPr/>
        </p:nvCxnSpPr>
        <p:spPr>
          <a:xfrm flipH="1" flipV="1">
            <a:off x="4085609" y="4962632"/>
            <a:ext cx="1688549" cy="1406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C24D589C-4DA1-4EBD-BC97-05B96C855F6D}"/>
              </a:ext>
            </a:extLst>
          </p:cNvPr>
          <p:cNvSpPr/>
          <p:nvPr/>
        </p:nvSpPr>
        <p:spPr>
          <a:xfrm rot="16200000">
            <a:off x="2810015" y="4258292"/>
            <a:ext cx="388350"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TextBox 155">
            <a:extLst>
              <a:ext uri="{FF2B5EF4-FFF2-40B4-BE49-F238E27FC236}">
                <a16:creationId xmlns:a16="http://schemas.microsoft.com/office/drawing/2014/main" id="{74F6FB37-195A-46BB-A033-1AD90C88A346}"/>
              </a:ext>
            </a:extLst>
          </p:cNvPr>
          <p:cNvSpPr txBox="1"/>
          <p:nvPr/>
        </p:nvSpPr>
        <p:spPr>
          <a:xfrm>
            <a:off x="1910129" y="5519874"/>
            <a:ext cx="2507245" cy="338554"/>
          </a:xfrm>
          <a:prstGeom prst="rect">
            <a:avLst/>
          </a:prstGeom>
          <a:noFill/>
        </p:spPr>
        <p:txBody>
          <a:bodyPr wrap="square" rtlCol="0">
            <a:spAutoFit/>
          </a:bodyPr>
          <a:lstStyle/>
          <a:p>
            <a:r>
              <a:rPr lang="en-US" sz="1600" dirty="0">
                <a:solidFill>
                  <a:srgbClr val="0000CC"/>
                </a:solidFill>
              </a:rPr>
              <a:t>NW connections complete</a:t>
            </a:r>
          </a:p>
        </p:txBody>
      </p:sp>
      <p:cxnSp>
        <p:nvCxnSpPr>
          <p:cNvPr id="157" name="Straight Arrow Connector 156">
            <a:extLst>
              <a:ext uri="{FF2B5EF4-FFF2-40B4-BE49-F238E27FC236}">
                <a16:creationId xmlns:a16="http://schemas.microsoft.com/office/drawing/2014/main" id="{91F2D8CF-03C9-483F-BD4E-30CD42C84B50}"/>
              </a:ext>
            </a:extLst>
          </p:cNvPr>
          <p:cNvCxnSpPr>
            <a:cxnSpLocks/>
          </p:cNvCxnSpPr>
          <p:nvPr/>
        </p:nvCxnSpPr>
        <p:spPr>
          <a:xfrm flipH="1">
            <a:off x="2093616" y="5514916"/>
            <a:ext cx="167512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625068" y="555207"/>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714015" y="765085"/>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62" name="Rectangle: Rounded Corners 161">
            <a:extLst>
              <a:ext uri="{FF2B5EF4-FFF2-40B4-BE49-F238E27FC236}">
                <a16:creationId xmlns:a16="http://schemas.microsoft.com/office/drawing/2014/main" id="{BB8B5FDE-EB37-4796-AC8C-67EDF0256B81}"/>
              </a:ext>
            </a:extLst>
          </p:cNvPr>
          <p:cNvSpPr/>
          <p:nvPr/>
        </p:nvSpPr>
        <p:spPr>
          <a:xfrm rot="16200000">
            <a:off x="3318469" y="4674665"/>
            <a:ext cx="369152" cy="38251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3" name="TextBox 162">
            <a:extLst>
              <a:ext uri="{FF2B5EF4-FFF2-40B4-BE49-F238E27FC236}">
                <a16:creationId xmlns:a16="http://schemas.microsoft.com/office/drawing/2014/main" id="{55DF92A9-C2E1-4FC2-8A77-A1C4F6566F40}"/>
              </a:ext>
            </a:extLst>
          </p:cNvPr>
          <p:cNvSpPr txBox="1"/>
          <p:nvPr/>
        </p:nvSpPr>
        <p:spPr>
          <a:xfrm>
            <a:off x="1834584" y="6431602"/>
            <a:ext cx="3414366" cy="338554"/>
          </a:xfrm>
          <a:prstGeom prst="rect">
            <a:avLst/>
          </a:prstGeom>
          <a:noFill/>
        </p:spPr>
        <p:txBody>
          <a:bodyPr wrap="square" rtlCol="0">
            <a:spAutoFit/>
          </a:bodyPr>
          <a:lstStyle/>
          <a:p>
            <a:r>
              <a:rPr lang="en-US" sz="1600" dirty="0">
                <a:solidFill>
                  <a:srgbClr val="0000CC"/>
                </a:solidFill>
              </a:rPr>
              <a:t>Create security data</a:t>
            </a:r>
          </a:p>
        </p:txBody>
      </p:sp>
      <p:cxnSp>
        <p:nvCxnSpPr>
          <p:cNvPr id="161" name="Straight Arrow Connector 160">
            <a:extLst>
              <a:ext uri="{FF2B5EF4-FFF2-40B4-BE49-F238E27FC236}">
                <a16:creationId xmlns:a16="http://schemas.microsoft.com/office/drawing/2014/main" id="{03B62663-6C8E-468F-8C6C-23E890933211}"/>
              </a:ext>
            </a:extLst>
          </p:cNvPr>
          <p:cNvCxnSpPr>
            <a:cxnSpLocks/>
          </p:cNvCxnSpPr>
          <p:nvPr/>
        </p:nvCxnSpPr>
        <p:spPr>
          <a:xfrm flipH="1">
            <a:off x="2113341" y="6374800"/>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id="{003123C1-8A83-41DF-B12F-BC6D1B4E48B2}"/>
              </a:ext>
            </a:extLst>
          </p:cNvPr>
          <p:cNvSpPr/>
          <p:nvPr/>
        </p:nvSpPr>
        <p:spPr>
          <a:xfrm>
            <a:off x="7260818" y="6289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4" cy="276999"/>
          </a:xfrm>
          <a:prstGeom prst="rect">
            <a:avLst/>
          </a:prstGeom>
          <a:noFill/>
        </p:spPr>
        <p:txBody>
          <a:bodyPr wrap="none" rtlCol="0">
            <a:spAutoFit/>
          </a:bodyPr>
          <a:lstStyle/>
          <a:p>
            <a:pPr algn="ctr"/>
            <a:r>
              <a:rPr lang="en-US" sz="1200" b="1" dirty="0">
                <a:solidFill>
                  <a:schemeClr val="bg1"/>
                </a:solidFill>
              </a:rPr>
              <a:t>CA</a:t>
            </a:r>
          </a:p>
        </p:txBody>
      </p:sp>
      <p:sp>
        <p:nvSpPr>
          <p:cNvPr id="76" name="TextBox 75">
            <a:extLst>
              <a:ext uri="{FF2B5EF4-FFF2-40B4-BE49-F238E27FC236}">
                <a16:creationId xmlns:a16="http://schemas.microsoft.com/office/drawing/2014/main" id="{5FB24F49-BF88-471F-9439-AD8AE7493840}"/>
              </a:ext>
            </a:extLst>
          </p:cNvPr>
          <p:cNvSpPr txBox="1"/>
          <p:nvPr/>
        </p:nvSpPr>
        <p:spPr>
          <a:xfrm>
            <a:off x="4310583" y="7944057"/>
            <a:ext cx="1426564" cy="584775"/>
          </a:xfrm>
          <a:prstGeom prst="rect">
            <a:avLst/>
          </a:prstGeom>
          <a:noFill/>
        </p:spPr>
        <p:txBody>
          <a:bodyPr wrap="square" rtlCol="0">
            <a:spAutoFit/>
          </a:bodyPr>
          <a:lstStyle/>
          <a:p>
            <a:r>
              <a:rPr lang="en-US" sz="1600" dirty="0">
                <a:solidFill>
                  <a:srgbClr val="0000CC"/>
                </a:solidFill>
              </a:rPr>
              <a:t>Create VNF Authorizations</a:t>
            </a:r>
            <a:endParaRPr lang="en-US" sz="1100" dirty="0">
              <a:solidFill>
                <a:srgbClr val="0000CC"/>
              </a:solidFill>
            </a:endParaRPr>
          </a:p>
        </p:txBody>
      </p:sp>
      <p:sp>
        <p:nvSpPr>
          <p:cNvPr id="78" name="Oval 77">
            <a:extLst>
              <a:ext uri="{FF2B5EF4-FFF2-40B4-BE49-F238E27FC236}">
                <a16:creationId xmlns:a16="http://schemas.microsoft.com/office/drawing/2014/main" id="{C8BE62D2-D200-44C2-AAE8-652775D1AAEB}"/>
              </a:ext>
            </a:extLst>
          </p:cNvPr>
          <p:cNvSpPr/>
          <p:nvPr/>
        </p:nvSpPr>
        <p:spPr>
          <a:xfrm>
            <a:off x="3708646" y="719775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79" name="Oval 78">
            <a:extLst>
              <a:ext uri="{FF2B5EF4-FFF2-40B4-BE49-F238E27FC236}">
                <a16:creationId xmlns:a16="http://schemas.microsoft.com/office/drawing/2014/main" id="{93451A36-71E3-4AAD-A2A7-FBD9E6F26732}"/>
              </a:ext>
            </a:extLst>
          </p:cNvPr>
          <p:cNvSpPr/>
          <p:nvPr/>
        </p:nvSpPr>
        <p:spPr>
          <a:xfrm>
            <a:off x="7773524" y="644721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80" name="Oval 79">
            <a:extLst>
              <a:ext uri="{FF2B5EF4-FFF2-40B4-BE49-F238E27FC236}">
                <a16:creationId xmlns:a16="http://schemas.microsoft.com/office/drawing/2014/main" id="{17436859-53F0-4DE0-ADD5-8E5DB0590F17}"/>
              </a:ext>
            </a:extLst>
          </p:cNvPr>
          <p:cNvSpPr/>
          <p:nvPr/>
        </p:nvSpPr>
        <p:spPr>
          <a:xfrm>
            <a:off x="3754293" y="80210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81" name="Oval 80">
            <a:extLst>
              <a:ext uri="{FF2B5EF4-FFF2-40B4-BE49-F238E27FC236}">
                <a16:creationId xmlns:a16="http://schemas.microsoft.com/office/drawing/2014/main" id="{D27AFA61-325B-4B7B-9ACF-E7B65BAA82A3}"/>
              </a:ext>
            </a:extLst>
          </p:cNvPr>
          <p:cNvSpPr/>
          <p:nvPr/>
        </p:nvSpPr>
        <p:spPr>
          <a:xfrm>
            <a:off x="7774356" y="70791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75" name="Rectangle: Rounded Corners 74">
            <a:extLst>
              <a:ext uri="{FF2B5EF4-FFF2-40B4-BE49-F238E27FC236}">
                <a16:creationId xmlns:a16="http://schemas.microsoft.com/office/drawing/2014/main" id="{8B5B6EE0-96EE-484C-AE7C-033151E76EAB}"/>
              </a:ext>
            </a:extLst>
          </p:cNvPr>
          <p:cNvSpPr/>
          <p:nvPr/>
        </p:nvSpPr>
        <p:spPr>
          <a:xfrm rot="16200000">
            <a:off x="5434586" y="5849837"/>
            <a:ext cx="464742" cy="293901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FF843168-EE7A-4D94-8537-3794225AA715}"/>
              </a:ext>
            </a:extLst>
          </p:cNvPr>
          <p:cNvSpPr txBox="1"/>
          <p:nvPr/>
        </p:nvSpPr>
        <p:spPr>
          <a:xfrm>
            <a:off x="4312591" y="7132589"/>
            <a:ext cx="2828610" cy="338554"/>
          </a:xfrm>
          <a:prstGeom prst="rect">
            <a:avLst/>
          </a:prstGeom>
          <a:noFill/>
        </p:spPr>
        <p:txBody>
          <a:bodyPr wrap="square" rtlCol="0">
            <a:spAutoFit/>
          </a:bodyPr>
          <a:lstStyle/>
          <a:p>
            <a:r>
              <a:rPr lang="en-US" sz="1600" dirty="0">
                <a:solidFill>
                  <a:srgbClr val="0000CC"/>
                </a:solidFill>
              </a:rPr>
              <a:t>Cert Enrollment for PKCS#12</a:t>
            </a:r>
            <a:endParaRPr lang="en-US" sz="1100" dirty="0">
              <a:solidFill>
                <a:srgbClr val="0000CC"/>
              </a:solidFill>
            </a:endParaRPr>
          </a:p>
        </p:txBody>
      </p:sp>
      <p:cxnSp>
        <p:nvCxnSpPr>
          <p:cNvPr id="82" name="Straight Arrow Connector 81">
            <a:extLst>
              <a:ext uri="{FF2B5EF4-FFF2-40B4-BE49-F238E27FC236}">
                <a16:creationId xmlns:a16="http://schemas.microsoft.com/office/drawing/2014/main" id="{1AC7B8C9-9F0B-4ABA-B809-81EBE1EAECD0}"/>
              </a:ext>
            </a:extLst>
          </p:cNvPr>
          <p:cNvCxnSpPr>
            <a:cxnSpLocks/>
          </p:cNvCxnSpPr>
          <p:nvPr/>
        </p:nvCxnSpPr>
        <p:spPr>
          <a:xfrm flipH="1">
            <a:off x="5120921" y="7079148"/>
            <a:ext cx="1554738"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757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01129" y="104208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881968" y="119850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2761114" y="58525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C1 : Certificate Enrollment for PKCS#12</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420888" y="646354"/>
            <a:ext cx="1876094" cy="8385755"/>
            <a:chOff x="3257193" y="562840"/>
            <a:chExt cx="1876094" cy="8385755"/>
          </a:xfrm>
        </p:grpSpPr>
        <p:grpSp>
          <p:nvGrpSpPr>
            <p:cNvPr id="9" name="Group 8">
              <a:extLst>
                <a:ext uri="{FF2B5EF4-FFF2-40B4-BE49-F238E27FC236}">
                  <a16:creationId xmlns:a16="http://schemas.microsoft.com/office/drawing/2014/main" id="{98DB0EC6-DAEF-463E-B44D-637B0EAC9B25}"/>
                </a:ext>
              </a:extLst>
            </p:cNvPr>
            <p:cNvGrpSpPr/>
            <p:nvPr/>
          </p:nvGrpSpPr>
          <p:grpSpPr>
            <a:xfrm>
              <a:off x="4420550" y="577939"/>
              <a:ext cx="712737" cy="8370656"/>
              <a:chOff x="1753549" y="577938"/>
              <a:chExt cx="712737" cy="8370656"/>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1972053" y="112055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753549" y="577938"/>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54231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257193" y="562840"/>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7147323"/>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Certificate Enrollment for PKCS#12</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AAF generates a key pair and Certificate Signing Request (CSR) for VNF, and protects CSR with AAF private key from AAF certificate.  Key pair is only stored in memory.</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AAF submits protected CSR to CA.</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verifies CSR and creates response containing PKCS#12 bundle. </a:t>
            </a:r>
          </a:p>
          <a:p>
            <a:pPr defTabSz="360000">
              <a:spcAft>
                <a:spcPts val="600"/>
              </a:spcAft>
              <a:tabLst>
                <a:tab pos="360000" algn="l"/>
              </a:tabLst>
            </a:pPr>
            <a:r>
              <a:rPr lang="en-US" dirty="0">
                <a:solidFill>
                  <a:srgbClr val="FF0000"/>
                </a:solidFill>
                <a:ea typeface="Nokia Pure Text Light" panose="020B0403020202020204" pitchFamily="34" charset="0"/>
              </a:rPr>
              <a:t> </a:t>
            </a:r>
          </a:p>
          <a:p>
            <a:pPr defTabSz="360000">
              <a:spcAft>
                <a:spcPts val="600"/>
              </a:spcAft>
              <a:tabLst>
                <a:tab pos="360000" algn="l"/>
              </a:tabLst>
            </a:pPr>
            <a:r>
              <a:rPr lang="en-US" dirty="0">
                <a:solidFill>
                  <a:srgbClr val="FF0000"/>
                </a:solidFill>
                <a:ea typeface="Nokia Pure Text Light" panose="020B0403020202020204" pitchFamily="34" charset="0"/>
              </a:rPr>
              <a:t>CA sends certification response.</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AAF creates proof of possession (POP) confirmation.</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AAF sends certificate confirmation.  If CA does not receive the certificate confirmation within the prescribed time period, the certificate is revoked.</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sends confirmation ack.</a:t>
            </a: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3400924" y="15320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2843096" y="765084"/>
            <a:ext cx="412292" cy="276999"/>
          </a:xfrm>
          <a:prstGeom prst="rect">
            <a:avLst/>
          </a:prstGeom>
          <a:noFill/>
        </p:spPr>
        <p:txBody>
          <a:bodyPr wrap="none" rtlCol="0">
            <a:spAutoFit/>
          </a:bodyPr>
          <a:lstStyle/>
          <a:p>
            <a:pPr algn="ctr"/>
            <a:r>
              <a:rPr lang="en-US" sz="1200" b="1" dirty="0">
                <a:solidFill>
                  <a:schemeClr val="bg1"/>
                </a:solidFill>
              </a:rPr>
              <a:t>AAI</a:t>
            </a: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459471" y="556596"/>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498984" y="779832"/>
            <a:ext cx="441147" cy="276999"/>
          </a:xfrm>
          <a:prstGeom prst="rect">
            <a:avLst/>
          </a:prstGeom>
          <a:noFill/>
        </p:spPr>
        <p:txBody>
          <a:bodyPr wrap="none" rtlCol="0">
            <a:spAutoFit/>
          </a:bodyPr>
          <a:lstStyle/>
          <a:p>
            <a:pPr algn="ctr"/>
            <a:r>
              <a:rPr lang="en-US" sz="1200" b="1" dirty="0">
                <a:solidFill>
                  <a:schemeClr val="bg1"/>
                </a:solidFill>
              </a:rPr>
              <a:t>AAF</a:t>
            </a:r>
          </a:p>
        </p:txBody>
      </p: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68975" y="1566367"/>
            <a:ext cx="278522" cy="278522"/>
          </a:xfrm>
          <a:prstGeom prst="rect">
            <a:avLst/>
          </a:prstGeom>
        </p:spPr>
      </p:pic>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493608" y="758344"/>
            <a:ext cx="604654" cy="276999"/>
          </a:xfrm>
          <a:prstGeom prst="rect">
            <a:avLst/>
          </a:prstGeom>
          <a:noFill/>
        </p:spPr>
        <p:txBody>
          <a:bodyPr wrap="none" rtlCol="0">
            <a:spAutoFit/>
          </a:bodyPr>
          <a:lstStyle/>
          <a:p>
            <a:pPr algn="ctr"/>
            <a:r>
              <a:rPr lang="en-US" sz="1200" b="1" dirty="0">
                <a:solidFill>
                  <a:schemeClr val="bg1"/>
                </a:solidFill>
              </a:rPr>
              <a:t>CA/RA</a:t>
            </a:r>
          </a:p>
        </p:txBody>
      </p:sp>
      <p:sp>
        <p:nvSpPr>
          <p:cNvPr id="166" name="Rectangle: Rounded Corners 165">
            <a:extLst>
              <a:ext uri="{FF2B5EF4-FFF2-40B4-BE49-F238E27FC236}">
                <a16:creationId xmlns:a16="http://schemas.microsoft.com/office/drawing/2014/main" id="{C59ED623-4D03-4F3C-BEC9-0691D21357F8}"/>
              </a:ext>
            </a:extLst>
          </p:cNvPr>
          <p:cNvSpPr/>
          <p:nvPr/>
        </p:nvSpPr>
        <p:spPr>
          <a:xfrm>
            <a:off x="4589655" y="2421631"/>
            <a:ext cx="2439990"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AAF protected CSR</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a:off x="4888787" y="2393631"/>
            <a:ext cx="179019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3837268" y="1368728"/>
            <a:ext cx="2596281"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Generate key pair for VNF</a:t>
            </a:r>
          </a:p>
          <a:p>
            <a:r>
              <a:rPr lang="en-US" sz="1600" dirty="0">
                <a:solidFill>
                  <a:srgbClr val="0000CC"/>
                </a:solidFill>
              </a:rPr>
              <a:t>Create CSR with VNF UUID</a:t>
            </a:r>
          </a:p>
          <a:p>
            <a:r>
              <a:rPr lang="en-US" sz="1600" dirty="0">
                <a:solidFill>
                  <a:srgbClr val="0000CC"/>
                </a:solidFill>
              </a:rPr>
              <a:t>Protect CSR with AAF cert</a:t>
            </a:r>
          </a:p>
        </p:txBody>
      </p:sp>
      <p:sp>
        <p:nvSpPr>
          <p:cNvPr id="90" name="Oval 89">
            <a:extLst>
              <a:ext uri="{FF2B5EF4-FFF2-40B4-BE49-F238E27FC236}">
                <a16:creationId xmlns:a16="http://schemas.microsoft.com/office/drawing/2014/main" id="{F337D02A-8653-4EF2-B10C-6FEAE873453F}"/>
              </a:ext>
            </a:extLst>
          </p:cNvPr>
          <p:cNvSpPr/>
          <p:nvPr/>
        </p:nvSpPr>
        <p:spPr>
          <a:xfrm>
            <a:off x="4133419" y="24896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88382" y="2514214"/>
            <a:ext cx="278522" cy="27852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4556606" y="4164063"/>
            <a:ext cx="2520614" cy="4075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Certification response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flipV="1">
            <a:off x="4888787" y="4134813"/>
            <a:ext cx="1786872" cy="51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580649" y="3101355"/>
            <a:ext cx="1601760" cy="7677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Verify request</a:t>
            </a:r>
          </a:p>
          <a:p>
            <a:r>
              <a:rPr lang="en-US" sz="1600" dirty="0">
                <a:solidFill>
                  <a:srgbClr val="0000CC"/>
                </a:solidFill>
              </a:rPr>
              <a:t>Process request</a:t>
            </a:r>
          </a:p>
          <a:p>
            <a:r>
              <a:rPr lang="en-US" sz="1600" dirty="0">
                <a:solidFill>
                  <a:srgbClr val="0000CC"/>
                </a:solidFill>
              </a:rPr>
              <a:t>Create response</a:t>
            </a:r>
          </a:p>
        </p:txBody>
      </p:sp>
      <p:sp>
        <p:nvSpPr>
          <p:cNvPr id="96" name="Rectangle: Rounded Corners 165">
            <a:extLst>
              <a:ext uri="{FF2B5EF4-FFF2-40B4-BE49-F238E27FC236}">
                <a16:creationId xmlns:a16="http://schemas.microsoft.com/office/drawing/2014/main" id="{C59ED623-4D03-4F3C-BEC9-0691D21357F8}"/>
              </a:ext>
            </a:extLst>
          </p:cNvPr>
          <p:cNvSpPr/>
          <p:nvPr/>
        </p:nvSpPr>
        <p:spPr>
          <a:xfrm>
            <a:off x="3648735" y="4822273"/>
            <a:ext cx="2353865" cy="3419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POP confirmation</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4601129" y="5543151"/>
            <a:ext cx="238186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 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flipV="1">
            <a:off x="4919937" y="5523292"/>
            <a:ext cx="1748760" cy="26624"/>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4601130" y="6321371"/>
            <a:ext cx="238186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4908463" y="6312690"/>
            <a:ext cx="1801857" cy="86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25037" y="3360799"/>
            <a:ext cx="278522" cy="278522"/>
          </a:xfrm>
          <a:prstGeom prst="rect">
            <a:avLst/>
          </a:prstGeom>
        </p:spPr>
      </p:pic>
      <p:sp>
        <p:nvSpPr>
          <p:cNvPr id="103" name="Oval 102">
            <a:extLst>
              <a:ext uri="{FF2B5EF4-FFF2-40B4-BE49-F238E27FC236}">
                <a16:creationId xmlns:a16="http://schemas.microsoft.com/office/drawing/2014/main" id="{F337D02A-8653-4EF2-B10C-6FEAE873453F}"/>
              </a:ext>
            </a:extLst>
          </p:cNvPr>
          <p:cNvSpPr/>
          <p:nvPr/>
        </p:nvSpPr>
        <p:spPr>
          <a:xfrm>
            <a:off x="5139425" y="333425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96098" y="4228003"/>
            <a:ext cx="278522" cy="278522"/>
          </a:xfrm>
          <a:prstGeom prst="rect">
            <a:avLst/>
          </a:prstGeom>
        </p:spPr>
      </p:pic>
      <p:sp>
        <p:nvSpPr>
          <p:cNvPr id="105" name="Oval 104">
            <a:extLst>
              <a:ext uri="{FF2B5EF4-FFF2-40B4-BE49-F238E27FC236}">
                <a16:creationId xmlns:a16="http://schemas.microsoft.com/office/drawing/2014/main" id="{F337D02A-8653-4EF2-B10C-6FEAE873453F}"/>
              </a:ext>
            </a:extLst>
          </p:cNvPr>
          <p:cNvSpPr/>
          <p:nvPr/>
        </p:nvSpPr>
        <p:spPr>
          <a:xfrm>
            <a:off x="4084900" y="419028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pic>
        <p:nvPicPr>
          <p:cNvPr id="114" name="Picture 11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16517" y="4831349"/>
            <a:ext cx="278522" cy="278522"/>
          </a:xfrm>
          <a:prstGeom prst="rect">
            <a:avLst/>
          </a:prstGeom>
        </p:spPr>
      </p:pic>
      <p:sp>
        <p:nvSpPr>
          <p:cNvPr id="115" name="Oval 114">
            <a:extLst>
              <a:ext uri="{FF2B5EF4-FFF2-40B4-BE49-F238E27FC236}">
                <a16:creationId xmlns:a16="http://schemas.microsoft.com/office/drawing/2014/main" id="{F337D02A-8653-4EF2-B10C-6FEAE873453F}"/>
              </a:ext>
            </a:extLst>
          </p:cNvPr>
          <p:cNvSpPr/>
          <p:nvPr/>
        </p:nvSpPr>
        <p:spPr>
          <a:xfrm>
            <a:off x="3217660" y="48313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98211" y="5677402"/>
            <a:ext cx="278522" cy="278522"/>
          </a:xfrm>
          <a:prstGeom prst="rect">
            <a:avLst/>
          </a:prstGeom>
        </p:spPr>
      </p:pic>
      <p:sp>
        <p:nvSpPr>
          <p:cNvPr id="117" name="Oval 116">
            <a:extLst>
              <a:ext uri="{FF2B5EF4-FFF2-40B4-BE49-F238E27FC236}">
                <a16:creationId xmlns:a16="http://schemas.microsoft.com/office/drawing/2014/main" id="{F337D02A-8653-4EF2-B10C-6FEAE873453F}"/>
              </a:ext>
            </a:extLst>
          </p:cNvPr>
          <p:cNvSpPr/>
          <p:nvPr/>
        </p:nvSpPr>
        <p:spPr>
          <a:xfrm>
            <a:off x="4122974" y="564365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C1f</a:t>
            </a:r>
            <a:endParaRPr lang="en-US" sz="1000" b="1" kern="0" dirty="0">
              <a:solidFill>
                <a:srgbClr val="FFFFFF"/>
              </a:solidFill>
              <a:latin typeface="Nokia Pure Text Light"/>
              <a:ea typeface="+mn-ea"/>
              <a:cs typeface="+mn-cs"/>
            </a:endParaRPr>
          </a:p>
        </p:txBody>
      </p:sp>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68800" y="6435775"/>
            <a:ext cx="278522" cy="278522"/>
          </a:xfrm>
          <a:prstGeom prst="rect">
            <a:avLst/>
          </a:prstGeom>
        </p:spPr>
      </p:pic>
      <p:sp>
        <p:nvSpPr>
          <p:cNvPr id="129" name="Oval 128">
            <a:extLst>
              <a:ext uri="{FF2B5EF4-FFF2-40B4-BE49-F238E27FC236}">
                <a16:creationId xmlns:a16="http://schemas.microsoft.com/office/drawing/2014/main" id="{F337D02A-8653-4EF2-B10C-6FEAE873453F}"/>
              </a:ext>
            </a:extLst>
          </p:cNvPr>
          <p:cNvSpPr/>
          <p:nvPr/>
        </p:nvSpPr>
        <p:spPr>
          <a:xfrm>
            <a:off x="7294952" y="217762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261150" y="281968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sp>
        <p:nvSpPr>
          <p:cNvPr id="139" name="Oval 138">
            <a:extLst>
              <a:ext uri="{FF2B5EF4-FFF2-40B4-BE49-F238E27FC236}">
                <a16:creationId xmlns:a16="http://schemas.microsoft.com/office/drawing/2014/main" id="{F337D02A-8653-4EF2-B10C-6FEAE873453F}"/>
              </a:ext>
            </a:extLst>
          </p:cNvPr>
          <p:cNvSpPr/>
          <p:nvPr/>
        </p:nvSpPr>
        <p:spPr>
          <a:xfrm>
            <a:off x="7288386" y="37222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140" name="Oval 139">
            <a:extLst>
              <a:ext uri="{FF2B5EF4-FFF2-40B4-BE49-F238E27FC236}">
                <a16:creationId xmlns:a16="http://schemas.microsoft.com/office/drawing/2014/main" id="{F337D02A-8653-4EF2-B10C-6FEAE873453F}"/>
              </a:ext>
            </a:extLst>
          </p:cNvPr>
          <p:cNvSpPr/>
          <p:nvPr/>
        </p:nvSpPr>
        <p:spPr>
          <a:xfrm>
            <a:off x="7308084" y="437819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279758" y="51959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C1f</a:t>
            </a:r>
            <a:endParaRPr lang="en-US" sz="1000" b="1" kern="0" dirty="0">
              <a:solidFill>
                <a:srgbClr val="FFFFFF"/>
              </a:solidFill>
              <a:latin typeface="Nokia Pure Text Light"/>
              <a:ea typeface="+mn-ea"/>
              <a:cs typeface="+mn-cs"/>
            </a:endParaRPr>
          </a:p>
        </p:txBody>
      </p:sp>
      <p:sp>
        <p:nvSpPr>
          <p:cNvPr id="168" name="Oval 167">
            <a:extLst>
              <a:ext uri="{FF2B5EF4-FFF2-40B4-BE49-F238E27FC236}">
                <a16:creationId xmlns:a16="http://schemas.microsoft.com/office/drawing/2014/main" id="{F337D02A-8653-4EF2-B10C-6FEAE873453F}"/>
              </a:ext>
            </a:extLst>
          </p:cNvPr>
          <p:cNvSpPr/>
          <p:nvPr/>
        </p:nvSpPr>
        <p:spPr>
          <a:xfrm>
            <a:off x="7326740" y="653731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C1g</a:t>
            </a:r>
            <a:endParaRPr lang="en-US" sz="1000" b="1" kern="0" dirty="0">
              <a:solidFill>
                <a:srgbClr val="FFFFFF"/>
              </a:solidFill>
              <a:latin typeface="Nokia Pure Text Light"/>
              <a:ea typeface="+mn-ea"/>
              <a:cs typeface="+mn-cs"/>
            </a:endParaRPr>
          </a:p>
        </p:txBody>
      </p:sp>
      <p:sp>
        <p:nvSpPr>
          <p:cNvPr id="173" name="Oval 172">
            <a:extLst>
              <a:ext uri="{FF2B5EF4-FFF2-40B4-BE49-F238E27FC236}">
                <a16:creationId xmlns:a16="http://schemas.microsoft.com/office/drawing/2014/main" id="{F337D02A-8653-4EF2-B10C-6FEAE873453F}"/>
              </a:ext>
            </a:extLst>
          </p:cNvPr>
          <p:cNvSpPr/>
          <p:nvPr/>
        </p:nvSpPr>
        <p:spPr>
          <a:xfrm>
            <a:off x="4161432" y="64146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C1g</a:t>
            </a:r>
            <a:endParaRPr lang="en-US" sz="10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149480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65830" y="1111086"/>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974409" y="117474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2807923" y="5677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C2 : VNF Authorizations</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772234" y="614401"/>
            <a:ext cx="1355307" cy="8441841"/>
            <a:chOff x="3608539" y="530887"/>
            <a:chExt cx="1355307" cy="8441841"/>
          </a:xfrm>
        </p:grpSpPr>
        <p:sp>
          <p:nvSpPr>
            <p:cNvPr id="132" name="TextBox 131">
              <a:extLst>
                <a:ext uri="{FF2B5EF4-FFF2-40B4-BE49-F238E27FC236}">
                  <a16:creationId xmlns:a16="http://schemas.microsoft.com/office/drawing/2014/main" id="{CCBEFEC3-08FB-422A-A8C4-79B29D42BE44}"/>
                </a:ext>
              </a:extLst>
            </p:cNvPr>
            <p:cNvSpPr txBox="1"/>
            <p:nvPr/>
          </p:nvSpPr>
          <p:spPr>
            <a:xfrm>
              <a:off x="4602850" y="701340"/>
              <a:ext cx="360996" cy="276999"/>
            </a:xfrm>
            <a:prstGeom prst="rect">
              <a:avLst/>
            </a:prstGeom>
            <a:noFill/>
          </p:spPr>
          <p:txBody>
            <a:bodyPr wrap="none" rtlCol="0">
              <a:spAutoFit/>
            </a:bodyPr>
            <a:lstStyle/>
            <a:p>
              <a:r>
                <a:rPr lang="en-US" sz="1200" b="1" dirty="0">
                  <a:solidFill>
                    <a:schemeClr val="bg1"/>
                  </a:solidFill>
                </a:rPr>
                <a:t>SO</a:t>
              </a:r>
            </a:p>
          </p:txBody>
        </p:sp>
        <p:sp>
          <p:nvSpPr>
            <p:cNvPr id="111" name="Rectangle: Rounded Corners 110">
              <a:extLst>
                <a:ext uri="{FF2B5EF4-FFF2-40B4-BE49-F238E27FC236}">
                  <a16:creationId xmlns:a16="http://schemas.microsoft.com/office/drawing/2014/main" id="{C658777F-CDA9-442B-B8BB-2E8FE611683C}"/>
                </a:ext>
              </a:extLst>
            </p:cNvPr>
            <p:cNvSpPr/>
            <p:nvPr/>
          </p:nvSpPr>
          <p:spPr>
            <a:xfrm>
              <a:off x="3922496" y="102670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608539" y="530887"/>
              <a:ext cx="856987" cy="560347"/>
              <a:chOff x="1173767" y="547522"/>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361217" y="4713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173767" y="622121"/>
                <a:ext cx="856987" cy="276999"/>
              </a:xfrm>
              <a:prstGeom prst="rect">
                <a:avLst/>
              </a:prstGeom>
              <a:noFill/>
            </p:spPr>
            <p:txBody>
              <a:bodyPr wrap="square" rtlCol="0">
                <a:spAutoFit/>
              </a:bodyPr>
              <a:lstStyle/>
              <a:p>
                <a:pPr algn="ctr"/>
                <a:r>
                  <a:rPr lang="en-US" sz="1200" b="1" dirty="0">
                    <a:solidFill>
                      <a:schemeClr val="bg1"/>
                    </a:solidFill>
                  </a:rPr>
                  <a:t>SDC</a:t>
                </a:r>
              </a:p>
            </p:txBody>
          </p:sp>
        </p:gr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5654607"/>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VNF Authorizations for DCAE</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rPr>
              <a:t>Precondition:  As part of artifact distribution, AAF receives the YAML file with all the events that this VNF Type can emit</a:t>
            </a:r>
            <a:r>
              <a:rPr lang="en-US" dirty="0">
                <a:solidFill>
                  <a:srgbClr val="FF0000"/>
                </a:solidFill>
                <a:ea typeface="Nokia Pure Text Light" panose="020B0403020202020204" pitchFamily="34" charset="0"/>
              </a:rPr>
              <a:t>.</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rPr>
              <a:t>When a VNF is instantiated, AAF uses the appropriate YAML file for this VNF Type to create permissions in CADI that allow this VNF Instance to send events to DCAE.</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Postcondition:  When VNF sets up a HTTP/TLS connection and sends an event to DCAE (Fault, Syslog, Measurements, etc.) DCAE uses CADI to obtain the permissions for this VNF. DCAE recognizes that this VNF is authorized to send these events.</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214824" y="16595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A3</a:t>
            </a: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A3</a:t>
            </a:r>
          </a:p>
        </p:txBody>
      </p:sp>
      <p:sp>
        <p:nvSpPr>
          <p:cNvPr id="109" name="TextBox 108">
            <a:extLst>
              <a:ext uri="{FF2B5EF4-FFF2-40B4-BE49-F238E27FC236}">
                <a16:creationId xmlns:a16="http://schemas.microsoft.com/office/drawing/2014/main" id="{082E4A3B-FE20-4789-96F3-F073D474B2D4}"/>
              </a:ext>
            </a:extLst>
          </p:cNvPr>
          <p:cNvSpPr txBox="1"/>
          <p:nvPr/>
        </p:nvSpPr>
        <p:spPr>
          <a:xfrm>
            <a:off x="2922845" y="756074"/>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530269" y="567742"/>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579967" y="750204"/>
            <a:ext cx="497352" cy="276999"/>
          </a:xfrm>
          <a:prstGeom prst="rect">
            <a:avLst/>
          </a:prstGeom>
          <a:noFill/>
        </p:spPr>
        <p:txBody>
          <a:bodyPr wrap="square" rtlCol="0">
            <a:spAutoFit/>
          </a:bodyPr>
          <a:lstStyle/>
          <a:p>
            <a:pPr algn="ctr"/>
            <a:r>
              <a:rPr lang="en-US" sz="1200" b="1" dirty="0">
                <a:solidFill>
                  <a:schemeClr val="bg1"/>
                </a:solidFill>
              </a:rPr>
              <a:t>CADI</a:t>
            </a:r>
          </a:p>
        </p:txBody>
      </p:sp>
      <p:sp>
        <p:nvSpPr>
          <p:cNvPr id="89" name="Rectangle: Rounded Corners 165">
            <a:extLst>
              <a:ext uri="{FF2B5EF4-FFF2-40B4-BE49-F238E27FC236}">
                <a16:creationId xmlns:a16="http://schemas.microsoft.com/office/drawing/2014/main" id="{C59ED623-4D03-4F3C-BEC9-0691D21357F8}"/>
              </a:ext>
            </a:extLst>
          </p:cNvPr>
          <p:cNvSpPr/>
          <p:nvPr/>
        </p:nvSpPr>
        <p:spPr>
          <a:xfrm>
            <a:off x="650114" y="1469586"/>
            <a:ext cx="2794351" cy="69147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Precondition: </a:t>
            </a:r>
          </a:p>
          <a:p>
            <a:r>
              <a:rPr lang="en-US" sz="1600" dirty="0">
                <a:solidFill>
                  <a:srgbClr val="0000CC"/>
                </a:solidFill>
              </a:rPr>
              <a:t>AAF receives VNF YAML file</a:t>
            </a:r>
          </a:p>
        </p:txBody>
      </p:sp>
      <p:sp>
        <p:nvSpPr>
          <p:cNvPr id="90" name="Oval 89">
            <a:extLst>
              <a:ext uri="{FF2B5EF4-FFF2-40B4-BE49-F238E27FC236}">
                <a16:creationId xmlns:a16="http://schemas.microsoft.com/office/drawing/2014/main" id="{F337D02A-8653-4EF2-B10C-6FEAE873453F}"/>
              </a:ext>
            </a:extLst>
          </p:cNvPr>
          <p:cNvSpPr/>
          <p:nvPr/>
        </p:nvSpPr>
        <p:spPr>
          <a:xfrm>
            <a:off x="2349122" y="307142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13032" y="3109140"/>
            <a:ext cx="278522" cy="278522"/>
          </a:xfrm>
          <a:prstGeom prst="rect">
            <a:avLst/>
          </a:prstGeom>
        </p:spPr>
      </p:pic>
      <p:sp>
        <p:nvSpPr>
          <p:cNvPr id="95" name="Rectangle: Rounded Corners 165">
            <a:extLst>
              <a:ext uri="{FF2B5EF4-FFF2-40B4-BE49-F238E27FC236}">
                <a16:creationId xmlns:a16="http://schemas.microsoft.com/office/drawing/2014/main" id="{C59ED623-4D03-4F3C-BEC9-0691D21357F8}"/>
              </a:ext>
            </a:extLst>
          </p:cNvPr>
          <p:cNvSpPr/>
          <p:nvPr/>
        </p:nvSpPr>
        <p:spPr>
          <a:xfrm>
            <a:off x="2808618" y="2948515"/>
            <a:ext cx="2268701" cy="59977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creates permissions in CADI for VNF.</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a:off x="3275145" y="2948159"/>
            <a:ext cx="142169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75842" y="4413513"/>
            <a:ext cx="278522" cy="278522"/>
          </a:xfrm>
          <a:prstGeom prst="rect">
            <a:avLst/>
          </a:prstGeom>
        </p:spPr>
      </p:pic>
      <p:sp>
        <p:nvSpPr>
          <p:cNvPr id="115" name="Oval 114">
            <a:extLst>
              <a:ext uri="{FF2B5EF4-FFF2-40B4-BE49-F238E27FC236}">
                <a16:creationId xmlns:a16="http://schemas.microsoft.com/office/drawing/2014/main" id="{F337D02A-8653-4EF2-B10C-6FEAE873453F}"/>
              </a:ext>
            </a:extLst>
          </p:cNvPr>
          <p:cNvSpPr/>
          <p:nvPr/>
        </p:nvSpPr>
        <p:spPr>
          <a:xfrm>
            <a:off x="3889616" y="437363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Post</a:t>
            </a:r>
          </a:p>
        </p:txBody>
      </p:sp>
      <p:sp>
        <p:nvSpPr>
          <p:cNvPr id="129" name="Oval 128">
            <a:extLst>
              <a:ext uri="{FF2B5EF4-FFF2-40B4-BE49-F238E27FC236}">
                <a16:creationId xmlns:a16="http://schemas.microsoft.com/office/drawing/2014/main" id="{F337D02A-8653-4EF2-B10C-6FEAE873453F}"/>
              </a:ext>
            </a:extLst>
          </p:cNvPr>
          <p:cNvSpPr/>
          <p:nvPr/>
        </p:nvSpPr>
        <p:spPr>
          <a:xfrm>
            <a:off x="7261150" y="203539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302722" y="351770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Post</a:t>
            </a:r>
          </a:p>
        </p:txBody>
      </p:sp>
      <p:cxnSp>
        <p:nvCxnSpPr>
          <p:cNvPr id="59" name="Straight Arrow Connector 58">
            <a:extLst>
              <a:ext uri="{FF2B5EF4-FFF2-40B4-BE49-F238E27FC236}">
                <a16:creationId xmlns:a16="http://schemas.microsoft.com/office/drawing/2014/main" id="{60DCB328-EC82-4E55-BF66-2A4804453C9D}"/>
              </a:ext>
            </a:extLst>
          </p:cNvPr>
          <p:cNvCxnSpPr>
            <a:cxnSpLocks/>
          </p:cNvCxnSpPr>
          <p:nvPr/>
        </p:nvCxnSpPr>
        <p:spPr>
          <a:xfrm flipH="1">
            <a:off x="1388141" y="1446717"/>
            <a:ext cx="1586268" cy="2405"/>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93FE37B4-EA18-4FFE-8958-C4BEE0B9A638}"/>
              </a:ext>
            </a:extLst>
          </p:cNvPr>
          <p:cNvSpPr/>
          <p:nvPr/>
        </p:nvSpPr>
        <p:spPr>
          <a:xfrm>
            <a:off x="6339142"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Rounded Corners 63">
            <a:extLst>
              <a:ext uri="{FF2B5EF4-FFF2-40B4-BE49-F238E27FC236}">
                <a16:creationId xmlns:a16="http://schemas.microsoft.com/office/drawing/2014/main" id="{40D9BCF3-415D-4AC0-809F-964EFBBF8415}"/>
              </a:ext>
            </a:extLst>
          </p:cNvPr>
          <p:cNvSpPr/>
          <p:nvPr/>
        </p:nvSpPr>
        <p:spPr>
          <a:xfrm rot="16200000">
            <a:off x="6229312" y="567742"/>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57236789-9D70-4D94-B1E8-612AD6589962}"/>
              </a:ext>
            </a:extLst>
          </p:cNvPr>
          <p:cNvSpPr txBox="1"/>
          <p:nvPr/>
        </p:nvSpPr>
        <p:spPr>
          <a:xfrm>
            <a:off x="6222666" y="784853"/>
            <a:ext cx="574924" cy="276999"/>
          </a:xfrm>
          <a:prstGeom prst="rect">
            <a:avLst/>
          </a:prstGeom>
          <a:noFill/>
        </p:spPr>
        <p:txBody>
          <a:bodyPr wrap="square" rtlCol="0">
            <a:spAutoFit/>
          </a:bodyPr>
          <a:lstStyle/>
          <a:p>
            <a:pPr algn="ctr"/>
            <a:r>
              <a:rPr lang="en-US" sz="1200" b="1" dirty="0">
                <a:solidFill>
                  <a:schemeClr val="bg1"/>
                </a:solidFill>
              </a:rPr>
              <a:t>DCAE</a:t>
            </a:r>
          </a:p>
        </p:txBody>
      </p:sp>
      <p:sp>
        <p:nvSpPr>
          <p:cNvPr id="69" name="Rectangle: Rounded Corners 165">
            <a:extLst>
              <a:ext uri="{FF2B5EF4-FFF2-40B4-BE49-F238E27FC236}">
                <a16:creationId xmlns:a16="http://schemas.microsoft.com/office/drawing/2014/main" id="{16DCE2B2-2CDA-4D5C-8765-A42F5608490D}"/>
              </a:ext>
            </a:extLst>
          </p:cNvPr>
          <p:cNvSpPr/>
          <p:nvPr/>
        </p:nvSpPr>
        <p:spPr>
          <a:xfrm>
            <a:off x="4338330" y="4137268"/>
            <a:ext cx="2665044" cy="74404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DCAE uses CADI permissions to authorize VNF</a:t>
            </a:r>
          </a:p>
        </p:txBody>
      </p:sp>
      <p:cxnSp>
        <p:nvCxnSpPr>
          <p:cNvPr id="70" name="Straight Arrow Connector 69">
            <a:extLst>
              <a:ext uri="{FF2B5EF4-FFF2-40B4-BE49-F238E27FC236}">
                <a16:creationId xmlns:a16="http://schemas.microsoft.com/office/drawing/2014/main" id="{94FF431C-807E-4881-8836-D65AA626F193}"/>
              </a:ext>
            </a:extLst>
          </p:cNvPr>
          <p:cNvCxnSpPr>
            <a:cxnSpLocks/>
          </p:cNvCxnSpPr>
          <p:nvPr/>
        </p:nvCxnSpPr>
        <p:spPr>
          <a:xfrm flipH="1">
            <a:off x="4917451" y="4099177"/>
            <a:ext cx="1421691"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155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DAE14D6E-0A4A-451F-BB11-C7AF539B9A6B}"/>
              </a:ext>
            </a:extLst>
          </p:cNvPr>
          <p:cNvGrpSpPr/>
          <p:nvPr/>
        </p:nvGrpSpPr>
        <p:grpSpPr>
          <a:xfrm>
            <a:off x="0" y="0"/>
            <a:ext cx="6863269" cy="9157353"/>
            <a:chOff x="2661732" y="-13353"/>
            <a:chExt cx="6863269" cy="9157353"/>
          </a:xfrm>
        </p:grpSpPr>
        <p:grpSp>
          <p:nvGrpSpPr>
            <p:cNvPr id="10" name="Group 9">
              <a:extLst>
                <a:ext uri="{FF2B5EF4-FFF2-40B4-BE49-F238E27FC236}">
                  <a16:creationId xmlns:a16="http://schemas.microsoft.com/office/drawing/2014/main" id="{EF2FBE87-DF46-473F-9CE8-DCF199469066}"/>
                </a:ext>
              </a:extLst>
            </p:cNvPr>
            <p:cNvGrpSpPr/>
            <p:nvPr/>
          </p:nvGrpSpPr>
          <p:grpSpPr>
            <a:xfrm>
              <a:off x="5694674" y="576598"/>
              <a:ext cx="712737" cy="8318021"/>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4692024" y="576598"/>
              <a:ext cx="829010" cy="8318021"/>
              <a:chOff x="2473420" y="576597"/>
              <a:chExt cx="829010"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73420" y="576597"/>
                <a:ext cx="829010" cy="560347"/>
                <a:chOff x="1785772" y="588837"/>
                <a:chExt cx="829010"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785772" y="735817"/>
                  <a:ext cx="829010" cy="276999"/>
                </a:xfrm>
                <a:prstGeom prst="rect">
                  <a:avLst/>
                </a:prstGeom>
                <a:noFill/>
              </p:spPr>
              <p:txBody>
                <a:bodyPr wrap="none" rtlCol="0">
                  <a:spAutoFit/>
                </a:bodyPr>
                <a:lstStyle/>
                <a:p>
                  <a:pPr algn="ctr"/>
                  <a:r>
                    <a:rPr lang="en-US" sz="1200" b="1" dirty="0">
                      <a:solidFill>
                        <a:schemeClr val="bg1"/>
                      </a:solidFill>
                    </a:rPr>
                    <a:t>Controller</a:t>
                  </a:r>
                </a:p>
              </p:txBody>
            </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3797630" y="576598"/>
              <a:ext cx="712737" cy="8318021"/>
              <a:chOff x="1612006" y="576597"/>
              <a:chExt cx="712737"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899739" y="702710"/>
                  <a:ext cx="633507" cy="276999"/>
                </a:xfrm>
                <a:prstGeom prst="rect">
                  <a:avLst/>
                </a:prstGeom>
                <a:noFill/>
              </p:spPr>
              <p:txBody>
                <a:bodyPr wrap="none" rtlCol="0">
                  <a:spAutoFit/>
                </a:bodyPr>
                <a:lstStyle/>
                <a:p>
                  <a:r>
                    <a:rPr lang="en-US" sz="1200" b="1" dirty="0">
                      <a:solidFill>
                        <a:schemeClr val="bg1"/>
                      </a:solidFill>
                    </a:rPr>
                    <a:t>M-VIM</a:t>
                  </a:r>
                </a:p>
              </p:txBody>
            </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6697699" y="576598"/>
              <a:ext cx="712737" cy="8318021"/>
              <a:chOff x="5009964" y="576597"/>
              <a:chExt cx="712737"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5009964" y="576597"/>
                <a:ext cx="712737" cy="560347"/>
                <a:chOff x="2836155" y="582717"/>
                <a:chExt cx="712737"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990776" y="679520"/>
                  <a:ext cx="410690" cy="253916"/>
                </a:xfrm>
                <a:prstGeom prst="rect">
                  <a:avLst/>
                </a:prstGeom>
                <a:noFill/>
              </p:spPr>
              <p:txBody>
                <a:bodyPr wrap="none" rtlCol="0">
                  <a:spAutoFit/>
                </a:bodyPr>
                <a:lstStyle/>
                <a:p>
                  <a:pPr algn="ctr"/>
                  <a:r>
                    <a:rPr lang="en-US" sz="1050" b="1" dirty="0">
                      <a:solidFill>
                        <a:schemeClr val="bg1"/>
                      </a:solidFill>
                    </a:rPr>
                    <a:t>AAF</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2661732"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13915" y="-17858"/>
                <a:ext cx="563647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2849108" y="576598"/>
              <a:ext cx="712737" cy="8318021"/>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70088" y="690036"/>
                  <a:ext cx="447559" cy="276999"/>
                </a:xfrm>
                <a:prstGeom prst="rect">
                  <a:avLst/>
                </a:prstGeom>
                <a:noFill/>
              </p:spPr>
              <p:txBody>
                <a:bodyPr wrap="none" rtlCol="0">
                  <a:spAutoFit/>
                </a:bodyPr>
                <a:lstStyle/>
                <a:p>
                  <a:pPr algn="ctr"/>
                  <a:r>
                    <a:rPr lang="en-US" sz="1200" b="1" dirty="0">
                      <a:solidFill>
                        <a:schemeClr val="bg1"/>
                      </a:solidFill>
                    </a:rPr>
                    <a:t>VNF</a:t>
                  </a:r>
                </a:p>
              </p:txBody>
            </p:sp>
          </p:grpSp>
        </p:grpSp>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5287565" y="3248368"/>
              <a:ext cx="405078"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4487789" y="4080443"/>
              <a:ext cx="1953905" cy="369332"/>
            </a:xfrm>
            <a:prstGeom prst="rect">
              <a:avLst/>
            </a:prstGeom>
            <a:noFill/>
          </p:spPr>
          <p:txBody>
            <a:bodyPr wrap="square" rtlCol="0">
              <a:spAutoFit/>
            </a:bodyPr>
            <a:lstStyle/>
            <a:p>
              <a:r>
                <a:rPr lang="en-US" dirty="0">
                  <a:solidFill>
                    <a:srgbClr val="0000CC"/>
                  </a:solidFill>
                </a:rPr>
                <a:t>Activate Service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5260236" y="4031264"/>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4999931" y="1124201"/>
              <a:ext cx="335104" cy="235798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4287401" y="2127391"/>
              <a:ext cx="1769073" cy="369332"/>
            </a:xfrm>
            <a:prstGeom prst="rect">
              <a:avLst/>
            </a:prstGeom>
            <a:noFill/>
          </p:spPr>
          <p:txBody>
            <a:bodyPr wrap="square" rtlCol="0">
              <a:spAutoFit/>
            </a:bodyPr>
            <a:lstStyle/>
            <a:p>
              <a:r>
                <a:rPr lang="en-US" dirty="0">
                  <a:solidFill>
                    <a:srgbClr val="0000CC"/>
                  </a:solidFill>
                </a:rPr>
                <a:t>Instantiate VNF</a:t>
              </a:r>
            </a:p>
          </p:txBody>
        </p:sp>
        <p:cxnSp>
          <p:nvCxnSpPr>
            <p:cNvPr id="134" name="Straight Arrow Connector 133">
              <a:extLst>
                <a:ext uri="{FF2B5EF4-FFF2-40B4-BE49-F238E27FC236}">
                  <a16:creationId xmlns:a16="http://schemas.microsoft.com/office/drawing/2014/main" id="{DB3864C6-B28D-4827-A953-FE3A8D0DDD12}"/>
                </a:ext>
              </a:extLst>
            </p:cNvPr>
            <p:cNvCxnSpPr>
              <a:cxnSpLocks/>
            </p:cNvCxnSpPr>
            <p:nvPr/>
          </p:nvCxnSpPr>
          <p:spPr>
            <a:xfrm flipH="1">
              <a:off x="4322729" y="2127391"/>
              <a:ext cx="161322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4025464" y="3631033"/>
              <a:ext cx="449672" cy="26108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2979065" y="4761132"/>
              <a:ext cx="2241639" cy="369332"/>
            </a:xfrm>
            <a:prstGeom prst="rect">
              <a:avLst/>
            </a:prstGeom>
            <a:noFill/>
          </p:spPr>
          <p:txBody>
            <a:bodyPr wrap="none" rtlCol="0">
              <a:spAutoFit/>
            </a:bodyPr>
            <a:lstStyle/>
            <a:p>
              <a:r>
                <a:rPr lang="en-US" dirty="0">
                  <a:solidFill>
                    <a:srgbClr val="0000CC"/>
                  </a:solidFill>
                </a:rPr>
                <a:t>Service Configuration </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3342859" y="4685851"/>
              <a:ext cx="162876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A212F47A-CB26-4E57-B07C-E0FEEBAECD70}"/>
                </a:ext>
              </a:extLst>
            </p:cNvPr>
            <p:cNvGrpSpPr/>
            <p:nvPr/>
          </p:nvGrpSpPr>
          <p:grpSpPr>
            <a:xfrm>
              <a:off x="5335241" y="4720151"/>
              <a:ext cx="336765" cy="429666"/>
              <a:chOff x="293654" y="3250954"/>
              <a:chExt cx="441930" cy="563842"/>
            </a:xfrm>
          </p:grpSpPr>
          <p:sp>
            <p:nvSpPr>
              <p:cNvPr id="137" name="Rectangle: Rounded Corners 136">
                <a:extLst>
                  <a:ext uri="{FF2B5EF4-FFF2-40B4-BE49-F238E27FC236}">
                    <a16:creationId xmlns:a16="http://schemas.microsoft.com/office/drawing/2014/main" id="{17C3D8D4-9369-476A-8DBB-4241FF83BBCA}"/>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id="{AE143ABE-DE9E-4CE8-AFF6-8C7A7CAA7F96}"/>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id="{C404D93B-6232-4483-8B21-BF0AE77246AA}"/>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199" name="Rectangle: Rounded Corners 198">
              <a:extLst>
                <a:ext uri="{FF2B5EF4-FFF2-40B4-BE49-F238E27FC236}">
                  <a16:creationId xmlns:a16="http://schemas.microsoft.com/office/drawing/2014/main" id="{8B0F019F-7511-4562-98D8-4E41ADC6DE4C}"/>
                </a:ext>
              </a:extLst>
            </p:cNvPr>
            <p:cNvSpPr/>
            <p:nvPr/>
          </p:nvSpPr>
          <p:spPr>
            <a:xfrm rot="16200000">
              <a:off x="5397121" y="5206943"/>
              <a:ext cx="385932" cy="22393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BA24E8F7-C35A-49A7-A207-68494BBBA9FD}"/>
                </a:ext>
              </a:extLst>
            </p:cNvPr>
            <p:cNvSpPr txBox="1"/>
            <p:nvPr/>
          </p:nvSpPr>
          <p:spPr>
            <a:xfrm>
              <a:off x="4618478" y="6150270"/>
              <a:ext cx="1998624" cy="369332"/>
            </a:xfrm>
            <a:prstGeom prst="rect">
              <a:avLst/>
            </a:prstGeom>
            <a:noFill/>
          </p:spPr>
          <p:txBody>
            <a:bodyPr wrap="none" rtlCol="0">
              <a:spAutoFit/>
            </a:bodyPr>
            <a:lstStyle/>
            <a:p>
              <a:r>
                <a:rPr lang="en-US" dirty="0">
                  <a:solidFill>
                    <a:srgbClr val="0000CC"/>
                  </a:solidFill>
                </a:rPr>
                <a:t>Service Configured</a:t>
              </a:r>
            </a:p>
          </p:txBody>
        </p:sp>
        <p:cxnSp>
          <p:nvCxnSpPr>
            <p:cNvPr id="204" name="Straight Arrow Connector 203">
              <a:extLst>
                <a:ext uri="{FF2B5EF4-FFF2-40B4-BE49-F238E27FC236}">
                  <a16:creationId xmlns:a16="http://schemas.microsoft.com/office/drawing/2014/main" id="{89E384FD-D60B-4C73-8AFC-7B83DC0C8290}"/>
                </a:ext>
              </a:extLst>
            </p:cNvPr>
            <p:cNvCxnSpPr>
              <a:cxnSpLocks/>
            </p:cNvCxnSpPr>
            <p:nvPr/>
          </p:nvCxnSpPr>
          <p:spPr>
            <a:xfrm>
              <a:off x="5291076" y="6128555"/>
              <a:ext cx="6615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8688636" y="576598"/>
              <a:ext cx="712737" cy="8318021"/>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7740114" y="576598"/>
              <a:ext cx="712737" cy="8318021"/>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6769601" y="5503929"/>
              <a:ext cx="392744" cy="29154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5661329" y="6775142"/>
              <a:ext cx="1681742" cy="369332"/>
            </a:xfrm>
            <a:prstGeom prst="rect">
              <a:avLst/>
            </a:prstGeom>
            <a:noFill/>
          </p:spPr>
          <p:txBody>
            <a:bodyPr wrap="none" rtlCol="0">
              <a:spAutoFit/>
            </a:bodyPr>
            <a:lstStyle/>
            <a:p>
              <a:r>
                <a:rPr lang="en-US" dirty="0">
                  <a:solidFill>
                    <a:srgbClr val="0000CC"/>
                  </a:solidFill>
                </a:rPr>
                <a:t>Monitor Service</a:t>
              </a:r>
            </a:p>
          </p:txBody>
        </p:sp>
        <p:cxnSp>
          <p:nvCxnSpPr>
            <p:cNvPr id="236" name="Straight Arrow Connector 235">
              <a:extLst>
                <a:ext uri="{FF2B5EF4-FFF2-40B4-BE49-F238E27FC236}">
                  <a16:creationId xmlns:a16="http://schemas.microsoft.com/office/drawing/2014/main" id="{B79D472B-C920-4621-A046-A701B97056B4}"/>
                </a:ext>
              </a:extLst>
            </p:cNvPr>
            <p:cNvCxnSpPr>
              <a:cxnSpLocks/>
            </p:cNvCxnSpPr>
            <p:nvPr/>
          </p:nvCxnSpPr>
          <p:spPr>
            <a:xfrm>
              <a:off x="6235493" y="6765263"/>
              <a:ext cx="172670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8209746" y="6553603"/>
              <a:ext cx="392744" cy="19913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7462259" y="7364616"/>
              <a:ext cx="1657377" cy="369332"/>
            </a:xfrm>
            <a:prstGeom prst="rect">
              <a:avLst/>
            </a:prstGeom>
            <a:noFill/>
          </p:spPr>
          <p:txBody>
            <a:bodyPr wrap="none" rtlCol="0">
              <a:spAutoFit/>
            </a:bodyPr>
            <a:lstStyle/>
            <a:p>
              <a:r>
                <a:rPr lang="en-US" dirty="0">
                  <a:solidFill>
                    <a:srgbClr val="0000CC"/>
                  </a:solidFill>
                </a:rPr>
                <a:t>Monitoring Info</a:t>
              </a:r>
            </a:p>
          </p:txBody>
        </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8285730" y="7325799"/>
              <a:ext cx="605778"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5973777" y="7904549"/>
              <a:ext cx="392744" cy="1272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5520772" y="8338088"/>
              <a:ext cx="1300549" cy="369332"/>
            </a:xfrm>
            <a:prstGeom prst="rect">
              <a:avLst/>
            </a:prstGeom>
            <a:noFill/>
          </p:spPr>
          <p:txBody>
            <a:bodyPr wrap="none" rtlCol="0">
              <a:spAutoFit/>
            </a:bodyPr>
            <a:lstStyle/>
            <a:p>
              <a:r>
                <a:rPr lang="en-US" dirty="0">
                  <a:solidFill>
                    <a:srgbClr val="0000CC"/>
                  </a:solidFill>
                </a:rPr>
                <a:t>Inform User</a:t>
              </a:r>
            </a:p>
          </p:txBody>
        </p: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6739512" y="3183452"/>
              <a:ext cx="392744" cy="49309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4580458" y="5464719"/>
              <a:ext cx="2931123" cy="369332"/>
            </a:xfrm>
            <a:prstGeom prst="rect">
              <a:avLst/>
            </a:prstGeom>
            <a:noFill/>
          </p:spPr>
          <p:txBody>
            <a:bodyPr wrap="none" rtlCol="0">
              <a:spAutoFit/>
            </a:bodyPr>
            <a:lstStyle/>
            <a:p>
              <a:r>
                <a:rPr lang="en-US" dirty="0">
                  <a:solidFill>
                    <a:srgbClr val="0000CC"/>
                  </a:solidFill>
                </a:rPr>
                <a:t>Update Service Configuration</a:t>
              </a:r>
            </a:p>
          </p:txBody>
        </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a:off x="5278440" y="5440006"/>
              <a:ext cx="36175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id="{F451B074-3985-4556-86EC-8E30ADD191B6}"/>
                </a:ext>
              </a:extLst>
            </p:cNvPr>
            <p:cNvSpPr/>
            <p:nvPr/>
          </p:nvSpPr>
          <p:spPr>
            <a:xfrm rot="16200000">
              <a:off x="6436611" y="267049"/>
              <a:ext cx="319045" cy="52815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ABE9158B-9444-4293-B49C-0EB746079D9A}"/>
                </a:ext>
              </a:extLst>
            </p:cNvPr>
            <p:cNvSpPr txBox="1"/>
            <p:nvPr/>
          </p:nvSpPr>
          <p:spPr>
            <a:xfrm>
              <a:off x="3988488" y="2774159"/>
              <a:ext cx="3275127" cy="369332"/>
            </a:xfrm>
            <a:prstGeom prst="rect">
              <a:avLst/>
            </a:prstGeom>
            <a:noFill/>
          </p:spPr>
          <p:txBody>
            <a:bodyPr wrap="none" rtlCol="0">
              <a:spAutoFit/>
            </a:bodyPr>
            <a:lstStyle/>
            <a:p>
              <a:r>
                <a:rPr lang="en-US" dirty="0">
                  <a:solidFill>
                    <a:srgbClr val="0000CC"/>
                  </a:solidFill>
                </a:rPr>
                <a:t>Update Instantiation Information</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4322729" y="2732799"/>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5188FC01-7B5C-4C84-BF2E-4E35E38FD4E4}"/>
                </a:ext>
              </a:extLst>
            </p:cNvPr>
            <p:cNvSpPr/>
            <p:nvPr/>
          </p:nvSpPr>
          <p:spPr>
            <a:xfrm rot="16200000">
              <a:off x="6807913" y="6602055"/>
              <a:ext cx="392744" cy="2897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TextBox 167">
              <a:extLst>
                <a:ext uri="{FF2B5EF4-FFF2-40B4-BE49-F238E27FC236}">
                  <a16:creationId xmlns:a16="http://schemas.microsoft.com/office/drawing/2014/main" id="{D4096E0F-D4AA-4F09-9FA3-63F602B31EF8}"/>
                </a:ext>
              </a:extLst>
            </p:cNvPr>
            <p:cNvSpPr txBox="1"/>
            <p:nvPr/>
          </p:nvSpPr>
          <p:spPr>
            <a:xfrm>
              <a:off x="5637532" y="7848928"/>
              <a:ext cx="2623484" cy="369332"/>
            </a:xfrm>
            <a:prstGeom prst="rect">
              <a:avLst/>
            </a:prstGeom>
            <a:noFill/>
          </p:spPr>
          <p:txBody>
            <a:bodyPr wrap="square" rtlCol="0">
              <a:spAutoFit/>
            </a:bodyPr>
            <a:lstStyle/>
            <a:p>
              <a:r>
                <a:rPr lang="en-US" dirty="0">
                  <a:solidFill>
                    <a:srgbClr val="0000CC"/>
                  </a:solidFill>
                </a:rPr>
                <a:t>Service Monitored</a:t>
              </a:r>
            </a:p>
          </p:txBody>
        </p:sp>
        <p:cxnSp>
          <p:nvCxnSpPr>
            <p:cNvPr id="177" name="Straight Arrow Connector 176">
              <a:extLst>
                <a:ext uri="{FF2B5EF4-FFF2-40B4-BE49-F238E27FC236}">
                  <a16:creationId xmlns:a16="http://schemas.microsoft.com/office/drawing/2014/main" id="{BEE7648C-6554-42D6-BD6A-117F59084DA4}"/>
                </a:ext>
              </a:extLst>
            </p:cNvPr>
            <p:cNvCxnSpPr>
              <a:cxnSpLocks/>
            </p:cNvCxnSpPr>
            <p:nvPr/>
          </p:nvCxnSpPr>
          <p:spPr>
            <a:xfrm>
              <a:off x="6227341" y="7848929"/>
              <a:ext cx="173485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4947254" y="2401997"/>
              <a:ext cx="385932" cy="23564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9" name="TextBox 188">
              <a:extLst>
                <a:ext uri="{FF2B5EF4-FFF2-40B4-BE49-F238E27FC236}">
                  <a16:creationId xmlns:a16="http://schemas.microsoft.com/office/drawing/2014/main" id="{91F47A8E-14D3-46D4-AE07-1115C672E451}"/>
                </a:ext>
              </a:extLst>
            </p:cNvPr>
            <p:cNvSpPr txBox="1"/>
            <p:nvPr/>
          </p:nvSpPr>
          <p:spPr>
            <a:xfrm>
              <a:off x="3989482" y="3416060"/>
              <a:ext cx="2328971" cy="369332"/>
            </a:xfrm>
            <a:prstGeom prst="rect">
              <a:avLst/>
            </a:prstGeom>
            <a:noFill/>
          </p:spPr>
          <p:txBody>
            <a:bodyPr wrap="none" rtlCol="0">
              <a:spAutoFit/>
            </a:bodyPr>
            <a:lstStyle/>
            <a:p>
              <a:r>
                <a:rPr lang="en-US" dirty="0">
                  <a:solidFill>
                    <a:srgbClr val="0000CC"/>
                  </a:solidFill>
                </a:rPr>
                <a:t>Instantiation Complete</a:t>
              </a:r>
            </a:p>
          </p:txBody>
        </p:sp>
        <p:cxnSp>
          <p:nvCxnSpPr>
            <p:cNvPr id="191" name="Straight Arrow Connector 190">
              <a:extLst>
                <a:ext uri="{FF2B5EF4-FFF2-40B4-BE49-F238E27FC236}">
                  <a16:creationId xmlns:a16="http://schemas.microsoft.com/office/drawing/2014/main" id="{FBBC81C0-CFBE-4F44-ADFA-6DD7F254F2A4}"/>
                </a:ext>
              </a:extLst>
            </p:cNvPr>
            <p:cNvCxnSpPr>
              <a:cxnSpLocks/>
            </p:cNvCxnSpPr>
            <p:nvPr/>
          </p:nvCxnSpPr>
          <p:spPr>
            <a:xfrm>
              <a:off x="4340951" y="3387264"/>
              <a:ext cx="162404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92" name="TextBox 191">
            <a:extLst>
              <a:ext uri="{FF2B5EF4-FFF2-40B4-BE49-F238E27FC236}">
                <a16:creationId xmlns:a16="http://schemas.microsoft.com/office/drawing/2014/main" id="{54E030FD-E2D4-440D-863D-A22BC40EAD34}"/>
              </a:ext>
            </a:extLst>
          </p:cNvPr>
          <p:cNvSpPr txBox="1"/>
          <p:nvPr/>
        </p:nvSpPr>
        <p:spPr>
          <a:xfrm>
            <a:off x="7270865" y="60101"/>
            <a:ext cx="4776755" cy="8532318"/>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403020202020204" pitchFamily="34" charset="0"/>
              </a:rPr>
              <a:t>Service Instantiation Part 2</a:t>
            </a:r>
          </a:p>
          <a:p>
            <a:pPr defTabSz="360000">
              <a:spcAft>
                <a:spcPts val="300"/>
              </a:spcAft>
              <a:tabLst>
                <a:tab pos="360000" algn="l"/>
              </a:tabLst>
            </a:pPr>
            <a:r>
              <a:rPr lang="en-US" dirty="0">
                <a:ea typeface="Nokia Pure Text Light" panose="020B0403020202020204" pitchFamily="34" charset="0"/>
              </a:rPr>
              <a:t>AAF responds to SO that Security Data Creation is complete </a:t>
            </a:r>
            <a:r>
              <a:rPr lang="en-US" dirty="0">
                <a:solidFill>
                  <a:srgbClr val="FF0000"/>
                </a:solidFill>
                <a:ea typeface="Nokia Pure Text Light" panose="020B0403020202020204" pitchFamily="34" charset="0"/>
              </a:rPr>
              <a:t>and provides the PKCS#12 bundle</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SO triggers Multi-VIM (M-VIM) to instantiate the VNF </a:t>
            </a:r>
            <a:r>
              <a:rPr lang="en-US" dirty="0">
                <a:solidFill>
                  <a:srgbClr val="FF0000"/>
                </a:solidFill>
                <a:ea typeface="Nokia Pure Text Light" panose="020B0403020202020204" pitchFamily="34" charset="0"/>
              </a:rPr>
              <a:t>and passes security data</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M-VIM instantiates the VNF and configures security data (</a:t>
            </a:r>
            <a:r>
              <a:rPr lang="en-US" dirty="0">
                <a:solidFill>
                  <a:srgbClr val="FF0000"/>
                </a:solidFill>
                <a:ea typeface="Nokia Pure Text Light" panose="020B0403020202020204" pitchFamily="34" charset="0"/>
              </a:rPr>
              <a:t>PKCS#12 and Controller SSH public key</a:t>
            </a:r>
            <a:r>
              <a:rPr lang="en-US" dirty="0">
                <a:ea typeface="Nokia Pure Text Light" panose="020B0403020202020204" pitchFamily="34" charset="0"/>
              </a:rPr>
              <a:t>) as part of instantiation. </a:t>
            </a:r>
          </a:p>
          <a:p>
            <a:pPr defTabSz="360000">
              <a:spcAft>
                <a:spcPts val="300"/>
              </a:spcAft>
              <a:tabLst>
                <a:tab pos="360000" algn="l"/>
              </a:tabLst>
            </a:pPr>
            <a:r>
              <a:rPr lang="en-US" dirty="0">
                <a:ea typeface="Nokia Pure Text Light" panose="020B0403020202020204" pitchFamily="34" charset="0"/>
              </a:rPr>
              <a:t>M-VIM notifies SO that instantiation is complete. </a:t>
            </a:r>
          </a:p>
          <a:p>
            <a:pPr defTabSz="360000">
              <a:spcAft>
                <a:spcPts val="300"/>
              </a:spcAft>
              <a:tabLst>
                <a:tab pos="360000" algn="l"/>
              </a:tabLst>
            </a:pPr>
            <a:r>
              <a:rPr lang="en-US" dirty="0">
                <a:ea typeface="Nokia Pure Text Light" panose="020B0403020202020204" pitchFamily="34" charset="0"/>
              </a:rPr>
              <a:t>SO triggers the appropriate Controller to activate the service.</a:t>
            </a:r>
          </a:p>
          <a:p>
            <a:pPr defTabSz="360000">
              <a:spcAft>
                <a:spcPts val="300"/>
              </a:spcAft>
              <a:tabLst>
                <a:tab pos="360000" algn="l"/>
              </a:tabLst>
            </a:pPr>
            <a:r>
              <a:rPr lang="en-US" dirty="0">
                <a:ea typeface="Nokia Pure Text Light" panose="020B0403020202020204" pitchFamily="34" charset="0"/>
              </a:rPr>
              <a:t>Controller configures the VNF for service via Ansible/SSH or NetConf/SSH or NetConf/TLS. The service configuration is VNF specific. </a:t>
            </a:r>
          </a:p>
          <a:p>
            <a:pPr defTabSz="360000">
              <a:spcAft>
                <a:spcPts val="300"/>
              </a:spcAft>
              <a:tabLst>
                <a:tab pos="360000" algn="l"/>
              </a:tabLst>
            </a:pPr>
            <a:r>
              <a:rPr lang="en-US" dirty="0">
                <a:ea typeface="Nokia Pure Text Light" panose="020B0403020202020204" pitchFamily="34" charset="0"/>
              </a:rPr>
              <a:t>SSH uses public key authentication.  SSH public key are provisioned at step D3.</a:t>
            </a:r>
          </a:p>
          <a:p>
            <a:pPr defTabSz="360000">
              <a:spcAft>
                <a:spcPts val="300"/>
              </a:spcAft>
              <a:tabLst>
                <a:tab pos="360000" algn="l"/>
              </a:tabLst>
            </a:pPr>
            <a:r>
              <a:rPr lang="en-US" dirty="0">
                <a:ea typeface="Nokia Pure Text Light" panose="020B0403020202020204" pitchFamily="34" charset="0"/>
              </a:rPr>
              <a:t>VNF activates itself according to the service configuration from  the Controller.  </a:t>
            </a:r>
            <a:r>
              <a:rPr lang="en-US" dirty="0">
                <a:solidFill>
                  <a:srgbClr val="FF0000"/>
                </a:solidFill>
                <a:ea typeface="Nokia Pure Text Light" panose="020B0403020202020204" pitchFamily="34" charset="0"/>
              </a:rPr>
              <a:t>VNF installs PKCS#12 file</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Controller updates AAI with configuration.</a:t>
            </a:r>
          </a:p>
          <a:p>
            <a:pPr defTabSz="360000">
              <a:spcAft>
                <a:spcPts val="300"/>
              </a:spcAft>
              <a:tabLst>
                <a:tab pos="360000" algn="l"/>
              </a:tabLst>
            </a:pPr>
            <a:r>
              <a:rPr lang="en-US" dirty="0">
                <a:ea typeface="Nokia Pure Text Light" panose="020B0403020202020204" pitchFamily="34" charset="0"/>
              </a:rPr>
              <a:t>Controller notifies SO that service is configured.</a:t>
            </a:r>
          </a:p>
          <a:p>
            <a:pPr defTabSz="360000">
              <a:spcAft>
                <a:spcPts val="300"/>
              </a:spcAft>
              <a:tabLst>
                <a:tab pos="360000" algn="l"/>
              </a:tabLst>
            </a:pPr>
            <a:r>
              <a:rPr lang="en-US" dirty="0">
                <a:ea typeface="Nokia Pure Text Light" panose="020B0403020202020204" pitchFamily="34" charset="0"/>
              </a:rPr>
              <a:t>SO triggers DCAE to monitor this new service.</a:t>
            </a:r>
          </a:p>
          <a:p>
            <a:pPr defTabSz="360000">
              <a:spcAft>
                <a:spcPts val="300"/>
              </a:spcAft>
              <a:tabLst>
                <a:tab pos="360000" algn="l"/>
              </a:tabLst>
            </a:pPr>
            <a:r>
              <a:rPr lang="en-US" dirty="0">
                <a:ea typeface="Nokia Pure Text Light" panose="020B0403020202020204" pitchFamily="34" charset="0"/>
              </a:rPr>
              <a:t>DCAE queries AAI for information about the service and starts monitoring.  </a:t>
            </a:r>
            <a:endParaRPr lang="en-US" dirty="0">
              <a:solidFill>
                <a:srgbClr val="FF0000"/>
              </a:solidFill>
              <a:ea typeface="Nokia Pure Text Light" panose="020B0403020202020204" pitchFamily="34" charset="0"/>
            </a:endParaRPr>
          </a:p>
          <a:p>
            <a:pPr defTabSz="360000">
              <a:spcAft>
                <a:spcPts val="300"/>
              </a:spcAft>
              <a:tabLst>
                <a:tab pos="360000" algn="l"/>
              </a:tabLst>
            </a:pPr>
            <a:r>
              <a:rPr lang="en-US" dirty="0">
                <a:ea typeface="Nokia Pure Text Light" panose="020B0403020202020204" pitchFamily="34" charset="0"/>
              </a:rPr>
              <a:t>DCAE notifies SO that service is monitored.</a:t>
            </a:r>
          </a:p>
          <a:p>
            <a:pPr defTabSz="360000">
              <a:spcAft>
                <a:spcPts val="300"/>
              </a:spcAft>
              <a:tabLst>
                <a:tab pos="360000" algn="l"/>
              </a:tabLst>
            </a:pPr>
            <a:r>
              <a:rPr lang="en-US" dirty="0">
                <a:ea typeface="Nokia Pure Text Light" panose="020B0403020202020204" pitchFamily="34" charset="0"/>
              </a:rPr>
              <a:t>SO informs service initiator (VID user or OSS/BSS) that service is active.</a:t>
            </a:r>
          </a:p>
        </p:txBody>
      </p:sp>
      <p:sp>
        <p:nvSpPr>
          <p:cNvPr id="195" name="Oval 194">
            <a:extLst>
              <a:ext uri="{FF2B5EF4-FFF2-40B4-BE49-F238E27FC236}">
                <a16:creationId xmlns:a16="http://schemas.microsoft.com/office/drawing/2014/main" id="{CF4EFAB3-773F-4927-8F33-FC02200156E0}"/>
              </a:ext>
            </a:extLst>
          </p:cNvPr>
          <p:cNvSpPr/>
          <p:nvPr/>
        </p:nvSpPr>
        <p:spPr>
          <a:xfrm>
            <a:off x="6864628" y="578477"/>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sp>
        <p:nvSpPr>
          <p:cNvPr id="220" name="Oval 219">
            <a:extLst>
              <a:ext uri="{FF2B5EF4-FFF2-40B4-BE49-F238E27FC236}">
                <a16:creationId xmlns:a16="http://schemas.microsoft.com/office/drawing/2014/main" id="{7E9F0539-7946-494A-A97F-D7806BE3D67C}"/>
              </a:ext>
            </a:extLst>
          </p:cNvPr>
          <p:cNvSpPr/>
          <p:nvPr/>
        </p:nvSpPr>
        <p:spPr>
          <a:xfrm>
            <a:off x="849515" y="2213636"/>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D2</a:t>
            </a:r>
            <a:endParaRPr lang="en-US" sz="900" b="1" kern="0" dirty="0">
              <a:solidFill>
                <a:srgbClr val="FFFFFF"/>
              </a:solidFill>
              <a:latin typeface="Nokia Pure Text Light"/>
              <a:ea typeface="+mn-ea"/>
              <a:cs typeface="+mn-cs"/>
            </a:endParaRPr>
          </a:p>
        </p:txBody>
      </p:sp>
      <p:sp>
        <p:nvSpPr>
          <p:cNvPr id="248" name="Oval 247">
            <a:extLst>
              <a:ext uri="{FF2B5EF4-FFF2-40B4-BE49-F238E27FC236}">
                <a16:creationId xmlns:a16="http://schemas.microsoft.com/office/drawing/2014/main" id="{5F2B9D7D-0212-42FF-8BFE-423EDED9FC84}"/>
              </a:ext>
            </a:extLst>
          </p:cNvPr>
          <p:cNvSpPr/>
          <p:nvPr/>
        </p:nvSpPr>
        <p:spPr>
          <a:xfrm>
            <a:off x="2411547" y="7931946"/>
            <a:ext cx="430642"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49" name="Oval 248">
            <a:extLst>
              <a:ext uri="{FF2B5EF4-FFF2-40B4-BE49-F238E27FC236}">
                <a16:creationId xmlns:a16="http://schemas.microsoft.com/office/drawing/2014/main" id="{39128CC1-AF7C-4BDD-85B6-98D38742EC78}"/>
              </a:ext>
            </a:extLst>
          </p:cNvPr>
          <p:cNvSpPr/>
          <p:nvPr/>
        </p:nvSpPr>
        <p:spPr>
          <a:xfrm>
            <a:off x="2416138" y="8432216"/>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61" name="Rectangle 160">
            <a:extLst>
              <a:ext uri="{FF2B5EF4-FFF2-40B4-BE49-F238E27FC236}">
                <a16:creationId xmlns:a16="http://schemas.microsoft.com/office/drawing/2014/main" id="{0B8C2DF7-B0D9-4564-BC78-2C1C1152ABF3}"/>
              </a:ext>
            </a:extLst>
          </p:cNvPr>
          <p:cNvSpPr/>
          <p:nvPr/>
        </p:nvSpPr>
        <p:spPr>
          <a:xfrm>
            <a:off x="871735" y="4435088"/>
            <a:ext cx="421910" cy="276999"/>
          </a:xfrm>
          <a:prstGeom prst="rect">
            <a:avLst/>
          </a:prstGeom>
        </p:spPr>
        <p:txBody>
          <a:bodyPr wrap="none">
            <a:spAutoFit/>
          </a:bodyPr>
          <a:lstStyle/>
          <a:p>
            <a:r>
              <a:rPr lang="en-US" sz="1200" dirty="0">
                <a:solidFill>
                  <a:srgbClr val="FF0000"/>
                </a:solidFill>
              </a:rPr>
              <a:t>SSH</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02341" y="4393604"/>
            <a:ext cx="278522" cy="278522"/>
          </a:xfrm>
          <a:prstGeom prst="rect">
            <a:avLst/>
          </a:prstGeom>
        </p:spPr>
      </p:pic>
      <p:pic>
        <p:nvPicPr>
          <p:cNvPr id="172" name="Picture 171">
            <a:extLst>
              <a:ext uri="{FF2B5EF4-FFF2-40B4-BE49-F238E27FC236}">
                <a16:creationId xmlns:a16="http://schemas.microsoft.com/office/drawing/2014/main" id="{0D6EE3DC-F942-4693-9EE5-3D1B7FA04E3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38837" y="4762269"/>
            <a:ext cx="278522" cy="278522"/>
          </a:xfrm>
          <a:prstGeom prst="rect">
            <a:avLst/>
          </a:prstGeom>
        </p:spPr>
      </p:pic>
      <p:sp>
        <p:nvSpPr>
          <p:cNvPr id="174" name="Rectangle: Rounded Corners 173">
            <a:extLst>
              <a:ext uri="{FF2B5EF4-FFF2-40B4-BE49-F238E27FC236}">
                <a16:creationId xmlns:a16="http://schemas.microsoft.com/office/drawing/2014/main" id="{E0027AE5-E58F-4727-AD4B-704A2EA3CA78}"/>
              </a:ext>
            </a:extLst>
          </p:cNvPr>
          <p:cNvSpPr/>
          <p:nvPr/>
        </p:nvSpPr>
        <p:spPr>
          <a:xfrm rot="16200000">
            <a:off x="540136" y="5190152"/>
            <a:ext cx="392744" cy="9329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id="{0601AB40-FAFD-4BEF-B36E-AE3E8E487554}"/>
              </a:ext>
            </a:extLst>
          </p:cNvPr>
          <p:cNvSpPr txBox="1"/>
          <p:nvPr/>
        </p:nvSpPr>
        <p:spPr>
          <a:xfrm>
            <a:off x="270165" y="5484466"/>
            <a:ext cx="944543" cy="369332"/>
          </a:xfrm>
          <a:prstGeom prst="rect">
            <a:avLst/>
          </a:prstGeom>
          <a:noFill/>
        </p:spPr>
        <p:txBody>
          <a:bodyPr wrap="square" rtlCol="0">
            <a:spAutoFit/>
          </a:bodyPr>
          <a:lstStyle/>
          <a:p>
            <a:r>
              <a:rPr lang="en-US" dirty="0">
                <a:solidFill>
                  <a:srgbClr val="0000CC"/>
                </a:solidFill>
              </a:rPr>
              <a:t>Activate</a:t>
            </a:r>
          </a:p>
        </p:txBody>
      </p:sp>
      <p:sp>
        <p:nvSpPr>
          <p:cNvPr id="180" name="Oval 179">
            <a:extLst>
              <a:ext uri="{FF2B5EF4-FFF2-40B4-BE49-F238E27FC236}">
                <a16:creationId xmlns:a16="http://schemas.microsoft.com/office/drawing/2014/main" id="{2A6EF608-2174-49D6-A2CA-B9DDA96326C2}"/>
              </a:ext>
            </a:extLst>
          </p:cNvPr>
          <p:cNvSpPr/>
          <p:nvPr/>
        </p:nvSpPr>
        <p:spPr>
          <a:xfrm>
            <a:off x="-135987" y="485829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D6</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id="{1DED0D64-4A83-4889-B169-CFC1B4019853}"/>
              </a:ext>
            </a:extLst>
          </p:cNvPr>
          <p:cNvSpPr/>
          <p:nvPr/>
        </p:nvSpPr>
        <p:spPr>
          <a:xfrm>
            <a:off x="812329" y="284071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185" name="Oval 184">
            <a:extLst>
              <a:ext uri="{FF2B5EF4-FFF2-40B4-BE49-F238E27FC236}">
                <a16:creationId xmlns:a16="http://schemas.microsoft.com/office/drawing/2014/main" id="{8262128E-02FA-44DD-98D8-7D6087D7A27A}"/>
              </a:ext>
            </a:extLst>
          </p:cNvPr>
          <p:cNvSpPr/>
          <p:nvPr/>
        </p:nvSpPr>
        <p:spPr>
          <a:xfrm>
            <a:off x="813505" y="3481715"/>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D4</a:t>
            </a:r>
            <a:endParaRPr lang="en-US" sz="900" b="1" kern="0" dirty="0">
              <a:solidFill>
                <a:srgbClr val="FFFFFF"/>
              </a:solidFill>
              <a:latin typeface="Nokia Pure Text Light"/>
              <a:ea typeface="+mn-ea"/>
              <a:cs typeface="+mn-cs"/>
            </a:endParaRPr>
          </a:p>
        </p:txBody>
      </p:sp>
      <p:sp>
        <p:nvSpPr>
          <p:cNvPr id="186" name="Oval 185">
            <a:extLst>
              <a:ext uri="{FF2B5EF4-FFF2-40B4-BE49-F238E27FC236}">
                <a16:creationId xmlns:a16="http://schemas.microsoft.com/office/drawing/2014/main" id="{B4053125-7FF2-458B-8BB7-A06FB3893BC7}"/>
              </a:ext>
            </a:extLst>
          </p:cNvPr>
          <p:cNvSpPr/>
          <p:nvPr/>
        </p:nvSpPr>
        <p:spPr>
          <a:xfrm>
            <a:off x="1264547" y="4164708"/>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D5</a:t>
            </a:r>
            <a:endParaRPr lang="en-US" sz="900" b="1" kern="0" dirty="0">
              <a:solidFill>
                <a:srgbClr val="FFFFFF"/>
              </a:solidFill>
              <a:latin typeface="Nokia Pure Text Light"/>
              <a:ea typeface="+mn-ea"/>
              <a:cs typeface="+mn-cs"/>
            </a:endParaRPr>
          </a:p>
        </p:txBody>
      </p:sp>
      <p:sp>
        <p:nvSpPr>
          <p:cNvPr id="187" name="Oval 186">
            <a:extLst>
              <a:ext uri="{FF2B5EF4-FFF2-40B4-BE49-F238E27FC236}">
                <a16:creationId xmlns:a16="http://schemas.microsoft.com/office/drawing/2014/main" id="{D0EF2EB1-E2E5-4C72-B4B8-4B13EC394503}"/>
              </a:ext>
            </a:extLst>
          </p:cNvPr>
          <p:cNvSpPr/>
          <p:nvPr/>
        </p:nvSpPr>
        <p:spPr>
          <a:xfrm>
            <a:off x="-148055" y="5488683"/>
            <a:ext cx="416487" cy="34953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D7</a:t>
            </a:r>
            <a:endParaRPr lang="en-US" sz="900" b="1" kern="0" dirty="0">
              <a:solidFill>
                <a:srgbClr val="FFFFFF"/>
              </a:solidFill>
              <a:latin typeface="Nokia Pure Text Light"/>
              <a:ea typeface="+mn-ea"/>
              <a:cs typeface="+mn-cs"/>
            </a:endParaRPr>
          </a:p>
        </p:txBody>
      </p:sp>
      <p:sp>
        <p:nvSpPr>
          <p:cNvPr id="194" name="Oval 193">
            <a:extLst>
              <a:ext uri="{FF2B5EF4-FFF2-40B4-BE49-F238E27FC236}">
                <a16:creationId xmlns:a16="http://schemas.microsoft.com/office/drawing/2014/main" id="{35233312-88FF-4184-9892-46AD2EF647FD}"/>
              </a:ext>
            </a:extLst>
          </p:cNvPr>
          <p:cNvSpPr/>
          <p:nvPr/>
        </p:nvSpPr>
        <p:spPr>
          <a:xfrm>
            <a:off x="1300254" y="5513305"/>
            <a:ext cx="410710" cy="33968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D8</a:t>
            </a:r>
            <a:endParaRPr lang="en-US" sz="900" b="1" kern="0" dirty="0">
              <a:solidFill>
                <a:srgbClr val="FFFFFF"/>
              </a:solidFill>
              <a:latin typeface="Nokia Pure Text Light"/>
              <a:ea typeface="+mn-ea"/>
              <a:cs typeface="+mn-cs"/>
            </a:endParaRPr>
          </a:p>
        </p:txBody>
      </p:sp>
      <p:sp>
        <p:nvSpPr>
          <p:cNvPr id="201" name="Oval 200">
            <a:extLst>
              <a:ext uri="{FF2B5EF4-FFF2-40B4-BE49-F238E27FC236}">
                <a16:creationId xmlns:a16="http://schemas.microsoft.com/office/drawing/2014/main" id="{4D2C94E8-D8C9-42E4-9167-F53BAEF60A48}"/>
              </a:ext>
            </a:extLst>
          </p:cNvPr>
          <p:cNvSpPr/>
          <p:nvPr/>
        </p:nvSpPr>
        <p:spPr>
          <a:xfrm>
            <a:off x="1331443" y="6205748"/>
            <a:ext cx="412220" cy="23316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D9</a:t>
            </a:r>
            <a:endParaRPr lang="en-US" sz="900" b="1" kern="0" dirty="0">
              <a:solidFill>
                <a:srgbClr val="FFFFFF"/>
              </a:solidFill>
              <a:latin typeface="Nokia Pure Text Light"/>
              <a:ea typeface="+mn-ea"/>
              <a:cs typeface="+mn-cs"/>
            </a:endParaRPr>
          </a:p>
        </p:txBody>
      </p:sp>
      <p:sp>
        <p:nvSpPr>
          <p:cNvPr id="202" name="Oval 201">
            <a:extLst>
              <a:ext uri="{FF2B5EF4-FFF2-40B4-BE49-F238E27FC236}">
                <a16:creationId xmlns:a16="http://schemas.microsoft.com/office/drawing/2014/main" id="{9340571B-192D-40E8-85FE-9B109F287232}"/>
              </a:ext>
            </a:extLst>
          </p:cNvPr>
          <p:cNvSpPr/>
          <p:nvPr/>
        </p:nvSpPr>
        <p:spPr>
          <a:xfrm>
            <a:off x="2261938" y="6852350"/>
            <a:ext cx="460596" cy="3024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D10</a:t>
            </a:r>
            <a:endParaRPr lang="en-US" sz="900" b="1" kern="0" dirty="0">
              <a:solidFill>
                <a:srgbClr val="FFFFFF"/>
              </a:solidFill>
              <a:latin typeface="Nokia Pure Text Light"/>
              <a:ea typeface="+mn-ea"/>
              <a:cs typeface="+mn-cs"/>
            </a:endParaRPr>
          </a:p>
        </p:txBody>
      </p:sp>
      <p:sp>
        <p:nvSpPr>
          <p:cNvPr id="203" name="Oval 202">
            <a:extLst>
              <a:ext uri="{FF2B5EF4-FFF2-40B4-BE49-F238E27FC236}">
                <a16:creationId xmlns:a16="http://schemas.microsoft.com/office/drawing/2014/main" id="{F454AB28-8B02-4849-8527-559884E44C4E}"/>
              </a:ext>
            </a:extLst>
          </p:cNvPr>
          <p:cNvSpPr/>
          <p:nvPr/>
        </p:nvSpPr>
        <p:spPr>
          <a:xfrm>
            <a:off x="4117367" y="7377970"/>
            <a:ext cx="499838" cy="32059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46" name="Oval 245">
            <a:extLst>
              <a:ext uri="{FF2B5EF4-FFF2-40B4-BE49-F238E27FC236}">
                <a16:creationId xmlns:a16="http://schemas.microsoft.com/office/drawing/2014/main" id="{E2884866-239B-4874-886B-E8DDBF708079}"/>
              </a:ext>
            </a:extLst>
          </p:cNvPr>
          <p:cNvSpPr/>
          <p:nvPr/>
        </p:nvSpPr>
        <p:spPr>
          <a:xfrm>
            <a:off x="6872946" y="1731793"/>
            <a:ext cx="434740" cy="33555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247" name="Oval 246">
            <a:extLst>
              <a:ext uri="{FF2B5EF4-FFF2-40B4-BE49-F238E27FC236}">
                <a16:creationId xmlns:a16="http://schemas.microsoft.com/office/drawing/2014/main" id="{5D32EF74-FF57-4AE9-A724-3199A497092A}"/>
              </a:ext>
            </a:extLst>
          </p:cNvPr>
          <p:cNvSpPr/>
          <p:nvPr/>
        </p:nvSpPr>
        <p:spPr>
          <a:xfrm>
            <a:off x="6872946" y="11440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D2</a:t>
            </a:r>
          </a:p>
        </p:txBody>
      </p:sp>
      <p:sp>
        <p:nvSpPr>
          <p:cNvPr id="261" name="Oval 260">
            <a:extLst>
              <a:ext uri="{FF2B5EF4-FFF2-40B4-BE49-F238E27FC236}">
                <a16:creationId xmlns:a16="http://schemas.microsoft.com/office/drawing/2014/main" id="{5B6998F0-A89E-407A-93A6-EAE96CE6D83F}"/>
              </a:ext>
            </a:extLst>
          </p:cNvPr>
          <p:cNvSpPr/>
          <p:nvPr/>
        </p:nvSpPr>
        <p:spPr>
          <a:xfrm>
            <a:off x="6872946" y="2552505"/>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D4</a:t>
            </a:r>
          </a:p>
        </p:txBody>
      </p:sp>
      <p:sp>
        <p:nvSpPr>
          <p:cNvPr id="262" name="Oval 261">
            <a:extLst>
              <a:ext uri="{FF2B5EF4-FFF2-40B4-BE49-F238E27FC236}">
                <a16:creationId xmlns:a16="http://schemas.microsoft.com/office/drawing/2014/main" id="{A0C2D45B-7B1E-4BFD-8A45-A009A506D950}"/>
              </a:ext>
            </a:extLst>
          </p:cNvPr>
          <p:cNvSpPr/>
          <p:nvPr/>
        </p:nvSpPr>
        <p:spPr>
          <a:xfrm>
            <a:off x="6896381" y="28765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D5</a:t>
            </a:r>
          </a:p>
        </p:txBody>
      </p:sp>
      <p:sp>
        <p:nvSpPr>
          <p:cNvPr id="263" name="Oval 262">
            <a:extLst>
              <a:ext uri="{FF2B5EF4-FFF2-40B4-BE49-F238E27FC236}">
                <a16:creationId xmlns:a16="http://schemas.microsoft.com/office/drawing/2014/main" id="{D3549E70-D82B-431C-93F2-34821719E61E}"/>
              </a:ext>
            </a:extLst>
          </p:cNvPr>
          <p:cNvSpPr/>
          <p:nvPr/>
        </p:nvSpPr>
        <p:spPr>
          <a:xfrm>
            <a:off x="6896915" y="34929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D6</a:t>
            </a:r>
          </a:p>
        </p:txBody>
      </p:sp>
      <p:sp>
        <p:nvSpPr>
          <p:cNvPr id="264" name="Oval 263">
            <a:extLst>
              <a:ext uri="{FF2B5EF4-FFF2-40B4-BE49-F238E27FC236}">
                <a16:creationId xmlns:a16="http://schemas.microsoft.com/office/drawing/2014/main" id="{63EEC884-0FBF-4555-9F81-B00B301F7CFC}"/>
              </a:ext>
            </a:extLst>
          </p:cNvPr>
          <p:cNvSpPr/>
          <p:nvPr/>
        </p:nvSpPr>
        <p:spPr>
          <a:xfrm>
            <a:off x="6872946" y="493889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
        <p:nvSpPr>
          <p:cNvPr id="265" name="Oval 264">
            <a:extLst>
              <a:ext uri="{FF2B5EF4-FFF2-40B4-BE49-F238E27FC236}">
                <a16:creationId xmlns:a16="http://schemas.microsoft.com/office/drawing/2014/main" id="{4640099A-ADC9-4A9A-B278-7D72B2D45018}"/>
              </a:ext>
            </a:extLst>
          </p:cNvPr>
          <p:cNvSpPr/>
          <p:nvPr/>
        </p:nvSpPr>
        <p:spPr>
          <a:xfrm>
            <a:off x="6872946" y="6100580"/>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D9</a:t>
            </a:r>
          </a:p>
        </p:txBody>
      </p:sp>
      <p:sp>
        <p:nvSpPr>
          <p:cNvPr id="266" name="Oval 265">
            <a:extLst>
              <a:ext uri="{FF2B5EF4-FFF2-40B4-BE49-F238E27FC236}">
                <a16:creationId xmlns:a16="http://schemas.microsoft.com/office/drawing/2014/main" id="{6E496264-6F7E-4D76-9B8F-5FC206AF3BAD}"/>
              </a:ext>
            </a:extLst>
          </p:cNvPr>
          <p:cNvSpPr/>
          <p:nvPr/>
        </p:nvSpPr>
        <p:spPr>
          <a:xfrm>
            <a:off x="6858040" y="640451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D10</a:t>
            </a:r>
          </a:p>
        </p:txBody>
      </p:sp>
      <p:sp>
        <p:nvSpPr>
          <p:cNvPr id="267" name="Oval 266">
            <a:extLst>
              <a:ext uri="{FF2B5EF4-FFF2-40B4-BE49-F238E27FC236}">
                <a16:creationId xmlns:a16="http://schemas.microsoft.com/office/drawing/2014/main" id="{83674677-1A66-4B50-9AFF-BA68141684B8}"/>
              </a:ext>
            </a:extLst>
          </p:cNvPr>
          <p:cNvSpPr/>
          <p:nvPr/>
        </p:nvSpPr>
        <p:spPr>
          <a:xfrm>
            <a:off x="6864628" y="675068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68" name="Oval 267">
            <a:extLst>
              <a:ext uri="{FF2B5EF4-FFF2-40B4-BE49-F238E27FC236}">
                <a16:creationId xmlns:a16="http://schemas.microsoft.com/office/drawing/2014/main" id="{4F44239E-74AB-4591-BFCA-4D776B55AC8A}"/>
              </a:ext>
            </a:extLst>
          </p:cNvPr>
          <p:cNvSpPr/>
          <p:nvPr/>
        </p:nvSpPr>
        <p:spPr>
          <a:xfrm>
            <a:off x="6857669" y="732527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69" name="Oval 268">
            <a:extLst>
              <a:ext uri="{FF2B5EF4-FFF2-40B4-BE49-F238E27FC236}">
                <a16:creationId xmlns:a16="http://schemas.microsoft.com/office/drawing/2014/main" id="{74CDF69D-4055-4E7D-A760-BFF882E80134}"/>
              </a:ext>
            </a:extLst>
          </p:cNvPr>
          <p:cNvSpPr/>
          <p:nvPr/>
        </p:nvSpPr>
        <p:spPr>
          <a:xfrm>
            <a:off x="6857669" y="7663814"/>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09" name="Rectangle: Rounded Corners 108">
            <a:extLst>
              <a:ext uri="{FF2B5EF4-FFF2-40B4-BE49-F238E27FC236}">
                <a16:creationId xmlns:a16="http://schemas.microsoft.com/office/drawing/2014/main" id="{F14E776D-ACF7-459A-9A65-D74B5182ABB3}"/>
              </a:ext>
            </a:extLst>
          </p:cNvPr>
          <p:cNvSpPr/>
          <p:nvPr/>
        </p:nvSpPr>
        <p:spPr>
          <a:xfrm rot="16200000">
            <a:off x="3806839" y="447526"/>
            <a:ext cx="388350" cy="232075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TextBox 107">
            <a:extLst>
              <a:ext uri="{FF2B5EF4-FFF2-40B4-BE49-F238E27FC236}">
                <a16:creationId xmlns:a16="http://schemas.microsoft.com/office/drawing/2014/main" id="{D1800F33-1EF4-43F7-9A34-B11E3E0530F1}"/>
              </a:ext>
            </a:extLst>
          </p:cNvPr>
          <p:cNvSpPr txBox="1"/>
          <p:nvPr/>
        </p:nvSpPr>
        <p:spPr>
          <a:xfrm>
            <a:off x="2918522" y="1449756"/>
            <a:ext cx="2307916" cy="343423"/>
          </a:xfrm>
          <a:prstGeom prst="rect">
            <a:avLst/>
          </a:prstGeom>
          <a:noFill/>
        </p:spPr>
        <p:txBody>
          <a:bodyPr wrap="square" rtlCol="0">
            <a:spAutoFit/>
          </a:bodyPr>
          <a:lstStyle/>
          <a:p>
            <a:r>
              <a:rPr lang="en-US" sz="1600" dirty="0">
                <a:solidFill>
                  <a:srgbClr val="0000CC"/>
                </a:solidFill>
              </a:rPr>
              <a:t>Return PKCS#12 bundle</a:t>
            </a:r>
          </a:p>
        </p:txBody>
      </p:sp>
      <p:cxnSp>
        <p:nvCxnSpPr>
          <p:cNvPr id="110" name="Straight Arrow Connector 109">
            <a:extLst>
              <a:ext uri="{FF2B5EF4-FFF2-40B4-BE49-F238E27FC236}">
                <a16:creationId xmlns:a16="http://schemas.microsoft.com/office/drawing/2014/main" id="{BA879A4C-4371-4ADA-92BF-FC1C1BF9C2E9}"/>
              </a:ext>
            </a:extLst>
          </p:cNvPr>
          <p:cNvCxnSpPr>
            <a:cxnSpLocks/>
          </p:cNvCxnSpPr>
          <p:nvPr/>
        </p:nvCxnSpPr>
        <p:spPr>
          <a:xfrm flipH="1">
            <a:off x="3508416" y="1413872"/>
            <a:ext cx="80661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Oval 111">
            <a:extLst>
              <a:ext uri="{FF2B5EF4-FFF2-40B4-BE49-F238E27FC236}">
                <a16:creationId xmlns:a16="http://schemas.microsoft.com/office/drawing/2014/main" id="{19F9BA32-2FF2-423D-9178-A599E0F6501E}"/>
              </a:ext>
            </a:extLst>
          </p:cNvPr>
          <p:cNvSpPr/>
          <p:nvPr/>
        </p:nvSpPr>
        <p:spPr>
          <a:xfrm>
            <a:off x="2357418" y="1467291"/>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a:t>
            </a:r>
            <a:r>
              <a:rPr lang="en-US" sz="900" b="1" kern="0" dirty="0">
                <a:solidFill>
                  <a:srgbClr val="FFFFFF"/>
                </a:solidFill>
                <a:latin typeface="Nokia Pure Text Light"/>
                <a:ea typeface="+mn-ea"/>
                <a:cs typeface="+mn-cs"/>
              </a:rPr>
              <a:t>1</a:t>
            </a:r>
          </a:p>
        </p:txBody>
      </p:sp>
      <p:sp>
        <p:nvSpPr>
          <p:cNvPr id="113" name="Oval 112">
            <a:extLst>
              <a:ext uri="{FF2B5EF4-FFF2-40B4-BE49-F238E27FC236}">
                <a16:creationId xmlns:a16="http://schemas.microsoft.com/office/drawing/2014/main" id="{902F1BA8-8892-4B88-B889-E5D04568A648}"/>
              </a:ext>
            </a:extLst>
          </p:cNvPr>
          <p:cNvSpPr/>
          <p:nvPr/>
        </p:nvSpPr>
        <p:spPr>
          <a:xfrm>
            <a:off x="6857669" y="578138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9878419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12199</TotalTime>
  <Words>5158</Words>
  <Application>Microsoft Office PowerPoint</Application>
  <PresentationFormat>Custom</PresentationFormat>
  <Paragraphs>1061</Paragraphs>
  <Slides>29</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Calibri Light</vt:lpstr>
      <vt:lpstr>Nokia Pure Headline</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676</cp:revision>
  <dcterms:created xsi:type="dcterms:W3CDTF">2018-01-11T16:35:30Z</dcterms:created>
  <dcterms:modified xsi:type="dcterms:W3CDTF">2018-06-29T16:35:51Z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