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2"/>
  </p:notesMasterIdLst>
  <p:sldIdLst>
    <p:sldId id="335" r:id="rId2"/>
    <p:sldId id="363" r:id="rId3"/>
    <p:sldId id="362" r:id="rId4"/>
    <p:sldId id="359" r:id="rId5"/>
    <p:sldId id="354" r:id="rId6"/>
    <p:sldId id="360" r:id="rId7"/>
    <p:sldId id="353" r:id="rId8"/>
    <p:sldId id="355" r:id="rId9"/>
    <p:sldId id="361" r:id="rId10"/>
    <p:sldId id="356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893"/>
    <a:srgbClr val="006F8D"/>
    <a:srgbClr val="BCE4FC"/>
    <a:srgbClr val="B9F0FF"/>
    <a:srgbClr val="DBF9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001" autoAdjust="0"/>
    <p:restoredTop sz="38897" autoAdjust="0"/>
  </p:normalViewPr>
  <p:slideViewPr>
    <p:cSldViewPr snapToGrid="0" snapToObjects="1">
      <p:cViewPr varScale="1">
        <p:scale>
          <a:sx n="116" d="100"/>
          <a:sy n="116" d="100"/>
        </p:scale>
        <p:origin x="852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707B98-E963-C74F-848A-16ED563603C7}" type="datetimeFigureOut">
              <a:rPr lang="en-US" smtClean="0"/>
              <a:t>5/10/2018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08789E-1FC9-CE4B-B453-2AA144D753F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9912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34743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279208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0"/>
            <a:ext cx="12192000" cy="62217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42900" y="7984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32658620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411480" y="0"/>
            <a:ext cx="10922149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3600" b="0" i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7184672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2" y="1062318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00" y="1423410"/>
            <a:ext cx="3810368" cy="79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477553"/>
      </p:ext>
    </p:extLst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-20171" y="6100"/>
            <a:ext cx="12192000" cy="553405"/>
          </a:xfrm>
          <a:prstGeom prst="rect">
            <a:avLst/>
          </a:prstGeom>
          <a:blipFill>
            <a:blip r:embed="rId6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Rectangle 17"/>
          <p:cNvSpPr/>
          <p:nvPr userDrawn="1"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522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-133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548766"/>
            <a:ext cx="11506200" cy="56281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Shape 72"/>
          <p:cNvPicPr preferRelativeResize="0"/>
          <p:nvPr userDrawn="1"/>
        </p:nvPicPr>
        <p:blipFill rotWithShape="1">
          <a:blip r:embed="rId8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480" y="6521843"/>
            <a:ext cx="734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3805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</p:sldLayoutIdLst>
  <p:transition>
    <p:wipe dir="r"/>
  </p:transition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1" y="1838227"/>
            <a:ext cx="12170006" cy="5019773"/>
          </a:xfrm>
        </p:spPr>
        <p:txBody>
          <a:bodyPr>
            <a:normAutofit fontScale="90000"/>
          </a:bodyPr>
          <a:lstStyle/>
          <a:p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/>
              <a:t/>
            </a:r>
            <a:br>
              <a:rPr lang="en-US" sz="4000" dirty="0"/>
            </a:br>
            <a:r>
              <a:rPr lang="en-US" sz="4000" b="1" dirty="0"/>
              <a:t>Edge Automation through ONAP WG</a:t>
            </a:r>
            <a:br>
              <a:rPr lang="en-US" sz="4000" b="1" dirty="0"/>
            </a:br>
            <a:r>
              <a:rPr lang="en-US" sz="2800" b="1" dirty="0"/>
              <a:t>TSC Update – May 10</a:t>
            </a:r>
            <a:r>
              <a:rPr lang="en-US" sz="2800" b="1" baseline="30000" dirty="0"/>
              <a:t>th</a:t>
            </a:r>
            <a:r>
              <a:rPr lang="en-US" sz="2800" b="1" dirty="0"/>
              <a:t> 2018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/>
              <a:t/>
            </a:r>
            <a:br>
              <a:rPr lang="en-US" sz="4000" dirty="0"/>
            </a:br>
            <a:r>
              <a:rPr lang="en-US" sz="2700" dirty="0"/>
              <a:t>Leads: 		Ramki Krishnan (VMware), Raghu Ranganathan (Ciena)</a:t>
            </a:r>
            <a:br>
              <a:rPr lang="en-US" sz="2700" dirty="0"/>
            </a:br>
            <a:r>
              <a:rPr lang="en-US" sz="2700" dirty="0"/>
              <a:t/>
            </a:r>
            <a:br>
              <a:rPr lang="en-US" sz="2700" dirty="0"/>
            </a:br>
            <a:r>
              <a:rPr lang="en-US" sz="2200" dirty="0"/>
              <a:t>Wiki: 			https://wiki.onap.org/display/DW/Edge+Automation+through+ONAP</a:t>
            </a:r>
            <a:br>
              <a:rPr lang="en-US" sz="2200" dirty="0"/>
            </a:br>
            <a:r>
              <a:rPr lang="en-US" sz="2200" dirty="0"/>
              <a:t>Meeting Date/Time: 	Monday, 3:00pm UTC - 5:00pm UTC</a:t>
            </a:r>
            <a:br>
              <a:rPr lang="en-US" sz="2200" dirty="0"/>
            </a:br>
            <a:r>
              <a:rPr lang="en-US" sz="2200" dirty="0"/>
              <a:t/>
            </a:r>
            <a:br>
              <a:rPr lang="en-US" sz="2200" dirty="0"/>
            </a:br>
            <a:r>
              <a:rPr lang="en-US" dirty="0"/>
              <a:t/>
            </a:r>
            <a:br>
              <a:rPr lang="en-US" dirty="0"/>
            </a:br>
            <a:r>
              <a:rPr lang="en-US" sz="2700" dirty="0"/>
              <a:t/>
            </a:r>
            <a:br>
              <a:rPr lang="en-US" sz="2700" dirty="0"/>
            </a:br>
            <a:r>
              <a:rPr lang="fr-FR" sz="2000" dirty="0"/>
              <a:t/>
            </a:r>
            <a:br>
              <a:rPr lang="fr-FR" sz="2000" dirty="0"/>
            </a:br>
            <a:r>
              <a:rPr lang="en-US" sz="2000" dirty="0"/>
              <a:t/>
            </a:r>
            <a:br>
              <a:rPr lang="en-US" sz="2000" dirty="0"/>
            </a:br>
            <a:r>
              <a:rPr lang="en-US" sz="2000" dirty="0"/>
              <a:t/>
            </a:r>
            <a:br>
              <a:rPr lang="en-US" sz="2000" dirty="0"/>
            </a:br>
            <a:r>
              <a:rPr lang="en-US" sz="2000" dirty="0"/>
              <a:t/>
            </a:r>
            <a:br>
              <a:rPr lang="en-US" sz="2000" dirty="0"/>
            </a:br>
            <a:r>
              <a:rPr lang="en-US" sz="2000" dirty="0"/>
              <a:t/>
            </a:r>
            <a:br>
              <a:rPr lang="en-US" sz="2000" dirty="0"/>
            </a:br>
            <a:r>
              <a:rPr lang="en-US" sz="2000" dirty="0"/>
              <a:t/>
            </a:r>
            <a:br>
              <a:rPr lang="en-US" sz="2000" dirty="0"/>
            </a:br>
            <a:r>
              <a:rPr lang="en-US" sz="2000" dirty="0"/>
              <a:t/>
            </a:r>
            <a:br>
              <a:rPr lang="en-US" sz="2000" dirty="0"/>
            </a:br>
            <a:r>
              <a:rPr lang="en-US" sz="2000" dirty="0"/>
              <a:t/>
            </a:r>
            <a:br>
              <a:rPr lang="en-US" sz="2000" dirty="0"/>
            </a:br>
            <a:r>
              <a:rPr lang="en-US" sz="2000" dirty="0"/>
              <a:t/>
            </a:r>
            <a:br>
              <a:rPr lang="en-US" sz="2000" dirty="0"/>
            </a:b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987032237"/>
      </p:ext>
    </p:extLst>
  </p:cSld>
  <p:clrMapOvr>
    <a:masterClrMapping/>
  </p:clrMapOvr>
  <p:transition>
    <p:wipe dir="r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xmlns="" id="{5EE8A708-6BE7-4A70-BE6D-0C3727B6290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xmlns="" id="{1CA5A506-77A5-4100-9458-862D11AD66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Hierarchical ONAP Central/Edge Architecture</a:t>
            </a:r>
          </a:p>
        </p:txBody>
      </p:sp>
      <p:pic>
        <p:nvPicPr>
          <p:cNvPr id="6" name="Picture 5" descr="A picture containing text, map&#10;&#10;Description generated with very high confidence">
            <a:extLst>
              <a:ext uri="{FF2B5EF4-FFF2-40B4-BE49-F238E27FC236}">
                <a16:creationId xmlns:a16="http://schemas.microsoft.com/office/drawing/2014/main" xmlns="" id="{5E0CD99B-F489-43B5-9764-53A62F6AFE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7714" y="621357"/>
            <a:ext cx="8734424" cy="5699582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46F70B5F-B3BF-457D-B350-BC79E0793DB8}"/>
              </a:ext>
            </a:extLst>
          </p:cNvPr>
          <p:cNvSpPr/>
          <p:nvPr/>
        </p:nvSpPr>
        <p:spPr>
          <a:xfrm>
            <a:off x="3462337" y="6146588"/>
            <a:ext cx="614362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/>
              <a:t>Source: “Edge Scoping,” </a:t>
            </a:r>
            <a:r>
              <a:rPr lang="en-US" sz="1200" dirty="0"/>
              <a:t>https://wiki.onap.org/pages/editpage.action?pageId=28381325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CBA78FF9-7EA3-4D1C-B9F1-EF27DD8DEDB7}"/>
              </a:ext>
            </a:extLst>
          </p:cNvPr>
          <p:cNvSpPr/>
          <p:nvPr/>
        </p:nvSpPr>
        <p:spPr>
          <a:xfrm>
            <a:off x="9148171" y="1447863"/>
            <a:ext cx="2824754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333333"/>
                </a:solidFill>
              </a:rPr>
              <a:t>Minimum Viable ONAP Edge (assuming operational aspects only, i.e., in Design/Deploy/Operate)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33333"/>
                </a:solidFill>
              </a:rPr>
              <a:t>ONAP Edge - DCAE with RT-collector/Batch-collector: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ONAP Multi-Cloud: can use a Data Router to forward to local only and/or replicate to central also.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ONAP DMAAP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ONAP Edge - Policy: PDP/PEP....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ONAP Edge - A&amp;AI - TBD? may not be needed if only closed loop decisions based on policies for given customer instances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TBD - other ONAP components?</a:t>
            </a:r>
          </a:p>
          <a:p>
            <a:endParaRPr lang="en-US" sz="1200" dirty="0">
              <a:solidFill>
                <a:srgbClr val="333333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6427577"/>
      </p:ext>
    </p:extLst>
  </p:cSld>
  <p:clrMapOvr>
    <a:masterClrMapping/>
  </p:clrMapOvr>
  <p:transition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xmlns="" id="{DE7C8230-B701-4B3D-B693-5C9AF317A83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xmlns="" id="{468C432F-F739-4AC1-96BC-939E0C2371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WG Scope &amp; Progress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851DD6D8-0580-45AB-8DB5-2C31AC08A19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14325" y="723900"/>
            <a:ext cx="11506200" cy="5584825"/>
          </a:xfrm>
        </p:spPr>
        <p:txBody>
          <a:bodyPr>
            <a:normAutofit fontScale="92500" lnSpcReduction="10000"/>
          </a:bodyPr>
          <a:lstStyle/>
          <a:p>
            <a:r>
              <a:rPr lang="en-US" sz="2400" dirty="0"/>
              <a:t>Edge Application Profile Definition – Casablanca &amp; Beyond</a:t>
            </a:r>
          </a:p>
          <a:p>
            <a:pPr lvl="1"/>
            <a:r>
              <a:rPr lang="en-US" sz="2000" i="1" dirty="0">
                <a:solidFill>
                  <a:schemeClr val="accent6"/>
                </a:solidFill>
              </a:rPr>
              <a:t>Status: Complete</a:t>
            </a:r>
          </a:p>
          <a:p>
            <a:pPr lvl="2"/>
            <a:r>
              <a:rPr lang="en-US" sz="1600" i="1" dirty="0">
                <a:solidFill>
                  <a:schemeClr val="accent6"/>
                </a:solidFill>
              </a:rPr>
              <a:t>Defines the use cases</a:t>
            </a:r>
          </a:p>
          <a:p>
            <a:r>
              <a:rPr lang="en-US" sz="2400" dirty="0"/>
              <a:t>Edge Infrastructure Profile Definition – Casablanca &amp; Beyond</a:t>
            </a:r>
          </a:p>
          <a:p>
            <a:pPr lvl="1"/>
            <a:r>
              <a:rPr lang="en-US" sz="2000" i="1" dirty="0">
                <a:solidFill>
                  <a:schemeClr val="accent6"/>
                </a:solidFill>
              </a:rPr>
              <a:t>Status: Complete</a:t>
            </a:r>
          </a:p>
          <a:p>
            <a:pPr lvl="2"/>
            <a:r>
              <a:rPr lang="en-US" sz="1600" i="1" dirty="0">
                <a:solidFill>
                  <a:schemeClr val="accent6"/>
                </a:solidFill>
              </a:rPr>
              <a:t>Defines the IaaS/PaaS attributes needed from Cloud Providers</a:t>
            </a:r>
          </a:p>
          <a:p>
            <a:r>
              <a:rPr lang="en-US" sz="2400" dirty="0"/>
              <a:t>Define hierarchical ONAP Central/Edge Architecture – Casablanca &amp; Beyond</a:t>
            </a:r>
          </a:p>
          <a:p>
            <a:pPr lvl="1"/>
            <a:r>
              <a:rPr lang="en-US" sz="2000" dirty="0"/>
              <a:t>Support Edge Application/Infrastructure profile </a:t>
            </a:r>
          </a:p>
          <a:p>
            <a:pPr lvl="1"/>
            <a:r>
              <a:rPr lang="en-US" sz="2000" dirty="0"/>
              <a:t>Support Any "Cloud" (internal Business Unit or external Partner) at Any "Location" (edge, regional or central)</a:t>
            </a:r>
          </a:p>
          <a:p>
            <a:pPr lvl="1"/>
            <a:r>
              <a:rPr lang="en-US" sz="2000" dirty="0"/>
              <a:t>Identify MVP components for ONAP Edge for Casablanca</a:t>
            </a:r>
          </a:p>
          <a:p>
            <a:pPr lvl="1"/>
            <a:r>
              <a:rPr lang="en-US" sz="2000" i="1" dirty="0">
                <a:solidFill>
                  <a:schemeClr val="accent4"/>
                </a:solidFill>
              </a:rPr>
              <a:t>Status: Near Completion</a:t>
            </a:r>
          </a:p>
          <a:p>
            <a:r>
              <a:rPr lang="en-US" sz="2400" dirty="0"/>
              <a:t>Deep Dive on Functional Interactions (API reference points) - Casablanca</a:t>
            </a:r>
          </a:p>
          <a:p>
            <a:pPr lvl="1"/>
            <a:r>
              <a:rPr lang="en-US" sz="2000" dirty="0"/>
              <a:t>Work closely with Project Teams</a:t>
            </a:r>
          </a:p>
          <a:p>
            <a:pPr lvl="1"/>
            <a:r>
              <a:rPr lang="en-US" sz="2000" i="1" dirty="0">
                <a:solidFill>
                  <a:schemeClr val="accent4"/>
                </a:solidFill>
              </a:rPr>
              <a:t>Status: To Start</a:t>
            </a:r>
          </a:p>
          <a:p>
            <a:endParaRPr lang="en-US" sz="2400" dirty="0">
              <a:solidFill>
                <a:srgbClr val="7030A0"/>
              </a:solidFill>
            </a:endParaRPr>
          </a:p>
          <a:p>
            <a:r>
              <a:rPr lang="en-US" sz="2400" dirty="0">
                <a:solidFill>
                  <a:srgbClr val="7030A0"/>
                </a:solidFill>
              </a:rPr>
              <a:t>Note: This is expected to be a multi-release project</a:t>
            </a:r>
          </a:p>
          <a:p>
            <a:pPr lvl="1"/>
            <a:endParaRPr lang="en-US" sz="1600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5071864"/>
      </p:ext>
    </p:extLst>
  </p:cSld>
  <p:clrMapOvr>
    <a:masterClrMapping/>
  </p:clrMapOvr>
  <p:transition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xmlns="" id="{8EF8ED73-B108-4862-A2FE-C9A4E62310E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xmlns="" id="{0FAB8745-2B56-424F-9CC7-92FEB52033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ONAP requirements for Edge Automation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35F293BC-614A-401B-89ED-3188B621350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14325" y="809626"/>
            <a:ext cx="11506200" cy="5499100"/>
          </a:xfrm>
        </p:spPr>
        <p:txBody>
          <a:bodyPr>
            <a:normAutofit/>
          </a:bodyPr>
          <a:lstStyle/>
          <a:p>
            <a:r>
              <a:rPr lang="en-US" dirty="0"/>
              <a:t>ONAP Hierarchical Architecture (under discussion)</a:t>
            </a:r>
          </a:p>
          <a:p>
            <a:pPr lvl="1"/>
            <a:r>
              <a:rPr lang="en-US" sz="2000" dirty="0"/>
              <a:t>Option 1: Separate ONAP instances at Central and Edge Locations</a:t>
            </a:r>
          </a:p>
          <a:p>
            <a:pPr lvl="1"/>
            <a:r>
              <a:rPr lang="en-US" sz="2000" dirty="0"/>
              <a:t>Option 2: One ONAP instance and with some ONAP Components in Edge Cloud</a:t>
            </a:r>
          </a:p>
          <a:p>
            <a:endParaRPr lang="en-US" dirty="0"/>
          </a:p>
          <a:p>
            <a:r>
              <a:rPr lang="en-US" dirty="0"/>
              <a:t>ONAP Activity Goals towards Requirements</a:t>
            </a:r>
          </a:p>
          <a:p>
            <a:pPr lvl="1"/>
            <a:r>
              <a:rPr lang="en-US" sz="2000" dirty="0"/>
              <a:t>ONAP SP &lt;</a:t>
            </a:r>
            <a:r>
              <a:rPr lang="en-US" sz="2000" dirty="0">
                <a:solidFill>
                  <a:srgbClr val="7030A0"/>
                </a:solidFill>
              </a:rPr>
              <a:t>IaaS/PaaS API</a:t>
            </a:r>
            <a:r>
              <a:rPr lang="en-US" sz="2000" dirty="0"/>
              <a:t>&gt; Edge Cloud SP</a:t>
            </a:r>
          </a:p>
          <a:p>
            <a:pPr lvl="1"/>
            <a:r>
              <a:rPr lang="en-US" sz="2000" dirty="0"/>
              <a:t>ONAP Central &lt;</a:t>
            </a:r>
            <a:r>
              <a:rPr lang="en-US" sz="2000" dirty="0">
                <a:solidFill>
                  <a:srgbClr val="7030A0"/>
                </a:solidFill>
              </a:rPr>
              <a:t>API</a:t>
            </a:r>
            <a:r>
              <a:rPr lang="en-US" sz="2000" dirty="0"/>
              <a:t>&gt; [ONAP Edge/Cloud Orchestrator]</a:t>
            </a:r>
          </a:p>
          <a:p>
            <a:endParaRPr lang="en-US" dirty="0"/>
          </a:p>
          <a:p>
            <a:r>
              <a:rPr lang="en-US" dirty="0"/>
              <a:t>Potential Casablanca Requirements</a:t>
            </a:r>
          </a:p>
          <a:p>
            <a:pPr lvl="1"/>
            <a:r>
              <a:rPr lang="en-US" sz="2000" dirty="0"/>
              <a:t>Enhancements to Multi-Cloud and External API models</a:t>
            </a:r>
          </a:p>
          <a:p>
            <a:pPr lvl="1"/>
            <a:r>
              <a:rPr lang="en-US" sz="2000" dirty="0"/>
              <a:t>MVP for ONAP Edge </a:t>
            </a:r>
          </a:p>
          <a:p>
            <a:pPr lvl="2"/>
            <a:r>
              <a:rPr lang="en-US" sz="1600" dirty="0"/>
              <a:t>Only Operational Components: DCAE, Multi-Cloud, DMaaP, MSB, etc.; Centralized Design/Deployment</a:t>
            </a:r>
          </a:p>
          <a:p>
            <a:endParaRPr lang="en-US" sz="3200" dirty="0"/>
          </a:p>
          <a:p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863610400"/>
      </p:ext>
    </p:extLst>
  </p:cSld>
  <p:clrMapOvr>
    <a:masterClrMapping/>
  </p:clrMapOvr>
  <p:transition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xmlns="" id="{20CEFD97-83C3-4357-AF54-51DA065B6F8F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/>
              <a:t>BACKUP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20EA9B73-B7B9-45FB-A285-8986659BECB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3676793"/>
      </p:ext>
    </p:extLst>
  </p:cSld>
  <p:clrMapOvr>
    <a:masterClrMapping/>
  </p:clrMapOvr>
  <p:transition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xmlns="" id="{DE7C8230-B701-4B3D-B693-5C9AF317A83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xmlns="" id="{468C432F-F739-4AC1-96BC-939E0C2371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WG Scope &amp; Progress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851DD6D8-0580-45AB-8DB5-2C31AC08A19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14325" y="628650"/>
            <a:ext cx="11506200" cy="5680075"/>
          </a:xfrm>
        </p:spPr>
        <p:txBody>
          <a:bodyPr>
            <a:normAutofit/>
          </a:bodyPr>
          <a:lstStyle/>
          <a:p>
            <a:r>
              <a:rPr lang="en-US" sz="2400" dirty="0"/>
              <a:t>Edge Application Profile Definition – Casablanca &amp; Beyond</a:t>
            </a:r>
          </a:p>
          <a:p>
            <a:pPr lvl="1"/>
            <a:r>
              <a:rPr lang="en-US" sz="2000" i="1" dirty="0">
                <a:solidFill>
                  <a:schemeClr val="accent6"/>
                </a:solidFill>
              </a:rPr>
              <a:t>Status: Complete</a:t>
            </a:r>
          </a:p>
          <a:p>
            <a:pPr lvl="2"/>
            <a:r>
              <a:rPr lang="en-US" sz="1600" i="1" dirty="0">
                <a:solidFill>
                  <a:schemeClr val="accent6"/>
                </a:solidFill>
              </a:rPr>
              <a:t>Defines the use cases</a:t>
            </a:r>
          </a:p>
          <a:p>
            <a:r>
              <a:rPr lang="en-US" sz="2400" dirty="0"/>
              <a:t>Edge Infrastructure Profile Definition – Casablanca &amp; Beyond</a:t>
            </a:r>
          </a:p>
          <a:p>
            <a:pPr lvl="1"/>
            <a:r>
              <a:rPr lang="en-US" sz="2000" i="1" dirty="0">
                <a:solidFill>
                  <a:schemeClr val="accent6"/>
                </a:solidFill>
              </a:rPr>
              <a:t>Status: Complete</a:t>
            </a:r>
          </a:p>
          <a:p>
            <a:pPr lvl="2"/>
            <a:r>
              <a:rPr lang="en-US" sz="1600" i="1" dirty="0">
                <a:solidFill>
                  <a:schemeClr val="accent6"/>
                </a:solidFill>
              </a:rPr>
              <a:t>Defines the IaaS/PaaS attributes needed from Cloud Providers</a:t>
            </a:r>
          </a:p>
          <a:p>
            <a:r>
              <a:rPr lang="en-US" sz="2400" dirty="0"/>
              <a:t>Define hierarchical ONAP Central/Edge Architecture – Casablanca &amp; Beyond</a:t>
            </a:r>
          </a:p>
          <a:p>
            <a:pPr lvl="1"/>
            <a:r>
              <a:rPr lang="en-US" sz="2000" dirty="0"/>
              <a:t>Support Edge Application/Infrastructure profile </a:t>
            </a:r>
          </a:p>
          <a:p>
            <a:pPr lvl="1"/>
            <a:r>
              <a:rPr lang="en-US" sz="2000" dirty="0"/>
              <a:t>Support Any "Cloud" (internal Business Unit or external Partner) at Any "Location" (edge, regional or central)</a:t>
            </a:r>
          </a:p>
          <a:p>
            <a:pPr lvl="1"/>
            <a:r>
              <a:rPr lang="en-US" sz="2000" dirty="0"/>
              <a:t>Identify MVP components for ONAP Edge for Casablanca</a:t>
            </a:r>
          </a:p>
          <a:p>
            <a:pPr lvl="1"/>
            <a:r>
              <a:rPr lang="en-US" sz="2000" i="1" dirty="0">
                <a:solidFill>
                  <a:schemeClr val="accent4"/>
                </a:solidFill>
              </a:rPr>
              <a:t>Status: Near Completion</a:t>
            </a:r>
          </a:p>
          <a:p>
            <a:r>
              <a:rPr lang="en-US" sz="2400" dirty="0"/>
              <a:t>Deep Dive on Functional Interactions (API reference points) - Casablanca</a:t>
            </a:r>
          </a:p>
          <a:p>
            <a:pPr lvl="1"/>
            <a:r>
              <a:rPr lang="en-US" sz="2000" dirty="0"/>
              <a:t>Work closely with Project Teams</a:t>
            </a:r>
          </a:p>
          <a:p>
            <a:pPr lvl="1"/>
            <a:r>
              <a:rPr lang="en-US" sz="2000" i="1" dirty="0">
                <a:solidFill>
                  <a:schemeClr val="accent4"/>
                </a:solidFill>
              </a:rPr>
              <a:t>Status: To Start</a:t>
            </a:r>
          </a:p>
          <a:p>
            <a:pPr lvl="1"/>
            <a:endParaRPr lang="en-US" sz="1600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2053154"/>
      </p:ext>
    </p:extLst>
  </p:cSld>
  <p:clrMapOvr>
    <a:masterClrMapping/>
  </p:clrMapOvr>
  <p:transition>
    <p:wipe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xmlns="" id="{DE7C8230-B701-4B3D-B693-5C9AF317A83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xmlns="" id="{468C432F-F739-4AC1-96BC-939E0C2371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Next Steps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851DD6D8-0580-45AB-8DB5-2C31AC08A19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14325" y="628650"/>
            <a:ext cx="11506200" cy="5680075"/>
          </a:xfrm>
        </p:spPr>
        <p:txBody>
          <a:bodyPr/>
          <a:lstStyle/>
          <a:p>
            <a:r>
              <a:rPr lang="en-US" sz="2400" dirty="0"/>
              <a:t>Edge Application/Infrastructure Profile</a:t>
            </a:r>
          </a:p>
          <a:p>
            <a:pPr lvl="1"/>
            <a:r>
              <a:rPr lang="en-US" sz="2000" i="1" dirty="0">
                <a:solidFill>
                  <a:schemeClr val="accent6"/>
                </a:solidFill>
              </a:rPr>
              <a:t>Further Feedback from End User Advisory Group much appreciated</a:t>
            </a:r>
          </a:p>
          <a:p>
            <a:pPr lvl="2"/>
            <a:r>
              <a:rPr lang="en-US" sz="1600" i="1" dirty="0">
                <a:solidFill>
                  <a:schemeClr val="accent6"/>
                </a:solidFill>
              </a:rPr>
              <a:t>Review Profiles</a:t>
            </a:r>
          </a:p>
          <a:p>
            <a:pPr lvl="2"/>
            <a:r>
              <a:rPr lang="en-US" sz="1600" i="1" dirty="0">
                <a:solidFill>
                  <a:schemeClr val="accent6"/>
                </a:solidFill>
              </a:rPr>
              <a:t>Scale numbers for Casablanca</a:t>
            </a:r>
          </a:p>
          <a:p>
            <a:r>
              <a:rPr lang="en-US" sz="2400" dirty="0"/>
              <a:t>Hierarchical ONAP Central/Edge Architecture</a:t>
            </a:r>
          </a:p>
          <a:p>
            <a:pPr lvl="1"/>
            <a:r>
              <a:rPr lang="en-US" sz="2000" i="1" dirty="0">
                <a:solidFill>
                  <a:schemeClr val="accent6"/>
                </a:solidFill>
              </a:rPr>
              <a:t>Further Feedback from End User Advisory Group much appreciated</a:t>
            </a:r>
          </a:p>
          <a:p>
            <a:pPr lvl="2"/>
            <a:r>
              <a:rPr lang="en-US" sz="1600" i="1" dirty="0">
                <a:solidFill>
                  <a:schemeClr val="accent6"/>
                </a:solidFill>
              </a:rPr>
              <a:t>Casablanca S3P requirements for ONAP Edge</a:t>
            </a:r>
          </a:p>
          <a:p>
            <a:pPr lvl="2"/>
            <a:r>
              <a:rPr lang="en-US" sz="1600" i="1" dirty="0">
                <a:solidFill>
                  <a:schemeClr val="accent6"/>
                </a:solidFill>
              </a:rPr>
              <a:t>Additional Casablanca S3P requirements for ONAP Central</a:t>
            </a:r>
          </a:p>
          <a:p>
            <a:pPr lvl="1"/>
            <a:endParaRPr lang="en-US" sz="1600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5818831"/>
      </p:ext>
    </p:extLst>
  </p:cSld>
  <p:clrMapOvr>
    <a:masterClrMapping/>
  </p:clrMapOvr>
  <p:transition>
    <p:wipe dir="r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xmlns="" id="{09988DB7-CD13-49C2-A77C-AE75E291076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xmlns="" id="{CA90B7DF-D163-4D64-90F5-ADD2BB11EA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Edge Application Profile Summary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xmlns="" id="{69B82ED2-F9AC-49FB-AA67-FD20A383649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0572298"/>
              </p:ext>
            </p:extLst>
          </p:nvPr>
        </p:nvGraphicFramePr>
        <p:xfrm>
          <a:off x="228600" y="817876"/>
          <a:ext cx="11753850" cy="4657452"/>
        </p:xfrm>
        <a:graphic>
          <a:graphicData uri="http://schemas.openxmlformats.org/drawingml/2006/table">
            <a:tbl>
              <a:tblPr/>
              <a:tblGrid>
                <a:gridCol w="223799">
                  <a:extLst>
                    <a:ext uri="{9D8B030D-6E8A-4147-A177-3AD203B41FA5}">
                      <a16:colId xmlns:a16="http://schemas.microsoft.com/office/drawing/2014/main" xmlns="" val="2728215158"/>
                    </a:ext>
                  </a:extLst>
                </a:gridCol>
                <a:gridCol w="1344045">
                  <a:extLst>
                    <a:ext uri="{9D8B030D-6E8A-4147-A177-3AD203B41FA5}">
                      <a16:colId xmlns:a16="http://schemas.microsoft.com/office/drawing/2014/main" xmlns="" val="3070414211"/>
                    </a:ext>
                  </a:extLst>
                </a:gridCol>
                <a:gridCol w="2804131">
                  <a:extLst>
                    <a:ext uri="{9D8B030D-6E8A-4147-A177-3AD203B41FA5}">
                      <a16:colId xmlns:a16="http://schemas.microsoft.com/office/drawing/2014/main" xmlns="" val="1537984390"/>
                    </a:ext>
                  </a:extLst>
                </a:gridCol>
                <a:gridCol w="1581150">
                  <a:extLst>
                    <a:ext uri="{9D8B030D-6E8A-4147-A177-3AD203B41FA5}">
                      <a16:colId xmlns:a16="http://schemas.microsoft.com/office/drawing/2014/main" xmlns="" val="3553722221"/>
                    </a:ext>
                  </a:extLst>
                </a:gridCol>
                <a:gridCol w="1685925">
                  <a:extLst>
                    <a:ext uri="{9D8B030D-6E8A-4147-A177-3AD203B41FA5}">
                      <a16:colId xmlns:a16="http://schemas.microsoft.com/office/drawing/2014/main" xmlns="" val="1940873108"/>
                    </a:ext>
                  </a:extLst>
                </a:gridCol>
                <a:gridCol w="721070">
                  <a:extLst>
                    <a:ext uri="{9D8B030D-6E8A-4147-A177-3AD203B41FA5}">
                      <a16:colId xmlns:a16="http://schemas.microsoft.com/office/drawing/2014/main" xmlns="" val="1793828924"/>
                    </a:ext>
                  </a:extLst>
                </a:gridCol>
                <a:gridCol w="1176774">
                  <a:extLst>
                    <a:ext uri="{9D8B030D-6E8A-4147-A177-3AD203B41FA5}">
                      <a16:colId xmlns:a16="http://schemas.microsoft.com/office/drawing/2014/main" xmlns="" val="3082913904"/>
                    </a:ext>
                  </a:extLst>
                </a:gridCol>
                <a:gridCol w="1418052">
                  <a:extLst>
                    <a:ext uri="{9D8B030D-6E8A-4147-A177-3AD203B41FA5}">
                      <a16:colId xmlns:a16="http://schemas.microsoft.com/office/drawing/2014/main" xmlns="" val="1701954717"/>
                    </a:ext>
                  </a:extLst>
                </a:gridCol>
                <a:gridCol w="798904">
                  <a:extLst>
                    <a:ext uri="{9D8B030D-6E8A-4147-A177-3AD203B41FA5}">
                      <a16:colId xmlns:a16="http://schemas.microsoft.com/office/drawing/2014/main" xmlns="" val="406404643"/>
                    </a:ext>
                  </a:extLst>
                </a:gridCol>
              </a:tblGrid>
              <a:tr h="363397"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 b="1" dirty="0">
                          <a:effectLst/>
                        </a:rPr>
                        <a:t>No</a:t>
                      </a:r>
                    </a:p>
                  </a:txBody>
                  <a:tcPr marL="6604" marR="6604" marT="4623" marB="4623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0E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 b="1" dirty="0">
                          <a:effectLst/>
                        </a:rPr>
                        <a:t>Application Classification (RTT)</a:t>
                      </a:r>
                    </a:p>
                  </a:txBody>
                  <a:tcPr marL="6604" marR="6604" marT="4623" marB="4623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0E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 b="1" dirty="0">
                          <a:effectLst/>
                        </a:rPr>
                        <a:t>Application Examples</a:t>
                      </a:r>
                    </a:p>
                  </a:txBody>
                  <a:tcPr marL="6604" marR="6604" marT="4623" marB="4623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0E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 b="1" dirty="0">
                          <a:effectLst/>
                        </a:rPr>
                        <a:t>Network / Service Behavior Type</a:t>
                      </a:r>
                    </a:p>
                  </a:txBody>
                  <a:tcPr marL="6604" marR="6604" marT="4623" marB="4623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0E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 b="1" dirty="0">
                          <a:effectLst/>
                        </a:rPr>
                        <a:t>Deployment Component/ APIs</a:t>
                      </a:r>
                    </a:p>
                  </a:txBody>
                  <a:tcPr marL="6604" marR="6604" marT="4623" marB="4623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0E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 b="1" dirty="0">
                          <a:effectLst/>
                        </a:rPr>
                        <a:t>ONAP Managed</a:t>
                      </a:r>
                    </a:p>
                  </a:txBody>
                  <a:tcPr marL="6604" marR="6604" marT="4623" marB="4623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0E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 b="1" dirty="0">
                          <a:effectLst/>
                        </a:rPr>
                        <a:t>Edge Location Constraint (RTT)</a:t>
                      </a:r>
                    </a:p>
                  </a:txBody>
                  <a:tcPr marL="6604" marR="6604" marT="4623" marB="4623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0E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 b="1" dirty="0">
                          <a:effectLst/>
                        </a:rPr>
                        <a:t>Potential Application Provider</a:t>
                      </a:r>
                    </a:p>
                  </a:txBody>
                  <a:tcPr marL="6604" marR="6604" marT="4623" marB="4623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0E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 b="1" dirty="0">
                          <a:effectLst/>
                        </a:rPr>
                        <a:t>Casablanca Candidate</a:t>
                      </a:r>
                    </a:p>
                  </a:txBody>
                  <a:tcPr marL="6604" marR="6604" marT="4623" marB="4623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0E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0245162"/>
                  </a:ext>
                </a:extLst>
              </a:tr>
              <a:tr h="557813"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 dirty="0">
                          <a:effectLst/>
                        </a:rPr>
                        <a:t>1</a:t>
                      </a:r>
                    </a:p>
                  </a:txBody>
                  <a:tcPr marL="6604" marR="6604" marT="4623" marB="4623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5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 dirty="0">
                          <a:effectLst/>
                        </a:rPr>
                        <a:t>Real-time (20ms -100ms)</a:t>
                      </a:r>
                    </a:p>
                  </a:txBody>
                  <a:tcPr marL="6604" marR="6604" marT="4623" marB="4623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5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 dirty="0">
                          <a:effectLst/>
                        </a:rPr>
                        <a:t>In service path optimization applications which run in open CU-CP platform (also known as RAN Intelligent Controller, or SD-RAN controller). </a:t>
                      </a:r>
                    </a:p>
                  </a:txBody>
                  <a:tcPr marL="6604" marR="6604" marT="4623" marB="4623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5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 dirty="0">
                          <a:effectLst/>
                        </a:rPr>
                        <a:t>Real-Time Network State Control</a:t>
                      </a:r>
                    </a:p>
                  </a:txBody>
                  <a:tcPr marL="6604" marR="6604" marT="4623" marB="4623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5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 dirty="0">
                          <a:effectLst/>
                        </a:rPr>
                        <a:t>Open 5G CU-CP (CU - Control Plane) – VNFC.</a:t>
                      </a:r>
                    </a:p>
                  </a:txBody>
                  <a:tcPr marL="6604" marR="6604" marT="4623" marB="4623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5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 dirty="0">
                          <a:effectLst/>
                        </a:rPr>
                        <a:t>Yes</a:t>
                      </a:r>
                    </a:p>
                  </a:txBody>
                  <a:tcPr marL="6604" marR="6604" marT="4623" marB="4623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5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>
                          <a:effectLst/>
                        </a:rPr>
                        <a:t>Hard</a:t>
                      </a:r>
                    </a:p>
                  </a:txBody>
                  <a:tcPr marL="6604" marR="6604" marT="4623" marB="4623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5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>
                          <a:effectLst/>
                        </a:rPr>
                        <a:t>NF Vendor/Service Provider/3rd Party</a:t>
                      </a:r>
                    </a:p>
                  </a:txBody>
                  <a:tcPr marL="6604" marR="6604" marT="4623" marB="4623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5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 dirty="0">
                          <a:effectLst/>
                        </a:rPr>
                        <a:t>Yes</a:t>
                      </a:r>
                    </a:p>
                  </a:txBody>
                  <a:tcPr marL="6604" marR="6604" marT="4623" marB="4623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5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18306148"/>
                  </a:ext>
                </a:extLst>
              </a:tr>
              <a:tr h="666750"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 dirty="0">
                          <a:effectLst/>
                        </a:rPr>
                        <a:t>2</a:t>
                      </a:r>
                    </a:p>
                  </a:txBody>
                  <a:tcPr marL="6604" marR="6604" marT="4623" marB="4623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5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>
                          <a:effectLst/>
                        </a:rPr>
                        <a:t>Near-real-time (500ms and above)</a:t>
                      </a:r>
                    </a:p>
                  </a:txBody>
                  <a:tcPr marL="6604" marR="6604" marT="4623" marB="4623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5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>
                          <a:effectLst/>
                        </a:rPr>
                        <a:t>Slice monitoring, performance analysis, fault analysis, root cause analysis, centralized SON applications, Optimization (SON Drive Test Minimization etc.), ML methodologies for various apps.</a:t>
                      </a:r>
                    </a:p>
                  </a:txBody>
                  <a:tcPr marL="6604" marR="6604" marT="4623" marB="4623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5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>
                          <a:effectLst/>
                        </a:rPr>
                        <a:t>Network Analytics &amp; Optimization</a:t>
                      </a:r>
                    </a:p>
                  </a:txBody>
                  <a:tcPr marL="6604" marR="6604" marT="4623" marB="4623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5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 dirty="0">
                          <a:effectLst/>
                        </a:rPr>
                        <a:t>DCAE</a:t>
                      </a:r>
                    </a:p>
                  </a:txBody>
                  <a:tcPr marL="6604" marR="6604" marT="4623" marB="4623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5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 dirty="0">
                          <a:effectLst/>
                        </a:rPr>
                        <a:t>Yes</a:t>
                      </a:r>
                    </a:p>
                  </a:txBody>
                  <a:tcPr marL="6604" marR="6604" marT="4623" marB="4623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5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 dirty="0">
                          <a:effectLst/>
                        </a:rPr>
                        <a:t>Soft</a:t>
                      </a:r>
                    </a:p>
                  </a:txBody>
                  <a:tcPr marL="6604" marR="6604" marT="4623" marB="4623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5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 dirty="0">
                          <a:effectLst/>
                        </a:rPr>
                        <a:t>NF Vendor/Service Provider</a:t>
                      </a:r>
                    </a:p>
                  </a:txBody>
                  <a:tcPr marL="6604" marR="6604" marT="4623" marB="4623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5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 dirty="0">
                          <a:effectLst/>
                        </a:rPr>
                        <a:t>Yes</a:t>
                      </a:r>
                    </a:p>
                  </a:txBody>
                  <a:tcPr marL="6604" marR="6604" marT="4623" marB="4623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5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251892209"/>
                  </a:ext>
                </a:extLst>
              </a:tr>
              <a:tr h="600075"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 dirty="0">
                          <a:effectLst/>
                        </a:rPr>
                        <a:t>3</a:t>
                      </a:r>
                    </a:p>
                  </a:txBody>
                  <a:tcPr marL="6604" marR="6604" marT="4623" marB="4623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5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>
                          <a:effectLst/>
                        </a:rPr>
                        <a:t>Near-real-time (500ms and above)</a:t>
                      </a:r>
                    </a:p>
                  </a:txBody>
                  <a:tcPr marL="6604" marR="6604" marT="4623" marB="4623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5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>
                          <a:effectLst/>
                        </a:rPr>
                        <a:t>Video Analytics, Video Optimization, Customer geoLocation information, Anonymized customer data etc.</a:t>
                      </a:r>
                    </a:p>
                  </a:txBody>
                  <a:tcPr marL="6604" marR="6604" marT="4623" marB="4623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5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 dirty="0">
                          <a:effectLst/>
                        </a:rPr>
                        <a:t>Workload Analytics, Optimization &amp; Context processing</a:t>
                      </a:r>
                    </a:p>
                  </a:txBody>
                  <a:tcPr marL="6604" marR="6604" marT="4623" marB="4623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5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>
                          <a:effectLst/>
                        </a:rPr>
                        <a:t>Cloud Edge or Cloud Central</a:t>
                      </a:r>
                    </a:p>
                  </a:txBody>
                  <a:tcPr marL="6604" marR="6604" marT="4623" marB="4623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5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>
                          <a:effectLst/>
                        </a:rPr>
                        <a:t>No</a:t>
                      </a:r>
                    </a:p>
                  </a:txBody>
                  <a:tcPr marL="6604" marR="6604" marT="4623" marB="4623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5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 dirty="0">
                          <a:effectLst/>
                        </a:rPr>
                        <a:t>Soft</a:t>
                      </a:r>
                    </a:p>
                  </a:txBody>
                  <a:tcPr marL="6604" marR="6604" marT="4623" marB="4623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5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 dirty="0">
                          <a:effectLst/>
                        </a:rPr>
                        <a:t>3rd Party</a:t>
                      </a:r>
                    </a:p>
                  </a:txBody>
                  <a:tcPr marL="6604" marR="6604" marT="4623" marB="4623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5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 dirty="0">
                          <a:effectLst/>
                        </a:rPr>
                        <a:t>Out of scope for ONAP</a:t>
                      </a:r>
                    </a:p>
                  </a:txBody>
                  <a:tcPr marL="6604" marR="6604" marT="4623" marB="4623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5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245010529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 dirty="0">
                          <a:effectLst/>
                        </a:rPr>
                        <a:t>4</a:t>
                      </a:r>
                    </a:p>
                  </a:txBody>
                  <a:tcPr marL="6604" marR="6604" marT="4623" marB="4623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5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>
                          <a:effectLst/>
                        </a:rPr>
                        <a:t>Real-time (10-20 ms)</a:t>
                      </a:r>
                    </a:p>
                  </a:txBody>
                  <a:tcPr marL="6604" marR="6604" marT="4623" marB="4623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5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>
                          <a:effectLst/>
                        </a:rPr>
                        <a:t>Third party applications that directly interacts with the UEs, like AR/VR, factory automation, drone control, etc. </a:t>
                      </a:r>
                    </a:p>
                  </a:txBody>
                  <a:tcPr marL="6604" marR="6604" marT="4623" marB="4623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5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1300">
                          <a:effectLst/>
                        </a:rPr>
                        <a:t>Workload Automation / AR-VR / Content, etc.</a:t>
                      </a:r>
                    </a:p>
                  </a:txBody>
                  <a:tcPr marL="6604" marR="6604" marT="4623" marB="4623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5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>
                          <a:effectLst/>
                        </a:rPr>
                        <a:t>UE or Cloud Edge</a:t>
                      </a:r>
                    </a:p>
                  </a:txBody>
                  <a:tcPr marL="6604" marR="6604" marT="4623" marB="4623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5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>
                          <a:effectLst/>
                        </a:rPr>
                        <a:t>No</a:t>
                      </a:r>
                    </a:p>
                  </a:txBody>
                  <a:tcPr marL="6604" marR="6604" marT="4623" marB="4623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5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>
                          <a:effectLst/>
                        </a:rPr>
                        <a:t>Hard</a:t>
                      </a:r>
                    </a:p>
                  </a:txBody>
                  <a:tcPr marL="6604" marR="6604" marT="4623" marB="4623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5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 dirty="0">
                          <a:effectLst/>
                        </a:rPr>
                        <a:t>3rd Party</a:t>
                      </a:r>
                    </a:p>
                  </a:txBody>
                  <a:tcPr marL="6604" marR="6604" marT="4623" marB="4623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5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 dirty="0">
                          <a:effectLst/>
                        </a:rPr>
                        <a:t>Out of scope for ONAP</a:t>
                      </a:r>
                    </a:p>
                  </a:txBody>
                  <a:tcPr marL="6604" marR="6604" marT="4623" marB="4623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5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20793081"/>
                  </a:ext>
                </a:extLst>
              </a:tr>
              <a:tr h="436467"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 dirty="0">
                          <a:effectLst/>
                        </a:rPr>
                        <a:t>5</a:t>
                      </a:r>
                    </a:p>
                  </a:txBody>
                  <a:tcPr marL="6604" marR="6604" marT="4623" marB="4623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5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>
                          <a:effectLst/>
                        </a:rPr>
                        <a:t>same as 3)</a:t>
                      </a:r>
                    </a:p>
                  </a:txBody>
                  <a:tcPr marL="6604" marR="6604" marT="4623" marB="4623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5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>
                          <a:effectLst/>
                        </a:rPr>
                        <a:t>same as 3)</a:t>
                      </a:r>
                    </a:p>
                  </a:txBody>
                  <a:tcPr marL="6604" marR="6604" marT="4623" marB="4623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5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>
                          <a:effectLst/>
                        </a:rPr>
                        <a:t>Value Added Services + same as 3)</a:t>
                      </a:r>
                    </a:p>
                  </a:txBody>
                  <a:tcPr marL="6604" marR="6604" marT="4623" marB="4623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5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 dirty="0">
                          <a:effectLst/>
                        </a:rPr>
                        <a:t>same as 3) + MEC/Cloud APIs (Note 1)</a:t>
                      </a:r>
                    </a:p>
                  </a:txBody>
                  <a:tcPr marL="6604" marR="6604" marT="4623" marB="4623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5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>
                          <a:effectLst/>
                        </a:rPr>
                        <a:t>Yes</a:t>
                      </a:r>
                    </a:p>
                  </a:txBody>
                  <a:tcPr marL="6604" marR="6604" marT="4623" marB="4623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5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>
                          <a:effectLst/>
                        </a:rPr>
                        <a:t>same as 3)</a:t>
                      </a:r>
                    </a:p>
                  </a:txBody>
                  <a:tcPr marL="6604" marR="6604" marT="4623" marB="4623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5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>
                          <a:effectLst/>
                        </a:rPr>
                        <a:t>same as 3)</a:t>
                      </a:r>
                    </a:p>
                  </a:txBody>
                  <a:tcPr marL="6604" marR="6604" marT="4623" marB="4623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5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 dirty="0">
                          <a:effectLst/>
                        </a:rPr>
                        <a:t>Stretch</a:t>
                      </a:r>
                    </a:p>
                  </a:txBody>
                  <a:tcPr marL="6604" marR="6604" marT="4623" marB="4623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5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819317870"/>
                  </a:ext>
                </a:extLst>
              </a:tr>
              <a:tr h="410475"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 dirty="0">
                          <a:effectLst/>
                        </a:rPr>
                        <a:t>6</a:t>
                      </a:r>
                    </a:p>
                  </a:txBody>
                  <a:tcPr marL="6604" marR="6604" marT="4623" marB="4623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5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 dirty="0">
                          <a:effectLst/>
                        </a:rPr>
                        <a:t>same as 4)</a:t>
                      </a:r>
                    </a:p>
                  </a:txBody>
                  <a:tcPr marL="6604" marR="6604" marT="4623" marB="4623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5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 dirty="0">
                          <a:effectLst/>
                        </a:rPr>
                        <a:t>same as 4)</a:t>
                      </a:r>
                    </a:p>
                  </a:txBody>
                  <a:tcPr marL="6604" marR="6604" marT="4623" marB="4623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5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 dirty="0">
                          <a:effectLst/>
                        </a:rPr>
                        <a:t>Value Added Services + same as 4)</a:t>
                      </a:r>
                    </a:p>
                  </a:txBody>
                  <a:tcPr marL="6604" marR="6604" marT="4623" marB="4623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5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 dirty="0">
                          <a:effectLst/>
                        </a:rPr>
                        <a:t>same as 4) + MEC/Cloud APIs (Note 1)</a:t>
                      </a:r>
                    </a:p>
                  </a:txBody>
                  <a:tcPr marL="6604" marR="6604" marT="4623" marB="4623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5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 dirty="0">
                          <a:effectLst/>
                        </a:rPr>
                        <a:t>Yes</a:t>
                      </a:r>
                    </a:p>
                  </a:txBody>
                  <a:tcPr marL="6604" marR="6604" marT="4623" marB="4623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5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 dirty="0">
                          <a:effectLst/>
                        </a:rPr>
                        <a:t>same as 4)</a:t>
                      </a:r>
                    </a:p>
                  </a:txBody>
                  <a:tcPr marL="6604" marR="6604" marT="4623" marB="4623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5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 dirty="0">
                          <a:effectLst/>
                        </a:rPr>
                        <a:t>same as 4)</a:t>
                      </a:r>
                    </a:p>
                  </a:txBody>
                  <a:tcPr marL="6604" marR="6604" marT="4623" marB="4623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5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 dirty="0">
                          <a:effectLst/>
                        </a:rPr>
                        <a:t>Stretch</a:t>
                      </a:r>
                    </a:p>
                  </a:txBody>
                  <a:tcPr marL="6604" marR="6604" marT="4623" marB="4623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5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100041801"/>
                  </a:ext>
                </a:extLst>
              </a:tr>
            </a:tbl>
          </a:graphicData>
        </a:graphic>
      </p:graphicFrame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05C36D74-061D-4C30-9A3F-5804A1C1C014}"/>
              </a:ext>
            </a:extLst>
          </p:cNvPr>
          <p:cNvSpPr/>
          <p:nvPr/>
        </p:nvSpPr>
        <p:spPr>
          <a:xfrm>
            <a:off x="3076575" y="5874508"/>
            <a:ext cx="614362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/>
              <a:t>Source: “Edge Scoping,” </a:t>
            </a:r>
            <a:r>
              <a:rPr lang="en-US" sz="1200" dirty="0"/>
              <a:t>https://wiki.onap.org/pages/editpage.action?pageId=28381325</a:t>
            </a:r>
          </a:p>
        </p:txBody>
      </p:sp>
    </p:spTree>
    <p:extLst>
      <p:ext uri="{BB962C8B-B14F-4D97-AF65-F5344CB8AC3E}">
        <p14:creationId xmlns:p14="http://schemas.microsoft.com/office/powerpoint/2010/main" val="2996495052"/>
      </p:ext>
    </p:extLst>
  </p:cSld>
  <p:clrMapOvr>
    <a:masterClrMapping/>
  </p:clrMapOvr>
  <p:transition>
    <p:wipe dir="r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xmlns="" id="{AB936FAF-FE51-43C8-8840-9B750EF1513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xmlns="" id="{5B840C58-CF97-4DC5-8703-6030AEFBC4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Edge Infrastructure Profile Summary (1)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7A32E31D-D300-4013-B466-D183CDFBC65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14325" y="657225"/>
            <a:ext cx="11506200" cy="5267325"/>
          </a:xfrm>
        </p:spPr>
        <p:txBody>
          <a:bodyPr>
            <a:normAutofit/>
          </a:bodyPr>
          <a:lstStyle/>
          <a:p>
            <a:r>
              <a:rPr lang="en-US" sz="1600" dirty="0"/>
              <a:t>Distributed</a:t>
            </a:r>
          </a:p>
          <a:p>
            <a:pPr lvl="1"/>
            <a:r>
              <a:rPr lang="en-US" sz="1600" dirty="0"/>
              <a:t>1000's of edge locations of varying capacity</a:t>
            </a:r>
          </a:p>
          <a:p>
            <a:pPr lvl="1"/>
            <a:r>
              <a:rPr lang="en-US" sz="1600" dirty="0"/>
              <a:t>Casablanca - Implementation</a:t>
            </a:r>
          </a:p>
          <a:p>
            <a:pPr lvl="2"/>
            <a:r>
              <a:rPr lang="en-US" sz="1600" dirty="0"/>
              <a:t>10-100 edge locations (simple starting point)</a:t>
            </a:r>
          </a:p>
          <a:p>
            <a:r>
              <a:rPr lang="en-US" sz="1600" dirty="0" err="1"/>
              <a:t>Peformance</a:t>
            </a:r>
            <a:r>
              <a:rPr lang="en-US" sz="1600" dirty="0"/>
              <a:t>-awareness </a:t>
            </a:r>
          </a:p>
          <a:p>
            <a:pPr lvl="1"/>
            <a:r>
              <a:rPr lang="en-US" sz="1600" dirty="0"/>
              <a:t>GPU, FPGAs, SR-IOV etc.</a:t>
            </a:r>
          </a:p>
          <a:p>
            <a:pPr lvl="1"/>
            <a:r>
              <a:rPr lang="en-US" sz="1600" dirty="0"/>
              <a:t>Casablanca - Implementation</a:t>
            </a:r>
          </a:p>
          <a:p>
            <a:pPr lvl="2"/>
            <a:r>
              <a:rPr lang="en-US" sz="1600" dirty="0"/>
              <a:t>SR-IOV desired for Data Plane (5G CU-UP)</a:t>
            </a:r>
          </a:p>
          <a:p>
            <a:pPr lvl="2"/>
            <a:r>
              <a:rPr lang="en-US" sz="1600" dirty="0"/>
              <a:t>NIC offload desired for tunnel </a:t>
            </a:r>
            <a:r>
              <a:rPr lang="en-US" sz="1600" dirty="0" err="1"/>
              <a:t>encap</a:t>
            </a:r>
            <a:r>
              <a:rPr lang="en-US" sz="1600" dirty="0"/>
              <a:t>/</a:t>
            </a:r>
            <a:r>
              <a:rPr lang="en-US" sz="1600" dirty="0" err="1"/>
              <a:t>decap</a:t>
            </a:r>
            <a:r>
              <a:rPr lang="en-US" sz="1600" dirty="0"/>
              <a:t> e.g. 5G CU-UP GTP tunnel</a:t>
            </a:r>
          </a:p>
          <a:p>
            <a:r>
              <a:rPr lang="en-US" sz="1600" dirty="0"/>
              <a:t>Resource Isolation through fine-grained QoS </a:t>
            </a:r>
          </a:p>
          <a:p>
            <a:pPr lvl="1"/>
            <a:r>
              <a:rPr lang="en-US" sz="1600" dirty="0"/>
              <a:t>Support both Latency-sensitive and General purpose applications</a:t>
            </a:r>
          </a:p>
          <a:p>
            <a:pPr lvl="1"/>
            <a:r>
              <a:rPr lang="en-US" sz="1600" dirty="0"/>
              <a:t>Support ONAP Management plane components in the same cloud with Workloads</a:t>
            </a:r>
          </a:p>
          <a:p>
            <a:pPr lvl="1"/>
            <a:r>
              <a:rPr lang="en-US" sz="1600" dirty="0"/>
              <a:t>Casablanca - Implementation</a:t>
            </a:r>
          </a:p>
          <a:p>
            <a:pPr lvl="2"/>
            <a:r>
              <a:rPr lang="en-US" sz="1600" dirty="0"/>
              <a:t>Min/Max resource reservation model desired </a:t>
            </a:r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68C4AFF9-C02E-4FF7-8D08-99862198B2CA}"/>
              </a:ext>
            </a:extLst>
          </p:cNvPr>
          <p:cNvSpPr/>
          <p:nvPr/>
        </p:nvSpPr>
        <p:spPr>
          <a:xfrm>
            <a:off x="2995612" y="6139035"/>
            <a:ext cx="614362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/>
              <a:t>Source: “Edge Scoping,” </a:t>
            </a:r>
            <a:r>
              <a:rPr lang="en-US" sz="1200" dirty="0"/>
              <a:t>https://wiki.onap.org/pages/editpage.action?pageId=28381325</a:t>
            </a:r>
          </a:p>
        </p:txBody>
      </p:sp>
    </p:spTree>
    <p:extLst>
      <p:ext uri="{BB962C8B-B14F-4D97-AF65-F5344CB8AC3E}">
        <p14:creationId xmlns:p14="http://schemas.microsoft.com/office/powerpoint/2010/main" val="2359401963"/>
      </p:ext>
    </p:extLst>
  </p:cSld>
  <p:clrMapOvr>
    <a:masterClrMapping/>
  </p:clrMapOvr>
  <p:transition>
    <p:wipe dir="r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xmlns="" id="{AB936FAF-FE51-43C8-8840-9B750EF1513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xmlns="" id="{5B840C58-CF97-4DC5-8703-6030AEFBC4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Edge Infrastructure </a:t>
            </a:r>
            <a:r>
              <a:rPr lang="en-US"/>
              <a:t>Profile Summary (2)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7A32E31D-D300-4013-B466-D183CDFBC65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14325" y="657225"/>
            <a:ext cx="11506200" cy="6838950"/>
          </a:xfrm>
        </p:spPr>
        <p:txBody>
          <a:bodyPr>
            <a:normAutofit fontScale="40000" lnSpcReduction="20000"/>
          </a:bodyPr>
          <a:lstStyle/>
          <a:p>
            <a:r>
              <a:rPr lang="en-US" sz="3800" dirty="0"/>
              <a:t>Security</a:t>
            </a:r>
          </a:p>
          <a:p>
            <a:pPr lvl="1"/>
            <a:r>
              <a:rPr lang="en-US" sz="3800" dirty="0"/>
              <a:t>Workloads are often deployed in external (non-dc-type) locations and need HW security (TPM etc.) </a:t>
            </a:r>
          </a:p>
          <a:p>
            <a:pPr lvl="1"/>
            <a:r>
              <a:rPr lang="en-US" sz="3800" dirty="0"/>
              <a:t>3rd party applications which need additional HW security (VM, Containers in VM etc.) and SW security (Inter-component TLS etc.)</a:t>
            </a:r>
          </a:p>
          <a:p>
            <a:pPr lvl="1"/>
            <a:r>
              <a:rPr lang="en-US" sz="3800" dirty="0"/>
              <a:t>Casablanca - Implementation</a:t>
            </a:r>
            <a:br>
              <a:rPr lang="en-US" sz="3800" dirty="0"/>
            </a:br>
            <a:endParaRPr lang="en-US" sz="3800" dirty="0"/>
          </a:p>
          <a:p>
            <a:pPr lvl="2"/>
            <a:r>
              <a:rPr lang="en-US" sz="3800" dirty="0"/>
              <a:t>Edge Clouds with private IP addresses, i.e. reachable via private connections </a:t>
            </a:r>
          </a:p>
          <a:p>
            <a:pPr lvl="2"/>
            <a:r>
              <a:rPr lang="en-US" sz="3800" dirty="0"/>
              <a:t>For example, edge cloud in a public cloud provider reachable via AWS direct connect or Azure express route or Google partner interconnect </a:t>
            </a:r>
          </a:p>
          <a:p>
            <a:r>
              <a:rPr lang="en-US" sz="3800" dirty="0"/>
              <a:t>Capacity constraints</a:t>
            </a:r>
          </a:p>
          <a:p>
            <a:pPr lvl="1"/>
            <a:r>
              <a:rPr lang="en-US" sz="3800" dirty="0"/>
              <a:t>Very small footprint (few nodes per physical location), Medium footprint (10's of nodes per physical location), Large footprint (100's of nodes per physical location)</a:t>
            </a:r>
          </a:p>
          <a:p>
            <a:pPr lvl="1"/>
            <a:r>
              <a:rPr lang="en-US" sz="3800" dirty="0"/>
              <a:t>Casablanca - Deployment</a:t>
            </a:r>
          </a:p>
          <a:p>
            <a:pPr lvl="2"/>
            <a:r>
              <a:rPr lang="en-US" sz="3800" dirty="0"/>
              <a:t>Need number of cores per servers; Need storage capacity/pool</a:t>
            </a:r>
          </a:p>
          <a:p>
            <a:r>
              <a:rPr lang="en-US" sz="3800" dirty="0"/>
              <a:t>Cloud Diversity</a:t>
            </a:r>
          </a:p>
          <a:p>
            <a:pPr lvl="1"/>
            <a:r>
              <a:rPr lang="en-US" sz="3800" dirty="0"/>
              <a:t>Private and Public Cloud Providers</a:t>
            </a:r>
          </a:p>
          <a:p>
            <a:pPr lvl="1"/>
            <a:r>
              <a:rPr lang="en-US" sz="3800" dirty="0"/>
              <a:t>Casablanca - Implementation</a:t>
            </a:r>
          </a:p>
          <a:p>
            <a:pPr lvl="2"/>
            <a:r>
              <a:rPr lang="en-US" sz="3800" dirty="0"/>
              <a:t>Note: ONAP currently supports private edge clouds based on VMware VIO, Wind River Titanium Cloud, Upstream OpenStack</a:t>
            </a:r>
          </a:p>
          <a:p>
            <a:pPr lvl="2"/>
            <a:r>
              <a:rPr lang="en-US" sz="3800" dirty="0"/>
              <a:t>Desire to have at least one Public Cloud Provider (Azure, AWS, GCE etc.) as an Edge Cloud Provider</a:t>
            </a:r>
          </a:p>
          <a:p>
            <a:pPr lvl="3"/>
            <a:r>
              <a:rPr lang="en-US" sz="3800" dirty="0"/>
              <a:t>ONAP central instantiates an Edge Cloud instance (blue cloud provider in </a:t>
            </a:r>
            <a:r>
              <a:rPr lang="en-US" sz="3800" dirty="0" err="1"/>
              <a:t>gliffy</a:t>
            </a:r>
            <a:r>
              <a:rPr lang="en-US" sz="3800" dirty="0"/>
              <a:t>) via a IaaS API to cloud provider</a:t>
            </a:r>
          </a:p>
          <a:p>
            <a:pPr lvl="3"/>
            <a:r>
              <a:rPr lang="en-US" sz="3800" dirty="0"/>
              <a:t>ONAP central instantiates one or more ONAP edge components as need, e.g. DCAE</a:t>
            </a:r>
          </a:p>
          <a:p>
            <a:pPr lvl="3"/>
            <a:r>
              <a:rPr lang="en-US" sz="3800" dirty="0"/>
              <a:t>ONAP central instantiates one or more NFs, e.g. 5G CU-UP/CP</a:t>
            </a:r>
          </a:p>
          <a:p>
            <a:r>
              <a:rPr lang="en-US" sz="3800" dirty="0"/>
              <a:t>Configuration Diversity</a:t>
            </a:r>
          </a:p>
          <a:p>
            <a:pPr lvl="1"/>
            <a:r>
              <a:rPr lang="en-US" sz="3800" dirty="0"/>
              <a:t>5G Factory Automation, 5G General Mobility Services etc. – User Plane components (DU, CU-UP, UPF etc.) 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68C4AFF9-C02E-4FF7-8D08-99862198B2CA}"/>
              </a:ext>
            </a:extLst>
          </p:cNvPr>
          <p:cNvSpPr/>
          <p:nvPr/>
        </p:nvSpPr>
        <p:spPr>
          <a:xfrm>
            <a:off x="2995612" y="6139035"/>
            <a:ext cx="614362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/>
              <a:t>Source: “Edge Scoping,” </a:t>
            </a:r>
            <a:r>
              <a:rPr lang="en-US" sz="1200" dirty="0"/>
              <a:t>https://wiki.onap.org/pages/editpage.action?pageId=28381325</a:t>
            </a:r>
          </a:p>
        </p:txBody>
      </p:sp>
    </p:spTree>
    <p:extLst>
      <p:ext uri="{BB962C8B-B14F-4D97-AF65-F5344CB8AC3E}">
        <p14:creationId xmlns:p14="http://schemas.microsoft.com/office/powerpoint/2010/main" val="987690378"/>
      </p:ext>
    </p:extLst>
  </p:cSld>
  <p:clrMapOvr>
    <a:masterClrMapping/>
  </p:clrMapOvr>
  <p:transition>
    <p:wipe dir="r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NAP_powerpoint_presentation_v1" id="{DB83975D-0410-E24B-B943-5F1FFD2693BC}" vid="{26E034CB-823C-6A4E-B815-6D6A1245F6F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ONAP_powerpoint_presentation_v1</Template>
  <TotalTime>21244</TotalTime>
  <Words>910</Words>
  <Application>Microsoft Office PowerPoint</Application>
  <PresentationFormat>Widescreen</PresentationFormat>
  <Paragraphs>182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.AppleSystemUIFont</vt:lpstr>
      <vt:lpstr>Arial</vt:lpstr>
      <vt:lpstr>Calibri</vt:lpstr>
      <vt:lpstr>Office Theme</vt:lpstr>
      <vt:lpstr>     Edge Automation through ONAP WG TSC Update – May 10th 2018  Leads:   Ramki Krishnan (VMware), Raghu Ranganathan (Ciena)  Wiki:    https://wiki.onap.org/display/DW/Edge+Automation+through+ONAP Meeting Date/Time:  Monday, 3:00pm UTC - 5:00pm UTC             </vt:lpstr>
      <vt:lpstr>WG Scope &amp; Progress</vt:lpstr>
      <vt:lpstr>ONAP requirements for Edge Automation</vt:lpstr>
      <vt:lpstr>PowerPoint Presentation</vt:lpstr>
      <vt:lpstr>WG Scope &amp; Progress</vt:lpstr>
      <vt:lpstr>Next Steps</vt:lpstr>
      <vt:lpstr>Edge Application Profile Summary</vt:lpstr>
      <vt:lpstr>Edge Infrastructure Profile Summary (1)</vt:lpstr>
      <vt:lpstr>Edge Infrastructure Profile Summary (2)</vt:lpstr>
      <vt:lpstr>Hierarchical ONAP Central/Edge Architecture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Alex Contini</dc:creator>
  <cp:lastModifiedBy>Alla Goldner</cp:lastModifiedBy>
  <cp:revision>997</cp:revision>
  <dcterms:created xsi:type="dcterms:W3CDTF">2017-02-27T16:23:08Z</dcterms:created>
  <dcterms:modified xsi:type="dcterms:W3CDTF">2018-05-10T06:20:32Z</dcterms:modified>
</cp:coreProperties>
</file>