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56" r:id="rId2"/>
    <p:sldId id="289" r:id="rId3"/>
    <p:sldId id="310" r:id="rId4"/>
    <p:sldId id="293" r:id="rId5"/>
    <p:sldId id="311" r:id="rId6"/>
    <p:sldId id="312" r:id="rId7"/>
    <p:sldId id="313" r:id="rId8"/>
    <p:sldId id="308" r:id="rId9"/>
    <p:sldId id="29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5374" autoAdjust="0"/>
  </p:normalViewPr>
  <p:slideViewPr>
    <p:cSldViewPr snapToGrid="0" snapToObjects="1">
      <p:cViewPr varScale="1">
        <p:scale>
          <a:sx n="81" d="100"/>
          <a:sy n="81" d="100"/>
        </p:scale>
        <p:origin x="686"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9/10/2018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643874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625947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269655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2171605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544050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7</a:t>
            </a:fld>
            <a:endParaRPr lang="en-US"/>
          </a:p>
        </p:txBody>
      </p:sp>
    </p:spTree>
    <p:extLst>
      <p:ext uri="{BB962C8B-B14F-4D97-AF65-F5344CB8AC3E}">
        <p14:creationId xmlns:p14="http://schemas.microsoft.com/office/powerpoint/2010/main" val="3652025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1327539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Big Bullet 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4449"/>
            <a:ext cx="10972800" cy="988747"/>
          </a:xfrm>
        </p:spPr>
        <p:txBody>
          <a:bodyPr>
            <a:normAutofit/>
          </a:bodyPr>
          <a:lstStyle>
            <a:lvl1pPr>
              <a:defRPr sz="3600" baseline="0"/>
            </a:lvl1pPr>
          </a:lstStyle>
          <a:p>
            <a:r>
              <a:rPr lang="en-US" dirty="0" smtClean="0"/>
              <a:t>36pt Light headline</a:t>
            </a:r>
            <a:endParaRPr lang="en-US" dirty="0"/>
          </a:p>
        </p:txBody>
      </p:sp>
      <p:sp>
        <p:nvSpPr>
          <p:cNvPr id="3" name="Content Placeholder 2"/>
          <p:cNvSpPr>
            <a:spLocks noGrp="1"/>
          </p:cNvSpPr>
          <p:nvPr>
            <p:ph idx="1" hasCustomPrompt="1"/>
          </p:nvPr>
        </p:nvSpPr>
        <p:spPr>
          <a:xfrm>
            <a:off x="609600" y="1699369"/>
            <a:ext cx="10972800" cy="4525963"/>
          </a:xfrm>
        </p:spPr>
        <p:txBody>
          <a:bodyPr/>
          <a:lstStyle>
            <a:lvl2pPr>
              <a:defRPr sz="2267"/>
            </a:lvl2pPr>
            <a:lvl3pPr>
              <a:defRPr sz="2267"/>
            </a:lvl3pPr>
          </a:lstStyle>
          <a:p>
            <a:pPr lvl="0"/>
            <a:r>
              <a:rPr lang="en-US" dirty="0" smtClean="0"/>
              <a:t>22pt Medium Sub Line</a:t>
            </a:r>
          </a:p>
          <a:p>
            <a:pPr lvl="1"/>
            <a:r>
              <a:rPr lang="en-US" dirty="0" smtClean="0"/>
              <a:t>22pt Regular Big Bullet One</a:t>
            </a:r>
          </a:p>
          <a:p>
            <a:pPr lvl="2"/>
            <a:r>
              <a:rPr lang="en-US" dirty="0" smtClean="0"/>
              <a:t>Sub-bullet</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261800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824163"/>
            <a:ext cx="11333163" cy="896937"/>
          </a:xfrm>
        </p:spPr>
        <p:txBody>
          <a:bodyPr>
            <a:normAutofit fontScale="90000"/>
          </a:bodyPr>
          <a:lstStyle/>
          <a:p>
            <a:r>
              <a:rPr lang="en-US" dirty="0" smtClean="0"/>
              <a:t>Kubernetes Support for VM &amp; Container based VNFs</a:t>
            </a:r>
            <a:br>
              <a:rPr lang="en-US" dirty="0" smtClean="0"/>
            </a:br>
            <a:r>
              <a:rPr lang="en-US" dirty="0" smtClean="0"/>
              <a:t>R3 Update and Potential R4 items</a:t>
            </a:r>
            <a:br>
              <a:rPr lang="en-US" dirty="0" smtClean="0"/>
            </a:br>
            <a:endParaRPr lang="en-US" dirty="0"/>
          </a:p>
        </p:txBody>
      </p:sp>
      <p:sp>
        <p:nvSpPr>
          <p:cNvPr id="3" name="Rounded Rectangle 2"/>
          <p:cNvSpPr/>
          <p:nvPr/>
        </p:nvSpPr>
        <p:spPr>
          <a:xfrm>
            <a:off x="282804" y="5288437"/>
            <a:ext cx="5297864" cy="10840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Contact :  </a:t>
            </a:r>
            <a:r>
              <a:rPr lang="en-US" dirty="0" err="1" smtClean="0"/>
              <a:t>Srini</a:t>
            </a:r>
            <a:r>
              <a:rPr lang="en-US" dirty="0" smtClean="0"/>
              <a:t> Addepalli or Victor (Intel) for questions/clarifications or to </a:t>
            </a:r>
            <a:r>
              <a:rPr lang="en-US" smtClean="0"/>
              <a:t>provide feedback</a:t>
            </a:r>
            <a:endParaRPr lang="en-US" dirty="0"/>
          </a:p>
        </p:txBody>
      </p:sp>
    </p:spTree>
    <p:extLst>
      <p:ext uri="{BB962C8B-B14F-4D97-AF65-F5344CB8AC3E}">
        <p14:creationId xmlns:p14="http://schemas.microsoft.com/office/powerpoint/2010/main" val="137448207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2323142"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K8S  for both VMs and Containers)</a:t>
            </a:r>
            <a:endParaRPr lang="en-US" sz="1400" dirty="0">
              <a:solidFill>
                <a:schemeClr val="tx1"/>
              </a:solidFill>
            </a:endParaRPr>
          </a:p>
        </p:txBody>
      </p:sp>
      <p:sp>
        <p:nvSpPr>
          <p:cNvPr id="3" name="Title 2"/>
          <p:cNvSpPr>
            <a:spLocks noGrp="1"/>
          </p:cNvSpPr>
          <p:nvPr>
            <p:ph type="title"/>
          </p:nvPr>
        </p:nvSpPr>
        <p:spPr>
          <a:xfrm>
            <a:off x="103053" y="-15408"/>
            <a:ext cx="11919722" cy="575849"/>
          </a:xfrm>
        </p:spPr>
        <p:txBody>
          <a:bodyPr>
            <a:normAutofit/>
          </a:bodyPr>
          <a:lstStyle/>
          <a:p>
            <a:r>
              <a:rPr lang="en-US" sz="2800" b="1" dirty="0" smtClean="0"/>
              <a:t>ONAP – Support for K8S based Sites</a:t>
            </a:r>
            <a:endParaRPr lang="en-US" sz="3100" b="1" dirty="0"/>
          </a:p>
        </p:txBody>
      </p:sp>
      <p:sp>
        <p:nvSpPr>
          <p:cNvPr id="13" name="Rounded Rectangle 12"/>
          <p:cNvSpPr/>
          <p:nvPr/>
        </p:nvSpPr>
        <p:spPr>
          <a:xfrm>
            <a:off x="2316501" y="1985896"/>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386075" y="2300140"/>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cxnSp>
        <p:nvCxnSpPr>
          <p:cNvPr id="17" name="Straight Connector 16"/>
          <p:cNvCxnSpPr>
            <a:endCxn id="60" idx="0"/>
          </p:cNvCxnSpPr>
          <p:nvPr/>
        </p:nvCxnSpPr>
        <p:spPr>
          <a:xfrm>
            <a:off x="3478491" y="2820865"/>
            <a:ext cx="1450836" cy="146030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endCxn id="54" idx="0"/>
          </p:cNvCxnSpPr>
          <p:nvPr/>
        </p:nvCxnSpPr>
        <p:spPr>
          <a:xfrm flipH="1">
            <a:off x="3305028" y="2813189"/>
            <a:ext cx="16099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3" name="Rounded Rectangle 52"/>
          <p:cNvSpPr/>
          <p:nvPr/>
        </p:nvSpPr>
        <p:spPr>
          <a:xfrm>
            <a:off x="14168"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7" name="Rounded Rectangle 56"/>
          <p:cNvSpPr/>
          <p:nvPr/>
        </p:nvSpPr>
        <p:spPr>
          <a:xfrm>
            <a:off x="166568"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a:t>
            </a:r>
            <a:r>
              <a:rPr lang="en-US" sz="1400" dirty="0" err="1" smtClean="0">
                <a:solidFill>
                  <a:schemeClr val="tx1"/>
                </a:solidFill>
              </a:rPr>
              <a:t>Openstack</a:t>
            </a:r>
            <a:r>
              <a:rPr lang="en-US" sz="1400" dirty="0" smtClean="0">
                <a:solidFill>
                  <a:schemeClr val="tx1"/>
                </a:solidFill>
              </a:rPr>
              <a:t> VIM)</a:t>
            </a:r>
            <a:endParaRPr lang="en-US" sz="1400" dirty="0">
              <a:solidFill>
                <a:schemeClr val="tx1"/>
              </a:solidFill>
            </a:endParaRPr>
          </a:p>
        </p:txBody>
      </p:sp>
      <p:sp>
        <p:nvSpPr>
          <p:cNvPr id="60" name="Rounded Rectangle 59"/>
          <p:cNvSpPr/>
          <p:nvPr/>
        </p:nvSpPr>
        <p:spPr>
          <a:xfrm>
            <a:off x="4455792"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AWS EKS</a:t>
            </a:r>
            <a:endParaRPr lang="en-US" dirty="0">
              <a:solidFill>
                <a:schemeClr val="tx1"/>
              </a:solidFill>
            </a:endParaRPr>
          </a:p>
        </p:txBody>
      </p:sp>
      <p:cxnSp>
        <p:nvCxnSpPr>
          <p:cNvPr id="62" name="Straight Connector 61"/>
          <p:cNvCxnSpPr>
            <a:endCxn id="53" idx="0"/>
          </p:cNvCxnSpPr>
          <p:nvPr/>
        </p:nvCxnSpPr>
        <p:spPr>
          <a:xfrm flipH="1">
            <a:off x="996054" y="2813189"/>
            <a:ext cx="245721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H="1">
            <a:off x="1148454" y="2813189"/>
            <a:ext cx="230481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4525444" y="2300140"/>
            <a:ext cx="1498284"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(Fabric/WAN  Control)</a:t>
            </a:r>
            <a:endParaRPr lang="en-US" sz="1200" dirty="0"/>
          </a:p>
        </p:txBody>
      </p:sp>
      <p:sp>
        <p:nvSpPr>
          <p:cNvPr id="69" name="TextBox 68"/>
          <p:cNvSpPr txBox="1"/>
          <p:nvPr/>
        </p:nvSpPr>
        <p:spPr>
          <a:xfrm>
            <a:off x="7596611" y="1376810"/>
            <a:ext cx="433993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Current support as in R2:  </a:t>
            </a:r>
            <a:r>
              <a:rPr lang="en-US" dirty="0" err="1" smtClean="0"/>
              <a:t>Openstack</a:t>
            </a:r>
            <a:r>
              <a:rPr lang="en-US" dirty="0" smtClean="0"/>
              <a:t> based remote Clouds, Support multiple </a:t>
            </a:r>
            <a:r>
              <a:rPr lang="en-US" dirty="0" err="1" smtClean="0"/>
              <a:t>Openstack</a:t>
            </a:r>
            <a:r>
              <a:rPr lang="en-US" dirty="0" smtClean="0"/>
              <a:t> variations – </a:t>
            </a:r>
            <a:r>
              <a:rPr lang="en-US" dirty="0" err="1" smtClean="0"/>
              <a:t>Windriver</a:t>
            </a:r>
            <a:r>
              <a:rPr lang="en-US" dirty="0" smtClean="0"/>
              <a:t> Titanium, VMWare VIO, Native Newton, </a:t>
            </a:r>
            <a:r>
              <a:rPr lang="en-US" dirty="0" err="1" smtClean="0"/>
              <a:t>Ocata</a:t>
            </a:r>
            <a:r>
              <a:rPr lang="en-US" dirty="0" smtClean="0"/>
              <a:t>.  Only VM based VNFs.</a:t>
            </a:r>
            <a:endParaRPr lang="en-US" dirty="0"/>
          </a:p>
        </p:txBody>
      </p:sp>
      <p:sp>
        <p:nvSpPr>
          <p:cNvPr id="23" name="TextBox 22"/>
          <p:cNvSpPr txBox="1"/>
          <p:nvPr/>
        </p:nvSpPr>
        <p:spPr>
          <a:xfrm>
            <a:off x="7596611" y="2973628"/>
            <a:ext cx="4339930"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Goals for R3 and R4</a:t>
            </a:r>
          </a:p>
          <a:p>
            <a:pPr marL="742950" lvl="1" indent="-285750">
              <a:buFont typeface="Arial" panose="020B0604020202020204" pitchFamily="34" charset="0"/>
              <a:buChar char="•"/>
            </a:pPr>
            <a:r>
              <a:rPr lang="en-US" dirty="0" smtClean="0"/>
              <a:t>Support containerized workloads</a:t>
            </a:r>
          </a:p>
          <a:p>
            <a:pPr marL="742950" lvl="1" indent="-285750">
              <a:buFont typeface="Arial" panose="020B0604020202020204" pitchFamily="34" charset="0"/>
              <a:buChar char="•"/>
            </a:pPr>
            <a:r>
              <a:rPr lang="en-US" dirty="0" smtClean="0"/>
              <a:t>Support containerized VNFs</a:t>
            </a:r>
          </a:p>
          <a:p>
            <a:pPr marL="742950" lvl="1" indent="-285750">
              <a:buFont typeface="Arial" panose="020B0604020202020204" pitchFamily="34" charset="0"/>
              <a:buChar char="•"/>
            </a:pPr>
            <a:r>
              <a:rPr lang="en-US" dirty="0" smtClean="0"/>
              <a:t>Support both VMs and containers on same compute </a:t>
            </a:r>
            <a:r>
              <a:rPr lang="en-US" smtClean="0"/>
              <a:t>nodes</a:t>
            </a:r>
            <a:r>
              <a:rPr lang="en-US" smtClean="0"/>
              <a:t>. (Bare-metal deployment)</a:t>
            </a:r>
            <a:endParaRPr lang="en-US" dirty="0" smtClean="0"/>
          </a:p>
          <a:p>
            <a:pPr marL="742950" lvl="1" indent="-285750">
              <a:buFont typeface="Arial" panose="020B0604020202020204" pitchFamily="34" charset="0"/>
              <a:buChar char="•"/>
            </a:pPr>
            <a:r>
              <a:rPr lang="en-US" dirty="0" smtClean="0"/>
              <a:t>Support for multiple virtual networks</a:t>
            </a:r>
          </a:p>
          <a:p>
            <a:pPr marL="742950" lvl="1" indent="-285750">
              <a:buFont typeface="Arial" panose="020B0604020202020204" pitchFamily="34" charset="0"/>
              <a:buChar char="•"/>
            </a:pPr>
            <a:r>
              <a:rPr lang="en-US" dirty="0" smtClean="0"/>
              <a:t>Support for dynamic creation of Virtual networks</a:t>
            </a:r>
          </a:p>
          <a:p>
            <a:pPr marL="742950" lvl="1" indent="-285750">
              <a:buFont typeface="Arial" panose="020B0604020202020204" pitchFamily="34" charset="0"/>
              <a:buChar char="•"/>
            </a:pPr>
            <a:r>
              <a:rPr lang="en-US" dirty="0" smtClean="0"/>
              <a:t>Support public cloud </a:t>
            </a:r>
            <a:r>
              <a:rPr lang="en-US" dirty="0" err="1" smtClean="0"/>
              <a:t>CaaS</a:t>
            </a:r>
            <a:r>
              <a:rPr lang="en-US" dirty="0" smtClean="0"/>
              <a:t> such as AWS EKS, GCP GKE and Azure AKS (Only containers, not VMs)</a:t>
            </a:r>
            <a:endParaRPr lang="en-US" dirty="0"/>
          </a:p>
        </p:txBody>
      </p:sp>
      <p:sp>
        <p:nvSpPr>
          <p:cNvPr id="26" name="Rounded Rectangle 25"/>
          <p:cNvSpPr/>
          <p:nvPr/>
        </p:nvSpPr>
        <p:spPr>
          <a:xfrm>
            <a:off x="2323142" y="4166647"/>
            <a:ext cx="1963771" cy="1892193"/>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1" name="Rounded Rectangle 30"/>
          <p:cNvSpPr/>
          <p:nvPr/>
        </p:nvSpPr>
        <p:spPr>
          <a:xfrm>
            <a:off x="5472494"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GCP</a:t>
            </a:r>
          </a:p>
          <a:p>
            <a:pPr algn="ctr"/>
            <a:r>
              <a:rPr lang="en-US" dirty="0" smtClean="0">
                <a:solidFill>
                  <a:schemeClr val="tx1"/>
                </a:solidFill>
              </a:rPr>
              <a:t>GKE</a:t>
            </a:r>
            <a:endParaRPr lang="en-US" dirty="0">
              <a:solidFill>
                <a:schemeClr val="tx1"/>
              </a:solidFill>
            </a:endParaRPr>
          </a:p>
        </p:txBody>
      </p:sp>
      <p:cxnSp>
        <p:nvCxnSpPr>
          <p:cNvPr id="32" name="Straight Connector 31"/>
          <p:cNvCxnSpPr>
            <a:endCxn id="31" idx="0"/>
          </p:cNvCxnSpPr>
          <p:nvPr/>
        </p:nvCxnSpPr>
        <p:spPr>
          <a:xfrm>
            <a:off x="3453264" y="2833439"/>
            <a:ext cx="249276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468515" y="2833439"/>
            <a:ext cx="16581" cy="13206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6489196"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Azure</a:t>
            </a:r>
          </a:p>
          <a:p>
            <a:pPr algn="ctr"/>
            <a:r>
              <a:rPr lang="en-US" dirty="0" smtClean="0">
                <a:solidFill>
                  <a:schemeClr val="tx1"/>
                </a:solidFill>
              </a:rPr>
              <a:t>AKS</a:t>
            </a:r>
            <a:endParaRPr lang="en-US" dirty="0">
              <a:solidFill>
                <a:schemeClr val="tx1"/>
              </a:solidFill>
            </a:endParaRPr>
          </a:p>
        </p:txBody>
      </p:sp>
      <p:cxnSp>
        <p:nvCxnSpPr>
          <p:cNvPr id="45" name="Straight Connector 44"/>
          <p:cNvCxnSpPr>
            <a:endCxn id="43" idx="0"/>
          </p:cNvCxnSpPr>
          <p:nvPr/>
        </p:nvCxnSpPr>
        <p:spPr>
          <a:xfrm>
            <a:off x="3468515" y="2813189"/>
            <a:ext cx="3494216" cy="146797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4967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0" grpId="0" animBg="1"/>
      <p:bldP spid="23" grpId="0"/>
      <p:bldP spid="26" grpId="0" animBg="1"/>
      <p:bldP spid="31" grpId="0" animBg="1"/>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R3 Work Items</a:t>
            </a:r>
            <a:endParaRPr lang="en-US" sz="3100" b="1" dirty="0"/>
          </a:p>
        </p:txBody>
      </p:sp>
      <p:sp>
        <p:nvSpPr>
          <p:cNvPr id="36" name="Rounded Rectangle 35"/>
          <p:cNvSpPr/>
          <p:nvPr/>
        </p:nvSpPr>
        <p:spPr>
          <a:xfrm>
            <a:off x="318018" y="1191314"/>
            <a:ext cx="5649149" cy="28943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tx1"/>
                </a:solidFill>
              </a:rPr>
              <a:t>ONAP</a:t>
            </a:r>
            <a:endParaRPr lang="en-US" dirty="0">
              <a:solidFill>
                <a:schemeClr val="tx1"/>
              </a:solidFill>
            </a:endParaRPr>
          </a:p>
        </p:txBody>
      </p:sp>
      <p:cxnSp>
        <p:nvCxnSpPr>
          <p:cNvPr id="8" name="Straight Connector 7"/>
          <p:cNvCxnSpPr>
            <a:stCxn id="40" idx="2"/>
          </p:cNvCxnSpPr>
          <p:nvPr/>
        </p:nvCxnSpPr>
        <p:spPr>
          <a:xfrm flipH="1">
            <a:off x="3226941" y="3812285"/>
            <a:ext cx="718834" cy="10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61534" y="2204228"/>
            <a:ext cx="4506011" cy="1725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p>
        </p:txBody>
      </p:sp>
      <p:sp>
        <p:nvSpPr>
          <p:cNvPr id="4" name="Rounded Rectangle 3"/>
          <p:cNvSpPr/>
          <p:nvPr/>
        </p:nvSpPr>
        <p:spPr>
          <a:xfrm>
            <a:off x="2850202" y="1659119"/>
            <a:ext cx="2149815" cy="45248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Test Service (Simulating SO)</a:t>
            </a:r>
            <a:endParaRPr lang="en-US" dirty="0"/>
          </a:p>
        </p:txBody>
      </p:sp>
      <p:sp>
        <p:nvSpPr>
          <p:cNvPr id="5" name="Rounded Rectangle 4"/>
          <p:cNvSpPr/>
          <p:nvPr/>
        </p:nvSpPr>
        <p:spPr>
          <a:xfrm>
            <a:off x="318018" y="5098531"/>
            <a:ext cx="5547761" cy="12739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009366" y="2213489"/>
            <a:ext cx="1397373" cy="276999"/>
          </a:xfrm>
          <a:prstGeom prst="rect">
            <a:avLst/>
          </a:prstGeom>
          <a:noFill/>
        </p:spPr>
        <p:txBody>
          <a:bodyPr wrap="square" rtlCol="0">
            <a:spAutoFit/>
          </a:bodyPr>
          <a:lstStyle/>
          <a:p>
            <a:r>
              <a:rPr lang="en-US" sz="1200" dirty="0" smtClean="0"/>
              <a:t>Multi Cloud Service</a:t>
            </a:r>
            <a:endParaRPr lang="en-US" sz="1200" dirty="0"/>
          </a:p>
        </p:txBody>
      </p:sp>
      <p:sp>
        <p:nvSpPr>
          <p:cNvPr id="35" name="Rounded Rectangle 34"/>
          <p:cNvSpPr/>
          <p:nvPr/>
        </p:nvSpPr>
        <p:spPr>
          <a:xfrm>
            <a:off x="1167318" y="2966098"/>
            <a:ext cx="1749017" cy="95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Openstack</a:t>
            </a:r>
            <a:r>
              <a:rPr lang="en-US" dirty="0" smtClean="0"/>
              <a:t> Plugins – </a:t>
            </a:r>
            <a:r>
              <a:rPr lang="en-US" sz="1200" dirty="0" smtClean="0"/>
              <a:t>VIO, Titanium, OS </a:t>
            </a:r>
            <a:r>
              <a:rPr lang="en-US" sz="1200" dirty="0" err="1" smtClean="0"/>
              <a:t>ocata</a:t>
            </a:r>
            <a:r>
              <a:rPr lang="en-US" sz="1200" dirty="0" smtClean="0"/>
              <a:t> &amp; newton</a:t>
            </a:r>
            <a:endParaRPr lang="en-US" sz="1200" dirty="0"/>
          </a:p>
        </p:txBody>
      </p:sp>
      <p:sp>
        <p:nvSpPr>
          <p:cNvPr id="37" name="Rounded Rectangle 36"/>
          <p:cNvSpPr/>
          <p:nvPr/>
        </p:nvSpPr>
        <p:spPr>
          <a:xfrm>
            <a:off x="1167319" y="2478426"/>
            <a:ext cx="3735422" cy="4009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 (Metadata)</a:t>
            </a:r>
            <a:endParaRPr lang="en-US" dirty="0"/>
          </a:p>
        </p:txBody>
      </p:sp>
      <p:cxnSp>
        <p:nvCxnSpPr>
          <p:cNvPr id="13" name="Straight Connector 12"/>
          <p:cNvCxnSpPr>
            <a:stCxn id="4" idx="2"/>
            <a:endCxn id="37" idx="0"/>
          </p:cNvCxnSpPr>
          <p:nvPr/>
        </p:nvCxnSpPr>
        <p:spPr>
          <a:xfrm flipH="1">
            <a:off x="3035030" y="2111605"/>
            <a:ext cx="890080" cy="366821"/>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2976408" y="2930911"/>
            <a:ext cx="1938733" cy="88137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Plugin</a:t>
            </a:r>
            <a:endParaRPr lang="en-US" sz="1200" dirty="0"/>
          </a:p>
        </p:txBody>
      </p:sp>
      <p:cxnSp>
        <p:nvCxnSpPr>
          <p:cNvPr id="21" name="Straight Arrow Connector 20"/>
          <p:cNvCxnSpPr/>
          <p:nvPr/>
        </p:nvCxnSpPr>
        <p:spPr>
          <a:xfrm flipH="1">
            <a:off x="1480008" y="4804585"/>
            <a:ext cx="1734531" cy="4483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881405" y="5252936"/>
            <a:ext cx="1394867" cy="250667"/>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Master</a:t>
            </a:r>
            <a:endParaRPr lang="en-US" sz="1200" dirty="0"/>
          </a:p>
        </p:txBody>
      </p:sp>
      <p:sp>
        <p:nvSpPr>
          <p:cNvPr id="46" name="Rounded Rectangle 45"/>
          <p:cNvSpPr/>
          <p:nvPr/>
        </p:nvSpPr>
        <p:spPr>
          <a:xfrm>
            <a:off x="872903" y="5916738"/>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 N Controller</a:t>
            </a:r>
            <a:endParaRPr lang="en-US" sz="1200" dirty="0"/>
          </a:p>
        </p:txBody>
      </p:sp>
      <p:sp>
        <p:nvSpPr>
          <p:cNvPr id="51" name="Rounded Rectangle 50"/>
          <p:cNvSpPr/>
          <p:nvPr/>
        </p:nvSpPr>
        <p:spPr>
          <a:xfrm>
            <a:off x="2409931" y="5735525"/>
            <a:ext cx="3016253"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Minion Docker, </a:t>
            </a:r>
            <a:r>
              <a:rPr lang="en-US" sz="1200" dirty="0" err="1" smtClean="0"/>
              <a:t>virtlet</a:t>
            </a:r>
            <a:r>
              <a:rPr lang="en-US" sz="1200" dirty="0" smtClean="0"/>
              <a:t>, OVN S Controller, OVS-DPDK</a:t>
            </a:r>
            <a:endParaRPr lang="en-US" sz="1200" dirty="0"/>
          </a:p>
        </p:txBody>
      </p:sp>
      <p:sp>
        <p:nvSpPr>
          <p:cNvPr id="23" name="Rounded Rectangle 22"/>
          <p:cNvSpPr/>
          <p:nvPr/>
        </p:nvSpPr>
        <p:spPr>
          <a:xfrm>
            <a:off x="2409931" y="5175115"/>
            <a:ext cx="901715"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VM</a:t>
            </a:r>
            <a:endParaRPr lang="en-US" sz="1200" dirty="0"/>
          </a:p>
        </p:txBody>
      </p:sp>
      <p:sp>
        <p:nvSpPr>
          <p:cNvPr id="52" name="Rounded Rectangle 51"/>
          <p:cNvSpPr/>
          <p:nvPr/>
        </p:nvSpPr>
        <p:spPr>
          <a:xfrm>
            <a:off x="3355336" y="5168973"/>
            <a:ext cx="1012849" cy="49611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a:t>
            </a:r>
            <a:r>
              <a:rPr lang="en-US" sz="1200" dirty="0" err="1" smtClean="0"/>
              <a:t>Cntnr</a:t>
            </a:r>
            <a:endParaRPr lang="en-US" sz="1200" dirty="0"/>
          </a:p>
        </p:txBody>
      </p:sp>
      <p:sp>
        <p:nvSpPr>
          <p:cNvPr id="53" name="Rounded Rectangle 52"/>
          <p:cNvSpPr/>
          <p:nvPr/>
        </p:nvSpPr>
        <p:spPr>
          <a:xfrm>
            <a:off x="4413335" y="5165731"/>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EdgeX</a:t>
            </a:r>
            <a:endParaRPr lang="en-US" sz="1200" dirty="0"/>
          </a:p>
        </p:txBody>
      </p:sp>
      <p:sp>
        <p:nvSpPr>
          <p:cNvPr id="2" name="TextBox 1"/>
          <p:cNvSpPr txBox="1"/>
          <p:nvPr/>
        </p:nvSpPr>
        <p:spPr>
          <a:xfrm>
            <a:off x="4813441" y="6141687"/>
            <a:ext cx="1615723" cy="276999"/>
          </a:xfrm>
          <a:prstGeom prst="rect">
            <a:avLst/>
          </a:prstGeom>
          <a:noFill/>
        </p:spPr>
        <p:txBody>
          <a:bodyPr wrap="square" rtlCol="0">
            <a:spAutoFit/>
          </a:bodyPr>
          <a:lstStyle/>
          <a:p>
            <a:r>
              <a:rPr lang="en-US" sz="1200" dirty="0" smtClean="0"/>
              <a:t>Site - Edge/Cloud</a:t>
            </a:r>
            <a:endParaRPr lang="en-US" sz="1200" dirty="0"/>
          </a:p>
        </p:txBody>
      </p:sp>
      <p:cxnSp>
        <p:nvCxnSpPr>
          <p:cNvPr id="16" name="Straight Arrow Connector 15"/>
          <p:cNvCxnSpPr>
            <a:endCxn id="46" idx="0"/>
          </p:cNvCxnSpPr>
          <p:nvPr/>
        </p:nvCxnSpPr>
        <p:spPr>
          <a:xfrm flipH="1">
            <a:off x="1570337" y="4804585"/>
            <a:ext cx="1668005" cy="1112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368185" y="2564091"/>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6" name="Oval 25"/>
          <p:cNvSpPr/>
          <p:nvPr/>
        </p:nvSpPr>
        <p:spPr>
          <a:xfrm>
            <a:off x="4368185" y="3027269"/>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7" name="Oval 26"/>
          <p:cNvSpPr/>
          <p:nvPr/>
        </p:nvSpPr>
        <p:spPr>
          <a:xfrm>
            <a:off x="5490922" y="4906262"/>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29" name="Rounded Rectangle 28"/>
          <p:cNvSpPr/>
          <p:nvPr/>
        </p:nvSpPr>
        <p:spPr>
          <a:xfrm>
            <a:off x="344575" y="5526380"/>
            <a:ext cx="1083601" cy="3441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K8SOVN4NFV</a:t>
            </a:r>
            <a:endParaRPr lang="en-US" sz="1200" dirty="0"/>
          </a:p>
        </p:txBody>
      </p:sp>
      <p:sp>
        <p:nvSpPr>
          <p:cNvPr id="28" name="Oval 27"/>
          <p:cNvSpPr/>
          <p:nvPr/>
        </p:nvSpPr>
        <p:spPr>
          <a:xfrm>
            <a:off x="332174" y="5463837"/>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5" name="Rounded Rectangle 14"/>
          <p:cNvSpPr/>
          <p:nvPr/>
        </p:nvSpPr>
        <p:spPr>
          <a:xfrm>
            <a:off x="3238342" y="3234658"/>
            <a:ext cx="1314203" cy="170023"/>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Infra- Routing </a:t>
            </a:r>
            <a:endParaRPr lang="en-US" sz="1200" dirty="0"/>
          </a:p>
        </p:txBody>
      </p:sp>
      <p:sp>
        <p:nvSpPr>
          <p:cNvPr id="33" name="Rounded Rectangle 32"/>
          <p:cNvSpPr/>
          <p:nvPr/>
        </p:nvSpPr>
        <p:spPr>
          <a:xfrm>
            <a:off x="3035030" y="3443083"/>
            <a:ext cx="974336" cy="17386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Deployment</a:t>
            </a:r>
            <a:endParaRPr lang="en-US" sz="1200" dirty="0"/>
          </a:p>
        </p:txBody>
      </p:sp>
      <p:sp>
        <p:nvSpPr>
          <p:cNvPr id="34" name="Rounded Rectangle 33"/>
          <p:cNvSpPr/>
          <p:nvPr/>
        </p:nvSpPr>
        <p:spPr>
          <a:xfrm>
            <a:off x="3044051" y="3638423"/>
            <a:ext cx="974336" cy="17386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Services</a:t>
            </a:r>
            <a:endParaRPr lang="en-US" sz="1200" dirty="0"/>
          </a:p>
        </p:txBody>
      </p:sp>
      <p:sp>
        <p:nvSpPr>
          <p:cNvPr id="38" name="Rounded Rectangle 37"/>
          <p:cNvSpPr/>
          <p:nvPr/>
        </p:nvSpPr>
        <p:spPr>
          <a:xfrm>
            <a:off x="4067988" y="3460901"/>
            <a:ext cx="584894" cy="156044"/>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a:t>
            </a:r>
            <a:endParaRPr lang="en-US" sz="1200" dirty="0"/>
          </a:p>
        </p:txBody>
      </p:sp>
      <p:sp>
        <p:nvSpPr>
          <p:cNvPr id="17" name="TextBox 16"/>
          <p:cNvSpPr txBox="1"/>
          <p:nvPr/>
        </p:nvSpPr>
        <p:spPr>
          <a:xfrm>
            <a:off x="6270967" y="1233317"/>
            <a:ext cx="5566902" cy="5078313"/>
          </a:xfrm>
          <a:prstGeom prst="rect">
            <a:avLst/>
          </a:prstGeom>
          <a:noFill/>
        </p:spPr>
        <p:txBody>
          <a:bodyPr wrap="square" rtlCol="0">
            <a:spAutoFit/>
          </a:bodyPr>
          <a:lstStyle/>
          <a:p>
            <a:r>
              <a:rPr lang="en-US" dirty="0" smtClean="0"/>
              <a:t>R3 work items are limited to Multi-Cloud Service and below.</a:t>
            </a:r>
            <a:endParaRPr lang="en-US" sz="1400" dirty="0" smtClean="0"/>
          </a:p>
          <a:p>
            <a:pPr marL="342900" indent="-342900">
              <a:buFont typeface="+mj-lt"/>
              <a:buAutoNum type="arabicPeriod"/>
            </a:pPr>
            <a:r>
              <a:rPr lang="en-US" sz="1600" dirty="0" smtClean="0"/>
              <a:t>Uniform API across cloud technologies (HEAT, K8S, Azure etc..)</a:t>
            </a:r>
          </a:p>
          <a:p>
            <a:pPr marL="342900" indent="-342900">
              <a:buFont typeface="+mj-lt"/>
              <a:buAutoNum type="arabicPeriod"/>
            </a:pPr>
            <a:r>
              <a:rPr lang="en-US" sz="1600" dirty="0" smtClean="0"/>
              <a:t>K8S Multi-Cloud Service plugin</a:t>
            </a:r>
          </a:p>
          <a:p>
            <a:pPr marL="800100" lvl="1" indent="-342900">
              <a:buFont typeface="Arial" panose="020B0604020202020204" pitchFamily="34" charset="0"/>
              <a:buChar char="•"/>
            </a:pPr>
            <a:r>
              <a:rPr lang="en-US" sz="1600" dirty="0" smtClean="0"/>
              <a:t>Support for deployment and services.</a:t>
            </a:r>
          </a:p>
          <a:p>
            <a:pPr marL="800100" lvl="1" indent="-342900">
              <a:buFont typeface="Arial" panose="020B0604020202020204" pitchFamily="34" charset="0"/>
              <a:buChar char="•"/>
            </a:pPr>
            <a:r>
              <a:rPr lang="en-US" sz="1600" dirty="0" smtClean="0"/>
              <a:t>K8S </a:t>
            </a:r>
            <a:r>
              <a:rPr lang="en-US" sz="1600" dirty="0" err="1" smtClean="0"/>
              <a:t>yaml</a:t>
            </a:r>
            <a:r>
              <a:rPr lang="en-US" sz="1600" dirty="0" smtClean="0"/>
              <a:t> artifacts</a:t>
            </a:r>
          </a:p>
          <a:p>
            <a:pPr marL="800100" lvl="1" indent="-342900">
              <a:buFont typeface="Arial" panose="020B0604020202020204" pitchFamily="34" charset="0"/>
              <a:buChar char="•"/>
            </a:pPr>
            <a:r>
              <a:rPr lang="en-US" sz="1600" dirty="0" smtClean="0"/>
              <a:t>Networking – OVN, flannel and </a:t>
            </a:r>
            <a:r>
              <a:rPr lang="en-US" sz="1600" dirty="0" err="1" smtClean="0"/>
              <a:t>Multus</a:t>
            </a:r>
            <a:r>
              <a:rPr lang="en-US" sz="1600" dirty="0" smtClean="0"/>
              <a:t> (Create/Delete VNs, Distributed Router, Gateways, SNAT in Gateway)</a:t>
            </a:r>
          </a:p>
          <a:p>
            <a:pPr marL="342900" indent="-342900">
              <a:buFont typeface="+mj-lt"/>
              <a:buAutoNum type="arabicPeriod"/>
            </a:pPr>
            <a:r>
              <a:rPr lang="en-US" sz="1600" dirty="0" smtClean="0"/>
              <a:t>Kubernetes Reference Deployment</a:t>
            </a:r>
          </a:p>
          <a:p>
            <a:pPr marL="800100" lvl="1" indent="-342900">
              <a:buFont typeface="Arial" panose="020B0604020202020204" pitchFamily="34" charset="0"/>
              <a:buChar char="•"/>
            </a:pPr>
            <a:r>
              <a:rPr lang="en-US" sz="1600" dirty="0" smtClean="0"/>
              <a:t>Installation of software &amp; configuration to make K8S based sites.</a:t>
            </a:r>
          </a:p>
          <a:p>
            <a:pPr marL="800100" lvl="1" indent="-342900">
              <a:buFont typeface="Arial" panose="020B0604020202020204" pitchFamily="34" charset="0"/>
              <a:buChar char="•"/>
            </a:pPr>
            <a:r>
              <a:rPr lang="en-US" sz="1600" dirty="0" smtClean="0"/>
              <a:t>Additional of </a:t>
            </a:r>
            <a:r>
              <a:rPr lang="en-US" sz="1600" dirty="0" err="1" smtClean="0"/>
              <a:t>virtlet</a:t>
            </a:r>
            <a:r>
              <a:rPr lang="en-US" sz="1600" dirty="0" smtClean="0"/>
              <a:t>, </a:t>
            </a:r>
            <a:r>
              <a:rPr lang="en-US" sz="1600" dirty="0" err="1" smtClean="0"/>
              <a:t>Multus</a:t>
            </a:r>
            <a:r>
              <a:rPr lang="en-US" sz="1600" dirty="0" smtClean="0"/>
              <a:t>, OVN and flannel.</a:t>
            </a:r>
          </a:p>
          <a:p>
            <a:pPr marL="342900" indent="-342900">
              <a:buFont typeface="+mj-lt"/>
              <a:buAutoNum type="arabicPeriod"/>
            </a:pPr>
            <a:r>
              <a:rPr lang="en-US" sz="1600" dirty="0" smtClean="0"/>
              <a:t>K8S-OVN4NFV (OPNFV project, visualized as part of ONAP work)</a:t>
            </a:r>
          </a:p>
          <a:p>
            <a:pPr marL="800100" lvl="1" indent="-342900">
              <a:buFont typeface="Arial" panose="020B0604020202020204" pitchFamily="34" charset="0"/>
              <a:buChar char="•"/>
            </a:pPr>
            <a:r>
              <a:rPr lang="en-US" sz="1600" dirty="0" smtClean="0"/>
              <a:t>Support for multiple virtual networks</a:t>
            </a:r>
          </a:p>
          <a:p>
            <a:pPr marL="800100" lvl="1" indent="-342900">
              <a:buFont typeface="Arial" panose="020B0604020202020204" pitchFamily="34" charset="0"/>
              <a:buChar char="•"/>
            </a:pPr>
            <a:r>
              <a:rPr lang="en-US" sz="1600" dirty="0" smtClean="0"/>
              <a:t>Support for dynamic creation/deletion of virtual networks</a:t>
            </a:r>
          </a:p>
          <a:p>
            <a:pPr marL="342900" indent="-342900">
              <a:buFont typeface="+mj-lt"/>
              <a:buAutoNum type="arabicPeriod"/>
            </a:pPr>
            <a:r>
              <a:rPr lang="en-US" sz="1600" dirty="0" smtClean="0"/>
              <a:t>VFW as containers</a:t>
            </a:r>
          </a:p>
          <a:p>
            <a:pPr marL="800100" lvl="1" indent="-342900">
              <a:buFont typeface="Arial" panose="020B0604020202020204" pitchFamily="34" charset="0"/>
              <a:buChar char="•"/>
            </a:pPr>
            <a:r>
              <a:rPr lang="en-US" sz="1600" dirty="0" smtClean="0"/>
              <a:t>Firewall, generator and sink in containerized format</a:t>
            </a:r>
          </a:p>
        </p:txBody>
      </p:sp>
      <p:sp>
        <p:nvSpPr>
          <p:cNvPr id="39" name="Oval 38"/>
          <p:cNvSpPr/>
          <p:nvPr/>
        </p:nvSpPr>
        <p:spPr>
          <a:xfrm>
            <a:off x="3821672" y="5122807"/>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789642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EdgeX</a:t>
            </a:r>
            <a:r>
              <a:rPr lang="en-US" sz="2800" b="1" dirty="0" smtClean="0"/>
              <a:t> deployment </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588023" y="4610099"/>
            <a:ext cx="6321918" cy="392270"/>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sp>
        <p:nvSpPr>
          <p:cNvPr id="49" name="Rounded Rectangle 48"/>
          <p:cNvSpPr/>
          <p:nvPr/>
        </p:nvSpPr>
        <p:spPr>
          <a:xfrm>
            <a:off x="379884" y="4003796"/>
            <a:ext cx="52333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Cmd</a:t>
            </a:r>
            <a:endParaRPr lang="en-US" sz="1200" dirty="0"/>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40" name="Rounded Rectangle 39"/>
          <p:cNvSpPr/>
          <p:nvPr/>
        </p:nvSpPr>
        <p:spPr>
          <a:xfrm>
            <a:off x="997222" y="3995493"/>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2" name="Rounded Rectangle 41"/>
          <p:cNvSpPr/>
          <p:nvPr/>
        </p:nvSpPr>
        <p:spPr>
          <a:xfrm>
            <a:off x="1696557" y="3988516"/>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5" name="Rounded Rectangle 44"/>
          <p:cNvSpPr/>
          <p:nvPr/>
        </p:nvSpPr>
        <p:spPr>
          <a:xfrm>
            <a:off x="2409690" y="399785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a:t>
            </a:r>
            <a:endParaRPr lang="en-US" sz="1200" dirty="0"/>
          </a:p>
        </p:txBody>
      </p:sp>
      <p:sp>
        <p:nvSpPr>
          <p:cNvPr id="48" name="Rounded Rectangle 47"/>
          <p:cNvSpPr/>
          <p:nvPr/>
        </p:nvSpPr>
        <p:spPr>
          <a:xfrm>
            <a:off x="3137154" y="4007479"/>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Virtual</a:t>
            </a:r>
          </a:p>
          <a:p>
            <a:pPr algn="ctr"/>
            <a:r>
              <a:rPr lang="en-US" sz="1200" dirty="0" smtClean="0"/>
              <a:t>Device</a:t>
            </a:r>
            <a:endParaRPr lang="en-US" sz="1200" dirty="0"/>
          </a:p>
        </p:txBody>
      </p:sp>
      <p:sp>
        <p:nvSpPr>
          <p:cNvPr id="51" name="Rounded Rectangle 50"/>
          <p:cNvSpPr/>
          <p:nvPr/>
        </p:nvSpPr>
        <p:spPr>
          <a:xfrm>
            <a:off x="3864618" y="401013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export</a:t>
            </a:r>
            <a:endParaRPr lang="en-US" sz="1200" dirty="0"/>
          </a:p>
        </p:txBody>
      </p:sp>
      <p:sp>
        <p:nvSpPr>
          <p:cNvPr id="53" name="Rounded Rectangle 52"/>
          <p:cNvSpPr/>
          <p:nvPr/>
        </p:nvSpPr>
        <p:spPr>
          <a:xfrm>
            <a:off x="4619847" y="4003796"/>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Logging</a:t>
            </a:r>
            <a:endParaRPr lang="en-US" sz="1200" dirty="0"/>
          </a:p>
        </p:txBody>
      </p:sp>
      <p:sp>
        <p:nvSpPr>
          <p:cNvPr id="54" name="Rounded Rectangle 53"/>
          <p:cNvSpPr/>
          <p:nvPr/>
        </p:nvSpPr>
        <p:spPr>
          <a:xfrm>
            <a:off x="663569" y="3530119"/>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Metadata</a:t>
            </a:r>
            <a:endParaRPr lang="en-US" sz="1200" dirty="0"/>
          </a:p>
        </p:txBody>
      </p:sp>
      <p:sp>
        <p:nvSpPr>
          <p:cNvPr id="55" name="Rounded Rectangle 54"/>
          <p:cNvSpPr/>
          <p:nvPr/>
        </p:nvSpPr>
        <p:spPr>
          <a:xfrm>
            <a:off x="1577998" y="3531448"/>
            <a:ext cx="96721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a:t>
            </a:r>
            <a:endParaRPr lang="en-US" sz="1200" dirty="0"/>
          </a:p>
        </p:txBody>
      </p:sp>
      <p:sp>
        <p:nvSpPr>
          <p:cNvPr id="57" name="Rounded Rectangle 56"/>
          <p:cNvSpPr/>
          <p:nvPr/>
        </p:nvSpPr>
        <p:spPr>
          <a:xfrm>
            <a:off x="2587010" y="3543582"/>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Notification</a:t>
            </a:r>
            <a:endParaRPr lang="en-US" sz="1200" dirty="0"/>
          </a:p>
        </p:txBody>
      </p:sp>
      <p:sp>
        <p:nvSpPr>
          <p:cNvPr id="58" name="Rounded Rectangle 57"/>
          <p:cNvSpPr/>
          <p:nvPr/>
        </p:nvSpPr>
        <p:spPr>
          <a:xfrm>
            <a:off x="3729150" y="3545419"/>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Rules Engine</a:t>
            </a:r>
            <a:endParaRPr lang="en-US" sz="1200" dirty="0"/>
          </a:p>
        </p:txBody>
      </p:sp>
      <p:sp>
        <p:nvSpPr>
          <p:cNvPr id="60" name="Rounded Rectangle 59"/>
          <p:cNvSpPr/>
          <p:nvPr/>
        </p:nvSpPr>
        <p:spPr>
          <a:xfrm>
            <a:off x="4880034" y="3535265"/>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Scheduler</a:t>
            </a:r>
            <a:endParaRPr lang="en-US" sz="1200" dirty="0"/>
          </a:p>
        </p:txBody>
      </p:sp>
      <p:cxnSp>
        <p:nvCxnSpPr>
          <p:cNvPr id="56" name="Straight Connector 55"/>
          <p:cNvCxnSpPr/>
          <p:nvPr/>
        </p:nvCxnSpPr>
        <p:spPr>
          <a:xfrm flipH="1">
            <a:off x="5865986" y="382295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99172"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71518" y="3822954"/>
            <a:ext cx="0" cy="875955"/>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397981"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349751"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088045" y="3843016"/>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36708"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2381595" y="382992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153310" y="4240432"/>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29494" y="3868198"/>
            <a:ext cx="5564" cy="113417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324240" y="4260931"/>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658275" y="4340875"/>
            <a:ext cx="18414" cy="66149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6001643"/>
          </a:xfrm>
          <a:prstGeom prst="rect">
            <a:avLst/>
          </a:prstGeom>
          <a:noFill/>
        </p:spPr>
        <p:txBody>
          <a:bodyPr wrap="square" rtlCol="0">
            <a:spAutoFit/>
          </a:bodyPr>
          <a:lstStyle/>
          <a:p>
            <a:pPr marL="342900" indent="-342900">
              <a:buFont typeface="+mj-lt"/>
              <a:buAutoNum type="arabicPeriod"/>
            </a:pPr>
            <a:r>
              <a:rPr lang="en-US" sz="1600" dirty="0" smtClean="0"/>
              <a:t>One time: Prepare K8S based site using KRD (if it does not exist) </a:t>
            </a:r>
          </a:p>
          <a:p>
            <a:pPr marL="342900" indent="-342900">
              <a:buFont typeface="+mj-lt"/>
              <a:buAutoNum type="arabicPeriod"/>
            </a:pPr>
            <a:r>
              <a:rPr lang="en-US" sz="1600" dirty="0" smtClean="0"/>
              <a:t>One time: Register the K8S Site in ONAP by adding </a:t>
            </a:r>
            <a:r>
              <a:rPr lang="en-US" sz="1600" dirty="0" err="1" smtClean="0"/>
              <a:t>Kubeconfig</a:t>
            </a:r>
            <a:r>
              <a:rPr lang="en-US" sz="1600" dirty="0" smtClean="0"/>
              <a:t> file in ONAP (if the site is not added </a:t>
            </a:r>
            <a:r>
              <a:rPr lang="en-US" sz="1600" dirty="0" err="1" smtClean="0"/>
              <a:t>earilier</a:t>
            </a:r>
            <a:r>
              <a:rPr lang="en-US" sz="1600" dirty="0" smtClean="0"/>
              <a:t>)</a:t>
            </a:r>
          </a:p>
          <a:p>
            <a:pPr marL="342900" indent="-342900">
              <a:buFont typeface="+mj-lt"/>
              <a:buAutoNum type="arabicPeriod"/>
            </a:pPr>
            <a:r>
              <a:rPr lang="en-US" sz="1600" dirty="0" err="1" smtClean="0"/>
              <a:t>EdgeX</a:t>
            </a:r>
            <a:r>
              <a:rPr lang="en-US" sz="1600" dirty="0" smtClean="0"/>
              <a:t> onboarding: Copy </a:t>
            </a:r>
            <a:r>
              <a:rPr lang="en-US" sz="1600" dirty="0" err="1" smtClean="0"/>
              <a:t>EdgeX</a:t>
            </a:r>
            <a:r>
              <a:rPr lang="en-US" sz="1600" dirty="0" smtClean="0"/>
              <a:t> deployment and service </a:t>
            </a:r>
            <a:r>
              <a:rPr lang="en-US" sz="1600" dirty="0" err="1" smtClean="0"/>
              <a:t>yaml</a:t>
            </a:r>
            <a:r>
              <a:rPr lang="en-US" sz="1600" dirty="0" smtClean="0"/>
              <a:t> files in Multi-Cloud</a:t>
            </a:r>
          </a:p>
          <a:p>
            <a:pPr marL="342900" indent="-342900">
              <a:buFont typeface="+mj-lt"/>
              <a:buAutoNum type="arabicPeriod"/>
            </a:pPr>
            <a:r>
              <a:rPr lang="en-US" sz="1600" dirty="0" smtClean="0"/>
              <a:t>Instantiate </a:t>
            </a:r>
            <a:r>
              <a:rPr lang="en-US" sz="1600" dirty="0" err="1" smtClean="0"/>
              <a:t>EdgeX</a:t>
            </a:r>
            <a:r>
              <a:rPr lang="en-US" sz="1600" dirty="0" smtClean="0"/>
              <a:t> (by calling Multi-Cloud Service API) via postman or via script</a:t>
            </a:r>
          </a:p>
          <a:p>
            <a:pPr marL="342900" indent="-342900">
              <a:buFont typeface="+mj-lt"/>
              <a:buAutoNum type="arabicPeriod"/>
            </a:pPr>
            <a:r>
              <a:rPr lang="en-US" sz="1600" dirty="0" smtClean="0"/>
              <a:t>Check if all </a:t>
            </a:r>
            <a:r>
              <a:rPr lang="en-US" sz="1600" dirty="0" err="1" smtClean="0"/>
              <a:t>EdgeX</a:t>
            </a:r>
            <a:r>
              <a:rPr lang="en-US" sz="1600" dirty="0" smtClean="0"/>
              <a:t> containers are successful brought up on the site (using K8S utilities on the site)</a:t>
            </a:r>
          </a:p>
          <a:p>
            <a:pPr marL="342900" indent="-342900">
              <a:buFont typeface="+mj-lt"/>
              <a:buAutoNum type="arabicPeriod"/>
            </a:pPr>
            <a:r>
              <a:rPr lang="en-US" sz="1600" dirty="0" smtClean="0"/>
              <a:t>Basic </a:t>
            </a:r>
            <a:r>
              <a:rPr lang="en-US" sz="1600" dirty="0" err="1" smtClean="0"/>
              <a:t>EdgeX</a:t>
            </a:r>
            <a:r>
              <a:rPr lang="en-US" sz="1600" dirty="0" smtClean="0"/>
              <a:t> testing to ensure that functionality also works</a:t>
            </a:r>
          </a:p>
          <a:p>
            <a:pPr marL="800100" lvl="1" indent="-342900">
              <a:buFont typeface="Arial" panose="020B0604020202020204" pitchFamily="34" charset="0"/>
              <a:buChar char="•"/>
            </a:pPr>
            <a:r>
              <a:rPr lang="en-US" sz="1600" dirty="0" smtClean="0"/>
              <a:t>Use consul dashboard to check the services and their status</a:t>
            </a:r>
            <a:endParaRPr lang="en-US" sz="1600" dirty="0"/>
          </a:p>
          <a:p>
            <a:r>
              <a:rPr lang="en-US" sz="1600" dirty="0" smtClean="0"/>
              <a:t>Repeat step 4 to 6 by bringing second instance of </a:t>
            </a:r>
            <a:r>
              <a:rPr lang="en-US" sz="1600" dirty="0" err="1" smtClean="0"/>
              <a:t>EdgeX</a:t>
            </a:r>
            <a:r>
              <a:rPr lang="en-US" sz="1600" dirty="0" smtClean="0"/>
              <a:t> on a different namespace.</a:t>
            </a:r>
            <a:endParaRPr lang="en-US" sz="1400" dirty="0" smtClean="0"/>
          </a:p>
          <a:p>
            <a:pPr marL="342900" indent="-342900">
              <a:buFont typeface="+mj-lt"/>
              <a:buAutoNum type="arabicPeriod"/>
            </a:pPr>
            <a:endParaRPr lang="en-US" sz="1400" dirty="0" smtClean="0"/>
          </a:p>
          <a:p>
            <a:pPr marL="342900" indent="-342900">
              <a:buFont typeface="+mj-lt"/>
              <a:buAutoNum type="arabicPeriod"/>
            </a:pPr>
            <a:endParaRPr lang="en-US" dirty="0" smtClean="0"/>
          </a:p>
          <a:p>
            <a:pPr marL="342900" indent="-342900">
              <a:buFont typeface="+mj-lt"/>
              <a:buAutoNum type="arabicPeriod"/>
            </a:pPr>
            <a:endParaRPr lang="en-US" dirty="0"/>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US" sz="1200" dirty="0"/>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endParaRPr lang="en-US" sz="1200" dirty="0"/>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endParaRPr lang="en-US" sz="1200" dirty="0"/>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900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42" grpId="0" animBg="1"/>
      <p:bldP spid="45" grpId="0" animBg="1"/>
      <p:bldP spid="48" grpId="0" animBg="1"/>
      <p:bldP spid="51" grpId="0" animBg="1"/>
      <p:bldP spid="53" grpId="0" animBg="1"/>
      <p:bldP spid="54" grpId="0" animBg="1"/>
      <p:bldP spid="55" grpId="0" animBg="1"/>
      <p:bldP spid="57" grpId="0" animBg="1"/>
      <p:bldP spid="58" grpId="0" animBg="1"/>
      <p:bldP spid="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smtClean="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US" sz="1200" dirty="0"/>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endParaRPr lang="en-US" sz="1200" dirty="0"/>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endParaRPr lang="en-US" sz="1200" dirty="0"/>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container</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container</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container</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741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 (But as VMs)</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files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US" sz="1200" dirty="0"/>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endParaRPr lang="en-US" sz="1200" dirty="0"/>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endParaRPr lang="en-US" sz="1200" dirty="0"/>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VM</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VM</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VM</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5695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 (Hybrid – VMs and containers)</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files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US" sz="1200" dirty="0"/>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endParaRPr lang="en-US" sz="1200" dirty="0"/>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endParaRPr lang="en-US" sz="1200" dirty="0"/>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a:t>
            </a:r>
            <a:r>
              <a:rPr lang="en-US" sz="1400" dirty="0" smtClean="0">
                <a:solidFill>
                  <a:schemeClr val="tx1"/>
                </a:solidFill>
              </a:rPr>
              <a:t>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container</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VM</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VM</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430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Phase 2 Scope -  Focus on SDC+SO and Multi Cloud</a:t>
            </a:r>
            <a:endParaRPr lang="en-US" sz="3100" b="1" dirty="0"/>
          </a:p>
        </p:txBody>
      </p:sp>
      <p:sp>
        <p:nvSpPr>
          <p:cNvPr id="36" name="Rounded Rectangle 35"/>
          <p:cNvSpPr/>
          <p:nvPr/>
        </p:nvSpPr>
        <p:spPr>
          <a:xfrm>
            <a:off x="318018" y="1191314"/>
            <a:ext cx="5649149" cy="28943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tx1"/>
              </a:solidFill>
            </a:endParaRPr>
          </a:p>
        </p:txBody>
      </p:sp>
      <p:cxnSp>
        <p:nvCxnSpPr>
          <p:cNvPr id="8" name="Straight Connector 7"/>
          <p:cNvCxnSpPr>
            <a:stCxn id="40" idx="2"/>
          </p:cNvCxnSpPr>
          <p:nvPr/>
        </p:nvCxnSpPr>
        <p:spPr>
          <a:xfrm flipH="1">
            <a:off x="3226941" y="3812285"/>
            <a:ext cx="718834" cy="10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61534" y="2204228"/>
            <a:ext cx="4506011" cy="1725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p>
        </p:txBody>
      </p:sp>
      <p:sp>
        <p:nvSpPr>
          <p:cNvPr id="89" name="TextBox 88"/>
          <p:cNvSpPr txBox="1"/>
          <p:nvPr/>
        </p:nvSpPr>
        <p:spPr>
          <a:xfrm>
            <a:off x="6123462" y="1137193"/>
            <a:ext cx="5511542" cy="5478423"/>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Phase2 (Beyond Casablanca)</a:t>
            </a:r>
          </a:p>
          <a:p>
            <a:pPr marL="742950" lvl="1" indent="-285750">
              <a:buFont typeface="Arial" panose="020B0604020202020204" pitchFamily="34" charset="0"/>
              <a:buChar char="•"/>
            </a:pPr>
            <a:r>
              <a:rPr lang="en-US" sz="1400" dirty="0" smtClean="0"/>
              <a:t>Ensure that K8S Plugin and Azure plugin expose same API.</a:t>
            </a:r>
          </a:p>
          <a:p>
            <a:pPr marL="742950" lvl="1" indent="-285750">
              <a:buFont typeface="Arial" panose="020B0604020202020204" pitchFamily="34" charset="0"/>
              <a:buChar char="•"/>
            </a:pPr>
            <a:r>
              <a:rPr lang="en-US" sz="1400" dirty="0" smtClean="0"/>
              <a:t>Integrate with SO/VFC – Create generic workflows (based on HEAT flows, but extend this generically to include any cloud technology specific artifacts) – Already being done in R3 </a:t>
            </a:r>
            <a:r>
              <a:rPr lang="en-US" sz="1400" dirty="0" smtClean="0"/>
              <a:t>itself</a:t>
            </a:r>
            <a:endParaRPr lang="en-US" sz="1400" dirty="0" smtClean="0"/>
          </a:p>
          <a:p>
            <a:pPr marL="742950" lvl="1" indent="-285750">
              <a:buFont typeface="Arial" panose="020B0604020202020204" pitchFamily="34" charset="0"/>
              <a:buChar char="•"/>
            </a:pPr>
            <a:r>
              <a:rPr lang="en-US" sz="1400" dirty="0" smtClean="0"/>
              <a:t>Support for Helm based artifacts</a:t>
            </a:r>
          </a:p>
          <a:p>
            <a:pPr marL="742950" lvl="1" indent="-285750">
              <a:buFont typeface="Arial" panose="020B0604020202020204" pitchFamily="34" charset="0"/>
              <a:buChar char="•"/>
            </a:pPr>
            <a:r>
              <a:rPr lang="en-US" sz="1400" dirty="0" smtClean="0"/>
              <a:t>Any carryovers from Phase </a:t>
            </a:r>
            <a:r>
              <a:rPr lang="en-US" sz="1400" dirty="0" smtClean="0"/>
              <a:t>1</a:t>
            </a:r>
          </a:p>
          <a:p>
            <a:pPr marL="742950" lvl="1" indent="-285750">
              <a:buFont typeface="Arial" panose="020B0604020202020204" pitchFamily="34" charset="0"/>
              <a:buChar char="•"/>
            </a:pPr>
            <a:r>
              <a:rPr lang="en-US" sz="1400" dirty="0" smtClean="0"/>
              <a:t>Leveraging load balancers in the site</a:t>
            </a:r>
          </a:p>
          <a:p>
            <a:pPr marL="742950" lvl="1" indent="-285750">
              <a:buFont typeface="Arial" panose="020B0604020202020204" pitchFamily="34" charset="0"/>
              <a:buChar char="•"/>
            </a:pPr>
            <a:r>
              <a:rPr lang="en-US" sz="1400" dirty="0" smtClean="0"/>
              <a:t>Endpoint creation for data interface IP </a:t>
            </a:r>
            <a:r>
              <a:rPr lang="en-US" sz="1400" dirty="0" err="1" smtClean="0"/>
              <a:t>addreses</a:t>
            </a:r>
            <a:endParaRPr lang="en-US" sz="1400" dirty="0" smtClean="0"/>
          </a:p>
          <a:p>
            <a:pPr marL="742950" lvl="1" indent="-285750">
              <a:buFont typeface="Arial" panose="020B0604020202020204" pitchFamily="34" charset="0"/>
              <a:buChar char="•"/>
            </a:pPr>
            <a:r>
              <a:rPr lang="en-US" sz="1400" dirty="0" smtClean="0"/>
              <a:t>Support </a:t>
            </a:r>
            <a:r>
              <a:rPr lang="en-US" sz="1400" dirty="0" err="1" smtClean="0"/>
              <a:t>CaaS</a:t>
            </a:r>
            <a:r>
              <a:rPr lang="en-US" sz="1400" dirty="0"/>
              <a:t> </a:t>
            </a:r>
            <a:r>
              <a:rPr lang="en-US" sz="1400" dirty="0" smtClean="0"/>
              <a:t>(IBM, GCP, AWS EKS </a:t>
            </a:r>
            <a:r>
              <a:rPr lang="en-US" sz="1400" dirty="0" err="1" smtClean="0"/>
              <a:t>etc</a:t>
            </a:r>
            <a:r>
              <a:rPr lang="en-US" sz="1400" dirty="0" smtClean="0"/>
              <a:t>…)</a:t>
            </a:r>
          </a:p>
          <a:p>
            <a:pPr marL="742950" lvl="1" indent="-285750">
              <a:buFont typeface="Arial" panose="020B0604020202020204" pitchFamily="34" charset="0"/>
              <a:buChar char="•"/>
            </a:pPr>
            <a:r>
              <a:rPr lang="en-US" sz="1400" dirty="0" smtClean="0"/>
              <a:t>Support for </a:t>
            </a:r>
            <a:r>
              <a:rPr lang="en-US" sz="1400" dirty="0" err="1" smtClean="0"/>
              <a:t>OpenShift</a:t>
            </a:r>
            <a:r>
              <a:rPr lang="en-US" sz="1400" dirty="0" smtClean="0"/>
              <a:t> (Mostly testing?)</a:t>
            </a:r>
          </a:p>
          <a:p>
            <a:pPr marL="742950" lvl="1" indent="-285750">
              <a:buFont typeface="Arial" panose="020B0604020202020204" pitchFamily="34" charset="0"/>
              <a:buChar char="•"/>
            </a:pPr>
            <a:r>
              <a:rPr lang="en-US" sz="1400" dirty="0" smtClean="0"/>
              <a:t>HPA functionality &amp; Create </a:t>
            </a:r>
            <a:r>
              <a:rPr lang="en-US" sz="1400" dirty="0" smtClean="0"/>
              <a:t>compute flavors</a:t>
            </a:r>
          </a:p>
          <a:p>
            <a:pPr marL="742950" lvl="1" indent="-285750">
              <a:buFont typeface="Arial" panose="020B0604020202020204" pitchFamily="34" charset="0"/>
              <a:buChar char="•"/>
            </a:pPr>
            <a:r>
              <a:rPr lang="en-US" sz="1400" dirty="0" smtClean="0"/>
              <a:t>OOF based placement decisions</a:t>
            </a:r>
          </a:p>
          <a:p>
            <a:pPr marL="742950" lvl="1" indent="-285750">
              <a:buFont typeface="Arial" panose="020B0604020202020204" pitchFamily="34" charset="0"/>
              <a:buChar char="•"/>
            </a:pPr>
            <a:r>
              <a:rPr lang="en-US" sz="1400" dirty="0" err="1" smtClean="0"/>
              <a:t>cAdvisor</a:t>
            </a:r>
            <a:r>
              <a:rPr lang="en-US" sz="1400" dirty="0" smtClean="0"/>
              <a:t> in the Minion nodes (</a:t>
            </a:r>
            <a:r>
              <a:rPr lang="en-US" sz="1400" dirty="0" err="1" smtClean="0"/>
              <a:t>Kubelet</a:t>
            </a:r>
            <a:r>
              <a:rPr lang="en-US" sz="1400" dirty="0" smtClean="0"/>
              <a:t>)</a:t>
            </a:r>
          </a:p>
          <a:p>
            <a:pPr marL="742950" lvl="1" indent="-285750">
              <a:buFont typeface="Arial" panose="020B0604020202020204" pitchFamily="34" charset="0"/>
              <a:buChar char="•"/>
            </a:pPr>
            <a:r>
              <a:rPr lang="en-US" sz="1400" dirty="0" smtClean="0"/>
              <a:t>Node exporter in edge clouds</a:t>
            </a:r>
          </a:p>
          <a:p>
            <a:pPr marL="742950" lvl="1" indent="-285750">
              <a:buFont typeface="Arial" panose="020B0604020202020204" pitchFamily="34" charset="0"/>
              <a:buChar char="•"/>
            </a:pPr>
            <a:r>
              <a:rPr lang="en-US" sz="1400" dirty="0" smtClean="0"/>
              <a:t>Support for all ‘kinds’ including service mesh based application </a:t>
            </a:r>
            <a:r>
              <a:rPr lang="en-US" sz="1400" dirty="0" smtClean="0"/>
              <a:t>support – Persistent volumes, </a:t>
            </a:r>
            <a:r>
              <a:rPr lang="en-US" sz="1400" dirty="0" err="1" smtClean="0"/>
              <a:t>Stateful</a:t>
            </a:r>
            <a:r>
              <a:rPr lang="en-US" sz="1400" dirty="0" smtClean="0"/>
              <a:t> sets, ISTIO mesh etc..</a:t>
            </a:r>
            <a:endParaRPr lang="en-US" sz="1400" dirty="0" smtClean="0"/>
          </a:p>
          <a:p>
            <a:pPr marL="742950" lvl="1" indent="-285750">
              <a:buFont typeface="Arial" panose="020B0604020202020204" pitchFamily="34" charset="0"/>
              <a:buChar char="•"/>
            </a:pPr>
            <a:r>
              <a:rPr lang="en-US" sz="1400" dirty="0" smtClean="0"/>
              <a:t>SRIOV-NIC support and any other networking</a:t>
            </a:r>
            <a:r>
              <a:rPr lang="en-US" sz="1400" dirty="0" smtClean="0"/>
              <a:t> </a:t>
            </a:r>
            <a:r>
              <a:rPr lang="en-US" sz="1400" dirty="0" smtClean="0"/>
              <a:t>(TF?)</a:t>
            </a:r>
          </a:p>
          <a:p>
            <a:pPr marL="285750" indent="-285750">
              <a:buFont typeface="Arial" panose="020B0604020202020204" pitchFamily="34" charset="0"/>
              <a:buChar char="•"/>
            </a:pPr>
            <a:r>
              <a:rPr lang="en-US" sz="1400" dirty="0" smtClean="0"/>
              <a:t>End-to-End functionality:</a:t>
            </a:r>
          </a:p>
          <a:p>
            <a:pPr marL="742950" lvl="1" indent="-285750">
              <a:buFont typeface="Arial" panose="020B0604020202020204" pitchFamily="34" charset="0"/>
              <a:buChar char="•"/>
            </a:pPr>
            <a:r>
              <a:rPr lang="en-US" sz="1400" dirty="0" smtClean="0"/>
              <a:t>SDC :  Ability to add K8S artifacts in CSAR.</a:t>
            </a:r>
          </a:p>
          <a:p>
            <a:pPr marL="742950" lvl="1" indent="-285750">
              <a:buFont typeface="Arial" panose="020B0604020202020204" pitchFamily="34" charset="0"/>
              <a:buChar char="•"/>
            </a:pPr>
            <a:r>
              <a:rPr lang="en-US" sz="1400" dirty="0" smtClean="0"/>
              <a:t>SO :  Make the SO independent of Cloud technologies &amp; also HEAT </a:t>
            </a:r>
            <a:r>
              <a:rPr lang="en-US" sz="1400" dirty="0" err="1" smtClean="0"/>
              <a:t>indepdent</a:t>
            </a:r>
            <a:r>
              <a:rPr lang="en-US" sz="1400" dirty="0" smtClean="0"/>
              <a:t>.</a:t>
            </a:r>
          </a:p>
          <a:p>
            <a:pPr marL="742950" lvl="1" indent="-285750">
              <a:buFont typeface="Arial" panose="020B0604020202020204" pitchFamily="34" charset="0"/>
              <a:buChar char="•"/>
            </a:pPr>
            <a:r>
              <a:rPr lang="en-US" sz="1400" dirty="0" smtClean="0"/>
              <a:t>Multi-Cloud getting hold of artifacts from SDC </a:t>
            </a:r>
            <a:endParaRPr lang="en-US" sz="1400" dirty="0" smtClean="0"/>
          </a:p>
          <a:p>
            <a:pPr marL="742950" lvl="1" indent="-285750">
              <a:buFont typeface="Arial" panose="020B0604020202020204" pitchFamily="34" charset="0"/>
              <a:buChar char="•"/>
            </a:pPr>
            <a:r>
              <a:rPr lang="en-US" sz="1400" dirty="0" smtClean="0"/>
              <a:t>How to create E2E Service (TBD)</a:t>
            </a:r>
            <a:endParaRPr lang="en-US" sz="1400" dirty="0" smtClean="0"/>
          </a:p>
          <a:p>
            <a:pPr lvl="1"/>
            <a:endParaRPr lang="en-US" sz="1400" dirty="0" smtClean="0"/>
          </a:p>
        </p:txBody>
      </p:sp>
      <p:sp>
        <p:nvSpPr>
          <p:cNvPr id="4" name="Rounded Rectangle 3"/>
          <p:cNvSpPr/>
          <p:nvPr/>
        </p:nvSpPr>
        <p:spPr>
          <a:xfrm>
            <a:off x="2280429" y="1649694"/>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SO/VFC</a:t>
            </a:r>
            <a:endParaRPr lang="en-US" dirty="0"/>
          </a:p>
        </p:txBody>
      </p:sp>
      <p:sp>
        <p:nvSpPr>
          <p:cNvPr id="5" name="Rounded Rectangle 4"/>
          <p:cNvSpPr/>
          <p:nvPr/>
        </p:nvSpPr>
        <p:spPr>
          <a:xfrm>
            <a:off x="318018" y="5098531"/>
            <a:ext cx="5547761" cy="12739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009366" y="2213489"/>
            <a:ext cx="1397373" cy="276999"/>
          </a:xfrm>
          <a:prstGeom prst="rect">
            <a:avLst/>
          </a:prstGeom>
          <a:noFill/>
        </p:spPr>
        <p:txBody>
          <a:bodyPr wrap="square" rtlCol="0">
            <a:spAutoFit/>
          </a:bodyPr>
          <a:lstStyle/>
          <a:p>
            <a:r>
              <a:rPr lang="en-US" sz="1200" dirty="0" smtClean="0"/>
              <a:t>Multi Cloud Service</a:t>
            </a:r>
            <a:endParaRPr lang="en-US" sz="1200" dirty="0"/>
          </a:p>
        </p:txBody>
      </p:sp>
      <p:sp>
        <p:nvSpPr>
          <p:cNvPr id="35" name="Rounded Rectangle 34"/>
          <p:cNvSpPr/>
          <p:nvPr/>
        </p:nvSpPr>
        <p:spPr>
          <a:xfrm>
            <a:off x="1167318" y="2966098"/>
            <a:ext cx="1749017" cy="95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Openstack</a:t>
            </a:r>
            <a:r>
              <a:rPr lang="en-US" dirty="0" smtClean="0"/>
              <a:t> Plugins – </a:t>
            </a:r>
            <a:r>
              <a:rPr lang="en-US" sz="1200" dirty="0" smtClean="0"/>
              <a:t>VIO, Titanium, OS </a:t>
            </a:r>
            <a:r>
              <a:rPr lang="en-US" sz="1200" dirty="0" err="1" smtClean="0"/>
              <a:t>ocata</a:t>
            </a:r>
            <a:r>
              <a:rPr lang="en-US" sz="1200" dirty="0" smtClean="0"/>
              <a:t> &amp; newton</a:t>
            </a:r>
            <a:endParaRPr lang="en-US" sz="1200" dirty="0"/>
          </a:p>
        </p:txBody>
      </p:sp>
      <p:sp>
        <p:nvSpPr>
          <p:cNvPr id="37" name="Rounded Rectangle 36"/>
          <p:cNvSpPr/>
          <p:nvPr/>
        </p:nvSpPr>
        <p:spPr>
          <a:xfrm>
            <a:off x="2251525" y="2460702"/>
            <a:ext cx="2950933" cy="4009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API (</a:t>
            </a:r>
            <a:r>
              <a:rPr lang="en-US" dirty="0" smtClean="0">
                <a:solidFill>
                  <a:schemeClr val="tx1"/>
                </a:solidFill>
              </a:rPr>
              <a:t>Metadata)</a:t>
            </a:r>
            <a:endParaRPr lang="en-US" dirty="0">
              <a:solidFill>
                <a:schemeClr val="tx1"/>
              </a:solidFill>
            </a:endParaRPr>
          </a:p>
        </p:txBody>
      </p:sp>
      <p:cxnSp>
        <p:nvCxnSpPr>
          <p:cNvPr id="13" name="Straight Connector 12"/>
          <p:cNvCxnSpPr>
            <a:stCxn id="4" idx="2"/>
            <a:endCxn id="37" idx="0"/>
          </p:cNvCxnSpPr>
          <p:nvPr/>
        </p:nvCxnSpPr>
        <p:spPr>
          <a:xfrm>
            <a:off x="3144898" y="2102180"/>
            <a:ext cx="582094" cy="358522"/>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2976408" y="2930911"/>
            <a:ext cx="1938733" cy="88137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 + OVN Plugin</a:t>
            </a:r>
            <a:endParaRPr lang="en-US" sz="1200" dirty="0"/>
          </a:p>
        </p:txBody>
      </p:sp>
      <p:cxnSp>
        <p:nvCxnSpPr>
          <p:cNvPr id="21" name="Straight Arrow Connector 20"/>
          <p:cNvCxnSpPr/>
          <p:nvPr/>
        </p:nvCxnSpPr>
        <p:spPr>
          <a:xfrm flipH="1">
            <a:off x="1480008" y="4804585"/>
            <a:ext cx="1734531" cy="4483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881405" y="5252936"/>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46" name="Rounded Rectangle 45"/>
          <p:cNvSpPr/>
          <p:nvPr/>
        </p:nvSpPr>
        <p:spPr>
          <a:xfrm>
            <a:off x="881404" y="5735525"/>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OVN N Controller</a:t>
            </a:r>
            <a:endParaRPr lang="en-US" dirty="0"/>
          </a:p>
        </p:txBody>
      </p:sp>
      <p:sp>
        <p:nvSpPr>
          <p:cNvPr id="51" name="Rounded Rectangle 50"/>
          <p:cNvSpPr/>
          <p:nvPr/>
        </p:nvSpPr>
        <p:spPr>
          <a:xfrm>
            <a:off x="2409931" y="5735525"/>
            <a:ext cx="279252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Minion Docker, </a:t>
            </a:r>
            <a:r>
              <a:rPr lang="en-US" dirty="0" err="1" smtClean="0"/>
              <a:t>virtlet</a:t>
            </a:r>
            <a:r>
              <a:rPr lang="en-US" dirty="0" smtClean="0"/>
              <a:t>, OVN S Controller, OVS-DPDK</a:t>
            </a:r>
            <a:endParaRPr lang="en-US" dirty="0"/>
          </a:p>
        </p:txBody>
      </p:sp>
      <p:sp>
        <p:nvSpPr>
          <p:cNvPr id="23" name="Rounded Rectangle 22"/>
          <p:cNvSpPr/>
          <p:nvPr/>
        </p:nvSpPr>
        <p:spPr>
          <a:xfrm>
            <a:off x="2409931" y="5175115"/>
            <a:ext cx="901715"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VFW VM</a:t>
            </a:r>
            <a:endParaRPr lang="en-US" dirty="0"/>
          </a:p>
        </p:txBody>
      </p:sp>
      <p:sp>
        <p:nvSpPr>
          <p:cNvPr id="52" name="Rounded Rectangle 51"/>
          <p:cNvSpPr/>
          <p:nvPr/>
        </p:nvSpPr>
        <p:spPr>
          <a:xfrm>
            <a:off x="3355336" y="5168973"/>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vFW</a:t>
            </a:r>
            <a:r>
              <a:rPr lang="en-US" dirty="0" smtClean="0"/>
              <a:t> </a:t>
            </a:r>
            <a:r>
              <a:rPr lang="en-US" dirty="0" err="1" smtClean="0"/>
              <a:t>Cntnr</a:t>
            </a:r>
            <a:endParaRPr lang="en-US" dirty="0"/>
          </a:p>
        </p:txBody>
      </p:sp>
      <p:sp>
        <p:nvSpPr>
          <p:cNvPr id="53" name="Rounded Rectangle 52"/>
          <p:cNvSpPr/>
          <p:nvPr/>
        </p:nvSpPr>
        <p:spPr>
          <a:xfrm>
            <a:off x="4413335" y="5165731"/>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EdgeX</a:t>
            </a:r>
            <a:endParaRPr lang="en-US" dirty="0"/>
          </a:p>
        </p:txBody>
      </p:sp>
      <p:sp>
        <p:nvSpPr>
          <p:cNvPr id="2" name="TextBox 1"/>
          <p:cNvSpPr txBox="1"/>
          <p:nvPr/>
        </p:nvSpPr>
        <p:spPr>
          <a:xfrm>
            <a:off x="4813441" y="6141687"/>
            <a:ext cx="1615723" cy="276999"/>
          </a:xfrm>
          <a:prstGeom prst="rect">
            <a:avLst/>
          </a:prstGeom>
          <a:noFill/>
        </p:spPr>
        <p:txBody>
          <a:bodyPr wrap="square" rtlCol="0">
            <a:spAutoFit/>
          </a:bodyPr>
          <a:lstStyle/>
          <a:p>
            <a:r>
              <a:rPr lang="en-US" sz="1200" dirty="0" smtClean="0"/>
              <a:t>Site - Edge/Cloud</a:t>
            </a:r>
            <a:endParaRPr lang="en-US" sz="1200" dirty="0"/>
          </a:p>
        </p:txBody>
      </p:sp>
      <p:cxnSp>
        <p:nvCxnSpPr>
          <p:cNvPr id="16" name="Straight Arrow Connector 15"/>
          <p:cNvCxnSpPr>
            <a:endCxn id="46" idx="0"/>
          </p:cNvCxnSpPr>
          <p:nvPr/>
        </p:nvCxnSpPr>
        <p:spPr>
          <a:xfrm flipH="1">
            <a:off x="1578838" y="4804585"/>
            <a:ext cx="1635701" cy="9309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3054285" y="3440784"/>
            <a:ext cx="1187777" cy="1706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K8yaml support</a:t>
            </a:r>
            <a:endParaRPr lang="en-US" sz="1200" dirty="0"/>
          </a:p>
        </p:txBody>
      </p:sp>
      <p:sp>
        <p:nvSpPr>
          <p:cNvPr id="26" name="Rounded Rectangle 25"/>
          <p:cNvSpPr/>
          <p:nvPr/>
        </p:nvSpPr>
        <p:spPr>
          <a:xfrm>
            <a:off x="3559851" y="3641601"/>
            <a:ext cx="1187777" cy="1706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Helm artifacts</a:t>
            </a:r>
            <a:endParaRPr lang="en-US" sz="1200" dirty="0"/>
          </a:p>
        </p:txBody>
      </p:sp>
      <p:sp>
        <p:nvSpPr>
          <p:cNvPr id="30" name="Rounded Rectangle 29"/>
          <p:cNvSpPr/>
          <p:nvPr/>
        </p:nvSpPr>
        <p:spPr>
          <a:xfrm>
            <a:off x="4038271" y="164306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sp>
        <p:nvSpPr>
          <p:cNvPr id="27" name="Rounded Rectangle 26"/>
          <p:cNvSpPr/>
          <p:nvPr/>
        </p:nvSpPr>
        <p:spPr>
          <a:xfrm>
            <a:off x="522587" y="165948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4" name="Rounded Rectangle 13"/>
          <p:cNvSpPr/>
          <p:nvPr/>
        </p:nvSpPr>
        <p:spPr>
          <a:xfrm>
            <a:off x="1167318" y="2213489"/>
            <a:ext cx="1242613" cy="1714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SDC Client</a:t>
            </a:r>
            <a:endParaRPr lang="en-US" sz="1400" dirty="0"/>
          </a:p>
        </p:txBody>
      </p:sp>
    </p:spTree>
    <p:extLst>
      <p:ext uri="{BB962C8B-B14F-4D97-AF65-F5344CB8AC3E}">
        <p14:creationId xmlns:p14="http://schemas.microsoft.com/office/powerpoint/2010/main" val="473947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978250"/>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15934</TotalTime>
  <Words>1416</Words>
  <Application>Microsoft Office PowerPoint</Application>
  <PresentationFormat>Widescreen</PresentationFormat>
  <Paragraphs>240</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.AppleSystemUIFont</vt:lpstr>
      <vt:lpstr>Arial</vt:lpstr>
      <vt:lpstr>Calibri</vt:lpstr>
      <vt:lpstr>Office Theme</vt:lpstr>
      <vt:lpstr>Kubernetes Support for VM &amp; Container based VNFs R3 Update and Potential R4 items </vt:lpstr>
      <vt:lpstr>ONAP – Support for K8S based Sites</vt:lpstr>
      <vt:lpstr>R3 Work Items</vt:lpstr>
      <vt:lpstr>R3 Scenarios – EdgeX deployment </vt:lpstr>
      <vt:lpstr>R3 Scenarios – vFirewall scenario</vt:lpstr>
      <vt:lpstr>R3 Scenarios – vFirewall scenario (But as VMs)</vt:lpstr>
      <vt:lpstr>R3 Scenarios – vFirewall scenario (Hybrid – VMs and containers)</vt:lpstr>
      <vt:lpstr>Phase 2 Scope -  Focus on SDC+SO and Multi Cloud</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cp:keywords>
  <cp:lastModifiedBy>Addepalli, Srinivasa R</cp:lastModifiedBy>
  <cp:revision>413</cp:revision>
  <cp:lastPrinted>2017-09-21T21:17:08Z</cp:lastPrinted>
  <dcterms:created xsi:type="dcterms:W3CDTF">2017-11-06T17:49:59Z</dcterms:created>
  <dcterms:modified xsi:type="dcterms:W3CDTF">2018-09-11T13:54:13Z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ies>
</file>