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90" r:id="rId3"/>
    <p:sldId id="277" r:id="rId4"/>
    <p:sldId id="291" r:id="rId5"/>
    <p:sldId id="281" r:id="rId6"/>
    <p:sldId id="270" r:id="rId7"/>
    <p:sldId id="282" r:id="rId8"/>
    <p:sldId id="271" r:id="rId9"/>
    <p:sldId id="287" r:id="rId10"/>
    <p:sldId id="288" r:id="rId11"/>
    <p:sldId id="284" r:id="rId12"/>
    <p:sldId id="285" r:id="rId13"/>
    <p:sldId id="286" r:id="rId14"/>
    <p:sldId id="283" r:id="rId15"/>
    <p:sldId id="289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24" autoAdjust="0"/>
    <p:restoredTop sz="86974"/>
  </p:normalViewPr>
  <p:slideViewPr>
    <p:cSldViewPr snapToGrid="0" snapToObjects="1">
      <p:cViewPr>
        <p:scale>
          <a:sx n="90" d="100"/>
          <a:sy n="90" d="100"/>
        </p:scale>
        <p:origin x="76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7"/>
            <a:ext cx="12198370" cy="649846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35986" y="2180032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88951" y="160867"/>
            <a:ext cx="4128205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3356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4" r:id="rId5"/>
    <p:sldLayoutId id="2147483655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nuxfoundation.org/lfn-resource/acg-report-the-impact-of-open-source-technologies-on-the-communication-service-provider-vendor-ecosyste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2837895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Platform Maturity (S3P) Discussion</a:t>
            </a:r>
            <a:br>
              <a:rPr lang="en-US" sz="6000" dirty="0"/>
            </a:br>
            <a:r>
              <a:rPr lang="en-US" sz="6000" dirty="0"/>
              <a:t>Casablanca</a:t>
            </a:r>
            <a:br>
              <a:rPr lang="en-US" dirty="0"/>
            </a:br>
            <a:br>
              <a:rPr lang="en-US" dirty="0"/>
            </a:br>
            <a:r>
              <a:rPr lang="en-US" dirty="0"/>
              <a:t>Jason Hunt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June 20,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10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Recommended Platform Maturity Levels for Casablanca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99041857"/>
              </p:ext>
            </p:extLst>
          </p:nvPr>
        </p:nvGraphicFramePr>
        <p:xfrm>
          <a:off x="314961" y="1139825"/>
          <a:ext cx="11690772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4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9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50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Min.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Stretch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Level</a:t>
                      </a:r>
                      <a:r>
                        <a:rPr lang="en-US" sz="1600" baseline="0" dirty="0"/>
                        <a:t> Descriptions (abbreviated)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Manageability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strike="sngStrike" dirty="0"/>
                        <a:t>Level 1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Level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 – single logging system across components; instantiation in &lt; 1 hour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 – ability to upgrade a single component; externalized configuration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management; adhere to 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application logging spec V1.2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3 -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tracing across components;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9240613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31E11C-C678-FB45-A77A-A6381EBF4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797FE6-7729-D24F-BCC6-6AA7771FA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Usability suggested changes</a:t>
            </a:r>
            <a:br>
              <a:rPr lang="en-US" dirty="0"/>
            </a:br>
            <a:r>
              <a:rPr lang="en-US" sz="2700" dirty="0"/>
              <a:t>(from Adolfo Perez-Duran)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D5FB04-99FB-F442-8A8E-D0AA430B07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ONAP User (operator, VARs, integrators)</a:t>
            </a:r>
          </a:p>
          <a:p>
            <a:pPr lvl="1"/>
            <a:r>
              <a:rPr lang="en-US" dirty="0"/>
              <a:t>Level 1 </a:t>
            </a:r>
            <a:br>
              <a:rPr lang="en-US" dirty="0"/>
            </a:br>
            <a:endParaRPr lang="en-US" dirty="0"/>
          </a:p>
          <a:p>
            <a:pPr lvl="2"/>
            <a:r>
              <a:rPr lang="en-US" dirty="0"/>
              <a:t>Deployment and platform administration</a:t>
            </a:r>
          </a:p>
          <a:p>
            <a:pPr lvl="3"/>
            <a:r>
              <a:rPr lang="en-US" dirty="0"/>
              <a:t>Documentation is available</a:t>
            </a:r>
          </a:p>
          <a:p>
            <a:pPr lvl="3"/>
            <a:r>
              <a:rPr lang="en-US" dirty="0"/>
              <a:t>Deployment tutorial available</a:t>
            </a:r>
          </a:p>
          <a:p>
            <a:pPr lvl="2"/>
            <a:r>
              <a:rPr lang="en-US" dirty="0"/>
              <a:t>Service design and deployment</a:t>
            </a:r>
          </a:p>
          <a:p>
            <a:pPr lvl="3"/>
            <a:r>
              <a:rPr lang="en-US" dirty="0"/>
              <a:t>Documentation available</a:t>
            </a:r>
          </a:p>
          <a:p>
            <a:pPr lvl="3"/>
            <a:r>
              <a:rPr lang="en-US" dirty="0"/>
              <a:t>Service design and deployment tutorial available</a:t>
            </a:r>
          </a:p>
          <a:p>
            <a:pPr lvl="1"/>
            <a:r>
              <a:rPr lang="en-US" dirty="0"/>
              <a:t>Level 2</a:t>
            </a:r>
            <a:br>
              <a:rPr lang="en-US" dirty="0"/>
            </a:br>
            <a:endParaRPr lang="en-US" dirty="0"/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ONAP Platform can be deployed on different platforms (</a:t>
            </a:r>
            <a:r>
              <a:rPr lang="en-US" b="1" dirty="0" err="1">
                <a:solidFill>
                  <a:srgbClr val="0070C0"/>
                </a:solidFill>
              </a:rPr>
              <a:t>os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cpu</a:t>
            </a:r>
            <a:r>
              <a:rPr lang="en-US" b="1" dirty="0">
                <a:solidFill>
                  <a:srgbClr val="0070C0"/>
                </a:solidFill>
              </a:rPr>
              <a:t> architecture)</a:t>
            </a:r>
          </a:p>
          <a:p>
            <a:pPr lvl="2"/>
            <a:r>
              <a:rPr lang="en-US" dirty="0"/>
              <a:t>ONAP can be deployed in less than x hours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External API documentation available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Service discovery and registration available ( to add and use external controllers and applications )</a:t>
            </a:r>
          </a:p>
          <a:p>
            <a:r>
              <a:rPr lang="en-US" dirty="0"/>
              <a:t>ONAP Developer (developer, tester, technology vendors)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Level 1</a:t>
            </a:r>
            <a:br>
              <a:rPr lang="en-US" dirty="0"/>
            </a:br>
            <a:endParaRPr lang="en-US" dirty="0"/>
          </a:p>
          <a:p>
            <a:pPr lvl="2"/>
            <a:r>
              <a:rPr lang="en-US" dirty="0"/>
              <a:t>API documentation</a:t>
            </a:r>
          </a:p>
          <a:p>
            <a:pPr lvl="2"/>
            <a:r>
              <a:rPr lang="en-US" dirty="0"/>
              <a:t>Adherence to coding guidelines</a:t>
            </a:r>
          </a:p>
          <a:p>
            <a:pPr lvl="2"/>
            <a:r>
              <a:rPr lang="en-US" dirty="0"/>
              <a:t>Consistent UI across ONAP components</a:t>
            </a:r>
          </a:p>
          <a:p>
            <a:pPr lvl="1"/>
            <a:r>
              <a:rPr lang="en-US" dirty="0"/>
              <a:t>Level 2</a:t>
            </a:r>
            <a:br>
              <a:rPr lang="en-US" dirty="0"/>
            </a:br>
            <a:endParaRPr lang="en-US" dirty="0"/>
          </a:p>
          <a:p>
            <a:pPr lvl="2"/>
            <a:r>
              <a:rPr lang="en-US" dirty="0"/>
              <a:t>Adherence to API design guidelines</a:t>
            </a:r>
          </a:p>
          <a:p>
            <a:pPr lvl="2"/>
            <a:r>
              <a:rPr lang="en-US" dirty="0"/>
              <a:t>Adherence to standard data model (when applicable)</a:t>
            </a:r>
          </a:p>
          <a:p>
            <a:pPr lvl="2"/>
            <a:r>
              <a:rPr lang="en-US" dirty="0"/>
              <a:t>Usability testing conducted</a:t>
            </a:r>
          </a:p>
          <a:p>
            <a:pPr lvl="2"/>
            <a:r>
              <a:rPr lang="en-US" dirty="0"/>
              <a:t>Tutorial documented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2699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49369B-0984-224B-B3D1-D7B0F40F6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36F272-1F44-D141-B054-F747F8D7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Usability Suggested Changes specific to API </a:t>
            </a:r>
            <a:br>
              <a:rPr lang="en-US" dirty="0"/>
            </a:br>
            <a:r>
              <a:rPr lang="en-US" sz="2700" dirty="0"/>
              <a:t>(AT&amp;T recommendations due to new versioning policy)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19442-E474-EE4E-9D49-FDBE110B96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Level 1 = All new API’s must adhere to the ONAP API Common Versioning Strategy and Documentation Guidelines; All existing APIs must be documented in Swagger 2.0</a:t>
            </a:r>
            <a:r>
              <a:rPr lang="en-US" sz="2400" dirty="0">
                <a:solidFill>
                  <a:srgbClr val="FF0000"/>
                </a:solidFill>
              </a:rPr>
              <a:t>. 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Level 2 = All new API’s and all existing API’s that are modified must adhere to the ONAP API Common Versioning Strategy and Documentation Guidelines  </a:t>
            </a:r>
            <a:r>
              <a:rPr lang="en-US" sz="2400" dirty="0">
                <a:solidFill>
                  <a:srgbClr val="FF0000"/>
                </a:solidFill>
              </a:rPr>
              <a:t>**maybe add goal for all external APIs to also follow new policy</a:t>
            </a:r>
          </a:p>
          <a:p>
            <a:endParaRPr lang="en-US" sz="2400" dirty="0"/>
          </a:p>
          <a:p>
            <a:r>
              <a:rPr lang="en-US" sz="2400" dirty="0"/>
              <a:t>Level 3 = All API’s for a given project must adhere to the ONAP API Common Versioning Strategy and Documentation Guidelines</a:t>
            </a:r>
          </a:p>
          <a:p>
            <a:pPr marL="0" indent="0">
              <a:buNone/>
            </a:pP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57984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9A88AA-9404-4245-9B13-F78276EBE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233BF-73D8-924C-B36F-07D3EBB02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Suggestion on new Usability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5E99F-AA04-B441-B5BA-324DF6732F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Level 1</a:t>
            </a:r>
          </a:p>
          <a:p>
            <a:pPr lvl="1"/>
            <a:r>
              <a:rPr lang="en-US" dirty="0"/>
              <a:t>User guide created</a:t>
            </a:r>
          </a:p>
          <a:p>
            <a:pPr lvl="1"/>
            <a:r>
              <a:rPr lang="en-US" dirty="0"/>
              <a:t>Deployment documentation</a:t>
            </a:r>
          </a:p>
          <a:p>
            <a:pPr lvl="1"/>
            <a:r>
              <a:rPr lang="en-US" dirty="0"/>
              <a:t>API documentation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All new API’s must adhere to the ONAP API Common Versioning Strategy and Documentation Guidelines; All existing APIs must be documented in Swagger 2.0</a:t>
            </a:r>
          </a:p>
          <a:p>
            <a:pPr lvl="1"/>
            <a:r>
              <a:rPr lang="en-US" dirty="0"/>
              <a:t>Adherence to coding guidelines</a:t>
            </a:r>
          </a:p>
          <a:p>
            <a:r>
              <a:rPr lang="en-US" b="1" dirty="0"/>
              <a:t>Level 2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API Documentation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All new API’s, all external APIs, and all existing API’s that are modified must adhere to the ONAP API Common Versioning Strategy and Documentation Guidelines</a:t>
            </a:r>
          </a:p>
          <a:p>
            <a:pPr lvl="1"/>
            <a:r>
              <a:rPr lang="en-US" dirty="0"/>
              <a:t>Consistent UI across ONAP projects</a:t>
            </a:r>
          </a:p>
          <a:p>
            <a:pPr lvl="1"/>
            <a:r>
              <a:rPr lang="en-US" dirty="0"/>
              <a:t>Usability testing conducted</a:t>
            </a:r>
          </a:p>
          <a:p>
            <a:pPr lvl="1"/>
            <a:r>
              <a:rPr lang="en-US" dirty="0"/>
              <a:t>Tutorial documented</a:t>
            </a:r>
          </a:p>
          <a:p>
            <a:r>
              <a:rPr lang="en-US" b="1" dirty="0"/>
              <a:t>Level 3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API Documentation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All API’s for a given project must adhere to the ONAP API Common Versioning Strategy and Documentation Guidelines</a:t>
            </a:r>
          </a:p>
        </p:txBody>
      </p:sp>
    </p:spTree>
    <p:extLst>
      <p:ext uri="{BB962C8B-B14F-4D97-AF65-F5344CB8AC3E}">
        <p14:creationId xmlns:p14="http://schemas.microsoft.com/office/powerpoint/2010/main" val="2722278693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14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Recommended Platform Maturity Levels for Casablanca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65422626"/>
              </p:ext>
            </p:extLst>
          </p:nvPr>
        </p:nvGraphicFramePr>
        <p:xfrm>
          <a:off x="314961" y="1139825"/>
          <a:ext cx="11690772" cy="216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4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9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50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Min.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Stretch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Level</a:t>
                      </a:r>
                      <a:r>
                        <a:rPr lang="en-US" sz="1600" baseline="0" dirty="0"/>
                        <a:t> Descriptions (abbreviated)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Usability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Moderate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Level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Level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mr-IN" sz="1600" dirty="0">
                          <a:solidFill>
                            <a:schemeClr val="tx1"/>
                          </a:solidFill>
                        </a:rPr>
                        <a:t>–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user guide; deployment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documentation; API documentation 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(new APIs follow policy, rest Swagger 2.0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); adherence to coding guidelines</a:t>
                      </a:r>
                    </a:p>
                    <a:p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mr-IN" sz="1600" baseline="0" dirty="0">
                          <a:solidFill>
                            <a:schemeClr val="tx1"/>
                          </a:solidFill>
                        </a:rPr>
                        <a:t>–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API Documentation (changed and external APIs follow policy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); UI consistency; usability testing; tutorial documentation</a:t>
                      </a:r>
                    </a:p>
                    <a:p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3 – 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API Documentation (all follow policy)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7396862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DB0DEE-C804-254D-B44C-2057D61F78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CBB5A1FA-8BB2-CA46-A88F-AB772A456A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67E400-A3E4-3344-9BCA-28738C14C5C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201360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9A88AA-9404-4245-9B13-F78276EBE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233BF-73D8-924C-B36F-07D3EBB02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Requirements Levels – Performance, Stability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5E99F-AA04-B441-B5BA-324DF6732F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u="sng" dirty="0"/>
              <a:t>Performance</a:t>
            </a:r>
            <a:endParaRPr lang="en-US" dirty="0"/>
          </a:p>
          <a:p>
            <a:r>
              <a:rPr lang="en-US" b="1" dirty="0"/>
              <a:t>Level 0: </a:t>
            </a:r>
            <a:r>
              <a:rPr lang="en-US" dirty="0"/>
              <a:t>no performance testing done</a:t>
            </a:r>
          </a:p>
          <a:p>
            <a:r>
              <a:rPr lang="en-US" b="1" dirty="0"/>
              <a:t>Level 1: </a:t>
            </a:r>
            <a:r>
              <a:rPr lang="en-US" dirty="0"/>
              <a:t>baseline performance criteria identified and measured  (such as response time, transaction/message rate, latency, footprint, etc. to be defined on per component)</a:t>
            </a:r>
          </a:p>
          <a:p>
            <a:r>
              <a:rPr lang="en-US" b="1" dirty="0"/>
              <a:t>Level 2: </a:t>
            </a:r>
            <a:r>
              <a:rPr lang="en-US" dirty="0"/>
              <a:t>performance improvement plan created &amp; implemented for 1 release (improvement measured for equivalent functionality &amp; equivalent hardware)</a:t>
            </a:r>
          </a:p>
          <a:p>
            <a:r>
              <a:rPr lang="en-US" b="1" dirty="0"/>
              <a:t>Level 3: </a:t>
            </a:r>
            <a:r>
              <a:rPr lang="en-US" dirty="0"/>
              <a:t>performance improvement plan implemented for 2 consecutive releases (improvements in each release)</a:t>
            </a:r>
          </a:p>
          <a:p>
            <a:pPr marL="0" indent="0">
              <a:buNone/>
            </a:pPr>
            <a:endParaRPr lang="en-US" b="1" u="sng" dirty="0"/>
          </a:p>
          <a:p>
            <a:pPr marL="0" indent="0">
              <a:buNone/>
            </a:pPr>
            <a:r>
              <a:rPr lang="en-US" b="1" u="sng" dirty="0"/>
              <a:t>Stability</a:t>
            </a:r>
            <a:endParaRPr lang="en-US" dirty="0"/>
          </a:p>
          <a:p>
            <a:r>
              <a:rPr lang="en-US" b="1" dirty="0"/>
              <a:t>Level 0: </a:t>
            </a:r>
            <a:r>
              <a:rPr lang="en-US" dirty="0"/>
              <a:t>none beyond release requirements</a:t>
            </a:r>
          </a:p>
          <a:p>
            <a:r>
              <a:rPr lang="en-US" b="1" dirty="0"/>
              <a:t>Level 1:</a:t>
            </a:r>
            <a:r>
              <a:rPr lang="en-US" dirty="0"/>
              <a:t> 72 hour </a:t>
            </a:r>
            <a:r>
              <a:rPr lang="en-US" i="1" dirty="0"/>
              <a:t>component</a:t>
            </a:r>
            <a:r>
              <a:rPr lang="en-US" dirty="0"/>
              <a:t>-level soak test (random test transactions with 80% code coverage; steady load)</a:t>
            </a:r>
          </a:p>
          <a:p>
            <a:r>
              <a:rPr lang="en-US" b="1" dirty="0"/>
              <a:t>Level 2:</a:t>
            </a:r>
            <a:r>
              <a:rPr lang="en-US" dirty="0"/>
              <a:t> 72 hour </a:t>
            </a:r>
            <a:r>
              <a:rPr lang="en-US" i="1" dirty="0"/>
              <a:t>platform</a:t>
            </a:r>
            <a:r>
              <a:rPr lang="en-US" dirty="0"/>
              <a:t>-level soak test (random test transactions with 80% code coverage; steady load)</a:t>
            </a:r>
          </a:p>
          <a:p>
            <a:r>
              <a:rPr lang="en-US" b="1" dirty="0"/>
              <a:t>Level 3:</a:t>
            </a:r>
            <a:r>
              <a:rPr lang="en-US" dirty="0"/>
              <a:t> track record over 6 months of reduced defect rate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703149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9A88AA-9404-4245-9B13-F78276EBE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233BF-73D8-924C-B36F-07D3EBB02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Requirements Levels – Resiliency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5E99F-AA04-B441-B5BA-324DF6732F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Level 0: </a:t>
            </a:r>
            <a:r>
              <a:rPr lang="en-US" dirty="0"/>
              <a:t>no redundancy</a:t>
            </a:r>
          </a:p>
          <a:p>
            <a:r>
              <a:rPr lang="en-US" b="1" dirty="0"/>
              <a:t>Level 1</a:t>
            </a:r>
            <a:r>
              <a:rPr lang="en-US" dirty="0"/>
              <a:t>: support manual failure detection &amp; rerouting or recovery within a single site; tested to complete in 30 minutes</a:t>
            </a:r>
          </a:p>
          <a:p>
            <a:r>
              <a:rPr lang="en-US" b="1" dirty="0"/>
              <a:t>Level 2: </a:t>
            </a:r>
            <a:r>
              <a:rPr lang="en-US" dirty="0"/>
              <a:t>support automated failure detection &amp; rerouting </a:t>
            </a:r>
          </a:p>
          <a:p>
            <a:pPr lvl="1"/>
            <a:r>
              <a:rPr lang="en-US" dirty="0"/>
              <a:t>within a single geographic site</a:t>
            </a:r>
          </a:p>
          <a:p>
            <a:pPr lvl="1"/>
            <a:r>
              <a:rPr lang="en-US" dirty="0"/>
              <a:t>stateless components: establish baseline measure of failed requests for a component failure within a site </a:t>
            </a:r>
          </a:p>
          <a:p>
            <a:pPr lvl="1"/>
            <a:r>
              <a:rPr lang="en-US" dirty="0"/>
              <a:t>stateful components: establish baseline of data loss for a component failure within a site</a:t>
            </a:r>
          </a:p>
          <a:p>
            <a:r>
              <a:rPr lang="en-US" b="1" dirty="0"/>
              <a:t>Level 3: </a:t>
            </a:r>
            <a:r>
              <a:rPr lang="en-US" dirty="0"/>
              <a:t>support automated failover detection &amp; rerouting </a:t>
            </a:r>
          </a:p>
          <a:p>
            <a:pPr lvl="1"/>
            <a:r>
              <a:rPr lang="en-US" dirty="0"/>
              <a:t>across multiple sites </a:t>
            </a:r>
          </a:p>
          <a:p>
            <a:pPr lvl="1"/>
            <a:r>
              <a:rPr lang="en-US" dirty="0"/>
              <a:t>stateless components </a:t>
            </a:r>
          </a:p>
          <a:p>
            <a:pPr lvl="2"/>
            <a:r>
              <a:rPr lang="en-US" dirty="0"/>
              <a:t>improve on # of failed requests for component failure within a site </a:t>
            </a:r>
          </a:p>
          <a:p>
            <a:pPr lvl="2"/>
            <a:r>
              <a:rPr lang="en-US" dirty="0"/>
              <a:t>establish baseline for failed requests for site failure </a:t>
            </a:r>
          </a:p>
          <a:p>
            <a:pPr lvl="1"/>
            <a:r>
              <a:rPr lang="en-US" dirty="0"/>
              <a:t>stateful components </a:t>
            </a:r>
          </a:p>
          <a:p>
            <a:pPr lvl="2"/>
            <a:r>
              <a:rPr lang="en-US" dirty="0"/>
              <a:t>improve on data loss metrics for component failure within a site </a:t>
            </a:r>
          </a:p>
          <a:p>
            <a:pPr lvl="2"/>
            <a:r>
              <a:rPr lang="en-US" dirty="0"/>
              <a:t>establish baseline for data loss for site failure</a:t>
            </a:r>
          </a:p>
        </p:txBody>
      </p:sp>
    </p:spTree>
    <p:extLst>
      <p:ext uri="{BB962C8B-B14F-4D97-AF65-F5344CB8AC3E}">
        <p14:creationId xmlns:p14="http://schemas.microsoft.com/office/powerpoint/2010/main" val="1759928381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9A88AA-9404-4245-9B13-F78276EBE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233BF-73D8-924C-B36F-07D3EBB02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Requirements Levels – Security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5E99F-AA04-B441-B5BA-324DF6732F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dirty="0"/>
              <a:t>Project-level requirements</a:t>
            </a:r>
            <a:endParaRPr lang="en-US" dirty="0"/>
          </a:p>
          <a:p>
            <a:r>
              <a:rPr lang="en-US" b="1" dirty="0"/>
              <a:t>Level 0</a:t>
            </a:r>
            <a:r>
              <a:rPr lang="en-US" dirty="0"/>
              <a:t>: None</a:t>
            </a:r>
          </a:p>
          <a:p>
            <a:r>
              <a:rPr lang="en-US" b="1" dirty="0"/>
              <a:t>Level 1: </a:t>
            </a:r>
            <a:r>
              <a:rPr lang="en-US" dirty="0"/>
              <a:t>CII Passing badge</a:t>
            </a:r>
          </a:p>
          <a:p>
            <a:r>
              <a:rPr lang="en-US" b="1" dirty="0"/>
              <a:t>Level 2: </a:t>
            </a:r>
            <a:r>
              <a:rPr lang="en-US" dirty="0"/>
              <a:t>CII Silver badge, plus:</a:t>
            </a:r>
          </a:p>
          <a:p>
            <a:pPr lvl="1"/>
            <a:r>
              <a:rPr lang="en-US" dirty="0"/>
              <a:t>All internal/external system communications shall be able to be encrypted.</a:t>
            </a:r>
          </a:p>
          <a:p>
            <a:pPr lvl="1"/>
            <a:r>
              <a:rPr lang="en-US" dirty="0"/>
              <a:t>All internal/external service calls shall have common role-based access control and authorization.</a:t>
            </a:r>
          </a:p>
          <a:p>
            <a:r>
              <a:rPr lang="en-US" b="1" dirty="0"/>
              <a:t>Level 3</a:t>
            </a:r>
            <a:r>
              <a:rPr lang="en-US" dirty="0"/>
              <a:t>: CII Gold badge 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i="1" dirty="0"/>
              <a:t>ONAP Platform-level requirements per release </a:t>
            </a:r>
            <a:endParaRPr lang="en-US" dirty="0"/>
          </a:p>
          <a:p>
            <a:r>
              <a:rPr lang="en-US" b="1" dirty="0"/>
              <a:t>Level 1: </a:t>
            </a:r>
            <a:r>
              <a:rPr lang="en-US" dirty="0"/>
              <a:t>70 % of the projects passing the level 1 </a:t>
            </a:r>
          </a:p>
          <a:p>
            <a:pPr lvl="1"/>
            <a:r>
              <a:rPr lang="en-US" dirty="0"/>
              <a:t>with the non-passing projects reaching 80% passing level</a:t>
            </a:r>
          </a:p>
          <a:p>
            <a:pPr lvl="1"/>
            <a:r>
              <a:rPr lang="en-US" dirty="0"/>
              <a:t>Non-passing projects MUST pass specific cryptography criteria outlined by the Security Subcommittee*</a:t>
            </a:r>
          </a:p>
          <a:p>
            <a:r>
              <a:rPr lang="en-US" b="1" dirty="0"/>
              <a:t>Level 2: </a:t>
            </a:r>
            <a:r>
              <a:rPr lang="en-US" dirty="0"/>
              <a:t>70 % of the projects passing silver </a:t>
            </a:r>
          </a:p>
          <a:p>
            <a:pPr lvl="1"/>
            <a:r>
              <a:rPr lang="en-US" dirty="0"/>
              <a:t>with non-silver projects completed passing level and 80% towards silver level</a:t>
            </a:r>
          </a:p>
          <a:p>
            <a:r>
              <a:rPr lang="en-US" b="1" dirty="0"/>
              <a:t>Level 3</a:t>
            </a:r>
            <a:r>
              <a:rPr lang="en-US" dirty="0"/>
              <a:t>: 70% of the projects passing gold </a:t>
            </a:r>
          </a:p>
          <a:p>
            <a:pPr lvl="1"/>
            <a:r>
              <a:rPr lang="en-US" dirty="0"/>
              <a:t>with non-gold projects achieving silver level and achieving 80% towards gold level</a:t>
            </a:r>
          </a:p>
          <a:p>
            <a:r>
              <a:rPr lang="en-US" b="1" dirty="0"/>
              <a:t>Level 4: </a:t>
            </a:r>
            <a:r>
              <a:rPr lang="en-US" dirty="0"/>
              <a:t>100 % passing gold.</a:t>
            </a:r>
          </a:p>
        </p:txBody>
      </p:sp>
    </p:spTree>
    <p:extLst>
      <p:ext uri="{BB962C8B-B14F-4D97-AF65-F5344CB8AC3E}">
        <p14:creationId xmlns:p14="http://schemas.microsoft.com/office/powerpoint/2010/main" val="3129539321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9A88AA-9404-4245-9B13-F78276EBE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233BF-73D8-924C-B36F-07D3EBB02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Requirements Levels – Scalability, Manageability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5E99F-AA04-B441-B5BA-324DF6732F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u="sng" dirty="0"/>
              <a:t>Scalability</a:t>
            </a:r>
            <a:endParaRPr lang="en-US" dirty="0"/>
          </a:p>
          <a:p>
            <a:r>
              <a:rPr lang="en-US" b="1" dirty="0"/>
              <a:t>Level 0: </a:t>
            </a:r>
            <a:r>
              <a:rPr lang="en-US" dirty="0"/>
              <a:t>no ability to scale</a:t>
            </a:r>
          </a:p>
          <a:p>
            <a:r>
              <a:rPr lang="en-US" b="1" dirty="0"/>
              <a:t>Level 1: </a:t>
            </a:r>
            <a:r>
              <a:rPr lang="en-US" dirty="0"/>
              <a:t>supports single site horizontal scale out and scale in, independent of other components</a:t>
            </a:r>
          </a:p>
          <a:p>
            <a:r>
              <a:rPr lang="en-US" b="1" dirty="0"/>
              <a:t>Level 2: </a:t>
            </a:r>
            <a:r>
              <a:rPr lang="en-US" dirty="0"/>
              <a:t>supports geographic scaling, independent of other components</a:t>
            </a:r>
          </a:p>
          <a:p>
            <a:r>
              <a:rPr lang="en-US" b="1" dirty="0"/>
              <a:t>Level 3: </a:t>
            </a:r>
            <a:r>
              <a:rPr lang="en-US" dirty="0"/>
              <a:t>support scaling (interoperability) across multiple ONAP instances</a:t>
            </a:r>
          </a:p>
          <a:p>
            <a:endParaRPr lang="en-US" b="1" u="sng" dirty="0"/>
          </a:p>
          <a:p>
            <a:pPr marL="0" indent="0">
              <a:buNone/>
            </a:pPr>
            <a:r>
              <a:rPr lang="en-US" b="1" u="sng" dirty="0"/>
              <a:t>Manageability</a:t>
            </a:r>
            <a:endParaRPr lang="en-US" dirty="0"/>
          </a:p>
          <a:p>
            <a:r>
              <a:rPr lang="en-US" b="1" dirty="0"/>
              <a:t>Level 1:</a:t>
            </a:r>
          </a:p>
          <a:p>
            <a:pPr lvl="1"/>
            <a:r>
              <a:rPr lang="en-US" dirty="0"/>
              <a:t>All ONAP components will use a single logging system.</a:t>
            </a:r>
          </a:p>
          <a:p>
            <a:pPr lvl="1"/>
            <a:r>
              <a:rPr lang="en-US" dirty="0"/>
              <a:t>Instantiation of a simple ONAP system should be accomplished in &lt;1 hour with a minimal footprint</a:t>
            </a:r>
          </a:p>
          <a:p>
            <a:r>
              <a:rPr lang="en-US" b="1" dirty="0"/>
              <a:t>Level 2:</a:t>
            </a:r>
          </a:p>
          <a:p>
            <a:pPr lvl="1"/>
            <a:r>
              <a:rPr lang="en-US" dirty="0"/>
              <a:t>A component can be independently upgraded without impacting operation interacting components</a:t>
            </a:r>
          </a:p>
          <a:p>
            <a:pPr lvl="1"/>
            <a:r>
              <a:rPr lang="en-US" dirty="0"/>
              <a:t>Transaction tracing across components</a:t>
            </a:r>
          </a:p>
          <a:p>
            <a:pPr lvl="1"/>
            <a:r>
              <a:rPr lang="en-US" dirty="0"/>
              <a:t>Component configuration to be externalized in a common fashion across ONAP projects</a:t>
            </a:r>
          </a:p>
        </p:txBody>
      </p:sp>
    </p:spTree>
    <p:extLst>
      <p:ext uri="{BB962C8B-B14F-4D97-AF65-F5344CB8AC3E}">
        <p14:creationId xmlns:p14="http://schemas.microsoft.com/office/powerpoint/2010/main" val="245569088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70026F-2D3E-C043-AE0A-455E3C7CDE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08A07B-94A4-7A48-8D59-8E450BBB0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Platform Maturity (S3P) Motivation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29695FA9-EDA8-9347-AA4B-DF191C7A10FE}"/>
              </a:ext>
            </a:extLst>
          </p:cNvPr>
          <p:cNvSpPr txBox="1">
            <a:spLocks/>
          </p:cNvSpPr>
          <p:nvPr/>
        </p:nvSpPr>
        <p:spPr>
          <a:xfrm>
            <a:off x="838200" y="2245683"/>
            <a:ext cx="10515600" cy="670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Motivation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D82BF7-8571-3E43-983B-B16F0092B764}"/>
              </a:ext>
            </a:extLst>
          </p:cNvPr>
          <p:cNvSpPr/>
          <p:nvPr/>
        </p:nvSpPr>
        <p:spPr>
          <a:xfrm>
            <a:off x="1193844" y="2012264"/>
            <a:ext cx="9748434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solidFill>
                  <a:srgbClr val="0070C0"/>
                </a:solidFill>
              </a:rPr>
              <a:t>“Open source developments are currently less mature than proprietary ones and require additional test and integration resources to ensure appropriate levels of quality.”</a:t>
            </a:r>
          </a:p>
          <a:p>
            <a:endParaRPr lang="en-US" sz="3200" i="1" dirty="0">
              <a:solidFill>
                <a:srgbClr val="0070C0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sz="3200" dirty="0">
                <a:solidFill>
                  <a:srgbClr val="0070C0"/>
                </a:solidFill>
              </a:rPr>
              <a:t>ACG Research, Open Source, 2018</a:t>
            </a:r>
          </a:p>
          <a:p>
            <a:r>
              <a:rPr lang="en-US" sz="1100" dirty="0">
                <a:solidFill>
                  <a:srgbClr val="0070C0"/>
                </a:solidFill>
                <a:hlinkClick r:id="rId2"/>
              </a:rPr>
              <a:t>https://www.linuxfoundation.org/lfn-resource/acg-report-the-impact-of-open-source-technologies-on-the-communication-service-provider-vendor-ecosystem/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5336983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9A88AA-9404-4245-9B13-F78276EBE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233BF-73D8-924C-B36F-07D3EBB02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Requirements Levels – Usability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5E99F-AA04-B441-B5BA-324DF6732F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Level 1</a:t>
            </a:r>
          </a:p>
          <a:p>
            <a:pPr lvl="1"/>
            <a:r>
              <a:rPr lang="en-US" dirty="0"/>
              <a:t>User guide created</a:t>
            </a:r>
          </a:p>
          <a:p>
            <a:pPr lvl="1"/>
            <a:r>
              <a:rPr lang="en-US" dirty="0"/>
              <a:t>Deployment documentation</a:t>
            </a:r>
          </a:p>
          <a:p>
            <a:pPr lvl="1"/>
            <a:r>
              <a:rPr lang="en-US" dirty="0"/>
              <a:t>API documentation</a:t>
            </a:r>
          </a:p>
          <a:p>
            <a:pPr lvl="1"/>
            <a:r>
              <a:rPr lang="en-US" dirty="0"/>
              <a:t>Adherence to coding guidelines</a:t>
            </a:r>
          </a:p>
          <a:p>
            <a:r>
              <a:rPr lang="en-US" b="1" dirty="0"/>
              <a:t>Level 2</a:t>
            </a:r>
          </a:p>
          <a:p>
            <a:pPr lvl="1"/>
            <a:r>
              <a:rPr lang="en-US" dirty="0"/>
              <a:t>Consistent UI across ONAP projects</a:t>
            </a:r>
          </a:p>
          <a:p>
            <a:pPr lvl="1"/>
            <a:r>
              <a:rPr lang="en-US" dirty="0"/>
              <a:t>Usability testing conducted</a:t>
            </a:r>
          </a:p>
          <a:p>
            <a:pPr lvl="1"/>
            <a:r>
              <a:rPr lang="en-US" dirty="0"/>
              <a:t>Tutorial documented</a:t>
            </a:r>
          </a:p>
        </p:txBody>
      </p:sp>
    </p:spTree>
    <p:extLst>
      <p:ext uri="{BB962C8B-B14F-4D97-AF65-F5344CB8AC3E}">
        <p14:creationId xmlns:p14="http://schemas.microsoft.com/office/powerpoint/2010/main" val="159006306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86C0D1-890C-AD42-9D1C-57BDB53C8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84709D-B7B0-3743-B268-C55B91757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FE7EAE-E583-B14B-900F-D20DCBB289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Review suggested changes to the requirements level </a:t>
            </a:r>
            <a:r>
              <a:rPr lang="en-US" b="1" dirty="0"/>
              <a:t>definitions </a:t>
            </a:r>
            <a:r>
              <a:rPr lang="en-US" dirty="0"/>
              <a:t>and to the </a:t>
            </a:r>
            <a:r>
              <a:rPr lang="en-US" b="1" dirty="0"/>
              <a:t>recommended</a:t>
            </a:r>
            <a:r>
              <a:rPr lang="en-US" dirty="0"/>
              <a:t> levels for Casablanca</a:t>
            </a:r>
          </a:p>
          <a:p>
            <a:r>
              <a:rPr lang="en-US" dirty="0"/>
              <a:t>Discussion on supporting tooling, processes, </a:t>
            </a:r>
            <a:r>
              <a:rPr lang="en-US" dirty="0" err="1"/>
              <a:t>etc</a:t>
            </a:r>
            <a:r>
              <a:rPr lang="en-US" dirty="0"/>
              <a:t> (time permitting)</a:t>
            </a:r>
          </a:p>
        </p:txBody>
      </p:sp>
    </p:spTree>
    <p:extLst>
      <p:ext uri="{BB962C8B-B14F-4D97-AF65-F5344CB8AC3E}">
        <p14:creationId xmlns:p14="http://schemas.microsoft.com/office/powerpoint/2010/main" val="301978923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E5377B-F5CA-482D-B196-68F228673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98BFAB-A8C9-443E-875B-FC698C764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Requirement Level Definition – Security</a:t>
            </a:r>
            <a:br>
              <a:rPr lang="en-US" dirty="0"/>
            </a:br>
            <a:r>
              <a:rPr lang="en-US" sz="2700" dirty="0"/>
              <a:t>(from Security Subcommittee)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094C2-A918-4185-8C20-8C252536C7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024128"/>
            <a:ext cx="11506200" cy="528459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dirty="0"/>
              <a:t>Project-level requirements</a:t>
            </a:r>
            <a:endParaRPr lang="en-US" dirty="0"/>
          </a:p>
          <a:p>
            <a:r>
              <a:rPr lang="en-US" dirty="0"/>
              <a:t>Level 0: None</a:t>
            </a:r>
          </a:p>
          <a:p>
            <a:r>
              <a:rPr lang="en-US" dirty="0"/>
              <a:t>Level 1: CII Passing badge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Including no critical and high known vulnerabilities &gt; 60 days old</a:t>
            </a:r>
          </a:p>
          <a:p>
            <a:r>
              <a:rPr lang="en-US" dirty="0"/>
              <a:t>Level 2: CII Silver badge, plus:</a:t>
            </a:r>
          </a:p>
          <a:p>
            <a:pPr lvl="1"/>
            <a:r>
              <a:rPr lang="en-US" dirty="0"/>
              <a:t>All internal/external system communications shall be able to be encrypted.</a:t>
            </a:r>
          </a:p>
          <a:p>
            <a:pPr lvl="1"/>
            <a:r>
              <a:rPr lang="en-US" dirty="0"/>
              <a:t>All internal/external service calls shall have common role-based access control and authorization</a:t>
            </a:r>
            <a:r>
              <a:rPr lang="en-US" dirty="0">
                <a:solidFill>
                  <a:srgbClr val="FF0000"/>
                </a:solidFill>
              </a:rPr>
              <a:t> using CADI framework</a:t>
            </a:r>
            <a:r>
              <a:rPr lang="en-US" dirty="0"/>
              <a:t>.</a:t>
            </a:r>
          </a:p>
          <a:p>
            <a:r>
              <a:rPr lang="en-US" dirty="0"/>
              <a:t>Level 3: CII Gold badge 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ONAP Platform-level requirements per release </a:t>
            </a:r>
            <a:endParaRPr lang="en-US" dirty="0"/>
          </a:p>
          <a:p>
            <a:r>
              <a:rPr lang="en-US" dirty="0"/>
              <a:t>Level 1: 70 % of the projects passing the level 1 </a:t>
            </a:r>
          </a:p>
          <a:p>
            <a:pPr lvl="1"/>
            <a:r>
              <a:rPr lang="en-US" dirty="0"/>
              <a:t>with the non-passing projects reaching 80% passing level</a:t>
            </a:r>
          </a:p>
          <a:p>
            <a:pPr lvl="1"/>
            <a:r>
              <a:rPr lang="en-US" dirty="0"/>
              <a:t>Non-passing projects MUST pass specific cryptography criteria outlined by the Security Subcommittee*</a:t>
            </a:r>
          </a:p>
          <a:p>
            <a:r>
              <a:rPr lang="en-US" dirty="0"/>
              <a:t>Level 2: 70 % of the projects passing silver </a:t>
            </a:r>
          </a:p>
          <a:p>
            <a:pPr lvl="1"/>
            <a:r>
              <a:rPr lang="en-US" dirty="0"/>
              <a:t>with non-silver projects:</a:t>
            </a:r>
          </a:p>
          <a:p>
            <a:pPr lvl="2"/>
            <a:r>
              <a:rPr lang="en-US" dirty="0"/>
              <a:t>completed passing level and 80% towards silver level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internal/external system communications shall be able to be encrypted.</a:t>
            </a:r>
          </a:p>
          <a:p>
            <a:r>
              <a:rPr lang="en-US" dirty="0"/>
              <a:t>Level 3: 70% of the projects passing gold </a:t>
            </a:r>
          </a:p>
          <a:p>
            <a:pPr lvl="1"/>
            <a:r>
              <a:rPr lang="en-US" dirty="0"/>
              <a:t>with non-gold projects achieving silver level and achieving 80% towards gold level</a:t>
            </a:r>
          </a:p>
          <a:p>
            <a:r>
              <a:rPr lang="en-US" dirty="0"/>
              <a:t>Level 4: 100 % passing gold.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10713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E5377B-F5CA-482D-B196-68F228673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98BFAB-A8C9-443E-875B-FC698C764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Casablanca Security Recommended Levels Update</a:t>
            </a:r>
            <a:br>
              <a:rPr lang="en-US" dirty="0"/>
            </a:br>
            <a:r>
              <a:rPr lang="en-US" dirty="0"/>
              <a:t>(</a:t>
            </a:r>
            <a:r>
              <a:rPr lang="en-US" sz="2700" dirty="0"/>
              <a:t>Proposed Update from Security Subcommittee)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65B4E85-37FA-48F7-8215-22B758A879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750756"/>
              </p:ext>
            </p:extLst>
          </p:nvPr>
        </p:nvGraphicFramePr>
        <p:xfrm>
          <a:off x="314961" y="1090506"/>
          <a:ext cx="11505565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7263">
                  <a:extLst>
                    <a:ext uri="{9D8B030D-6E8A-4147-A177-3AD203B41FA5}">
                      <a16:colId xmlns:a16="http://schemas.microsoft.com/office/drawing/2014/main" val="4023315208"/>
                    </a:ext>
                  </a:extLst>
                </a:gridCol>
                <a:gridCol w="1243584">
                  <a:extLst>
                    <a:ext uri="{9D8B030D-6E8A-4147-A177-3AD203B41FA5}">
                      <a16:colId xmlns:a16="http://schemas.microsoft.com/office/drawing/2014/main" val="3634369470"/>
                    </a:ext>
                  </a:extLst>
                </a:gridCol>
                <a:gridCol w="2578608">
                  <a:extLst>
                    <a:ext uri="{9D8B030D-6E8A-4147-A177-3AD203B41FA5}">
                      <a16:colId xmlns:a16="http://schemas.microsoft.com/office/drawing/2014/main" val="99164928"/>
                    </a:ext>
                  </a:extLst>
                </a:gridCol>
                <a:gridCol w="1682496">
                  <a:extLst>
                    <a:ext uri="{9D8B030D-6E8A-4147-A177-3AD203B41FA5}">
                      <a16:colId xmlns:a16="http://schemas.microsoft.com/office/drawing/2014/main" val="1234682271"/>
                    </a:ext>
                  </a:extLst>
                </a:gridCol>
                <a:gridCol w="4523614">
                  <a:extLst>
                    <a:ext uri="{9D8B030D-6E8A-4147-A177-3AD203B41FA5}">
                      <a16:colId xmlns:a16="http://schemas.microsoft.com/office/drawing/2014/main" val="2195302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Min.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Stretch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Level Description (abbreviated)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47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Security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sng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Platform Level 1</a:t>
                      </a:r>
                    </a:p>
                    <a:p>
                      <a:r>
                        <a:rPr lang="en-US" sz="18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Platform Level 2 </a:t>
                      </a:r>
                      <a:endParaRPr lang="en-US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•1 – 70% pass level 1 (CII Passing plus more) 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•2 – 70% pass CII Silver (plus more)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•3 – 70% pass CII Gold (plus more)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•4 – 100% pass CII Gold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86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767352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6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Recommended Performance Levels for Casablanca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570261511"/>
              </p:ext>
            </p:extLst>
          </p:nvPr>
        </p:nvGraphicFramePr>
        <p:xfrm>
          <a:off x="314961" y="1139825"/>
          <a:ext cx="11690772" cy="168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445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Min.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Stretch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Level</a:t>
                      </a:r>
                      <a:r>
                        <a:rPr lang="en-US" sz="1600" baseline="0" dirty="0"/>
                        <a:t> Descriptions (abbreviated)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Low/Med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strike="sngStrike" dirty="0"/>
                        <a:t>Level 1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Level 2??</a:t>
                      </a:r>
                      <a:r>
                        <a:rPr lang="en-US" sz="1600" b="1" baseline="0" dirty="0"/>
                        <a:t> </a:t>
                      </a:r>
                      <a:r>
                        <a:rPr lang="mr-IN" sz="1600" baseline="0" dirty="0"/>
                        <a:t>–</a:t>
                      </a:r>
                      <a:r>
                        <a:rPr lang="en-US" sz="1600" baseline="0" dirty="0"/>
                        <a:t> closed-loop projects</a:t>
                      </a:r>
                    </a:p>
                    <a:p>
                      <a:r>
                        <a:rPr lang="en-US" sz="1600" b="1" baseline="0" dirty="0"/>
                        <a:t>Level 0 </a:t>
                      </a:r>
                      <a:r>
                        <a:rPr lang="mr-IN" sz="1600" baseline="0" dirty="0"/>
                        <a:t>–</a:t>
                      </a:r>
                      <a:r>
                        <a:rPr lang="en-US" sz="1600" baseline="0" dirty="0"/>
                        <a:t> remaining projects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Level 1 </a:t>
                      </a:r>
                      <a:r>
                        <a:rPr lang="mr-IN" sz="1600" dirty="0"/>
                        <a:t>–</a:t>
                      </a:r>
                      <a:r>
                        <a:rPr lang="en-US" sz="1600" dirty="0"/>
                        <a:t> remaining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0 -- none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1 -- baseline performance criteria identified and measured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 &amp; 3 – performance improvement plans created &amp; implemented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52BC75F-5047-1847-BC3D-D812D46D2B2C}"/>
              </a:ext>
            </a:extLst>
          </p:cNvPr>
          <p:cNvSpPr txBox="1"/>
          <p:nvPr/>
        </p:nvSpPr>
        <p:spPr>
          <a:xfrm>
            <a:off x="480447" y="3487119"/>
            <a:ext cx="7361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 input on this topic was received.  Is Level 2 a feasible goal for Casablanca?  How many projects actually gathered baselined performance?</a:t>
            </a:r>
          </a:p>
        </p:txBody>
      </p:sp>
    </p:spTree>
    <p:extLst>
      <p:ext uri="{BB962C8B-B14F-4D97-AF65-F5344CB8AC3E}">
        <p14:creationId xmlns:p14="http://schemas.microsoft.com/office/powerpoint/2010/main" val="1056096670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7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Recommended Platform Maturity Levels for Casablanca</a:t>
            </a:r>
            <a:br>
              <a:rPr lang="en-US" dirty="0"/>
            </a:br>
            <a:r>
              <a:rPr lang="en-US" sz="2700" dirty="0"/>
              <a:t>(from Architecture Subcommittee)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49504734"/>
              </p:ext>
            </p:extLst>
          </p:nvPr>
        </p:nvGraphicFramePr>
        <p:xfrm>
          <a:off x="314961" y="1139825"/>
          <a:ext cx="11690772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445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Min.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Stretch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Level</a:t>
                      </a:r>
                      <a:r>
                        <a:rPr lang="en-US" sz="1600" baseline="0" dirty="0"/>
                        <a:t> Descriptions (abbreviated)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strike="sngStrike" dirty="0"/>
                        <a:t>Level</a:t>
                      </a:r>
                      <a:r>
                        <a:rPr lang="en-US" sz="1600" b="1" strike="sngStrike" baseline="0" dirty="0"/>
                        <a:t> 1 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FF0000"/>
                          </a:solidFill>
                        </a:rPr>
                        <a:t>Level 2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0 -- none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 – 72 hour component level soak w/random transactions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 – 72 hour platform level soak w/random transactions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 – 6 month track record of reduced defect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Resiliency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strike="sngStrike" dirty="0"/>
                        <a:t>Level 2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Level 3 </a:t>
                      </a:r>
                      <a:r>
                        <a:rPr lang="mr-IN" sz="1600" dirty="0"/>
                        <a:t>–</a:t>
                      </a:r>
                      <a:r>
                        <a:rPr lang="en-US" sz="1600" dirty="0"/>
                        <a:t> run-time projects</a:t>
                      </a:r>
                    </a:p>
                    <a:p>
                      <a:r>
                        <a:rPr lang="en-US" sz="1600" b="1" dirty="0"/>
                        <a:t>Level 1</a:t>
                      </a:r>
                      <a:r>
                        <a:rPr lang="en-US" sz="1600" dirty="0"/>
                        <a:t> </a:t>
                      </a:r>
                      <a:r>
                        <a:rPr lang="mr-IN" sz="1600" dirty="0"/>
                        <a:t>–</a:t>
                      </a:r>
                      <a:r>
                        <a:rPr lang="en-US" sz="1600" dirty="0"/>
                        <a:t> remaining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baseline="0" dirty="0"/>
                        <a:t>Level 2 </a:t>
                      </a:r>
                      <a:r>
                        <a:rPr lang="mr-IN" sz="1600" baseline="0" dirty="0"/>
                        <a:t>–</a:t>
                      </a:r>
                      <a:r>
                        <a:rPr lang="en-US" sz="1600" baseline="0" dirty="0"/>
                        <a:t> remaining projects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0 -- none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 – manual failure and recovery (&lt; 30 minutes)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 – automated detection and recovery (single site)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 – automated detection and recovery (geo redundancy)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4B5E84F5-48A1-8D4E-A16C-5EC78D3B3C9A}"/>
              </a:ext>
            </a:extLst>
          </p:cNvPr>
          <p:cNvSpPr/>
          <p:nvPr/>
        </p:nvSpPr>
        <p:spPr>
          <a:xfrm>
            <a:off x="314961" y="4193221"/>
            <a:ext cx="11506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Resiliency Level 3: </a:t>
            </a:r>
            <a:r>
              <a:rPr lang="en-US" dirty="0"/>
              <a:t>support automated failover detection &amp; rerouting </a:t>
            </a:r>
          </a:p>
          <a:p>
            <a:pPr lvl="1"/>
            <a:r>
              <a:rPr lang="en-US" dirty="0"/>
              <a:t>across multiple sites </a:t>
            </a:r>
          </a:p>
          <a:p>
            <a:pPr lvl="1"/>
            <a:r>
              <a:rPr lang="en-US" dirty="0"/>
              <a:t>stateless components </a:t>
            </a:r>
          </a:p>
          <a:p>
            <a:pPr lvl="2"/>
            <a:r>
              <a:rPr lang="en-US" dirty="0"/>
              <a:t>improve on # of failed requests for component failure within a site </a:t>
            </a:r>
          </a:p>
          <a:p>
            <a:pPr lvl="2"/>
            <a:r>
              <a:rPr lang="en-US" dirty="0"/>
              <a:t>establish baseline for failed requests for site failure </a:t>
            </a:r>
          </a:p>
          <a:p>
            <a:pPr lvl="1"/>
            <a:r>
              <a:rPr lang="en-US" dirty="0"/>
              <a:t>stateful components </a:t>
            </a:r>
          </a:p>
          <a:p>
            <a:pPr lvl="2"/>
            <a:r>
              <a:rPr lang="en-US" dirty="0"/>
              <a:t>improve on data loss metrics for component failure within a site </a:t>
            </a:r>
          </a:p>
          <a:p>
            <a:pPr lvl="2"/>
            <a:r>
              <a:rPr lang="en-US" dirty="0"/>
              <a:t>establish baseline for data loss for site failure</a:t>
            </a:r>
          </a:p>
        </p:txBody>
      </p:sp>
    </p:spTree>
    <p:extLst>
      <p:ext uri="{BB962C8B-B14F-4D97-AF65-F5344CB8AC3E}">
        <p14:creationId xmlns:p14="http://schemas.microsoft.com/office/powerpoint/2010/main" val="105789290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8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Recommended Platform Maturity Levels for Casablanca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10427636"/>
              </p:ext>
            </p:extLst>
          </p:nvPr>
        </p:nvGraphicFramePr>
        <p:xfrm>
          <a:off x="314961" y="1139825"/>
          <a:ext cx="11690772" cy="143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4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9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50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Min.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Stretch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Level</a:t>
                      </a:r>
                      <a:r>
                        <a:rPr lang="en-US" sz="1600" baseline="0" dirty="0"/>
                        <a:t> Descriptions (abbreviated)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Scalability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Level 1</a:t>
                      </a:r>
                      <a:r>
                        <a:rPr lang="en-US" sz="1600" b="1" baseline="0" dirty="0"/>
                        <a:t> </a:t>
                      </a:r>
                      <a:r>
                        <a:rPr lang="mr-IN" sz="1600" baseline="0" dirty="0"/>
                        <a:t>–</a:t>
                      </a:r>
                      <a:r>
                        <a:rPr lang="en-US" sz="1600" baseline="0" dirty="0"/>
                        <a:t> run-time projects</a:t>
                      </a:r>
                    </a:p>
                    <a:p>
                      <a:r>
                        <a:rPr lang="en-US" sz="1600" b="1" baseline="0" dirty="0"/>
                        <a:t>Level 0 </a:t>
                      </a:r>
                      <a:r>
                        <a:rPr lang="mr-IN" sz="1600" baseline="0" dirty="0"/>
                        <a:t>–</a:t>
                      </a:r>
                      <a:r>
                        <a:rPr lang="en-US" sz="1600" baseline="0" dirty="0"/>
                        <a:t> remaining projects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Level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0 – no ability to scale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 – single site horizontal scaling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 – geographic scaling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 – scaling across multiple ONAP instances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05B6A56-24BC-4540-9FDA-6C7683BAC4FA}"/>
              </a:ext>
            </a:extLst>
          </p:cNvPr>
          <p:cNvSpPr txBox="1"/>
          <p:nvPr/>
        </p:nvSpPr>
        <p:spPr>
          <a:xfrm>
            <a:off x="480447" y="3487119"/>
            <a:ext cx="7361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 changes suggested.</a:t>
            </a:r>
          </a:p>
        </p:txBody>
      </p:sp>
    </p:spTree>
    <p:extLst>
      <p:ext uri="{BB962C8B-B14F-4D97-AF65-F5344CB8AC3E}">
        <p14:creationId xmlns:p14="http://schemas.microsoft.com/office/powerpoint/2010/main" val="204278953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9A88AA-9404-4245-9B13-F78276EBE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233BF-73D8-924C-B36F-07D3EBB02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Recommended Manageability Updates</a:t>
            </a:r>
            <a:br>
              <a:rPr lang="en-US" dirty="0"/>
            </a:br>
            <a:r>
              <a:rPr lang="en-US" sz="2700" dirty="0"/>
              <a:t>(from Architecture Subcommittee and AT&amp;T)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5E99F-AA04-B441-B5BA-324DF6732F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US" b="1" u="sng" dirty="0"/>
          </a:p>
          <a:p>
            <a:pPr marL="0" indent="0">
              <a:buNone/>
            </a:pPr>
            <a:r>
              <a:rPr lang="en-US" b="1" u="sng" dirty="0"/>
              <a:t>Manageability</a:t>
            </a:r>
            <a:endParaRPr lang="en-US" dirty="0"/>
          </a:p>
          <a:p>
            <a:r>
              <a:rPr lang="en-US" b="1" dirty="0"/>
              <a:t>Level 1:</a:t>
            </a:r>
          </a:p>
          <a:p>
            <a:pPr lvl="1"/>
            <a:r>
              <a:rPr lang="en-US" dirty="0"/>
              <a:t>All ONAP components will use a single logging system.</a:t>
            </a:r>
          </a:p>
          <a:p>
            <a:pPr lvl="1"/>
            <a:r>
              <a:rPr lang="en-US" dirty="0"/>
              <a:t>Instantiation of a simple ONAP system should be accomplished in &lt;1 hour with a minimal footprint</a:t>
            </a:r>
          </a:p>
          <a:p>
            <a:r>
              <a:rPr lang="en-US" b="1" dirty="0"/>
              <a:t>Level 2:</a:t>
            </a:r>
          </a:p>
          <a:p>
            <a:pPr lvl="1"/>
            <a:r>
              <a:rPr lang="en-US" dirty="0"/>
              <a:t>A component can be independently upgraded without impacting operation interacting components</a:t>
            </a:r>
          </a:p>
          <a:p>
            <a:pPr lvl="1"/>
            <a:r>
              <a:rPr lang="en-US" strike="sngStrike" dirty="0">
                <a:solidFill>
                  <a:srgbClr val="FF0000"/>
                </a:solidFill>
              </a:rPr>
              <a:t>Transaction tracing across components</a:t>
            </a:r>
          </a:p>
          <a:p>
            <a:pPr lvl="1"/>
            <a:r>
              <a:rPr lang="en-US" dirty="0"/>
              <a:t>Component configuration to be externalized in a common fashion across ONAP projects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All application logging to adhere to </a:t>
            </a:r>
            <a:r>
              <a:rPr lang="en-US" dirty="0">
                <a:solidFill>
                  <a:srgbClr val="FF0000"/>
                </a:solidFill>
                <a:hlinkClick r:id="rId2"/>
              </a:rPr>
              <a:t>ONAP Application Logging Specification v1.2 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Level 3: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Transaction tracing across components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76236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8679</TotalTime>
  <Words>1113</Words>
  <Application>Microsoft Macintosh PowerPoint</Application>
  <PresentationFormat>Widescreen</PresentationFormat>
  <Paragraphs>283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.AppleSystemUIFont</vt:lpstr>
      <vt:lpstr>Arial</vt:lpstr>
      <vt:lpstr>Calibri</vt:lpstr>
      <vt:lpstr>Helvetica Neue Light</vt:lpstr>
      <vt:lpstr>Office Theme</vt:lpstr>
      <vt:lpstr>Platform Maturity (S3P) Discussion Casablanca  Jason Hunt </vt:lpstr>
      <vt:lpstr>Platform Maturity (S3P) Motivation</vt:lpstr>
      <vt:lpstr>Agenda</vt:lpstr>
      <vt:lpstr>Proposed Requirement Level Definition – Security (from Security Subcommittee)</vt:lpstr>
      <vt:lpstr>Casablanca Security Recommended Levels Update (Proposed Update from Security Subcommittee)</vt:lpstr>
      <vt:lpstr>Recommended Performance Levels for Casablanca</vt:lpstr>
      <vt:lpstr>Recommended Platform Maturity Levels for Casablanca (from Architecture Subcommittee)</vt:lpstr>
      <vt:lpstr>Recommended Platform Maturity Levels for Casablanca</vt:lpstr>
      <vt:lpstr>Recommended Manageability Updates (from Architecture Subcommittee and AT&amp;T)</vt:lpstr>
      <vt:lpstr>Recommended Platform Maturity Levels for Casablanca</vt:lpstr>
      <vt:lpstr>Usability suggested changes (from Adolfo Perez-Duran)</vt:lpstr>
      <vt:lpstr>Usability Suggested Changes specific to API  (AT&amp;T recommendations due to new versioning policy)</vt:lpstr>
      <vt:lpstr>Suggestion on new Usability</vt:lpstr>
      <vt:lpstr>Recommended Platform Maturity Levels for Casablanca</vt:lpstr>
      <vt:lpstr>BACKUP</vt:lpstr>
      <vt:lpstr>Current Requirements Levels – Performance, Stability</vt:lpstr>
      <vt:lpstr>Current Requirements Levels – Resiliency</vt:lpstr>
      <vt:lpstr>Current Requirements Levels – Security</vt:lpstr>
      <vt:lpstr>Current Requirements Levels – Scalability, Manageability</vt:lpstr>
      <vt:lpstr>Current Requirements Levels – Usability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Jason Hunt</cp:lastModifiedBy>
  <cp:revision>149</cp:revision>
  <cp:lastPrinted>2017-12-13T16:41:18Z</cp:lastPrinted>
  <dcterms:created xsi:type="dcterms:W3CDTF">2017-02-27T16:23:08Z</dcterms:created>
  <dcterms:modified xsi:type="dcterms:W3CDTF">2018-06-20T02:59:44Z</dcterms:modified>
</cp:coreProperties>
</file>