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9"/>
  </p:notesMasterIdLst>
  <p:sldIdLst>
    <p:sldId id="256" r:id="rId3"/>
    <p:sldId id="294" r:id="rId4"/>
    <p:sldId id="297" r:id="rId5"/>
    <p:sldId id="295" r:id="rId6"/>
    <p:sldId id="296" r:id="rId7"/>
    <p:sldId id="29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7" autoAdjust="0"/>
    <p:restoredTop sz="94599"/>
  </p:normalViewPr>
  <p:slideViewPr>
    <p:cSldViewPr snapToGrid="0">
      <p:cViewPr varScale="1">
        <p:scale>
          <a:sx n="87" d="100"/>
          <a:sy n="87" d="100"/>
        </p:scale>
        <p:origin x="62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379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778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257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559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2173355"/>
            <a:ext cx="12192000" cy="32739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2080175"/>
            <a:ext cx="12192000" cy="3114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lum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95415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7" name="Shape 47"/>
          <p:cNvSpPr>
            <a:spLocks noGrp="1"/>
          </p:cNvSpPr>
          <p:nvPr>
            <p:ph type="pic" idx="3"/>
          </p:nvPr>
        </p:nvSpPr>
        <p:spPr>
          <a:xfrm>
            <a:off x="640742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838200" y="401844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8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2028749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4057498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608624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10143742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811499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2028749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4057498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608624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10143742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811499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2028749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4057498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608624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10143742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811499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2028749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4057498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608624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10143742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811499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829850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363268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6435519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923835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785295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3588128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6390964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9193800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4678364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4678364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6222241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6222241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914400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3554983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6195567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2018/1/9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2018/1/9</a:t>
            </a:fld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Title 1"/>
          <p:cNvSpPr txBox="1"/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0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070" eaLnBrk="0" hangingPunct="0">
              <a:lnSpc>
                <a:spcPct val="85000"/>
              </a:lnSpc>
            </a:pPr>
            <a:fld id="{6E2B6D97-5D44-430E-A027-85C3264F843E}" type="slidenum">
              <a:rPr lang="de-DE" altLang="zh-CN" sz="1335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070" eaLnBrk="0" hangingPunct="0">
                <a:lnSpc>
                  <a:spcPct val="85000"/>
                </a:lnSpc>
              </a:pPr>
              <a:t>‹#›</a:t>
            </a:fld>
            <a:endParaRPr lang="en-GB" altLang="zh-CN" sz="1335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5088466" y="1707092"/>
            <a:ext cx="6563283" cy="23927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 panose="020B0604020202020204"/>
              <a:buNone/>
              <a:defRPr sz="4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body" idx="1" hasCustomPrompt="1"/>
          </p:nvPr>
        </p:nvSpPr>
        <p:spPr>
          <a:xfrm>
            <a:off x="5089175" y="4125223"/>
            <a:ext cx="6562573" cy="11156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631583" y="2243563"/>
            <a:ext cx="4014225" cy="13197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内容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719137" y="6213475"/>
            <a:ext cx="2774951" cy="187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/>
              <a:buNone/>
              <a:defRPr sz="3200" b="1" i="0" u="none" strike="noStrike" cap="none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 hasCustomPrompt="1"/>
          </p:nvPr>
        </p:nvSpPr>
        <p:spPr>
          <a:xfrm>
            <a:off x="935037" y="1600200"/>
            <a:ext cx="10647362" cy="4259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11308743" y="6162310"/>
            <a:ext cx="273657" cy="264255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757716" y="274637"/>
            <a:ext cx="9824684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 panose="020B0604020202020204"/>
              <a:buNone/>
              <a:defRPr sz="4400" b="0" i="0" u="none" strike="noStrike" cap="none">
                <a:solidFill>
                  <a:srgbClr val="40404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 hasCustomPrompt="1"/>
          </p:nvPr>
        </p:nvSpPr>
        <p:spPr>
          <a:xfrm>
            <a:off x="935037" y="1600200"/>
            <a:ext cx="10647362" cy="4346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4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2018/1/9</a:t>
            </a:fld>
            <a:endParaRPr lang="zh-CN" alt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/>
          <a:srcRect/>
          <a:stretch>
            <a:fillRect/>
          </a:stretch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6" cstate="print"/>
          <a:srcRect/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7" cstate="print"/>
          <a:srcRect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10667999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11446446" y="6196792"/>
            <a:ext cx="250767" cy="241365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 kern="0">
                <a:solidFill>
                  <a:srgbClr val="888888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  <a:pPr algn="r">
                <a:buClr>
                  <a:srgbClr val="888888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 kern="0">
              <a:solidFill>
                <a:srgbClr val="888888"/>
              </a:solidFill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97505"/>
            <a:ext cx="10991995" cy="1515110"/>
          </a:xfrm>
        </p:spPr>
        <p:txBody>
          <a:bodyPr/>
          <a:lstStyle/>
          <a:p>
            <a:r>
              <a:rPr lang="en-US" dirty="0" smtClean="0"/>
              <a:t>VNF Certification Test Framework for VNF SDK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2018-01</a:t>
            </a:r>
            <a:r>
              <a:rPr lang="en-US" dirty="0" smtClean="0"/>
              <a:t>-05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6212" y="418643"/>
            <a:ext cx="3934456" cy="82245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ym typeface="+mn-ea"/>
              </a:rPr>
              <a:t>Project Background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314961" y="1932322"/>
            <a:ext cx="11506200" cy="381877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OPNFV Dovetail</a:t>
            </a:r>
          </a:p>
          <a:p>
            <a:pPr marL="457200" lvl="1" indent="0">
              <a:buNone/>
            </a:pPr>
            <a:endParaRPr lang="en-US" sz="2000" b="1" dirty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Provides the testing framework </a:t>
            </a:r>
            <a:r>
              <a:rPr lang="en-US" sz="2000" dirty="0"/>
              <a:t>for </a:t>
            </a:r>
            <a:r>
              <a:rPr lang="en-US" sz="2000" dirty="0" smtClean="0"/>
              <a:t>testing </a:t>
            </a:r>
            <a:r>
              <a:rPr lang="en-US" sz="2000" dirty="0"/>
              <a:t>across </a:t>
            </a:r>
            <a:r>
              <a:rPr lang="en-US" sz="2000" dirty="0" smtClean="0"/>
              <a:t>projects in OPNFV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Used Across ~20 OPNFV Test Projects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Development Available for 3 OPNFV Releases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Applicable to VNF Certification </a:t>
            </a:r>
            <a:r>
              <a:rPr lang="en-US" sz="1600" dirty="0" smtClean="0"/>
              <a:t>Testing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Can provide test framework for ONAP VNF Tests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 smtClean="0"/>
              <a:t>On Boarding Tests in VNF Marketplace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 smtClean="0"/>
              <a:t>SP Certification Tests in ONAP VVP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2"/>
            <a:endParaRPr lang="en-US" sz="1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46521" y="246682"/>
            <a:ext cx="11091672" cy="553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err="1" smtClean="0"/>
              <a:t>OpNFV</a:t>
            </a:r>
            <a:r>
              <a:rPr lang="en-US" dirty="0" smtClean="0"/>
              <a:t> Dovetail Test Framework Architecture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262" y="1209079"/>
            <a:ext cx="6081716" cy="521578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46521" y="4033093"/>
            <a:ext cx="2154477" cy="1002082"/>
          </a:xfrm>
          <a:prstGeom prst="ellipse">
            <a:avLst/>
          </a:prstGeom>
          <a:solidFill>
            <a:schemeClr val="accent3">
              <a:lumMod val="20000"/>
              <a:lumOff val="80000"/>
              <a:alpha val="62000"/>
            </a:schemeClr>
          </a:solidFill>
          <a:ln w="1270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Generic Test Framework</a:t>
            </a:r>
          </a:p>
        </p:txBody>
      </p:sp>
      <p:sp>
        <p:nvSpPr>
          <p:cNvPr id="7" name="Oval 6"/>
          <p:cNvSpPr/>
          <p:nvPr/>
        </p:nvSpPr>
        <p:spPr>
          <a:xfrm>
            <a:off x="8960720" y="1972332"/>
            <a:ext cx="2154477" cy="1305681"/>
          </a:xfrm>
          <a:prstGeom prst="ellipse">
            <a:avLst/>
          </a:prstGeom>
          <a:solidFill>
            <a:schemeClr val="accent3">
              <a:lumMod val="20000"/>
              <a:lumOff val="80000"/>
              <a:alpha val="62000"/>
            </a:schemeClr>
          </a:solidFill>
          <a:ln w="1270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</a:rPr>
              <a:t>Separates</a:t>
            </a:r>
          </a:p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</a:rPr>
              <a:t>Vendor and Certification</a:t>
            </a:r>
          </a:p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</a:rPr>
              <a:t>Authority Environment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700998" y="4033093"/>
            <a:ext cx="1182070" cy="501041"/>
          </a:xfrm>
          <a:prstGeom prst="straightConnector1">
            <a:avLst/>
          </a:prstGeom>
          <a:ln w="317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8" idx="2"/>
          </p:cNvCxnSpPr>
          <p:nvPr/>
        </p:nvCxnSpPr>
        <p:spPr>
          <a:xfrm flipH="1" flipV="1">
            <a:off x="8130814" y="1595145"/>
            <a:ext cx="829906" cy="816798"/>
          </a:xfrm>
          <a:prstGeom prst="straightConnector1">
            <a:avLst/>
          </a:prstGeom>
          <a:ln w="317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8" idx="2"/>
          </p:cNvCxnSpPr>
          <p:nvPr/>
        </p:nvCxnSpPr>
        <p:spPr>
          <a:xfrm flipH="1">
            <a:off x="8130814" y="2411943"/>
            <a:ext cx="829906" cy="1407920"/>
          </a:xfrm>
          <a:prstGeom prst="straightConnector1">
            <a:avLst/>
          </a:prstGeom>
          <a:ln w="317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8960720" y="4033093"/>
            <a:ext cx="2154477" cy="1305681"/>
          </a:xfrm>
          <a:prstGeom prst="ellipse">
            <a:avLst/>
          </a:prstGeom>
          <a:solidFill>
            <a:schemeClr val="accent3">
              <a:lumMod val="20000"/>
              <a:lumOff val="80000"/>
              <a:alpha val="62000"/>
            </a:schemeClr>
          </a:solidFill>
          <a:ln w="1270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smtClean="0">
                <a:solidFill>
                  <a:schemeClr val="accent3">
                    <a:lumMod val="75000"/>
                  </a:schemeClr>
                </a:solidFill>
              </a:rPr>
              <a:t>Test in 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</a:rPr>
              <a:t>Separate Environment from Test Framework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760368" y="4449665"/>
            <a:ext cx="1200353" cy="236269"/>
          </a:xfrm>
          <a:prstGeom prst="straightConnector1">
            <a:avLst/>
          </a:prstGeom>
          <a:ln w="317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056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ea typeface="宋体" panose="02010600030101010101" pitchFamily="2" charset="-122"/>
                <a:sym typeface="+mn-ea"/>
              </a:rPr>
              <a:t>Project Proposal Scope</a:t>
            </a:r>
            <a:endParaRPr lang="en-US" alt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14960" y="1012190"/>
            <a:ext cx="11506200" cy="5411470"/>
          </a:xfrm>
        </p:spPr>
        <p:txBody>
          <a:bodyPr>
            <a:normAutofit fontScale="92500" lnSpcReduction="20000"/>
          </a:bodyPr>
          <a:lstStyle/>
          <a:p>
            <a:pPr marL="0" indent="0" fontAlgn="auto">
              <a:lnSpc>
                <a:spcPct val="150000"/>
              </a:lnSpc>
              <a:buNone/>
            </a:pPr>
            <a:r>
              <a:rPr lang="en-US" sz="2400" b="1" dirty="0" smtClean="0">
                <a:ea typeface="宋体" panose="02010600030101010101" pitchFamily="2" charset="-122"/>
                <a:sym typeface="+mn-ea"/>
              </a:rPr>
              <a:t>Short term – Beijing – Building a framework + VNF package on-boarding tests</a:t>
            </a:r>
            <a:endParaRPr lang="en-US" sz="2400" b="1" dirty="0">
              <a:ea typeface="宋体" panose="02010600030101010101" pitchFamily="2" charset="-122"/>
              <a:sym typeface="+mn-ea"/>
            </a:endParaRPr>
          </a:p>
          <a:p>
            <a:r>
              <a:rPr lang="en-US" sz="2100" dirty="0" smtClean="0"/>
              <a:t>Integrate </a:t>
            </a:r>
            <a:r>
              <a:rPr lang="en-US" sz="2100" dirty="0"/>
              <a:t>OPNFV Dovetail </a:t>
            </a:r>
            <a:r>
              <a:rPr lang="en-US" sz="2100" dirty="0" smtClean="0"/>
              <a:t>with VNFSDK</a:t>
            </a:r>
          </a:p>
          <a:p>
            <a:pPr lvl="1"/>
            <a:r>
              <a:rPr lang="en-US" sz="1700" dirty="0" smtClean="0"/>
              <a:t>Marketplace connects to Dovetail </a:t>
            </a:r>
            <a:r>
              <a:rPr lang="en-US" sz="1700" dirty="0"/>
              <a:t>w</a:t>
            </a:r>
            <a:r>
              <a:rPr lang="en-US" sz="1700" dirty="0" smtClean="0"/>
              <a:t>hen VNF is Uploaded</a:t>
            </a:r>
          </a:p>
          <a:p>
            <a:pPr lvl="1"/>
            <a:r>
              <a:rPr lang="en-US" sz="1700" dirty="0" smtClean="0"/>
              <a:t>Run VNF Validation Tests in the Marketplace</a:t>
            </a:r>
          </a:p>
          <a:p>
            <a:pPr lvl="1"/>
            <a:r>
              <a:rPr lang="en-US" sz="1700" dirty="0" smtClean="0"/>
              <a:t>Report Results thought Dovetail</a:t>
            </a:r>
            <a:r>
              <a:rPr lang="en-US" sz="1700" dirty="0"/>
              <a:t/>
            </a:r>
            <a:br>
              <a:rPr lang="en-US" sz="1700" dirty="0"/>
            </a:br>
            <a:endParaRPr lang="en-US" sz="1700" dirty="0" smtClean="0"/>
          </a:p>
          <a:p>
            <a:r>
              <a:rPr lang="en-US" sz="2100" dirty="0" smtClean="0"/>
              <a:t>Augment VNF Validation Tools with Additional Tests from ICE</a:t>
            </a:r>
            <a:endParaRPr lang="en-US" sz="2100" dirty="0"/>
          </a:p>
          <a:p>
            <a:pPr lvl="1"/>
            <a:r>
              <a:rPr lang="en-US" sz="1800" dirty="0"/>
              <a:t>Examine the VNF package to ensure it includes all required </a:t>
            </a:r>
            <a:r>
              <a:rPr lang="en-US" sz="1800" dirty="0" smtClean="0"/>
              <a:t>elements:</a:t>
            </a:r>
          </a:p>
          <a:p>
            <a:pPr marL="914400" lvl="2" indent="0">
              <a:buNone/>
            </a:pPr>
            <a:r>
              <a:rPr lang="en-US" sz="1400" dirty="0" smtClean="0"/>
              <a:t>TOSCA </a:t>
            </a:r>
            <a:r>
              <a:rPr lang="en-US" sz="1400" dirty="0"/>
              <a:t>entry-definition </a:t>
            </a:r>
            <a:r>
              <a:rPr lang="en-US" sz="1400" dirty="0" smtClean="0"/>
              <a:t>template , VNFC images, integrity, authenticity (SOL004) etc. </a:t>
            </a:r>
            <a:endParaRPr lang="en-US" sz="1400" dirty="0"/>
          </a:p>
          <a:p>
            <a:pPr lvl="1"/>
            <a:r>
              <a:rPr lang="en-US" sz="1800" dirty="0"/>
              <a:t>Examine the TOSCA </a:t>
            </a:r>
            <a:r>
              <a:rPr lang="en-US" sz="1800" dirty="0" smtClean="0"/>
              <a:t>templates </a:t>
            </a:r>
            <a:r>
              <a:rPr lang="en-US" sz="1800" dirty="0"/>
              <a:t>checking for syntax errors, etc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Virus scan on VNFC Images</a:t>
            </a:r>
          </a:p>
          <a:p>
            <a:pPr lvl="1"/>
            <a:endParaRPr lang="en-US" sz="1800" dirty="0"/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100" dirty="0" smtClean="0"/>
              <a:t>Start building </a:t>
            </a:r>
            <a:r>
              <a:rPr lang="en-US" sz="2100" dirty="0"/>
              <a:t>a “light” version of ONAP as a </a:t>
            </a:r>
            <a:r>
              <a:rPr lang="en-US" sz="2100" dirty="0" smtClean="0"/>
              <a:t>precursor for LCM and functional tests</a:t>
            </a:r>
            <a:endParaRPr lang="en-US" sz="2100" dirty="0"/>
          </a:p>
          <a:p>
            <a:pPr marL="0" lvl="0" indent="0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44546A"/>
                </a:solidFill>
                <a:ea typeface="宋体" panose="02010600030101010101" pitchFamily="2" charset="-122"/>
                <a:sym typeface="+mn-ea"/>
              </a:rPr>
              <a:t>Long term – Casablanca+ - Functional and Lifecycle management tests</a:t>
            </a:r>
          </a:p>
          <a:p>
            <a:pPr>
              <a:lnSpc>
                <a:spcPct val="150000"/>
              </a:lnSpc>
            </a:pPr>
            <a:r>
              <a:rPr lang="en-US" sz="2100" dirty="0" smtClean="0"/>
              <a:t>Building a “light</a:t>
            </a:r>
            <a:r>
              <a:rPr lang="en-US" sz="2100" dirty="0"/>
              <a:t>” version of </a:t>
            </a:r>
            <a:r>
              <a:rPr lang="en-US" sz="2100" dirty="0" smtClean="0"/>
              <a:t>ONAP</a:t>
            </a:r>
          </a:p>
          <a:p>
            <a:pPr>
              <a:lnSpc>
                <a:spcPct val="150000"/>
              </a:lnSpc>
            </a:pPr>
            <a:r>
              <a:rPr lang="en-US" sz="2100" dirty="0" smtClean="0"/>
              <a:t>Easily extensible for SP specific </a:t>
            </a:r>
            <a:r>
              <a:rPr lang="en-US" sz="2100" dirty="0"/>
              <a:t>additional </a:t>
            </a:r>
            <a:r>
              <a:rPr lang="en-US" sz="2100" dirty="0" smtClean="0"/>
              <a:t>testing</a:t>
            </a:r>
            <a:endParaRPr lang="en-US" sz="2100" b="1" dirty="0">
              <a:solidFill>
                <a:srgbClr val="44546A"/>
              </a:solidFill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High Level Architecture</a:t>
            </a:r>
            <a:endParaRPr lang="en-US" altLang="zh-CN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AD72E1B-27BF-4F41-8244-C52A90FC3BF5}"/>
              </a:ext>
            </a:extLst>
          </p:cNvPr>
          <p:cNvSpPr/>
          <p:nvPr/>
        </p:nvSpPr>
        <p:spPr>
          <a:xfrm>
            <a:off x="653388" y="1379483"/>
            <a:ext cx="5381373" cy="316886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t"/>
          <a:lstStyle/>
          <a:p>
            <a:r>
              <a:rPr lang="en-US" dirty="0"/>
              <a:t>Vendor Premises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12AC4631-AD33-0D40-B810-258367DCBB0D}"/>
              </a:ext>
            </a:extLst>
          </p:cNvPr>
          <p:cNvGrpSpPr/>
          <p:nvPr/>
        </p:nvGrpSpPr>
        <p:grpSpPr>
          <a:xfrm>
            <a:off x="2786440" y="2256580"/>
            <a:ext cx="1526630" cy="1778875"/>
            <a:chOff x="853963" y="2422635"/>
            <a:chExt cx="1526630" cy="1778875"/>
          </a:xfrm>
        </p:grpSpPr>
        <p:pic>
          <p:nvPicPr>
            <p:cNvPr id="7" name="Picture 6">
              <a:extLst>
                <a:ext uri="{FF2B5EF4-FFF2-40B4-BE49-F238E27FC236}">
                  <a16:creationId xmlns="" xmlns:a16="http://schemas.microsoft.com/office/drawing/2014/main" id="{CF8C436D-0E6C-684E-85DE-B7042A5D4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963" y="2705974"/>
              <a:ext cx="403773" cy="40377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00F342F1-A252-D54E-840C-FB98A8978B17}"/>
                </a:ext>
              </a:extLst>
            </p:cNvPr>
            <p:cNvSpPr/>
            <p:nvPr/>
          </p:nvSpPr>
          <p:spPr>
            <a:xfrm>
              <a:off x="853964" y="2422635"/>
              <a:ext cx="1526629" cy="177887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Dovetail</a:t>
              </a:r>
            </a:p>
            <a:p>
              <a:pPr algn="ctr"/>
              <a:r>
                <a:rPr lang="en-US" sz="1600" dirty="0"/>
                <a:t>Client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6A3CE684-66B2-3346-A97C-D4FE489B1F07}"/>
                </a:ext>
              </a:extLst>
            </p:cNvPr>
            <p:cNvSpPr/>
            <p:nvPr/>
          </p:nvSpPr>
          <p:spPr>
            <a:xfrm>
              <a:off x="1206060" y="3109747"/>
              <a:ext cx="822436" cy="404649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Test client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3F138E78-5289-A946-97CA-03D58A072434}"/>
                </a:ext>
              </a:extLst>
            </p:cNvPr>
            <p:cNvSpPr/>
            <p:nvPr/>
          </p:nvSpPr>
          <p:spPr>
            <a:xfrm>
              <a:off x="1206060" y="3645774"/>
              <a:ext cx="822436" cy="404649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Test suite</a:t>
              </a:r>
            </a:p>
          </p:txBody>
        </p:sp>
      </p:grpSp>
      <p:sp>
        <p:nvSpPr>
          <p:cNvPr id="11" name="Cloud 10">
            <a:extLst>
              <a:ext uri="{FF2B5EF4-FFF2-40B4-BE49-F238E27FC236}">
                <a16:creationId xmlns="" xmlns:a16="http://schemas.microsoft.com/office/drawing/2014/main" id="{98B8247A-7020-2449-89F6-EB113E940645}"/>
              </a:ext>
            </a:extLst>
          </p:cNvPr>
          <p:cNvSpPr/>
          <p:nvPr/>
        </p:nvSpPr>
        <p:spPr>
          <a:xfrm>
            <a:off x="7943355" y="4508364"/>
            <a:ext cx="2120462" cy="1555531"/>
          </a:xfrm>
          <a:prstGeom prst="cloud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ONAP-Lite</a:t>
            </a:r>
            <a:endParaRPr lang="en-US" dirty="0"/>
          </a:p>
        </p:txBody>
      </p:sp>
      <p:sp>
        <p:nvSpPr>
          <p:cNvPr id="12" name="Cloud 11">
            <a:extLst>
              <a:ext uri="{FF2B5EF4-FFF2-40B4-BE49-F238E27FC236}">
                <a16:creationId xmlns="" xmlns:a16="http://schemas.microsoft.com/office/drawing/2014/main" id="{B3A52572-BC6C-F847-AA62-B3B5B9038A2C}"/>
              </a:ext>
            </a:extLst>
          </p:cNvPr>
          <p:cNvSpPr/>
          <p:nvPr/>
        </p:nvSpPr>
        <p:spPr>
          <a:xfrm>
            <a:off x="2489525" y="4801398"/>
            <a:ext cx="2120462" cy="1555531"/>
          </a:xfrm>
          <a:prstGeom prst="cloud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ONAP/OPNFV Community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40F30400-8C22-C44C-BEB0-05F38A86448A}"/>
              </a:ext>
            </a:extLst>
          </p:cNvPr>
          <p:cNvCxnSpPr>
            <a:cxnSpLocks/>
            <a:stCxn id="24" idx="3"/>
            <a:endCxn id="12" idx="2"/>
          </p:cNvCxnSpPr>
          <p:nvPr/>
        </p:nvCxnSpPr>
        <p:spPr>
          <a:xfrm flipV="1">
            <a:off x="3549756" y="4035455"/>
            <a:ext cx="0" cy="85488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A1F3F6D-694E-6246-891C-BC6D7F7611CA}"/>
              </a:ext>
            </a:extLst>
          </p:cNvPr>
          <p:cNvSpPr txBox="1"/>
          <p:nvPr/>
        </p:nvSpPr>
        <p:spPr>
          <a:xfrm rot="5400000">
            <a:off x="3182988" y="4368915"/>
            <a:ext cx="9797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&lt;download&gt;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88C7375C-E13D-3E42-B5D0-D69EDB8B81A8}"/>
              </a:ext>
            </a:extLst>
          </p:cNvPr>
          <p:cNvGrpSpPr/>
          <p:nvPr/>
        </p:nvGrpSpPr>
        <p:grpSpPr>
          <a:xfrm>
            <a:off x="6690214" y="1376525"/>
            <a:ext cx="2506281" cy="2047330"/>
            <a:chOff x="5226705" y="1720629"/>
            <a:chExt cx="2506281" cy="2047330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D8848545-E34C-7342-9A1A-9AFC03084F42}"/>
                </a:ext>
              </a:extLst>
            </p:cNvPr>
            <p:cNvSpPr/>
            <p:nvPr/>
          </p:nvSpPr>
          <p:spPr>
            <a:xfrm>
              <a:off x="5226705" y="1720629"/>
              <a:ext cx="2506281" cy="2047330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t"/>
            <a:lstStyle/>
            <a:p>
              <a:r>
                <a:rPr lang="en-US" sz="1400" dirty="0"/>
                <a:t>ONAP Marketplace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D3317B8B-21E9-1D4F-BC7E-5FEECEB79798}"/>
                </a:ext>
              </a:extLst>
            </p:cNvPr>
            <p:cNvSpPr/>
            <p:nvPr/>
          </p:nvSpPr>
          <p:spPr>
            <a:xfrm>
              <a:off x="5352393" y="2167759"/>
              <a:ext cx="2262352" cy="362607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5452739F-3E6F-7945-BEE7-501C780473B3}"/>
                </a:ext>
              </a:extLst>
            </p:cNvPr>
            <p:cNvSpPr/>
            <p:nvPr/>
          </p:nvSpPr>
          <p:spPr>
            <a:xfrm>
              <a:off x="5348669" y="2703786"/>
              <a:ext cx="2262352" cy="362607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F24C04E8-4A21-8F4B-9743-76BA8157F931}"/>
                </a:ext>
              </a:extLst>
            </p:cNvPr>
            <p:cNvSpPr/>
            <p:nvPr/>
          </p:nvSpPr>
          <p:spPr>
            <a:xfrm>
              <a:off x="5344945" y="3239813"/>
              <a:ext cx="2262352" cy="362607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C2DD4BD1-F482-A446-936A-000A514DC3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49613" y="2222941"/>
              <a:ext cx="265386" cy="265386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="" xmlns:a16="http://schemas.microsoft.com/office/drawing/2014/main" id="{F38CCA88-D3E2-CC4F-B996-DDF703118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49613" y="2770198"/>
              <a:ext cx="265386" cy="26538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="" xmlns:a16="http://schemas.microsoft.com/office/drawing/2014/main" id="{A2EA2192-8AB0-FB42-8FC6-D9D4D478B1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58809" y="3292496"/>
              <a:ext cx="265386" cy="26538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EEF1B6E6-83CD-1147-A9E2-2314F14E7DD9}"/>
                </a:ext>
              </a:extLst>
            </p:cNvPr>
            <p:cNvSpPr txBox="1"/>
            <p:nvPr/>
          </p:nvSpPr>
          <p:spPr>
            <a:xfrm>
              <a:off x="5783618" y="2222941"/>
              <a:ext cx="6174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2"/>
                  </a:solidFill>
                </a:rPr>
                <a:t>VNF X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3F0E6A78-5DD2-0344-81C7-26ED9146B239}"/>
                </a:ext>
              </a:extLst>
            </p:cNvPr>
            <p:cNvSpPr txBox="1"/>
            <p:nvPr/>
          </p:nvSpPr>
          <p:spPr>
            <a:xfrm>
              <a:off x="5783617" y="2759307"/>
              <a:ext cx="6174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2"/>
                  </a:solidFill>
                </a:rPr>
                <a:t>VNF 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6120FC38-F3B7-A64A-84DF-4572ECC2A561}"/>
                </a:ext>
              </a:extLst>
            </p:cNvPr>
            <p:cNvSpPr txBox="1"/>
            <p:nvPr/>
          </p:nvSpPr>
          <p:spPr>
            <a:xfrm>
              <a:off x="5783616" y="3295673"/>
              <a:ext cx="6174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2"/>
                  </a:solidFill>
                </a:rPr>
                <a:t>VNF Z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="" xmlns:a16="http://schemas.microsoft.com/office/drawing/2014/main" id="{98E63B77-68E9-2946-977F-565DA29EB8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13198" y="2215973"/>
              <a:ext cx="279321" cy="27932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9EBB046C-D6AE-F642-A1D1-AB2E29871FA2}"/>
                </a:ext>
              </a:extLst>
            </p:cNvPr>
            <p:cNvSpPr txBox="1"/>
            <p:nvPr/>
          </p:nvSpPr>
          <p:spPr>
            <a:xfrm>
              <a:off x="6970036" y="2263300"/>
              <a:ext cx="61266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chemeClr val="tx2"/>
                  </a:solidFill>
                </a:rPr>
                <a:t>Test passed</a:t>
              </a:r>
            </a:p>
          </p:txBody>
        </p:sp>
      </p:grpSp>
      <p:sp>
        <p:nvSpPr>
          <p:cNvPr id="28" name="Cloud 27">
            <a:extLst>
              <a:ext uri="{FF2B5EF4-FFF2-40B4-BE49-F238E27FC236}">
                <a16:creationId xmlns="" xmlns:a16="http://schemas.microsoft.com/office/drawing/2014/main" id="{421D1E69-0C15-204C-8B24-1C5F1A32CACB}"/>
              </a:ext>
            </a:extLst>
          </p:cNvPr>
          <p:cNvSpPr/>
          <p:nvPr/>
        </p:nvSpPr>
        <p:spPr>
          <a:xfrm>
            <a:off x="4524758" y="1990646"/>
            <a:ext cx="1427475" cy="814552"/>
          </a:xfrm>
          <a:prstGeom prst="cloud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Vendor’s cloud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669CC0D7-0B29-D540-8261-79D0BCD092E5}"/>
              </a:ext>
            </a:extLst>
          </p:cNvPr>
          <p:cNvSpPr/>
          <p:nvPr/>
        </p:nvSpPr>
        <p:spPr>
          <a:xfrm>
            <a:off x="959308" y="3429000"/>
            <a:ext cx="1444953" cy="61317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en-US" sz="1400" dirty="0"/>
              <a:t>VNF-SDK</a:t>
            </a:r>
          </a:p>
          <a:p>
            <a:pPr algn="ctr"/>
            <a:r>
              <a:rPr lang="en-US" sz="1400" dirty="0"/>
              <a:t>Client</a:t>
            </a:r>
          </a:p>
        </p:txBody>
      </p:sp>
      <p:cxnSp>
        <p:nvCxnSpPr>
          <p:cNvPr id="30" name="Elbow Connector 29">
            <a:extLst>
              <a:ext uri="{FF2B5EF4-FFF2-40B4-BE49-F238E27FC236}">
                <a16:creationId xmlns="" xmlns:a16="http://schemas.microsoft.com/office/drawing/2014/main" id="{C2503C55-2A8D-A746-81C5-87BE2E3A3575}"/>
              </a:ext>
            </a:extLst>
          </p:cNvPr>
          <p:cNvCxnSpPr>
            <a:stCxn id="24" idx="2"/>
            <a:endCxn id="42" idx="2"/>
          </p:cNvCxnSpPr>
          <p:nvPr/>
        </p:nvCxnSpPr>
        <p:spPr>
          <a:xfrm rot="10800000">
            <a:off x="1681786" y="4042176"/>
            <a:ext cx="814317" cy="1536989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FB8FB496-00DA-0D4C-BBBA-B25DE4CA1B7E}"/>
              </a:ext>
            </a:extLst>
          </p:cNvPr>
          <p:cNvSpPr txBox="1"/>
          <p:nvPr/>
        </p:nvSpPr>
        <p:spPr>
          <a:xfrm rot="5400000">
            <a:off x="1355658" y="4869743"/>
            <a:ext cx="9797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&lt;download&gt;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A1B7F6E2-D879-934C-9D1B-5F524985DA63}"/>
              </a:ext>
            </a:extLst>
          </p:cNvPr>
          <p:cNvSpPr/>
          <p:nvPr/>
        </p:nvSpPr>
        <p:spPr>
          <a:xfrm>
            <a:off x="959308" y="2273181"/>
            <a:ext cx="1444953" cy="61317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en-US" sz="1600" dirty="0"/>
              <a:t>VNF </a:t>
            </a:r>
          </a:p>
          <a:p>
            <a:pPr algn="ctr"/>
            <a:r>
              <a:rPr lang="en-US" sz="1600" dirty="0"/>
              <a:t>package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CB9D3587-D70E-8A45-93D2-04953659A637}"/>
              </a:ext>
            </a:extLst>
          </p:cNvPr>
          <p:cNvSpPr txBox="1"/>
          <p:nvPr/>
        </p:nvSpPr>
        <p:spPr>
          <a:xfrm rot="5400000">
            <a:off x="1542553" y="3053685"/>
            <a:ext cx="63190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&lt;produces&gt;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="" xmlns:a16="http://schemas.microsoft.com/office/drawing/2014/main" id="{D0D73E27-C8AD-0E46-A627-5FAD28F510DC}"/>
              </a:ext>
            </a:extLst>
          </p:cNvPr>
          <p:cNvCxnSpPr>
            <a:cxnSpLocks/>
            <a:stCxn id="42" idx="0"/>
            <a:endCxn id="46" idx="2"/>
          </p:cNvCxnSpPr>
          <p:nvPr/>
        </p:nvCxnSpPr>
        <p:spPr>
          <a:xfrm flipV="1">
            <a:off x="1681785" y="2886356"/>
            <a:ext cx="0" cy="54264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>
            <a:extLst>
              <a:ext uri="{FF2B5EF4-FFF2-40B4-BE49-F238E27FC236}">
                <a16:creationId xmlns="" xmlns:a16="http://schemas.microsoft.com/office/drawing/2014/main" id="{B40FC6EB-D818-1B40-BF1C-6908BE575FAF}"/>
              </a:ext>
            </a:extLst>
          </p:cNvPr>
          <p:cNvCxnSpPr>
            <a:stCxn id="46" idx="0"/>
          </p:cNvCxnSpPr>
          <p:nvPr/>
        </p:nvCxnSpPr>
        <p:spPr>
          <a:xfrm rot="5400000" flipH="1" flipV="1">
            <a:off x="3956570" y="-461750"/>
            <a:ext cx="460147" cy="5009716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264AD367-F566-614E-B602-45B6E7250D40}"/>
              </a:ext>
            </a:extLst>
          </p:cNvPr>
          <p:cNvSpPr txBox="1"/>
          <p:nvPr/>
        </p:nvSpPr>
        <p:spPr>
          <a:xfrm>
            <a:off x="3119252" y="1567200"/>
            <a:ext cx="1675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&lt;deploy VNF package&gt;</a:t>
            </a:r>
          </a:p>
        </p:txBody>
      </p:sp>
      <p:cxnSp>
        <p:nvCxnSpPr>
          <p:cNvPr id="37" name="Elbow Connector 36">
            <a:extLst>
              <a:ext uri="{FF2B5EF4-FFF2-40B4-BE49-F238E27FC236}">
                <a16:creationId xmlns="" xmlns:a16="http://schemas.microsoft.com/office/drawing/2014/main" id="{00343A1D-6F37-E340-84E5-A4305161D940}"/>
              </a:ext>
            </a:extLst>
          </p:cNvPr>
          <p:cNvCxnSpPr>
            <a:cxnSpLocks/>
            <a:endCxn id="22" idx="2"/>
          </p:cNvCxnSpPr>
          <p:nvPr/>
        </p:nvCxnSpPr>
        <p:spPr>
          <a:xfrm>
            <a:off x="4312855" y="3965026"/>
            <a:ext cx="3637077" cy="1321104"/>
          </a:xfrm>
          <a:prstGeom prst="bentConnector3">
            <a:avLst>
              <a:gd name="adj1" fmla="val 33962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0D8E772B-6CC6-9441-90AC-913BEBB1A533}"/>
              </a:ext>
            </a:extLst>
          </p:cNvPr>
          <p:cNvSpPr txBox="1"/>
          <p:nvPr/>
        </p:nvSpPr>
        <p:spPr>
          <a:xfrm>
            <a:off x="6104131" y="4980223"/>
            <a:ext cx="1398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&lt;instantiate ONAP&gt;</a:t>
            </a:r>
          </a:p>
        </p:txBody>
      </p:sp>
      <p:cxnSp>
        <p:nvCxnSpPr>
          <p:cNvPr id="39" name="Elbow Connector 38">
            <a:extLst>
              <a:ext uri="{FF2B5EF4-FFF2-40B4-BE49-F238E27FC236}">
                <a16:creationId xmlns="" xmlns:a16="http://schemas.microsoft.com/office/drawing/2014/main" id="{D63651D6-4E4E-324D-A785-31BFE3E0D409}"/>
              </a:ext>
            </a:extLst>
          </p:cNvPr>
          <p:cNvCxnSpPr>
            <a:stCxn id="22" idx="3"/>
            <a:endCxn id="41" idx="1"/>
          </p:cNvCxnSpPr>
          <p:nvPr/>
        </p:nvCxnSpPr>
        <p:spPr>
          <a:xfrm rot="16200000" flipV="1">
            <a:off x="6224555" y="1818272"/>
            <a:ext cx="1792972" cy="3765090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20EE79CF-4D42-9B42-9D18-44499EBC0209}"/>
              </a:ext>
            </a:extLst>
          </p:cNvPr>
          <p:cNvSpPr txBox="1"/>
          <p:nvPr/>
        </p:nvSpPr>
        <p:spPr>
          <a:xfrm>
            <a:off x="7774711" y="3490956"/>
            <a:ext cx="12715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&lt;Instantiate VNF&gt;</a:t>
            </a:r>
          </a:p>
        </p:txBody>
      </p:sp>
      <p:cxnSp>
        <p:nvCxnSpPr>
          <p:cNvPr id="41" name="Elbow Connector 40">
            <a:extLst>
              <a:ext uri="{FF2B5EF4-FFF2-40B4-BE49-F238E27FC236}">
                <a16:creationId xmlns="" xmlns:a16="http://schemas.microsoft.com/office/drawing/2014/main" id="{4EC25250-120B-F744-8A7A-FEFC2671885D}"/>
              </a:ext>
            </a:extLst>
          </p:cNvPr>
          <p:cNvCxnSpPr>
            <a:cxnSpLocks/>
          </p:cNvCxnSpPr>
          <p:nvPr/>
        </p:nvCxnSpPr>
        <p:spPr>
          <a:xfrm flipV="1">
            <a:off x="4312857" y="3187261"/>
            <a:ext cx="2376332" cy="335300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8B2D847A-438A-B941-A3B3-D9AF74FFD366}"/>
              </a:ext>
            </a:extLst>
          </p:cNvPr>
          <p:cNvSpPr txBox="1"/>
          <p:nvPr/>
        </p:nvSpPr>
        <p:spPr>
          <a:xfrm>
            <a:off x="5476998" y="2959082"/>
            <a:ext cx="1212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&lt;update results&gt;</a:t>
            </a: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087F00F5-54ED-2B48-81E2-15ABFD76B475}"/>
              </a:ext>
            </a:extLst>
          </p:cNvPr>
          <p:cNvSpPr/>
          <p:nvPr/>
        </p:nvSpPr>
        <p:spPr>
          <a:xfrm>
            <a:off x="2247165" y="5333526"/>
            <a:ext cx="197069" cy="19192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1</a:t>
            </a: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1FBDEA6A-5E42-4A43-A043-FEA8D064C32C}"/>
              </a:ext>
            </a:extLst>
          </p:cNvPr>
          <p:cNvSpPr/>
          <p:nvPr/>
        </p:nvSpPr>
        <p:spPr>
          <a:xfrm>
            <a:off x="2180030" y="2927180"/>
            <a:ext cx="197069" cy="19192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2</a:t>
            </a:r>
          </a:p>
        </p:txBody>
      </p:sp>
      <p:sp>
        <p:nvSpPr>
          <p:cNvPr id="45" name="Oval 44">
            <a:extLst>
              <a:ext uri="{FF2B5EF4-FFF2-40B4-BE49-F238E27FC236}">
                <a16:creationId xmlns="" xmlns:a16="http://schemas.microsoft.com/office/drawing/2014/main" id="{5562F659-A141-B743-8452-07E1BA2CDD21}"/>
              </a:ext>
            </a:extLst>
          </p:cNvPr>
          <p:cNvSpPr/>
          <p:nvPr/>
        </p:nvSpPr>
        <p:spPr>
          <a:xfrm>
            <a:off x="6263440" y="1581887"/>
            <a:ext cx="197069" cy="19192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3</a:t>
            </a:r>
          </a:p>
        </p:txBody>
      </p:sp>
      <p:sp>
        <p:nvSpPr>
          <p:cNvPr id="46" name="Oval 45">
            <a:extLst>
              <a:ext uri="{FF2B5EF4-FFF2-40B4-BE49-F238E27FC236}">
                <a16:creationId xmlns="" xmlns:a16="http://schemas.microsoft.com/office/drawing/2014/main" id="{DB9B800A-25AD-E54D-B92D-F36F16D77D80}"/>
              </a:ext>
            </a:extLst>
          </p:cNvPr>
          <p:cNvSpPr/>
          <p:nvPr/>
        </p:nvSpPr>
        <p:spPr>
          <a:xfrm>
            <a:off x="3783447" y="4236118"/>
            <a:ext cx="197069" cy="19192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4</a:t>
            </a:r>
          </a:p>
        </p:txBody>
      </p: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C083C2DF-D331-DB4B-AE20-8ABCD230925F}"/>
              </a:ext>
            </a:extLst>
          </p:cNvPr>
          <p:cNvSpPr/>
          <p:nvPr/>
        </p:nvSpPr>
        <p:spPr>
          <a:xfrm>
            <a:off x="7637541" y="5042713"/>
            <a:ext cx="197069" cy="19192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5</a:t>
            </a:r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BC27D249-1020-5A45-AD97-65C19CCAD9B6}"/>
              </a:ext>
            </a:extLst>
          </p:cNvPr>
          <p:cNvSpPr/>
          <p:nvPr/>
        </p:nvSpPr>
        <p:spPr>
          <a:xfrm>
            <a:off x="6278805" y="2804330"/>
            <a:ext cx="197069" cy="19192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8</a:t>
            </a:r>
          </a:p>
        </p:txBody>
      </p:sp>
      <p:cxnSp>
        <p:nvCxnSpPr>
          <p:cNvPr id="49" name="Elbow Connector 48">
            <a:extLst>
              <a:ext uri="{FF2B5EF4-FFF2-40B4-BE49-F238E27FC236}">
                <a16:creationId xmlns="" xmlns:a16="http://schemas.microsoft.com/office/drawing/2014/main" id="{502D9859-7407-B443-AD2E-2C5CAE217E72}"/>
              </a:ext>
            </a:extLst>
          </p:cNvPr>
          <p:cNvCxnSpPr>
            <a:cxnSpLocks/>
          </p:cNvCxnSpPr>
          <p:nvPr/>
        </p:nvCxnSpPr>
        <p:spPr>
          <a:xfrm>
            <a:off x="4312855" y="3830330"/>
            <a:ext cx="4205763" cy="845276"/>
          </a:xfrm>
          <a:prstGeom prst="bentConnector3">
            <a:avLst>
              <a:gd name="adj1" fmla="val 100043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F5675CD-8F58-1642-8A34-F399A2637914}"/>
              </a:ext>
            </a:extLst>
          </p:cNvPr>
          <p:cNvSpPr txBox="1"/>
          <p:nvPr/>
        </p:nvSpPr>
        <p:spPr>
          <a:xfrm>
            <a:off x="6419783" y="3832613"/>
            <a:ext cx="10070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&lt;initiate test&gt;</a:t>
            </a:r>
          </a:p>
        </p:txBody>
      </p:sp>
      <p:sp>
        <p:nvSpPr>
          <p:cNvPr id="51" name="Oval 50">
            <a:extLst>
              <a:ext uri="{FF2B5EF4-FFF2-40B4-BE49-F238E27FC236}">
                <a16:creationId xmlns="" xmlns:a16="http://schemas.microsoft.com/office/drawing/2014/main" id="{5AAE07F1-A49B-204D-B54E-E0A00F27F1CD}"/>
              </a:ext>
            </a:extLst>
          </p:cNvPr>
          <p:cNvSpPr/>
          <p:nvPr/>
        </p:nvSpPr>
        <p:spPr>
          <a:xfrm>
            <a:off x="7367472" y="3886910"/>
            <a:ext cx="197069" cy="19192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7</a:t>
            </a:r>
          </a:p>
        </p:txBody>
      </p:sp>
      <p:cxnSp>
        <p:nvCxnSpPr>
          <p:cNvPr id="52" name="Elbow Connector 51">
            <a:extLst>
              <a:ext uri="{FF2B5EF4-FFF2-40B4-BE49-F238E27FC236}">
                <a16:creationId xmlns="" xmlns:a16="http://schemas.microsoft.com/office/drawing/2014/main" id="{F6330158-7530-024D-A5DB-E50C0FEA338D}"/>
              </a:ext>
            </a:extLst>
          </p:cNvPr>
          <p:cNvCxnSpPr>
            <a:cxnSpLocks/>
            <a:stCxn id="22" idx="0"/>
            <a:endCxn id="13" idx="3"/>
          </p:cNvCxnSpPr>
          <p:nvPr/>
        </p:nvCxnSpPr>
        <p:spPr>
          <a:xfrm flipH="1" flipV="1">
            <a:off x="9196495" y="2400190"/>
            <a:ext cx="865555" cy="2885940"/>
          </a:xfrm>
          <a:prstGeom prst="bentConnector3">
            <a:avLst>
              <a:gd name="adj1" fmla="val -26615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C5D22FBC-CBCD-264B-99C5-3B0EC075DDB2}"/>
              </a:ext>
            </a:extLst>
          </p:cNvPr>
          <p:cNvSpPr txBox="1"/>
          <p:nvPr/>
        </p:nvSpPr>
        <p:spPr>
          <a:xfrm>
            <a:off x="9236354" y="2151701"/>
            <a:ext cx="15969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&lt;download package&gt;</a:t>
            </a:r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CAF1E567-EFEB-694E-9B85-8246340A1B98}"/>
              </a:ext>
            </a:extLst>
          </p:cNvPr>
          <p:cNvSpPr/>
          <p:nvPr/>
        </p:nvSpPr>
        <p:spPr>
          <a:xfrm>
            <a:off x="10370884" y="2483806"/>
            <a:ext cx="197069" cy="19192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6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 algn="ctr">
              <a:buNone/>
            </a:pPr>
            <a:r>
              <a:rPr lang="en-US" altLang="zh-CN"/>
              <a:t>Thank you !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NA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585</TotalTime>
  <Words>196</Words>
  <Application>Microsoft Office PowerPoint</Application>
  <PresentationFormat>Widescreen</PresentationFormat>
  <Paragraphs>75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微软雅黑</vt:lpstr>
      <vt:lpstr>MS PGothic</vt:lpstr>
      <vt:lpstr>宋体</vt:lpstr>
      <vt:lpstr>.AppleSystemUIFont</vt:lpstr>
      <vt:lpstr>Arial</vt:lpstr>
      <vt:lpstr>Calibri</vt:lpstr>
      <vt:lpstr>DengXian</vt:lpstr>
      <vt:lpstr>DengXian Light</vt:lpstr>
      <vt:lpstr>Noto Sans Symbols</vt:lpstr>
      <vt:lpstr>Open Sans</vt:lpstr>
      <vt:lpstr>Wingdings</vt:lpstr>
      <vt:lpstr>ONAP</vt:lpstr>
      <vt:lpstr>1_Office Theme</vt:lpstr>
      <vt:lpstr>VNF Certification Test Framework for VNF SDK</vt:lpstr>
      <vt:lpstr>Project Background</vt:lpstr>
      <vt:lpstr>PowerPoint Presentation</vt:lpstr>
      <vt:lpstr>Project Proposal Scope</vt:lpstr>
      <vt:lpstr>High Level Architecture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R1 VoLTE Case 近期联调计划</dc:title>
  <dc:creator>wchl</dc:creator>
  <cp:lastModifiedBy>Andrei</cp:lastModifiedBy>
  <cp:revision>405</cp:revision>
  <dcterms:created xsi:type="dcterms:W3CDTF">2017-10-11T09:19:00Z</dcterms:created>
  <dcterms:modified xsi:type="dcterms:W3CDTF">2018-01-09T06:07:21Z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2052-10.8.0.5918</vt:lpwstr>
  </property>
</Properties>
</file>