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18" r:id="rId3"/>
    <p:sldId id="258" r:id="rId4"/>
    <p:sldId id="313" r:id="rId5"/>
    <p:sldId id="262" r:id="rId6"/>
    <p:sldId id="314" r:id="rId7"/>
    <p:sldId id="315" r:id="rId8"/>
    <p:sldId id="316" r:id="rId9"/>
    <p:sldId id="317" r:id="rId10"/>
    <p:sldId id="320" r:id="rId11"/>
    <p:sldId id="284" r:id="rId12"/>
    <p:sldId id="322" r:id="rId13"/>
    <p:sldId id="32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D0D0D"/>
    <a:srgbClr val="E2B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29" autoAdjust="0"/>
    <p:restoredTop sz="96435" autoAdjust="0"/>
  </p:normalViewPr>
  <p:slideViewPr>
    <p:cSldViewPr snapToGrid="0">
      <p:cViewPr varScale="1">
        <p:scale>
          <a:sx n="84" d="100"/>
          <a:sy n="84" d="100"/>
        </p:scale>
        <p:origin x="86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Instantiation Time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altLang="zh-CN" dirty="0" smtClean="0"/>
                      <a:t>100 minutes</a:t>
                    </a:r>
                    <a:endParaRPr lang="en-US" altLang="zh-CN" baseline="0" dirty="0" smtClean="0"/>
                  </a:p>
                </c:rich>
              </c:tx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altLang="zh-CN" dirty="0" smtClean="0"/>
                      <a:t>10 minutes</a:t>
                    </a:r>
                    <a:endParaRPr lang="en-US" altLang="zh-CN" baseline="0" dirty="0" smtClean="0"/>
                  </a:p>
                </c:rich>
              </c:tx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Manual</c:v>
                </c:pt>
                <c:pt idx="1">
                  <c:v>Automated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10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145897488"/>
        <c:axId val="145898048"/>
      </c:barChart>
      <c:catAx>
        <c:axId val="145897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45898048"/>
        <c:crosses val="autoZero"/>
        <c:auto val="1"/>
        <c:lblAlgn val="ctr"/>
        <c:lblOffset val="100"/>
        <c:noMultiLvlLbl val="0"/>
      </c:catAx>
      <c:valAx>
        <c:axId val="145898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45897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43E20-8182-4B95-948E-11A5EFAB4A98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63894-B2F1-4339-849D-AA4476E755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95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2589-0926-4B48-B339-FA53A377A34D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98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6C24E-9F7A-4CA6-86BC-25D5F0060631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43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7D2A-85C5-4983-982C-E44712118755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7432"/>
            <a:ext cx="10515600" cy="4869531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  <a:lvl2pPr>
              <a:lnSpc>
                <a:spcPct val="114000"/>
              </a:lnSpc>
              <a:defRPr/>
            </a:lvl2pPr>
            <a:lvl3pPr>
              <a:lnSpc>
                <a:spcPct val="114000"/>
              </a:lnSpc>
              <a:defRPr/>
            </a:lvl3pPr>
            <a:lvl4pPr>
              <a:lnSpc>
                <a:spcPct val="114000"/>
              </a:lnSpc>
              <a:defRPr/>
            </a:lvl4pPr>
            <a:lvl5pPr>
              <a:lnSpc>
                <a:spcPct val="114000"/>
              </a:lnSpc>
              <a:defRPr/>
            </a:lvl5pPr>
          </a:lstStyle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E78A-D8D9-41DE-ABB1-53BAA9A57C0B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051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E2F1E-EA5A-47A6-A2BD-BB4F208D9796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82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49C4-8BAB-4F24-B71F-60F64B0CC90C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404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8643-DF44-4116-A8BC-43020B002D1F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80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6865-F15A-4566-8539-C4EF888BDF6C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94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0114-1BD8-4514-8DBD-A90B31F11CF0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007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D8CD-70C6-479E-946B-9EB368D37A47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67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6D28-D742-43AA-8910-97AA83E14D3F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848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527A5-8D97-4551-B6F8-668C061797CE}" type="datetime1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D2CEE-82E4-47BE-8788-DFB41A95B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69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Demo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14800"/>
            <a:ext cx="9144000" cy="1143000"/>
          </a:xfrm>
        </p:spPr>
        <p:txBody>
          <a:bodyPr/>
          <a:lstStyle/>
          <a:p>
            <a:r>
              <a:rPr lang="en-US" altLang="zh-CN" dirty="0" smtClean="0"/>
              <a:t>Integration Team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75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Part 1</a:t>
            </a:r>
            <a:r>
              <a:rPr lang="en-US" altLang="zh-CN" dirty="0"/>
              <a:t>: Customer service </a:t>
            </a:r>
            <a:r>
              <a:rPr lang="en-US" altLang="zh-CN" dirty="0" smtClean="0"/>
              <a:t>instantiation -- create </a:t>
            </a:r>
            <a:r>
              <a:rPr lang="en-US" altLang="zh-CN" dirty="0" err="1" smtClean="0"/>
              <a:t>vG</a:t>
            </a:r>
            <a:r>
              <a:rPr lang="en-US" altLang="zh-CN" dirty="0" smtClean="0"/>
              <a:t> and configure </a:t>
            </a:r>
            <a:r>
              <a:rPr lang="en-US" altLang="zh-CN" dirty="0" err="1" smtClean="0"/>
              <a:t>VxLANs</a:t>
            </a:r>
            <a:endParaRPr lang="zh-CN" alt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37744" y="1888722"/>
            <a:ext cx="11676888" cy="3259350"/>
            <a:chOff x="1381125" y="2200275"/>
            <a:chExt cx="9429750" cy="24574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1125" y="2200275"/>
              <a:ext cx="9429750" cy="245745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3197327" y="3629156"/>
              <a:ext cx="1036474" cy="567721"/>
              <a:chOff x="3197327" y="3629156"/>
              <a:chExt cx="1036474" cy="567721"/>
            </a:xfrm>
          </p:grpSpPr>
          <p:sp>
            <p:nvSpPr>
              <p:cNvPr id="16" name="Cloud 15"/>
              <p:cNvSpPr/>
              <p:nvPr/>
            </p:nvSpPr>
            <p:spPr>
              <a:xfrm>
                <a:off x="3197327" y="3629156"/>
                <a:ext cx="1036474" cy="567721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334057" y="3788805"/>
                <a:ext cx="7569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BRG_BNG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311898" y="3897324"/>
              <a:ext cx="885633" cy="512113"/>
              <a:chOff x="3185295" y="3744924"/>
              <a:chExt cx="885633" cy="512113"/>
            </a:xfrm>
          </p:grpSpPr>
          <p:sp>
            <p:nvSpPr>
              <p:cNvPr id="14" name="Cloud 13"/>
              <p:cNvSpPr/>
              <p:nvPr/>
            </p:nvSpPr>
            <p:spPr>
              <a:xfrm>
                <a:off x="3185295" y="3744924"/>
                <a:ext cx="885633" cy="512113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265095" y="3871025"/>
                <a:ext cx="79701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BNG_MUX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39835" y="3495135"/>
              <a:ext cx="332003" cy="1001790"/>
              <a:chOff x="3341982" y="3342735"/>
              <a:chExt cx="332003" cy="1001790"/>
            </a:xfrm>
          </p:grpSpPr>
          <p:sp>
            <p:nvSpPr>
              <p:cNvPr id="12" name="Cloud 11"/>
              <p:cNvSpPr/>
              <p:nvPr/>
            </p:nvSpPr>
            <p:spPr>
              <a:xfrm>
                <a:off x="3341982" y="3342735"/>
                <a:ext cx="332003" cy="1001790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5400000">
                <a:off x="3131116" y="3685314"/>
                <a:ext cx="75373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MUX_GW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283741" y="2938063"/>
              <a:ext cx="1113833" cy="615187"/>
              <a:chOff x="3089039" y="3677946"/>
              <a:chExt cx="1113833" cy="615187"/>
            </a:xfrm>
          </p:grpSpPr>
          <p:sp>
            <p:nvSpPr>
              <p:cNvPr id="10" name="Cloud 9"/>
              <p:cNvSpPr/>
              <p:nvPr/>
            </p:nvSpPr>
            <p:spPr>
              <a:xfrm>
                <a:off x="3089039" y="3677946"/>
                <a:ext cx="1113833" cy="615187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181608" y="3847397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CPE_SIGNAL</a:t>
                </a:r>
              </a:p>
            </p:txBody>
          </p:sp>
        </p:grp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10</a:t>
            </a:fld>
            <a:endParaRPr lang="zh-CN" alt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883664" y="5657253"/>
            <a:ext cx="5010912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911340" y="5657253"/>
            <a:ext cx="1418844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885432" y="4934801"/>
            <a:ext cx="9144" cy="1073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842516" y="4899679"/>
            <a:ext cx="9144" cy="1073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299704" y="4899679"/>
            <a:ext cx="9144" cy="1073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840800" y="5251882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 smtClean="0"/>
              <a:t>VxLAN</a:t>
            </a:r>
            <a:endParaRPr lang="zh-CN" altLang="en-US" dirty="0"/>
          </a:p>
        </p:txBody>
      </p:sp>
      <p:sp>
        <p:nvSpPr>
          <p:cNvPr id="31" name="Rectangle 30"/>
          <p:cNvSpPr/>
          <p:nvPr/>
        </p:nvSpPr>
        <p:spPr>
          <a:xfrm>
            <a:off x="7199434" y="5251524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 smtClean="0"/>
              <a:t>VxLAN</a:t>
            </a:r>
            <a:endParaRPr lang="zh-CN" altLang="en-US" dirty="0"/>
          </a:p>
        </p:txBody>
      </p:sp>
      <p:sp>
        <p:nvSpPr>
          <p:cNvPr id="3" name="Freeform 2"/>
          <p:cNvSpPr/>
          <p:nvPr/>
        </p:nvSpPr>
        <p:spPr>
          <a:xfrm>
            <a:off x="1014984" y="1783080"/>
            <a:ext cx="11009376" cy="3191256"/>
          </a:xfrm>
          <a:custGeom>
            <a:avLst/>
            <a:gdLst>
              <a:gd name="connsiteX0" fmla="*/ 6665976 w 11009376"/>
              <a:gd name="connsiteY0" fmla="*/ 1426464 h 3191256"/>
              <a:gd name="connsiteX1" fmla="*/ 6519672 w 11009376"/>
              <a:gd name="connsiteY1" fmla="*/ 3182112 h 3191256"/>
              <a:gd name="connsiteX2" fmla="*/ 0 w 11009376"/>
              <a:gd name="connsiteY2" fmla="*/ 3191256 h 3191256"/>
              <a:gd name="connsiteX3" fmla="*/ 0 w 11009376"/>
              <a:gd name="connsiteY3" fmla="*/ 100584 h 3191256"/>
              <a:gd name="connsiteX4" fmla="*/ 11009376 w 11009376"/>
              <a:gd name="connsiteY4" fmla="*/ 0 h 3191256"/>
              <a:gd name="connsiteX5" fmla="*/ 11000232 w 11009376"/>
              <a:gd name="connsiteY5" fmla="*/ 3163824 h 3191256"/>
              <a:gd name="connsiteX6" fmla="*/ 8211312 w 11009376"/>
              <a:gd name="connsiteY6" fmla="*/ 3099816 h 3191256"/>
              <a:gd name="connsiteX7" fmla="*/ 7845552 w 11009376"/>
              <a:gd name="connsiteY7" fmla="*/ 1380744 h 3191256"/>
              <a:gd name="connsiteX8" fmla="*/ 6665976 w 11009376"/>
              <a:gd name="connsiteY8" fmla="*/ 1426464 h 319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09376" h="3191256">
                <a:moveTo>
                  <a:pt x="6665976" y="1426464"/>
                </a:moveTo>
                <a:lnTo>
                  <a:pt x="6519672" y="3182112"/>
                </a:lnTo>
                <a:lnTo>
                  <a:pt x="0" y="3191256"/>
                </a:lnTo>
                <a:lnTo>
                  <a:pt x="0" y="100584"/>
                </a:lnTo>
                <a:lnTo>
                  <a:pt x="11009376" y="0"/>
                </a:lnTo>
                <a:lnTo>
                  <a:pt x="11000232" y="3163824"/>
                </a:lnTo>
                <a:lnTo>
                  <a:pt x="8211312" y="3099816"/>
                </a:lnTo>
                <a:lnTo>
                  <a:pt x="7845552" y="1380744"/>
                </a:lnTo>
                <a:lnTo>
                  <a:pt x="6665976" y="1426464"/>
                </a:lnTo>
                <a:close/>
              </a:path>
            </a:pathLst>
          </a:custGeom>
          <a:solidFill>
            <a:srgbClr val="0D0D0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81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2: Closed loop -- restart </a:t>
            </a:r>
            <a:r>
              <a:rPr lang="en-US" altLang="zh-CN" dirty="0" err="1" smtClean="0"/>
              <a:t>vGMUX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5" name="Rounded Rectangle 4"/>
          <p:cNvSpPr/>
          <p:nvPr/>
        </p:nvSpPr>
        <p:spPr>
          <a:xfrm>
            <a:off x="2658980" y="4110789"/>
            <a:ext cx="1933073" cy="145180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180584" y="5032845"/>
            <a:ext cx="889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 smtClean="0"/>
              <a:t>vServer</a:t>
            </a:r>
            <a:endParaRPr lang="zh-CN" alt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821405" y="4543925"/>
            <a:ext cx="1608219" cy="4251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vGMUX</a:t>
            </a:r>
            <a:r>
              <a:rPr lang="en-US" altLang="zh-CN" dirty="0" smtClean="0"/>
              <a:t> VNF</a:t>
            </a:r>
            <a:endParaRPr lang="zh-CN" alt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830804" y="4774531"/>
            <a:ext cx="990601" cy="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29596" y="4371280"/>
            <a:ext cx="1553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/>
              <a:t>Trigger packet </a:t>
            </a:r>
          </a:p>
          <a:p>
            <a:pPr algn="ctr"/>
            <a:r>
              <a:rPr lang="en-US" altLang="zh-CN" dirty="0" smtClean="0"/>
              <a:t>loss event</a:t>
            </a:r>
            <a:endParaRPr lang="zh-CN" alt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2821405" y="2638925"/>
            <a:ext cx="1608221" cy="580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DCAE VES Collector</a:t>
            </a:r>
            <a:endParaRPr lang="zh-CN" altLang="en-US" dirty="0"/>
          </a:p>
        </p:txBody>
      </p:sp>
      <p:cxnSp>
        <p:nvCxnSpPr>
          <p:cNvPr id="17" name="Straight Arrow Connector 16"/>
          <p:cNvCxnSpPr>
            <a:stCxn id="7" idx="0"/>
            <a:endCxn id="16" idx="2"/>
          </p:cNvCxnSpPr>
          <p:nvPr/>
        </p:nvCxnSpPr>
        <p:spPr>
          <a:xfrm flipV="1">
            <a:off x="3625515" y="3219576"/>
            <a:ext cx="1" cy="1324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5147510" y="2634038"/>
            <a:ext cx="1608221" cy="580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DCAE TCA</a:t>
            </a:r>
            <a:endParaRPr lang="zh-CN" alt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7393404" y="2634037"/>
            <a:ext cx="1608221" cy="580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Policy</a:t>
            </a:r>
            <a:endParaRPr lang="zh-CN" alt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9639298" y="2629149"/>
            <a:ext cx="1608221" cy="580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APPC</a:t>
            </a:r>
            <a:endParaRPr lang="zh-CN" alt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9639298" y="3820463"/>
            <a:ext cx="1608221" cy="580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MultiCloud</a:t>
            </a:r>
            <a:endParaRPr lang="zh-CN" alt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7521740" y="4927185"/>
            <a:ext cx="1608221" cy="5806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Openstack</a:t>
            </a:r>
            <a:endParaRPr lang="zh-CN" alt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4070443" y="1528884"/>
            <a:ext cx="6204525" cy="3972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DMaaP</a:t>
            </a:r>
            <a:endParaRPr lang="zh-CN" alt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6360695" y="1926117"/>
            <a:ext cx="395033" cy="703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013538" y="1935893"/>
            <a:ext cx="395033" cy="703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8606592" y="1948424"/>
            <a:ext cx="395033" cy="703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193134" y="1926117"/>
            <a:ext cx="373978" cy="703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439031" y="1935893"/>
            <a:ext cx="373978" cy="703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9684925" y="1935893"/>
            <a:ext cx="373978" cy="703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2" idx="2"/>
            <a:endCxn id="23" idx="0"/>
          </p:cNvCxnSpPr>
          <p:nvPr/>
        </p:nvCxnSpPr>
        <p:spPr>
          <a:xfrm>
            <a:off x="10443409" y="3209800"/>
            <a:ext cx="0" cy="610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3" idx="2"/>
            <a:endCxn id="24" idx="3"/>
          </p:cNvCxnSpPr>
          <p:nvPr/>
        </p:nvCxnSpPr>
        <p:spPr>
          <a:xfrm flipH="1">
            <a:off x="9129961" y="4401114"/>
            <a:ext cx="1313448" cy="816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24" idx="0"/>
          </p:cNvCxnSpPr>
          <p:nvPr/>
        </p:nvCxnSpPr>
        <p:spPr>
          <a:xfrm flipH="1">
            <a:off x="8325851" y="3209268"/>
            <a:ext cx="1656349" cy="1717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4" idx="1"/>
          </p:cNvCxnSpPr>
          <p:nvPr/>
        </p:nvCxnSpPr>
        <p:spPr>
          <a:xfrm flipH="1" flipV="1">
            <a:off x="4592047" y="5217510"/>
            <a:ext cx="292969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5592692" y="4886347"/>
            <a:ext cx="806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/>
              <a:t>restart</a:t>
            </a:r>
            <a:endParaRPr lang="zh-CN" altLang="en-US" dirty="0"/>
          </a:p>
        </p:txBody>
      </p:sp>
      <p:sp>
        <p:nvSpPr>
          <p:cNvPr id="52" name="Rectangle 51"/>
          <p:cNvSpPr/>
          <p:nvPr/>
        </p:nvSpPr>
        <p:spPr>
          <a:xfrm>
            <a:off x="8202159" y="3731577"/>
            <a:ext cx="1108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/>
              <a:t>Method 1</a:t>
            </a:r>
            <a:endParaRPr lang="zh-CN" altLang="en-US" dirty="0"/>
          </a:p>
        </p:txBody>
      </p:sp>
      <p:sp>
        <p:nvSpPr>
          <p:cNvPr id="53" name="Rectangle 52"/>
          <p:cNvSpPr/>
          <p:nvPr/>
        </p:nvSpPr>
        <p:spPr>
          <a:xfrm>
            <a:off x="10360457" y="3330465"/>
            <a:ext cx="1108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/>
              <a:t>Method 2</a:t>
            </a:r>
            <a:endParaRPr lang="zh-CN" altLang="en-US" dirty="0"/>
          </a:p>
        </p:txBody>
      </p:sp>
      <p:sp>
        <p:nvSpPr>
          <p:cNvPr id="30" name="Rectangle 29"/>
          <p:cNvSpPr/>
          <p:nvPr/>
        </p:nvSpPr>
        <p:spPr>
          <a:xfrm>
            <a:off x="2007175" y="3459500"/>
            <a:ext cx="16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/>
              <a:t>Packet loss rate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9380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Part 3</a:t>
            </a:r>
            <a:r>
              <a:rPr lang="en-US" altLang="zh-CN" dirty="0"/>
              <a:t>: Instantiation </a:t>
            </a:r>
            <a:r>
              <a:rPr lang="en-US" altLang="zh-CN" dirty="0" smtClean="0"/>
              <a:t>infrastructure -- spin up 7 VMs and 5 networks</a:t>
            </a:r>
            <a:endParaRPr lang="zh-CN" alt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37744" y="1888722"/>
            <a:ext cx="11676888" cy="3259350"/>
            <a:chOff x="1381125" y="2200275"/>
            <a:chExt cx="9429750" cy="24574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1125" y="2200275"/>
              <a:ext cx="9429750" cy="245745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3197327" y="3629156"/>
              <a:ext cx="1036474" cy="567721"/>
              <a:chOff x="3197327" y="3629156"/>
              <a:chExt cx="1036474" cy="567721"/>
            </a:xfrm>
          </p:grpSpPr>
          <p:sp>
            <p:nvSpPr>
              <p:cNvPr id="16" name="Cloud 15"/>
              <p:cNvSpPr/>
              <p:nvPr/>
            </p:nvSpPr>
            <p:spPr>
              <a:xfrm>
                <a:off x="3197327" y="3629156"/>
                <a:ext cx="1036474" cy="567721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334057" y="3788805"/>
                <a:ext cx="7569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BRG_BNG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311898" y="3897324"/>
              <a:ext cx="885633" cy="512113"/>
              <a:chOff x="3185295" y="3744924"/>
              <a:chExt cx="885633" cy="512113"/>
            </a:xfrm>
          </p:grpSpPr>
          <p:sp>
            <p:nvSpPr>
              <p:cNvPr id="14" name="Cloud 13"/>
              <p:cNvSpPr/>
              <p:nvPr/>
            </p:nvSpPr>
            <p:spPr>
              <a:xfrm>
                <a:off x="3185295" y="3744924"/>
                <a:ext cx="885633" cy="512113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265095" y="3871025"/>
                <a:ext cx="79701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BNG_MUX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39835" y="3495135"/>
              <a:ext cx="332003" cy="1001790"/>
              <a:chOff x="3341982" y="3342735"/>
              <a:chExt cx="332003" cy="1001790"/>
            </a:xfrm>
          </p:grpSpPr>
          <p:sp>
            <p:nvSpPr>
              <p:cNvPr id="12" name="Cloud 11"/>
              <p:cNvSpPr/>
              <p:nvPr/>
            </p:nvSpPr>
            <p:spPr>
              <a:xfrm>
                <a:off x="3341982" y="3342735"/>
                <a:ext cx="332003" cy="1001790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5400000">
                <a:off x="3131116" y="3685314"/>
                <a:ext cx="75373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MUX_GW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283741" y="2938063"/>
              <a:ext cx="1113833" cy="615187"/>
              <a:chOff x="3089039" y="3677946"/>
              <a:chExt cx="1113833" cy="615187"/>
            </a:xfrm>
          </p:grpSpPr>
          <p:sp>
            <p:nvSpPr>
              <p:cNvPr id="10" name="Cloud 9"/>
              <p:cNvSpPr/>
              <p:nvPr/>
            </p:nvSpPr>
            <p:spPr>
              <a:xfrm>
                <a:off x="3089039" y="3677946"/>
                <a:ext cx="1113833" cy="615187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181608" y="3847397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CPE_SIGNAL</a:t>
                </a:r>
              </a:p>
            </p:txBody>
          </p:sp>
        </p:grp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3" name="Freeform 2"/>
          <p:cNvSpPr/>
          <p:nvPr/>
        </p:nvSpPr>
        <p:spPr>
          <a:xfrm>
            <a:off x="1014984" y="1783080"/>
            <a:ext cx="11009376" cy="3191256"/>
          </a:xfrm>
          <a:custGeom>
            <a:avLst/>
            <a:gdLst>
              <a:gd name="connsiteX0" fmla="*/ 6665976 w 11009376"/>
              <a:gd name="connsiteY0" fmla="*/ 1426464 h 3191256"/>
              <a:gd name="connsiteX1" fmla="*/ 6519672 w 11009376"/>
              <a:gd name="connsiteY1" fmla="*/ 3182112 h 3191256"/>
              <a:gd name="connsiteX2" fmla="*/ 0 w 11009376"/>
              <a:gd name="connsiteY2" fmla="*/ 3191256 h 3191256"/>
              <a:gd name="connsiteX3" fmla="*/ 0 w 11009376"/>
              <a:gd name="connsiteY3" fmla="*/ 100584 h 3191256"/>
              <a:gd name="connsiteX4" fmla="*/ 11009376 w 11009376"/>
              <a:gd name="connsiteY4" fmla="*/ 0 h 3191256"/>
              <a:gd name="connsiteX5" fmla="*/ 11000232 w 11009376"/>
              <a:gd name="connsiteY5" fmla="*/ 3163824 h 3191256"/>
              <a:gd name="connsiteX6" fmla="*/ 8211312 w 11009376"/>
              <a:gd name="connsiteY6" fmla="*/ 3099816 h 3191256"/>
              <a:gd name="connsiteX7" fmla="*/ 7845552 w 11009376"/>
              <a:gd name="connsiteY7" fmla="*/ 1380744 h 3191256"/>
              <a:gd name="connsiteX8" fmla="*/ 6665976 w 11009376"/>
              <a:gd name="connsiteY8" fmla="*/ 1426464 h 319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09376" h="3191256">
                <a:moveTo>
                  <a:pt x="6665976" y="1426464"/>
                </a:moveTo>
                <a:lnTo>
                  <a:pt x="6519672" y="3182112"/>
                </a:lnTo>
                <a:lnTo>
                  <a:pt x="0" y="3191256"/>
                </a:lnTo>
                <a:lnTo>
                  <a:pt x="0" y="100584"/>
                </a:lnTo>
                <a:lnTo>
                  <a:pt x="11009376" y="0"/>
                </a:lnTo>
                <a:lnTo>
                  <a:pt x="11000232" y="3163824"/>
                </a:lnTo>
                <a:lnTo>
                  <a:pt x="8211312" y="3099816"/>
                </a:lnTo>
                <a:lnTo>
                  <a:pt x="7845552" y="1380744"/>
                </a:lnTo>
                <a:lnTo>
                  <a:pt x="6665976" y="1426464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Rectangle 18"/>
          <p:cNvSpPr/>
          <p:nvPr/>
        </p:nvSpPr>
        <p:spPr>
          <a:xfrm>
            <a:off x="7779892" y="3300984"/>
            <a:ext cx="1062356" cy="1235859"/>
          </a:xfrm>
          <a:prstGeom prst="rect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7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9456" y="2532253"/>
            <a:ext cx="4282440" cy="2661539"/>
          </a:xfrm>
        </p:spPr>
        <p:txBody>
          <a:bodyPr/>
          <a:lstStyle/>
          <a:p>
            <a:r>
              <a:rPr lang="en-US" altLang="zh-CN" dirty="0" smtClean="0"/>
              <a:t>Thank You!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79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has been accomplished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7432"/>
            <a:ext cx="5388864" cy="5048918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3200" dirty="0" smtClean="0"/>
              <a:t>We made it work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800" dirty="0" smtClean="0"/>
              <a:t>Service design &amp; distribution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800" dirty="0" smtClean="0"/>
              <a:t>Service instantiation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800" dirty="0" smtClean="0"/>
              <a:t>Closed loop control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altLang="zh-CN" sz="2800" dirty="0" smtClean="0"/>
          </a:p>
          <a:p>
            <a:r>
              <a:rPr lang="en-US" altLang="zh-CN" sz="3200" dirty="0" smtClean="0"/>
              <a:t>We made it simple and fast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800" dirty="0" smtClean="0"/>
              <a:t>A </a:t>
            </a:r>
            <a:r>
              <a:rPr lang="en-US" altLang="zh-CN" sz="2800" dirty="0"/>
              <a:t>python</a:t>
            </a:r>
            <a:r>
              <a:rPr lang="en-US" altLang="zh-CN" sz="2800" dirty="0" smtClean="0"/>
              <a:t> program to automate instantiation and closed loop test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800" dirty="0" smtClean="0"/>
              <a:t>People can repeat the test in their own environment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800" dirty="0" smtClean="0"/>
              <a:t>Help </a:t>
            </a:r>
            <a:r>
              <a:rPr lang="en-US" altLang="zh-CN" sz="2800" smtClean="0"/>
              <a:t>ONAP regression testing</a:t>
            </a:r>
            <a:endParaRPr lang="en-US" altLang="zh-CN" sz="2800" dirty="0" smtClean="0"/>
          </a:p>
          <a:p>
            <a:pPr lvl="1"/>
            <a:endParaRPr lang="zh-CN" alt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2</a:t>
            </a:fld>
            <a:endParaRPr lang="zh-CN" altLang="en-US"/>
          </a:p>
        </p:txBody>
      </p:sp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0735467"/>
              </p:ext>
            </p:extLst>
          </p:nvPr>
        </p:nvGraphicFramePr>
        <p:xfrm>
          <a:off x="6428232" y="1207483"/>
          <a:ext cx="5218176" cy="5248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044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Image result for cloud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696" y="1219200"/>
            <a:ext cx="4471416" cy="329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house simple draw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855" y="1956816"/>
            <a:ext cx="1533970" cy="169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in a nutshell</a:t>
            </a:r>
            <a:endParaRPr lang="zh-CN" alt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20" name="Rectangle 19"/>
          <p:cNvSpPr/>
          <p:nvPr/>
        </p:nvSpPr>
        <p:spPr>
          <a:xfrm>
            <a:off x="1965960" y="2754373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BRG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595538" y="2754373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24" name="Oval 23"/>
          <p:cNvSpPr/>
          <p:nvPr/>
        </p:nvSpPr>
        <p:spPr>
          <a:xfrm>
            <a:off x="9390888" y="2441448"/>
            <a:ext cx="2142410" cy="128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Internet</a:t>
            </a:r>
            <a:endParaRPr lang="zh-CN" altLang="en-US" dirty="0"/>
          </a:p>
        </p:txBody>
      </p:sp>
      <p:cxnSp>
        <p:nvCxnSpPr>
          <p:cNvPr id="25" name="Straight Connector 24"/>
          <p:cNvCxnSpPr>
            <a:stCxn id="21" idx="1"/>
            <a:endCxn id="20" idx="3"/>
          </p:cNvCxnSpPr>
          <p:nvPr/>
        </p:nvCxnSpPr>
        <p:spPr>
          <a:xfrm flipH="1">
            <a:off x="2816352" y="3081506"/>
            <a:ext cx="37791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4" idx="2"/>
            <a:endCxn id="21" idx="3"/>
          </p:cNvCxnSpPr>
          <p:nvPr/>
        </p:nvCxnSpPr>
        <p:spPr>
          <a:xfrm flipH="1" flipV="1">
            <a:off x="7445930" y="3081506"/>
            <a:ext cx="1944958" cy="2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Line Callout 1 31"/>
          <p:cNvSpPr/>
          <p:nvPr/>
        </p:nvSpPr>
        <p:spPr>
          <a:xfrm>
            <a:off x="1051560" y="4393162"/>
            <a:ext cx="3374136" cy="1660166"/>
          </a:xfrm>
          <a:prstGeom prst="borderCallout1">
            <a:avLst>
              <a:gd name="adj1" fmla="val -528"/>
              <a:gd name="adj2" fmla="val 43182"/>
              <a:gd name="adj3" fmla="val -64853"/>
              <a:gd name="adj4" fmla="val 3836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smtClean="0"/>
              <a:t>BRG: bridged residential gateway</a:t>
            </a:r>
          </a:p>
          <a:p>
            <a:r>
              <a:rPr lang="en-US" altLang="zh-CN" dirty="0" smtClean="0"/>
              <a:t>Simple, low cost, low maintenance</a:t>
            </a:r>
            <a:endParaRPr lang="zh-CN" altLang="en-US" dirty="0"/>
          </a:p>
        </p:txBody>
      </p:sp>
      <p:sp>
        <p:nvSpPr>
          <p:cNvPr id="34" name="Line Callout 1 33"/>
          <p:cNvSpPr/>
          <p:nvPr/>
        </p:nvSpPr>
        <p:spPr>
          <a:xfrm>
            <a:off x="5333666" y="4393162"/>
            <a:ext cx="5748862" cy="1660166"/>
          </a:xfrm>
          <a:prstGeom prst="borderCallout1">
            <a:avLst>
              <a:gd name="adj1" fmla="val -528"/>
              <a:gd name="adj2" fmla="val 43182"/>
              <a:gd name="adj3" fmla="val -63752"/>
              <a:gd name="adj4" fmla="val 3224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smtClean="0"/>
              <a:t>Virtual Gateway in the cloud</a:t>
            </a:r>
          </a:p>
          <a:p>
            <a:r>
              <a:rPr lang="en-US" altLang="zh-CN" dirty="0" smtClean="0"/>
              <a:t>Dynamically created for each BRG</a:t>
            </a:r>
            <a:endParaRPr lang="en-US" altLang="zh-CN" b="1" dirty="0">
              <a:solidFill>
                <a:srgbClr val="FF0000"/>
              </a:solidFill>
            </a:endParaRPr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82125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Detailed architecture</a:t>
            </a:r>
            <a:endParaRPr lang="zh-CN" alt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37744" y="1248642"/>
            <a:ext cx="11676888" cy="3259350"/>
            <a:chOff x="1381125" y="2200275"/>
            <a:chExt cx="9429750" cy="24574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1125" y="2200275"/>
              <a:ext cx="9429750" cy="245745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3197327" y="3629156"/>
              <a:ext cx="1036474" cy="567721"/>
              <a:chOff x="3197327" y="3629156"/>
              <a:chExt cx="1036474" cy="567721"/>
            </a:xfrm>
          </p:grpSpPr>
          <p:sp>
            <p:nvSpPr>
              <p:cNvPr id="16" name="Cloud 15"/>
              <p:cNvSpPr/>
              <p:nvPr/>
            </p:nvSpPr>
            <p:spPr>
              <a:xfrm>
                <a:off x="3197327" y="3629156"/>
                <a:ext cx="1036474" cy="567721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334057" y="3788805"/>
                <a:ext cx="7569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BRG_BNG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311898" y="3897324"/>
              <a:ext cx="885633" cy="512113"/>
              <a:chOff x="3185295" y="3744924"/>
              <a:chExt cx="885633" cy="512113"/>
            </a:xfrm>
          </p:grpSpPr>
          <p:sp>
            <p:nvSpPr>
              <p:cNvPr id="14" name="Cloud 13"/>
              <p:cNvSpPr/>
              <p:nvPr/>
            </p:nvSpPr>
            <p:spPr>
              <a:xfrm>
                <a:off x="3185295" y="3744924"/>
                <a:ext cx="885633" cy="512113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265095" y="3871025"/>
                <a:ext cx="79701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BNG_MUX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39835" y="3495135"/>
              <a:ext cx="332003" cy="1001790"/>
              <a:chOff x="3341982" y="3342735"/>
              <a:chExt cx="332003" cy="1001790"/>
            </a:xfrm>
          </p:grpSpPr>
          <p:sp>
            <p:nvSpPr>
              <p:cNvPr id="12" name="Cloud 11"/>
              <p:cNvSpPr/>
              <p:nvPr/>
            </p:nvSpPr>
            <p:spPr>
              <a:xfrm>
                <a:off x="3341982" y="3342735"/>
                <a:ext cx="332003" cy="1001790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5400000">
                <a:off x="3131116" y="3685314"/>
                <a:ext cx="75373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MUX_GW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283741" y="2938063"/>
              <a:ext cx="1113833" cy="615187"/>
              <a:chOff x="3089039" y="3677946"/>
              <a:chExt cx="1113833" cy="615187"/>
            </a:xfrm>
          </p:grpSpPr>
          <p:sp>
            <p:nvSpPr>
              <p:cNvPr id="10" name="Cloud 9"/>
              <p:cNvSpPr/>
              <p:nvPr/>
            </p:nvSpPr>
            <p:spPr>
              <a:xfrm>
                <a:off x="3089039" y="3677946"/>
                <a:ext cx="1113833" cy="615187"/>
              </a:xfrm>
              <a:prstGeom prst="cloud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181608" y="3847397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CPE_SIGNAL</a:t>
                </a:r>
              </a:p>
            </p:txBody>
          </p:sp>
        </p:grp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19" name="Rectangle 18"/>
          <p:cNvSpPr/>
          <p:nvPr/>
        </p:nvSpPr>
        <p:spPr>
          <a:xfrm>
            <a:off x="1554480" y="5638788"/>
            <a:ext cx="9893808" cy="4465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ONAP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883664" y="5017173"/>
            <a:ext cx="5010912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911340" y="5017173"/>
            <a:ext cx="1418844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885432" y="4294721"/>
            <a:ext cx="9144" cy="1073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842516" y="4259599"/>
            <a:ext cx="9144" cy="1073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299704" y="4259599"/>
            <a:ext cx="9144" cy="1073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840800" y="4611802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 smtClean="0"/>
              <a:t>VxLAN</a:t>
            </a:r>
            <a:endParaRPr lang="zh-CN" altLang="en-US" dirty="0"/>
          </a:p>
        </p:txBody>
      </p:sp>
      <p:sp>
        <p:nvSpPr>
          <p:cNvPr id="31" name="Rectangle 30"/>
          <p:cNvSpPr/>
          <p:nvPr/>
        </p:nvSpPr>
        <p:spPr>
          <a:xfrm>
            <a:off x="7199434" y="4611444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 smtClean="0"/>
              <a:t>VxLAN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667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is divided into five services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67" y="1680245"/>
            <a:ext cx="11420191" cy="393453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517565" y="2174327"/>
            <a:ext cx="276038" cy="307777"/>
            <a:chOff x="8412709" y="3329696"/>
            <a:chExt cx="276038" cy="307777"/>
          </a:xfrm>
        </p:grpSpPr>
        <p:sp>
          <p:nvSpPr>
            <p:cNvPr id="6" name="Oval 5"/>
            <p:cNvSpPr/>
            <p:nvPr/>
          </p:nvSpPr>
          <p:spPr>
            <a:xfrm>
              <a:off x="8436428" y="3380443"/>
              <a:ext cx="228600" cy="2286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412709" y="332969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</a:t>
              </a:r>
              <a:endParaRPr lang="en-US" sz="14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185890" y="4671822"/>
            <a:ext cx="276038" cy="307777"/>
            <a:chOff x="8412709" y="3329696"/>
            <a:chExt cx="276038" cy="307777"/>
          </a:xfrm>
        </p:grpSpPr>
        <p:sp>
          <p:nvSpPr>
            <p:cNvPr id="9" name="Oval 8"/>
            <p:cNvSpPr/>
            <p:nvPr/>
          </p:nvSpPr>
          <p:spPr>
            <a:xfrm>
              <a:off x="8436428" y="3380443"/>
              <a:ext cx="228600" cy="2286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412709" y="332969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809793" y="4643392"/>
            <a:ext cx="276038" cy="307777"/>
            <a:chOff x="8412709" y="3329696"/>
            <a:chExt cx="276038" cy="307777"/>
          </a:xfrm>
        </p:grpSpPr>
        <p:sp>
          <p:nvSpPr>
            <p:cNvPr id="12" name="Oval 11"/>
            <p:cNvSpPr/>
            <p:nvPr/>
          </p:nvSpPr>
          <p:spPr>
            <a:xfrm>
              <a:off x="8436428" y="3380443"/>
              <a:ext cx="228600" cy="2286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412709" y="332969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76271" y="2952936"/>
            <a:ext cx="276038" cy="307777"/>
            <a:chOff x="8412709" y="3329696"/>
            <a:chExt cx="276038" cy="307777"/>
          </a:xfrm>
        </p:grpSpPr>
        <p:sp>
          <p:nvSpPr>
            <p:cNvPr id="15" name="Oval 14"/>
            <p:cNvSpPr/>
            <p:nvPr/>
          </p:nvSpPr>
          <p:spPr>
            <a:xfrm>
              <a:off x="8436428" y="3380443"/>
              <a:ext cx="228600" cy="2286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12709" y="332969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38578" y="5921935"/>
            <a:ext cx="276038" cy="307777"/>
            <a:chOff x="8412709" y="3329696"/>
            <a:chExt cx="276038" cy="307777"/>
          </a:xfrm>
        </p:grpSpPr>
        <p:sp>
          <p:nvSpPr>
            <p:cNvPr id="18" name="Oval 17"/>
            <p:cNvSpPr/>
            <p:nvPr/>
          </p:nvSpPr>
          <p:spPr>
            <a:xfrm>
              <a:off x="8436428" y="3380443"/>
              <a:ext cx="228600" cy="2286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412709" y="332969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5</a:t>
              </a:r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5</a:t>
            </a:fld>
            <a:endParaRPr lang="zh-CN" altLang="en-US"/>
          </a:p>
        </p:txBody>
      </p:sp>
      <p:cxnSp>
        <p:nvCxnSpPr>
          <p:cNvPr id="22" name="Straight Arrow Connector 21"/>
          <p:cNvCxnSpPr>
            <a:stCxn id="19" idx="0"/>
          </p:cNvCxnSpPr>
          <p:nvPr/>
        </p:nvCxnSpPr>
        <p:spPr>
          <a:xfrm flipV="1">
            <a:off x="6576597" y="3986784"/>
            <a:ext cx="1378683" cy="1935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9" idx="0"/>
          </p:cNvCxnSpPr>
          <p:nvPr/>
        </p:nvCxnSpPr>
        <p:spPr>
          <a:xfrm flipH="1" flipV="1">
            <a:off x="2057401" y="4059936"/>
            <a:ext cx="4519196" cy="1861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0"/>
          </p:cNvCxnSpPr>
          <p:nvPr/>
        </p:nvCxnSpPr>
        <p:spPr>
          <a:xfrm flipH="1" flipV="1">
            <a:off x="6564737" y="4603762"/>
            <a:ext cx="11860" cy="1318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88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>
            <a:endCxn id="7" idx="2"/>
          </p:cNvCxnSpPr>
          <p:nvPr/>
        </p:nvCxnSpPr>
        <p:spPr>
          <a:xfrm flipV="1">
            <a:off x="1837944" y="3081528"/>
            <a:ext cx="7552944" cy="519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Dividing into multiple services allows dynamic orchestration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5" name="Rectangle 4"/>
          <p:cNvSpPr/>
          <p:nvPr/>
        </p:nvSpPr>
        <p:spPr>
          <a:xfrm>
            <a:off x="987552" y="2808405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6" name="Rectangle 5"/>
          <p:cNvSpPr/>
          <p:nvPr/>
        </p:nvSpPr>
        <p:spPr>
          <a:xfrm>
            <a:off x="7482506" y="2806376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7" name="Oval 6"/>
          <p:cNvSpPr/>
          <p:nvPr/>
        </p:nvSpPr>
        <p:spPr>
          <a:xfrm>
            <a:off x="9390888" y="2441448"/>
            <a:ext cx="2142410" cy="128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Internet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092885" y="2808405"/>
            <a:ext cx="85039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vBNG</a:t>
            </a:r>
            <a:endParaRPr lang="en-US" altLang="zh-CN" dirty="0" smtClean="0"/>
          </a:p>
        </p:txBody>
      </p:sp>
      <p:sp>
        <p:nvSpPr>
          <p:cNvPr id="9" name="Rectangle 8"/>
          <p:cNvSpPr/>
          <p:nvPr/>
        </p:nvSpPr>
        <p:spPr>
          <a:xfrm>
            <a:off x="5391494" y="2808405"/>
            <a:ext cx="90872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vGMUX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38910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>
            <a:endCxn id="7" idx="2"/>
          </p:cNvCxnSpPr>
          <p:nvPr/>
        </p:nvCxnSpPr>
        <p:spPr>
          <a:xfrm flipV="1">
            <a:off x="1837944" y="3081528"/>
            <a:ext cx="7552944" cy="519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Dividing into multiple services allows dynamic orchestration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5" name="Rectangle 4"/>
          <p:cNvSpPr/>
          <p:nvPr/>
        </p:nvSpPr>
        <p:spPr>
          <a:xfrm>
            <a:off x="987552" y="2808405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6" name="Rectangle 5"/>
          <p:cNvSpPr/>
          <p:nvPr/>
        </p:nvSpPr>
        <p:spPr>
          <a:xfrm>
            <a:off x="7482506" y="2806376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7" name="Oval 6"/>
          <p:cNvSpPr/>
          <p:nvPr/>
        </p:nvSpPr>
        <p:spPr>
          <a:xfrm>
            <a:off x="9390888" y="2441448"/>
            <a:ext cx="2142410" cy="128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Internet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092885" y="2808405"/>
            <a:ext cx="85039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vBNG</a:t>
            </a:r>
            <a:endParaRPr lang="en-US" altLang="zh-CN" dirty="0" smtClean="0"/>
          </a:p>
        </p:txBody>
      </p:sp>
      <p:sp>
        <p:nvSpPr>
          <p:cNvPr id="9" name="Rectangle 8"/>
          <p:cNvSpPr/>
          <p:nvPr/>
        </p:nvSpPr>
        <p:spPr>
          <a:xfrm>
            <a:off x="5391494" y="2808405"/>
            <a:ext cx="90872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vGMUX</a:t>
            </a:r>
            <a:endParaRPr lang="en-US" altLang="zh-CN" dirty="0" smtClean="0"/>
          </a:p>
        </p:txBody>
      </p:sp>
      <p:sp>
        <p:nvSpPr>
          <p:cNvPr id="10" name="Rectangle 9"/>
          <p:cNvSpPr/>
          <p:nvPr/>
        </p:nvSpPr>
        <p:spPr>
          <a:xfrm>
            <a:off x="987552" y="1787182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482506" y="1779257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16" name="Freeform 15"/>
          <p:cNvSpPr/>
          <p:nvPr/>
        </p:nvSpPr>
        <p:spPr>
          <a:xfrm>
            <a:off x="1837944" y="2093976"/>
            <a:ext cx="7671816" cy="937869"/>
          </a:xfrm>
          <a:custGeom>
            <a:avLst/>
            <a:gdLst>
              <a:gd name="connsiteX0" fmla="*/ 0 w 7671816"/>
              <a:gd name="connsiteY0" fmla="*/ 0 h 937869"/>
              <a:gd name="connsiteX1" fmla="*/ 1353312 w 7671816"/>
              <a:gd name="connsiteY1" fmla="*/ 832104 h 937869"/>
              <a:gd name="connsiteX2" fmla="*/ 2569464 w 7671816"/>
              <a:gd name="connsiteY2" fmla="*/ 923544 h 937869"/>
              <a:gd name="connsiteX3" fmla="*/ 4343400 w 7671816"/>
              <a:gd name="connsiteY3" fmla="*/ 914400 h 937869"/>
              <a:gd name="connsiteX4" fmla="*/ 4928616 w 7671816"/>
              <a:gd name="connsiteY4" fmla="*/ 704088 h 937869"/>
              <a:gd name="connsiteX5" fmla="*/ 5641848 w 7671816"/>
              <a:gd name="connsiteY5" fmla="*/ 256032 h 937869"/>
              <a:gd name="connsiteX6" fmla="*/ 6601968 w 7671816"/>
              <a:gd name="connsiteY6" fmla="*/ 210312 h 937869"/>
              <a:gd name="connsiteX7" fmla="*/ 7671816 w 7671816"/>
              <a:gd name="connsiteY7" fmla="*/ 685800 h 937869"/>
              <a:gd name="connsiteX8" fmla="*/ 7671816 w 7671816"/>
              <a:gd name="connsiteY8" fmla="*/ 685800 h 93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71816" h="937869">
                <a:moveTo>
                  <a:pt x="0" y="0"/>
                </a:moveTo>
                <a:cubicBezTo>
                  <a:pt x="462534" y="339090"/>
                  <a:pt x="925068" y="678180"/>
                  <a:pt x="1353312" y="832104"/>
                </a:cubicBezTo>
                <a:cubicBezTo>
                  <a:pt x="1781556" y="986028"/>
                  <a:pt x="2071116" y="909828"/>
                  <a:pt x="2569464" y="923544"/>
                </a:cubicBezTo>
                <a:cubicBezTo>
                  <a:pt x="3067812" y="937260"/>
                  <a:pt x="3950208" y="950976"/>
                  <a:pt x="4343400" y="914400"/>
                </a:cubicBezTo>
                <a:cubicBezTo>
                  <a:pt x="4736592" y="877824"/>
                  <a:pt x="4712208" y="813816"/>
                  <a:pt x="4928616" y="704088"/>
                </a:cubicBezTo>
                <a:cubicBezTo>
                  <a:pt x="5145024" y="594360"/>
                  <a:pt x="5362956" y="338328"/>
                  <a:pt x="5641848" y="256032"/>
                </a:cubicBezTo>
                <a:cubicBezTo>
                  <a:pt x="5920740" y="173736"/>
                  <a:pt x="6263640" y="138684"/>
                  <a:pt x="6601968" y="210312"/>
                </a:cubicBezTo>
                <a:cubicBezTo>
                  <a:pt x="6940296" y="281940"/>
                  <a:pt x="7671816" y="685800"/>
                  <a:pt x="7671816" y="685800"/>
                </a:cubicBezTo>
                <a:lnTo>
                  <a:pt x="7671816" y="6858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4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>
            <a:endCxn id="7" idx="2"/>
          </p:cNvCxnSpPr>
          <p:nvPr/>
        </p:nvCxnSpPr>
        <p:spPr>
          <a:xfrm flipV="1">
            <a:off x="1837944" y="3081528"/>
            <a:ext cx="7552944" cy="519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Dividing into multiple services allows dynamic orchestration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5" name="Rectangle 4"/>
          <p:cNvSpPr/>
          <p:nvPr/>
        </p:nvSpPr>
        <p:spPr>
          <a:xfrm>
            <a:off x="987552" y="2808405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6" name="Rectangle 5"/>
          <p:cNvSpPr/>
          <p:nvPr/>
        </p:nvSpPr>
        <p:spPr>
          <a:xfrm>
            <a:off x="7482506" y="2806376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7" name="Oval 6"/>
          <p:cNvSpPr/>
          <p:nvPr/>
        </p:nvSpPr>
        <p:spPr>
          <a:xfrm>
            <a:off x="9390888" y="2441448"/>
            <a:ext cx="2142410" cy="128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Internet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092885" y="2808405"/>
            <a:ext cx="85039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vBNG</a:t>
            </a:r>
            <a:endParaRPr lang="en-US" altLang="zh-CN" dirty="0" smtClean="0"/>
          </a:p>
        </p:txBody>
      </p:sp>
      <p:sp>
        <p:nvSpPr>
          <p:cNvPr id="9" name="Rectangle 8"/>
          <p:cNvSpPr/>
          <p:nvPr/>
        </p:nvSpPr>
        <p:spPr>
          <a:xfrm>
            <a:off x="5391494" y="2808405"/>
            <a:ext cx="90872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vGMUX</a:t>
            </a:r>
            <a:endParaRPr lang="en-US" altLang="zh-CN" dirty="0" smtClean="0"/>
          </a:p>
        </p:txBody>
      </p:sp>
      <p:sp>
        <p:nvSpPr>
          <p:cNvPr id="10" name="Rectangle 9"/>
          <p:cNvSpPr/>
          <p:nvPr/>
        </p:nvSpPr>
        <p:spPr>
          <a:xfrm>
            <a:off x="987552" y="1787182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987552" y="3976643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3092885" y="3976643"/>
            <a:ext cx="85039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vBNG</a:t>
            </a:r>
            <a:endParaRPr lang="en-US" altLang="zh-CN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482506" y="1779257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7482506" y="3976643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3" name="Freeform 2"/>
          <p:cNvSpPr/>
          <p:nvPr/>
        </p:nvSpPr>
        <p:spPr>
          <a:xfrm>
            <a:off x="1819656" y="3274741"/>
            <a:ext cx="8170520" cy="1119518"/>
          </a:xfrm>
          <a:custGeom>
            <a:avLst/>
            <a:gdLst>
              <a:gd name="connsiteX0" fmla="*/ 0 w 8170520"/>
              <a:gd name="connsiteY0" fmla="*/ 1032083 h 1119518"/>
              <a:gd name="connsiteX1" fmla="*/ 1271016 w 8170520"/>
              <a:gd name="connsiteY1" fmla="*/ 1022939 h 1119518"/>
              <a:gd name="connsiteX2" fmla="*/ 3584448 w 8170520"/>
              <a:gd name="connsiteY2" fmla="*/ 81107 h 1119518"/>
              <a:gd name="connsiteX3" fmla="*/ 5020056 w 8170520"/>
              <a:gd name="connsiteY3" fmla="*/ 145115 h 1119518"/>
              <a:gd name="connsiteX4" fmla="*/ 5641848 w 8170520"/>
              <a:gd name="connsiteY4" fmla="*/ 922355 h 1119518"/>
              <a:gd name="connsiteX5" fmla="*/ 6702552 w 8170520"/>
              <a:gd name="connsiteY5" fmla="*/ 1077803 h 1119518"/>
              <a:gd name="connsiteX6" fmla="*/ 7982712 w 8170520"/>
              <a:gd name="connsiteY6" fmla="*/ 300563 h 1119518"/>
              <a:gd name="connsiteX7" fmla="*/ 8138160 w 8170520"/>
              <a:gd name="connsiteY7" fmla="*/ 209123 h 1119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70520" h="1119518">
                <a:moveTo>
                  <a:pt x="0" y="1032083"/>
                </a:moveTo>
                <a:cubicBezTo>
                  <a:pt x="336804" y="1106759"/>
                  <a:pt x="673608" y="1181435"/>
                  <a:pt x="1271016" y="1022939"/>
                </a:cubicBezTo>
                <a:cubicBezTo>
                  <a:pt x="1868424" y="864443"/>
                  <a:pt x="2959608" y="227411"/>
                  <a:pt x="3584448" y="81107"/>
                </a:cubicBezTo>
                <a:cubicBezTo>
                  <a:pt x="4209288" y="-65197"/>
                  <a:pt x="4677156" y="4907"/>
                  <a:pt x="5020056" y="145115"/>
                </a:cubicBezTo>
                <a:cubicBezTo>
                  <a:pt x="5362956" y="285323"/>
                  <a:pt x="5361432" y="766907"/>
                  <a:pt x="5641848" y="922355"/>
                </a:cubicBezTo>
                <a:cubicBezTo>
                  <a:pt x="5922264" y="1077803"/>
                  <a:pt x="6312408" y="1181435"/>
                  <a:pt x="6702552" y="1077803"/>
                </a:cubicBezTo>
                <a:cubicBezTo>
                  <a:pt x="7092696" y="974171"/>
                  <a:pt x="7743444" y="445343"/>
                  <a:pt x="7982712" y="300563"/>
                </a:cubicBezTo>
                <a:cubicBezTo>
                  <a:pt x="8221980" y="155783"/>
                  <a:pt x="8180070" y="182453"/>
                  <a:pt x="8138160" y="209123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5"/>
          <p:cNvSpPr/>
          <p:nvPr/>
        </p:nvSpPr>
        <p:spPr>
          <a:xfrm>
            <a:off x="1837944" y="2093976"/>
            <a:ext cx="7671816" cy="937869"/>
          </a:xfrm>
          <a:custGeom>
            <a:avLst/>
            <a:gdLst>
              <a:gd name="connsiteX0" fmla="*/ 0 w 7671816"/>
              <a:gd name="connsiteY0" fmla="*/ 0 h 937869"/>
              <a:gd name="connsiteX1" fmla="*/ 1353312 w 7671816"/>
              <a:gd name="connsiteY1" fmla="*/ 832104 h 937869"/>
              <a:gd name="connsiteX2" fmla="*/ 2569464 w 7671816"/>
              <a:gd name="connsiteY2" fmla="*/ 923544 h 937869"/>
              <a:gd name="connsiteX3" fmla="*/ 4343400 w 7671816"/>
              <a:gd name="connsiteY3" fmla="*/ 914400 h 937869"/>
              <a:gd name="connsiteX4" fmla="*/ 4928616 w 7671816"/>
              <a:gd name="connsiteY4" fmla="*/ 704088 h 937869"/>
              <a:gd name="connsiteX5" fmla="*/ 5641848 w 7671816"/>
              <a:gd name="connsiteY5" fmla="*/ 256032 h 937869"/>
              <a:gd name="connsiteX6" fmla="*/ 6601968 w 7671816"/>
              <a:gd name="connsiteY6" fmla="*/ 210312 h 937869"/>
              <a:gd name="connsiteX7" fmla="*/ 7671816 w 7671816"/>
              <a:gd name="connsiteY7" fmla="*/ 685800 h 937869"/>
              <a:gd name="connsiteX8" fmla="*/ 7671816 w 7671816"/>
              <a:gd name="connsiteY8" fmla="*/ 685800 h 93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71816" h="937869">
                <a:moveTo>
                  <a:pt x="0" y="0"/>
                </a:moveTo>
                <a:cubicBezTo>
                  <a:pt x="462534" y="339090"/>
                  <a:pt x="925068" y="678180"/>
                  <a:pt x="1353312" y="832104"/>
                </a:cubicBezTo>
                <a:cubicBezTo>
                  <a:pt x="1781556" y="986028"/>
                  <a:pt x="2071116" y="909828"/>
                  <a:pt x="2569464" y="923544"/>
                </a:cubicBezTo>
                <a:cubicBezTo>
                  <a:pt x="3067812" y="937260"/>
                  <a:pt x="3950208" y="950976"/>
                  <a:pt x="4343400" y="914400"/>
                </a:cubicBezTo>
                <a:cubicBezTo>
                  <a:pt x="4736592" y="877824"/>
                  <a:pt x="4712208" y="813816"/>
                  <a:pt x="4928616" y="704088"/>
                </a:cubicBezTo>
                <a:cubicBezTo>
                  <a:pt x="5145024" y="594360"/>
                  <a:pt x="5362956" y="338328"/>
                  <a:pt x="5641848" y="256032"/>
                </a:cubicBezTo>
                <a:cubicBezTo>
                  <a:pt x="5920740" y="173736"/>
                  <a:pt x="6263640" y="138684"/>
                  <a:pt x="6601968" y="210312"/>
                </a:cubicBezTo>
                <a:cubicBezTo>
                  <a:pt x="6940296" y="281940"/>
                  <a:pt x="7671816" y="685800"/>
                  <a:pt x="7671816" y="685800"/>
                </a:cubicBezTo>
                <a:lnTo>
                  <a:pt x="7671816" y="6858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8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>
            <a:endCxn id="7" idx="2"/>
          </p:cNvCxnSpPr>
          <p:nvPr/>
        </p:nvCxnSpPr>
        <p:spPr>
          <a:xfrm flipV="1">
            <a:off x="1837944" y="3081528"/>
            <a:ext cx="7552944" cy="519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Dividing into multiple services allows dynamic orchestration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2CEE-82E4-47BE-8788-DFB41A95B0A9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5" name="Rectangle 4"/>
          <p:cNvSpPr/>
          <p:nvPr/>
        </p:nvSpPr>
        <p:spPr>
          <a:xfrm>
            <a:off x="987552" y="2808405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6" name="Rectangle 5"/>
          <p:cNvSpPr/>
          <p:nvPr/>
        </p:nvSpPr>
        <p:spPr>
          <a:xfrm>
            <a:off x="7482506" y="2806376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7" name="Oval 6"/>
          <p:cNvSpPr/>
          <p:nvPr/>
        </p:nvSpPr>
        <p:spPr>
          <a:xfrm>
            <a:off x="9390888" y="2441448"/>
            <a:ext cx="2142410" cy="128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Internet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092885" y="2808405"/>
            <a:ext cx="85039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vBNG</a:t>
            </a:r>
            <a:endParaRPr lang="en-US" altLang="zh-CN" dirty="0" smtClean="0"/>
          </a:p>
        </p:txBody>
      </p:sp>
      <p:sp>
        <p:nvSpPr>
          <p:cNvPr id="9" name="Rectangle 8"/>
          <p:cNvSpPr/>
          <p:nvPr/>
        </p:nvSpPr>
        <p:spPr>
          <a:xfrm>
            <a:off x="5391494" y="2808405"/>
            <a:ext cx="90872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vGMUX</a:t>
            </a:r>
            <a:endParaRPr lang="en-US" altLang="zh-CN" dirty="0" smtClean="0"/>
          </a:p>
        </p:txBody>
      </p:sp>
      <p:sp>
        <p:nvSpPr>
          <p:cNvPr id="10" name="Rectangle 9"/>
          <p:cNvSpPr/>
          <p:nvPr/>
        </p:nvSpPr>
        <p:spPr>
          <a:xfrm>
            <a:off x="987552" y="1787182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987552" y="3976643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3092885" y="3976643"/>
            <a:ext cx="85039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vBNG</a:t>
            </a:r>
            <a:endParaRPr lang="en-US" altLang="zh-CN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482506" y="1779257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7482506" y="3976643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3" name="Freeform 2"/>
          <p:cNvSpPr/>
          <p:nvPr/>
        </p:nvSpPr>
        <p:spPr>
          <a:xfrm>
            <a:off x="1819656" y="3274741"/>
            <a:ext cx="8170520" cy="1119518"/>
          </a:xfrm>
          <a:custGeom>
            <a:avLst/>
            <a:gdLst>
              <a:gd name="connsiteX0" fmla="*/ 0 w 8170520"/>
              <a:gd name="connsiteY0" fmla="*/ 1032083 h 1119518"/>
              <a:gd name="connsiteX1" fmla="*/ 1271016 w 8170520"/>
              <a:gd name="connsiteY1" fmla="*/ 1022939 h 1119518"/>
              <a:gd name="connsiteX2" fmla="*/ 3584448 w 8170520"/>
              <a:gd name="connsiteY2" fmla="*/ 81107 h 1119518"/>
              <a:gd name="connsiteX3" fmla="*/ 5020056 w 8170520"/>
              <a:gd name="connsiteY3" fmla="*/ 145115 h 1119518"/>
              <a:gd name="connsiteX4" fmla="*/ 5641848 w 8170520"/>
              <a:gd name="connsiteY4" fmla="*/ 922355 h 1119518"/>
              <a:gd name="connsiteX5" fmla="*/ 6702552 w 8170520"/>
              <a:gd name="connsiteY5" fmla="*/ 1077803 h 1119518"/>
              <a:gd name="connsiteX6" fmla="*/ 7982712 w 8170520"/>
              <a:gd name="connsiteY6" fmla="*/ 300563 h 1119518"/>
              <a:gd name="connsiteX7" fmla="*/ 8138160 w 8170520"/>
              <a:gd name="connsiteY7" fmla="*/ 209123 h 1119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70520" h="1119518">
                <a:moveTo>
                  <a:pt x="0" y="1032083"/>
                </a:moveTo>
                <a:cubicBezTo>
                  <a:pt x="336804" y="1106759"/>
                  <a:pt x="673608" y="1181435"/>
                  <a:pt x="1271016" y="1022939"/>
                </a:cubicBezTo>
                <a:cubicBezTo>
                  <a:pt x="1868424" y="864443"/>
                  <a:pt x="2959608" y="227411"/>
                  <a:pt x="3584448" y="81107"/>
                </a:cubicBezTo>
                <a:cubicBezTo>
                  <a:pt x="4209288" y="-65197"/>
                  <a:pt x="4677156" y="4907"/>
                  <a:pt x="5020056" y="145115"/>
                </a:cubicBezTo>
                <a:cubicBezTo>
                  <a:pt x="5362956" y="285323"/>
                  <a:pt x="5361432" y="766907"/>
                  <a:pt x="5641848" y="922355"/>
                </a:cubicBezTo>
                <a:cubicBezTo>
                  <a:pt x="5922264" y="1077803"/>
                  <a:pt x="6312408" y="1181435"/>
                  <a:pt x="6702552" y="1077803"/>
                </a:cubicBezTo>
                <a:cubicBezTo>
                  <a:pt x="7092696" y="974171"/>
                  <a:pt x="7743444" y="445343"/>
                  <a:pt x="7982712" y="300563"/>
                </a:cubicBezTo>
                <a:cubicBezTo>
                  <a:pt x="8221980" y="155783"/>
                  <a:pt x="8180070" y="182453"/>
                  <a:pt x="8138160" y="209123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5"/>
          <p:cNvSpPr/>
          <p:nvPr/>
        </p:nvSpPr>
        <p:spPr>
          <a:xfrm>
            <a:off x="1837944" y="2093976"/>
            <a:ext cx="7671816" cy="937869"/>
          </a:xfrm>
          <a:custGeom>
            <a:avLst/>
            <a:gdLst>
              <a:gd name="connsiteX0" fmla="*/ 0 w 7671816"/>
              <a:gd name="connsiteY0" fmla="*/ 0 h 937869"/>
              <a:gd name="connsiteX1" fmla="*/ 1353312 w 7671816"/>
              <a:gd name="connsiteY1" fmla="*/ 832104 h 937869"/>
              <a:gd name="connsiteX2" fmla="*/ 2569464 w 7671816"/>
              <a:gd name="connsiteY2" fmla="*/ 923544 h 937869"/>
              <a:gd name="connsiteX3" fmla="*/ 4343400 w 7671816"/>
              <a:gd name="connsiteY3" fmla="*/ 914400 h 937869"/>
              <a:gd name="connsiteX4" fmla="*/ 4928616 w 7671816"/>
              <a:gd name="connsiteY4" fmla="*/ 704088 h 937869"/>
              <a:gd name="connsiteX5" fmla="*/ 5641848 w 7671816"/>
              <a:gd name="connsiteY5" fmla="*/ 256032 h 937869"/>
              <a:gd name="connsiteX6" fmla="*/ 6601968 w 7671816"/>
              <a:gd name="connsiteY6" fmla="*/ 210312 h 937869"/>
              <a:gd name="connsiteX7" fmla="*/ 7671816 w 7671816"/>
              <a:gd name="connsiteY7" fmla="*/ 685800 h 937869"/>
              <a:gd name="connsiteX8" fmla="*/ 7671816 w 7671816"/>
              <a:gd name="connsiteY8" fmla="*/ 685800 h 93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71816" h="937869">
                <a:moveTo>
                  <a:pt x="0" y="0"/>
                </a:moveTo>
                <a:cubicBezTo>
                  <a:pt x="462534" y="339090"/>
                  <a:pt x="925068" y="678180"/>
                  <a:pt x="1353312" y="832104"/>
                </a:cubicBezTo>
                <a:cubicBezTo>
                  <a:pt x="1781556" y="986028"/>
                  <a:pt x="2071116" y="909828"/>
                  <a:pt x="2569464" y="923544"/>
                </a:cubicBezTo>
                <a:cubicBezTo>
                  <a:pt x="3067812" y="937260"/>
                  <a:pt x="3950208" y="950976"/>
                  <a:pt x="4343400" y="914400"/>
                </a:cubicBezTo>
                <a:cubicBezTo>
                  <a:pt x="4736592" y="877824"/>
                  <a:pt x="4712208" y="813816"/>
                  <a:pt x="4928616" y="704088"/>
                </a:cubicBezTo>
                <a:cubicBezTo>
                  <a:pt x="5145024" y="594360"/>
                  <a:pt x="5362956" y="338328"/>
                  <a:pt x="5641848" y="256032"/>
                </a:cubicBezTo>
                <a:cubicBezTo>
                  <a:pt x="5920740" y="173736"/>
                  <a:pt x="6263640" y="138684"/>
                  <a:pt x="6601968" y="210312"/>
                </a:cubicBezTo>
                <a:cubicBezTo>
                  <a:pt x="6940296" y="281940"/>
                  <a:pt x="7671816" y="685800"/>
                  <a:pt x="7671816" y="685800"/>
                </a:cubicBezTo>
                <a:lnTo>
                  <a:pt x="7671816" y="6858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87552" y="5119976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vBRG</a:t>
            </a:r>
            <a:endParaRPr lang="en-US" altLang="zh-CN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7482506" y="5117947"/>
            <a:ext cx="850392" cy="6542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</a:t>
            </a:r>
            <a:endParaRPr lang="en-US" altLang="zh-CN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3092885" y="5119976"/>
            <a:ext cx="85039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vBNG</a:t>
            </a:r>
            <a:endParaRPr lang="en-US" altLang="zh-CN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5391494" y="5119976"/>
            <a:ext cx="908722" cy="654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vGMUX</a:t>
            </a:r>
            <a:endParaRPr lang="en-US" altLang="zh-CN" dirty="0" smtClean="0"/>
          </a:p>
        </p:txBody>
      </p:sp>
      <p:sp>
        <p:nvSpPr>
          <p:cNvPr id="23" name="Freeform 22"/>
          <p:cNvSpPr/>
          <p:nvPr/>
        </p:nvSpPr>
        <p:spPr>
          <a:xfrm>
            <a:off x="1847088" y="3657600"/>
            <a:ext cx="9025128" cy="1819656"/>
          </a:xfrm>
          <a:custGeom>
            <a:avLst/>
            <a:gdLst>
              <a:gd name="connsiteX0" fmla="*/ 0 w 9025128"/>
              <a:gd name="connsiteY0" fmla="*/ 1819656 h 1819656"/>
              <a:gd name="connsiteX1" fmla="*/ 5669280 w 9025128"/>
              <a:gd name="connsiteY1" fmla="*/ 1801368 h 1819656"/>
              <a:gd name="connsiteX2" fmla="*/ 7461504 w 9025128"/>
              <a:gd name="connsiteY2" fmla="*/ 1362456 h 1819656"/>
              <a:gd name="connsiteX3" fmla="*/ 9025128 w 9025128"/>
              <a:gd name="connsiteY3" fmla="*/ 0 h 1819656"/>
              <a:gd name="connsiteX4" fmla="*/ 9025128 w 9025128"/>
              <a:gd name="connsiteY4" fmla="*/ 0 h 181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5128" h="1819656">
                <a:moveTo>
                  <a:pt x="0" y="1819656"/>
                </a:moveTo>
                <a:lnTo>
                  <a:pt x="5669280" y="1801368"/>
                </a:lnTo>
                <a:cubicBezTo>
                  <a:pt x="6912864" y="1725168"/>
                  <a:pt x="6902196" y="1662684"/>
                  <a:pt x="7461504" y="1362456"/>
                </a:cubicBezTo>
                <a:cubicBezTo>
                  <a:pt x="8020812" y="1062228"/>
                  <a:pt x="9025128" y="0"/>
                  <a:pt x="9025128" y="0"/>
                </a:cubicBezTo>
                <a:lnTo>
                  <a:pt x="9025128" y="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5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4798</TotalTime>
  <Words>251</Words>
  <Application>Microsoft Office PowerPoint</Application>
  <PresentationFormat>Widescreen</PresentationFormat>
  <Paragraphs>118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宋体</vt:lpstr>
      <vt:lpstr>Arial</vt:lpstr>
      <vt:lpstr>Calibri</vt:lpstr>
      <vt:lpstr>Calibri Light</vt:lpstr>
      <vt:lpstr>Wingdings</vt:lpstr>
      <vt:lpstr>Office Theme</vt:lpstr>
      <vt:lpstr>vCPE Demo</vt:lpstr>
      <vt:lpstr>What has been accomplished</vt:lpstr>
      <vt:lpstr>vCPE in a nutshell</vt:lpstr>
      <vt:lpstr>Detailed architecture</vt:lpstr>
      <vt:lpstr>vCPE is divided into five services</vt:lpstr>
      <vt:lpstr>Dividing into multiple services allows dynamic orchestration</vt:lpstr>
      <vt:lpstr>Dividing into multiple services allows dynamic orchestration</vt:lpstr>
      <vt:lpstr>Dividing into multiple services allows dynamic orchestration</vt:lpstr>
      <vt:lpstr>Dividing into multiple services allows dynamic orchestration</vt:lpstr>
      <vt:lpstr>Part 1: Customer service instantiation -- create vG and configure VxLANs</vt:lpstr>
      <vt:lpstr>Part 2: Closed loop -- restart vGMUX</vt:lpstr>
      <vt:lpstr>Part 3: Instantiation infrastructure -- spin up 7 VMs and 5 networks</vt:lpstr>
      <vt:lpstr>Thank You!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Kang Xi</dc:creator>
  <cp:lastModifiedBy>Kang Xi</cp:lastModifiedBy>
  <cp:revision>275</cp:revision>
  <dcterms:created xsi:type="dcterms:W3CDTF">2017-08-01T19:47:58Z</dcterms:created>
  <dcterms:modified xsi:type="dcterms:W3CDTF">2017-12-12T15:45:25Z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1513092763</vt:lpwstr>
  </property>
</Properties>
</file>