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80" r:id="rId4"/>
    <p:sldId id="274" r:id="rId5"/>
    <p:sldId id="281" r:id="rId6"/>
    <p:sldId id="275" r:id="rId7"/>
    <p:sldId id="277" r:id="rId8"/>
    <p:sldId id="278" r:id="rId9"/>
    <p:sldId id="279" r:id="rId10"/>
    <p:sldId id="263" r:id="rId11"/>
    <p:sldId id="266" r:id="rId12"/>
    <p:sldId id="267"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FECB4D8-DB02-4DC6-A0A2-4F2EBAE1DC90}" styleName="Medium Style 1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505E3EF-67EA-436B-97B2-0124C06EBD24}" styleName="Medium Style 4 - Accent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solidFill>
            <a:schemeClr val="accent3">
              <a:tint val="20000"/>
            </a:schemeClr>
          </a:solidFill>
        </a:fill>
      </a:tcStyle>
    </a:wholeTbl>
    <a:band1H>
      <a:tcStyle>
        <a:tcBdr/>
        <a:fill>
          <a:solidFill>
            <a:schemeClr val="accent3">
              <a:tint val="40000"/>
            </a:schemeClr>
          </a:solidFill>
        </a:fill>
      </a:tcStyle>
    </a:band1H>
    <a:band1V>
      <a:tcStyle>
        <a:tcBdr/>
        <a:fill>
          <a:solidFill>
            <a:schemeClr val="accent3">
              <a:tint val="40000"/>
            </a:schemeClr>
          </a:solidFill>
        </a:fill>
      </a:tcStyle>
    </a:band1V>
    <a:lastCol>
      <a:tcTxStyle b="on"/>
      <a:tcStyle>
        <a:tcBdr/>
      </a:tcStyle>
    </a:lastCol>
    <a:firstCol>
      <a:tcTxStyle b="on"/>
      <a:tcStyle>
        <a:tcBdr/>
      </a:tcStyle>
    </a:firstCol>
    <a:lastRow>
      <a:tcTxStyle b="on"/>
      <a:tcStyle>
        <a:tcBdr>
          <a:top>
            <a:ln w="25400" cmpd="sng">
              <a:solidFill>
                <a:schemeClr val="accent3"/>
              </a:solidFill>
            </a:ln>
          </a:top>
        </a:tcBdr>
        <a:fill>
          <a:solidFill>
            <a:schemeClr val="accent3">
              <a:tint val="20000"/>
            </a:schemeClr>
          </a:solidFill>
        </a:fill>
      </a:tcStyle>
    </a:lastRow>
    <a:firstRow>
      <a:tcTxStyle b="on"/>
      <a:tcStyle>
        <a:tcBdr/>
        <a:fill>
          <a:solidFill>
            <a:schemeClr val="accent3">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p:cViewPr varScale="1">
        <p:scale>
          <a:sx n="96" d="100"/>
          <a:sy n="96" d="100"/>
        </p:scale>
        <p:origin x="101" y="8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4E6FCF-0E16-46CC-B9BC-ACCF8392055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21A5B41-EE96-4B67-9F4A-22AD63B9BA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3D3E2B65-7437-4508-BCFA-81A498F9485D}"/>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F3BF77AE-E06B-47DC-BD90-05EF98F0D2F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FCCF8EE-EC46-4ECA-9299-7F6EF6FD81D9}"/>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1006898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ADD3BB-CD20-4AB0-A5F4-B60B5BC87607}"/>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E39E455E-5EC0-4E38-A6A3-8A36355EB57F}"/>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3B6B5E2-23B2-4A78-8AB9-AAD7412222A8}"/>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499631C6-D9C8-4B33-868B-7BE95A1DD3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068106E-366F-482F-9909-C512B3A4CF97}"/>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21434065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1A49937-A600-43A2-8F28-5107D267E162}"/>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B918FEEB-0695-4D52-B70D-FE3FD3181749}"/>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78D7A1-EB91-462D-8CCE-D14740C1B85B}"/>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DB7FA136-AF2E-43DA-A962-DE0EBCC9D32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23D3FB9-BF40-4AA4-8928-0D6ECA1A0396}"/>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28045962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77A683-9910-4346-993F-853DD0F6BD5A}"/>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B272DE7F-97D4-4C34-A04B-2258EEC24B40}"/>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A796006-CBFA-4CB6-92F2-C9C4A00784A5}"/>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84106824-7489-4165-AB29-D36B6650CD3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F56DF244-D292-45BD-9328-8E550090319C}"/>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23346314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09DEDD-1C9A-4D00-9B3D-782E83D6ED12}"/>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A030251-D815-4249-A09C-B877F3AC5B4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EBF6C374-F654-46A1-8851-45C77630157E}"/>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9ED6FAB2-FA97-4D43-B872-36C71386A9D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F71B0CB-3719-4A07-B8DC-CBA1ECD68482}"/>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470105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E93694-4787-44EF-8B0C-2B5764D6FE48}"/>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A459048-F85E-4679-B3AC-56C18D1237E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481CD4CF-9E29-4429-87CC-E12B42FBA95B}"/>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FD767C6C-59FC-40DD-9208-9B8C95B0E60B}"/>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6" name="Footer Placeholder 5">
            <a:extLst>
              <a:ext uri="{FF2B5EF4-FFF2-40B4-BE49-F238E27FC236}">
                <a16:creationId xmlns:a16="http://schemas.microsoft.com/office/drawing/2014/main" id="{E0D6C698-1F82-4DE8-9551-58C93E10A2A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F7F320C9-14A8-44A9-824C-0A4B26658CC4}"/>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28259434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473692-4E26-4608-B1C3-32B7673FCA99}"/>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8A2D1B07-609E-46C6-9C89-ED50F73DF477}"/>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3DEA4DDB-680C-41E8-B1C9-141958CB0E3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4ECBFFD8-CDA8-4741-9E6B-87B1E3B56C2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A7580773-E75C-4851-8B49-4485B78BBAA8}"/>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AFE72937-F735-4789-BE3E-1BE3B852723C}"/>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8" name="Footer Placeholder 7">
            <a:extLst>
              <a:ext uri="{FF2B5EF4-FFF2-40B4-BE49-F238E27FC236}">
                <a16:creationId xmlns:a16="http://schemas.microsoft.com/office/drawing/2014/main" id="{ED7B77C4-6F90-426D-804A-A72EBEA4A3A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E8477E26-1E33-4176-8CFD-53DA661AF7D4}"/>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24127687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9A3C95E-DC06-4C0C-A54E-2D563ACA5F9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68F193A8-FD99-41D9-9557-9A356F742FA0}"/>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4" name="Footer Placeholder 3">
            <a:extLst>
              <a:ext uri="{FF2B5EF4-FFF2-40B4-BE49-F238E27FC236}">
                <a16:creationId xmlns:a16="http://schemas.microsoft.com/office/drawing/2014/main" id="{D8AE1047-86A8-49F3-8DCA-CB01301EE22C}"/>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25DC07AE-D76A-4A8E-B7FE-E454C5F26B72}"/>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35886843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794D42E-C7DB-4F71-8D1F-7176CEC1CC1E}"/>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3" name="Footer Placeholder 2">
            <a:extLst>
              <a:ext uri="{FF2B5EF4-FFF2-40B4-BE49-F238E27FC236}">
                <a16:creationId xmlns:a16="http://schemas.microsoft.com/office/drawing/2014/main" id="{9C15DA79-9DE8-48E5-A81C-82D0AF3AFCC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0852A22E-FC53-44FF-A23D-CAF161DAC709}"/>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148092396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75E07-58FC-421D-8604-7BA3632D4B1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45F8B93F-B8FB-4AD6-A55D-56C1AABF49C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9D67367E-3A72-411A-9E0D-37154C34F52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19CFB-CE66-4810-98DE-8868727C9C89}"/>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6" name="Footer Placeholder 5">
            <a:extLst>
              <a:ext uri="{FF2B5EF4-FFF2-40B4-BE49-F238E27FC236}">
                <a16:creationId xmlns:a16="http://schemas.microsoft.com/office/drawing/2014/main" id="{E955DEAB-E7BA-4493-B7A9-2C53AA61102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FD6E1FC-DBEB-4731-AA0B-D4089EEE8E6F}"/>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11079037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69A183-1678-4E0D-8AC6-D61C321C927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5DE7ABF-BD77-435E-B4AC-17F1BDFA291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965453D4-C394-46CA-88C6-64EC5F8FB43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383665-0A5B-49A4-942E-FE3FA77B300B}"/>
              </a:ext>
            </a:extLst>
          </p:cNvPr>
          <p:cNvSpPr>
            <a:spLocks noGrp="1"/>
          </p:cNvSpPr>
          <p:nvPr>
            <p:ph type="dt" sz="half" idx="10"/>
          </p:nvPr>
        </p:nvSpPr>
        <p:spPr/>
        <p:txBody>
          <a:bodyPr/>
          <a:lstStyle/>
          <a:p>
            <a:fld id="{51A953E8-0304-4FC5-8BF5-321B5B66DF2F}" type="datetimeFigureOut">
              <a:rPr lang="en-US" smtClean="0"/>
              <a:t>1/30/2018</a:t>
            </a:fld>
            <a:endParaRPr lang="en-US"/>
          </a:p>
        </p:txBody>
      </p:sp>
      <p:sp>
        <p:nvSpPr>
          <p:cNvPr id="6" name="Footer Placeholder 5">
            <a:extLst>
              <a:ext uri="{FF2B5EF4-FFF2-40B4-BE49-F238E27FC236}">
                <a16:creationId xmlns:a16="http://schemas.microsoft.com/office/drawing/2014/main" id="{93B2A213-2F87-45E9-8373-3EA1A72298B0}"/>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C604625-C696-447B-8ACA-26740E7FD3E0}"/>
              </a:ext>
            </a:extLst>
          </p:cNvPr>
          <p:cNvSpPr>
            <a:spLocks noGrp="1"/>
          </p:cNvSpPr>
          <p:nvPr>
            <p:ph type="sldNum" sz="quarter" idx="12"/>
          </p:nvPr>
        </p:nvSpPr>
        <p:spPr/>
        <p:txBody>
          <a:bodyPr/>
          <a:lstStyle/>
          <a:p>
            <a:fld id="{EFEF7D3A-895A-4F8D-8BCE-7D5B416C9CC7}" type="slidenum">
              <a:rPr lang="en-US" smtClean="0"/>
              <a:t>‹#›</a:t>
            </a:fld>
            <a:endParaRPr lang="en-US"/>
          </a:p>
        </p:txBody>
      </p:sp>
    </p:spTree>
    <p:extLst>
      <p:ext uri="{BB962C8B-B14F-4D97-AF65-F5344CB8AC3E}">
        <p14:creationId xmlns:p14="http://schemas.microsoft.com/office/powerpoint/2010/main" val="428226862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6819EA4-7B1B-4B6F-892B-BFE7059927A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BA859A-7AED-4D5A-9518-1CA1DC4FE04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5126D3B-6FA7-46CB-B5C4-68F60CD04C4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1A953E8-0304-4FC5-8BF5-321B5B66DF2F}" type="datetimeFigureOut">
              <a:rPr lang="en-US" smtClean="0"/>
              <a:t>1/30/2018</a:t>
            </a:fld>
            <a:endParaRPr lang="en-US"/>
          </a:p>
        </p:txBody>
      </p:sp>
      <p:sp>
        <p:nvSpPr>
          <p:cNvPr id="5" name="Footer Placeholder 4">
            <a:extLst>
              <a:ext uri="{FF2B5EF4-FFF2-40B4-BE49-F238E27FC236}">
                <a16:creationId xmlns:a16="http://schemas.microsoft.com/office/drawing/2014/main" id="{8E5AA300-2F6C-4E00-9E69-A22600237E6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7A7A05F-0B09-425C-B446-72FF952FAA4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EF7D3A-895A-4F8D-8BCE-7D5B416C9CC7}" type="slidenum">
              <a:rPr lang="en-US" smtClean="0"/>
              <a:t>‹#›</a:t>
            </a:fld>
            <a:endParaRPr lang="en-US"/>
          </a:p>
        </p:txBody>
      </p:sp>
    </p:spTree>
    <p:extLst>
      <p:ext uri="{BB962C8B-B14F-4D97-AF65-F5344CB8AC3E}">
        <p14:creationId xmlns:p14="http://schemas.microsoft.com/office/powerpoint/2010/main" val="400684861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s://www.openapis.org/about"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hyperlink" Target="http://app.swaggerhub.com/"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zalando.github.io/restful-api-guidelines/index.html#general-guidelines" TargetMode="External"/><Relationship Id="rId2" Type="http://schemas.openxmlformats.org/officeDocument/2006/relationships/hyperlink" Target="https://app.swaggerhub.com/prices?_ga=2.71334490.893424181.1517237482-936456995.1511884392" TargetMode="Externa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2" Type="http://schemas.openxmlformats.org/officeDocument/2006/relationships/hyperlink" Target="https://app.swaggerhub.com/help/tutorials/getting-started"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hyperlink" Target="https://www.codeguru.com/cpp/frameworks/the-value-of-specification-first-development-using-swagger.html"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AF5F9-B9CA-430E-B356-18A190D426B2}"/>
              </a:ext>
            </a:extLst>
          </p:cNvPr>
          <p:cNvSpPr>
            <a:spLocks noGrp="1"/>
          </p:cNvSpPr>
          <p:nvPr>
            <p:ph type="ctrTitle"/>
          </p:nvPr>
        </p:nvSpPr>
        <p:spPr/>
        <p:txBody>
          <a:bodyPr>
            <a:normAutofit/>
          </a:bodyPr>
          <a:lstStyle/>
          <a:p>
            <a:r>
              <a:rPr lang="en-US" dirty="0"/>
              <a:t>ONAP API Documentation</a:t>
            </a:r>
            <a:br>
              <a:rPr lang="en-US" dirty="0"/>
            </a:br>
            <a:r>
              <a:rPr lang="en-US" sz="4400" dirty="0"/>
              <a:t>analysis of process to use </a:t>
            </a:r>
            <a:r>
              <a:rPr lang="en-US" sz="4400" dirty="0" err="1"/>
              <a:t>swaggerhub</a:t>
            </a:r>
            <a:endParaRPr lang="en-US" dirty="0"/>
          </a:p>
        </p:txBody>
      </p:sp>
    </p:spTree>
    <p:extLst>
      <p:ext uri="{BB962C8B-B14F-4D97-AF65-F5344CB8AC3E}">
        <p14:creationId xmlns:p14="http://schemas.microsoft.com/office/powerpoint/2010/main" val="8426963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4ED26B-C84B-46CF-98E3-43CC9BB34237}"/>
              </a:ext>
            </a:extLst>
          </p:cNvPr>
          <p:cNvSpPr>
            <a:spLocks noGrp="1"/>
          </p:cNvSpPr>
          <p:nvPr>
            <p:ph type="title"/>
          </p:nvPr>
        </p:nvSpPr>
        <p:spPr/>
        <p:txBody>
          <a:bodyPr/>
          <a:lstStyle/>
          <a:p>
            <a:r>
              <a:rPr lang="en-US" dirty="0"/>
              <a:t>Background</a:t>
            </a:r>
          </a:p>
        </p:txBody>
      </p:sp>
      <p:sp>
        <p:nvSpPr>
          <p:cNvPr id="3" name="Content Placeholder 2">
            <a:extLst>
              <a:ext uri="{FF2B5EF4-FFF2-40B4-BE49-F238E27FC236}">
                <a16:creationId xmlns:a16="http://schemas.microsoft.com/office/drawing/2014/main" id="{53BB3D5B-1CB6-4CF2-96C0-6A129AC41F9E}"/>
              </a:ext>
            </a:extLst>
          </p:cNvPr>
          <p:cNvSpPr>
            <a:spLocks noGrp="1"/>
          </p:cNvSpPr>
          <p:nvPr>
            <p:ph idx="1"/>
          </p:nvPr>
        </p:nvSpPr>
        <p:spPr/>
        <p:txBody>
          <a:bodyPr/>
          <a:lstStyle/>
          <a:p>
            <a:r>
              <a:rPr lang="en-US" dirty="0"/>
              <a:t>Each ONAP subsystem is independently defining &amp; maintaining their APIs</a:t>
            </a:r>
          </a:p>
          <a:p>
            <a:r>
              <a:rPr lang="en-US" dirty="0"/>
              <a:t>API guidelines and tools are desired to enable consistent API documentation that will:</a:t>
            </a:r>
          </a:p>
          <a:p>
            <a:pPr lvl="1"/>
            <a:r>
              <a:rPr lang="en-US" dirty="0"/>
              <a:t>Reduce interdependencies, allow teams to work at their own pace</a:t>
            </a:r>
          </a:p>
          <a:p>
            <a:pPr lvl="1"/>
            <a:r>
              <a:rPr lang="en-US" dirty="0"/>
              <a:t>Faster development and delivery</a:t>
            </a:r>
          </a:p>
          <a:p>
            <a:pPr lvl="1"/>
            <a:r>
              <a:rPr lang="en-US" dirty="0"/>
              <a:t>Easier expansion to different interfaces, clients and views</a:t>
            </a:r>
          </a:p>
          <a:p>
            <a:pPr lvl="1"/>
            <a:r>
              <a:rPr lang="en-US" dirty="0"/>
              <a:t>Developer friendly services to build ecosystems and platforms</a:t>
            </a:r>
          </a:p>
          <a:p>
            <a:pPr lvl="1"/>
            <a:endParaRPr lang="en-US" dirty="0"/>
          </a:p>
          <a:p>
            <a:endParaRPr lang="en-US" dirty="0"/>
          </a:p>
        </p:txBody>
      </p:sp>
    </p:spTree>
    <p:extLst>
      <p:ext uri="{BB962C8B-B14F-4D97-AF65-F5344CB8AC3E}">
        <p14:creationId xmlns:p14="http://schemas.microsoft.com/office/powerpoint/2010/main" val="3726586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22E815-A87A-47FF-A1FF-60FFF69273F9}"/>
              </a:ext>
            </a:extLst>
          </p:cNvPr>
          <p:cNvSpPr>
            <a:spLocks noGrp="1"/>
          </p:cNvSpPr>
          <p:nvPr>
            <p:ph type="title"/>
          </p:nvPr>
        </p:nvSpPr>
        <p:spPr/>
        <p:txBody>
          <a:bodyPr/>
          <a:lstStyle/>
          <a:p>
            <a:r>
              <a:rPr lang="en-US" dirty="0" err="1"/>
              <a:t>swaggerhub</a:t>
            </a:r>
            <a:endParaRPr lang="en-US" dirty="0"/>
          </a:p>
        </p:txBody>
      </p:sp>
      <p:graphicFrame>
        <p:nvGraphicFramePr>
          <p:cNvPr id="4" name="Content Placeholder 3">
            <a:extLst>
              <a:ext uri="{FF2B5EF4-FFF2-40B4-BE49-F238E27FC236}">
                <a16:creationId xmlns:a16="http://schemas.microsoft.com/office/drawing/2014/main" id="{67269A42-7053-499B-8BD2-212005CF4C73}"/>
              </a:ext>
            </a:extLst>
          </p:cNvPr>
          <p:cNvGraphicFramePr>
            <a:graphicFrameLocks noGrp="1"/>
          </p:cNvGraphicFramePr>
          <p:nvPr>
            <p:ph idx="1"/>
            <p:extLst>
              <p:ext uri="{D42A27DB-BD31-4B8C-83A1-F6EECF244321}">
                <p14:modId xmlns:p14="http://schemas.microsoft.com/office/powerpoint/2010/main" val="3540205644"/>
              </p:ext>
            </p:extLst>
          </p:nvPr>
        </p:nvGraphicFramePr>
        <p:xfrm>
          <a:off x="689317" y="1572406"/>
          <a:ext cx="10664483" cy="4656943"/>
        </p:xfrm>
        <a:graphic>
          <a:graphicData uri="http://schemas.openxmlformats.org/drawingml/2006/table">
            <a:tbl>
              <a:tblPr bandRow="1">
                <a:tableStyleId>{0505E3EF-67EA-436B-97B2-0124C06EBD24}</a:tableStyleId>
              </a:tblPr>
              <a:tblGrid>
                <a:gridCol w="2588455">
                  <a:extLst>
                    <a:ext uri="{9D8B030D-6E8A-4147-A177-3AD203B41FA5}">
                      <a16:colId xmlns:a16="http://schemas.microsoft.com/office/drawing/2014/main" val="2862994860"/>
                    </a:ext>
                  </a:extLst>
                </a:gridCol>
                <a:gridCol w="8076028">
                  <a:extLst>
                    <a:ext uri="{9D8B030D-6E8A-4147-A177-3AD203B41FA5}">
                      <a16:colId xmlns:a16="http://schemas.microsoft.com/office/drawing/2014/main" val="3820728377"/>
                    </a:ext>
                  </a:extLst>
                </a:gridCol>
              </a:tblGrid>
              <a:tr h="630904">
                <a:tc>
                  <a:txBody>
                    <a:bodyPr/>
                    <a:lstStyle/>
                    <a:p>
                      <a:pPr algn="ctr"/>
                      <a:r>
                        <a:rPr lang="en-US" sz="1600" b="1" dirty="0">
                          <a:effectLst/>
                        </a:rPr>
                        <a:t>Design</a:t>
                      </a:r>
                      <a:endParaRPr lang="en-US" sz="1600" b="1" dirty="0">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dirty="0">
                          <a:effectLst/>
                        </a:rPr>
                        <a:t>Cloud-based YAML editor with predesigned templates, simultaneous style feedback, mocking, and hosting for API definitions</a:t>
                      </a:r>
                      <a:endParaRPr lang="en-US" sz="1600" dirty="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1363356144"/>
                  </a:ext>
                </a:extLst>
              </a:tr>
              <a:tr h="630904">
                <a:tc>
                  <a:txBody>
                    <a:bodyPr/>
                    <a:lstStyle/>
                    <a:p>
                      <a:pPr algn="ctr"/>
                      <a:r>
                        <a:rPr lang="en-US" sz="1600" b="1">
                          <a:effectLst/>
                        </a:rPr>
                        <a:t>Develop</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a:effectLst/>
                        </a:rPr>
                        <a:t>Code generation in 20+ server languages, which can automatically sync with source control hosts like GitHub, Bitbucket, and GitLab</a:t>
                      </a:r>
                      <a:endParaRPr lang="en-US" sz="160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1701746251"/>
                  </a:ext>
                </a:extLst>
              </a:tr>
              <a:tr h="630904">
                <a:tc>
                  <a:txBody>
                    <a:bodyPr/>
                    <a:lstStyle/>
                    <a:p>
                      <a:pPr algn="ctr"/>
                      <a:r>
                        <a:rPr lang="en-US" sz="1600" b="1">
                          <a:effectLst/>
                        </a:rPr>
                        <a:t>Document</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dirty="0">
                          <a:effectLst/>
                        </a:rPr>
                        <a:t>Interactive API documentation and sandbox, and auto-generation for client SDKs, all hosted in the cloud with privacy controls</a:t>
                      </a:r>
                      <a:endParaRPr lang="en-US" sz="1600" dirty="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953313324"/>
                  </a:ext>
                </a:extLst>
              </a:tr>
              <a:tr h="394930">
                <a:tc>
                  <a:txBody>
                    <a:bodyPr/>
                    <a:lstStyle/>
                    <a:p>
                      <a:pPr algn="ctr"/>
                      <a:r>
                        <a:rPr lang="en-US" sz="1600" b="1">
                          <a:effectLst/>
                        </a:rPr>
                        <a:t>Mock</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a:effectLst/>
                        </a:rPr>
                        <a:t>Generate a mock of your API to virtualize operations without writing any code</a:t>
                      </a:r>
                      <a:endParaRPr lang="en-US" sz="160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3364773017"/>
                  </a:ext>
                </a:extLst>
              </a:tr>
              <a:tr h="553746">
                <a:tc>
                  <a:txBody>
                    <a:bodyPr/>
                    <a:lstStyle/>
                    <a:p>
                      <a:pPr algn="ctr"/>
                      <a:r>
                        <a:rPr lang="en-US" sz="1600" b="1">
                          <a:effectLst/>
                        </a:rPr>
                        <a:t>Host</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a:effectLst/>
                        </a:rPr>
                        <a:t>Secure cloud-based hosting for Swagger definitions and API documentation, with built-in access controls</a:t>
                      </a:r>
                      <a:endParaRPr lang="en-US" sz="160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531883809"/>
                  </a:ext>
                </a:extLst>
              </a:tr>
              <a:tr h="553746">
                <a:tc>
                  <a:txBody>
                    <a:bodyPr/>
                    <a:lstStyle/>
                    <a:p>
                      <a:pPr algn="ctr"/>
                      <a:r>
                        <a:rPr lang="en-US" sz="1600" b="1">
                          <a:effectLst/>
                        </a:rPr>
                        <a:t>Collaborate</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a:effectLst/>
                        </a:rPr>
                        <a:t>Real-time issue tracking and conversations, team management, role assignment, and permission/access controls</a:t>
                      </a:r>
                      <a:endParaRPr lang="en-US" sz="160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1704972608"/>
                  </a:ext>
                </a:extLst>
              </a:tr>
              <a:tr h="866879">
                <a:tc>
                  <a:txBody>
                    <a:bodyPr/>
                    <a:lstStyle/>
                    <a:p>
                      <a:pPr algn="ctr"/>
                      <a:r>
                        <a:rPr lang="en-US" sz="1600" b="1">
                          <a:effectLst/>
                        </a:rPr>
                        <a:t>Deploy</a:t>
                      </a:r>
                      <a:endParaRPr lang="en-US" sz="1600" b="1">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a:effectLst/>
                        </a:rPr>
                        <a:t>Quickly deploy your API definitions to API Gateways such as AWS , Microsoft Azure and IBM API Connect. Automatically generate AWS Lambda functions for serverless deployments.</a:t>
                      </a:r>
                      <a:endParaRPr lang="en-US" sz="160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962355867"/>
                  </a:ext>
                </a:extLst>
              </a:tr>
              <a:tr h="394930">
                <a:tc>
                  <a:txBody>
                    <a:bodyPr/>
                    <a:lstStyle/>
                    <a:p>
                      <a:pPr algn="ctr"/>
                      <a:r>
                        <a:rPr lang="en-US" sz="1600" b="1" dirty="0">
                          <a:effectLst/>
                        </a:rPr>
                        <a:t>Version</a:t>
                      </a:r>
                      <a:endParaRPr lang="en-US" sz="1600" b="1" dirty="0">
                        <a:effectLst/>
                        <a:latin typeface="Arial" panose="020B0604020202020204" pitchFamily="34" charset="0"/>
                        <a:cs typeface="Arial" panose="020B0604020202020204" pitchFamily="34" charset="0"/>
                      </a:endParaRPr>
                    </a:p>
                  </a:txBody>
                  <a:tcPr marL="19481" marR="19481" marT="19481" marB="19481" anchor="ctr"/>
                </a:tc>
                <a:tc>
                  <a:txBody>
                    <a:bodyPr/>
                    <a:lstStyle/>
                    <a:p>
                      <a:pPr algn="ctr"/>
                      <a:r>
                        <a:rPr lang="en-US" sz="1600" dirty="0">
                          <a:effectLst/>
                        </a:rPr>
                        <a:t>Manage multiple versions of API definitions, and retire outdated APIs</a:t>
                      </a:r>
                      <a:endParaRPr lang="en-US" sz="1600" dirty="0">
                        <a:effectLst/>
                        <a:latin typeface="Arial" panose="020B0604020202020204" pitchFamily="34" charset="0"/>
                        <a:cs typeface="Arial" panose="020B0604020202020204" pitchFamily="34" charset="0"/>
                      </a:endParaRPr>
                    </a:p>
                  </a:txBody>
                  <a:tcPr marL="19481" marR="19481" marT="19481" marB="19481" anchor="ctr"/>
                </a:tc>
                <a:extLst>
                  <a:ext uri="{0D108BD9-81ED-4DB2-BD59-A6C34878D82A}">
                    <a16:rowId xmlns:a16="http://schemas.microsoft.com/office/drawing/2014/main" val="1033038919"/>
                  </a:ext>
                </a:extLst>
              </a:tr>
            </a:tbl>
          </a:graphicData>
        </a:graphic>
      </p:graphicFrame>
      <p:sp>
        <p:nvSpPr>
          <p:cNvPr id="5" name="TextBox 4">
            <a:extLst>
              <a:ext uri="{FF2B5EF4-FFF2-40B4-BE49-F238E27FC236}">
                <a16:creationId xmlns:a16="http://schemas.microsoft.com/office/drawing/2014/main" id="{420A6073-B409-48B4-BD81-AEC1B219E26C}"/>
              </a:ext>
            </a:extLst>
          </p:cNvPr>
          <p:cNvSpPr txBox="1"/>
          <p:nvPr/>
        </p:nvSpPr>
        <p:spPr>
          <a:xfrm>
            <a:off x="8595359" y="6488668"/>
            <a:ext cx="3826412" cy="369332"/>
          </a:xfrm>
          <a:prstGeom prst="rect">
            <a:avLst/>
          </a:prstGeom>
          <a:noFill/>
        </p:spPr>
        <p:txBody>
          <a:bodyPr wrap="square" rtlCol="0">
            <a:spAutoFit/>
          </a:bodyPr>
          <a:lstStyle/>
          <a:p>
            <a:r>
              <a:rPr lang="en-US" i="1" dirty="0"/>
              <a:t>Source:  https://swaggerhub.com</a:t>
            </a:r>
          </a:p>
        </p:txBody>
      </p:sp>
      <p:pic>
        <p:nvPicPr>
          <p:cNvPr id="1026" name="Picture 2" descr="sh-logo-site">
            <a:extLst>
              <a:ext uri="{FF2B5EF4-FFF2-40B4-BE49-F238E27FC236}">
                <a16:creationId xmlns:a16="http://schemas.microsoft.com/office/drawing/2014/main" id="{89467191-CCF0-4316-B252-C7C31A73D2B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33825" y="464485"/>
            <a:ext cx="657225" cy="657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280394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2F0DC-38A1-4545-89B3-29974C61446B}"/>
              </a:ext>
            </a:extLst>
          </p:cNvPr>
          <p:cNvSpPr>
            <a:spLocks noGrp="1"/>
          </p:cNvSpPr>
          <p:nvPr>
            <p:ph type="title"/>
          </p:nvPr>
        </p:nvSpPr>
        <p:spPr>
          <a:xfrm>
            <a:off x="838200" y="365125"/>
            <a:ext cx="10515600" cy="844697"/>
          </a:xfrm>
        </p:spPr>
        <p:txBody>
          <a:bodyPr>
            <a:normAutofit fontScale="90000"/>
          </a:bodyPr>
          <a:lstStyle/>
          <a:p>
            <a:r>
              <a:rPr lang="en-US" b="1" dirty="0"/>
              <a:t>Why </a:t>
            </a:r>
            <a:r>
              <a:rPr lang="en-US" b="1" dirty="0" err="1"/>
              <a:t>SwaggerHub</a:t>
            </a:r>
            <a:r>
              <a:rPr lang="en-US" b="1" dirty="0"/>
              <a:t>?</a:t>
            </a:r>
            <a:br>
              <a:rPr lang="en-US" dirty="0"/>
            </a:br>
            <a:endParaRPr lang="en-US" dirty="0"/>
          </a:p>
        </p:txBody>
      </p:sp>
      <p:sp>
        <p:nvSpPr>
          <p:cNvPr id="3" name="Content Placeholder 2">
            <a:extLst>
              <a:ext uri="{FF2B5EF4-FFF2-40B4-BE49-F238E27FC236}">
                <a16:creationId xmlns:a16="http://schemas.microsoft.com/office/drawing/2014/main" id="{9A52EB02-EB38-4BC5-9680-D503EFC1E930}"/>
              </a:ext>
            </a:extLst>
          </p:cNvPr>
          <p:cNvSpPr>
            <a:spLocks noGrp="1"/>
          </p:cNvSpPr>
          <p:nvPr>
            <p:ph idx="1"/>
          </p:nvPr>
        </p:nvSpPr>
        <p:spPr>
          <a:xfrm>
            <a:off x="838200" y="1055076"/>
            <a:ext cx="10515600" cy="5444197"/>
          </a:xfrm>
        </p:spPr>
        <p:txBody>
          <a:bodyPr>
            <a:normAutofit fontScale="55000" lnSpcReduction="20000"/>
          </a:bodyPr>
          <a:lstStyle/>
          <a:p>
            <a:r>
              <a:rPr lang="en-US" b="1" dirty="0"/>
              <a:t>Cloud-Based Editor with Advanced Design Capabilities  </a:t>
            </a:r>
          </a:p>
          <a:p>
            <a:pPr lvl="1"/>
            <a:r>
              <a:rPr lang="en-US" dirty="0"/>
              <a:t>Write and edit your Swagger definition in a cloud-based editor with built-in style validation to reduce errors, and auto-mocking that lets you preview how your API will behave and validate design decisions without writing any code.</a:t>
            </a:r>
          </a:p>
          <a:p>
            <a:r>
              <a:rPr lang="en-US" b="1" dirty="0"/>
              <a:t> Integrated Documentation Workflow </a:t>
            </a:r>
          </a:p>
          <a:p>
            <a:pPr lvl="1"/>
            <a:r>
              <a:rPr lang="en-US" dirty="0"/>
              <a:t>Write your Swagger definition, work with your documentation, and generate code and client SDKs in one intuitive interface, without the need to work across multiple tools. </a:t>
            </a:r>
            <a:r>
              <a:rPr lang="en-US" dirty="0" err="1"/>
              <a:t>SwaggerHub</a:t>
            </a:r>
            <a:r>
              <a:rPr lang="en-US" dirty="0"/>
              <a:t> keeps everything in sync and seamlessly integrates with source control and API management platforms.</a:t>
            </a:r>
          </a:p>
          <a:p>
            <a:r>
              <a:rPr lang="en-US" b="1" dirty="0"/>
              <a:t>Secure Cloud-Hosting </a:t>
            </a:r>
          </a:p>
          <a:p>
            <a:pPr lvl="1"/>
            <a:r>
              <a:rPr lang="en-US" dirty="0"/>
              <a:t>Store all of your API definitions, and associated documentation, in a platform built for APIs. </a:t>
            </a:r>
            <a:r>
              <a:rPr lang="en-US" dirty="0" err="1"/>
              <a:t>SwaggerHub</a:t>
            </a:r>
            <a:r>
              <a:rPr lang="en-US" dirty="0"/>
              <a:t> auto-saves your work throughout the design process and provides a central place to host your documentation, without the need to setup a server.</a:t>
            </a:r>
          </a:p>
          <a:p>
            <a:r>
              <a:rPr lang="en-US" b="1" dirty="0"/>
              <a:t>Privacy and Access Control </a:t>
            </a:r>
          </a:p>
          <a:p>
            <a:pPr lvl="1"/>
            <a:r>
              <a:rPr lang="en-US" dirty="0"/>
              <a:t>Control who can access your APIs, and keep sensitive information secure with </a:t>
            </a:r>
            <a:r>
              <a:rPr lang="en-US" dirty="0" err="1"/>
              <a:t>SwaggerHub’s</a:t>
            </a:r>
            <a:r>
              <a:rPr lang="en-US" dirty="0"/>
              <a:t> built-in privacy controls. Use access controls when designing new APIs, or documenting an existing Swagger definition.</a:t>
            </a:r>
          </a:p>
          <a:p>
            <a:r>
              <a:rPr lang="en-US" b="1" dirty="0"/>
              <a:t>Versioning and Publishing </a:t>
            </a:r>
          </a:p>
          <a:p>
            <a:pPr lvl="1"/>
            <a:r>
              <a:rPr lang="en-US" dirty="0"/>
              <a:t>Update and iterate continuously, with the ability to manage multiple versions of your API in </a:t>
            </a:r>
            <a:r>
              <a:rPr lang="en-US" dirty="0" err="1"/>
              <a:t>SwaggerHub</a:t>
            </a:r>
            <a:r>
              <a:rPr lang="en-US" dirty="0"/>
              <a:t>. New versions copy existing syntax from the last updated version so you’ll never have to start building from scratch.</a:t>
            </a:r>
          </a:p>
          <a:p>
            <a:r>
              <a:rPr lang="en-US" b="1" dirty="0"/>
              <a:t>Collaboration &amp; Team Management</a:t>
            </a:r>
          </a:p>
          <a:p>
            <a:pPr lvl="1"/>
            <a:r>
              <a:rPr lang="en-US" b="1" dirty="0"/>
              <a:t> </a:t>
            </a:r>
            <a:r>
              <a:rPr lang="en-US" dirty="0" err="1"/>
              <a:t>SwaggerHub</a:t>
            </a:r>
            <a:r>
              <a:rPr lang="en-US" dirty="0"/>
              <a:t> provides a central platform for teams to collaborate throughout the design and documentation of your API. Securely share your APIs with internal and external contributors, and track issues in real-time with comments in the </a:t>
            </a:r>
            <a:r>
              <a:rPr lang="en-US" dirty="0" err="1"/>
              <a:t>SwaggerHub</a:t>
            </a:r>
            <a:r>
              <a:rPr lang="en-US" dirty="0"/>
              <a:t> editor. </a:t>
            </a:r>
            <a:r>
              <a:rPr lang="en-US" dirty="0" err="1"/>
              <a:t>SwaggerHub</a:t>
            </a:r>
            <a:r>
              <a:rPr lang="en-US" dirty="0"/>
              <a:t> will automatically notify collaborators whenever a change is made the definition.</a:t>
            </a:r>
          </a:p>
          <a:p>
            <a:r>
              <a:rPr lang="en-US" b="1" dirty="0"/>
              <a:t>Sync with Source Control and API Management Platforms</a:t>
            </a:r>
            <a:endParaRPr lang="en-US" dirty="0"/>
          </a:p>
          <a:p>
            <a:pPr lvl="1"/>
            <a:r>
              <a:rPr lang="en-US" dirty="0"/>
              <a:t>Manage the entire lifecycle of your API from a central platform, which syncs the different versions of your API definitions with source control tools and API management platforms — allowing you to update your Swagger definition and automatically update your documentation, server code, and deployment.</a:t>
            </a:r>
          </a:p>
          <a:p>
            <a:r>
              <a:rPr lang="en-US" b="1" dirty="0"/>
              <a:t>Reuse Common Models</a:t>
            </a:r>
            <a:endParaRPr lang="en-US" dirty="0"/>
          </a:p>
          <a:p>
            <a:pPr lvl="1"/>
            <a:r>
              <a:rPr lang="en-US" dirty="0"/>
              <a:t>Store all your common components in Domains, which can then referenced from all your APIs, standardizing work and saving time and effort.</a:t>
            </a:r>
          </a:p>
          <a:p>
            <a:endParaRPr lang="en-US" dirty="0"/>
          </a:p>
        </p:txBody>
      </p:sp>
    </p:spTree>
    <p:extLst>
      <p:ext uri="{BB962C8B-B14F-4D97-AF65-F5344CB8AC3E}">
        <p14:creationId xmlns:p14="http://schemas.microsoft.com/office/powerpoint/2010/main" val="311143281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88D7441-7C01-4741-BD6E-98CB746ED40E}"/>
              </a:ext>
            </a:extLst>
          </p:cNvPr>
          <p:cNvSpPr>
            <a:spLocks noGrp="1"/>
          </p:cNvSpPr>
          <p:nvPr>
            <p:ph type="title"/>
          </p:nvPr>
        </p:nvSpPr>
        <p:spPr/>
        <p:txBody>
          <a:bodyPr/>
          <a:lstStyle/>
          <a:p>
            <a:r>
              <a:rPr lang="en-US" dirty="0"/>
              <a:t>Terminology</a:t>
            </a:r>
          </a:p>
        </p:txBody>
      </p:sp>
      <p:sp>
        <p:nvSpPr>
          <p:cNvPr id="3" name="Content Placeholder 2">
            <a:extLst>
              <a:ext uri="{FF2B5EF4-FFF2-40B4-BE49-F238E27FC236}">
                <a16:creationId xmlns:a16="http://schemas.microsoft.com/office/drawing/2014/main" id="{293753CE-B254-4785-8034-5AE21C23D4EF}"/>
              </a:ext>
            </a:extLst>
          </p:cNvPr>
          <p:cNvSpPr>
            <a:spLocks noGrp="1"/>
          </p:cNvSpPr>
          <p:nvPr>
            <p:ph idx="1"/>
          </p:nvPr>
        </p:nvSpPr>
        <p:spPr/>
        <p:txBody>
          <a:bodyPr>
            <a:normAutofit lnSpcReduction="10000"/>
          </a:bodyPr>
          <a:lstStyle/>
          <a:p>
            <a:r>
              <a:rPr lang="en-US" u="sng" dirty="0" err="1"/>
              <a:t>OpenAPI</a:t>
            </a:r>
            <a:r>
              <a:rPr lang="en-US" u="sng" dirty="0"/>
              <a:t> Specification –OAI/S (</a:t>
            </a:r>
            <a:r>
              <a:rPr lang="en-US" u="sng" dirty="0" err="1"/>
              <a:t>fka</a:t>
            </a:r>
            <a:r>
              <a:rPr lang="en-US" u="sng" dirty="0"/>
              <a:t> swagger spec)</a:t>
            </a:r>
          </a:p>
          <a:p>
            <a:pPr lvl="1"/>
            <a:r>
              <a:rPr lang="en-US" dirty="0"/>
              <a:t>helps define the API’s contract for API development teams and its end consumers</a:t>
            </a:r>
          </a:p>
          <a:p>
            <a:pPr lvl="1"/>
            <a:r>
              <a:rPr lang="en-US" dirty="0"/>
              <a:t>sets clear expectations for the experience of integrating with the API </a:t>
            </a:r>
          </a:p>
          <a:p>
            <a:pPr lvl="1"/>
            <a:r>
              <a:rPr lang="en-US" dirty="0"/>
              <a:t>language agnostic human-readable format for describing API operations</a:t>
            </a:r>
          </a:p>
          <a:p>
            <a:r>
              <a:rPr lang="en-US" u="sng" dirty="0" err="1"/>
              <a:t>Swaggerhub</a:t>
            </a:r>
            <a:endParaRPr lang="en-US" u="sng" dirty="0"/>
          </a:p>
          <a:p>
            <a:pPr lvl="1"/>
            <a:r>
              <a:rPr lang="en-US" dirty="0"/>
              <a:t>provides the open source framework toolset for OAS implementation</a:t>
            </a:r>
          </a:p>
          <a:p>
            <a:pPr lvl="2"/>
            <a:r>
              <a:rPr lang="en-US" dirty="0"/>
              <a:t>Swagger UI – human readable version provides interaction with API without coding</a:t>
            </a:r>
          </a:p>
          <a:p>
            <a:pPr lvl="2"/>
            <a:r>
              <a:rPr lang="en-US" dirty="0"/>
              <a:t>Swagger Editor – document and validate API according to OAS</a:t>
            </a:r>
          </a:p>
          <a:p>
            <a:pPr lvl="2"/>
            <a:r>
              <a:rPr lang="en-US" dirty="0" err="1"/>
              <a:t>Swaggerhub</a:t>
            </a:r>
            <a:r>
              <a:rPr lang="en-US" dirty="0"/>
              <a:t> – team collaboration, maintains secure version repository, integration to other dev and management tools</a:t>
            </a:r>
          </a:p>
          <a:p>
            <a:pPr lvl="2"/>
            <a:r>
              <a:rPr lang="en-US" dirty="0"/>
              <a:t>Swagger </a:t>
            </a:r>
            <a:r>
              <a:rPr lang="en-US" dirty="0" err="1"/>
              <a:t>Codegen</a:t>
            </a:r>
            <a:r>
              <a:rPr lang="en-US" dirty="0"/>
              <a:t> – generate client/server sample code in 30+ programming languages</a:t>
            </a:r>
          </a:p>
          <a:p>
            <a:endParaRPr lang="en-US" dirty="0"/>
          </a:p>
        </p:txBody>
      </p:sp>
    </p:spTree>
    <p:extLst>
      <p:ext uri="{BB962C8B-B14F-4D97-AF65-F5344CB8AC3E}">
        <p14:creationId xmlns:p14="http://schemas.microsoft.com/office/powerpoint/2010/main" val="219387816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FF3444-CDA4-4E20-B444-3E720E9DEA8E}"/>
              </a:ext>
            </a:extLst>
          </p:cNvPr>
          <p:cNvSpPr>
            <a:spLocks noGrp="1"/>
          </p:cNvSpPr>
          <p:nvPr>
            <p:ph type="title"/>
          </p:nvPr>
        </p:nvSpPr>
        <p:spPr/>
        <p:txBody>
          <a:bodyPr/>
          <a:lstStyle/>
          <a:p>
            <a:r>
              <a:rPr lang="en-US" dirty="0" err="1"/>
              <a:t>OpenAPI</a:t>
            </a:r>
            <a:r>
              <a:rPr lang="en-US" dirty="0"/>
              <a:t> purpose</a:t>
            </a:r>
          </a:p>
        </p:txBody>
      </p:sp>
      <p:sp>
        <p:nvSpPr>
          <p:cNvPr id="3" name="Content Placeholder 2">
            <a:extLst>
              <a:ext uri="{FF2B5EF4-FFF2-40B4-BE49-F238E27FC236}">
                <a16:creationId xmlns:a16="http://schemas.microsoft.com/office/drawing/2014/main" id="{383CA509-6D6F-4DD8-9329-9A67AF191939}"/>
              </a:ext>
            </a:extLst>
          </p:cNvPr>
          <p:cNvSpPr>
            <a:spLocks noGrp="1"/>
          </p:cNvSpPr>
          <p:nvPr>
            <p:ph idx="1"/>
          </p:nvPr>
        </p:nvSpPr>
        <p:spPr/>
        <p:txBody>
          <a:bodyPr>
            <a:normAutofit/>
          </a:bodyPr>
          <a:lstStyle/>
          <a:p>
            <a:pPr marL="0" indent="0" fontAlgn="base">
              <a:buNone/>
            </a:pPr>
            <a:r>
              <a:rPr lang="en-US" i="1" dirty="0"/>
              <a:t>“The Open API Initiative (OAI) was created by a consortium of forward-looking industry experts who recognize the immense value of standardizing on how REST APIs are described. As an open governance structure under the Linux Foundation, the OAI is focused on creating, evolving and promoting a vendor neutral description format. </a:t>
            </a:r>
            <a:r>
              <a:rPr lang="en-US" i="1" dirty="0" err="1"/>
              <a:t>SmartBear</a:t>
            </a:r>
            <a:r>
              <a:rPr lang="en-US" i="1" dirty="0"/>
              <a:t> Software is donating the Swagger Specification directly to the OAI as the basis of this Open Specification.” </a:t>
            </a:r>
          </a:p>
          <a:p>
            <a:pPr marL="0" indent="0" fontAlgn="base">
              <a:buNone/>
            </a:pPr>
            <a:r>
              <a:rPr lang="en-US" dirty="0"/>
              <a:t>Provides API description format for APIs regardless of the language they are developed and implemented in.</a:t>
            </a:r>
          </a:p>
          <a:p>
            <a:r>
              <a:rPr lang="en-US" dirty="0">
                <a:hlinkClick r:id="rId2"/>
              </a:rPr>
              <a:t>https://www.openapis.org/about</a:t>
            </a:r>
            <a:endParaRPr lang="en-US" dirty="0"/>
          </a:p>
          <a:p>
            <a:endParaRPr lang="en-US" dirty="0"/>
          </a:p>
        </p:txBody>
      </p:sp>
    </p:spTree>
    <p:extLst>
      <p:ext uri="{BB962C8B-B14F-4D97-AF65-F5344CB8AC3E}">
        <p14:creationId xmlns:p14="http://schemas.microsoft.com/office/powerpoint/2010/main" val="17608376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E1DBF0F6-2EA8-41AA-8861-27C0870A0DCE}"/>
              </a:ext>
            </a:extLst>
          </p:cNvPr>
          <p:cNvSpPr>
            <a:spLocks noGrp="1"/>
          </p:cNvSpPr>
          <p:nvPr>
            <p:ph type="title"/>
          </p:nvPr>
        </p:nvSpPr>
        <p:spPr/>
        <p:txBody>
          <a:bodyPr/>
          <a:lstStyle/>
          <a:p>
            <a:r>
              <a:rPr lang="en-US" dirty="0" err="1"/>
              <a:t>OpenAPI</a:t>
            </a:r>
            <a:r>
              <a:rPr lang="en-US" dirty="0"/>
              <a:t> Members</a:t>
            </a:r>
          </a:p>
        </p:txBody>
      </p:sp>
      <p:pic>
        <p:nvPicPr>
          <p:cNvPr id="4" name="Content Placeholder 3">
            <a:extLst>
              <a:ext uri="{FF2B5EF4-FFF2-40B4-BE49-F238E27FC236}">
                <a16:creationId xmlns:a16="http://schemas.microsoft.com/office/drawing/2014/main" id="{3A2A5615-E2A7-4B69-82D8-596872000D6E}"/>
              </a:ext>
            </a:extLst>
          </p:cNvPr>
          <p:cNvPicPr>
            <a:picLocks noGrp="1" noChangeAspect="1"/>
          </p:cNvPicPr>
          <p:nvPr>
            <p:ph idx="4294967295"/>
          </p:nvPr>
        </p:nvPicPr>
        <p:blipFill>
          <a:blip r:embed="rId2"/>
          <a:stretch>
            <a:fillRect/>
          </a:stretch>
        </p:blipFill>
        <p:spPr>
          <a:xfrm>
            <a:off x="2114834" y="1690688"/>
            <a:ext cx="7962331" cy="4728949"/>
          </a:xfrm>
          <a:prstGeom prst="rect">
            <a:avLst/>
          </a:prstGeom>
        </p:spPr>
      </p:pic>
    </p:spTree>
    <p:extLst>
      <p:ext uri="{BB962C8B-B14F-4D97-AF65-F5344CB8AC3E}">
        <p14:creationId xmlns:p14="http://schemas.microsoft.com/office/powerpoint/2010/main" val="38440434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2C7A8A-45CD-44C9-990F-04EA001E0C95}"/>
              </a:ext>
            </a:extLst>
          </p:cNvPr>
          <p:cNvSpPr>
            <a:spLocks noGrp="1"/>
          </p:cNvSpPr>
          <p:nvPr>
            <p:ph type="title"/>
          </p:nvPr>
        </p:nvSpPr>
        <p:spPr/>
        <p:txBody>
          <a:bodyPr/>
          <a:lstStyle/>
          <a:p>
            <a:r>
              <a:rPr lang="en-US" dirty="0" err="1"/>
              <a:t>Swaggerhub</a:t>
            </a:r>
            <a:r>
              <a:rPr lang="en-US" dirty="0"/>
              <a:t> purpose</a:t>
            </a:r>
          </a:p>
        </p:txBody>
      </p:sp>
      <p:sp>
        <p:nvSpPr>
          <p:cNvPr id="3" name="Content Placeholder 2">
            <a:extLst>
              <a:ext uri="{FF2B5EF4-FFF2-40B4-BE49-F238E27FC236}">
                <a16:creationId xmlns:a16="http://schemas.microsoft.com/office/drawing/2014/main" id="{678DF796-70B0-4D33-8101-C2D344EB8F08}"/>
              </a:ext>
            </a:extLst>
          </p:cNvPr>
          <p:cNvSpPr>
            <a:spLocks noGrp="1"/>
          </p:cNvSpPr>
          <p:nvPr>
            <p:ph idx="1"/>
          </p:nvPr>
        </p:nvSpPr>
        <p:spPr/>
        <p:txBody>
          <a:bodyPr/>
          <a:lstStyle/>
          <a:p>
            <a:pPr marL="0" indent="0">
              <a:buNone/>
            </a:pPr>
            <a:r>
              <a:rPr lang="en-US" i="1" dirty="0"/>
              <a:t>“</a:t>
            </a:r>
            <a:r>
              <a:rPr lang="en-US" i="1" dirty="0" err="1"/>
              <a:t>SwaggerHub</a:t>
            </a:r>
            <a:r>
              <a:rPr lang="en-US" i="1" dirty="0"/>
              <a:t> is an integrated API Development platform, built for teams, that brings the core capabilities of the Swagger framework to design, build, document and deploy APIs. </a:t>
            </a:r>
            <a:r>
              <a:rPr lang="en-US" i="1" dirty="0" err="1"/>
              <a:t>SwaggerHub</a:t>
            </a:r>
            <a:r>
              <a:rPr lang="en-US" i="1" dirty="0"/>
              <a:t> enables development teams to collaborate and coordinate the entire lifecycle of an API with the flexibility to integrate with the toolset of your choice.”</a:t>
            </a:r>
          </a:p>
          <a:p>
            <a:pPr marL="0" indent="0">
              <a:buNone/>
            </a:pPr>
            <a:r>
              <a:rPr lang="en-US" dirty="0"/>
              <a:t>Purpose specific tooling for API Lifecycle Management</a:t>
            </a:r>
          </a:p>
          <a:p>
            <a:r>
              <a:rPr lang="en-US" dirty="0">
                <a:hlinkClick r:id="rId2"/>
              </a:rPr>
              <a:t>http://app.swaggerhub.com</a:t>
            </a:r>
            <a:endParaRPr lang="en-US" dirty="0"/>
          </a:p>
          <a:p>
            <a:pPr marL="0" indent="0">
              <a:buNone/>
            </a:pPr>
            <a:endParaRPr lang="en-US" dirty="0"/>
          </a:p>
        </p:txBody>
      </p:sp>
    </p:spTree>
    <p:extLst>
      <p:ext uri="{BB962C8B-B14F-4D97-AF65-F5344CB8AC3E}">
        <p14:creationId xmlns:p14="http://schemas.microsoft.com/office/powerpoint/2010/main" val="8000867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B6B1A8-7098-4796-9BA5-7EFA61C80235}"/>
              </a:ext>
            </a:extLst>
          </p:cNvPr>
          <p:cNvSpPr>
            <a:spLocks noGrp="1"/>
          </p:cNvSpPr>
          <p:nvPr>
            <p:ph type="title"/>
          </p:nvPr>
        </p:nvSpPr>
        <p:spPr/>
        <p:txBody>
          <a:bodyPr/>
          <a:lstStyle/>
          <a:p>
            <a:r>
              <a:rPr lang="en-US" dirty="0" err="1"/>
              <a:t>Swaggerhub</a:t>
            </a:r>
            <a:r>
              <a:rPr lang="en-US" dirty="0"/>
              <a:t> </a:t>
            </a:r>
            <a:r>
              <a:rPr lang="en-US" i="1" dirty="0"/>
              <a:t>pre-requisites</a:t>
            </a:r>
          </a:p>
        </p:txBody>
      </p:sp>
      <p:sp>
        <p:nvSpPr>
          <p:cNvPr id="3" name="Content Placeholder 2">
            <a:extLst>
              <a:ext uri="{FF2B5EF4-FFF2-40B4-BE49-F238E27FC236}">
                <a16:creationId xmlns:a16="http://schemas.microsoft.com/office/drawing/2014/main" id="{FF7C1A8A-D018-491A-9551-CF50B0076759}"/>
              </a:ext>
            </a:extLst>
          </p:cNvPr>
          <p:cNvSpPr>
            <a:spLocks noGrp="1"/>
          </p:cNvSpPr>
          <p:nvPr>
            <p:ph idx="1"/>
          </p:nvPr>
        </p:nvSpPr>
        <p:spPr>
          <a:xfrm>
            <a:off x="532263" y="1825625"/>
            <a:ext cx="11204811" cy="4351338"/>
          </a:xfrm>
        </p:spPr>
        <p:txBody>
          <a:bodyPr>
            <a:normAutofit fontScale="92500" lnSpcReduction="20000"/>
          </a:bodyPr>
          <a:lstStyle/>
          <a:p>
            <a:pPr marL="514350" indent="-514350">
              <a:buFont typeface="+mj-lt"/>
              <a:buAutoNum type="arabicPeriod"/>
            </a:pPr>
            <a:r>
              <a:rPr lang="en-US" dirty="0"/>
              <a:t>Identify team –API clients, API providers, API governance</a:t>
            </a:r>
          </a:p>
          <a:p>
            <a:pPr lvl="1"/>
            <a:r>
              <a:rPr lang="en-US" dirty="0"/>
              <a:t>Sign up for team or enterprise plan </a:t>
            </a:r>
            <a:r>
              <a:rPr lang="en-US" sz="2200" dirty="0">
                <a:hlinkClick r:id="rId2"/>
              </a:rPr>
              <a:t>https://app.swaggerhub.com/prices?_ga=2.71334490.893424181.1517237482-936456995.1511884392</a:t>
            </a:r>
            <a:endParaRPr lang="en-US" sz="2200" dirty="0"/>
          </a:p>
          <a:p>
            <a:pPr marL="514350" indent="-514350">
              <a:buFont typeface="+mj-lt"/>
              <a:buAutoNum type="arabicPeriod"/>
            </a:pPr>
            <a:r>
              <a:rPr lang="en-US" dirty="0"/>
              <a:t>Establish process </a:t>
            </a:r>
          </a:p>
          <a:p>
            <a:pPr lvl="1"/>
            <a:r>
              <a:rPr lang="en-US" dirty="0">
                <a:solidFill>
                  <a:srgbClr val="FF0000"/>
                </a:solidFill>
              </a:rPr>
              <a:t>PayPal example: </a:t>
            </a:r>
          </a:p>
          <a:p>
            <a:pPr marL="514350" indent="-514350">
              <a:buFont typeface="+mj-lt"/>
              <a:buAutoNum type="arabicPeriod"/>
            </a:pPr>
            <a:r>
              <a:rPr lang="en-US" dirty="0"/>
              <a:t>Issue guidelines </a:t>
            </a:r>
          </a:p>
          <a:p>
            <a:pPr lvl="1"/>
            <a:r>
              <a:rPr lang="en-US" dirty="0"/>
              <a:t>Security</a:t>
            </a:r>
          </a:p>
          <a:p>
            <a:pPr lvl="1"/>
            <a:r>
              <a:rPr lang="en-US" dirty="0"/>
              <a:t>Naming of resource, parameters, responses</a:t>
            </a:r>
          </a:p>
          <a:p>
            <a:pPr lvl="1"/>
            <a:r>
              <a:rPr lang="en-US" dirty="0"/>
              <a:t>Error handling</a:t>
            </a:r>
          </a:p>
          <a:p>
            <a:pPr lvl="1"/>
            <a:r>
              <a:rPr lang="en-US" dirty="0"/>
              <a:t>Data format handling</a:t>
            </a:r>
          </a:p>
          <a:p>
            <a:pPr lvl="1"/>
            <a:r>
              <a:rPr lang="en-US" dirty="0"/>
              <a:t>Versioning</a:t>
            </a:r>
          </a:p>
          <a:p>
            <a:pPr lvl="1"/>
            <a:r>
              <a:rPr lang="en-US" dirty="0" err="1">
                <a:solidFill>
                  <a:srgbClr val="FF0000"/>
                </a:solidFill>
              </a:rPr>
              <a:t>Zalando</a:t>
            </a:r>
            <a:r>
              <a:rPr lang="en-US" dirty="0">
                <a:solidFill>
                  <a:srgbClr val="FF0000"/>
                </a:solidFill>
              </a:rPr>
              <a:t> example:  </a:t>
            </a:r>
            <a:r>
              <a:rPr lang="en-US" dirty="0">
                <a:hlinkClick r:id="rId3"/>
              </a:rPr>
              <a:t>http://zalando.github.io/restful-api-guidelines/index.html#general-guidelines</a:t>
            </a:r>
            <a:endParaRPr lang="en-US" dirty="0"/>
          </a:p>
          <a:p>
            <a:pPr lvl="1"/>
            <a:endParaRPr lang="en-US" dirty="0"/>
          </a:p>
          <a:p>
            <a:pPr lvl="1"/>
            <a:endParaRPr lang="en-US" dirty="0"/>
          </a:p>
        </p:txBody>
      </p:sp>
      <p:pic>
        <p:nvPicPr>
          <p:cNvPr id="4" name="Picture 3">
            <a:extLst>
              <a:ext uri="{FF2B5EF4-FFF2-40B4-BE49-F238E27FC236}">
                <a16:creationId xmlns:a16="http://schemas.microsoft.com/office/drawing/2014/main" id="{DD864804-46B8-486B-A12B-1EDFE42B56A1}"/>
              </a:ext>
            </a:extLst>
          </p:cNvPr>
          <p:cNvPicPr>
            <a:picLocks noChangeAspect="1"/>
          </p:cNvPicPr>
          <p:nvPr/>
        </p:nvPicPr>
        <p:blipFill>
          <a:blip r:embed="rId4"/>
          <a:stretch>
            <a:fillRect/>
          </a:stretch>
        </p:blipFill>
        <p:spPr>
          <a:xfrm>
            <a:off x="4044002" y="3097046"/>
            <a:ext cx="7462837" cy="639884"/>
          </a:xfrm>
          <a:prstGeom prst="rect">
            <a:avLst/>
          </a:prstGeom>
        </p:spPr>
      </p:pic>
    </p:spTree>
    <p:extLst>
      <p:ext uri="{BB962C8B-B14F-4D97-AF65-F5344CB8AC3E}">
        <p14:creationId xmlns:p14="http://schemas.microsoft.com/office/powerpoint/2010/main" val="24021324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08B18-B24A-49EE-A2BD-4DE0FF7BA0AD}"/>
              </a:ext>
            </a:extLst>
          </p:cNvPr>
          <p:cNvSpPr>
            <a:spLocks noGrp="1"/>
          </p:cNvSpPr>
          <p:nvPr>
            <p:ph type="title"/>
          </p:nvPr>
        </p:nvSpPr>
        <p:spPr>
          <a:xfrm>
            <a:off x="647700" y="101202"/>
            <a:ext cx="10515600" cy="1325563"/>
          </a:xfrm>
        </p:spPr>
        <p:txBody>
          <a:bodyPr/>
          <a:lstStyle/>
          <a:p>
            <a:r>
              <a:rPr lang="en-US" dirty="0" err="1"/>
              <a:t>Swaggerhub</a:t>
            </a:r>
            <a:r>
              <a:rPr lang="en-US" dirty="0"/>
              <a:t> –getting started</a:t>
            </a:r>
          </a:p>
        </p:txBody>
      </p:sp>
      <p:sp>
        <p:nvSpPr>
          <p:cNvPr id="3" name="Content Placeholder 2">
            <a:extLst>
              <a:ext uri="{FF2B5EF4-FFF2-40B4-BE49-F238E27FC236}">
                <a16:creationId xmlns:a16="http://schemas.microsoft.com/office/drawing/2014/main" id="{C11CABE0-FE7B-406A-A242-8FDDFF6A4F68}"/>
              </a:ext>
            </a:extLst>
          </p:cNvPr>
          <p:cNvSpPr>
            <a:spLocks noGrp="1"/>
          </p:cNvSpPr>
          <p:nvPr>
            <p:ph idx="1"/>
          </p:nvPr>
        </p:nvSpPr>
        <p:spPr>
          <a:xfrm>
            <a:off x="532262" y="1787525"/>
            <a:ext cx="11013743" cy="4351338"/>
          </a:xfrm>
        </p:spPr>
        <p:txBody>
          <a:bodyPr>
            <a:normAutofit lnSpcReduction="10000"/>
          </a:bodyPr>
          <a:lstStyle/>
          <a:p>
            <a:r>
              <a:rPr lang="en-US" dirty="0"/>
              <a:t>Setup environment</a:t>
            </a:r>
          </a:p>
          <a:p>
            <a:pPr lvl="1"/>
            <a:r>
              <a:rPr lang="en-US" dirty="0"/>
              <a:t>Define Organizations and Teams</a:t>
            </a:r>
          </a:p>
          <a:p>
            <a:pPr lvl="1"/>
            <a:r>
              <a:rPr lang="en-US" dirty="0"/>
              <a:t>Create APIs under Organizations</a:t>
            </a:r>
          </a:p>
          <a:p>
            <a:pPr lvl="1"/>
            <a:r>
              <a:rPr lang="en-US" dirty="0"/>
              <a:t>Invite Collaborators</a:t>
            </a:r>
          </a:p>
          <a:p>
            <a:r>
              <a:rPr lang="en-US" dirty="0"/>
              <a:t>Training</a:t>
            </a:r>
          </a:p>
          <a:p>
            <a:pPr lvl="1"/>
            <a:r>
              <a:rPr lang="en-US" dirty="0"/>
              <a:t>Create, import, document, version, fork, merge API</a:t>
            </a:r>
          </a:p>
          <a:p>
            <a:pPr lvl="1"/>
            <a:r>
              <a:rPr lang="en-US" dirty="0"/>
              <a:t>Sync API definitions with GitHub, GitLab, Bitbucket</a:t>
            </a:r>
          </a:p>
          <a:p>
            <a:pPr lvl="1"/>
            <a:r>
              <a:rPr lang="en-US" dirty="0"/>
              <a:t>Mock API</a:t>
            </a:r>
          </a:p>
          <a:p>
            <a:pPr lvl="1"/>
            <a:r>
              <a:rPr lang="en-US" dirty="0"/>
              <a:t>Generate server stub and client SDK</a:t>
            </a:r>
          </a:p>
          <a:p>
            <a:pPr marL="0" indent="0">
              <a:buNone/>
            </a:pPr>
            <a:r>
              <a:rPr lang="en-US" dirty="0"/>
              <a:t>Details for above steps: </a:t>
            </a:r>
            <a:r>
              <a:rPr lang="en-US" dirty="0">
                <a:hlinkClick r:id="rId2"/>
              </a:rPr>
              <a:t>https://app.swaggerhub.com/help/tutorials/getting-started</a:t>
            </a:r>
            <a:endParaRPr lang="en-US" dirty="0"/>
          </a:p>
          <a:p>
            <a:endParaRPr lang="en-US" dirty="0"/>
          </a:p>
          <a:p>
            <a:endParaRPr lang="en-US" dirty="0"/>
          </a:p>
        </p:txBody>
      </p:sp>
    </p:spTree>
    <p:extLst>
      <p:ext uri="{BB962C8B-B14F-4D97-AF65-F5344CB8AC3E}">
        <p14:creationId xmlns:p14="http://schemas.microsoft.com/office/powerpoint/2010/main" val="24484513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D08B18-B24A-49EE-A2BD-4DE0FF7BA0AD}"/>
              </a:ext>
            </a:extLst>
          </p:cNvPr>
          <p:cNvSpPr>
            <a:spLocks noGrp="1"/>
          </p:cNvSpPr>
          <p:nvPr>
            <p:ph type="title"/>
          </p:nvPr>
        </p:nvSpPr>
        <p:spPr>
          <a:xfrm>
            <a:off x="647700" y="101202"/>
            <a:ext cx="10515600" cy="1325563"/>
          </a:xfrm>
        </p:spPr>
        <p:txBody>
          <a:bodyPr/>
          <a:lstStyle/>
          <a:p>
            <a:r>
              <a:rPr lang="en-US" dirty="0" err="1"/>
              <a:t>Swaggerhub</a:t>
            </a:r>
            <a:r>
              <a:rPr lang="en-US" dirty="0"/>
              <a:t> workflow –API 1</a:t>
            </a:r>
            <a:r>
              <a:rPr lang="en-US" baseline="30000" dirty="0"/>
              <a:t>st</a:t>
            </a:r>
            <a:r>
              <a:rPr lang="en-US" dirty="0"/>
              <a:t> approach</a:t>
            </a:r>
          </a:p>
        </p:txBody>
      </p:sp>
      <p:pic>
        <p:nvPicPr>
          <p:cNvPr id="4" name="Picture 3">
            <a:extLst>
              <a:ext uri="{FF2B5EF4-FFF2-40B4-BE49-F238E27FC236}">
                <a16:creationId xmlns:a16="http://schemas.microsoft.com/office/drawing/2014/main" id="{AC7EF322-EEAF-4188-8673-BDA35DF63E5B}"/>
              </a:ext>
            </a:extLst>
          </p:cNvPr>
          <p:cNvPicPr>
            <a:picLocks noChangeAspect="1"/>
          </p:cNvPicPr>
          <p:nvPr/>
        </p:nvPicPr>
        <p:blipFill>
          <a:blip r:embed="rId2"/>
          <a:stretch>
            <a:fillRect/>
          </a:stretch>
        </p:blipFill>
        <p:spPr>
          <a:xfrm>
            <a:off x="1726442" y="1123440"/>
            <a:ext cx="8358116" cy="4927600"/>
          </a:xfrm>
          <a:prstGeom prst="rect">
            <a:avLst/>
          </a:prstGeom>
        </p:spPr>
      </p:pic>
      <p:sp>
        <p:nvSpPr>
          <p:cNvPr id="5" name="Rectangle 4">
            <a:extLst>
              <a:ext uri="{FF2B5EF4-FFF2-40B4-BE49-F238E27FC236}">
                <a16:creationId xmlns:a16="http://schemas.microsoft.com/office/drawing/2014/main" id="{D24EB3F0-84A2-451A-911C-73D0FF027C6C}"/>
              </a:ext>
            </a:extLst>
          </p:cNvPr>
          <p:cNvSpPr/>
          <p:nvPr/>
        </p:nvSpPr>
        <p:spPr>
          <a:xfrm>
            <a:off x="136479" y="5955506"/>
            <a:ext cx="12055522" cy="646331"/>
          </a:xfrm>
          <a:prstGeom prst="rect">
            <a:avLst/>
          </a:prstGeom>
        </p:spPr>
        <p:txBody>
          <a:bodyPr wrap="square">
            <a:spAutoFit/>
          </a:bodyPr>
          <a:lstStyle/>
          <a:p>
            <a:r>
              <a:rPr lang="en-US" i="1" dirty="0"/>
              <a:t>Diagram from: </a:t>
            </a:r>
            <a:r>
              <a:rPr lang="en-US" dirty="0">
                <a:hlinkClick r:id="rId3"/>
              </a:rPr>
              <a:t>https://www.codeguru.com/cpp/frameworks/the-value-of-specification-first-development-using-swagger.html</a:t>
            </a:r>
            <a:endParaRPr lang="en-US" dirty="0"/>
          </a:p>
          <a:p>
            <a:endParaRPr lang="en-US" dirty="0"/>
          </a:p>
        </p:txBody>
      </p:sp>
    </p:spTree>
    <p:extLst>
      <p:ext uri="{BB962C8B-B14F-4D97-AF65-F5344CB8AC3E}">
        <p14:creationId xmlns:p14="http://schemas.microsoft.com/office/powerpoint/2010/main" val="7683300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786045-CC57-410A-B0CE-F04B68C3E798}"/>
              </a:ext>
            </a:extLst>
          </p:cNvPr>
          <p:cNvSpPr>
            <a:spLocks noGrp="1"/>
          </p:cNvSpPr>
          <p:nvPr>
            <p:ph type="title"/>
          </p:nvPr>
        </p:nvSpPr>
        <p:spPr/>
        <p:txBody>
          <a:bodyPr/>
          <a:lstStyle/>
          <a:p>
            <a:r>
              <a:rPr lang="en-US" dirty="0" err="1"/>
              <a:t>Swaggerhub</a:t>
            </a:r>
            <a:r>
              <a:rPr lang="en-US" dirty="0"/>
              <a:t> workflow –Code 1</a:t>
            </a:r>
            <a:r>
              <a:rPr lang="en-US" baseline="30000" dirty="0"/>
              <a:t>st</a:t>
            </a:r>
            <a:r>
              <a:rPr lang="en-US" dirty="0"/>
              <a:t> approach</a:t>
            </a:r>
          </a:p>
        </p:txBody>
      </p:sp>
      <p:pic>
        <p:nvPicPr>
          <p:cNvPr id="4" name="Picture 3">
            <a:extLst>
              <a:ext uri="{FF2B5EF4-FFF2-40B4-BE49-F238E27FC236}">
                <a16:creationId xmlns:a16="http://schemas.microsoft.com/office/drawing/2014/main" id="{77014B86-D7B8-4596-B552-11DFFBB59115}"/>
              </a:ext>
            </a:extLst>
          </p:cNvPr>
          <p:cNvPicPr>
            <a:picLocks noChangeAspect="1"/>
          </p:cNvPicPr>
          <p:nvPr/>
        </p:nvPicPr>
        <p:blipFill>
          <a:blip r:embed="rId2"/>
          <a:stretch>
            <a:fillRect/>
          </a:stretch>
        </p:blipFill>
        <p:spPr>
          <a:xfrm>
            <a:off x="1485900" y="2381250"/>
            <a:ext cx="8836601" cy="2990850"/>
          </a:xfrm>
          <a:prstGeom prst="rect">
            <a:avLst/>
          </a:prstGeom>
        </p:spPr>
      </p:pic>
      <p:sp>
        <p:nvSpPr>
          <p:cNvPr id="5" name="Rectangle 4">
            <a:extLst>
              <a:ext uri="{FF2B5EF4-FFF2-40B4-BE49-F238E27FC236}">
                <a16:creationId xmlns:a16="http://schemas.microsoft.com/office/drawing/2014/main" id="{01743E12-DA44-4717-B8B6-93B617732A7C}"/>
              </a:ext>
            </a:extLst>
          </p:cNvPr>
          <p:cNvSpPr/>
          <p:nvPr/>
        </p:nvSpPr>
        <p:spPr>
          <a:xfrm>
            <a:off x="2762250" y="6062662"/>
            <a:ext cx="6667500" cy="369332"/>
          </a:xfrm>
          <a:prstGeom prst="rect">
            <a:avLst/>
          </a:prstGeom>
        </p:spPr>
        <p:txBody>
          <a:bodyPr wrap="square">
            <a:spAutoFit/>
          </a:bodyPr>
          <a:lstStyle/>
          <a:p>
            <a:r>
              <a:rPr lang="en-US" dirty="0"/>
              <a:t>https://blog.philipphauer.de/enriching-restful-services-swagger/</a:t>
            </a:r>
          </a:p>
        </p:txBody>
      </p:sp>
    </p:spTree>
    <p:extLst>
      <p:ext uri="{BB962C8B-B14F-4D97-AF65-F5344CB8AC3E}">
        <p14:creationId xmlns:p14="http://schemas.microsoft.com/office/powerpoint/2010/main" val="39630848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10282</TotalTime>
  <Words>666</Words>
  <Application>Microsoft Office PowerPoint</Application>
  <PresentationFormat>Widescreen</PresentationFormat>
  <Paragraphs>90</Paragraphs>
  <Slides>12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ONAP API Documentation analysis of process to use swaggerhub</vt:lpstr>
      <vt:lpstr>Terminology</vt:lpstr>
      <vt:lpstr>OpenAPI purpose</vt:lpstr>
      <vt:lpstr>OpenAPI Members</vt:lpstr>
      <vt:lpstr>Swaggerhub purpose</vt:lpstr>
      <vt:lpstr>Swaggerhub pre-requisites</vt:lpstr>
      <vt:lpstr>Swaggerhub –getting started</vt:lpstr>
      <vt:lpstr>Swaggerhub workflow –API 1st approach</vt:lpstr>
      <vt:lpstr>Swaggerhub workflow –Code 1st approach</vt:lpstr>
      <vt:lpstr>Background</vt:lpstr>
      <vt:lpstr>swaggerhub</vt:lpstr>
      <vt:lpstr>Why SwaggerHub?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Swaggerhub for ONAP Analysis</dc:title>
  <dc:creator>Tara Cummings</dc:creator>
  <cp:lastModifiedBy>GLOVER, GREG L</cp:lastModifiedBy>
  <cp:revision>57</cp:revision>
  <dcterms:created xsi:type="dcterms:W3CDTF">2018-01-22T14:51:13Z</dcterms:created>
  <dcterms:modified xsi:type="dcterms:W3CDTF">2018-01-30T16:01:49Z</dcterms:modified>
</cp:coreProperties>
</file>