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7"/>
  </p:notesMasterIdLst>
  <p:sldIdLst>
    <p:sldId id="256" r:id="rId2"/>
    <p:sldId id="284" r:id="rId3"/>
    <p:sldId id="292" r:id="rId4"/>
    <p:sldId id="293" r:id="rId5"/>
    <p:sldId id="294" r:id="rId6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Open Sans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5316" autoAdjust="0"/>
  </p:normalViewPr>
  <p:slideViewPr>
    <p:cSldViewPr snapToGrid="0">
      <p:cViewPr varScale="1">
        <p:scale>
          <a:sx n="89" d="100"/>
          <a:sy n="89" d="100"/>
        </p:scale>
        <p:origin x="46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2286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4572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6858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9144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11430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13716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16002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1828800" algn="l" rtl="0">
              <a:spcBef>
                <a:spcPts val="40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723920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3729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5088466" y="1707092"/>
            <a:ext cx="6563283" cy="2392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4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5089175" y="4125223"/>
            <a:ext cx="6562573" cy="11156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1583" y="2243563"/>
            <a:ext cx="4014225" cy="13197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2028749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4057498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608624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10143742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811499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2028749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4057498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608624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10143742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811499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2028749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4057498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608624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10143742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811499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2028749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4057498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608624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10143742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811499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829850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363268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6435519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923835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785295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3588128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6390964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9193800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4678364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4678364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6222241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6222241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914400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3554983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6195567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719137" y="6213475"/>
            <a:ext cx="2774951" cy="187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/>
              <a:buNone/>
              <a:defRPr sz="3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935037" y="1600200"/>
            <a:ext cx="10647362" cy="4259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308743" y="6162310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757716" y="274637"/>
            <a:ext cx="9824684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/>
              <a:buNone/>
              <a:defRPr sz="44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935037" y="1600200"/>
            <a:ext cx="10647362" cy="4346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2173355"/>
            <a:ext cx="12192000" cy="3273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2080175"/>
            <a:ext cx="12192000" cy="3114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95415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640742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838200" y="401844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8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32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1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19" marR="0" lvl="2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19" marR="0" lvl="3" indent="-40638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0" y="115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106679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1446446" y="6196792"/>
            <a:ext cx="250767" cy="241365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iscussion+page+20171015+for+ONAP+Modeling+Design+Principles+and+Guidelines" TargetMode="External"/><Relationship Id="rId2" Type="http://schemas.openxmlformats.org/officeDocument/2006/relationships/hyperlink" Target="https://wiki.onap.org/display/DW/Clean+version+20171015+ONAP+Modeling+Design+Principles+and+Guidelin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Shape 129"/>
          <p:cNvGrpSpPr/>
          <p:nvPr/>
        </p:nvGrpSpPr>
        <p:grpSpPr>
          <a:xfrm>
            <a:off x="5838392" y="2206080"/>
            <a:ext cx="5628000" cy="1622099"/>
            <a:chOff x="5838392" y="2206080"/>
            <a:chExt cx="5628000" cy="1622099"/>
          </a:xfrm>
        </p:grpSpPr>
        <p:sp>
          <p:nvSpPr>
            <p:cNvPr id="130" name="Shape 130"/>
            <p:cNvSpPr/>
            <p:nvPr/>
          </p:nvSpPr>
          <p:spPr>
            <a:xfrm>
              <a:off x="5838392" y="2206080"/>
              <a:ext cx="5628000" cy="16220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38100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1" name="Shape 13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094525" y="2470317"/>
              <a:ext cx="5115600" cy="1093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Title 1"/>
          <p:cNvSpPr txBox="1">
            <a:spLocks/>
          </p:cNvSpPr>
          <p:nvPr/>
        </p:nvSpPr>
        <p:spPr>
          <a:xfrm>
            <a:off x="992038" y="3888553"/>
            <a:ext cx="10351698" cy="13961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Arial"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Modeling </a:t>
            </a: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Project/Subcommittee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219774" y="5454938"/>
            <a:ext cx="4008788" cy="5341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79999"/>
              <a:buFont typeface="Noto Sans Symbols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2017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1017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Agenda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2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文本占位符 2"/>
          <p:cNvSpPr>
            <a:spLocks noGrp="1"/>
          </p:cNvSpPr>
          <p:nvPr>
            <p:ph type="body" idx="1"/>
          </p:nvPr>
        </p:nvSpPr>
        <p:spPr>
          <a:xfrm>
            <a:off x="935037" y="1134385"/>
            <a:ext cx="10647362" cy="5171524"/>
          </a:xfrm>
        </p:spPr>
        <p:txBody>
          <a:bodyPr/>
          <a:lstStyle/>
          <a:p>
            <a:pPr lvl="0"/>
            <a:r>
              <a:rPr lang="en-US" altLang="zh-CN" sz="2400" dirty="0" smtClean="0"/>
              <a:t> Modeling design principles and guidelines</a:t>
            </a:r>
          </a:p>
          <a:p>
            <a:pPr lvl="0"/>
            <a:endParaRPr lang="en-US" altLang="zh-CN" sz="2400" dirty="0"/>
          </a:p>
          <a:p>
            <a:pPr lvl="0"/>
            <a:r>
              <a:rPr lang="en-US" altLang="zh-CN" sz="2400" dirty="0"/>
              <a:t> </a:t>
            </a:r>
            <a:r>
              <a:rPr lang="en-US" altLang="zh-CN" sz="2400" dirty="0" smtClean="0"/>
              <a:t>How to move forward with 2 tracks</a:t>
            </a:r>
          </a:p>
        </p:txBody>
      </p:sp>
    </p:spTree>
    <p:extLst>
      <p:ext uri="{BB962C8B-B14F-4D97-AF65-F5344CB8AC3E}">
        <p14:creationId xmlns:p14="http://schemas.microsoft.com/office/powerpoint/2010/main" val="98730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5037" y="274637"/>
            <a:ext cx="10647362" cy="726027"/>
          </a:xfrm>
        </p:spPr>
        <p:txBody>
          <a:bodyPr/>
          <a:lstStyle/>
          <a:p>
            <a:r>
              <a:rPr lang="en-US" altLang="zh-CN" dirty="0" smtClean="0"/>
              <a:t>Modeling designing principles and guidelines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3</a:t>
            </a:fld>
            <a:endParaRPr lang="en-US"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文本占位符 2"/>
          <p:cNvSpPr>
            <a:spLocks noGrp="1"/>
          </p:cNvSpPr>
          <p:nvPr>
            <p:ph type="body" idx="1"/>
          </p:nvPr>
        </p:nvSpPr>
        <p:spPr>
          <a:xfrm>
            <a:off x="935037" y="1000664"/>
            <a:ext cx="10149904" cy="5161646"/>
          </a:xfrm>
        </p:spPr>
        <p:txBody>
          <a:bodyPr/>
          <a:lstStyle/>
          <a:p>
            <a:pPr lvl="0"/>
            <a:r>
              <a:rPr lang="en-US" altLang="zh-CN" sz="2000" dirty="0"/>
              <a:t> </a:t>
            </a:r>
            <a:r>
              <a:rPr lang="en-US" altLang="zh-CN" sz="2000" dirty="0" smtClean="0"/>
              <a:t>Clean Version 20171015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zh-CN" sz="1400" dirty="0">
                <a:hlinkClick r:id="rId2"/>
              </a:rPr>
              <a:t>https://</a:t>
            </a:r>
            <a:r>
              <a:rPr lang="en-US" altLang="zh-CN" sz="1400" dirty="0" smtClean="0">
                <a:hlinkClick r:id="rId2"/>
              </a:rPr>
              <a:t>wiki.onap.org/display/DW/Clean+version+20171015+ONAP+Modeling+Design+Principles+and+Guidelines</a:t>
            </a:r>
            <a:endParaRPr lang="en-US" altLang="zh-CN" sz="1400" dirty="0" smtClean="0"/>
          </a:p>
          <a:p>
            <a:pPr marL="609600" lvl="1" indent="0">
              <a:buNone/>
            </a:pPr>
            <a:endParaRPr lang="en-US" altLang="zh-CN" sz="1800" dirty="0" smtClean="0"/>
          </a:p>
          <a:p>
            <a:r>
              <a:rPr lang="en-US" altLang="zh-CN" sz="1800" dirty="0" smtClean="0"/>
              <a:t> Discussion page 20171015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zh-CN" sz="1800" dirty="0">
                <a:hlinkClick r:id="rId3"/>
              </a:rPr>
              <a:t>https://</a:t>
            </a:r>
            <a:r>
              <a:rPr lang="en-US" altLang="zh-CN" sz="1800" dirty="0" smtClean="0">
                <a:hlinkClick r:id="rId3"/>
              </a:rPr>
              <a:t>wiki.onap.org/display/DW/Discussion+page+20171015+for+ONAP+Modeling+Design+Principles+and+Guidelines</a:t>
            </a:r>
            <a:endParaRPr lang="en-US" altLang="zh-CN" sz="1800" dirty="0" smtClean="0"/>
          </a:p>
          <a:p>
            <a:pPr lvl="1">
              <a:buFont typeface="Wingdings" panose="05000000000000000000" pitchFamily="2" charset="2"/>
              <a:buChar char="p"/>
            </a:pP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25438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7534" y="325439"/>
            <a:ext cx="10176933" cy="871537"/>
          </a:xfrm>
        </p:spPr>
        <p:txBody>
          <a:bodyPr/>
          <a:lstStyle/>
          <a:p>
            <a:r>
              <a:rPr lang="en-US" dirty="0" smtClean="0"/>
              <a:t>What to do with 2 tracks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07534" y="1628776"/>
            <a:ext cx="10176933" cy="41941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Information Model</a:t>
            </a:r>
          </a:p>
          <a:p>
            <a:pPr lvl="1"/>
            <a:r>
              <a:rPr lang="en-US" sz="2000" dirty="0" smtClean="0"/>
              <a:t>Service </a:t>
            </a:r>
            <a:r>
              <a:rPr lang="en-US" sz="2000" dirty="0" err="1" smtClean="0"/>
              <a:t>Desc</a:t>
            </a:r>
            <a:r>
              <a:rPr lang="en-US" sz="2000" dirty="0" smtClean="0"/>
              <a:t> (document, UML representation)</a:t>
            </a:r>
          </a:p>
          <a:p>
            <a:pPr lvl="1"/>
            <a:r>
              <a:rPr lang="en-US" sz="2000" dirty="0" smtClean="0"/>
              <a:t>Resource </a:t>
            </a:r>
            <a:r>
              <a:rPr lang="en-US" sz="2000" dirty="0" err="1" smtClean="0"/>
              <a:t>Desc</a:t>
            </a:r>
            <a:r>
              <a:rPr lang="en-US" sz="2000" dirty="0" smtClean="0"/>
              <a:t> (document, UML representation)</a:t>
            </a:r>
          </a:p>
          <a:p>
            <a:r>
              <a:rPr lang="en-US" dirty="0" smtClean="0"/>
              <a:t>Data Model</a:t>
            </a:r>
          </a:p>
          <a:p>
            <a:pPr lvl="1"/>
            <a:r>
              <a:rPr lang="en-US" sz="2000" dirty="0" smtClean="0"/>
              <a:t>Service </a:t>
            </a:r>
            <a:r>
              <a:rPr lang="en-US" sz="2000" dirty="0" err="1" smtClean="0"/>
              <a:t>Desc</a:t>
            </a:r>
            <a:r>
              <a:rPr lang="en-US" sz="2000" dirty="0" smtClean="0"/>
              <a:t> (document, TOSCA definition/sample file)</a:t>
            </a:r>
          </a:p>
          <a:p>
            <a:pPr lvl="1"/>
            <a:r>
              <a:rPr lang="en-US" sz="2000" dirty="0" smtClean="0"/>
              <a:t>Resource </a:t>
            </a:r>
            <a:r>
              <a:rPr lang="en-US" sz="2000" dirty="0" err="1" smtClean="0"/>
              <a:t>Desc</a:t>
            </a:r>
            <a:r>
              <a:rPr lang="en-US" sz="2000" dirty="0" smtClean="0"/>
              <a:t> (document, TOSCA definition/sample file)</a:t>
            </a:r>
          </a:p>
          <a:p>
            <a:r>
              <a:rPr lang="en-US" dirty="0" smtClean="0"/>
              <a:t>Terminology Mapping</a:t>
            </a:r>
          </a:p>
          <a:p>
            <a:r>
              <a:rPr lang="en-US" dirty="0" smtClean="0"/>
              <a:t>Backward Compatibility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8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7534" y="325439"/>
            <a:ext cx="10176933" cy="871537"/>
          </a:xfrm>
        </p:spPr>
        <p:txBody>
          <a:bodyPr/>
          <a:lstStyle/>
          <a:p>
            <a:r>
              <a:rPr lang="en-US" dirty="0" smtClean="0"/>
              <a:t>How to do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29897" y="1196976"/>
            <a:ext cx="10584244" cy="41941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 fontScale="77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zh-CN" dirty="0" smtClean="0"/>
              <a:t> Not </a:t>
            </a:r>
            <a:r>
              <a:rPr lang="en-US" altLang="zh-CN" dirty="0"/>
              <a:t>depends on individual project, but lead by </a:t>
            </a:r>
            <a:r>
              <a:rPr lang="en-US" altLang="zh-CN" dirty="0" smtClean="0"/>
              <a:t>2 or 4 </a:t>
            </a:r>
            <a:r>
              <a:rPr lang="en-US" altLang="zh-CN" dirty="0"/>
              <a:t>leaders</a:t>
            </a:r>
          </a:p>
          <a:p>
            <a:r>
              <a:rPr lang="en-US" altLang="zh-CN" dirty="0"/>
              <a:t> </a:t>
            </a:r>
            <a:r>
              <a:rPr lang="en-US" altLang="zh-CN" dirty="0" err="1" smtClean="0"/>
              <a:t>R</a:t>
            </a:r>
            <a:r>
              <a:rPr lang="en-US" altLang="zh-CN" dirty="0" err="1" smtClean="0"/>
              <a:t>eadthedoc</a:t>
            </a:r>
            <a:r>
              <a:rPr lang="en-US" altLang="zh-CN" dirty="0" smtClean="0"/>
              <a:t> </a:t>
            </a:r>
            <a:r>
              <a:rPr lang="en-US" altLang="zh-CN" dirty="0"/>
              <a:t>and email discussion rather than </a:t>
            </a:r>
            <a:r>
              <a:rPr lang="en-US" altLang="zh-CN" dirty="0" err="1"/>
              <a:t>teleconf</a:t>
            </a:r>
            <a:r>
              <a:rPr lang="en-US" altLang="zh-CN" dirty="0"/>
              <a:t> to avoid English </a:t>
            </a:r>
            <a:r>
              <a:rPr lang="en-US" altLang="zh-CN" dirty="0" smtClean="0"/>
              <a:t>difficulties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Identify all needed types/constructs</a:t>
            </a:r>
          </a:p>
          <a:p>
            <a:r>
              <a:rPr lang="en-US" dirty="0" smtClean="0"/>
              <a:t>IM/DM design</a:t>
            </a:r>
          </a:p>
          <a:p>
            <a:pPr lvl="1"/>
            <a:r>
              <a:rPr lang="en-US" sz="2000" dirty="0" smtClean="0"/>
              <a:t>Namespace</a:t>
            </a:r>
          </a:p>
          <a:p>
            <a:pPr lvl="1"/>
            <a:r>
              <a:rPr lang="en-US" sz="2000" dirty="0" smtClean="0"/>
              <a:t>Start from SDC DM, </a:t>
            </a:r>
            <a:r>
              <a:rPr lang="en-US" sz="2000" dirty="0" err="1" smtClean="0"/>
              <a:t>eCOMP</a:t>
            </a:r>
            <a:r>
              <a:rPr lang="en-US" sz="2000" dirty="0" smtClean="0"/>
              <a:t> IM</a:t>
            </a:r>
          </a:p>
          <a:p>
            <a:pPr lvl="1"/>
            <a:r>
              <a:rPr lang="en-US" sz="2000" dirty="0" smtClean="0"/>
              <a:t>Align DM and IM</a:t>
            </a:r>
          </a:p>
          <a:p>
            <a:pPr lvl="1"/>
            <a:r>
              <a:rPr lang="en-US" sz="2000" dirty="0" smtClean="0"/>
              <a:t>Best effort to use TOSCA simple profile 1.2</a:t>
            </a:r>
          </a:p>
          <a:p>
            <a:pPr lvl="1"/>
            <a:r>
              <a:rPr lang="en-US" sz="2000" dirty="0" smtClean="0"/>
              <a:t>Influence by TOSCA NFV profile, SOL001, …</a:t>
            </a:r>
          </a:p>
          <a:p>
            <a:r>
              <a:rPr lang="en-US" dirty="0" smtClean="0"/>
              <a:t> Validate the IM/DM against use </a:t>
            </a:r>
            <a:r>
              <a:rPr lang="en-US" dirty="0" smtClean="0"/>
              <a:t>cases</a:t>
            </a:r>
          </a:p>
        </p:txBody>
      </p:sp>
    </p:spTree>
    <p:extLst>
      <p:ext uri="{BB962C8B-B14F-4D97-AF65-F5344CB8AC3E}">
        <p14:creationId xmlns:p14="http://schemas.microsoft.com/office/powerpoint/2010/main" val="397811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</TotalTime>
  <Words>159</Words>
  <Application>Microsoft Office PowerPoint</Application>
  <PresentationFormat>宽屏</PresentationFormat>
  <Paragraphs>35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Noto Sans Symbols</vt:lpstr>
      <vt:lpstr>Calibri</vt:lpstr>
      <vt:lpstr>Wingdings</vt:lpstr>
      <vt:lpstr>Arial</vt:lpstr>
      <vt:lpstr>Open Sans</vt:lpstr>
      <vt:lpstr>Office Theme</vt:lpstr>
      <vt:lpstr>PowerPoint 演示文稿</vt:lpstr>
      <vt:lpstr>Agenda </vt:lpstr>
      <vt:lpstr>Modeling designing principles and guidelines</vt:lpstr>
      <vt:lpstr>What to do with 2 tracks</vt:lpstr>
      <vt:lpstr>How to 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VNF Guidelines &amp; SDK … enabling the multivendor environment for VNFs</dc:title>
  <dc:creator>Lingli Deng</dc:creator>
  <cp:lastModifiedBy>denghui (L)</cp:lastModifiedBy>
  <cp:revision>135</cp:revision>
  <dcterms:modified xsi:type="dcterms:W3CDTF">2017-10-17T14:04:48Z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(3)L22kAFKm0L+8Hpwjg+v/XMsh1QD8GGiM7ENVfY9AP6Y6L4+ab6VO5bpNyT88tZiagWQydz8S
qvq0jJFYrrBpL1Jf2ikAHv7wCfg2/rUS6WDyo6Nu7xCA/evF/aE82W6ieWh/8FEx7M/NWaAq
JqhYuTJsE+xNWYemViY3lo9AMrFA7xHJTzREtp/VdT5tlDUWQ6Wi/P92662OixXIMBNFyP0s
jD36bVqjR0DXaByL+E</vt:lpwstr>
  </property>
  <property fmtid="{D5CDD505-2E9C-101B-9397-08002B2CF9AE}" pid="3" name="_2015_ms_pID_7253431">
    <vt:lpwstr>R3BkWjhxLTMTNxl+v5O2ejijx1HkJdULYmYoWbiR33/4AuIBRwmBHa
dDEqO3wNiodDowURYQ8wNHFUjFiE/esl1DeroGwGJ/iNte1mM+NkQ+r9MM3ool0IDNfgFNbz
0gP+ChwNvsPeqihOEWXzL4Dtx94UOIpU6IQK/m9FheUjm8Sfx1ntCCgbZQZsOCi+PGdN7id+
nVR/7vhCv/RtP1g3J9AxC7chZ/B0WkbhNOrE</vt:lpwstr>
  </property>
  <property fmtid="{D5CDD505-2E9C-101B-9397-08002B2CF9AE}" pid="4" name="_2015_ms_pID_7253432">
    <vt:lpwstr>1g==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1508244460</vt:lpwstr>
  </property>
</Properties>
</file>