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78" r:id="rId4"/>
    <p:sldId id="279" r:id="rId5"/>
    <p:sldId id="280" r:id="rId6"/>
    <p:sldId id="27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13" autoAdjust="0"/>
    <p:restoredTop sz="81701" autoAdjust="0"/>
  </p:normalViewPr>
  <p:slideViewPr>
    <p:cSldViewPr snapToGrid="0" snapToObjects="1">
      <p:cViewPr varScale="1">
        <p:scale>
          <a:sx n="70" d="100"/>
          <a:sy n="70" d="100"/>
        </p:scale>
        <p:origin x="68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693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3188" lvl="1">
              <a:lnSpc>
                <a:spcPct val="90000"/>
              </a:lnSpc>
            </a:pPr>
            <a:endParaRPr lang="en-US" sz="1400" dirty="0">
              <a:solidFill>
                <a:schemeClr val="accent1"/>
              </a:solidFill>
              <a:latin typeface="Calibri" panose="020F0502020204030204" pitchFamily="34" charset="0"/>
              <a:ea typeface="Times New Roman" panose="02020603050405020304" pitchFamily="18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238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3188" lvl="1">
              <a:lnSpc>
                <a:spcPct val="90000"/>
              </a:lnSpc>
            </a:pPr>
            <a:endParaRPr lang="en-US" sz="1400" dirty="0">
              <a:solidFill>
                <a:schemeClr val="accent1"/>
              </a:solidFill>
              <a:latin typeface="Calibri" panose="020F0502020204030204" pitchFamily="34" charset="0"/>
              <a:ea typeface="Times New Roman" panose="02020603050405020304" pitchFamily="18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762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3188" lvl="1">
              <a:lnSpc>
                <a:spcPct val="90000"/>
              </a:lnSpc>
            </a:pPr>
            <a:endParaRPr lang="en-US" sz="1400" dirty="0">
              <a:solidFill>
                <a:schemeClr val="accent1"/>
              </a:solidFill>
              <a:latin typeface="Calibri" panose="020F0502020204030204" pitchFamily="34" charset="0"/>
              <a:ea typeface="Times New Roman" panose="02020603050405020304" pitchFamily="18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3741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3188" lvl="1">
              <a:lnSpc>
                <a:spcPct val="90000"/>
              </a:lnSpc>
            </a:pPr>
            <a:endParaRPr lang="en-US" sz="1400" dirty="0">
              <a:solidFill>
                <a:schemeClr val="accent1"/>
              </a:solidFill>
              <a:latin typeface="Calibri" panose="020F0502020204030204" pitchFamily="34" charset="0"/>
              <a:ea typeface="Times New Roman" panose="02020603050405020304" pitchFamily="18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134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398"/>
              </a:spcBef>
              <a:spcAft>
                <a:spcPts val="0"/>
              </a:spcAft>
            </a:pPr>
            <a:endParaRPr lang="en-US" sz="13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928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" r="1749" b="3497"/>
          <a:stretch/>
        </p:blipFill>
        <p:spPr>
          <a:xfrm>
            <a:off x="3" y="146"/>
            <a:ext cx="12192254" cy="685785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3" y="775783"/>
            <a:ext cx="11238520" cy="5327014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lIns="182880" tIns="91440" rIns="182880" bIns="182880"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  <a:lvl2pPr>
              <a:defRPr>
                <a:ln>
                  <a:noFill/>
                </a:ln>
                <a:solidFill>
                  <a:schemeClr val="tx2"/>
                </a:solidFill>
              </a:defRPr>
            </a:lvl2pPr>
            <a:lvl3pPr>
              <a:defRPr>
                <a:ln>
                  <a:noFill/>
                </a:ln>
                <a:solidFill>
                  <a:schemeClr val="tx2"/>
                </a:solidFill>
              </a:defRPr>
            </a:lvl3pPr>
            <a:lvl4pPr>
              <a:defRPr>
                <a:ln>
                  <a:noFill/>
                </a:ln>
                <a:solidFill>
                  <a:schemeClr val="tx2"/>
                </a:solidFill>
              </a:defRPr>
            </a:lvl4pPr>
            <a:lvl5pPr>
              <a:defRPr>
                <a:ln>
                  <a:noFill/>
                </a:ln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70934" y="7309"/>
            <a:ext cx="10672234" cy="768476"/>
          </a:xfrm>
          <a:noFill/>
        </p:spPr>
        <p:txBody>
          <a:bodyPr/>
          <a:lstStyle>
            <a:lvl1pPr>
              <a:defRPr sz="2880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CA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0" y="6334575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720">
                <a:solidFill>
                  <a:srgbClr val="666666"/>
                </a:solidFill>
              </a:defRPr>
            </a:lvl1pPr>
          </a:lstStyle>
          <a:p>
            <a:r>
              <a:rPr lang="en-US" dirty="0"/>
              <a:t>© 2015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3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96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638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6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g1367@att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0.wmf"/><Relationship Id="rId5" Type="http://schemas.openxmlformats.org/officeDocument/2006/relationships/image" Target="../media/image7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6522" y="3767492"/>
            <a:ext cx="11332718" cy="1514822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en-US" sz="4000" dirty="0"/>
              <a:t>ONAP Service Assurance</a:t>
            </a:r>
            <a:br>
              <a:rPr lang="en-US" sz="4000" dirty="0"/>
            </a:br>
            <a:r>
              <a:rPr lang="en-US" sz="4000" dirty="0"/>
              <a:t>VES Spec 6.0 Draft updates – Request for Comments</a:t>
            </a:r>
            <a:br>
              <a:rPr lang="en-US" dirty="0"/>
            </a:br>
            <a:br>
              <a:rPr lang="en-US" dirty="0"/>
            </a:br>
            <a:r>
              <a:rPr lang="en-US" sz="2000" dirty="0"/>
              <a:t>Alok Gupta</a:t>
            </a:r>
            <a:br>
              <a:rPr lang="en-US" sz="2000" dirty="0"/>
            </a:br>
            <a:r>
              <a:rPr lang="en-US" sz="2000" dirty="0"/>
              <a:t>+1 (732)-420-7007</a:t>
            </a:r>
            <a:br>
              <a:rPr lang="en-US" sz="2000" dirty="0"/>
            </a:br>
            <a:r>
              <a:rPr lang="en-US" sz="2000" dirty="0">
                <a:hlinkClick r:id="rId3"/>
              </a:rPr>
              <a:t>ag1367@att.com</a:t>
            </a:r>
            <a:br>
              <a:rPr lang="en-US" sz="2000" dirty="0"/>
            </a:br>
            <a:br>
              <a:rPr lang="en-US" sz="2200" dirty="0"/>
            </a:br>
            <a:br>
              <a:rPr lang="en-US" sz="4000" dirty="0"/>
            </a:b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Date:  May 10</a:t>
            </a:r>
            <a:r>
              <a:rPr lang="en-US" baseline="30000" dirty="0"/>
              <a:t>th</a:t>
            </a:r>
            <a:r>
              <a:rPr lang="en-US" dirty="0"/>
              <a:t>,  2018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545" y="88602"/>
            <a:ext cx="10672234" cy="501528"/>
          </a:xfrm>
        </p:spPr>
        <p:txBody>
          <a:bodyPr>
            <a:normAutofit/>
          </a:bodyPr>
          <a:lstStyle/>
          <a:p>
            <a:r>
              <a:rPr lang="en-US" dirty="0"/>
              <a:t>VES (NF Event Streaming) Specification 6.0 Changes</a:t>
            </a:r>
            <a:endParaRPr lang="en-US" sz="1920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36033" y="4561467"/>
            <a:ext cx="448733" cy="323882"/>
          </a:xfrm>
        </p:spPr>
        <p:txBody>
          <a:bodyPr/>
          <a:lstStyle/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9" name="Content Placeholder 1"/>
          <p:cNvSpPr txBox="1">
            <a:spLocks/>
          </p:cNvSpPr>
          <p:nvPr/>
        </p:nvSpPr>
        <p:spPr bwMode="auto">
          <a:xfrm>
            <a:off x="6291416" y="2948442"/>
            <a:ext cx="4839647" cy="1440679"/>
          </a:xfrm>
          <a:prstGeom prst="roundRect">
            <a:avLst>
              <a:gd name="adj" fmla="val 2400"/>
            </a:avLst>
          </a:prstGeom>
          <a:solidFill>
            <a:schemeClr val="bg1">
              <a:lumMod val="85000"/>
            </a:schemeClr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xmlns:lc="http://schemas.openxmlformats.org/drawingml/2006/lockedCanvas" val="1"/>
            </a:ext>
          </a:extLst>
        </p:spPr>
        <p:txBody>
          <a:bodyPr vert="horz" wrap="square" lIns="219456" tIns="109728" rIns="219456" bIns="21945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1920" b="1" dirty="0">
                <a:solidFill>
                  <a:srgbClr val="EF6F00"/>
                </a:solidFill>
                <a:latin typeface="Calibri"/>
              </a:rPr>
              <a:t>Future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Common predictable, flexible, reusable event format for all VFs =&gt; Closed Loop Automation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Defined by AT&amp;T based on conformance to standards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Vendor agnostic and Configurable</a:t>
            </a:r>
          </a:p>
        </p:txBody>
      </p:sp>
      <p:sp>
        <p:nvSpPr>
          <p:cNvPr id="80" name="Content Placeholder 1"/>
          <p:cNvSpPr txBox="1">
            <a:spLocks/>
          </p:cNvSpPr>
          <p:nvPr/>
        </p:nvSpPr>
        <p:spPr bwMode="auto">
          <a:xfrm>
            <a:off x="995408" y="2948443"/>
            <a:ext cx="4629754" cy="1440678"/>
          </a:xfrm>
          <a:prstGeom prst="roundRect">
            <a:avLst>
              <a:gd name="adj" fmla="val 2400"/>
            </a:avLst>
          </a:prstGeom>
          <a:solidFill>
            <a:schemeClr val="bg1">
              <a:lumMod val="85000"/>
            </a:schemeClr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xmlns:lc="http://schemas.openxmlformats.org/drawingml/2006/lockedCanvas" val="1"/>
            </a:ext>
          </a:extLst>
        </p:spPr>
        <p:txBody>
          <a:bodyPr vert="horz" wrap="square" lIns="219456" tIns="109728" rIns="219456" bIns="21945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1920" b="1" dirty="0">
                <a:solidFill>
                  <a:srgbClr val="EF6F00"/>
                </a:solidFill>
                <a:latin typeface="Calibri"/>
              </a:rPr>
              <a:t>Current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Different interfaces and formats requiring customization (3 to 6 months development)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Defined by vendors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Varies by network functions and software releases</a:t>
            </a:r>
          </a:p>
        </p:txBody>
      </p:sp>
      <p:sp>
        <p:nvSpPr>
          <p:cNvPr id="5" name="Right Arrow 4"/>
          <p:cNvSpPr/>
          <p:nvPr/>
        </p:nvSpPr>
        <p:spPr>
          <a:xfrm>
            <a:off x="5735805" y="3388927"/>
            <a:ext cx="444968" cy="5645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76253" y="1094874"/>
            <a:ext cx="11304145" cy="5305926"/>
          </a:xfrm>
        </p:spPr>
        <p:txBody>
          <a:bodyPr>
            <a:normAutofit fontScale="92500"/>
          </a:bodyPr>
          <a:lstStyle/>
          <a:p>
            <a:pPr marL="413386" lvl="1" indent="-28956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ＭＳ Ｐゴシック" charset="0"/>
              </a:rPr>
              <a:t>Section 1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800" dirty="0"/>
              <a:t>VES Meaning: Expanded to include event streaming for VNF, PNF and </a:t>
            </a:r>
            <a:r>
              <a:rPr lang="en-US" sz="1800" dirty="0" err="1"/>
              <a:t>Infrstrcutre</a:t>
            </a:r>
            <a:endParaRPr lang="en-US" sz="1800" dirty="0"/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800" dirty="0" err="1"/>
              <a:t>eventNames</a:t>
            </a:r>
            <a:r>
              <a:rPr lang="en-US" sz="1800" dirty="0"/>
              <a:t> Construction: </a:t>
            </a:r>
            <a:r>
              <a:rPr lang="en-US" sz="1600" dirty="0"/>
              <a:t>{</a:t>
            </a:r>
            <a:r>
              <a:rPr lang="en-US" sz="1600" dirty="0" err="1"/>
              <a:t>DomainAbbreviation</a:t>
            </a:r>
            <a:r>
              <a:rPr lang="en-US" sz="1600" dirty="0"/>
              <a:t>}_{</a:t>
            </a:r>
            <a:r>
              <a:rPr lang="en-US" sz="1600" dirty="0" err="1"/>
              <a:t>vnf</a:t>
            </a:r>
            <a:r>
              <a:rPr lang="en-US" sz="1600" dirty="0"/>
              <a:t>/</a:t>
            </a:r>
            <a:r>
              <a:rPr lang="en-US" sz="1600" dirty="0" err="1"/>
              <a:t>vnfcNaimgCode</a:t>
            </a:r>
            <a:r>
              <a:rPr lang="en-US" sz="1600" dirty="0"/>
              <a:t>}_{</a:t>
            </a:r>
            <a:r>
              <a:rPr lang="en-US" sz="1600" dirty="0" err="1"/>
              <a:t>DescriptionOfInfoBeingConveyed</a:t>
            </a:r>
            <a:r>
              <a:rPr lang="en-US" sz="1600" dirty="0"/>
              <a:t>}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800" dirty="0"/>
              <a:t>Added a list of all the latest field block version numbers in this version of the API spec.</a:t>
            </a:r>
          </a:p>
          <a:p>
            <a:pPr marL="413386" lvl="1" indent="-28956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ＭＳ Ｐゴシック" charset="0"/>
              </a:rPr>
              <a:t>Section 3</a:t>
            </a:r>
          </a:p>
          <a:p>
            <a:pPr marL="822103" lvl="2" indent="-324274">
              <a:buFont typeface="Wingdings" panose="05000000000000000000" pitchFamily="2" charset="2"/>
              <a:buChar char="§"/>
            </a:pPr>
            <a:r>
              <a:rPr lang="en-US" sz="1800" dirty="0"/>
              <a:t>Removed Throttling requirements. App-C or controller need to support </a:t>
            </a:r>
            <a:r>
              <a:rPr lang="en-US" sz="1800" dirty="0" err="1"/>
              <a:t>thortlling</a:t>
            </a:r>
            <a:r>
              <a:rPr lang="en-US" sz="1800" dirty="0"/>
              <a:t>.</a:t>
            </a:r>
          </a:p>
          <a:p>
            <a:pPr marL="413386" lvl="1" indent="-28956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ＭＳ Ｐゴシック" charset="0"/>
              </a:rPr>
              <a:t>Section 4</a:t>
            </a:r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dirty="0" err="1"/>
              <a:t>hashMaps</a:t>
            </a:r>
            <a:r>
              <a:rPr lang="en-US" dirty="0"/>
              <a:t>. Changed all name-value pair structures to </a:t>
            </a:r>
            <a:r>
              <a:rPr lang="en-US" dirty="0" err="1"/>
              <a:t>hashMaps</a:t>
            </a:r>
            <a:endParaRPr lang="en-US" dirty="0"/>
          </a:p>
          <a:p>
            <a:pPr marL="1279303" lvl="3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600" dirty="0"/>
              <a:t>Name= “name”’ value =“value” =&gt; “name” = “Value”</a:t>
            </a:r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800" dirty="0"/>
              <a:t>Use of Optional fields: </a:t>
            </a:r>
            <a:r>
              <a:rPr lang="en-US" dirty="0"/>
              <a:t>If the event publisher collects a field that is identified as optional in the data structures below, then the event publisher </a:t>
            </a:r>
            <a:r>
              <a:rPr lang="en-US" i="1" dirty="0"/>
              <a:t>must</a:t>
            </a:r>
            <a:r>
              <a:rPr lang="en-US" dirty="0"/>
              <a:t> send that field.</a:t>
            </a:r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800" dirty="0"/>
              <a:t>Extensible Filed Use Clarification: VES contains various extensible structures (e.g., </a:t>
            </a:r>
            <a:r>
              <a:rPr lang="en-US" sz="1800" dirty="0" err="1"/>
              <a:t>hashMap</a:t>
            </a:r>
            <a:r>
              <a:rPr lang="en-US" sz="1800" dirty="0"/>
              <a:t>) that enable event publishers to send information that has not been explicitly defined in VES data structures. </a:t>
            </a:r>
          </a:p>
          <a:p>
            <a:pPr marL="1279303" lvl="3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600" dirty="0"/>
              <a:t>Event publishers must not send information through extensible structures where VES has explicitly defined fields for that information. For example, event publishers must not send information like </a:t>
            </a:r>
            <a:r>
              <a:rPr lang="en-US" sz="1600" dirty="0" err="1"/>
              <a:t>cpuIdle</a:t>
            </a:r>
            <a:r>
              <a:rPr lang="en-US" sz="1600" dirty="0"/>
              <a:t>, through an extensible structure, because VES has explicitly defined a </a:t>
            </a:r>
            <a:r>
              <a:rPr lang="en-US" sz="1600" dirty="0" err="1"/>
              <a:t>cpuUsage.cpuIdle</a:t>
            </a:r>
            <a:r>
              <a:rPr lang="en-US" sz="1600" dirty="0"/>
              <a:t> field for the communication of that information.</a:t>
            </a:r>
          </a:p>
          <a:p>
            <a:pPr marL="1279303" lvl="3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600" dirty="0"/>
              <a:t>Keys sent through extensible fields must use camel casing to separate words and acronyms; only the first letter of each acronym shall be capitalized.</a:t>
            </a:r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endParaRPr lang="en-US" sz="1800" dirty="0"/>
          </a:p>
          <a:p>
            <a:pPr marL="822103" lvl="2" indent="-324274">
              <a:buFont typeface="Wingdings" panose="05000000000000000000" pitchFamily="2" charset="2"/>
              <a:buChar char="§"/>
            </a:pPr>
            <a:endParaRPr lang="en-US" sz="2160" dirty="0"/>
          </a:p>
          <a:p>
            <a:pPr marL="822103" lvl="2" indent="-324274">
              <a:buFont typeface="Wingdings" panose="05000000000000000000" pitchFamily="2" charset="2"/>
              <a:buChar char="§"/>
            </a:pPr>
            <a:endParaRPr lang="en-US" sz="2160" dirty="0"/>
          </a:p>
          <a:p>
            <a:pPr marL="123826" lvl="1"/>
            <a:endParaRPr lang="en-US" sz="1680" dirty="0">
              <a:solidFill>
                <a:schemeClr val="accent1"/>
              </a:solidFill>
              <a:latin typeface="Calibri" panose="020F0502020204030204" pitchFamily="34" charset="0"/>
              <a:ea typeface="Times New Roman" panose="02020603050405020304" pitchFamily="18" charset="0"/>
              <a:cs typeface="ＭＳ Ｐゴシック" charset="0"/>
            </a:endParaRPr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2906495" y="6517591"/>
            <a:ext cx="6468086" cy="150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804" dirty="0">
                <a:solidFill>
                  <a:srgbClr val="808080"/>
                </a:solidFill>
              </a:rPr>
              <a:t>© 2017 AT&amp;T Intellectual Property. All rights reserved. AT&amp;T and the AT&amp;T logo are trademarks of AT&amp;T Intellectual Property.</a:t>
            </a:r>
          </a:p>
          <a:p>
            <a:pPr algn="ctr"/>
            <a:r>
              <a:rPr lang="en-US" sz="804" dirty="0">
                <a:solidFill>
                  <a:srgbClr val="808080"/>
                </a:solidFill>
              </a:rPr>
              <a:t>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AD594A-7953-40C6-8B06-0DE1E37D8C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9935" y="6157967"/>
            <a:ext cx="4041675" cy="24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04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545" y="88602"/>
            <a:ext cx="10672234" cy="501528"/>
          </a:xfrm>
        </p:spPr>
        <p:txBody>
          <a:bodyPr>
            <a:normAutofit/>
          </a:bodyPr>
          <a:lstStyle/>
          <a:p>
            <a:r>
              <a:rPr lang="en-US" dirty="0"/>
              <a:t>VES (NF Event Streaming) Specification 6.0  Changes</a:t>
            </a:r>
            <a:endParaRPr lang="en-US" sz="1920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36033" y="4561467"/>
            <a:ext cx="448733" cy="323882"/>
          </a:xfrm>
        </p:spPr>
        <p:txBody>
          <a:bodyPr/>
          <a:lstStyle/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9" name="Content Placeholder 1"/>
          <p:cNvSpPr txBox="1">
            <a:spLocks/>
          </p:cNvSpPr>
          <p:nvPr/>
        </p:nvSpPr>
        <p:spPr bwMode="auto">
          <a:xfrm>
            <a:off x="6291416" y="2948442"/>
            <a:ext cx="4839647" cy="1440679"/>
          </a:xfrm>
          <a:prstGeom prst="roundRect">
            <a:avLst>
              <a:gd name="adj" fmla="val 2400"/>
            </a:avLst>
          </a:prstGeom>
          <a:solidFill>
            <a:schemeClr val="bg1">
              <a:lumMod val="85000"/>
            </a:schemeClr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xmlns:lc="http://schemas.openxmlformats.org/drawingml/2006/lockedCanvas" val="1"/>
            </a:ext>
          </a:extLst>
        </p:spPr>
        <p:txBody>
          <a:bodyPr vert="horz" wrap="square" lIns="219456" tIns="109728" rIns="219456" bIns="21945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1920" b="1" dirty="0">
                <a:solidFill>
                  <a:srgbClr val="EF6F00"/>
                </a:solidFill>
                <a:latin typeface="Calibri"/>
              </a:rPr>
              <a:t>Future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Common predictable, flexible, reusable event format for all VFs =&gt; Closed Loop Automation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Defined by AT&amp;T based on conformance to standards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Vendor agnostic and Configurable</a:t>
            </a:r>
          </a:p>
        </p:txBody>
      </p:sp>
      <p:sp>
        <p:nvSpPr>
          <p:cNvPr id="80" name="Content Placeholder 1"/>
          <p:cNvSpPr txBox="1">
            <a:spLocks/>
          </p:cNvSpPr>
          <p:nvPr/>
        </p:nvSpPr>
        <p:spPr bwMode="auto">
          <a:xfrm>
            <a:off x="995408" y="2948443"/>
            <a:ext cx="4629754" cy="1440678"/>
          </a:xfrm>
          <a:prstGeom prst="roundRect">
            <a:avLst>
              <a:gd name="adj" fmla="val 2400"/>
            </a:avLst>
          </a:prstGeom>
          <a:solidFill>
            <a:schemeClr val="bg1">
              <a:lumMod val="85000"/>
            </a:schemeClr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xmlns:lc="http://schemas.openxmlformats.org/drawingml/2006/lockedCanvas" val="1"/>
            </a:ext>
          </a:extLst>
        </p:spPr>
        <p:txBody>
          <a:bodyPr vert="horz" wrap="square" lIns="219456" tIns="109728" rIns="219456" bIns="21945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1920" b="1" dirty="0">
                <a:solidFill>
                  <a:srgbClr val="EF6F00"/>
                </a:solidFill>
                <a:latin typeface="Calibri"/>
              </a:rPr>
              <a:t>Current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Different interfaces and formats requiring customization (3 to 6 months development)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Defined by vendors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Varies by network functions and software releases</a:t>
            </a:r>
          </a:p>
        </p:txBody>
      </p:sp>
      <p:sp>
        <p:nvSpPr>
          <p:cNvPr id="5" name="Right Arrow 4"/>
          <p:cNvSpPr/>
          <p:nvPr/>
        </p:nvSpPr>
        <p:spPr>
          <a:xfrm>
            <a:off x="5735805" y="3388927"/>
            <a:ext cx="444968" cy="5645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76253" y="1094874"/>
            <a:ext cx="11304145" cy="5305926"/>
          </a:xfrm>
        </p:spPr>
        <p:txBody>
          <a:bodyPr>
            <a:normAutofit fontScale="85000" lnSpcReduction="10000"/>
          </a:bodyPr>
          <a:lstStyle/>
          <a:p>
            <a:pPr marL="413386" lvl="1" indent="-28956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ＭＳ Ｐゴシック" charset="0"/>
              </a:rPr>
              <a:t>Section 4 – </a:t>
            </a:r>
            <a:r>
              <a:rPr lang="en-US" dirty="0" err="1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ＭＳ Ｐゴシック" charset="0"/>
              </a:rPr>
              <a:t>Contd</a:t>
            </a:r>
            <a:endParaRPr lang="en-US" dirty="0">
              <a:solidFill>
                <a:schemeClr val="accent1"/>
              </a:solidFill>
              <a:latin typeface="Calibri" panose="020F0502020204030204" pitchFamily="34" charset="0"/>
              <a:ea typeface="Times New Roman" panose="02020603050405020304" pitchFamily="18" charset="0"/>
              <a:cs typeface="ＭＳ Ｐゴシック" charset="0"/>
            </a:endParaRPr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800" dirty="0"/>
              <a:t>Common Event Data Types: Changed </a:t>
            </a:r>
            <a:r>
              <a:rPr lang="en-US" sz="1800" dirty="0" err="1"/>
              <a:t>vendorVnfNameFields</a:t>
            </a:r>
            <a:r>
              <a:rPr lang="en-US" sz="1800" dirty="0"/>
              <a:t> to </a:t>
            </a:r>
            <a:r>
              <a:rPr lang="en-US" sz="1800" dirty="0" err="1"/>
              <a:t>vendorNfNameFields</a:t>
            </a:r>
            <a:r>
              <a:rPr lang="en-US" sz="1800" dirty="0"/>
              <a:t> in  </a:t>
            </a:r>
            <a:r>
              <a:rPr lang="en-US" sz="1800" dirty="0" err="1"/>
              <a:t>SipSignaling</a:t>
            </a:r>
            <a:r>
              <a:rPr lang="en-US" sz="1800" dirty="0"/>
              <a:t> and Voice Quality Domains</a:t>
            </a:r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800" dirty="0"/>
              <a:t>Common Event Header clarified the following descriptions:</a:t>
            </a:r>
          </a:p>
          <a:p>
            <a:pPr marL="1279303" lvl="3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600" dirty="0" err="1"/>
              <a:t>eventId</a:t>
            </a:r>
            <a:r>
              <a:rPr lang="en-US" sz="1600" dirty="0"/>
              <a:t>: Event key that is unique to the event source. The key must be unique within notification life cycle similar to </a:t>
            </a:r>
            <a:r>
              <a:rPr lang="en-US" sz="1600" dirty="0" err="1"/>
              <a:t>EventID</a:t>
            </a:r>
            <a:r>
              <a:rPr lang="en-US" sz="1600" dirty="0"/>
              <a:t> from 3GPP. It could be a sequential number, or a composite key formed from the event fields, such as </a:t>
            </a:r>
            <a:r>
              <a:rPr lang="en-US" sz="1600" dirty="0" err="1"/>
              <a:t>sourceName_alarmCondition_startEpoch</a:t>
            </a:r>
            <a:r>
              <a:rPr lang="en-US" sz="1600" dirty="0"/>
              <a:t>.  The </a:t>
            </a:r>
            <a:r>
              <a:rPr lang="en-US" sz="1600" dirty="0" err="1"/>
              <a:t>eventId</a:t>
            </a:r>
            <a:r>
              <a:rPr lang="en-US" sz="1600" dirty="0"/>
              <a:t> should not include whitespace.  For fault events, </a:t>
            </a:r>
            <a:r>
              <a:rPr lang="en-US" sz="1600" dirty="0" err="1"/>
              <a:t>eventId</a:t>
            </a:r>
            <a:r>
              <a:rPr lang="en-US" sz="1600" dirty="0"/>
              <a:t> is the </a:t>
            </a:r>
            <a:r>
              <a:rPr lang="en-US" sz="1600" dirty="0" err="1"/>
              <a:t>eventId</a:t>
            </a:r>
            <a:r>
              <a:rPr lang="en-US" sz="1600" dirty="0"/>
              <a:t> of the initial alarm; if the same alarm is raised again for changed, acknowledged or cleared cases, </a:t>
            </a:r>
            <a:r>
              <a:rPr lang="en-US" sz="1600" dirty="0" err="1"/>
              <a:t>eventId</a:t>
            </a:r>
            <a:r>
              <a:rPr lang="en-US" sz="1600" dirty="0"/>
              <a:t> must be the same as the initial alarm (along with the same </a:t>
            </a:r>
            <a:r>
              <a:rPr lang="en-US" sz="1600" dirty="0" err="1"/>
              <a:t>startEpochMicrosec</a:t>
            </a:r>
            <a:r>
              <a:rPr lang="en-US" sz="1600" dirty="0"/>
              <a:t> and an incremental sequence number).</a:t>
            </a:r>
          </a:p>
          <a:p>
            <a:pPr marL="1279303" lvl="3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600" dirty="0"/>
              <a:t> </a:t>
            </a:r>
            <a:r>
              <a:rPr lang="en-US" sz="1600" dirty="0" err="1"/>
              <a:t>reportingEntityName</a:t>
            </a:r>
            <a:r>
              <a:rPr lang="en-US" sz="1600" dirty="0"/>
              <a:t>: Name of the entity reporting the event or detecting a problem in another </a:t>
            </a:r>
            <a:r>
              <a:rPr lang="en-US" sz="1600" dirty="0" err="1"/>
              <a:t>vnf</a:t>
            </a:r>
            <a:r>
              <a:rPr lang="en-US" sz="1600" dirty="0"/>
              <a:t>/</a:t>
            </a:r>
            <a:r>
              <a:rPr lang="en-US" sz="1600" dirty="0" err="1"/>
              <a:t>vm</a:t>
            </a:r>
            <a:r>
              <a:rPr lang="en-US" sz="1600" dirty="0"/>
              <a:t> or </a:t>
            </a:r>
            <a:r>
              <a:rPr lang="en-US" sz="1600" dirty="0" err="1"/>
              <a:t>pnf</a:t>
            </a:r>
            <a:r>
              <a:rPr lang="en-US" sz="1600" dirty="0"/>
              <a:t> which is experiencing the problem. May be the same as the </a:t>
            </a:r>
            <a:r>
              <a:rPr lang="en-US" sz="1600" dirty="0" err="1"/>
              <a:t>sourceName</a:t>
            </a:r>
            <a:r>
              <a:rPr lang="en-US" sz="1600" dirty="0"/>
              <a:t>. For synthetic events generated by DCAE, it is the name of the app generating the event.</a:t>
            </a:r>
          </a:p>
          <a:p>
            <a:pPr marL="1279303" lvl="3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600" dirty="0" err="1"/>
              <a:t>sourceName</a:t>
            </a:r>
            <a:r>
              <a:rPr lang="en-US" sz="1600" dirty="0"/>
              <a:t>: Name of the entity experiencing the event issue, which may be detected and reported by a separate reporting entity. The </a:t>
            </a:r>
            <a:r>
              <a:rPr lang="en-US" sz="1600" dirty="0" err="1"/>
              <a:t>sourceName</a:t>
            </a:r>
            <a:r>
              <a:rPr lang="en-US" sz="1600" dirty="0"/>
              <a:t> identifies the device for which data is collected. A valid </a:t>
            </a:r>
            <a:r>
              <a:rPr lang="en-US" sz="1600" dirty="0" err="1"/>
              <a:t>sourceName</a:t>
            </a:r>
            <a:r>
              <a:rPr lang="en-US" sz="1600" dirty="0"/>
              <a:t> must be inventoried in A&amp;AI. If </a:t>
            </a:r>
            <a:r>
              <a:rPr lang="en-US" sz="1600" dirty="0" err="1"/>
              <a:t>sourceName</a:t>
            </a:r>
            <a:r>
              <a:rPr lang="en-US" sz="1600" dirty="0"/>
              <a:t> is a VNFC or VM, then the event must be reporting data for that particular VNFC or VM. If the </a:t>
            </a:r>
            <a:r>
              <a:rPr lang="en-US" sz="1600" dirty="0" err="1"/>
              <a:t>sourceName</a:t>
            </a:r>
            <a:r>
              <a:rPr lang="en-US" sz="1600" dirty="0"/>
              <a:t> is a VNF, comprised of multiple VNFCs, the data must be reported/aggregated at the VNF </a:t>
            </a:r>
            <a:r>
              <a:rPr lang="en-US" sz="1600" dirty="0" err="1"/>
              <a:t>leveI</a:t>
            </a:r>
            <a:r>
              <a:rPr lang="en-US" sz="1600" dirty="0"/>
              <a:t>.  Data for individual VNFC must not be included in the VNF </a:t>
            </a:r>
            <a:r>
              <a:rPr lang="en-US" sz="1600" dirty="0" err="1"/>
              <a:t>sourceName</a:t>
            </a:r>
            <a:r>
              <a:rPr lang="en-US" sz="1600" dirty="0"/>
              <a:t> event.</a:t>
            </a:r>
          </a:p>
          <a:p>
            <a:pPr marL="1279303" lvl="3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600" dirty="0" err="1"/>
              <a:t>startEpochMicroseconds</a:t>
            </a:r>
            <a:r>
              <a:rPr lang="en-US" sz="1600" dirty="0"/>
              <a:t>:  the earliest </a:t>
            </a:r>
            <a:r>
              <a:rPr lang="en-US" sz="1600" dirty="0" err="1"/>
              <a:t>unix</a:t>
            </a:r>
            <a:r>
              <a:rPr lang="en-US" sz="1600" dirty="0"/>
              <a:t> time aka epoch time associated with the event from any component--as microseconds elapsed since 1 Jan 1970 not including leap seconds. For measurements and heartbeats, where events are collected over predefined intervals, </a:t>
            </a:r>
            <a:r>
              <a:rPr lang="en-US" sz="1600" dirty="0" err="1"/>
              <a:t>startEpochMicrosec</a:t>
            </a:r>
            <a:r>
              <a:rPr lang="en-US" sz="1600" dirty="0"/>
              <a:t> shall be rounded to the nearest interval boundary (e.g., the epoch equivalent of 3:00PM, 3:10PM, 3:20PM, </a:t>
            </a:r>
            <a:r>
              <a:rPr lang="en-US" sz="1600" dirty="0" err="1"/>
              <a:t>etc</a:t>
            </a:r>
            <a:r>
              <a:rPr lang="en-US" sz="1600" dirty="0"/>
              <a:t>…). For fault events, </a:t>
            </a:r>
            <a:r>
              <a:rPr lang="en-US" sz="1600" dirty="0" err="1"/>
              <a:t>startEpochMicrosec</a:t>
            </a:r>
            <a:r>
              <a:rPr lang="en-US" sz="1600" dirty="0"/>
              <a:t> is the timestamp of the initial alarm; if the same alarm is raised again for changed, acknowledged or cleared cases, </a:t>
            </a:r>
            <a:r>
              <a:rPr lang="en-US" sz="1600" dirty="0" err="1"/>
              <a:t>startEpoch</a:t>
            </a:r>
            <a:r>
              <a:rPr lang="en-US" sz="1600" dirty="0"/>
              <a:t> Microsec must be the same as the initial alarm (along with the same </a:t>
            </a:r>
            <a:r>
              <a:rPr lang="en-US" sz="1600" dirty="0" err="1"/>
              <a:t>eventId</a:t>
            </a:r>
            <a:r>
              <a:rPr lang="en-US" sz="1600" dirty="0"/>
              <a:t> and an incremental sequence number).</a:t>
            </a:r>
          </a:p>
          <a:p>
            <a:pPr marL="1279303" lvl="3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600" dirty="0"/>
              <a:t>added ‘notification and </a:t>
            </a:r>
            <a:r>
              <a:rPr lang="en-US" sz="1600" dirty="0" err="1"/>
              <a:t>pnfRegistrion</a:t>
            </a:r>
            <a:r>
              <a:rPr lang="en-US" sz="1600" dirty="0"/>
              <a:t> domains</a:t>
            </a:r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dirty="0"/>
              <a:t>Fault Domain Section 4.2.1: clarified the definitions of </a:t>
            </a:r>
            <a:r>
              <a:rPr lang="en-US" dirty="0" err="1"/>
              <a:t>alarmCondition</a:t>
            </a:r>
            <a:r>
              <a:rPr lang="en-US" dirty="0"/>
              <a:t> and </a:t>
            </a:r>
            <a:r>
              <a:rPr lang="en-US" dirty="0" err="1"/>
              <a:t>specificProblem</a:t>
            </a:r>
            <a:endParaRPr lang="en-US" dirty="0"/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endParaRPr lang="en-US" sz="1800" dirty="0"/>
          </a:p>
          <a:p>
            <a:pPr marL="822103" lvl="2" indent="-324274">
              <a:buFont typeface="Wingdings" panose="05000000000000000000" pitchFamily="2" charset="2"/>
              <a:buChar char="§"/>
            </a:pPr>
            <a:endParaRPr lang="en-US" sz="2160" dirty="0"/>
          </a:p>
          <a:p>
            <a:pPr marL="822103" lvl="2" indent="-324274">
              <a:buFont typeface="Wingdings" panose="05000000000000000000" pitchFamily="2" charset="2"/>
              <a:buChar char="§"/>
            </a:pPr>
            <a:endParaRPr lang="en-US" sz="2160" dirty="0"/>
          </a:p>
          <a:p>
            <a:pPr marL="123826" lvl="1"/>
            <a:endParaRPr lang="en-US" sz="1680" dirty="0">
              <a:solidFill>
                <a:schemeClr val="accent1"/>
              </a:solidFill>
              <a:latin typeface="Calibri" panose="020F0502020204030204" pitchFamily="34" charset="0"/>
              <a:ea typeface="Times New Roman" panose="02020603050405020304" pitchFamily="18" charset="0"/>
              <a:cs typeface="ＭＳ Ｐゴシック" charset="0"/>
            </a:endParaRPr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2906495" y="6517591"/>
            <a:ext cx="6468086" cy="150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804" dirty="0">
                <a:solidFill>
                  <a:srgbClr val="808080"/>
                </a:solidFill>
              </a:rPr>
              <a:t>© 2017 AT&amp;T Intellectual Property. All rights reserved. AT&amp;T and the AT&amp;T logo are trademarks of AT&amp;T Intellectual Property.</a:t>
            </a:r>
          </a:p>
          <a:p>
            <a:pPr algn="ctr"/>
            <a:r>
              <a:rPr lang="en-US" sz="804" dirty="0">
                <a:solidFill>
                  <a:srgbClr val="808080"/>
                </a:solidFill>
              </a:rPr>
              <a:t>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AD594A-7953-40C6-8B06-0DE1E37D8C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9935" y="6157967"/>
            <a:ext cx="4041675" cy="24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646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545" y="88602"/>
            <a:ext cx="10672234" cy="501528"/>
          </a:xfrm>
        </p:spPr>
        <p:txBody>
          <a:bodyPr>
            <a:normAutofit/>
          </a:bodyPr>
          <a:lstStyle/>
          <a:p>
            <a:r>
              <a:rPr lang="en-US" dirty="0"/>
              <a:t>VES (NF Event Streaming) Specification 6.0 Changes</a:t>
            </a:r>
            <a:endParaRPr lang="en-US" sz="1920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36033" y="4561467"/>
            <a:ext cx="448733" cy="323882"/>
          </a:xfrm>
        </p:spPr>
        <p:txBody>
          <a:bodyPr/>
          <a:lstStyle/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9" name="Content Placeholder 1"/>
          <p:cNvSpPr txBox="1">
            <a:spLocks/>
          </p:cNvSpPr>
          <p:nvPr/>
        </p:nvSpPr>
        <p:spPr bwMode="auto">
          <a:xfrm>
            <a:off x="6291416" y="2948442"/>
            <a:ext cx="4839647" cy="1440679"/>
          </a:xfrm>
          <a:prstGeom prst="roundRect">
            <a:avLst>
              <a:gd name="adj" fmla="val 2400"/>
            </a:avLst>
          </a:prstGeom>
          <a:solidFill>
            <a:schemeClr val="bg1">
              <a:lumMod val="85000"/>
            </a:schemeClr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xmlns:lc="http://schemas.openxmlformats.org/drawingml/2006/lockedCanvas" val="1"/>
            </a:ext>
          </a:extLst>
        </p:spPr>
        <p:txBody>
          <a:bodyPr vert="horz" wrap="square" lIns="219456" tIns="109728" rIns="219456" bIns="21945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1920" b="1" dirty="0">
                <a:solidFill>
                  <a:srgbClr val="EF6F00"/>
                </a:solidFill>
                <a:latin typeface="Calibri"/>
              </a:rPr>
              <a:t>Future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Common predictable, flexible, reusable event format for all VFs =&gt; Closed Loop Automation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Defined by AT&amp;T based on conformance to standards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Vendor agnostic and Configurable</a:t>
            </a:r>
          </a:p>
        </p:txBody>
      </p:sp>
      <p:sp>
        <p:nvSpPr>
          <p:cNvPr id="80" name="Content Placeholder 1"/>
          <p:cNvSpPr txBox="1">
            <a:spLocks/>
          </p:cNvSpPr>
          <p:nvPr/>
        </p:nvSpPr>
        <p:spPr bwMode="auto">
          <a:xfrm>
            <a:off x="995408" y="2948443"/>
            <a:ext cx="4629754" cy="1440678"/>
          </a:xfrm>
          <a:prstGeom prst="roundRect">
            <a:avLst>
              <a:gd name="adj" fmla="val 2400"/>
            </a:avLst>
          </a:prstGeom>
          <a:solidFill>
            <a:schemeClr val="bg1">
              <a:lumMod val="85000"/>
            </a:schemeClr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xmlns:lc="http://schemas.openxmlformats.org/drawingml/2006/lockedCanvas" val="1"/>
            </a:ext>
          </a:extLst>
        </p:spPr>
        <p:txBody>
          <a:bodyPr vert="horz" wrap="square" lIns="219456" tIns="109728" rIns="219456" bIns="21945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1920" b="1" dirty="0">
                <a:solidFill>
                  <a:srgbClr val="EF6F00"/>
                </a:solidFill>
                <a:latin typeface="Calibri"/>
              </a:rPr>
              <a:t>Current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Different interfaces and formats requiring customization (3 to 6 months development)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Defined by vendors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Varies by network functions and software releases</a:t>
            </a:r>
          </a:p>
        </p:txBody>
      </p:sp>
      <p:sp>
        <p:nvSpPr>
          <p:cNvPr id="5" name="Right Arrow 4"/>
          <p:cNvSpPr/>
          <p:nvPr/>
        </p:nvSpPr>
        <p:spPr>
          <a:xfrm>
            <a:off x="5735805" y="3388927"/>
            <a:ext cx="444968" cy="5645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76253" y="1094874"/>
            <a:ext cx="11304145" cy="5305926"/>
          </a:xfrm>
        </p:spPr>
        <p:txBody>
          <a:bodyPr>
            <a:normAutofit/>
          </a:bodyPr>
          <a:lstStyle/>
          <a:p>
            <a:pPr marL="413386" lvl="1" indent="-28956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ＭＳ Ｐゴシック" charset="0"/>
              </a:rPr>
              <a:t>Section 4 – </a:t>
            </a:r>
            <a:r>
              <a:rPr lang="en-US" dirty="0" err="1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ＭＳ Ｐゴシック" charset="0"/>
              </a:rPr>
              <a:t>Contd</a:t>
            </a:r>
            <a:endParaRPr lang="en-US" dirty="0">
              <a:solidFill>
                <a:schemeClr val="accent1"/>
              </a:solidFill>
              <a:latin typeface="Calibri" panose="020F0502020204030204" pitchFamily="34" charset="0"/>
              <a:ea typeface="Times New Roman" panose="02020603050405020304" pitchFamily="18" charset="0"/>
              <a:cs typeface="ＭＳ Ｐゴシック" charset="0"/>
            </a:endParaRPr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dirty="0"/>
              <a:t>Fault Domain: clarified the following definitions </a:t>
            </a:r>
          </a:p>
          <a:p>
            <a:pPr marL="1279303" lvl="3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dirty="0" err="1"/>
              <a:t>alarmCondition</a:t>
            </a:r>
            <a:r>
              <a:rPr lang="en-US" dirty="0"/>
              <a:t>: Short name of the alarm condition/problem, such as a trap name.  Should not have white space (e.g., </a:t>
            </a:r>
            <a:r>
              <a:rPr lang="en-US" dirty="0" err="1"/>
              <a:t>tpLgCgiNotInConfig</a:t>
            </a:r>
            <a:r>
              <a:rPr lang="en-US" dirty="0"/>
              <a:t>, </a:t>
            </a:r>
            <a:r>
              <a:rPr lang="en-US" dirty="0" err="1"/>
              <a:t>BfdSessionDown</a:t>
            </a:r>
            <a:r>
              <a:rPr lang="en-US" dirty="0"/>
              <a:t>, </a:t>
            </a:r>
            <a:r>
              <a:rPr lang="en-US" dirty="0" err="1"/>
              <a:t>linkDown</a:t>
            </a:r>
            <a:r>
              <a:rPr lang="en-US" dirty="0"/>
              <a:t>, </a:t>
            </a:r>
            <a:r>
              <a:rPr lang="en-US" dirty="0" err="1"/>
              <a:t>etc</a:t>
            </a:r>
            <a:r>
              <a:rPr lang="en-US" dirty="0"/>
              <a:t>…)</a:t>
            </a:r>
          </a:p>
          <a:p>
            <a:pPr marL="1279303" lvl="3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dirty="0" err="1"/>
              <a:t>specificProblem</a:t>
            </a:r>
            <a:r>
              <a:rPr lang="en-US" dirty="0"/>
              <a:t>: Description of the alarm or problem (e.g., ‘This event is sent when the LG is asked to perform a location for a CGI that is not in its configuration’)</a:t>
            </a:r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800" dirty="0"/>
              <a:t>Measurements Domain: changed the name of this domain from ‘</a:t>
            </a:r>
            <a:r>
              <a:rPr lang="en-US" sz="1800" dirty="0" err="1"/>
              <a:t>measurementsForVfScaling</a:t>
            </a:r>
            <a:r>
              <a:rPr lang="en-US" sz="1800" dirty="0"/>
              <a:t>’ to ‘measurement’</a:t>
            </a:r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800" dirty="0"/>
              <a:t>Measurement Domain: Updates following </a:t>
            </a:r>
            <a:r>
              <a:rPr lang="en-US" sz="1800" dirty="0" err="1"/>
              <a:t>fileds</a:t>
            </a:r>
            <a:r>
              <a:rPr lang="en-US" sz="1800" dirty="0"/>
              <a:t>: </a:t>
            </a:r>
            <a:r>
              <a:rPr lang="en-US" sz="1800" dirty="0" err="1"/>
              <a:t>cpuUsage</a:t>
            </a:r>
            <a:r>
              <a:rPr lang="en-US" sz="1800" dirty="0"/>
              <a:t>, </a:t>
            </a:r>
            <a:r>
              <a:rPr lang="en-US" sz="1800" dirty="0" err="1"/>
              <a:t>diskUsage</a:t>
            </a:r>
            <a:r>
              <a:rPr lang="en-US" sz="1800" dirty="0"/>
              <a:t>, </a:t>
            </a:r>
            <a:r>
              <a:rPr lang="en-US" sz="1800" dirty="0" err="1"/>
              <a:t>memoryUsage</a:t>
            </a:r>
            <a:r>
              <a:rPr lang="en-US" sz="1800" dirty="0"/>
              <a:t>, </a:t>
            </a:r>
            <a:r>
              <a:rPr lang="en-US" sz="1800" dirty="0" err="1"/>
              <a:t>vNicPerformance</a:t>
            </a:r>
            <a:r>
              <a:rPr lang="en-US" sz="1800" dirty="0"/>
              <a:t> to </a:t>
            </a:r>
            <a:r>
              <a:rPr lang="en-US" sz="1800" dirty="0" err="1"/>
              <a:t>nicPerformance</a:t>
            </a:r>
            <a:r>
              <a:rPr lang="en-US" sz="1800" dirty="0"/>
              <a:t> and added load Array, </a:t>
            </a:r>
            <a:r>
              <a:rPr lang="en-US" sz="1800" dirty="0" err="1"/>
              <a:t>hugePagesArray</a:t>
            </a:r>
            <a:r>
              <a:rPr lang="en-US" sz="1800" dirty="0"/>
              <a:t>, </a:t>
            </a:r>
          </a:p>
          <a:p>
            <a:pPr marL="822103" lvl="2" indent="-324274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sz="1800" dirty="0"/>
              <a:t>Add Notification and </a:t>
            </a:r>
            <a:r>
              <a:rPr lang="en-US" sz="1800" dirty="0" err="1"/>
              <a:t>pnfRegistrion</a:t>
            </a:r>
            <a:r>
              <a:rPr lang="en-US" sz="1800" dirty="0"/>
              <a:t> fields</a:t>
            </a:r>
          </a:p>
          <a:p>
            <a:pPr marL="413386" lvl="1" indent="-289560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</a:rPr>
              <a:t>Section 6: specified message size limit of 2 Meg</a:t>
            </a:r>
          </a:p>
          <a:p>
            <a:pPr marL="413386" lvl="1" indent="-289560">
              <a:buFont typeface="Wingdings" panose="05000000000000000000" pitchFamily="2" charset="2"/>
              <a:buChar char="§"/>
              <a:tabLst>
                <a:tab pos="457182" algn="l"/>
              </a:tabLst>
              <a:defRPr/>
            </a:pPr>
            <a:endParaRPr lang="en-US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marL="123826" lvl="1" indent="0">
              <a:buNone/>
              <a:tabLst>
                <a:tab pos="457182" algn="l"/>
              </a:tabLst>
              <a:defRPr/>
            </a:pPr>
            <a:r>
              <a:rPr lang="en-US" b="1" dirty="0">
                <a:solidFill>
                  <a:schemeClr val="accent1"/>
                </a:solidFill>
                <a:latin typeface="Calibri" panose="020F0502020204030204" pitchFamily="34" charset="0"/>
              </a:rPr>
              <a:t>Note: The Excel file has IPMI metrics in the measurement domain, which will be added to the VES Listener Requirement 6.0 and JSON Schema in the final update.</a:t>
            </a:r>
          </a:p>
          <a:p>
            <a:pPr marL="497829" lvl="2" indent="0">
              <a:buNone/>
            </a:pPr>
            <a:endParaRPr lang="en-US" sz="2160" dirty="0"/>
          </a:p>
          <a:p>
            <a:pPr marL="123826" lvl="1"/>
            <a:endParaRPr lang="en-US" sz="1680" dirty="0">
              <a:solidFill>
                <a:schemeClr val="accent1"/>
              </a:solidFill>
              <a:latin typeface="Calibri" panose="020F0502020204030204" pitchFamily="34" charset="0"/>
              <a:ea typeface="Times New Roman" panose="02020603050405020304" pitchFamily="18" charset="0"/>
              <a:cs typeface="ＭＳ Ｐゴシック" charset="0"/>
            </a:endParaRPr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2906495" y="6517591"/>
            <a:ext cx="6468086" cy="150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804" dirty="0">
                <a:solidFill>
                  <a:srgbClr val="808080"/>
                </a:solidFill>
              </a:rPr>
              <a:t>© 2017 AT&amp;T Intellectual Property. All rights reserved. AT&amp;T and the AT&amp;T logo are trademarks of AT&amp;T Intellectual Property.</a:t>
            </a:r>
          </a:p>
          <a:p>
            <a:pPr algn="ctr"/>
            <a:r>
              <a:rPr lang="en-US" sz="804" dirty="0">
                <a:solidFill>
                  <a:srgbClr val="808080"/>
                </a:solidFill>
              </a:rPr>
              <a:t>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AD594A-7953-40C6-8B06-0DE1E37D8C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9935" y="6157967"/>
            <a:ext cx="4041675" cy="24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065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545" y="88602"/>
            <a:ext cx="10672234" cy="501528"/>
          </a:xfrm>
        </p:spPr>
        <p:txBody>
          <a:bodyPr>
            <a:normAutofit/>
          </a:bodyPr>
          <a:lstStyle/>
          <a:p>
            <a:r>
              <a:rPr lang="en-US" dirty="0"/>
              <a:t>VES Event Registration Specification 2.0 Changes</a:t>
            </a:r>
            <a:endParaRPr lang="en-US" sz="1920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36033" y="4561467"/>
            <a:ext cx="448733" cy="323882"/>
          </a:xfrm>
        </p:spPr>
        <p:txBody>
          <a:bodyPr/>
          <a:lstStyle/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9" name="Content Placeholder 1"/>
          <p:cNvSpPr txBox="1">
            <a:spLocks/>
          </p:cNvSpPr>
          <p:nvPr/>
        </p:nvSpPr>
        <p:spPr bwMode="auto">
          <a:xfrm>
            <a:off x="6291416" y="2948442"/>
            <a:ext cx="4839647" cy="1440679"/>
          </a:xfrm>
          <a:prstGeom prst="roundRect">
            <a:avLst>
              <a:gd name="adj" fmla="val 2400"/>
            </a:avLst>
          </a:prstGeom>
          <a:solidFill>
            <a:schemeClr val="bg1">
              <a:lumMod val="85000"/>
            </a:schemeClr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xmlns:lc="http://schemas.openxmlformats.org/drawingml/2006/lockedCanvas" val="1"/>
            </a:ext>
          </a:extLst>
        </p:spPr>
        <p:txBody>
          <a:bodyPr vert="horz" wrap="square" lIns="219456" tIns="109728" rIns="219456" bIns="21945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1920" b="1" dirty="0">
                <a:solidFill>
                  <a:srgbClr val="EF6F00"/>
                </a:solidFill>
                <a:latin typeface="Calibri"/>
              </a:rPr>
              <a:t>Future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Common predictable, flexible, reusable event format for all VFs =&gt; Closed Loop Automation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Defined by AT&amp;T based on conformance to standards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Vendor agnostic and Configurable</a:t>
            </a:r>
          </a:p>
        </p:txBody>
      </p:sp>
      <p:sp>
        <p:nvSpPr>
          <p:cNvPr id="80" name="Content Placeholder 1"/>
          <p:cNvSpPr txBox="1">
            <a:spLocks/>
          </p:cNvSpPr>
          <p:nvPr/>
        </p:nvSpPr>
        <p:spPr bwMode="auto">
          <a:xfrm>
            <a:off x="995408" y="2948443"/>
            <a:ext cx="4629754" cy="1440678"/>
          </a:xfrm>
          <a:prstGeom prst="roundRect">
            <a:avLst>
              <a:gd name="adj" fmla="val 2400"/>
            </a:avLst>
          </a:prstGeom>
          <a:solidFill>
            <a:schemeClr val="bg1">
              <a:lumMod val="85000"/>
            </a:schemeClr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xmlns:lc="http://schemas.openxmlformats.org/drawingml/2006/lockedCanvas" val="1"/>
            </a:ext>
          </a:extLst>
        </p:spPr>
        <p:txBody>
          <a:bodyPr vert="horz" wrap="square" lIns="219456" tIns="109728" rIns="219456" bIns="21945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1920" b="1" dirty="0">
                <a:solidFill>
                  <a:srgbClr val="EF6F00"/>
                </a:solidFill>
                <a:latin typeface="Calibri"/>
              </a:rPr>
              <a:t>Current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Different interfaces and formats requiring customization (3 to 6 months development)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Defined by vendors</a:t>
            </a:r>
          </a:p>
          <a:p>
            <a:pPr marL="211456" indent="-211456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40" dirty="0">
                <a:solidFill>
                  <a:srgbClr val="666666"/>
                </a:solidFill>
                <a:latin typeface="Calibri"/>
              </a:rPr>
              <a:t>Varies by network functions and software releases</a:t>
            </a:r>
          </a:p>
        </p:txBody>
      </p:sp>
      <p:sp>
        <p:nvSpPr>
          <p:cNvPr id="5" name="Right Arrow 4"/>
          <p:cNvSpPr/>
          <p:nvPr/>
        </p:nvSpPr>
        <p:spPr>
          <a:xfrm>
            <a:off x="5735805" y="3388927"/>
            <a:ext cx="444968" cy="5645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16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76253" y="1094874"/>
            <a:ext cx="11304145" cy="5305926"/>
          </a:xfrm>
        </p:spPr>
        <p:txBody>
          <a:bodyPr>
            <a:normAutofit/>
          </a:bodyPr>
          <a:lstStyle/>
          <a:p>
            <a:pPr marL="413386" lvl="1" indent="-28956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ＭＳ Ｐゴシック" charset="0"/>
              </a:rPr>
              <a:t>Updated examples to align with VES Event Listener 6.0</a:t>
            </a:r>
          </a:p>
          <a:p>
            <a:pPr marL="413386" lvl="1" indent="-28956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ＭＳ Ｐゴシック" charset="0"/>
              </a:rPr>
              <a:t>Clarified Action keyword</a:t>
            </a:r>
          </a:p>
          <a:p>
            <a:pPr marL="413386" lvl="1" indent="-28956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</a:rPr>
              <a:t>Modified the rules example to conform to the Complex Conditions and Rules sections.</a:t>
            </a:r>
          </a:p>
          <a:p>
            <a:pPr marL="497829" lvl="2" indent="0">
              <a:buNone/>
            </a:pPr>
            <a:endParaRPr lang="en-US" sz="2160" dirty="0"/>
          </a:p>
          <a:p>
            <a:pPr marL="123826" lvl="1"/>
            <a:endParaRPr lang="en-US" sz="1680" dirty="0">
              <a:solidFill>
                <a:schemeClr val="accent1"/>
              </a:solidFill>
              <a:latin typeface="Calibri" panose="020F0502020204030204" pitchFamily="34" charset="0"/>
              <a:ea typeface="Times New Roman" panose="02020603050405020304" pitchFamily="18" charset="0"/>
              <a:cs typeface="ＭＳ Ｐゴシック" charset="0"/>
            </a:endParaRPr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2906495" y="6517591"/>
            <a:ext cx="6468086" cy="150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804" dirty="0">
                <a:solidFill>
                  <a:srgbClr val="808080"/>
                </a:solidFill>
              </a:rPr>
              <a:t>© 2017 AT&amp;T Intellectual Property. All rights reserved. AT&amp;T and the AT&amp;T logo are trademarks of AT&amp;T Intellectual Property.</a:t>
            </a:r>
          </a:p>
          <a:p>
            <a:pPr algn="ctr"/>
            <a:r>
              <a:rPr lang="en-US" sz="804" dirty="0">
                <a:solidFill>
                  <a:srgbClr val="808080"/>
                </a:solidFill>
              </a:rPr>
              <a:t>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AD594A-7953-40C6-8B06-0DE1E37D8C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9935" y="6157967"/>
            <a:ext cx="4041675" cy="24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685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861925" y="987559"/>
            <a:ext cx="10336475" cy="5303378"/>
          </a:xfrm>
          <a:prstGeom prst="roundRect">
            <a:avLst>
              <a:gd name="adj" fmla="val 2400"/>
            </a:avLst>
          </a:prstGeom>
          <a:solidFill>
            <a:schemeClr val="bg2">
              <a:lumMod val="90000"/>
            </a:schemeClr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xmlns:lc="http://schemas.openxmlformats.org/drawingml/2006/lockedCanvas" val="1"/>
            </a:ext>
          </a:extLst>
        </p:spPr>
        <p:txBody>
          <a:bodyPr vert="horz" wrap="square" lIns="219456" tIns="109728" rIns="219456" bIns="21945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marL="285748" indent="-285748">
              <a:spcAft>
                <a:spcPts val="720"/>
              </a:spcAft>
              <a:buFont typeface="Wingdings" panose="05000000000000000000" pitchFamily="2" charset="2"/>
              <a:buChar char="§"/>
            </a:pPr>
            <a:endParaRPr lang="en-US" sz="2160" dirty="0">
              <a:solidFill>
                <a:schemeClr val="bg2">
                  <a:lumMod val="50000"/>
                </a:schemeClr>
              </a:solidFill>
              <a:latin typeface="Calibri"/>
            </a:endParaRPr>
          </a:p>
          <a:p>
            <a:pPr>
              <a:spcAft>
                <a:spcPts val="720"/>
              </a:spcAft>
            </a:pPr>
            <a:endParaRPr lang="en-US" sz="2160" dirty="0">
              <a:solidFill>
                <a:schemeClr val="bg2">
                  <a:lumMod val="50000"/>
                </a:schemeClr>
              </a:solidFill>
              <a:latin typeface="Calibri"/>
            </a:endParaRPr>
          </a:p>
          <a:p>
            <a:pPr>
              <a:spcAft>
                <a:spcPts val="720"/>
              </a:spcAft>
            </a:pPr>
            <a:endParaRPr lang="en-US" sz="2160" dirty="0">
              <a:solidFill>
                <a:schemeClr val="bg2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49BAB2-436D-4D8F-A0B6-5766F5EDF735}"/>
              </a:ext>
            </a:extLst>
          </p:cNvPr>
          <p:cNvSpPr txBox="1"/>
          <p:nvPr/>
        </p:nvSpPr>
        <p:spPr>
          <a:xfrm>
            <a:off x="1643743" y="1458686"/>
            <a:ext cx="84527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VES Listener Requirements 6.0 Draft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VES JSON Schema 29.0 draft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VES Event Registration 2.0 Draft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VES Excel 29.0</a:t>
            </a:r>
          </a:p>
        </p:txBody>
      </p:sp>
      <p:sp>
        <p:nvSpPr>
          <p:cNvPr id="4" name="Title 3" title="Text or content slide with solid white background"/>
          <p:cNvSpPr>
            <a:spLocks noGrp="1"/>
          </p:cNvSpPr>
          <p:nvPr>
            <p:ph type="title"/>
          </p:nvPr>
        </p:nvSpPr>
        <p:spPr>
          <a:xfrm>
            <a:off x="173471" y="100809"/>
            <a:ext cx="10672234" cy="768476"/>
          </a:xfrm>
          <a:noFill/>
          <a:ln>
            <a:noFill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Requirements Files</a:t>
            </a:r>
          </a:p>
        </p:txBody>
      </p:sp>
      <p:sp>
        <p:nvSpPr>
          <p:cNvPr id="3" name="Slide Number Placeholder 2" title="Slide number"/>
          <p:cNvSpPr>
            <a:spLocks noGrp="1"/>
          </p:cNvSpPr>
          <p:nvPr>
            <p:ph type="sldNum" sz="quarter" idx="4"/>
          </p:nvPr>
        </p:nvSpPr>
        <p:spPr>
          <a:xfrm>
            <a:off x="436033" y="6401197"/>
            <a:ext cx="448733" cy="323882"/>
          </a:xfrm>
        </p:spPr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5" name="Footer Placeholder 3"/>
          <p:cNvSpPr txBox="1">
            <a:spLocks/>
          </p:cNvSpPr>
          <p:nvPr/>
        </p:nvSpPr>
        <p:spPr>
          <a:xfrm>
            <a:off x="2906495" y="6517591"/>
            <a:ext cx="6468086" cy="150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3568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71368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07053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42737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1784223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141068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2497912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2854757" algn="l" defTabSz="35684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804" dirty="0">
                <a:solidFill>
                  <a:srgbClr val="808080"/>
                </a:solidFill>
              </a:rPr>
              <a:t>© 2017 AT&amp;T Intellectual Property. All rights reserved. AT&amp;T and the AT&amp;T logo are trademarks of AT&amp;T Intellectual Property.</a:t>
            </a:r>
          </a:p>
          <a:p>
            <a:pPr algn="ctr"/>
            <a:r>
              <a:rPr lang="en-US" sz="804" dirty="0">
                <a:solidFill>
                  <a:srgbClr val="808080"/>
                </a:solidFill>
              </a:rPr>
              <a:t>.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8BBD8872-CCB7-4117-ABAE-6DD66C99DF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3122119"/>
              </p:ext>
            </p:extLst>
          </p:nvPr>
        </p:nvGraphicFramePr>
        <p:xfrm>
          <a:off x="2095509" y="3932161"/>
          <a:ext cx="1257291" cy="1089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4" name="Document" showAsIcon="1" r:id="rId4" imgW="914400" imgH="792360" progId="Word.Document.12">
                  <p:embed/>
                </p:oleObj>
              </mc:Choice>
              <mc:Fallback>
                <p:oleObj name="Document" showAsIcon="1" r:id="rId4" imgW="914400" imgH="7923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95509" y="3932161"/>
                        <a:ext cx="1257291" cy="10892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3E7F5C3B-91F5-48D8-BDF5-6125168E79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7471986"/>
              </p:ext>
            </p:extLst>
          </p:nvPr>
        </p:nvGraphicFramePr>
        <p:xfrm>
          <a:off x="2266953" y="1802226"/>
          <a:ext cx="1257291" cy="1089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5" name="Document" showAsIcon="1" r:id="rId6" imgW="914400" imgH="792360" progId="Word.Document.12">
                  <p:embed/>
                </p:oleObj>
              </mc:Choice>
              <mc:Fallback>
                <p:oleObj name="Document" showAsIcon="1" r:id="rId6" imgW="914400" imgH="7923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266953" y="1802226"/>
                        <a:ext cx="1257291" cy="10892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D0C4E9A8-824F-4324-98AC-C687CB35E3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8191533"/>
              </p:ext>
            </p:extLst>
          </p:nvPr>
        </p:nvGraphicFramePr>
        <p:xfrm>
          <a:off x="2232966" y="2912975"/>
          <a:ext cx="1114393" cy="965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6" name="Packager Shell Object" showAsIcon="1" r:id="rId8" imgW="914400" imgH="792360" progId="Package">
                  <p:embed/>
                </p:oleObj>
              </mc:Choice>
              <mc:Fallback>
                <p:oleObj name="Packager Shell Object" showAsIcon="1" r:id="rId8" imgW="914400" imgH="79236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232966" y="2912975"/>
                        <a:ext cx="1114393" cy="9654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15C8D599-467F-4FAF-A398-B9637F5FB7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7620065"/>
              </p:ext>
            </p:extLst>
          </p:nvPr>
        </p:nvGraphicFramePr>
        <p:xfrm>
          <a:off x="2183951" y="5139651"/>
          <a:ext cx="1080405" cy="935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7" name="Worksheet" showAsIcon="1" r:id="rId10" imgW="914400" imgH="792360" progId="Excel.Sheet.12">
                  <p:embed/>
                </p:oleObj>
              </mc:Choice>
              <mc:Fallback>
                <p:oleObj name="Worksheet" showAsIcon="1" r:id="rId10" imgW="914400" imgH="7923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183951" y="5139651"/>
                        <a:ext cx="1080405" cy="9359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6928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5059</TotalTime>
  <Words>1303</Words>
  <Application>Microsoft Office PowerPoint</Application>
  <PresentationFormat>Widescreen</PresentationFormat>
  <Paragraphs>113</Paragraphs>
  <Slides>6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8" baseType="lpstr">
      <vt:lpstr>ＭＳ Ｐゴシック</vt:lpstr>
      <vt:lpstr>.AppleSystemUIFont</vt:lpstr>
      <vt:lpstr>Arial</vt:lpstr>
      <vt:lpstr>Calibri</vt:lpstr>
      <vt:lpstr>Courier New</vt:lpstr>
      <vt:lpstr>Helvetica Neue Light</vt:lpstr>
      <vt:lpstr>Times New Roman</vt:lpstr>
      <vt:lpstr>Wingdings</vt:lpstr>
      <vt:lpstr>Office Theme</vt:lpstr>
      <vt:lpstr>Document</vt:lpstr>
      <vt:lpstr>Packager Shell Object</vt:lpstr>
      <vt:lpstr>Worksheet</vt:lpstr>
      <vt:lpstr>ONAP Service Assurance VES Spec 6.0 Draft updates – Request for Comments  Alok Gupta +1 (732)-420-7007 ag1367@att.com   </vt:lpstr>
      <vt:lpstr>VES (NF Event Streaming) Specification 6.0 Changes</vt:lpstr>
      <vt:lpstr>VES (NF Event Streaming) Specification 6.0  Changes</vt:lpstr>
      <vt:lpstr>VES (NF Event Streaming) Specification 6.0 Changes</vt:lpstr>
      <vt:lpstr>VES Event Registration Specification 2.0 Changes</vt:lpstr>
      <vt:lpstr>Requirements Files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GUPTA, ALOK</cp:lastModifiedBy>
  <cp:revision>129</cp:revision>
  <dcterms:created xsi:type="dcterms:W3CDTF">2017-02-27T16:23:08Z</dcterms:created>
  <dcterms:modified xsi:type="dcterms:W3CDTF">2018-05-11T14:19:38Z</dcterms:modified>
</cp:coreProperties>
</file>