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0" r:id="rId3"/>
    <p:sldId id="265" r:id="rId4"/>
    <p:sldId id="257" r:id="rId6"/>
    <p:sldId id="267" r:id="rId7"/>
    <p:sldId id="268" r:id="rId8"/>
    <p:sldId id="269" r:id="rId9"/>
    <p:sldId id="276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 Cohn" initials="MC" lastIdx="13" clrIdx="0"/>
  <p:cmAuthor id="2" name="黄卓垚" initials="10112215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2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 hasCustomPrompt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pPr fontAlgn="auto"/>
            <a:r>
              <a:t>Body Level One</a:t>
            </a:r>
          </a:p>
          <a:p>
            <a:pPr lvl="1" fontAlgn="auto"/>
            <a:r>
              <a:t>Body Level Two</a:t>
            </a:r>
          </a:p>
          <a:p>
            <a:pPr lvl="2" fontAlgn="auto"/>
            <a:r>
              <a:t>Body Level Three</a:t>
            </a:r>
          </a:p>
          <a:p>
            <a:pPr lvl="3" fontAlgn="auto"/>
            <a:r>
              <a:t>Body Level Four</a:t>
            </a:r>
          </a:p>
          <a:p>
            <a:pPr lvl="4" fontAlgn="auto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 hasCustomPrompt="1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pPr fontAlgn="auto"/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tIns="45719" rIns="45719" bIns="45719" anchor="ctr">
            <a:spAutoFit/>
          </a:bodyPr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9_image box with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pPr fontAlgn="auto"/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 hasCustomPrompt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fontAlgn="auto"/>
            <a:r>
              <a:t>Body Level One</a:t>
            </a:r>
          </a:p>
          <a:p>
            <a:pPr lvl="1" fontAlgn="auto"/>
            <a:r>
              <a:t>Body Level Two</a:t>
            </a:r>
          </a:p>
          <a:p>
            <a:pPr lvl="2" fontAlgn="auto"/>
            <a:r>
              <a:t>Body Level Three</a:t>
            </a:r>
          </a:p>
          <a:p>
            <a:pPr lvl="3" fontAlgn="auto"/>
            <a:r>
              <a:t>Body Level Four</a:t>
            </a:r>
          </a:p>
          <a:p>
            <a:pPr lvl="4" fontAlgn="auto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tIns="45719" rIns="45719" bIns="45719" anchor="ctr">
            <a:spAutoFit/>
          </a:bodyPr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10"/>
          <p:cNvSpPr/>
          <p:nvPr/>
        </p:nvSpPr>
        <p:spPr>
          <a:xfrm>
            <a:off x="823913" y="6489700"/>
            <a:ext cx="2097087" cy="45561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/>
          <a:p>
            <a:pPr lvl="0" defTabSz="800100" eaLnBrk="0" hangingPunct="0">
              <a:lnSpc>
                <a:spcPct val="85000"/>
              </a:lnSpc>
            </a:pPr>
            <a:fld id="{9A0DB2DC-4C9A-4742-B13C-FB6460FD3503}" type="slidenum">
              <a:rPr lang="de-DE" altLang="zh-CN" sz="1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Calibri" panose="020F0502020204030204"/>
              </a:rPr>
            </a:fld>
            <a:endParaRPr lang="de-DE" altLang="zh-CN" sz="1000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sym typeface="Calibri" panose="020F0502020204030204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4000" b="0" kern="1200" dirty="0">
                <a:solidFill>
                  <a:srgbClr val="004D86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defTabSz="457200" fontAlgn="auto" hangingPunct="0"/>
            <a:fld id="{86CB4B4D-7CA3-9044-876B-883B54F8677D}" type="slidenum">
              <a:rPr strike="noStrike" kern="0" noProof="1">
                <a:latin typeface="Arial" panose="020B0604020202020204"/>
                <a:ea typeface="Arial" panose="020B0604020202020204"/>
                <a:cs typeface="Arial" panose="020B0604020202020204"/>
              </a:rPr>
            </a:fld>
            <a:endParaRPr strike="noStrike" kern="0" noProof="1"/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p>
            <a:pPr defTabSz="800735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p>
            <a:pPr defTabSz="800735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kern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Calibri" panose="020F0502020204030204"/>
              </a:rPr>
            </a:fld>
            <a:endParaRPr lang="en-GB" altLang="zh-CN" sz="1000" kern="0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  <a:sym typeface="Calibri" panose="020F0502020204030204"/>
            </a:endParaRPr>
          </a:p>
        </p:txBody>
      </p:sp>
      <p:sp>
        <p:nvSpPr>
          <p:cNvPr id="6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p>
            <a:pPr defTabSz="800735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/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imag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825" y="2243138"/>
            <a:ext cx="4013200" cy="13208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4" name="Shape 14"/>
          <p:cNvSpPr>
            <a:spLocks noGrp="1"/>
          </p:cNvSpPr>
          <p:nvPr>
            <p:ph type="title" hasCustomPrompt="1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pPr fontAlgn="auto"/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 hasCustomPrompt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pPr fontAlgn="auto"/>
            <a:r>
              <a:t>Body Level One</a:t>
            </a:r>
          </a:p>
          <a:p>
            <a:pPr lvl="1" fontAlgn="auto"/>
            <a:r>
              <a:t>Body Level Two</a:t>
            </a:r>
          </a:p>
          <a:p>
            <a:pPr lvl="2" fontAlgn="auto"/>
            <a:r>
              <a:t>Body Level Three</a:t>
            </a:r>
          </a:p>
          <a:p>
            <a:pPr lvl="3" fontAlgn="auto"/>
            <a:r>
              <a:t>Body Level Four</a:t>
            </a:r>
          </a:p>
          <a:p>
            <a:pPr lvl="4" fontAlgn="auto"/>
            <a:r>
              <a:t>Body Level Five</a:t>
            </a:r>
          </a:p>
        </p:txBody>
      </p:sp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tIns="45719" rIns="45719" bIns="45719" anchor="ctr">
            <a:spAutoFit/>
          </a:bodyPr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over image">
    <p:bg>
      <p:bgPr>
        <a:solidFill>
          <a:srgbClr val="FFFFFF"/>
        </a:soli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6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6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6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6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1470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6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6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6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6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6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fontAlgn="auto"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 w="12700">
            <a:noFill/>
            <a:miter lim="400000"/>
          </a:ln>
        </p:spPr>
        <p:txBody>
          <a:bodyPr wrap="none"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/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2_Title Slide with half im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pPr fontAlgn="auto"/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 hasCustomPrompt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pPr fontAlgn="auto"/>
            <a:r>
              <a:t>Body Level One</a:t>
            </a:r>
          </a:p>
          <a:p>
            <a:pPr lvl="1" fontAlgn="auto"/>
            <a:r>
              <a:t>Body Level Two</a:t>
            </a:r>
          </a:p>
          <a:p>
            <a:pPr lvl="2" fontAlgn="auto"/>
            <a:r>
              <a:t>Body Level Three</a:t>
            </a:r>
          </a:p>
          <a:p>
            <a:pPr lvl="3" fontAlgn="auto"/>
            <a:r>
              <a:t>Body Level Four</a:t>
            </a:r>
          </a:p>
          <a:p>
            <a:pPr lvl="4" fontAlgn="auto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tIns="45719" rIns="45719" bIns="45719" anchor="ctr">
            <a:spAutoFit/>
          </a:bodyPr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01_One Colum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16" name="Shape 116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pPr fontAlgn="auto"/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 hasCustomPrompt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fontAlgn="auto"/>
            <a:r>
              <a:t>Body Level One</a:t>
            </a:r>
          </a:p>
          <a:p>
            <a:pPr lvl="1" fontAlgn="auto"/>
            <a:r>
              <a:t>Body Level Two</a:t>
            </a:r>
          </a:p>
          <a:p>
            <a:pPr lvl="2" fontAlgn="auto"/>
            <a:r>
              <a:t>Body Level Three</a:t>
            </a:r>
          </a:p>
          <a:p>
            <a:pPr lvl="3" fontAlgn="auto"/>
            <a:r>
              <a:t>Body Level Four</a:t>
            </a:r>
          </a:p>
          <a:p>
            <a:pPr lvl="4" fontAlgn="auto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tIns="45719" rIns="45719" bIns="45719" anchor="ctr">
            <a:spAutoFit/>
          </a:bodyPr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2_Two Colum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27" name="Shape 127"/>
          <p:cNvSpPr>
            <a:spLocks noGrp="1"/>
          </p:cNvSpPr>
          <p:nvPr>
            <p:ph type="title" hasCustomPrompt="1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pPr fontAlgn="auto"/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 hasCustomPrompt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fontAlgn="auto"/>
            <a:r>
              <a:t>Body Level One</a:t>
            </a:r>
          </a:p>
          <a:p>
            <a:pPr lvl="1" fontAlgn="auto"/>
            <a:r>
              <a:t>Body Level Two</a:t>
            </a:r>
          </a:p>
          <a:p>
            <a:pPr lvl="2" fontAlgn="auto"/>
            <a:r>
              <a:t>Body Level Three</a:t>
            </a:r>
          </a:p>
          <a:p>
            <a:pPr lvl="3" fontAlgn="auto"/>
            <a:r>
              <a:t>Body Level Four</a:t>
            </a:r>
          </a:p>
          <a:p>
            <a:pPr lvl="4" fontAlgn="auto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tIns="45719" rIns="45719" bIns="45719" anchor="ctr">
            <a:spAutoFit/>
          </a:bodyPr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4_six Colum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37" name="Shape 137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pPr fontAlgn="auto"/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 hasCustomPrompt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fontAlgn="auto"/>
            <a:r>
              <a:t>Body Level One</a:t>
            </a:r>
          </a:p>
          <a:p>
            <a:pPr lvl="1" fontAlgn="auto"/>
            <a:r>
              <a:t>Body Level Two</a:t>
            </a:r>
          </a:p>
          <a:p>
            <a:pPr lvl="2" fontAlgn="auto"/>
            <a:r>
              <a:t>Body Level Three</a:t>
            </a:r>
          </a:p>
          <a:p>
            <a:pPr lvl="3" fontAlgn="auto"/>
            <a:r>
              <a:t>Body Level Four</a:t>
            </a:r>
          </a:p>
          <a:p>
            <a:pPr lvl="4" fontAlgn="auto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tIns="45719" rIns="45719" bIns="45719" anchor="ctr">
            <a:spAutoFit/>
          </a:bodyPr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5_six Column smal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52" name="Shape 152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pPr fontAlgn="auto"/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 hasCustomPrompt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fontAlgn="auto"/>
            <a:r>
              <a:t>Body Level One</a:t>
            </a:r>
          </a:p>
          <a:p>
            <a:pPr lvl="1" fontAlgn="auto"/>
            <a:r>
              <a:t>Body Level Two</a:t>
            </a:r>
          </a:p>
          <a:p>
            <a:pPr lvl="2" fontAlgn="auto"/>
            <a:r>
              <a:t>Body Level Three</a:t>
            </a:r>
          </a:p>
          <a:p>
            <a:pPr lvl="3" fontAlgn="auto"/>
            <a:r>
              <a:t>Body Level Four</a:t>
            </a:r>
          </a:p>
          <a:p>
            <a:pPr lvl="4" fontAlgn="auto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tIns="45719" rIns="45719" bIns="45719" anchor="ctr">
            <a:spAutoFit/>
          </a:bodyPr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5_24 images Full p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tIns="45719" rIns="45719" bIns="45719" anchor="ctr">
            <a:spAutoFit/>
          </a:bodyPr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205" name="Shape 205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 fontAlgn="auto"/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tIns="45719" rIns="45719" bIns="45719" anchor="ctr">
            <a:spAutoFit/>
          </a:bodyPr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9_4 rounded imag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pPr fontAlgn="auto"/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 hasCustomPrompt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fontAlgn="auto"/>
            <a:r>
              <a:t>Body Level One</a:t>
            </a:r>
          </a:p>
          <a:p>
            <a:pPr lvl="1" fontAlgn="auto"/>
            <a:r>
              <a:t>Body Level Two</a:t>
            </a:r>
          </a:p>
          <a:p>
            <a:pPr lvl="2" fontAlgn="auto"/>
            <a:r>
              <a:t>Body Level Three</a:t>
            </a:r>
          </a:p>
          <a:p>
            <a:pPr lvl="3" fontAlgn="auto"/>
            <a:r>
              <a:t>Body Level Four</a:t>
            </a:r>
          </a:p>
          <a:p>
            <a:pPr lvl="4" fontAlgn="auto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fontAlgn="auto"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tIns="45719" rIns="45719" bIns="45719" anchor="ctr">
            <a:spAutoFit/>
          </a:bodyPr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3.png"/><Relationship Id="rId14" Type="http://schemas.openxmlformats.org/officeDocument/2006/relationships/image" Target="../media/image2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image4.jpe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11113"/>
            <a:ext cx="12192000" cy="68580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027" name="Shape 3"/>
          <p:cNvSpPr/>
          <p:nvPr/>
        </p:nvSpPr>
        <p:spPr>
          <a:xfrm>
            <a:off x="719138" y="6213475"/>
            <a:ext cx="2774950" cy="187325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lIns="45719" rIns="45719" anchor="ctr"/>
          <a:p>
            <a:pPr lvl="0" algn="ctr" defTabSz="457200" hangingPunct="0"/>
            <a:endParaRPr lang="en-US" altLang="en-US">
              <a:solidFill>
                <a:srgbClr val="FFFFFF"/>
              </a:solidFill>
              <a:latin typeface="Calibri" panose="020F0502020204030204" charset="0"/>
              <a:ea typeface="Calibri" panose="020F0502020204030204" charset="0"/>
              <a:sym typeface="Calibri" panose="020F0502020204030204"/>
            </a:endParaRPr>
          </a:p>
        </p:txBody>
      </p:sp>
      <p:sp>
        <p:nvSpPr>
          <p:cNvPr id="1028" name="Shape 4"/>
          <p:cNvSpPr>
            <a:spLocks noGrp="1"/>
          </p:cNvSpPr>
          <p:nvPr>
            <p:ph type="title"/>
          </p:nvPr>
        </p:nvSpPr>
        <p:spPr>
          <a:xfrm>
            <a:off x="935038" y="274638"/>
            <a:ext cx="10647362" cy="1143000"/>
          </a:xfrm>
          <a:prstGeom prst="rect">
            <a:avLst/>
          </a:prstGeom>
          <a:noFill/>
          <a:ln w="12700">
            <a:noFill/>
          </a:ln>
        </p:spPr>
        <p:txBody>
          <a:bodyPr lIns="91424" tIns="91424" rIns="91424" bIns="91424" anchor="ctr"/>
          <a:p>
            <a:pPr lvl="0" indent="0"/>
            <a:r>
              <a:rPr lang="en-US" altLang="en-US"/>
              <a:t>Title Text</a:t>
            </a:r>
            <a:endParaRPr lang="en-US" altLang="en-US"/>
          </a:p>
        </p:txBody>
      </p:sp>
      <p:pic>
        <p:nvPicPr>
          <p:cNvPr id="1029" name="image5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17563" y="6245225"/>
            <a:ext cx="2595562" cy="15557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030" name="Shape 6"/>
          <p:cNvSpPr>
            <a:spLocks noGrp="1"/>
          </p:cNvSpPr>
          <p:nvPr>
            <p:ph type="body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noFill/>
          <a:ln w="12700">
            <a:noFill/>
          </a:ln>
        </p:spPr>
        <p:txBody>
          <a:bodyPr lIns="45719" rIns="45719" anchor="t"/>
          <a:p>
            <a:pPr lvl="0" indent="-150495"/>
            <a:r>
              <a:rPr lang="en-US" altLang="en-US"/>
              <a:t>Body Level One</a:t>
            </a:r>
            <a:endParaRPr lang="en-US" altLang="en-US"/>
          </a:p>
          <a:p>
            <a:pPr lvl="1" indent="-146050"/>
            <a:r>
              <a:rPr lang="en-US" altLang="en-US"/>
              <a:t>Body Level Two</a:t>
            </a:r>
            <a:endParaRPr lang="en-US" altLang="en-US"/>
          </a:p>
          <a:p>
            <a:pPr lvl="2" indent="-100330"/>
            <a:r>
              <a:rPr lang="en-US" altLang="en-US"/>
              <a:t>Body Level Three</a:t>
            </a:r>
            <a:endParaRPr lang="en-US" altLang="en-US"/>
          </a:p>
          <a:p>
            <a:pPr lvl="3" indent="-217170"/>
            <a:r>
              <a:rPr lang="en-US" altLang="en-US"/>
              <a:t>Body Level Four</a:t>
            </a:r>
            <a:endParaRPr lang="en-US" altLang="en-US"/>
          </a:p>
          <a:p>
            <a:pPr lvl="4" indent="-231775"/>
            <a:r>
              <a:rPr lang="en-US" altLang="en-US"/>
              <a:t>Body Level Five</a:t>
            </a:r>
            <a:endParaRPr lang="en-US" altLang="en-US"/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5875" y="6196013"/>
            <a:ext cx="250825" cy="242888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hf sldNum="0" hdr="0" ftr="0" dt="0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L="0" marR="0" indent="4572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0" marR="0" indent="9144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0" marR="0" indent="1371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0" marR="0" indent="18288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lvl1pPr marL="150495" marR="0" indent="-150495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▪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L="538480" marR="0" indent="-146685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˗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L="859155" marR="0" indent="-99695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˗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L="1285875" marR="0" indent="-217170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▪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L="1602105" marR="0" indent="-232410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▪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L="2583180" marR="0" indent="-297180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3040380" marR="0" indent="-297180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3497580" marR="0" indent="-297180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3954780" marR="0" indent="-297180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ONAP WAN Modeling Draft</a:t>
            </a:r>
            <a:endParaRPr lang="en-US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lnSpcReduction="20000"/>
          </a:bodyPr>
          <a:p>
            <a:r>
              <a:rPr lang="en-US" altLang="zh-CN"/>
              <a:t>Zhuoyao Huang </a:t>
            </a:r>
            <a:endParaRPr lang="en-US" altLang="zh-CN"/>
          </a:p>
          <a:p>
            <a:r>
              <a:rPr lang="en-US" altLang="zh-CN"/>
              <a:t>zte</a:t>
            </a:r>
            <a:endParaRPr lang="en-US" altLang="zh-CN"/>
          </a:p>
          <a:p>
            <a:endParaRPr lang="en-US" altLang="zh-CN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sz="2800" b="1">
                <a:sym typeface="+mn-ea"/>
              </a:rPr>
              <a:t>Design Time Model Behind </a:t>
            </a:r>
            <a:r>
              <a:rPr lang="en-US" sz="2800" b="1" dirty="0" err="1">
                <a:sym typeface="+mn-ea"/>
              </a:rPr>
              <a:t>VoLTE</a:t>
            </a:r>
            <a:r>
              <a:rPr lang="en-US" sz="2800" b="1">
                <a:sym typeface="+mn-ea"/>
              </a:rPr>
              <a:t> Use Case Approach for R1</a:t>
            </a:r>
            <a:endParaRPr lang="en-US" altLang="zh-CN" sz="2800" b="1"/>
          </a:p>
        </p:txBody>
      </p:sp>
      <p:sp>
        <p:nvSpPr>
          <p:cNvPr id="29" name="圆角矩形 28"/>
          <p:cNvSpPr/>
          <p:nvPr/>
        </p:nvSpPr>
        <p:spPr>
          <a:xfrm>
            <a:off x="6446520" y="3128010"/>
            <a:ext cx="5400040" cy="177419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6446520" y="1014730"/>
            <a:ext cx="5400040" cy="177419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655320" y="1080135"/>
            <a:ext cx="5039995" cy="2365375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" name="单圆角矩形 2"/>
          <p:cNvSpPr/>
          <p:nvPr/>
        </p:nvSpPr>
        <p:spPr>
          <a:xfrm>
            <a:off x="792480" y="2139950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VoLTE E2E(Service)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" name="单圆角矩形 3"/>
          <p:cNvSpPr/>
          <p:nvPr/>
        </p:nvSpPr>
        <p:spPr>
          <a:xfrm>
            <a:off x="3357880" y="1445260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IMS(VNF)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" name="单圆角矩形 4"/>
          <p:cNvSpPr/>
          <p:nvPr/>
        </p:nvSpPr>
        <p:spPr>
          <a:xfrm>
            <a:off x="3357880" y="2788920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EPC(VNF)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" name="单圆角矩形 5"/>
          <p:cNvSpPr/>
          <p:nvPr/>
        </p:nvSpPr>
        <p:spPr>
          <a:xfrm>
            <a:off x="3357880" y="2150746"/>
            <a:ext cx="2026920" cy="367029"/>
          </a:xfrm>
          <a:prstGeom prst="round1Rect">
            <a:avLst/>
          </a:prstGeom>
          <a:solidFill>
            <a:srgbClr val="FF0000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WAN(VNF)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2865120" y="1488440"/>
            <a:ext cx="289560" cy="1691005"/>
          </a:xfrm>
          <a:prstGeom prst="leftBrac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91439" tIns="45719" rIns="91439" bIns="45719" numCol="1" spcCol="38100" rtlCol="0" anchor="t" forceAA="0">
            <a:noAutofit/>
          </a:bodyPr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10" name="单圆角矩形 9"/>
          <p:cNvSpPr/>
          <p:nvPr/>
        </p:nvSpPr>
        <p:spPr>
          <a:xfrm>
            <a:off x="6685280" y="1783715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IMS(Service)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8859520" y="1122045"/>
            <a:ext cx="289560" cy="1553210"/>
          </a:xfrm>
          <a:prstGeom prst="leftBrac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91439" tIns="45719" rIns="91439" bIns="45719" numCol="1" spcCol="38100" rtlCol="0" anchor="t" forceAA="0">
            <a:noAutofit/>
          </a:bodyPr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12" name="单圆角矩形 11"/>
          <p:cNvSpPr/>
          <p:nvPr/>
        </p:nvSpPr>
        <p:spPr>
          <a:xfrm>
            <a:off x="9382760" y="1089025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HSS(VNF)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3" name="单圆角矩形 12"/>
          <p:cNvSpPr/>
          <p:nvPr/>
        </p:nvSpPr>
        <p:spPr>
          <a:xfrm>
            <a:off x="9403080" y="1494155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CSCF(VNF)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4" name="单圆角矩形 13"/>
          <p:cNvSpPr/>
          <p:nvPr/>
        </p:nvSpPr>
        <p:spPr>
          <a:xfrm>
            <a:off x="9438640" y="1898650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SBC(VNF)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5" name="单圆角矩形 14"/>
          <p:cNvSpPr/>
          <p:nvPr/>
        </p:nvSpPr>
        <p:spPr>
          <a:xfrm>
            <a:off x="9438640" y="2341245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....(VL)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6" name="单圆角矩形 15"/>
          <p:cNvSpPr/>
          <p:nvPr/>
        </p:nvSpPr>
        <p:spPr>
          <a:xfrm>
            <a:off x="6685280" y="3825240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EPC(Service)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8859520" y="3257550"/>
            <a:ext cx="289560" cy="1553210"/>
          </a:xfrm>
          <a:prstGeom prst="leftBrac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91439" tIns="45719" rIns="91439" bIns="45719" numCol="1" spcCol="38100" rtlCol="0" anchor="t" forceAA="0">
            <a:noAutofit/>
          </a:bodyPr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18" name="单圆角矩形 17"/>
          <p:cNvSpPr/>
          <p:nvPr/>
        </p:nvSpPr>
        <p:spPr>
          <a:xfrm>
            <a:off x="9382760" y="3224530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xGW(VNF)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9" name="单圆角矩形 18"/>
          <p:cNvSpPr/>
          <p:nvPr/>
        </p:nvSpPr>
        <p:spPr>
          <a:xfrm>
            <a:off x="9403080" y="3629025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MME(VNF)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0" name="单圆角矩形 19"/>
          <p:cNvSpPr/>
          <p:nvPr/>
        </p:nvSpPr>
        <p:spPr>
          <a:xfrm>
            <a:off x="9438640" y="4034155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PCRF(VNF)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1" name="单圆角矩形 20"/>
          <p:cNvSpPr/>
          <p:nvPr/>
        </p:nvSpPr>
        <p:spPr>
          <a:xfrm>
            <a:off x="9438640" y="4476115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....(VL)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22" name="直接连接符 21"/>
          <p:cNvCxnSpPr>
            <a:stCxn id="4" idx="3"/>
            <a:endCxn id="10" idx="1"/>
          </p:cNvCxnSpPr>
          <p:nvPr/>
        </p:nvCxnSpPr>
        <p:spPr>
          <a:xfrm>
            <a:off x="5384800" y="1628775"/>
            <a:ext cx="1300480" cy="338455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ysDash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直接连接符 22"/>
          <p:cNvCxnSpPr>
            <a:stCxn id="5" idx="3"/>
            <a:endCxn id="16" idx="1"/>
          </p:cNvCxnSpPr>
          <p:nvPr/>
        </p:nvCxnSpPr>
        <p:spPr>
          <a:xfrm>
            <a:off x="5384800" y="2972435"/>
            <a:ext cx="1300480" cy="103632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ysDash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4" name="文本框 23"/>
          <p:cNvSpPr txBox="1"/>
          <p:nvPr/>
        </p:nvSpPr>
        <p:spPr>
          <a:xfrm>
            <a:off x="5642610" y="2738120"/>
            <a:ext cx="2426335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ID(invariantUUID)</a:t>
            </a:r>
            <a:endParaRPr kumimoji="0" lang="en-US" altLang="zh-CN" sz="1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662295" y="1454150"/>
            <a:ext cx="2011045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ID(</a:t>
            </a:r>
            <a:r>
              <a:rPr lang="en-US" altLang="zh-CN" b="1">
                <a:sym typeface="Calibri" panose="020F0502020204030204"/>
              </a:rPr>
              <a:t>invariantUUID</a:t>
            </a:r>
            <a:r>
              <a:rPr kumimoji="0" lang="en-US" altLang="zh-CN" sz="1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)</a:t>
            </a:r>
            <a:endParaRPr kumimoji="0" lang="en-US" altLang="zh-CN" sz="1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674110" y="1121410"/>
            <a:ext cx="1436370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+mn-ea"/>
              </a:rPr>
              <a:t>controllerinfo</a:t>
            </a: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112375" y="720725"/>
            <a:ext cx="958215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b="1">
                <a:solidFill>
                  <a:srgbClr val="FF0000"/>
                </a:solidFill>
                <a:sym typeface="Calibri" panose="020F0502020204030204"/>
              </a:rPr>
              <a:t>vnfmInfo</a:t>
            </a: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3400" y="4847590"/>
            <a:ext cx="11450955" cy="138239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342900" marR="0" indent="-3429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</a:pPr>
            <a:r>
              <a:rPr lang="en-US" altLang="zh-CN" sz="1400" b="1">
                <a:sym typeface="+mn-ea"/>
              </a:rPr>
              <a:t>Subsititution_mappings function alternative For R1</a:t>
            </a:r>
            <a:endParaRPr lang="en-US" altLang="zh-CN" sz="1400" b="1">
              <a:sym typeface="+mn-ea"/>
            </a:endParaRPr>
          </a:p>
          <a:p>
            <a:pPr marR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</a:pPr>
            <a:r>
              <a:rPr lang="en-US" altLang="zh-CN" sz="1400" b="1">
                <a:sym typeface="+mn-ea"/>
              </a:rPr>
              <a:t>        Node properties such as ID(invariantUUID) can be used to correlate the E2E service(VoLTE) and Network services(IMS,EPC) or WAN services</a:t>
            </a:r>
            <a:endParaRPr lang="en-US" altLang="zh-CN" sz="1400" b="1">
              <a:sym typeface="+mn-ea"/>
            </a:endParaRPr>
          </a:p>
          <a:p>
            <a:pPr marR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</a:pPr>
            <a:r>
              <a:rPr lang="en-US" altLang="zh-CN" sz="1400" b="1">
                <a:sym typeface="+mn-ea"/>
              </a:rPr>
              <a:t>B.     The IMS/EPC VNF node in the E2E service should support </a:t>
            </a:r>
            <a:r>
              <a:rPr lang="en-US" altLang="zh-CN" sz="1400" b="1">
                <a:solidFill>
                  <a:srgbClr val="FF0000"/>
                </a:solidFill>
                <a:sym typeface="+mn-ea"/>
              </a:rPr>
              <a:t>controllerinfo and ID(</a:t>
            </a:r>
            <a:r>
              <a:rPr lang="en-US" altLang="zh-CN" sz="1400" b="1">
                <a:solidFill>
                  <a:srgbClr val="FF0000"/>
                </a:solidFill>
                <a:sym typeface="Calibri" panose="020F0502020204030204"/>
              </a:rPr>
              <a:t>invariantUUID) </a:t>
            </a:r>
            <a:r>
              <a:rPr lang="en-US" altLang="zh-CN" sz="1400" b="1">
                <a:sym typeface="Calibri" panose="020F0502020204030204"/>
              </a:rPr>
              <a:t>as properties or metedata</a:t>
            </a:r>
            <a:endParaRPr lang="en-US" altLang="zh-CN" sz="1400" b="1">
              <a:sym typeface="Calibri" panose="020F0502020204030204"/>
            </a:endParaRPr>
          </a:p>
          <a:p>
            <a:pPr marR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</a:pPr>
            <a:r>
              <a:rPr lang="en-US" altLang="zh-CN" sz="1400" b="1">
                <a:sym typeface="Calibri" panose="020F0502020204030204"/>
              </a:rPr>
              <a:t>         SO will choose the workflows via </a:t>
            </a:r>
            <a:r>
              <a:rPr lang="en-US" altLang="zh-CN" sz="1400" b="1">
                <a:solidFill>
                  <a:srgbClr val="FF0000"/>
                </a:solidFill>
                <a:sym typeface="+mn-ea"/>
              </a:rPr>
              <a:t>controllerinfo, such as heat or vfc or .... </a:t>
            </a:r>
            <a:endParaRPr lang="en-US" altLang="zh-CN" sz="1400" b="1">
              <a:sym typeface="Calibri" panose="020F0502020204030204"/>
            </a:endParaRPr>
          </a:p>
          <a:p>
            <a:pPr marR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</a:pPr>
            <a:r>
              <a:rPr lang="en-US" altLang="zh-CN" sz="1400" b="1">
                <a:sym typeface="Calibri" panose="020F0502020204030204"/>
              </a:rPr>
              <a:t>C.     The HSS/..  VNF node in the network service should support </a:t>
            </a:r>
            <a:r>
              <a:rPr lang="en-US" altLang="zh-CN" sz="1400" b="1">
                <a:solidFill>
                  <a:srgbClr val="FF0000"/>
                </a:solidFill>
                <a:sym typeface="Calibri" panose="020F0502020204030204"/>
              </a:rPr>
              <a:t>vnfmInfo as properties</a:t>
            </a:r>
            <a:endParaRPr lang="en-US" altLang="zh-CN" sz="1400" b="1">
              <a:solidFill>
                <a:srgbClr val="FF0000"/>
              </a:solidFill>
              <a:sym typeface="Calibri" panose="020F0502020204030204"/>
            </a:endParaRPr>
          </a:p>
          <a:p>
            <a:pPr marR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</a:pPr>
            <a:r>
              <a:rPr lang="en-US" altLang="zh-CN" sz="1400" b="1">
                <a:solidFill>
                  <a:schemeClr val="tx1"/>
                </a:solidFill>
                <a:sym typeface="Calibri" panose="020F0502020204030204"/>
              </a:rPr>
              <a:t>         VFC will parser the model and choose the SVNFM </a:t>
            </a:r>
            <a:r>
              <a:rPr lang="en-US" altLang="zh-CN" sz="1400" b="1">
                <a:solidFill>
                  <a:srgbClr val="FF0000"/>
                </a:solidFill>
                <a:sym typeface="Calibri" panose="020F0502020204030204"/>
              </a:rPr>
              <a:t>via vnfminfo </a:t>
            </a:r>
            <a:endParaRPr kumimoji="0" lang="en-US" altLang="zh-CN" sz="1400" b="1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34035" y="3898900"/>
            <a:ext cx="6151245" cy="92075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285750" marR="0" indent="-28575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en-US" altLang="zh-CN" sz="1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Design the VoLTE service and IMS/EPC as VF node</a:t>
            </a:r>
            <a:endParaRPr kumimoji="0" lang="en-US" altLang="zh-CN" sz="1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285750" marR="0" indent="-28575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en-US" altLang="zh-CN" sz="1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Design the IMS/EPC/... services and HSS/.... as VF node</a:t>
            </a:r>
            <a:endParaRPr kumimoji="0" lang="en-US" altLang="zh-CN" sz="1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285750" marR="0" indent="-28575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en-US" altLang="zh-CN" sz="1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Design the IMS/EPC/... services close loop</a:t>
            </a:r>
            <a:endParaRPr kumimoji="0" lang="en-US" altLang="zh-CN" sz="1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011680" y="3335020"/>
            <a:ext cx="3017520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Service template For E2E</a:t>
            </a:r>
            <a:endParaRPr kumimoji="0" lang="en-US" altLang="zh-CN" sz="1800" b="1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578725" y="4780280"/>
            <a:ext cx="4099560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Service template For Network Service</a:t>
            </a:r>
            <a:endParaRPr kumimoji="0" lang="en-US" altLang="zh-CN" sz="1800" b="1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700645" y="2674620"/>
            <a:ext cx="4557395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Service template For Network Service</a:t>
            </a:r>
            <a:endParaRPr kumimoji="0" lang="en-US" altLang="zh-CN" sz="1800" b="1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idx="2"/>
          </p:nvPr>
        </p:nvSpPr>
        <p:spPr/>
      </p:sp>
      <p:sp>
        <p:nvSpPr>
          <p:cNvPr id="5" name="Text Box 39"/>
          <p:cNvSpPr txBox="1"/>
          <p:nvPr/>
        </p:nvSpPr>
        <p:spPr>
          <a:xfrm>
            <a:off x="637431" y="948267"/>
            <a:ext cx="1555833" cy="1394096"/>
          </a:xfrm>
          <a:prstGeom prst="rect">
            <a:avLst/>
          </a:prstGeom>
          <a:noFill/>
          <a:ln w="9525">
            <a:noFill/>
          </a:ln>
        </p:spPr>
        <p:txBody>
          <a:bodyPr tIns="0" rIns="0" bIns="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28905" indent="-128905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en-US" altLang="zh-CN" sz="900" b="1" dirty="0">
              <a:latin typeface="微软雅黑" panose="020B050302020402020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3261360" y="1550670"/>
            <a:ext cx="1384300" cy="79121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/>
              <a:t>SDC</a:t>
            </a:r>
            <a:endParaRPr lang="en-US" altLang="zh-CN" sz="2400"/>
          </a:p>
        </p:txBody>
      </p:sp>
      <p:sp>
        <p:nvSpPr>
          <p:cNvPr id="20" name="圆角矩形 19"/>
          <p:cNvSpPr/>
          <p:nvPr/>
        </p:nvSpPr>
        <p:spPr>
          <a:xfrm>
            <a:off x="5889571" y="2047573"/>
            <a:ext cx="1000391" cy="4657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335" b="1" dirty="0" smtClean="0">
                <a:solidFill>
                  <a:schemeClr val="accent2"/>
                </a:solidFill>
              </a:rPr>
              <a:t>SO</a:t>
            </a:r>
            <a:endParaRPr lang="zh-CN" altLang="en-US" sz="1335" b="1" dirty="0">
              <a:solidFill>
                <a:schemeClr val="accent2"/>
              </a:solidFill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8409507" y="2322166"/>
            <a:ext cx="1000391" cy="4657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35" b="1" dirty="0" smtClean="0">
                <a:solidFill>
                  <a:schemeClr val="accent2"/>
                </a:solidFill>
              </a:rPr>
              <a:t>SDN-C?</a:t>
            </a:r>
            <a:endParaRPr lang="en-US" sz="1335" b="1" dirty="0">
              <a:solidFill>
                <a:schemeClr val="accent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98675" y="2004060"/>
            <a:ext cx="941705" cy="33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import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4312920" y="2385695"/>
            <a:ext cx="1576705" cy="33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CSAR(Volte e2e)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4645660" y="1242060"/>
            <a:ext cx="1250950" cy="33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Distribution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690122" y="106413"/>
            <a:ext cx="11200524" cy="1235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35" dirty="0" smtClean="0"/>
              <a:t>How WAN modeling for Volte works</a:t>
            </a:r>
            <a:endParaRPr lang="en-US" sz="3735" dirty="0" smtClean="0"/>
          </a:p>
          <a:p>
            <a:endParaRPr lang="en-US" sz="3735" dirty="0"/>
          </a:p>
        </p:txBody>
      </p:sp>
      <p:cxnSp>
        <p:nvCxnSpPr>
          <p:cNvPr id="4" name="肘形连接符 3"/>
          <p:cNvCxnSpPr>
            <a:stCxn id="11" idx="3"/>
            <a:endCxn id="20" idx="1"/>
          </p:cNvCxnSpPr>
          <p:nvPr/>
        </p:nvCxnSpPr>
        <p:spPr>
          <a:xfrm>
            <a:off x="4645660" y="1946275"/>
            <a:ext cx="1243965" cy="334645"/>
          </a:xfrm>
          <a:prstGeom prst="bentConnector3">
            <a:avLst>
              <a:gd name="adj1" fmla="val 50026"/>
            </a:avLst>
          </a:prstGeom>
          <a:ln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肘形连接符 6"/>
          <p:cNvCxnSpPr>
            <a:stCxn id="20" idx="3"/>
            <a:endCxn id="22" idx="1"/>
          </p:cNvCxnSpPr>
          <p:nvPr/>
        </p:nvCxnSpPr>
        <p:spPr>
          <a:xfrm>
            <a:off x="6889750" y="2280920"/>
            <a:ext cx="1519555" cy="274320"/>
          </a:xfrm>
          <a:prstGeom prst="bentConnector3">
            <a:avLst>
              <a:gd name="adj1" fmla="val 50021"/>
            </a:avLst>
          </a:prstGeom>
          <a:ln>
            <a:tailEnd type="arrow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>
            <a:off x="10094595" y="4817745"/>
            <a:ext cx="1796415" cy="46545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335" b="1" dirty="0" smtClean="0">
                <a:solidFill>
                  <a:schemeClr val="accent2"/>
                </a:solidFill>
              </a:rPr>
              <a:t>3rd party Controller</a:t>
            </a:r>
            <a:endParaRPr lang="en-US" sz="1335" b="1" dirty="0">
              <a:solidFill>
                <a:schemeClr val="accent2"/>
              </a:solidFill>
            </a:endParaRPr>
          </a:p>
        </p:txBody>
      </p:sp>
      <p:cxnSp>
        <p:nvCxnSpPr>
          <p:cNvPr id="29" name="肘形连接符 28"/>
          <p:cNvCxnSpPr>
            <a:stCxn id="22" idx="3"/>
            <a:endCxn id="9" idx="0"/>
          </p:cNvCxnSpPr>
          <p:nvPr/>
        </p:nvCxnSpPr>
        <p:spPr>
          <a:xfrm>
            <a:off x="9409430" y="2555240"/>
            <a:ext cx="1583690" cy="2262505"/>
          </a:xfrm>
          <a:prstGeom prst="bentConnector2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流程图: 多文档 32"/>
          <p:cNvSpPr/>
          <p:nvPr/>
        </p:nvSpPr>
        <p:spPr>
          <a:xfrm>
            <a:off x="493991" y="1069655"/>
            <a:ext cx="1843643" cy="805545"/>
          </a:xfrm>
          <a:prstGeom prst="flowChartMulti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600" dirty="0" smtClean="0"/>
              <a:t>TOSCA packages</a:t>
            </a:r>
            <a:endParaRPr lang="zh-CN" altLang="en-US" sz="1600" dirty="0"/>
          </a:p>
        </p:txBody>
      </p:sp>
      <p:sp>
        <p:nvSpPr>
          <p:cNvPr id="2" name="TextBox 25"/>
          <p:cNvSpPr txBox="1"/>
          <p:nvPr/>
        </p:nvSpPr>
        <p:spPr>
          <a:xfrm>
            <a:off x="7006590" y="1943100"/>
            <a:ext cx="2946400" cy="3378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" dirty="0" smtClean="0"/>
              <a:t>GENERIC-RESOURCE-API</a:t>
            </a:r>
            <a:endParaRPr lang="en-US" sz="1600" dirty="0"/>
          </a:p>
        </p:txBody>
      </p:sp>
      <p:sp>
        <p:nvSpPr>
          <p:cNvPr id="3" name="TextBox 25"/>
          <p:cNvSpPr txBox="1"/>
          <p:nvPr/>
        </p:nvSpPr>
        <p:spPr>
          <a:xfrm>
            <a:off x="9663430" y="2859405"/>
            <a:ext cx="1329690" cy="3378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1600" dirty="0"/>
              <a:t>Rest Conf</a:t>
            </a:r>
            <a:endParaRPr lang="en-US" sz="1600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5886450" y="813435"/>
            <a:ext cx="3175" cy="5463540"/>
          </a:xfrm>
          <a:prstGeom prst="line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93395" y="4592320"/>
            <a:ext cx="4705985" cy="9169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design time</a:t>
            </a:r>
            <a:endParaRPr lang="en-US" altLang="zh-CN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/>
              <a:t>TOSCA imported to SDC</a:t>
            </a:r>
            <a:endParaRPr lang="en-US" altLang="zh-CN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/>
              <a:t>CSAR distributed to SO</a:t>
            </a:r>
            <a:endParaRPr lang="en-US" altLang="zh-CN"/>
          </a:p>
        </p:txBody>
      </p:sp>
      <p:sp>
        <p:nvSpPr>
          <p:cNvPr id="10" name="圆角矩形 9"/>
          <p:cNvSpPr/>
          <p:nvPr/>
        </p:nvSpPr>
        <p:spPr>
          <a:xfrm>
            <a:off x="7496756" y="1114123"/>
            <a:ext cx="1000391" cy="4657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335" b="1" dirty="0" smtClean="0">
                <a:solidFill>
                  <a:schemeClr val="accent2"/>
                </a:solidFill>
              </a:rPr>
              <a:t>portal</a:t>
            </a:r>
            <a:endParaRPr lang="en-US" sz="1335" b="1" dirty="0">
              <a:solidFill>
                <a:schemeClr val="accent2"/>
              </a:solidFill>
            </a:endParaRPr>
          </a:p>
        </p:txBody>
      </p:sp>
      <p:cxnSp>
        <p:nvCxnSpPr>
          <p:cNvPr id="17" name="肘形连接符 16"/>
          <p:cNvCxnSpPr>
            <a:stCxn id="10" idx="1"/>
            <a:endCxn id="20" idx="0"/>
          </p:cNvCxnSpPr>
          <p:nvPr/>
        </p:nvCxnSpPr>
        <p:spPr>
          <a:xfrm rot="10800000" flipV="1">
            <a:off x="6390005" y="1347470"/>
            <a:ext cx="1106805" cy="700405"/>
          </a:xfrm>
          <a:prstGeom prst="bentConnector2">
            <a:avLst/>
          </a:prstGeom>
          <a:ln>
            <a:tailEnd type="arrow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TextBox 25"/>
          <p:cNvSpPr txBox="1"/>
          <p:nvPr/>
        </p:nvSpPr>
        <p:spPr>
          <a:xfrm>
            <a:off x="6567805" y="1004570"/>
            <a:ext cx="929005" cy="3378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1600" dirty="0"/>
              <a:t>inputs</a:t>
            </a:r>
            <a:endParaRPr lang="en-US" sz="1600" dirty="0"/>
          </a:p>
        </p:txBody>
      </p:sp>
      <p:sp>
        <p:nvSpPr>
          <p:cNvPr id="19" name="文本框 18"/>
          <p:cNvSpPr txBox="1"/>
          <p:nvPr/>
        </p:nvSpPr>
        <p:spPr>
          <a:xfrm>
            <a:off x="6126480" y="3197225"/>
            <a:ext cx="2609850" cy="33858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run time</a:t>
            </a:r>
            <a:endParaRPr lang="en-US" altLang="zh-CN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/>
              <a:t>portal send input to SO</a:t>
            </a:r>
            <a:endParaRPr lang="en-US" altLang="zh-CN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/>
              <a:t>SO combine input and model</a:t>
            </a:r>
            <a:endParaRPr lang="en-US" altLang="zh-CN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/>
              <a:t>SO invoke </a:t>
            </a:r>
            <a:r>
              <a:rPr lang="en-US" altLang="zh-CN" dirty="0" smtClean="0">
                <a:sym typeface="+mn-ea"/>
              </a:rPr>
              <a:t>GENERIC-RESOURCE-API of SDN-C</a:t>
            </a:r>
            <a:endParaRPr lang="en-US" altLang="zh-CN" dirty="0" smtClean="0"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/>
              <a:t>SDN-C execute DG</a:t>
            </a:r>
            <a:endParaRPr lang="en-US" altLang="zh-CN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/>
              <a:t>DG activate adaptor and send command to 3rd party controller</a:t>
            </a:r>
            <a:endParaRPr lang="en-US" altLang="zh-CN"/>
          </a:p>
        </p:txBody>
      </p:sp>
      <p:sp>
        <p:nvSpPr>
          <p:cNvPr id="13" name="流程图: 多文档 12"/>
          <p:cNvSpPr/>
          <p:nvPr/>
        </p:nvSpPr>
        <p:spPr>
          <a:xfrm>
            <a:off x="493356" y="3379150"/>
            <a:ext cx="1843643" cy="80554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600" dirty="0" smtClean="0"/>
              <a:t>DG file</a:t>
            </a:r>
            <a:endParaRPr lang="en-US" sz="1600" dirty="0"/>
          </a:p>
        </p:txBody>
      </p:sp>
      <p:cxnSp>
        <p:nvCxnSpPr>
          <p:cNvPr id="15" name="肘形连接符 14"/>
          <p:cNvCxnSpPr>
            <a:stCxn id="13" idx="0"/>
            <a:endCxn id="22" idx="2"/>
          </p:cNvCxnSpPr>
          <p:nvPr/>
        </p:nvCxnSpPr>
        <p:spPr>
          <a:xfrm rot="16200000">
            <a:off x="4930140" y="-600710"/>
            <a:ext cx="591185" cy="7367905"/>
          </a:xfrm>
          <a:prstGeom prst="bentConnector3">
            <a:avLst>
              <a:gd name="adj1" fmla="val 49946"/>
            </a:avLst>
          </a:prstGeom>
          <a:ln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肘形连接符 15"/>
          <p:cNvCxnSpPr>
            <a:stCxn id="33" idx="3"/>
            <a:endCxn id="11" idx="1"/>
          </p:cNvCxnSpPr>
          <p:nvPr/>
        </p:nvCxnSpPr>
        <p:spPr>
          <a:xfrm>
            <a:off x="2337435" y="1472565"/>
            <a:ext cx="923925" cy="473710"/>
          </a:xfrm>
          <a:prstGeom prst="bentConnector3">
            <a:avLst>
              <a:gd name="adj1" fmla="val 50034"/>
            </a:avLst>
          </a:prstGeom>
          <a:ln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占位符 2"/>
          <p:cNvPicPr>
            <a:picLocks noChangeAspect="1"/>
          </p:cNvPicPr>
          <p:nvPr>
            <p:ph type="pic" idx="2"/>
          </p:nvPr>
        </p:nvPicPr>
        <p:blipFill>
          <a:blip r:embed="rId1"/>
          <a:stretch>
            <a:fillRect/>
          </a:stretch>
        </p:blipFill>
        <p:spPr>
          <a:xfrm>
            <a:off x="0" y="591820"/>
            <a:ext cx="12192000" cy="567309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" name="图片占位符 12"/>
          <p:cNvSpPr>
            <a:spLocks noGrp="1"/>
          </p:cNvSpPr>
          <p:nvPr>
            <p:ph type="pic" idx="2"/>
          </p:nvPr>
        </p:nvSpPr>
        <p:spPr/>
      </p:sp>
      <p:sp>
        <p:nvSpPr>
          <p:cNvPr id="20" name="圆角矩形 19"/>
          <p:cNvSpPr/>
          <p:nvPr/>
        </p:nvSpPr>
        <p:spPr>
          <a:xfrm>
            <a:off x="4783455" y="2362835"/>
            <a:ext cx="2449195" cy="158496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1600" b="1" dirty="0" smtClean="0">
                <a:solidFill>
                  <a:schemeClr val="accent2"/>
                </a:solidFill>
              </a:rPr>
              <a:t>vpnService</a:t>
            </a:r>
            <a:endParaRPr lang="en-US" altLang="zh-CN" sz="1600" b="1" dirty="0" smtClean="0">
              <a:solidFill>
                <a:schemeClr val="accent2"/>
              </a:solidFill>
            </a:endParaRPr>
          </a:p>
        </p:txBody>
      </p:sp>
      <p:sp>
        <p:nvSpPr>
          <p:cNvPr id="6" name="五边形 5"/>
          <p:cNvSpPr/>
          <p:nvPr/>
        </p:nvSpPr>
        <p:spPr>
          <a:xfrm flipH="1">
            <a:off x="4258945" y="2663825"/>
            <a:ext cx="748030" cy="32766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ac1</a:t>
            </a:r>
            <a:endParaRPr lang="zh-CN" altLang="en-US"/>
          </a:p>
        </p:txBody>
      </p:sp>
      <p:sp>
        <p:nvSpPr>
          <p:cNvPr id="7" name="五边形 6"/>
          <p:cNvSpPr/>
          <p:nvPr/>
        </p:nvSpPr>
        <p:spPr>
          <a:xfrm>
            <a:off x="7050405" y="2663825"/>
            <a:ext cx="792480" cy="32766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ac</a:t>
            </a:r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8" name="五边形 7"/>
          <p:cNvSpPr/>
          <p:nvPr/>
        </p:nvSpPr>
        <p:spPr>
          <a:xfrm>
            <a:off x="5826125" y="3475355"/>
            <a:ext cx="2016760" cy="32766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t>vpnConnection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1003935" y="2505710"/>
            <a:ext cx="1672590" cy="64389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1600" b="1" dirty="0" smtClean="0">
                <a:solidFill>
                  <a:schemeClr val="accent2"/>
                </a:solidFill>
              </a:rPr>
              <a:t>ac1</a:t>
            </a:r>
            <a:endParaRPr lang="en-US" altLang="zh-CN" sz="1600" b="1" dirty="0" smtClean="0">
              <a:solidFill>
                <a:schemeClr val="accent2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9564370" y="2505710"/>
            <a:ext cx="1672590" cy="64389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1600" b="1" dirty="0" smtClean="0">
                <a:solidFill>
                  <a:schemeClr val="accent2"/>
                </a:solidFill>
              </a:rPr>
              <a:t>ac2</a:t>
            </a:r>
            <a:endParaRPr lang="en-US" altLang="zh-CN" sz="1600" b="1" dirty="0" smtClean="0">
              <a:solidFill>
                <a:schemeClr val="accent2"/>
              </a:solidFill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8560435" y="2670810"/>
            <a:ext cx="1419225" cy="3136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endPoint</a:t>
            </a:r>
            <a:endParaRPr lang="zh-CN" altLang="en-US"/>
          </a:p>
        </p:txBody>
      </p:sp>
      <p:sp>
        <p:nvSpPr>
          <p:cNvPr id="12" name="燕尾形 11"/>
          <p:cNvSpPr/>
          <p:nvPr/>
        </p:nvSpPr>
        <p:spPr>
          <a:xfrm flipH="1">
            <a:off x="2357120" y="2670810"/>
            <a:ext cx="1362075" cy="3136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endPoint</a:t>
            </a:r>
            <a:endParaRPr lang="zh-CN" altLang="en-US"/>
          </a:p>
        </p:txBody>
      </p:sp>
      <p:sp>
        <p:nvSpPr>
          <p:cNvPr id="16" name="五边形 15"/>
          <p:cNvSpPr/>
          <p:nvPr/>
        </p:nvSpPr>
        <p:spPr>
          <a:xfrm flipH="1">
            <a:off x="494030" y="2670810"/>
            <a:ext cx="748030" cy="32766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pe</a:t>
            </a:r>
            <a:r>
              <a:rPr lang="zh-CN" altLang="en-US"/>
              <a:t>1</a:t>
            </a:r>
            <a:endParaRPr lang="zh-CN" altLang="en-US"/>
          </a:p>
        </p:txBody>
      </p:sp>
      <p:sp>
        <p:nvSpPr>
          <p:cNvPr id="17" name="五边形 16"/>
          <p:cNvSpPr/>
          <p:nvPr/>
        </p:nvSpPr>
        <p:spPr>
          <a:xfrm>
            <a:off x="10968355" y="2670810"/>
            <a:ext cx="760095" cy="32766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pe2</a:t>
            </a:r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4783455" y="4245610"/>
            <a:ext cx="2449195" cy="122745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1600" b="1" dirty="0" smtClean="0">
                <a:solidFill>
                  <a:schemeClr val="accent2"/>
                </a:solidFill>
              </a:rPr>
              <a:t>vpnConnection</a:t>
            </a:r>
            <a:endParaRPr lang="en-US" altLang="zh-CN" sz="1600" b="1" dirty="0" smtClean="0">
              <a:solidFill>
                <a:schemeClr val="accent2"/>
              </a:solidFill>
            </a:endParaRPr>
          </a:p>
        </p:txBody>
      </p:sp>
      <p:sp>
        <p:nvSpPr>
          <p:cNvPr id="19" name="燕尾形 18"/>
          <p:cNvSpPr/>
          <p:nvPr/>
        </p:nvSpPr>
        <p:spPr>
          <a:xfrm flipH="1">
            <a:off x="6694170" y="4499610"/>
            <a:ext cx="1329055" cy="35877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realizes</a:t>
            </a:r>
            <a:endParaRPr lang="zh-CN" altLang="en-US"/>
          </a:p>
        </p:txBody>
      </p:sp>
      <p:sp>
        <p:nvSpPr>
          <p:cNvPr id="21" name="五边形 20"/>
          <p:cNvSpPr/>
          <p:nvPr/>
        </p:nvSpPr>
        <p:spPr>
          <a:xfrm flipH="1">
            <a:off x="4350385" y="4994910"/>
            <a:ext cx="748030" cy="32766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tp1</a:t>
            </a:r>
            <a:endParaRPr lang="en-US" altLang="zh-CN"/>
          </a:p>
        </p:txBody>
      </p:sp>
      <p:sp>
        <p:nvSpPr>
          <p:cNvPr id="22" name="五边形 21"/>
          <p:cNvSpPr/>
          <p:nvPr/>
        </p:nvSpPr>
        <p:spPr>
          <a:xfrm>
            <a:off x="6962775" y="5008880"/>
            <a:ext cx="792480" cy="32766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tp2</a:t>
            </a:r>
            <a:endParaRPr lang="en-US" altLang="zh-CN"/>
          </a:p>
        </p:txBody>
      </p:sp>
      <p:sp>
        <p:nvSpPr>
          <p:cNvPr id="23" name="圆角矩形 22"/>
          <p:cNvSpPr/>
          <p:nvPr/>
        </p:nvSpPr>
        <p:spPr>
          <a:xfrm>
            <a:off x="2141855" y="1280795"/>
            <a:ext cx="1672590" cy="64389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1600" b="1" dirty="0" smtClean="0">
                <a:solidFill>
                  <a:schemeClr val="accent2"/>
                </a:solidFill>
              </a:rPr>
              <a:t>pe1</a:t>
            </a:r>
            <a:endParaRPr lang="en-US" altLang="zh-CN" sz="1600" b="1" dirty="0" smtClean="0">
              <a:solidFill>
                <a:schemeClr val="accent2"/>
              </a:solidFill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8186420" y="1280795"/>
            <a:ext cx="1672590" cy="64389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1600" b="1" dirty="0" smtClean="0">
                <a:solidFill>
                  <a:schemeClr val="accent2"/>
                </a:solidFill>
              </a:rPr>
              <a:t>pe2</a:t>
            </a:r>
            <a:endParaRPr lang="en-US" altLang="zh-CN" sz="1600" b="1" dirty="0" smtClean="0">
              <a:solidFill>
                <a:schemeClr val="accent2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1407795" y="1470025"/>
            <a:ext cx="1270000" cy="31432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binding</a:t>
            </a:r>
            <a:endParaRPr lang="en-US" altLang="zh-CN"/>
          </a:p>
        </p:txBody>
      </p:sp>
      <p:sp>
        <p:nvSpPr>
          <p:cNvPr id="27" name="燕尾形 26"/>
          <p:cNvSpPr/>
          <p:nvPr/>
        </p:nvSpPr>
        <p:spPr>
          <a:xfrm flipH="1">
            <a:off x="9275445" y="1485900"/>
            <a:ext cx="1208405" cy="29845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ym typeface="+mn-ea"/>
              </a:rPr>
              <a:t>binding</a:t>
            </a:r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1063625" y="4836795"/>
            <a:ext cx="1672590" cy="64389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1600" b="1" dirty="0" smtClean="0">
                <a:solidFill>
                  <a:schemeClr val="accent2"/>
                </a:solidFill>
              </a:rPr>
              <a:t>tp1</a:t>
            </a:r>
            <a:endParaRPr lang="en-US" altLang="zh-CN" sz="1600" b="1" dirty="0" smtClean="0">
              <a:solidFill>
                <a:schemeClr val="accent2"/>
              </a:solidFill>
            </a:endParaRPr>
          </a:p>
        </p:txBody>
      </p:sp>
      <p:sp>
        <p:nvSpPr>
          <p:cNvPr id="30" name="燕尾形 29"/>
          <p:cNvSpPr/>
          <p:nvPr/>
        </p:nvSpPr>
        <p:spPr>
          <a:xfrm flipH="1">
            <a:off x="2357120" y="5008880"/>
            <a:ext cx="1362075" cy="3136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endPoint</a:t>
            </a:r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9564370" y="4829175"/>
            <a:ext cx="1672590" cy="64389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1600" b="1" dirty="0" smtClean="0">
                <a:solidFill>
                  <a:schemeClr val="accent2"/>
                </a:solidFill>
              </a:rPr>
              <a:t>tp2</a:t>
            </a:r>
            <a:endParaRPr lang="en-US" altLang="zh-CN" sz="1600" b="1" dirty="0" smtClean="0">
              <a:solidFill>
                <a:schemeClr val="accent2"/>
              </a:solidFill>
            </a:endParaRPr>
          </a:p>
        </p:txBody>
      </p:sp>
      <p:sp>
        <p:nvSpPr>
          <p:cNvPr id="32" name="燕尾形 31"/>
          <p:cNvSpPr/>
          <p:nvPr/>
        </p:nvSpPr>
        <p:spPr>
          <a:xfrm>
            <a:off x="8545195" y="5001895"/>
            <a:ext cx="1419225" cy="3136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endPoint</a:t>
            </a:r>
            <a:endParaRPr lang="zh-CN" altLang="en-US"/>
          </a:p>
        </p:txBody>
      </p:sp>
      <p:cxnSp>
        <p:nvCxnSpPr>
          <p:cNvPr id="33" name="肘形连接符 32"/>
          <p:cNvCxnSpPr/>
          <p:nvPr/>
        </p:nvCxnSpPr>
        <p:spPr>
          <a:xfrm rot="10800000">
            <a:off x="3562350" y="2840355"/>
            <a:ext cx="696595" cy="3175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stCxn id="7" idx="3"/>
            <a:endCxn id="5" idx="1"/>
          </p:cNvCxnSpPr>
          <p:nvPr/>
        </p:nvCxnSpPr>
        <p:spPr>
          <a:xfrm>
            <a:off x="7842885" y="2827655"/>
            <a:ext cx="874395" cy="3175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肘形连接符 34"/>
          <p:cNvCxnSpPr>
            <a:stCxn id="8" idx="3"/>
            <a:endCxn id="19" idx="1"/>
          </p:cNvCxnSpPr>
          <p:nvPr/>
        </p:nvCxnSpPr>
        <p:spPr>
          <a:xfrm>
            <a:off x="7842885" y="3639185"/>
            <a:ext cx="635" cy="1040130"/>
          </a:xfrm>
          <a:prstGeom prst="bentConnector3">
            <a:avLst>
              <a:gd name="adj1" fmla="val 6590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肘形连接符 35"/>
          <p:cNvCxnSpPr>
            <a:stCxn id="22" idx="3"/>
            <a:endCxn id="32" idx="1"/>
          </p:cNvCxnSpPr>
          <p:nvPr/>
        </p:nvCxnSpPr>
        <p:spPr>
          <a:xfrm flipV="1">
            <a:off x="7755255" y="5158740"/>
            <a:ext cx="946785" cy="13970"/>
          </a:xfrm>
          <a:prstGeom prst="bentConnector3">
            <a:avLst>
              <a:gd name="adj1" fmla="val 41717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肘形连接符 36"/>
          <p:cNvCxnSpPr>
            <a:stCxn id="21" idx="3"/>
            <a:endCxn id="30" idx="1"/>
          </p:cNvCxnSpPr>
          <p:nvPr/>
        </p:nvCxnSpPr>
        <p:spPr>
          <a:xfrm rot="10800000" flipV="1">
            <a:off x="3562350" y="5158740"/>
            <a:ext cx="788035" cy="6985"/>
          </a:xfrm>
          <a:prstGeom prst="bentConnector3">
            <a:avLst>
              <a:gd name="adj1" fmla="val 40048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肘形连接符 38"/>
          <p:cNvCxnSpPr>
            <a:stCxn id="16" idx="3"/>
            <a:endCxn id="25" idx="1"/>
          </p:cNvCxnSpPr>
          <p:nvPr/>
        </p:nvCxnSpPr>
        <p:spPr>
          <a:xfrm rot="10800000" flipH="1">
            <a:off x="494030" y="1627505"/>
            <a:ext cx="1071245" cy="1207135"/>
          </a:xfrm>
          <a:prstGeom prst="bentConnector3">
            <a:avLst>
              <a:gd name="adj1" fmla="val -22229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肘形连接符 39"/>
          <p:cNvCxnSpPr>
            <a:stCxn id="17" idx="3"/>
            <a:endCxn id="27" idx="1"/>
          </p:cNvCxnSpPr>
          <p:nvPr/>
        </p:nvCxnSpPr>
        <p:spPr>
          <a:xfrm flipH="1" flipV="1">
            <a:off x="10334625" y="1635125"/>
            <a:ext cx="1393825" cy="1199515"/>
          </a:xfrm>
          <a:prstGeom prst="bentConnector3">
            <a:avLst>
              <a:gd name="adj1" fmla="val -17084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27"/>
          <p:cNvSpPr txBox="1"/>
          <p:nvPr/>
        </p:nvSpPr>
        <p:spPr>
          <a:xfrm>
            <a:off x="705362" y="169913"/>
            <a:ext cx="11200524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735" dirty="0"/>
              <a:t>Open-o underlay l3vpn modeling</a:t>
            </a:r>
            <a:endParaRPr lang="en-US" sz="3735" dirty="0"/>
          </a:p>
        </p:txBody>
      </p:sp>
      <p:sp>
        <p:nvSpPr>
          <p:cNvPr id="2" name="椭圆 1"/>
          <p:cNvSpPr/>
          <p:nvPr/>
        </p:nvSpPr>
        <p:spPr>
          <a:xfrm>
            <a:off x="5006975" y="5983605"/>
            <a:ext cx="732155" cy="6724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4000"/>
              <a:t>+</a:t>
            </a:r>
            <a:endParaRPr lang="en-US" altLang="zh-CN" sz="4000"/>
          </a:p>
        </p:txBody>
      </p:sp>
      <p:sp>
        <p:nvSpPr>
          <p:cNvPr id="3" name="椭圆 2"/>
          <p:cNvSpPr/>
          <p:nvPr/>
        </p:nvSpPr>
        <p:spPr>
          <a:xfrm>
            <a:off x="6318250" y="5983605"/>
            <a:ext cx="732155" cy="6724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4000"/>
              <a:t>-</a:t>
            </a:r>
            <a:endParaRPr lang="en-US" altLang="zh-CN" sz="4000"/>
          </a:p>
        </p:txBody>
      </p:sp>
      <p:cxnSp>
        <p:nvCxnSpPr>
          <p:cNvPr id="4" name="肘形连接符 3"/>
          <p:cNvCxnSpPr>
            <a:endCxn id="2" idx="0"/>
          </p:cNvCxnSpPr>
          <p:nvPr/>
        </p:nvCxnSpPr>
        <p:spPr>
          <a:xfrm rot="5400000">
            <a:off x="5137150" y="5741670"/>
            <a:ext cx="478155" cy="5080"/>
          </a:xfrm>
          <a:prstGeom prst="bentConnector3">
            <a:avLst>
              <a:gd name="adj1" fmla="val 53452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肘形连接符 10"/>
          <p:cNvCxnSpPr/>
          <p:nvPr/>
        </p:nvCxnSpPr>
        <p:spPr>
          <a:xfrm rot="5400000" flipV="1">
            <a:off x="6425565" y="5727700"/>
            <a:ext cx="508000" cy="3810"/>
          </a:xfrm>
          <a:prstGeom prst="bentConnector3">
            <a:avLst>
              <a:gd name="adj1" fmla="val 50125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图片占位符 1"/>
          <p:cNvSpPr>
            <a:spLocks noGrp="1"/>
          </p:cNvSpPr>
          <p:nvPr>
            <p:ph type="pic" idx="2"/>
          </p:nvPr>
        </p:nvSpPr>
        <p:spPr/>
      </p:sp>
      <p:sp>
        <p:nvSpPr>
          <p:cNvPr id="41" name="TextBox 27"/>
          <p:cNvSpPr txBox="1"/>
          <p:nvPr/>
        </p:nvSpPr>
        <p:spPr>
          <a:xfrm>
            <a:off x="645672" y="169913"/>
            <a:ext cx="11200524" cy="23749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735" dirty="0"/>
              <a:t>Onap </a:t>
            </a:r>
            <a:r>
              <a:rPr lang="en-US" sz="3730" dirty="0">
                <a:sym typeface="+mn-ea"/>
              </a:rPr>
              <a:t>underlay l3vpn modeling draft</a:t>
            </a:r>
            <a:endParaRPr lang="en-US" sz="3730" dirty="0"/>
          </a:p>
          <a:p>
            <a:pPr marL="742950" indent="-742950">
              <a:buAutoNum type="arabicPeriod"/>
            </a:pPr>
            <a:r>
              <a:rPr lang="en-US" sz="3735" dirty="0"/>
              <a:t>Same inputs as Open-o modeling</a:t>
            </a:r>
            <a:endParaRPr lang="en-US" sz="3735" dirty="0"/>
          </a:p>
          <a:p>
            <a:pPr marL="742950" indent="-742950">
              <a:buAutoNum type="arabicPeriod"/>
            </a:pPr>
            <a:r>
              <a:rPr lang="en-US" sz="3735" dirty="0"/>
              <a:t>Simple node type, no more complicated structure as Open-o, only properties of all inputs</a:t>
            </a:r>
            <a:endParaRPr lang="en-US" sz="3735" dirty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图片占位符 1"/>
          <p:cNvSpPr>
            <a:spLocks noGrp="1"/>
          </p:cNvSpPr>
          <p:nvPr>
            <p:ph type="pic" idx="2"/>
          </p:nvPr>
        </p:nvSpPr>
        <p:spPr/>
      </p:sp>
      <p:sp>
        <p:nvSpPr>
          <p:cNvPr id="3" name="文本框 2"/>
          <p:cNvSpPr txBox="1"/>
          <p:nvPr/>
        </p:nvSpPr>
        <p:spPr>
          <a:xfrm>
            <a:off x="767715" y="599440"/>
            <a:ext cx="10670540" cy="43643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/>
              <a:t>Questions</a:t>
            </a:r>
            <a:endParaRPr lang="en-US" altLang="zh-CN" sz="400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4000"/>
              <a:t>Which property or parameter of a TOSCA model is corresponding to module-name or rpc-name of GENERIC-RESOURCE-API?</a:t>
            </a:r>
            <a:endParaRPr lang="en-US" altLang="zh-CN" sz="400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4000"/>
              <a:t>How are the properties of TOSCA model node mapped into the sli-parameter of GENERIC-RESOURCE-API? An example is needed.</a:t>
            </a:r>
            <a:endParaRPr lang="en-US" altLang="zh-CN" sz="4000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2018</Words>
  <Application>WPS 演示</Application>
  <PresentationFormat>宽屏</PresentationFormat>
  <Paragraphs>159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MS PGothic</vt:lpstr>
      <vt:lpstr>Noto Sans Symbols</vt:lpstr>
      <vt:lpstr>Arial</vt:lpstr>
      <vt:lpstr>Calibri</vt:lpstr>
      <vt:lpstr>Open Sans Light</vt:lpstr>
      <vt:lpstr>Times New Roman</vt:lpstr>
      <vt:lpstr>Calibri Light</vt:lpstr>
      <vt:lpstr>Calibri</vt:lpstr>
      <vt:lpstr>Wingdings</vt:lpstr>
      <vt:lpstr>Segoe Print</vt:lpstr>
      <vt:lpstr>Helvetica</vt:lpstr>
      <vt:lpstr>1_Office Theme</vt:lpstr>
      <vt:lpstr>ONAP WAN Modeling Draft</vt:lpstr>
      <vt:lpstr>Design Time Model Behind VoLTE Use Case Approach for R1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黄卓垚</cp:lastModifiedBy>
  <cp:revision>48</cp:revision>
  <dcterms:created xsi:type="dcterms:W3CDTF">2015-05-05T08:02:00Z</dcterms:created>
  <dcterms:modified xsi:type="dcterms:W3CDTF">2017-08-16T02:40:02Z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2052-10.8.0.5918</vt:lpwstr>
  </property>
</Properties>
</file>