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306" r:id="rId2"/>
    <p:sldId id="320" r:id="rId3"/>
    <p:sldId id="321" r:id="rId4"/>
    <p:sldId id="318" r:id="rId5"/>
    <p:sldId id="309" r:id="rId6"/>
    <p:sldId id="316" r:id="rId7"/>
    <p:sldId id="310" r:id="rId8"/>
    <p:sldId id="311" r:id="rId9"/>
    <p:sldId id="314" r:id="rId10"/>
    <p:sldId id="312" r:id="rId11"/>
    <p:sldId id="313" r:id="rId12"/>
    <p:sldId id="31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13" autoAdjust="0"/>
    <p:restoredTop sz="77052"/>
  </p:normalViewPr>
  <p:slideViewPr>
    <p:cSldViewPr snapToGrid="0" snapToObjects="1">
      <p:cViewPr varScale="1">
        <p:scale>
          <a:sx n="92" d="100"/>
          <a:sy n="9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7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ONAP SDC Workflow Designer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Srinivasa </a:t>
            </a:r>
            <a:r>
              <a:rPr lang="en-US" dirty="0"/>
              <a:t>Vellanki </a:t>
            </a:r>
            <a:r>
              <a:rPr lang="en-US" dirty="0" smtClean="0"/>
              <a:t>(srinivasa.vellanki@amdocs.com)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Operations Definition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Business process for VNF Change Management Operation like Upgrade requires various Activities to be performed on a VNF like Create, Configure, Start, Stop etc.</a:t>
            </a:r>
          </a:p>
          <a:p>
            <a:r>
              <a:rPr lang="en-US" sz="2400" dirty="0" smtClean="0">
                <a:latin typeface="+mj-lt"/>
              </a:rPr>
              <a:t>Operations definition includes the Inputs to be provided while performing the Operation</a:t>
            </a:r>
          </a:p>
          <a:p>
            <a:pPr lvl="1"/>
            <a:r>
              <a:rPr lang="en-US" sz="2000" dirty="0" smtClean="0">
                <a:latin typeface="+mj-lt"/>
              </a:rPr>
              <a:t>e.g. Upgrade Operation would have “vnf.instance.id” to be specified when upgrading a VNF Instance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59025" y="3263900"/>
            <a:ext cx="8839200" cy="2171699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VNF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78099" y="4533900"/>
            <a:ext cx="2870201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VNFCA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657473" y="4610100"/>
            <a:ext cx="1177925" cy="279400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657474" y="4940300"/>
            <a:ext cx="1177925" cy="279400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image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102599" y="4533900"/>
            <a:ext cx="2870201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VNFCB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81973" y="4610100"/>
            <a:ext cx="1177925" cy="279400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181974" y="4940300"/>
            <a:ext cx="1177925" cy="279400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image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667375" y="4533900"/>
            <a:ext cx="2209800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46748" y="4610100"/>
            <a:ext cx="1177925" cy="279400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bandwidth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476501" y="3702050"/>
            <a:ext cx="1358896" cy="261144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vnfca.ipaddress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476503" y="4090194"/>
            <a:ext cx="1358896" cy="262732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vnfcb.ipaddress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302125" y="3619500"/>
            <a:ext cx="3089275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INSTANTIATE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908925" y="3619500"/>
            <a:ext cx="3089275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UPGRADE</a:t>
            </a:r>
          </a:p>
        </p:txBody>
      </p:sp>
      <p:cxnSp>
        <p:nvCxnSpPr>
          <p:cNvPr id="37" name="Curved Connector 36"/>
          <p:cNvCxnSpPr>
            <a:stCxn id="73" idx="1"/>
            <a:endCxn id="18" idx="3"/>
          </p:cNvCxnSpPr>
          <p:nvPr/>
        </p:nvCxnSpPr>
        <p:spPr>
          <a:xfrm rot="10800000">
            <a:off x="3835397" y="3832622"/>
            <a:ext cx="584204" cy="127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74" idx="1"/>
            <a:endCxn id="20" idx="3"/>
          </p:cNvCxnSpPr>
          <p:nvPr/>
        </p:nvCxnSpPr>
        <p:spPr>
          <a:xfrm rot="10800000">
            <a:off x="3835399" y="4221560"/>
            <a:ext cx="584204" cy="127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847725" y="3310335"/>
            <a:ext cx="1273175" cy="573088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Input </a:t>
            </a:r>
            <a:r>
              <a:rPr lang="en-US" sz="1400" dirty="0">
                <a:solidFill>
                  <a:schemeClr val="tx1"/>
                </a:solidFill>
              </a:rPr>
              <a:t>of VNF </a:t>
            </a:r>
            <a:r>
              <a:rPr lang="en-US" sz="1400" dirty="0" smtClean="0">
                <a:solidFill>
                  <a:schemeClr val="tx1"/>
                </a:solidFill>
              </a:rPr>
              <a:t>Operation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847725" y="4064001"/>
            <a:ext cx="1273175" cy="573088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Property </a:t>
            </a:r>
            <a:r>
              <a:rPr lang="en-US" sz="1400" dirty="0">
                <a:solidFill>
                  <a:schemeClr val="tx1"/>
                </a:solidFill>
              </a:rPr>
              <a:t>of VNF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847725" y="4813302"/>
            <a:ext cx="1273175" cy="573088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Property of VNF elements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419601" y="3702050"/>
            <a:ext cx="1358896" cy="261144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param1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419603" y="4090194"/>
            <a:ext cx="1358896" cy="262732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param2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866900" y="5588000"/>
            <a:ext cx="359410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+mj-lt"/>
              <a:buAutoNum type="arabicPeriod" startAt="2"/>
              <a:defRPr sz="1400"/>
            </a:lvl1pPr>
          </a:lstStyle>
          <a:p>
            <a:pPr>
              <a:buFont typeface="+mj-lt"/>
              <a:buAutoNum type="arabicPeriod"/>
            </a:pPr>
            <a:r>
              <a:rPr lang="en-US" dirty="0"/>
              <a:t>VNF </a:t>
            </a:r>
            <a:r>
              <a:rPr lang="en-US" dirty="0" smtClean="0"/>
              <a:t>element Property is </a:t>
            </a:r>
            <a:r>
              <a:rPr lang="en-US" dirty="0"/>
              <a:t>made </a:t>
            </a:r>
            <a:r>
              <a:rPr lang="en-US" dirty="0" smtClean="0"/>
              <a:t>the </a:t>
            </a:r>
            <a:r>
              <a:rPr lang="en-US" dirty="0"/>
              <a:t>Input of the VNF Topology Template and Property of the VNF Node Type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197600" y="5575300"/>
            <a:ext cx="3594100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400" dirty="0" smtClean="0"/>
              <a:t>A subset of the VNF Properties are Identified as Inputs of VNF Operations</a:t>
            </a:r>
            <a:endParaRPr lang="en-US" sz="1400" dirty="0"/>
          </a:p>
        </p:txBody>
      </p:sp>
      <p:sp>
        <p:nvSpPr>
          <p:cNvPr id="81" name="Rounded Rectangle 80"/>
          <p:cNvSpPr/>
          <p:nvPr/>
        </p:nvSpPr>
        <p:spPr>
          <a:xfrm>
            <a:off x="2476500" y="3348434"/>
            <a:ext cx="1358896" cy="261144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vnf.instance.id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8001003" y="3714751"/>
            <a:ext cx="1358896" cy="261144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param1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3" name="Curved Connector 82"/>
          <p:cNvCxnSpPr>
            <a:stCxn id="82" idx="1"/>
            <a:endCxn id="81" idx="3"/>
          </p:cNvCxnSpPr>
          <p:nvPr/>
        </p:nvCxnSpPr>
        <p:spPr>
          <a:xfrm rot="10800000">
            <a:off x="3835397" y="3479007"/>
            <a:ext cx="4165607" cy="366317"/>
          </a:xfrm>
          <a:prstGeom prst="curvedConnector3">
            <a:avLst>
              <a:gd name="adj1" fmla="val 914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1173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Operation Consumption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Operations are either invoked by User from VID or consumed in context of a Service using the VNF or the Service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49425" y="4296569"/>
            <a:ext cx="6492875" cy="176133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VNFA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851025" y="5143500"/>
            <a:ext cx="3089275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INSTANTIATE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051425" y="5143500"/>
            <a:ext cx="3089275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CONFIGURE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38125" y="4770835"/>
            <a:ext cx="1273175" cy="573088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Input </a:t>
            </a:r>
            <a:r>
              <a:rPr lang="en-US" sz="1400" dirty="0">
                <a:solidFill>
                  <a:schemeClr val="tx1"/>
                </a:solidFill>
              </a:rPr>
              <a:t>of </a:t>
            </a:r>
            <a:r>
              <a:rPr lang="en-US" sz="1400" dirty="0" smtClean="0">
                <a:solidFill>
                  <a:schemeClr val="tx1"/>
                </a:solidFill>
              </a:rPr>
              <a:t>Operation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238125" y="5524501"/>
            <a:ext cx="1273175" cy="573088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Property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968501" y="5226050"/>
            <a:ext cx="1358896" cy="261144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vnfca.ipaddress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968503" y="5614194"/>
            <a:ext cx="1358896" cy="262732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vnfcb.ipaddress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5143503" y="5340351"/>
            <a:ext cx="1358896" cy="261144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vnfb.ipaddress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647824" y="2908300"/>
            <a:ext cx="10391775" cy="3301999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8724903" y="4792663"/>
            <a:ext cx="1358896" cy="261144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ipaddress1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866905" y="4393407"/>
            <a:ext cx="1358896" cy="262732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ipaddress2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866905" y="4783138"/>
            <a:ext cx="1358896" cy="262732"/>
          </a:xfrm>
          <a:prstGeom prst="roundRect">
            <a:avLst>
              <a:gd name="adj" fmla="val 177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ipaddress3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556625" y="4711701"/>
            <a:ext cx="3305175" cy="1371598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VNFB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8658225" y="5168900"/>
            <a:ext cx="3089275" cy="812800"/>
          </a:xfrm>
          <a:prstGeom prst="roundRect">
            <a:avLst>
              <a:gd name="adj" fmla="val 17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INSTANTIATE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8750301" y="5378450"/>
            <a:ext cx="1358896" cy="261144"/>
          </a:xfrm>
          <a:prstGeom prst="roundRect">
            <a:avLst>
              <a:gd name="adj" fmla="val 17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ipaddress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" name="Curved Connector 7"/>
          <p:cNvCxnSpPr>
            <a:stCxn id="31" idx="2"/>
            <a:endCxn id="38" idx="0"/>
          </p:cNvCxnSpPr>
          <p:nvPr/>
        </p:nvCxnSpPr>
        <p:spPr>
          <a:xfrm rot="16200000" flipH="1">
            <a:off x="9254729" y="5203429"/>
            <a:ext cx="324643" cy="2539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33" idx="2"/>
            <a:endCxn id="74" idx="1"/>
          </p:cNvCxnSpPr>
          <p:nvPr/>
        </p:nvCxnSpPr>
        <p:spPr>
          <a:xfrm rot="5400000">
            <a:off x="1907583" y="5106790"/>
            <a:ext cx="699690" cy="577850"/>
          </a:xfrm>
          <a:prstGeom prst="curvedConnector4">
            <a:avLst>
              <a:gd name="adj1" fmla="val 40613"/>
              <a:gd name="adj2" fmla="val 1395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32" idx="3"/>
            <a:endCxn id="73" idx="3"/>
          </p:cNvCxnSpPr>
          <p:nvPr/>
        </p:nvCxnSpPr>
        <p:spPr>
          <a:xfrm>
            <a:off x="3225801" y="4524773"/>
            <a:ext cx="101596" cy="831849"/>
          </a:xfrm>
          <a:prstGeom prst="curvedConnector3">
            <a:avLst>
              <a:gd name="adj1" fmla="val 32500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31" idx="1"/>
            <a:endCxn id="82" idx="0"/>
          </p:cNvCxnSpPr>
          <p:nvPr/>
        </p:nvCxnSpPr>
        <p:spPr>
          <a:xfrm rot="10800000" flipV="1">
            <a:off x="5822951" y="4923235"/>
            <a:ext cx="2901952" cy="417116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269719" y="4022329"/>
            <a:ext cx="1248088" cy="573088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Input of Service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1851025" y="3231754"/>
            <a:ext cx="1358896" cy="262732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ipaddress2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1851025" y="3610372"/>
            <a:ext cx="1358896" cy="262732"/>
          </a:xfrm>
          <a:prstGeom prst="roundRect">
            <a:avLst>
              <a:gd name="adj" fmla="val 177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ipaddress3</a:t>
            </a:r>
          </a:p>
        </p:txBody>
      </p:sp>
    </p:spTree>
    <p:extLst>
      <p:ext uri="{BB962C8B-B14F-4D97-AF65-F5344CB8AC3E}">
        <p14:creationId xmlns:p14="http://schemas.microsoft.com/office/powerpoint/2010/main" val="36587973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Open Issues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Do we need Operations/Interfaces on Network? Do we do anything else but for Create and Delete?</a:t>
            </a:r>
          </a:p>
          <a:p>
            <a:r>
              <a:rPr lang="en-US" sz="2400" dirty="0" smtClean="0">
                <a:latin typeface="+mj-lt"/>
              </a:rPr>
              <a:t>Do we need Operations/Interfaces on Connection Point</a:t>
            </a:r>
            <a:r>
              <a:rPr lang="en-US" sz="2400" dirty="0">
                <a:latin typeface="+mj-lt"/>
              </a:rPr>
              <a:t>? Do we do anything else but for Create and Delete?</a:t>
            </a:r>
            <a:endParaRPr lang="en-US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12705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rapezoid 98"/>
          <p:cNvSpPr/>
          <p:nvPr/>
        </p:nvSpPr>
        <p:spPr>
          <a:xfrm>
            <a:off x="9238630" y="3799246"/>
            <a:ext cx="2433546" cy="968979"/>
          </a:xfrm>
          <a:prstGeom prst="trapezoid">
            <a:avLst>
              <a:gd name="adj" fmla="val 77476"/>
            </a:avLst>
          </a:prstGeom>
          <a:solidFill>
            <a:srgbClr val="DFE1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 err="1" smtClean="0">
              <a:solidFill>
                <a:prstClr val="white"/>
              </a:solidFill>
              <a:latin typeface="Century Gothic" panose="020F0302020204030204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9179978" y="4531493"/>
            <a:ext cx="2808822" cy="876300"/>
          </a:xfrm>
          <a:prstGeom prst="round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600" dirty="0" smtClean="0">
                <a:solidFill>
                  <a:prstClr val="black"/>
                </a:solidFill>
              </a:rPr>
              <a:t>Controller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8" name="Trapezoid 97"/>
          <p:cNvSpPr/>
          <p:nvPr/>
        </p:nvSpPr>
        <p:spPr>
          <a:xfrm>
            <a:off x="4336184" y="3821545"/>
            <a:ext cx="4536573" cy="968979"/>
          </a:xfrm>
          <a:prstGeom prst="trapezoid">
            <a:avLst>
              <a:gd name="adj" fmla="val 183708"/>
            </a:avLst>
          </a:prstGeom>
          <a:solidFill>
            <a:srgbClr val="DFE1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 err="1" smtClean="0">
              <a:solidFill>
                <a:prstClr val="white"/>
              </a:solidFill>
              <a:latin typeface="Century Gothic" panose="020F0302020204030204"/>
            </a:endParaRPr>
          </a:p>
        </p:txBody>
      </p:sp>
      <p:sp>
        <p:nvSpPr>
          <p:cNvPr id="97" name="Isosceles Triangle 96"/>
          <p:cNvSpPr/>
          <p:nvPr/>
        </p:nvSpPr>
        <p:spPr>
          <a:xfrm>
            <a:off x="4296706" y="1779964"/>
            <a:ext cx="6102473" cy="1630363"/>
          </a:xfrm>
          <a:prstGeom prst="triangle">
            <a:avLst>
              <a:gd name="adj" fmla="val 100000"/>
            </a:avLst>
          </a:prstGeom>
          <a:solidFill>
            <a:srgbClr val="DFE1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 err="1" smtClean="0">
              <a:solidFill>
                <a:prstClr val="white"/>
              </a:solidFill>
              <a:latin typeface="Century Gothic" panose="020F0302020204030204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6169997" y="4701623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Create VNFCA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7808338" y="4701622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Create CP</a:t>
            </a:r>
          </a:p>
        </p:txBody>
      </p:sp>
      <p:cxnSp>
        <p:nvCxnSpPr>
          <p:cNvPr id="89" name="Straight Arrow Connector 88"/>
          <p:cNvCxnSpPr>
            <a:stCxn id="87" idx="3"/>
            <a:endCxn id="88" idx="1"/>
          </p:cNvCxnSpPr>
          <p:nvPr/>
        </p:nvCxnSpPr>
        <p:spPr>
          <a:xfrm flipV="1">
            <a:off x="7173297" y="4922285"/>
            <a:ext cx="6350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1549821" y="3007731"/>
            <a:ext cx="1637879" cy="876300"/>
          </a:xfrm>
          <a:prstGeom prst="roundRect">
            <a:avLst>
              <a:gd name="adj" fmla="val 9421"/>
            </a:avLst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Resource(VNF)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73136"/>
            <a:ext cx="11091672" cy="430887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Workflow Designer </a:t>
            </a:r>
            <a:r>
              <a:rPr lang="en-US" sz="2800" dirty="0" smtClean="0"/>
              <a:t>- Overview</a:t>
            </a:r>
            <a:endParaRPr lang="en-US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1397421" y="1612900"/>
            <a:ext cx="1637879" cy="876300"/>
          </a:xfrm>
          <a:prstGeom prst="roundRect">
            <a:avLst>
              <a:gd name="adj" fmla="val 942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Service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397421" y="3172831"/>
            <a:ext cx="1637879" cy="876300"/>
          </a:xfrm>
          <a:prstGeom prst="roundRect">
            <a:avLst>
              <a:gd name="adj" fmla="val 9421"/>
            </a:avLst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Resource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(VNF, PNF, Network)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397421" y="4679070"/>
            <a:ext cx="1637879" cy="876300"/>
          </a:xfrm>
          <a:prstGeom prst="roundRect">
            <a:avLst>
              <a:gd name="adj" fmla="val 9421"/>
            </a:avLst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Resource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(VNFC, VN, CP)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Notched Right Arrow 5"/>
          <p:cNvSpPr/>
          <p:nvPr/>
        </p:nvSpPr>
        <p:spPr>
          <a:xfrm rot="5400000">
            <a:off x="1430524" y="1290779"/>
            <a:ext cx="676743" cy="438150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Notched Right Arrow 34"/>
          <p:cNvSpPr/>
          <p:nvPr/>
        </p:nvSpPr>
        <p:spPr>
          <a:xfrm rot="5400000">
            <a:off x="1954188" y="1290780"/>
            <a:ext cx="676743" cy="438150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Notched Right Arrow 35"/>
          <p:cNvSpPr/>
          <p:nvPr/>
        </p:nvSpPr>
        <p:spPr>
          <a:xfrm rot="10800000">
            <a:off x="2760428" y="2054225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Notched Right Arrow 36"/>
          <p:cNvSpPr/>
          <p:nvPr/>
        </p:nvSpPr>
        <p:spPr>
          <a:xfrm rot="10800000">
            <a:off x="2773128" y="1609725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Notched Right Arrow 37"/>
          <p:cNvSpPr/>
          <p:nvPr/>
        </p:nvSpPr>
        <p:spPr>
          <a:xfrm rot="10800000">
            <a:off x="2798528" y="3641725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Notched Right Arrow 38"/>
          <p:cNvSpPr/>
          <p:nvPr/>
        </p:nvSpPr>
        <p:spPr>
          <a:xfrm rot="10800000">
            <a:off x="2811228" y="3197225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Notched Right Arrow 39"/>
          <p:cNvSpPr/>
          <p:nvPr/>
        </p:nvSpPr>
        <p:spPr>
          <a:xfrm rot="5400000">
            <a:off x="1341624" y="2840179"/>
            <a:ext cx="676743" cy="438150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Notched Right Arrow 40"/>
          <p:cNvSpPr/>
          <p:nvPr/>
        </p:nvSpPr>
        <p:spPr>
          <a:xfrm rot="5400000">
            <a:off x="1865288" y="2840180"/>
            <a:ext cx="676743" cy="438150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Notched Right Arrow 41"/>
          <p:cNvSpPr/>
          <p:nvPr/>
        </p:nvSpPr>
        <p:spPr>
          <a:xfrm rot="5400000">
            <a:off x="2347888" y="2852880"/>
            <a:ext cx="676743" cy="438150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311900" y="1765300"/>
            <a:ext cx="8509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Create Network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7842250" y="1765300"/>
            <a:ext cx="8509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Configure </a:t>
            </a:r>
            <a:r>
              <a:rPr lang="en-US" sz="1200" dirty="0">
                <a:solidFill>
                  <a:prstClr val="white"/>
                </a:solidFill>
              </a:rPr>
              <a:t>PNF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9372600" y="1779964"/>
            <a:ext cx="10033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Instantiate VNF</a:t>
            </a:r>
          </a:p>
        </p:txBody>
      </p:sp>
      <p:cxnSp>
        <p:nvCxnSpPr>
          <p:cNvPr id="13" name="Straight Arrow Connector 12"/>
          <p:cNvCxnSpPr>
            <a:stCxn id="7" idx="3"/>
            <a:endCxn id="44" idx="1"/>
          </p:cNvCxnSpPr>
          <p:nvPr/>
        </p:nvCxnSpPr>
        <p:spPr>
          <a:xfrm>
            <a:off x="7162800" y="1985963"/>
            <a:ext cx="6794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4" idx="3"/>
            <a:endCxn id="45" idx="1"/>
          </p:cNvCxnSpPr>
          <p:nvPr/>
        </p:nvCxnSpPr>
        <p:spPr>
          <a:xfrm>
            <a:off x="8693150" y="1985963"/>
            <a:ext cx="679450" cy="146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4819650" y="1765299"/>
            <a:ext cx="8509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Design Service</a:t>
            </a:r>
          </a:p>
        </p:txBody>
      </p:sp>
      <p:cxnSp>
        <p:nvCxnSpPr>
          <p:cNvPr id="51" name="Straight Arrow Connector 50"/>
          <p:cNvCxnSpPr>
            <a:stCxn id="50" idx="3"/>
            <a:endCxn id="7" idx="1"/>
          </p:cNvCxnSpPr>
          <p:nvPr/>
        </p:nvCxnSpPr>
        <p:spPr>
          <a:xfrm>
            <a:off x="5670550" y="1985962"/>
            <a:ext cx="64135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4379256" y="3386890"/>
            <a:ext cx="10033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Home VNF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081097" y="3386889"/>
            <a:ext cx="10033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Create VNF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8062338" y="3386888"/>
            <a:ext cx="10033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Start VNF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9954679" y="3386887"/>
            <a:ext cx="1003300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Configure VNF</a:t>
            </a:r>
            <a:endParaRPr lang="en-US" sz="1400" dirty="0">
              <a:solidFill>
                <a:prstClr val="white"/>
              </a:solidFill>
            </a:endParaRPr>
          </a:p>
        </p:txBody>
      </p:sp>
      <p:cxnSp>
        <p:nvCxnSpPr>
          <p:cNvPr id="60" name="Straight Arrow Connector 59"/>
          <p:cNvCxnSpPr>
            <a:stCxn id="56" idx="3"/>
            <a:endCxn id="57" idx="1"/>
          </p:cNvCxnSpPr>
          <p:nvPr/>
        </p:nvCxnSpPr>
        <p:spPr>
          <a:xfrm flipV="1">
            <a:off x="5382556" y="3607552"/>
            <a:ext cx="6985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3"/>
            <a:endCxn id="58" idx="1"/>
          </p:cNvCxnSpPr>
          <p:nvPr/>
        </p:nvCxnSpPr>
        <p:spPr>
          <a:xfrm flipV="1">
            <a:off x="7084397" y="3607551"/>
            <a:ext cx="9779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3"/>
            <a:endCxn id="59" idx="1"/>
          </p:cNvCxnSpPr>
          <p:nvPr/>
        </p:nvCxnSpPr>
        <p:spPr>
          <a:xfrm flipV="1">
            <a:off x="9065638" y="3607550"/>
            <a:ext cx="8890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4341156" y="4790524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Create VN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6030297" y="4790523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Create VNFCA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7668638" y="4790522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Create CP</a:t>
            </a:r>
          </a:p>
        </p:txBody>
      </p:sp>
      <p:cxnSp>
        <p:nvCxnSpPr>
          <p:cNvPr id="81" name="Straight Arrow Connector 80"/>
          <p:cNvCxnSpPr>
            <a:stCxn id="77" idx="3"/>
            <a:endCxn id="78" idx="1"/>
          </p:cNvCxnSpPr>
          <p:nvPr/>
        </p:nvCxnSpPr>
        <p:spPr>
          <a:xfrm flipV="1">
            <a:off x="5344456" y="5011186"/>
            <a:ext cx="6858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8" idx="3"/>
            <a:endCxn id="79" idx="1"/>
          </p:cNvCxnSpPr>
          <p:nvPr/>
        </p:nvCxnSpPr>
        <p:spPr>
          <a:xfrm flipV="1">
            <a:off x="7033597" y="5011185"/>
            <a:ext cx="6350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9329801" y="4854080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Configure VNFCA</a:t>
            </a:r>
          </a:p>
        </p:txBody>
      </p:sp>
      <p:sp>
        <p:nvSpPr>
          <p:cNvPr id="91" name="Notched Right Arrow 90"/>
          <p:cNvSpPr/>
          <p:nvPr/>
        </p:nvSpPr>
        <p:spPr>
          <a:xfrm rot="5400000">
            <a:off x="1702359" y="2276782"/>
            <a:ext cx="413359" cy="438150"/>
          </a:xfrm>
          <a:prstGeom prst="notchedRightArrow">
            <a:avLst/>
          </a:prstGeom>
          <a:solidFill>
            <a:srgbClr val="7030A0"/>
          </a:solidFill>
          <a:ln>
            <a:solidFill>
              <a:srgbClr val="7030A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2" name="Notched Right Arrow 91"/>
          <p:cNvSpPr/>
          <p:nvPr/>
        </p:nvSpPr>
        <p:spPr>
          <a:xfrm rot="5400000">
            <a:off x="2235759" y="2276782"/>
            <a:ext cx="413359" cy="438150"/>
          </a:xfrm>
          <a:prstGeom prst="notchedRightArrow">
            <a:avLst/>
          </a:prstGeom>
          <a:solidFill>
            <a:srgbClr val="7030A0"/>
          </a:solidFill>
          <a:ln>
            <a:solidFill>
              <a:srgbClr val="7030A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4" name="Notched Right Arrow 93"/>
          <p:cNvSpPr/>
          <p:nvPr/>
        </p:nvSpPr>
        <p:spPr>
          <a:xfrm rot="5400000">
            <a:off x="1830734" y="4231208"/>
            <a:ext cx="944009" cy="43815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5" name="Notched Right Arrow 94"/>
          <p:cNvSpPr/>
          <p:nvPr/>
        </p:nvSpPr>
        <p:spPr>
          <a:xfrm rot="5400000">
            <a:off x="1246534" y="4218508"/>
            <a:ext cx="944009" cy="43815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01" name="Curved Connector 100"/>
          <p:cNvCxnSpPr>
            <a:stCxn id="91" idx="3"/>
            <a:endCxn id="40" idx="1"/>
          </p:cNvCxnSpPr>
          <p:nvPr/>
        </p:nvCxnSpPr>
        <p:spPr>
          <a:xfrm rot="5400000">
            <a:off x="1730576" y="2651958"/>
            <a:ext cx="127884" cy="229043"/>
          </a:xfrm>
          <a:prstGeom prst="curvedConnector3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urved Connector 102"/>
          <p:cNvCxnSpPr>
            <a:stCxn id="92" idx="3"/>
            <a:endCxn id="42" idx="1"/>
          </p:cNvCxnSpPr>
          <p:nvPr/>
        </p:nvCxnSpPr>
        <p:spPr>
          <a:xfrm rot="16200000" flipH="1">
            <a:off x="2494057" y="2650918"/>
            <a:ext cx="140585" cy="243821"/>
          </a:xfrm>
          <a:prstGeom prst="curvedConnector3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>
            <a:stCxn id="50" idx="2"/>
            <a:endCxn id="37" idx="1"/>
          </p:cNvCxnSpPr>
          <p:nvPr/>
        </p:nvCxnSpPr>
        <p:spPr>
          <a:xfrm rot="5400000" flipH="1">
            <a:off x="4103805" y="1065329"/>
            <a:ext cx="377824" cy="1904767"/>
          </a:xfrm>
          <a:prstGeom prst="curvedConnector4">
            <a:avLst>
              <a:gd name="adj1" fmla="val -60504"/>
              <a:gd name="adj2" fmla="val 5829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>
            <a:stCxn id="45" idx="2"/>
            <a:endCxn id="91" idx="1"/>
          </p:cNvCxnSpPr>
          <p:nvPr/>
        </p:nvCxnSpPr>
        <p:spPr>
          <a:xfrm rot="5400000">
            <a:off x="5806031" y="-1675702"/>
            <a:ext cx="171229" cy="7965211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/>
          <p:cNvSpPr/>
          <p:nvPr/>
        </p:nvSpPr>
        <p:spPr>
          <a:xfrm>
            <a:off x="4756150" y="1549400"/>
            <a:ext cx="6074474" cy="8763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600" dirty="0" smtClean="0">
                <a:solidFill>
                  <a:prstClr val="black"/>
                </a:solidFill>
              </a:rPr>
              <a:t>SO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4296706" y="3149600"/>
            <a:ext cx="7124817" cy="8763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600" dirty="0" smtClean="0">
                <a:solidFill>
                  <a:prstClr val="black"/>
                </a:solidFill>
              </a:rPr>
              <a:t>SO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3340333" y="4533900"/>
            <a:ext cx="5545125" cy="87630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prstClr val="black"/>
                </a:solidFill>
              </a:rPr>
              <a:t>Openstack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13" name="Curved Connector 112"/>
          <p:cNvCxnSpPr>
            <a:stCxn id="35" idx="3"/>
            <a:endCxn id="108" idx="1"/>
          </p:cNvCxnSpPr>
          <p:nvPr/>
        </p:nvCxnSpPr>
        <p:spPr>
          <a:xfrm rot="16200000" flipH="1">
            <a:off x="3454694" y="686093"/>
            <a:ext cx="139323" cy="2463590"/>
          </a:xfrm>
          <a:prstGeom prst="curvedConnector2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urved Connector 115"/>
          <p:cNvCxnSpPr>
            <a:stCxn id="42" idx="3"/>
            <a:endCxn id="109" idx="1"/>
          </p:cNvCxnSpPr>
          <p:nvPr/>
        </p:nvCxnSpPr>
        <p:spPr>
          <a:xfrm rot="16200000" flipH="1">
            <a:off x="3402772" y="2693815"/>
            <a:ext cx="177423" cy="1610446"/>
          </a:xfrm>
          <a:prstGeom prst="curvedConnector2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urved Connector 118"/>
          <p:cNvCxnSpPr>
            <a:stCxn id="56" idx="2"/>
            <a:endCxn id="39" idx="1"/>
          </p:cNvCxnSpPr>
          <p:nvPr/>
        </p:nvCxnSpPr>
        <p:spPr>
          <a:xfrm rot="5400000" flipH="1">
            <a:off x="3923712" y="2871022"/>
            <a:ext cx="411915" cy="1502473"/>
          </a:xfrm>
          <a:prstGeom prst="curvedConnector4">
            <a:avLst>
              <a:gd name="adj1" fmla="val -55497"/>
              <a:gd name="adj2" fmla="val 63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urved Connector 121"/>
          <p:cNvCxnSpPr>
            <a:stCxn id="98" idx="0"/>
            <a:endCxn id="38" idx="1"/>
          </p:cNvCxnSpPr>
          <p:nvPr/>
        </p:nvCxnSpPr>
        <p:spPr>
          <a:xfrm rot="16200000" flipH="1" flipV="1">
            <a:off x="4965474" y="2221803"/>
            <a:ext cx="39255" cy="3238738"/>
          </a:xfrm>
          <a:prstGeom prst="curvedConnector4">
            <a:avLst>
              <a:gd name="adj1" fmla="val 1002930"/>
              <a:gd name="adj2" fmla="val 83327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Notched Right Arrow 61"/>
          <p:cNvSpPr/>
          <p:nvPr/>
        </p:nvSpPr>
        <p:spPr>
          <a:xfrm rot="10800000">
            <a:off x="2822062" y="5119560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Notched Right Arrow 63"/>
          <p:cNvSpPr/>
          <p:nvPr/>
        </p:nvSpPr>
        <p:spPr>
          <a:xfrm rot="10800000">
            <a:off x="2834762" y="4675060"/>
            <a:ext cx="676743" cy="438150"/>
          </a:xfrm>
          <a:prstGeom prst="notchedRightArrow">
            <a:avLst/>
          </a:prstGeom>
          <a:solidFill>
            <a:srgbClr val="00B050"/>
          </a:solidFill>
          <a:ln>
            <a:solidFill>
              <a:srgbClr val="00B05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5" name="Curved Connector 64"/>
          <p:cNvCxnSpPr>
            <a:stCxn id="77" idx="2"/>
            <a:endCxn id="64" idx="1"/>
          </p:cNvCxnSpPr>
          <p:nvPr/>
        </p:nvCxnSpPr>
        <p:spPr>
          <a:xfrm rot="5400000" flipH="1">
            <a:off x="3953530" y="4342573"/>
            <a:ext cx="337714" cy="1440839"/>
          </a:xfrm>
          <a:prstGeom prst="curvedConnector4">
            <a:avLst>
              <a:gd name="adj1" fmla="val -67690"/>
              <a:gd name="adj2" fmla="val 63607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84" idx="2"/>
          </p:cNvCxnSpPr>
          <p:nvPr/>
        </p:nvCxnSpPr>
        <p:spPr>
          <a:xfrm rot="5400000">
            <a:off x="6550449" y="2121189"/>
            <a:ext cx="106786" cy="6455218"/>
          </a:xfrm>
          <a:prstGeom prst="curvedConnector2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Notched Right Arrow 69"/>
          <p:cNvSpPr/>
          <p:nvPr/>
        </p:nvSpPr>
        <p:spPr>
          <a:xfrm>
            <a:off x="1173673" y="5846084"/>
            <a:ext cx="1240843" cy="587072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External </a:t>
            </a:r>
            <a:r>
              <a:rPr lang="en-US" sz="800" dirty="0" smtClean="0">
                <a:solidFill>
                  <a:prstClr val="white"/>
                </a:solidFill>
              </a:rPr>
              <a:t> Provider Operations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71" name="Notched Right Arrow 70"/>
          <p:cNvSpPr/>
          <p:nvPr/>
        </p:nvSpPr>
        <p:spPr>
          <a:xfrm>
            <a:off x="2673025" y="5846084"/>
            <a:ext cx="1240843" cy="587072"/>
          </a:xfrm>
          <a:prstGeom prst="notchedRightArrow">
            <a:avLst/>
          </a:prstGeom>
          <a:solidFill>
            <a:srgbClr val="00B050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800" dirty="0" smtClean="0">
                <a:solidFill>
                  <a:prstClr val="white"/>
                </a:solidFill>
              </a:rPr>
              <a:t>Internal Provider Operations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72" name="Notched Right Arrow 71"/>
          <p:cNvSpPr/>
          <p:nvPr/>
        </p:nvSpPr>
        <p:spPr>
          <a:xfrm>
            <a:off x="4173504" y="5846084"/>
            <a:ext cx="1240843" cy="587072"/>
          </a:xfrm>
          <a:prstGeom prst="notchedRightArrow">
            <a:avLst/>
          </a:prstGeom>
          <a:solidFill>
            <a:srgbClr val="7030A0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 smtClean="0">
                <a:solidFill>
                  <a:prstClr val="white"/>
                </a:solidFill>
              </a:rPr>
              <a:t>Consumer Operations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3" name="Notched Right Arrow 72"/>
          <p:cNvSpPr/>
          <p:nvPr/>
        </p:nvSpPr>
        <p:spPr>
          <a:xfrm>
            <a:off x="5673983" y="5846084"/>
            <a:ext cx="1240843" cy="587072"/>
          </a:xfrm>
          <a:prstGeom prst="notchedRightArrow">
            <a:avLst/>
          </a:prstGeom>
          <a:solidFill>
            <a:srgbClr val="FF0000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 smtClean="0">
                <a:solidFill>
                  <a:prstClr val="white"/>
                </a:solidFill>
              </a:rPr>
              <a:t>Operations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7176282" y="5907161"/>
            <a:ext cx="1089255" cy="441325"/>
          </a:xfrm>
          <a:prstGeom prst="roundRect">
            <a:avLst/>
          </a:pr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VNF Agnostic Activities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8526993" y="5918957"/>
            <a:ext cx="1089255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VNF </a:t>
            </a:r>
            <a:r>
              <a:rPr lang="en-US" sz="1200" dirty="0" smtClean="0">
                <a:solidFill>
                  <a:prstClr val="white"/>
                </a:solidFill>
              </a:rPr>
              <a:t>Specific </a:t>
            </a:r>
            <a:r>
              <a:rPr lang="en-US" sz="1200" dirty="0">
                <a:solidFill>
                  <a:prstClr val="white"/>
                </a:solidFill>
              </a:rPr>
              <a:t>Activities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9984185" y="5907161"/>
            <a:ext cx="1437338" cy="465647"/>
          </a:xfrm>
          <a:prstGeom prst="round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Workflows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0821276" y="4846541"/>
            <a:ext cx="1003300" cy="44132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Configure VNFCA</a:t>
            </a:r>
          </a:p>
        </p:txBody>
      </p:sp>
      <p:cxnSp>
        <p:nvCxnSpPr>
          <p:cNvPr id="83" name="Straight Arrow Connector 82"/>
          <p:cNvCxnSpPr>
            <a:stCxn id="84" idx="3"/>
            <a:endCxn id="80" idx="1"/>
          </p:cNvCxnSpPr>
          <p:nvPr/>
        </p:nvCxnSpPr>
        <p:spPr>
          <a:xfrm flipV="1">
            <a:off x="10333101" y="5067204"/>
            <a:ext cx="488175" cy="75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04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73136"/>
            <a:ext cx="11091672" cy="430887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Workflow Designer – Generic Workflow</a:t>
            </a:r>
          </a:p>
        </p:txBody>
      </p:sp>
      <p:sp>
        <p:nvSpPr>
          <p:cNvPr id="4" name="Rectangle 3"/>
          <p:cNvSpPr/>
          <p:nvPr/>
        </p:nvSpPr>
        <p:spPr>
          <a:xfrm>
            <a:off x="310972" y="1794703"/>
            <a:ext cx="1768942" cy="39655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ActivitySpec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Catalog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CreateVNF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DeleteVNF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ConfigureVNF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StopVNF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StartVNF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LockVNF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UnlockVNF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StopTraffic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DrainTraffic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ResumeTraffic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HealthCheck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createSnapshot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copySnapshot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CreateTicket</a:t>
            </a:r>
            <a:endParaRPr lang="en-US" sz="1400" dirty="0" smtClean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NotifyUser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301" y="1927514"/>
            <a:ext cx="8721843" cy="23653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Line Callout 2 (Border and Accent Bar) 7"/>
          <p:cNvSpPr/>
          <p:nvPr/>
        </p:nvSpPr>
        <p:spPr>
          <a:xfrm>
            <a:off x="2812649" y="1190101"/>
            <a:ext cx="3628061" cy="501623"/>
          </a:xfrm>
          <a:prstGeom prst="accentBorderCallout2">
            <a:avLst>
              <a:gd name="adj1" fmla="val 27463"/>
              <a:gd name="adj2" fmla="val -2775"/>
              <a:gd name="adj3" fmla="val 177859"/>
              <a:gd name="adj4" fmla="val -32140"/>
              <a:gd name="adj5" fmla="val 176391"/>
              <a:gd name="adj6" fmla="val -65690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1. Activity is Developed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in SO &amp; </a:t>
            </a:r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ActivitySpec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 is On-boarded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to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Catalog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9" name="Line Callout 1 (Border and Accent Bar) 8"/>
          <p:cNvSpPr/>
          <p:nvPr/>
        </p:nvSpPr>
        <p:spPr>
          <a:xfrm>
            <a:off x="7211027" y="1267757"/>
            <a:ext cx="4371373" cy="387324"/>
          </a:xfrm>
          <a:prstGeom prst="accentBorderCallout1">
            <a:avLst>
              <a:gd name="adj1" fmla="val 21561"/>
              <a:gd name="adj2" fmla="val -1897"/>
              <a:gd name="adj3" fmla="val 167873"/>
              <a:gd name="adj4" fmla="val -10825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2. Workflow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Designed in SDC using Workflow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Editor and BPMN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Artifact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is generated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627455" y="4392920"/>
            <a:ext cx="1926618" cy="1979668"/>
          </a:xfrm>
          <a:prstGeom prst="roundRect">
            <a:avLst>
              <a:gd name="adj" fmla="val 4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Firewall VNF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229337" y="5236814"/>
            <a:ext cx="1095013" cy="371844"/>
          </a:xfrm>
          <a:prstGeom prst="roundRect">
            <a:avLst>
              <a:gd name="adj" fmla="val 4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Instantiate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229336" y="5760255"/>
            <a:ext cx="1095013" cy="371844"/>
          </a:xfrm>
          <a:prstGeom prst="roundRect">
            <a:avLst>
              <a:gd name="adj" fmla="val 4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Upgrade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812649" y="4864969"/>
            <a:ext cx="1587901" cy="1403445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Operations</a:t>
            </a:r>
          </a:p>
        </p:txBody>
      </p:sp>
      <p:sp>
        <p:nvSpPr>
          <p:cNvPr id="16" name="Line Callout 2 (Border and Accent Bar) 15"/>
          <p:cNvSpPr/>
          <p:nvPr/>
        </p:nvSpPr>
        <p:spPr>
          <a:xfrm>
            <a:off x="4749799" y="4735820"/>
            <a:ext cx="1574801" cy="744884"/>
          </a:xfrm>
          <a:prstGeom prst="accentBorderCallout2">
            <a:avLst>
              <a:gd name="adj1" fmla="val 27463"/>
              <a:gd name="adj2" fmla="val -5175"/>
              <a:gd name="adj3" fmla="val 107496"/>
              <a:gd name="adj4" fmla="val -37329"/>
              <a:gd name="adj5" fmla="val 105490"/>
              <a:gd name="adj6" fmla="val -90679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5. Workflow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Associated to VNF Operations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357064" y="5570399"/>
            <a:ext cx="1515078" cy="65975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6. Distribute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67868" y="4377035"/>
            <a:ext cx="4721481" cy="624716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prstClr val="black"/>
                </a:solidFill>
              </a:rPr>
              <a:t>SO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125585" y="4491337"/>
            <a:ext cx="1811555" cy="3980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4. Deploy Workflows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152650" y="1794702"/>
            <a:ext cx="9429750" cy="2531025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SDC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160943" y="4368870"/>
            <a:ext cx="4232267" cy="2116155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SDC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074794" y="5080154"/>
            <a:ext cx="4714555" cy="624716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prstClr val="black"/>
                </a:solidFill>
              </a:rPr>
              <a:t>VID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132510" y="5194456"/>
            <a:ext cx="4218059" cy="3980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8.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Initiate VNF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Operation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092112" y="5783277"/>
            <a:ext cx="4697238" cy="624716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SO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149828" y="5897579"/>
            <a:ext cx="4200742" cy="3980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9.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Execute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Workflow Associated to Operation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24" name="Right Arrow 23"/>
          <p:cNvSpPr/>
          <p:nvPr/>
        </p:nvSpPr>
        <p:spPr>
          <a:xfrm rot="5400000">
            <a:off x="10394726" y="2757799"/>
            <a:ext cx="621821" cy="2167427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3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. Distribute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40055" y="4489770"/>
            <a:ext cx="2310515" cy="3980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7. Deploy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VNF,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14372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3517900" y="2879081"/>
            <a:ext cx="5727700" cy="29489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3. Create External Operations &amp; optionally Define Workflow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73136"/>
            <a:ext cx="11091672" cy="430887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Workflow Designer </a:t>
            </a:r>
            <a:r>
              <a:rPr lang="en-US" sz="2800" dirty="0" smtClean="0"/>
              <a:t>– Specific(TOSCA Declarative) Workflow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756810" y="3297127"/>
            <a:ext cx="2555090" cy="23693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Generate </a:t>
            </a:r>
            <a:r>
              <a:rPr lang="en-US" sz="1400" dirty="0" err="1" smtClean="0">
                <a:solidFill>
                  <a:srgbClr val="302E45"/>
                </a:solidFill>
                <a:latin typeface="Century Gothic (Body)"/>
              </a:rPr>
              <a:t>ActivitySpec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 for Internal 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Create Virtual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Create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VNFC A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Create VNFC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Configure VNFC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Create CP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6054" y="1014720"/>
            <a:ext cx="11444145" cy="5373380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Firewall VNF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25270" y="1697981"/>
            <a:ext cx="2622729" cy="1028698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VNFC A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25271" y="5233566"/>
            <a:ext cx="2622729" cy="1028698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VNFC </a:t>
            </a:r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B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25271" y="2867267"/>
            <a:ext cx="2622729" cy="514710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Connection Point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25271" y="3522565"/>
            <a:ext cx="2622729" cy="904467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Virtual Network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25271" y="4567620"/>
            <a:ext cx="2622729" cy="514710"/>
          </a:xfrm>
          <a:prstGeom prst="roundRect">
            <a:avLst>
              <a:gd name="adj" fmla="val 4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Connection Point</a:t>
            </a:r>
          </a:p>
        </p:txBody>
      </p:sp>
      <p:sp>
        <p:nvSpPr>
          <p:cNvPr id="39" name="Line Callout 2 (Border and Accent Bar) 38"/>
          <p:cNvSpPr/>
          <p:nvPr/>
        </p:nvSpPr>
        <p:spPr>
          <a:xfrm>
            <a:off x="3756810" y="1084683"/>
            <a:ext cx="3317090" cy="452018"/>
          </a:xfrm>
          <a:prstGeom prst="accentBorderCallout2">
            <a:avLst>
              <a:gd name="adj1" fmla="val 27463"/>
              <a:gd name="adj2" fmla="val -2775"/>
              <a:gd name="adj3" fmla="val 125723"/>
              <a:gd name="adj4" fmla="val -29625"/>
              <a:gd name="adj5" fmla="val 122575"/>
              <a:gd name="adj6" fmla="val -72250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1. Create VNF Internal 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40" name="Line Callout 2 (Border and Accent Bar) 39"/>
          <p:cNvSpPr/>
          <p:nvPr/>
        </p:nvSpPr>
        <p:spPr>
          <a:xfrm>
            <a:off x="3756809" y="2072691"/>
            <a:ext cx="3317091" cy="452018"/>
          </a:xfrm>
          <a:prstGeom prst="accentBorderCallout2">
            <a:avLst>
              <a:gd name="adj1" fmla="val 27463"/>
              <a:gd name="adj2" fmla="val -2775"/>
              <a:gd name="adj3" fmla="val 125723"/>
              <a:gd name="adj4" fmla="val -29625"/>
              <a:gd name="adj5" fmla="val 136623"/>
              <a:gd name="adj6" fmla="val -102679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2. Create VNFC Internal 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7813" y="3631699"/>
            <a:ext cx="2201931" cy="597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Right Arrow 43"/>
          <p:cNvSpPr/>
          <p:nvPr/>
        </p:nvSpPr>
        <p:spPr>
          <a:xfrm>
            <a:off x="9484510" y="3192687"/>
            <a:ext cx="1515078" cy="65975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4. Distribute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22" name="Notched Right Arrow 21"/>
          <p:cNvSpPr/>
          <p:nvPr/>
        </p:nvSpPr>
        <p:spPr>
          <a:xfrm>
            <a:off x="1829862" y="1068757"/>
            <a:ext cx="676743" cy="290287"/>
          </a:xfrm>
          <a:prstGeom prst="notch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Notched Right Arrow 23"/>
          <p:cNvSpPr/>
          <p:nvPr/>
        </p:nvSpPr>
        <p:spPr>
          <a:xfrm>
            <a:off x="1829862" y="1384747"/>
            <a:ext cx="676743" cy="290287"/>
          </a:xfrm>
          <a:prstGeom prst="notch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Notched Right Arrow 25"/>
          <p:cNvSpPr/>
          <p:nvPr/>
        </p:nvSpPr>
        <p:spPr>
          <a:xfrm>
            <a:off x="579657" y="1366300"/>
            <a:ext cx="676743" cy="290287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27" name="Notched Right Arrow 26"/>
          <p:cNvSpPr/>
          <p:nvPr/>
        </p:nvSpPr>
        <p:spPr>
          <a:xfrm>
            <a:off x="586581" y="2017876"/>
            <a:ext cx="676743" cy="290287"/>
          </a:xfrm>
          <a:prstGeom prst="notch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Notched Right Arrow 27"/>
          <p:cNvSpPr/>
          <p:nvPr/>
        </p:nvSpPr>
        <p:spPr>
          <a:xfrm>
            <a:off x="586581" y="2356476"/>
            <a:ext cx="676743" cy="290287"/>
          </a:xfrm>
          <a:prstGeom prst="notch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Notched Right Arrow 28"/>
          <p:cNvSpPr/>
          <p:nvPr/>
        </p:nvSpPr>
        <p:spPr>
          <a:xfrm>
            <a:off x="579657" y="5613102"/>
            <a:ext cx="676743" cy="290287"/>
          </a:xfrm>
          <a:prstGeom prst="notch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Notched Right Arrow 42"/>
          <p:cNvSpPr/>
          <p:nvPr/>
        </p:nvSpPr>
        <p:spPr>
          <a:xfrm>
            <a:off x="579657" y="5951702"/>
            <a:ext cx="676743" cy="290287"/>
          </a:xfrm>
          <a:prstGeom prst="notch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73136"/>
            <a:ext cx="11091672" cy="430887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Generic Workflow </a:t>
            </a:r>
            <a:r>
              <a:rPr lang="en-US" sz="2800" dirty="0"/>
              <a:t>Designer </a:t>
            </a:r>
            <a:r>
              <a:rPr lang="en-US" sz="2800" dirty="0" smtClean="0"/>
              <a:t>- ONAP </a:t>
            </a:r>
            <a:r>
              <a:rPr lang="en-US" sz="2800" dirty="0"/>
              <a:t>Status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71474" y="1205235"/>
            <a:ext cx="3103381" cy="4954265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196051" y="2953356"/>
            <a:ext cx="4483706" cy="868100"/>
          </a:xfrm>
          <a:prstGeom prst="roundRect">
            <a:avLst>
              <a:gd name="adj" fmla="val 5313"/>
            </a:avLst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Workflow Editor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96050" y="1533524"/>
            <a:ext cx="4483707" cy="1305883"/>
          </a:xfrm>
          <a:prstGeom prst="roundRect">
            <a:avLst>
              <a:gd name="adj" fmla="val 5313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Workflow Designer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88956" y="1962983"/>
            <a:ext cx="1977038" cy="320103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VNF Operations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196051" y="4007063"/>
            <a:ext cx="2108043" cy="1054566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Activity Catalog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611301" y="4007063"/>
            <a:ext cx="2039102" cy="1057916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Workflow Catalog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6924073" y="1628338"/>
            <a:ext cx="4714120" cy="1498696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VID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24073" y="3830499"/>
            <a:ext cx="4714120" cy="1614613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SO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6343" y="1999249"/>
            <a:ext cx="4429580" cy="954107"/>
          </a:xfrm>
          <a:prstGeom prst="rect">
            <a:avLst/>
          </a:prstGeom>
          <a:solidFill>
            <a:srgbClr val="00B0F0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Model Driven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VNF Change Management Operations/Workflows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User Inputs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more..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86144" y="4327879"/>
            <a:ext cx="4409779" cy="738664"/>
          </a:xfrm>
          <a:prstGeom prst="rect">
            <a:avLst/>
          </a:prstGeom>
          <a:solidFill>
            <a:srgbClr val="00B0F0"/>
          </a:solidFill>
          <a:ln w="254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2"/>
                </a:solidFill>
              </a:defRPr>
            </a:lvl1pPr>
          </a:lstStyle>
          <a:p>
            <a:pPr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02E45"/>
                </a:solidFill>
                <a:latin typeface="Century Gothic (Body)"/>
              </a:rPr>
              <a:t>Activity(Building Block) Onboarding to Catalog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02E45"/>
                </a:solidFill>
                <a:latin typeface="Century Gothic (Body)"/>
              </a:rPr>
              <a:t>Designer Workflow Deployment &amp; Execution</a:t>
            </a:r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02E45"/>
                </a:solidFill>
                <a:latin typeface="Century Gothic (Body)"/>
              </a:rPr>
              <a:t>more</a:t>
            </a:r>
            <a:r>
              <a:rPr lang="en-US" dirty="0" smtClean="0">
                <a:solidFill>
                  <a:srgbClr val="302E45"/>
                </a:solidFill>
                <a:latin typeface="Century Gothic (Body)"/>
              </a:rPr>
              <a:t>..</a:t>
            </a:r>
            <a:endParaRPr lang="en-US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288956" y="3387406"/>
            <a:ext cx="1977038" cy="320103"/>
          </a:xfrm>
          <a:prstGeom prst="roundRect">
            <a:avLst>
              <a:gd name="adj" fmla="val 5313"/>
            </a:avLst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Activitii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 BPMN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691841" y="3387405"/>
            <a:ext cx="1770930" cy="320103"/>
          </a:xfrm>
          <a:prstGeom prst="roundRect">
            <a:avLst>
              <a:gd name="adj" fmla="val 5313"/>
            </a:avLst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err="1">
                <a:solidFill>
                  <a:srgbClr val="302E45"/>
                </a:solidFill>
                <a:latin typeface="Century Gothic (Body)"/>
              </a:rPr>
              <a:t>Camunda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 BPMN*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10473802" y="3022576"/>
            <a:ext cx="1022121" cy="249425"/>
          </a:xfrm>
          <a:prstGeom prst="roundRect">
            <a:avLst>
              <a:gd name="adj" fmla="val 5313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dirty="0" smtClean="0">
                <a:solidFill>
                  <a:schemeClr val="bg1"/>
                </a:solidFill>
              </a:rPr>
              <a:t>Casablanca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321441" y="4661950"/>
            <a:ext cx="312517" cy="33434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2100800" y="4665807"/>
            <a:ext cx="312517" cy="33434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705334" y="4663879"/>
            <a:ext cx="312517" cy="33434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496266" y="4656162"/>
            <a:ext cx="312517" cy="33434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3658438" y="4428346"/>
            <a:ext cx="1144255" cy="569875"/>
            <a:chOff x="5716234" y="1875099"/>
            <a:chExt cx="1402196" cy="627621"/>
          </a:xfrm>
          <a:solidFill>
            <a:schemeClr val="bg1"/>
          </a:solidFill>
        </p:grpSpPr>
        <p:sp>
          <p:nvSpPr>
            <p:cNvPr id="77" name="Rounded Rectangle 76"/>
            <p:cNvSpPr/>
            <p:nvPr/>
          </p:nvSpPr>
          <p:spPr>
            <a:xfrm>
              <a:off x="5716234" y="1875099"/>
              <a:ext cx="1402196" cy="627621"/>
            </a:xfrm>
            <a:prstGeom prst="roundRect">
              <a:avLst>
                <a:gd name="adj" fmla="val 5602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W</a:t>
              </a: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6568905" y="1956127"/>
              <a:ext cx="163698" cy="216057"/>
            </a:xfrm>
            <a:prstGeom prst="round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A</a:t>
              </a: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6281469" y="1958055"/>
              <a:ext cx="163698" cy="216057"/>
            </a:xfrm>
            <a:prstGeom prst="round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A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959306" y="2098879"/>
              <a:ext cx="163698" cy="216057"/>
            </a:xfrm>
            <a:prstGeom prst="round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A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6887215" y="2100808"/>
              <a:ext cx="163698" cy="216057"/>
            </a:xfrm>
            <a:prstGeom prst="round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A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6431937" y="2247425"/>
              <a:ext cx="163698" cy="216057"/>
            </a:xfrm>
            <a:prstGeom prst="round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A</a:t>
              </a:r>
            </a:p>
          </p:txBody>
        </p:sp>
        <p:cxnSp>
          <p:nvCxnSpPr>
            <p:cNvPr id="64" name="Straight Connector 63"/>
            <p:cNvCxnSpPr>
              <a:stCxn id="60" idx="3"/>
              <a:endCxn id="59" idx="1"/>
            </p:cNvCxnSpPr>
            <p:nvPr/>
          </p:nvCxnSpPr>
          <p:spPr>
            <a:xfrm flipV="1">
              <a:off x="6123004" y="2066084"/>
              <a:ext cx="158465" cy="140824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60" idx="3"/>
              <a:endCxn id="62" idx="1"/>
            </p:cNvCxnSpPr>
            <p:nvPr/>
          </p:nvCxnSpPr>
          <p:spPr>
            <a:xfrm>
              <a:off x="6123004" y="2206908"/>
              <a:ext cx="308933" cy="148546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3"/>
            <p:cNvCxnSpPr>
              <a:stCxn id="59" idx="3"/>
              <a:endCxn id="57" idx="1"/>
            </p:cNvCxnSpPr>
            <p:nvPr/>
          </p:nvCxnSpPr>
          <p:spPr>
            <a:xfrm flipV="1">
              <a:off x="6445167" y="2064156"/>
              <a:ext cx="123738" cy="1928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3"/>
            <p:cNvCxnSpPr>
              <a:stCxn id="62" idx="3"/>
              <a:endCxn id="61" idx="1"/>
            </p:cNvCxnSpPr>
            <p:nvPr/>
          </p:nvCxnSpPr>
          <p:spPr>
            <a:xfrm flipV="1">
              <a:off x="6595635" y="2208837"/>
              <a:ext cx="291580" cy="146617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63"/>
            <p:cNvCxnSpPr>
              <a:stCxn id="57" idx="3"/>
              <a:endCxn id="61" idx="1"/>
            </p:cNvCxnSpPr>
            <p:nvPr/>
          </p:nvCxnSpPr>
          <p:spPr>
            <a:xfrm>
              <a:off x="6732603" y="2064156"/>
              <a:ext cx="154612" cy="144681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Rounded Rectangle 78"/>
          <p:cNvSpPr/>
          <p:nvPr/>
        </p:nvSpPr>
        <p:spPr>
          <a:xfrm>
            <a:off x="4856422" y="4717566"/>
            <a:ext cx="312517" cy="27872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858350" y="4325950"/>
            <a:ext cx="312517" cy="27872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240315" y="4719495"/>
            <a:ext cx="312517" cy="27872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5242243" y="4327879"/>
            <a:ext cx="312517" cy="27872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</a:t>
            </a:r>
          </a:p>
        </p:txBody>
      </p:sp>
      <p:sp>
        <p:nvSpPr>
          <p:cNvPr id="83" name="Right Arrow 82"/>
          <p:cNvSpPr/>
          <p:nvPr/>
        </p:nvSpPr>
        <p:spPr>
          <a:xfrm>
            <a:off x="6042855" y="3177134"/>
            <a:ext cx="1250120" cy="611386"/>
          </a:xfrm>
          <a:prstGeom prst="rightArrow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Distribution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10718998" y="480226"/>
            <a:ext cx="1288654" cy="320103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Amdocs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10718998" y="857654"/>
            <a:ext cx="1288654" cy="320103"/>
          </a:xfrm>
          <a:prstGeom prst="roundRect">
            <a:avLst>
              <a:gd name="adj" fmla="val 5313"/>
            </a:avLst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ZTE</a:t>
            </a:r>
          </a:p>
        </p:txBody>
      </p:sp>
      <p:sp>
        <p:nvSpPr>
          <p:cNvPr id="55" name="Rounded Rectangle 54"/>
          <p:cNvSpPr/>
          <p:nvPr/>
        </p:nvSpPr>
        <p:spPr>
          <a:xfrm rot="16200000">
            <a:off x="-1256197" y="3535712"/>
            <a:ext cx="4383783" cy="379407"/>
          </a:xfrm>
          <a:prstGeom prst="roundRect">
            <a:avLst>
              <a:gd name="adj" fmla="val 1362"/>
            </a:avLst>
          </a:prstGeom>
          <a:solidFill>
            <a:srgbClr val="00B0F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Extensibility Framework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10718998" y="93270"/>
            <a:ext cx="1288654" cy="320103"/>
          </a:xfrm>
          <a:prstGeom prst="roundRect">
            <a:avLst>
              <a:gd name="adj" fmla="val 5313"/>
            </a:avLst>
          </a:prstGeom>
          <a:solidFill>
            <a:srgbClr val="00B0F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AT&amp;T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1196050" y="5163156"/>
            <a:ext cx="4454353" cy="746919"/>
          </a:xfrm>
          <a:prstGeom prst="roundRect">
            <a:avLst>
              <a:gd name="adj" fmla="val 5313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APIs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1327056" y="5492431"/>
            <a:ext cx="1977038" cy="320103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Activity API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3653741" y="5492430"/>
            <a:ext cx="1809030" cy="320103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Workflow API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0473802" y="5326362"/>
            <a:ext cx="1022121" cy="249425"/>
          </a:xfrm>
          <a:prstGeom prst="roundRect">
            <a:avLst>
              <a:gd name="adj" fmla="val 5313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dirty="0" smtClean="0">
                <a:solidFill>
                  <a:schemeClr val="bg1"/>
                </a:solidFill>
              </a:rPr>
              <a:t>Casablanca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899961" y="6067454"/>
            <a:ext cx="818238" cy="249425"/>
          </a:xfrm>
          <a:prstGeom prst="roundRect">
            <a:avLst>
              <a:gd name="adj" fmla="val 5313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Beijing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3474855" y="1205235"/>
            <a:ext cx="2444589" cy="4954265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040791" y="6074731"/>
            <a:ext cx="1073029" cy="249425"/>
          </a:xfrm>
          <a:prstGeom prst="roundRect">
            <a:avLst>
              <a:gd name="adj" fmla="val 5313"/>
            </a:avLst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50" dirty="0">
                <a:solidFill>
                  <a:schemeClr val="bg1"/>
                </a:solidFill>
              </a:rPr>
              <a:t>Casablanca</a:t>
            </a:r>
          </a:p>
          <a:p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691842" y="2212138"/>
            <a:ext cx="1770929" cy="278328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PNF </a:t>
            </a:r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Operations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3691842" y="1640104"/>
            <a:ext cx="1770929" cy="278328"/>
          </a:xfrm>
          <a:prstGeom prst="roundRect">
            <a:avLst>
              <a:gd name="adj" fmla="val 5313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Service Operations</a:t>
            </a:r>
          </a:p>
        </p:txBody>
      </p:sp>
    </p:spTree>
    <p:extLst>
      <p:ext uri="{BB962C8B-B14F-4D97-AF65-F5344CB8AC3E}">
        <p14:creationId xmlns:p14="http://schemas.microsoft.com/office/powerpoint/2010/main" val="251631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73136"/>
            <a:ext cx="11091672" cy="430887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TOSCA Declarative Workflow </a:t>
            </a:r>
            <a:r>
              <a:rPr lang="en-US" sz="2800" dirty="0"/>
              <a:t>Designer </a:t>
            </a:r>
            <a:r>
              <a:rPr lang="en-US" sz="2800" dirty="0" smtClean="0"/>
              <a:t>- Roadmap</a:t>
            </a:r>
            <a:endParaRPr lang="en-US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371474" y="1205235"/>
            <a:ext cx="5463269" cy="4217665"/>
          </a:xfrm>
          <a:prstGeom prst="roundRect">
            <a:avLst>
              <a:gd name="adj" fmla="val 1362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46522" y="4337656"/>
            <a:ext cx="5133235" cy="868100"/>
          </a:xfrm>
          <a:prstGeom prst="roundRect">
            <a:avLst>
              <a:gd name="adj" fmla="val 5313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302E45"/>
                </a:solidFill>
                <a:latin typeface="Century Gothic (Body)"/>
              </a:rPr>
              <a:t>Workflow Editor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6522" y="1533524"/>
            <a:ext cx="5133236" cy="2602920"/>
          </a:xfrm>
          <a:prstGeom prst="roundRect">
            <a:avLst>
              <a:gd name="adj" fmla="val 5313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Service &amp; Resource Model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17456" y="1962983"/>
            <a:ext cx="3791044" cy="320103"/>
          </a:xfrm>
          <a:prstGeom prst="roundRect">
            <a:avLst>
              <a:gd name="adj" fmla="val 531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Consume VNF Operations in Service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17456" y="4771706"/>
            <a:ext cx="3791044" cy="320103"/>
          </a:xfrm>
          <a:prstGeom prst="roundRect">
            <a:avLst>
              <a:gd name="adj" fmla="val 531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TOSCA Declarative Workflow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17456" y="2394212"/>
            <a:ext cx="3791044" cy="320103"/>
          </a:xfrm>
          <a:prstGeom prst="roundRect">
            <a:avLst>
              <a:gd name="adj" fmla="val 531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VNF Internal 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717456" y="3259008"/>
            <a:ext cx="3791044" cy="320103"/>
          </a:xfrm>
          <a:prstGeom prst="roundRect">
            <a:avLst>
              <a:gd name="adj" fmla="val 531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Publish Internal Operations as Activities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717456" y="2826012"/>
            <a:ext cx="3791044" cy="320103"/>
          </a:xfrm>
          <a:prstGeom prst="roundRect">
            <a:avLst>
              <a:gd name="adj" fmla="val 531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302E45"/>
                </a:solidFill>
                <a:latin typeface="Century Gothic (Body)"/>
              </a:rPr>
              <a:t>VNFC Internal Operations</a:t>
            </a:r>
            <a:endParaRPr lang="en-US" sz="1400" dirty="0">
              <a:solidFill>
                <a:srgbClr val="302E45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90501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Terminology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 err="1" smtClean="0">
                <a:latin typeface="+mj-lt"/>
              </a:rPr>
              <a:t>ActivitySpec</a:t>
            </a:r>
            <a:r>
              <a:rPr lang="en-US" sz="1800" dirty="0" smtClean="0">
                <a:latin typeface="+mj-lt"/>
              </a:rPr>
              <a:t> – Definition of an Activity that is exposed to the Designer. Includes information like Name, Inputs &amp; Outputs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+mj-lt"/>
              </a:rPr>
              <a:t>Workflow – Represents the Business Process executed in SO or any other orchestration (workflow execution) engine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+mj-lt"/>
              </a:rPr>
              <a:t>Operation – Operation supported by a Managed Entity like Service, Resource(PNF, VNF, Network) and Resource Components(VNFCs)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016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Beijing Release - Work-Items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Workflow Designer for designing Workflow for SO for purpose of VNF Change Management</a:t>
            </a:r>
          </a:p>
          <a:p>
            <a:pPr marL="800100" lvl="2" indent="-342900">
              <a:spcBef>
                <a:spcPts val="1000"/>
              </a:spcBef>
              <a:buFont typeface="+mj-lt"/>
              <a:buAutoNum type="alphaLcPeriod"/>
            </a:pPr>
            <a:r>
              <a:rPr lang="en-US" sz="1400" dirty="0">
                <a:latin typeface="+mj-lt"/>
              </a:rPr>
              <a:t>Workflow Editor - ZTE</a:t>
            </a:r>
          </a:p>
          <a:p>
            <a:pPr marL="800100" lvl="2" indent="-342900">
              <a:spcBef>
                <a:spcPts val="1000"/>
              </a:spcBef>
              <a:buFont typeface="+mj-lt"/>
              <a:buAutoNum type="alphaLcPeriod"/>
            </a:pPr>
            <a:r>
              <a:rPr lang="en-US" sz="1400" dirty="0">
                <a:latin typeface="+mj-lt"/>
              </a:rPr>
              <a:t>UI to list Activities – ZTE</a:t>
            </a:r>
          </a:p>
          <a:p>
            <a:pPr marL="800100" lvl="2" indent="-342900">
              <a:spcBef>
                <a:spcPts val="1000"/>
              </a:spcBef>
              <a:buFont typeface="+mj-lt"/>
              <a:buAutoNum type="alphaLcPeriod"/>
            </a:pPr>
            <a:r>
              <a:rPr lang="en-US" sz="1400" dirty="0">
                <a:latin typeface="+mj-lt"/>
              </a:rPr>
              <a:t>UI to enable User/Designer to specify Activity details(inputs &amp; outputs) in context of a Workflow – ZTE</a:t>
            </a:r>
          </a:p>
          <a:p>
            <a:pPr marL="800100" lvl="2" indent="-342900">
              <a:spcBef>
                <a:spcPts val="1000"/>
              </a:spcBef>
              <a:buFont typeface="+mj-lt"/>
              <a:buAutoNum type="alphaLcPeriod"/>
            </a:pPr>
            <a:r>
              <a:rPr lang="en-US" sz="1400" dirty="0">
                <a:latin typeface="+mj-lt"/>
              </a:rPr>
              <a:t>Generation of standard BPMN artifact – ZTE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Provide a generic Integration(pluggable) Framework in ONAP SDC for various applications/functions like workflow – AT&amp;T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Workflow Designer to integrate with the generic pluggable Framework provided by SDC - ZTE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API to registration of </a:t>
            </a:r>
            <a:r>
              <a:rPr lang="en-US" sz="1800" dirty="0" err="1">
                <a:latin typeface="+mj-lt"/>
              </a:rPr>
              <a:t>ActivitySpec</a:t>
            </a:r>
            <a:r>
              <a:rPr lang="en-US" sz="1800" dirty="0">
                <a:latin typeface="+mj-lt"/>
              </a:rPr>
              <a:t> to SDC Catalog – Amdocs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UI to manage workflows associated to various VNF Operations and Inputs - Amdocs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Include VNF Operations and Inputs in TOSCA - Amdocs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latin typeface="+mj-lt"/>
              </a:rPr>
              <a:t>Include workflow artifact reference in VNF TOSCA Model – Amdocs</a:t>
            </a:r>
          </a:p>
        </p:txBody>
      </p:sp>
    </p:spTree>
    <p:extLst>
      <p:ext uri="{BB962C8B-B14F-4D97-AF65-F5344CB8AC3E}">
        <p14:creationId xmlns:p14="http://schemas.microsoft.com/office/powerpoint/2010/main" val="19060819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Operations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latin typeface="+mj-lt"/>
              </a:rPr>
              <a:t>Operations Definitions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latin typeface="+mj-lt"/>
              </a:rPr>
              <a:t>Operation Consumption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VID uses the Operation Definition to dynamically display the inputs user needs to provide while performing an Operation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Activity identifies the Inputs to be passed for a VNF/Service when an Operation is invoked</a:t>
            </a:r>
          </a:p>
          <a:p>
            <a:pPr marL="914400" lvl="1" indent="-457200">
              <a:buFont typeface="+mj-lt"/>
              <a:buAutoNum type="alphaLcPeriod"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37295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15395</TotalTime>
  <Words>764</Words>
  <Application>Microsoft Office PowerPoint</Application>
  <PresentationFormat>Widescreen</PresentationFormat>
  <Paragraphs>220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.AppleSystemUIFont</vt:lpstr>
      <vt:lpstr>Arial</vt:lpstr>
      <vt:lpstr>Calibri</vt:lpstr>
      <vt:lpstr>Calibri Light</vt:lpstr>
      <vt:lpstr>Century Gothic</vt:lpstr>
      <vt:lpstr>Century Gothic (Body)</vt:lpstr>
      <vt:lpstr>Wingdings</vt:lpstr>
      <vt:lpstr>Office Theme</vt:lpstr>
      <vt:lpstr>ONAP SDC Workflow Designer</vt:lpstr>
      <vt:lpstr>Workflow Designer - Overview</vt:lpstr>
      <vt:lpstr>Workflow Designer – Generic Workflow</vt:lpstr>
      <vt:lpstr>Workflow Designer – Specific(TOSCA Declarative) Workflow</vt:lpstr>
      <vt:lpstr>Generic Workflow Designer - ONAP Status</vt:lpstr>
      <vt:lpstr>TOSCA Declarative Workflow Designer - Roadmap</vt:lpstr>
      <vt:lpstr>Terminology</vt:lpstr>
      <vt:lpstr>Beijing Release - Work-Items</vt:lpstr>
      <vt:lpstr>Operations</vt:lpstr>
      <vt:lpstr>Operations Definition</vt:lpstr>
      <vt:lpstr>Operation Consumption</vt:lpstr>
      <vt:lpstr>Open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Srinivasa Vellanki</cp:lastModifiedBy>
  <cp:revision>496</cp:revision>
  <dcterms:created xsi:type="dcterms:W3CDTF">2017-02-27T16:23:08Z</dcterms:created>
  <dcterms:modified xsi:type="dcterms:W3CDTF">2018-05-07T15:10:07Z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(3)Q7/iN0OuXf+jQ8ilPyNn4p+DHOm6XtAqWfksBPTRQL/RpctMsoBmvk7r68b0SeiK++6P3yEH
Ydh0tUgATEUgdzevCTiaBTT9s7ViHA3qqP3o01wO8LolWlNBSskySBHFtBOoBt5O3b6VCrjT
rvBNZS669u289vGhmZ07YCA4lkJamREbXct+vyf7vyec8D/AHqlnX32nwHpR8OTP2Ybyh4Xo
kZ175/W0vF/ADY68LK</vt:lpwstr>
  </property>
  <property fmtid="{D5CDD505-2E9C-101B-9397-08002B2CF9AE}" pid="3" name="_2015_ms_pID_7253431">
    <vt:lpwstr>jxmuKg8zu+qf2GGJMe2CNgqJe1NkpUt0GKtFrZdxjHgZb0wN/mopA2
GonxcxTWKlVvd7V0QQkQ1Zc/iTHHXsY/99gnt2/7adyuki+lKgcCMtcex4k4HCZv1WuO3ZPj
H3nUFpRL3HNMr+M1zVnYRXBVDkV+y1D84ID0L772y8Jkj9ed2+5kiMqOohpEU9yAmk3sbPQw
NUr18vxEGJvKemDA9P8DgzLhgBhuAMNui/Ru</vt:lpwstr>
  </property>
  <property fmtid="{D5CDD505-2E9C-101B-9397-08002B2CF9AE}" pid="4" name="_2015_ms_pID_7253432">
    <vt:lpwstr>QQ==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1523854906</vt:lpwstr>
  </property>
</Properties>
</file>