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93" r:id="rId2"/>
    <p:sldId id="340" r:id="rId3"/>
    <p:sldId id="341" r:id="rId4"/>
    <p:sldId id="339" r:id="rId5"/>
    <p:sldId id="337" r:id="rId6"/>
    <p:sldId id="314" r:id="rId7"/>
    <p:sldId id="328" r:id="rId8"/>
    <p:sldId id="317" r:id="rId9"/>
    <p:sldId id="338" r:id="rId10"/>
    <p:sldId id="330" r:id="rId11"/>
    <p:sldId id="329" r:id="rId12"/>
    <p:sldId id="316" r:id="rId13"/>
    <p:sldId id="319" r:id="rId14"/>
    <p:sldId id="321" r:id="rId15"/>
    <p:sldId id="331" r:id="rId16"/>
    <p:sldId id="322" r:id="rId17"/>
    <p:sldId id="32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99206C-84F4-4CD6-BF47-7243F2CF3A62}">
          <p14:sldIdLst>
            <p14:sldId id="293"/>
            <p14:sldId id="340"/>
            <p14:sldId id="341"/>
            <p14:sldId id="339"/>
            <p14:sldId id="337"/>
            <p14:sldId id="314"/>
            <p14:sldId id="328"/>
            <p14:sldId id="317"/>
            <p14:sldId id="338"/>
            <p14:sldId id="330"/>
            <p14:sldId id="329"/>
            <p14:sldId id="316"/>
            <p14:sldId id="319"/>
            <p14:sldId id="321"/>
            <p14:sldId id="331"/>
            <p14:sldId id="322"/>
            <p14:sldId id="326"/>
          </p14:sldIdLst>
        </p14:section>
        <p14:section name="Backup Meterials" id="{2BDFC60F-748A-4BB3-8C36-25BEAB9775B1}">
          <p14:sldIdLst/>
        </p14:section>
        <p14:section name="Drafts" id="{D397DF5E-D5A5-4628-AE38-774E36C6876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B9F0FF"/>
    <a:srgbClr val="E7E6E6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988" autoAdjust="0"/>
  </p:normalViewPr>
  <p:slideViewPr>
    <p:cSldViewPr snapToGrid="0" snapToObjects="1">
      <p:cViewPr varScale="1">
        <p:scale>
          <a:sx n="104" d="100"/>
          <a:sy n="104" d="100"/>
        </p:scale>
        <p:origin x="8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29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48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Whys;</a:t>
            </a:r>
            <a:br>
              <a:rPr lang="en-US" dirty="0"/>
            </a:br>
            <a:r>
              <a:rPr lang="en-US" dirty="0"/>
              <a:t>Velocity leads to lowered costs and market advantage</a:t>
            </a:r>
          </a:p>
          <a:p>
            <a:r>
              <a:rPr lang="en-US" dirty="0"/>
              <a:t>Agility in model development free ONAP to evolve quicker and more flexibly to multiple standards</a:t>
            </a:r>
          </a:p>
          <a:p>
            <a:r>
              <a:rPr lang="en-US" dirty="0"/>
              <a:t>Advanced features like runtime abstract resolution allow selection of assets which match what's needed to be done based on costs, etc. (e.g., licensing, quantities)</a:t>
            </a:r>
          </a:p>
          <a:p>
            <a:r>
              <a:rPr lang="en-US" dirty="0"/>
              <a:t>Correlation of runtime to design facilitates automation, auditing, and overall human reasoning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34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of native TOSCA semantics to replace custom logic, arbitrary conventions, and initial less-sophisticated designs</a:t>
            </a:r>
          </a:p>
          <a:p>
            <a:r>
              <a:rPr lang="en-US" dirty="0"/>
              <a:t>Industry-standard models on the outside, lossless translation to ONAP model on the inside, preservation of original artifacts</a:t>
            </a:r>
          </a:p>
          <a:p>
            <a:r>
              <a:rPr lang="en-US" dirty="0"/>
              <a:t>Introduce very simple type hierarchy which leverages relationships while retaining derivation needed for runtime abstract resolution</a:t>
            </a:r>
          </a:p>
          <a:p>
            <a:r>
              <a:rPr lang="en-US" dirty="0"/>
              <a:t>Complement design time types with runtime attributes to create "effective" types</a:t>
            </a:r>
          </a:p>
          <a:p>
            <a:r>
              <a:rPr lang="en-US" dirty="0"/>
              <a:t>Introduce uniform ONAP interfaces and workflows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59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6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Designers don't need to make up operations, there will be a common set.</a:t>
            </a:r>
          </a:p>
          <a:p>
            <a:r>
              <a:rPr lang="en-US" dirty="0"/>
              <a:t>You can associate custom scripts where needed, but otherwise use common workflows/building blocks.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9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4627" y="235714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4812A73-BC6C-44F9-B0B3-DB3C838F8FC9}"/>
              </a:ext>
            </a:extLst>
          </p:cNvPr>
          <p:cNvSpPr/>
          <p:nvPr userDrawn="1"/>
        </p:nvSpPr>
        <p:spPr>
          <a:xfrm>
            <a:off x="16735" y="27729"/>
            <a:ext cx="12192000" cy="8307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01AA95-EAA7-4089-BD5A-1BF24C965D03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19F142-37E9-4EDA-9831-E18D0857DE5C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57F6D4-AF43-4074-B80A-F86354508B85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Data Modeling</a:t>
            </a:r>
            <a:br>
              <a:rPr lang="en-US" dirty="0"/>
            </a:br>
            <a:r>
              <a:rPr lang="en-US" dirty="0"/>
              <a:t>Proposal for Casablanca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41" y="4317419"/>
            <a:ext cx="1428571" cy="6095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3FAE7B-D392-4934-AF1E-73B27B68D9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28"/>
          <a:stretch/>
        </p:blipFill>
        <p:spPr>
          <a:xfrm>
            <a:off x="3547976" y="4203081"/>
            <a:ext cx="1107955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595" y="4317419"/>
            <a:ext cx="1816620" cy="609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15" y="4196112"/>
            <a:ext cx="1750311" cy="6184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13035" r="16848" b="24319"/>
          <a:stretch/>
        </p:blipFill>
        <p:spPr>
          <a:xfrm>
            <a:off x="6797894" y="4034203"/>
            <a:ext cx="1514476" cy="9561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399" y="4038020"/>
            <a:ext cx="952381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DE0A-1D29-481B-BFA3-EB25D8B114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Examples/Specifics</a:t>
            </a:r>
          </a:p>
        </p:txBody>
      </p:sp>
    </p:spTree>
    <p:extLst>
      <p:ext uri="{BB962C8B-B14F-4D97-AF65-F5344CB8AC3E}">
        <p14:creationId xmlns:p14="http://schemas.microsoft.com/office/powerpoint/2010/main" val="399276962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81E640-51CC-430F-805C-91904BC528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Replace custom logic for lifecycle with uniform reusable interfaces and workflows</a:t>
            </a:r>
          </a:p>
          <a:p>
            <a:r>
              <a:rPr lang="en-US" dirty="0"/>
              <a:t>Use requirements, capabilities, and relationship types</a:t>
            </a:r>
          </a:p>
          <a:p>
            <a:pPr lvl="1"/>
            <a:r>
              <a:rPr lang="en-US" dirty="0"/>
              <a:t>to express accurate relationships between nodes</a:t>
            </a:r>
          </a:p>
          <a:p>
            <a:pPr lvl="1"/>
            <a:r>
              <a:rPr lang="en-US" dirty="0"/>
              <a:t>to guide declarative workflows</a:t>
            </a:r>
          </a:p>
          <a:p>
            <a:pPr lvl="1"/>
            <a:r>
              <a:rPr lang="en-US" dirty="0"/>
              <a:t>to replace arbitrary coding conventions, e.g., network-role mapping </a:t>
            </a:r>
          </a:p>
          <a:p>
            <a:r>
              <a:rPr lang="en-US" dirty="0"/>
              <a:t>Preference for well-defined data types</a:t>
            </a:r>
          </a:p>
          <a:p>
            <a:pPr lvl="1"/>
            <a:r>
              <a:rPr lang="en-US" dirty="0"/>
              <a:t>to allow TOSCA node filters</a:t>
            </a:r>
          </a:p>
          <a:p>
            <a:pPr lvl="1"/>
            <a:r>
              <a:rPr lang="en-US" dirty="0"/>
              <a:t>to have model driven property validations</a:t>
            </a:r>
          </a:p>
          <a:p>
            <a:endParaRPr lang="en-US" dirty="0"/>
          </a:p>
          <a:p>
            <a:endParaRPr lang="en-US" sz="36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84543F-B3EB-46CF-956D-90E5A474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Leverage Native TOSCA Semantics	</a:t>
            </a:r>
          </a:p>
        </p:txBody>
      </p:sp>
    </p:spTree>
    <p:extLst>
      <p:ext uri="{BB962C8B-B14F-4D97-AF65-F5344CB8AC3E}">
        <p14:creationId xmlns:p14="http://schemas.microsoft.com/office/powerpoint/2010/main" val="89920771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0F621F-76E7-47A3-B3AA-D9F49595D5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81063"/>
            <a:ext cx="11506200" cy="5170487"/>
          </a:xfrm>
        </p:spPr>
        <p:txBody>
          <a:bodyPr/>
          <a:lstStyle/>
          <a:p>
            <a:r>
              <a:rPr lang="en-US" sz="2000" dirty="0"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 inheritance in a simple way to enable runtime resolution of types but avoid the complications of inheritance</a:t>
            </a:r>
          </a:p>
          <a:p>
            <a:r>
              <a:rPr lang="en-US" sz="2000" dirty="0"/>
              <a:t>&lt;New&gt; Introduce a Service node type for all SDC-defined ONAP services</a:t>
            </a:r>
          </a:p>
          <a:p>
            <a:pPr lvl="1"/>
            <a:r>
              <a:rPr lang="en-US" sz="1800" dirty="0"/>
              <a:t>Common properties/attributes for all service-instance runtime objects</a:t>
            </a:r>
          </a:p>
          <a:p>
            <a:pPr lvl="1"/>
            <a:r>
              <a:rPr lang="en-US" sz="1800" dirty="0"/>
              <a:t>Composition (nesting) into higher-order services via substitution</a:t>
            </a:r>
          </a:p>
          <a:p>
            <a:pPr lvl="1"/>
            <a:r>
              <a:rPr lang="en-US" sz="1800" dirty="0"/>
              <a:t>Service-level workflows via life cycle management (LCM) interfaces</a:t>
            </a:r>
          </a:p>
          <a:p>
            <a:r>
              <a:rPr lang="en-US" sz="2000" dirty="0"/>
              <a:t>Service instances made up of resource instances and/or other service instances</a:t>
            </a:r>
          </a:p>
          <a:p>
            <a:r>
              <a:rPr lang="en-US" sz="2000" dirty="0"/>
              <a:t>Resources are the building blocks of services</a:t>
            </a:r>
          </a:p>
          <a:p>
            <a:pPr lvl="1"/>
            <a:r>
              <a:rPr lang="en-US" sz="1800" dirty="0"/>
              <a:t>Principal subcategories are network functions and virtual links, but others may exist</a:t>
            </a:r>
          </a:p>
          <a:p>
            <a:pPr lvl="1"/>
            <a:r>
              <a:rPr lang="en-US" sz="1800" dirty="0"/>
              <a:t>Resource-level workflows via life cycle management (LCM) interfaces</a:t>
            </a:r>
          </a:p>
          <a:p>
            <a:r>
              <a:rPr lang="en-US" sz="2000" dirty="0"/>
              <a:t>&lt;New&gt; Network Functions encompass virtual (VNF), physical (PNF) and allotted (ANF)</a:t>
            </a:r>
          </a:p>
          <a:p>
            <a:pPr lvl="1"/>
            <a:r>
              <a:rPr lang="en-US" sz="1800" dirty="0"/>
              <a:t>Categorization based on requirements/capabilities (not sub-types)</a:t>
            </a:r>
          </a:p>
          <a:p>
            <a:pPr lvl="2"/>
            <a:r>
              <a:rPr lang="en-US" sz="1800" dirty="0"/>
              <a:t>Physical requires a PNF Device</a:t>
            </a:r>
          </a:p>
          <a:p>
            <a:pPr lvl="2"/>
            <a:r>
              <a:rPr lang="en-US" sz="1800" dirty="0"/>
              <a:t>Allotted requires a providing service</a:t>
            </a:r>
          </a:p>
          <a:p>
            <a:pPr lvl="2"/>
            <a:r>
              <a:rPr lang="en-US" sz="1800" dirty="0"/>
              <a:t>Virtual requires neither</a:t>
            </a:r>
          </a:p>
          <a:p>
            <a:pPr lvl="1"/>
            <a:r>
              <a:rPr lang="en-US" sz="1800" dirty="0"/>
              <a:t>Composed of Network Function Components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36F5B1-580C-4A50-A473-264CC4889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Hierarchy</a:t>
            </a:r>
          </a:p>
        </p:txBody>
      </p:sp>
    </p:spTree>
    <p:extLst>
      <p:ext uri="{BB962C8B-B14F-4D97-AF65-F5344CB8AC3E}">
        <p14:creationId xmlns:p14="http://schemas.microsoft.com/office/powerpoint/2010/main" val="412729698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00F62-65F8-400B-82E9-69AC8468EB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95363"/>
            <a:ext cx="11506200" cy="5170487"/>
          </a:xfrm>
        </p:spPr>
        <p:txBody>
          <a:bodyPr/>
          <a:lstStyle/>
          <a:p>
            <a:r>
              <a:rPr lang="en-US" sz="2400" dirty="0"/>
              <a:t>Runtime Types are effectively the Design Time types plus associated instance attributes</a:t>
            </a:r>
          </a:p>
          <a:p>
            <a:r>
              <a:rPr lang="en-US" sz="2400" dirty="0"/>
              <a:t>Runtime Components can base API payloads and platform logic on the Effective Types in a predictable way</a:t>
            </a:r>
          </a:p>
          <a:p>
            <a:r>
              <a:rPr lang="en-US" sz="2400" dirty="0"/>
              <a:t>Specific additions in derived type can be handled in a common, </a:t>
            </a:r>
            <a:r>
              <a:rPr lang="en-US" sz="2400" u="sng" dirty="0"/>
              <a:t>declarative</a:t>
            </a:r>
            <a:r>
              <a:rPr lang="en-US" sz="2400" dirty="0"/>
              <a:t> way</a:t>
            </a:r>
          </a:p>
          <a:p>
            <a:r>
              <a:rPr lang="en-US" sz="2400" dirty="0"/>
              <a:t>One approach: the illustrative concept of Traits</a:t>
            </a:r>
          </a:p>
          <a:p>
            <a:pPr lvl="1"/>
            <a:r>
              <a:rPr lang="en-US" sz="2000" dirty="0"/>
              <a:t>groupings of one or more attributes which, through configuration, get related to the node types which should include them</a:t>
            </a:r>
          </a:p>
          <a:p>
            <a:pPr lvl="1"/>
            <a:r>
              <a:rPr lang="en-US" sz="2000" dirty="0"/>
              <a:t>keeps design time types clean</a:t>
            </a:r>
          </a:p>
          <a:p>
            <a:r>
              <a:rPr lang="en-US" sz="2400" u="sng" dirty="0"/>
              <a:t>Runtime Catalog</a:t>
            </a:r>
            <a:r>
              <a:rPr lang="en-US" sz="2400" dirty="0"/>
              <a:t> will be responsible for combining the design time TOSCA node types with the traits to create the effective node types</a:t>
            </a:r>
          </a:p>
          <a:p>
            <a:r>
              <a:rPr lang="en-US" sz="2400" dirty="0"/>
              <a:t>Expectation that the CSAR distributed from the runtime catalog is based on the effective types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D7E1E6-4714-4FF8-8C3E-771C6FBF6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Runtime “Effective” Types</a:t>
            </a:r>
          </a:p>
        </p:txBody>
      </p:sp>
    </p:spTree>
    <p:extLst>
      <p:ext uri="{BB962C8B-B14F-4D97-AF65-F5344CB8AC3E}">
        <p14:creationId xmlns:p14="http://schemas.microsoft.com/office/powerpoint/2010/main" val="290541728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393CEF-3E1F-426D-B84C-7D1F50D75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Allotted Resource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CF8B00-B007-4B19-A2D2-C1D39CEFFE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Allotted Resources represents a portion of a service which is allotted for use by another service</a:t>
            </a:r>
          </a:p>
          <a:p>
            <a:r>
              <a:rPr lang="en-US" sz="2400" dirty="0"/>
              <a:t>Current (R2) implementation has flaws</a:t>
            </a:r>
          </a:p>
          <a:p>
            <a:pPr lvl="1"/>
            <a:r>
              <a:rPr lang="en-US" sz="2000" dirty="0"/>
              <a:t>Uses a custom allotted resource base node type which prohibits abstract resolution at run-time</a:t>
            </a:r>
          </a:p>
          <a:p>
            <a:pPr lvl="1"/>
            <a:r>
              <a:rPr lang="en-US" sz="2000" dirty="0"/>
              <a:t>Uses metadata to identify a node type as an allotted resource</a:t>
            </a:r>
          </a:p>
          <a:p>
            <a:pPr lvl="1"/>
            <a:r>
              <a:rPr lang="en-US" sz="2000" dirty="0"/>
              <a:t>Uses a property to store a foreign key reference to the providing service type (via metadata)</a:t>
            </a:r>
          </a:p>
          <a:p>
            <a:r>
              <a:rPr lang="en-US" sz="2400" dirty="0"/>
              <a:t>Instead use requirements/capabilities (TOSCA semantics)</a:t>
            </a:r>
          </a:p>
          <a:p>
            <a:pPr lvl="1"/>
            <a:r>
              <a:rPr lang="en-US" sz="2000" dirty="0"/>
              <a:t>“Allotted Resource Provider” capability on providing service node types</a:t>
            </a:r>
          </a:p>
          <a:p>
            <a:pPr lvl="1"/>
            <a:r>
              <a:rPr lang="en-US" sz="2000" dirty="0"/>
              <a:t>Dangling requirement on Allotted Resource node types for an Allotted Resource Provider</a:t>
            </a:r>
          </a:p>
          <a:p>
            <a:pPr lvl="1"/>
            <a:r>
              <a:rPr lang="en-US" sz="2000" dirty="0"/>
              <a:t>Run-time selection of providing service instance by OOF (SNIRO)</a:t>
            </a:r>
          </a:p>
          <a:p>
            <a:pPr lvl="1"/>
            <a:r>
              <a:rPr lang="en-US" dirty="0"/>
              <a:t>Facilitates abstract resolution at run-time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2680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5C873C-3A69-48F1-B00F-30EA2E728E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/>
              <a:t>Allows a Service Designer can choose a concrete or abstract component</a:t>
            </a:r>
          </a:p>
          <a:p>
            <a:r>
              <a:rPr lang="en-US" sz="2400" dirty="0"/>
              <a:t>Support abstract node types for pre-defined network function abstractions,  e.g., firewall, router, etc.</a:t>
            </a:r>
          </a:p>
          <a:p>
            <a:r>
              <a:rPr lang="en-US" sz="2400" dirty="0"/>
              <a:t>Concrete node types derive from the abstract type, allowing for their use as a run-time replacement</a:t>
            </a:r>
            <a:br>
              <a:rPr lang="en-US" sz="2400" dirty="0"/>
            </a:br>
            <a:r>
              <a:rPr lang="en-US" sz="2400" dirty="0"/>
              <a:t>-- Use TOSCA type-based abstract node resolution</a:t>
            </a:r>
          </a:p>
          <a:p>
            <a:r>
              <a:rPr lang="en-US" sz="2400" dirty="0"/>
              <a:t>VNFs, PNFs, and Allotted Resources may all derive from the same abstraction</a:t>
            </a:r>
          </a:p>
          <a:p>
            <a:r>
              <a:rPr lang="en-US" sz="2400" dirty="0"/>
              <a:t>OOF(SNIRO) resolves which concrete node type to use, based on specific optimization criteria, e.g., performance/throughput, target cloud, supported features, etc.</a:t>
            </a:r>
          </a:p>
          <a:p>
            <a:r>
              <a:rPr lang="en-US" sz="2400" dirty="0"/>
              <a:t>SO orchestrates the resulting concrete node type in place of the abstraction </a:t>
            </a:r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BBF906-6819-4831-864B-46A8F6184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Runtime Abstract Resolution</a:t>
            </a:r>
          </a:p>
        </p:txBody>
      </p:sp>
    </p:spTree>
    <p:extLst>
      <p:ext uri="{BB962C8B-B14F-4D97-AF65-F5344CB8AC3E}">
        <p14:creationId xmlns:p14="http://schemas.microsoft.com/office/powerpoint/2010/main" val="3698109418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9C9864-6AB3-41B8-A450-B1973088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Lifecycle Interfaces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08B5DC-31AB-4B67-9BCB-DF4F56F6E5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Define a uniform ONAP lifecycle interface </a:t>
            </a:r>
          </a:p>
          <a:p>
            <a:pPr lvl="1"/>
            <a:r>
              <a:rPr lang="en-US" sz="2000" dirty="0"/>
              <a:t>Based on the specific NFV domain of ONAP, with the established orchestration pattern of assignment, creation, configuration, and activation of resources</a:t>
            </a:r>
          </a:p>
          <a:p>
            <a:pPr lvl="1"/>
            <a:r>
              <a:rPr lang="en-US" sz="2000" dirty="0"/>
              <a:t>Define on Service and Resource node types.</a:t>
            </a:r>
          </a:p>
          <a:p>
            <a:pPr lvl="1"/>
            <a:r>
              <a:rPr lang="en-US" sz="2000" dirty="0"/>
              <a:t>Do not extend to atomic cloud elements (VNFCs, Ports, etc.) at this time</a:t>
            </a:r>
            <a:endParaRPr lang="en-US" sz="1600" dirty="0"/>
          </a:p>
          <a:p>
            <a:r>
              <a:rPr lang="en-US" sz="2400" dirty="0"/>
              <a:t>ONAP lifecycle operations</a:t>
            </a:r>
          </a:p>
          <a:p>
            <a:pPr lvl="1"/>
            <a:r>
              <a:rPr lang="en-US" sz="2000" dirty="0"/>
              <a:t>Orchestration: assign, create, configure, activate, deactivate, delete, unassign</a:t>
            </a:r>
          </a:p>
          <a:p>
            <a:pPr lvl="1"/>
            <a:r>
              <a:rPr lang="en-US" sz="2000" dirty="0"/>
              <a:t>Scaling: scale-in, scale-out</a:t>
            </a:r>
          </a:p>
          <a:p>
            <a:pPr lvl="1"/>
            <a:r>
              <a:rPr lang="en-US" sz="2000" dirty="0"/>
              <a:t>Others TBD as needed</a:t>
            </a:r>
          </a:p>
          <a:p>
            <a:r>
              <a:rPr lang="en-US" sz="2400" dirty="0"/>
              <a:t>Well defined mapping between ONAP and ETSI lifecycle operations</a:t>
            </a:r>
          </a:p>
          <a:p>
            <a:r>
              <a:rPr lang="en-US" sz="2400" dirty="0"/>
              <a:t>Allows declarative workflows based on TOSCA topology traversal</a:t>
            </a:r>
          </a:p>
          <a:p>
            <a:pPr lvl="1"/>
            <a:r>
              <a:rPr lang="en-US" sz="2000" u="sng" dirty="0"/>
              <a:t>Common</a:t>
            </a:r>
            <a:r>
              <a:rPr lang="en-US" sz="2000" dirty="0"/>
              <a:t> SO workflows will work with any service model in a standard traversal</a:t>
            </a:r>
          </a:p>
          <a:p>
            <a:pPr lvl="1"/>
            <a:r>
              <a:rPr lang="en-US" sz="2000" u="sng" dirty="0"/>
              <a:t>Custom</a:t>
            </a:r>
            <a:r>
              <a:rPr lang="en-US" sz="2000" dirty="0"/>
              <a:t> SO workflows for individual service types may be defined as needed, based on the same operations.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18220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5A0823-87B4-482F-A6E3-5785B79119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APIs</a:t>
            </a:r>
          </a:p>
          <a:p>
            <a:r>
              <a:rPr lang="en-US" dirty="0"/>
              <a:t>Layers – Monitoring</a:t>
            </a:r>
          </a:p>
          <a:p>
            <a:r>
              <a:rPr lang="en-US" dirty="0"/>
              <a:t>Flavors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8CA9FF-B41D-4501-AB2B-05CAE1B9A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for future releases</a:t>
            </a:r>
          </a:p>
        </p:txBody>
      </p:sp>
    </p:spTree>
    <p:extLst>
      <p:ext uri="{BB962C8B-B14F-4D97-AF65-F5344CB8AC3E}">
        <p14:creationId xmlns:p14="http://schemas.microsoft.com/office/powerpoint/2010/main" val="5861109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pPr lvl="0"/>
            <a:r>
              <a:rPr lang="en-US" dirty="0"/>
              <a:t>ONAP has an internal data model to permit its components to work predictably, consistently, and evolve quickly</a:t>
            </a:r>
          </a:p>
          <a:p>
            <a:pPr lvl="0"/>
            <a:r>
              <a:rPr lang="en-US" dirty="0"/>
              <a:t>ONAP supports industry standard models on the edges</a:t>
            </a:r>
          </a:p>
          <a:p>
            <a:pPr lvl="0"/>
            <a:r>
              <a:rPr lang="en-US" dirty="0"/>
              <a:t>ONAP documents the relationship between its internal model and the industry standard models</a:t>
            </a:r>
          </a:p>
          <a:p>
            <a:pPr lvl="0"/>
            <a:r>
              <a:rPr lang="en-US" dirty="0"/>
              <a:t>ONAP has well defined intra-platform/inter-component integration points based on its internal data model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9814356" cy="538770"/>
          </a:xfrm>
        </p:spPr>
        <p:txBody>
          <a:bodyPr>
            <a:normAutofit/>
          </a:bodyPr>
          <a:lstStyle/>
          <a:p>
            <a:r>
              <a:rPr lang="en-US" dirty="0"/>
              <a:t>ONAP Resource Data Model: Principles</a:t>
            </a:r>
          </a:p>
        </p:txBody>
      </p:sp>
    </p:spTree>
    <p:extLst>
      <p:ext uri="{BB962C8B-B14F-4D97-AF65-F5344CB8AC3E}">
        <p14:creationId xmlns:p14="http://schemas.microsoft.com/office/powerpoint/2010/main" val="345022676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/>
              <a:t>Separation of On-boarding Model (e.g., SOL001) from Internal ONAP Resource Data Model for Design-Time and Run-Time</a:t>
            </a:r>
          </a:p>
          <a:p>
            <a:r>
              <a:rPr lang="en-US" dirty="0"/>
              <a:t>Need to also consider multiple alternative for VNF On-boarding, both now (e.g., HEAT, TOSCA), and in the future (e.g., YANG, etc.)</a:t>
            </a:r>
          </a:p>
          <a:p>
            <a:r>
              <a:rPr lang="en-US" dirty="0"/>
              <a:t>On-boarding artifacts will be accessible within ONAP to support ONAP-ETSI points of interoperability and adaptor mediation</a:t>
            </a:r>
          </a:p>
          <a:p>
            <a:r>
              <a:rPr lang="en-US" dirty="0"/>
              <a:t>Internal ONAP Data Model will be guided by ETSI SOL001 VNFD and the ONAP Resource Information Model</a:t>
            </a:r>
          </a:p>
          <a:p>
            <a:pPr lvl="1"/>
            <a:r>
              <a:rPr lang="en-US" dirty="0"/>
              <a:t>Mapping Internal ONAP Data Model with ETSI SOL001 and ONAP IM maintained.</a:t>
            </a:r>
          </a:p>
          <a:p>
            <a:pPr lvl="1"/>
            <a:r>
              <a:rPr lang="en-US" dirty="0"/>
              <a:t>Internal ONAP DM may provide an ONAP optimized representation</a:t>
            </a:r>
          </a:p>
          <a:p>
            <a:pPr lvl="1"/>
            <a:r>
              <a:rPr lang="en-US" dirty="0"/>
              <a:t>Open-source velocity and agility requires that ONAP extensions be identified (e.g., PNFs, ANFs) and fully modeled within ONAP</a:t>
            </a:r>
          </a:p>
          <a:p>
            <a:pPr lvl="1"/>
            <a:r>
              <a:rPr lang="en-US" dirty="0"/>
              <a:t>Feed ONAP extensions back to ETSI for consideration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9814356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Resource Data Model Recommendation for Casablanca</a:t>
            </a:r>
          </a:p>
        </p:txBody>
      </p:sp>
    </p:spTree>
    <p:extLst>
      <p:ext uri="{BB962C8B-B14F-4D97-AF65-F5344CB8AC3E}">
        <p14:creationId xmlns:p14="http://schemas.microsoft.com/office/powerpoint/2010/main" val="212929788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81591D-815C-45CB-BE2D-A24C796D8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as a Black Box</a:t>
            </a:r>
          </a:p>
        </p:txBody>
      </p:sp>
      <p:sp>
        <p:nvSpPr>
          <p:cNvPr id="4" name="Rectangle: Rounded Corners 4">
            <a:extLst>
              <a:ext uri="{FF2B5EF4-FFF2-40B4-BE49-F238E27FC236}">
                <a16:creationId xmlns:a16="http://schemas.microsoft.com/office/drawing/2014/main" id="{9BA05418-86F0-400F-AD05-E48433172CDA}"/>
              </a:ext>
            </a:extLst>
          </p:cNvPr>
          <p:cNvSpPr/>
          <p:nvPr/>
        </p:nvSpPr>
        <p:spPr>
          <a:xfrm>
            <a:off x="2140043" y="2028025"/>
            <a:ext cx="9401471" cy="246051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>
                <a:solidFill>
                  <a:schemeClr val="tx1"/>
                </a:solidFill>
              </a:rPr>
              <a:t>ONAP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16" y="2051824"/>
            <a:ext cx="212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ETSI SOL004/SOL001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90" y="3178016"/>
            <a:ext cx="18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YANG, SOL004/SOL006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39" y="4290246"/>
            <a:ext cx="1722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OpenStack HEAT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090" y="1092583"/>
            <a:ext cx="1863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VNF Provider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6345" y="1325817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On-Board &amp;</a:t>
            </a:r>
          </a:p>
          <a:p>
            <a:pPr algn="ctr"/>
            <a:r>
              <a:rPr lang="en-US" i="1" dirty="0"/>
              <a:t>Refinement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83826" y="1134070"/>
            <a:ext cx="2106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Creates Service Descriptor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59619" y="4651626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SOL003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83582" y="1111774"/>
            <a:ext cx="2645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enriches on-boarded VNFDs; Artifacts preserved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23044" y="1361252"/>
            <a:ext cx="2292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Service Creation and </a:t>
            </a:r>
          </a:p>
          <a:p>
            <a:pPr algn="ctr"/>
            <a:r>
              <a:rPr lang="en-US" i="1" dirty="0"/>
              <a:t>Lifecycle 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91899" y="1047111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BSS/OSS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113" y="4671373"/>
            <a:ext cx="8266603" cy="19389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has a broader functional scope than ETSI MANO (i.e. Service </a:t>
            </a:r>
            <a:br>
              <a:rPr lang="en-US" sz="2000" b="1" dirty="0"/>
            </a:br>
            <a:r>
              <a:rPr lang="en-US" sz="2000" b="1" dirty="0"/>
              <a:t>Orchestration and full Lifecycle Management), therefore the ETSI Data </a:t>
            </a:r>
            <a:br>
              <a:rPr lang="en-US" sz="2000" b="1" dirty="0"/>
            </a:br>
            <a:r>
              <a:rPr lang="en-US" sz="2000" b="1" dirty="0"/>
              <a:t>Model is not sufficient to drive ONAP behavior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needs to be agile and move 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as a Black Box supports Standards at the edges (e.g., ETSI, TM Forum, MEF, HEAT) and preserves on-boarding artifacts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519530" y="1505419"/>
            <a:ext cx="840921" cy="6133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2539333"/>
            <a:ext cx="719927" cy="7199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5" t="8069" r="11848" b="8400"/>
          <a:stretch/>
        </p:blipFill>
        <p:spPr>
          <a:xfrm>
            <a:off x="613319" y="3490336"/>
            <a:ext cx="557561" cy="8140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963" y="2738802"/>
            <a:ext cx="816270" cy="81627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3900381" y="2190695"/>
            <a:ext cx="936172" cy="1155729"/>
            <a:chOff x="4312968" y="2179544"/>
            <a:chExt cx="936172" cy="115572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32" name="Straight Connector 31"/>
            <p:cNvCxnSpPr>
              <a:endCxn id="30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4783841" y="2801484"/>
            <a:ext cx="936172" cy="1230793"/>
            <a:chOff x="5346715" y="2549574"/>
            <a:chExt cx="936172" cy="123079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5346715" y="2549574"/>
              <a:ext cx="936172" cy="69568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5" t="8069" r="11848" b="8400"/>
            <a:stretch/>
          </p:blipFill>
          <p:spPr>
            <a:xfrm>
              <a:off x="5788248" y="3388523"/>
              <a:ext cx="268386" cy="391844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5922441" y="3241520"/>
              <a:ext cx="0" cy="1818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129" y="2211991"/>
            <a:ext cx="1582390" cy="1000125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6730634" y="3558842"/>
            <a:ext cx="1278072" cy="910045"/>
            <a:chOff x="6842144" y="3558842"/>
            <a:chExt cx="1278072" cy="910045"/>
          </a:xfrm>
        </p:grpSpPr>
        <p:grpSp>
          <p:nvGrpSpPr>
            <p:cNvPr id="44" name="Group 43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47" name="Straight Connector 46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55" name="Straight Connector 54"/>
              <p:cNvCxnSpPr>
                <a:endCxn id="54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/>
            <p:cNvCxnSpPr>
              <a:stCxn id="49" idx="1"/>
              <a:endCxn id="45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53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3" name="Down Arrow 62"/>
          <p:cNvSpPr/>
          <p:nvPr/>
        </p:nvSpPr>
        <p:spPr>
          <a:xfrm>
            <a:off x="6980088" y="318110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7215CF-D897-4347-BBBC-3ED4732AA1C9}"/>
              </a:ext>
            </a:extLst>
          </p:cNvPr>
          <p:cNvSpPr/>
          <p:nvPr/>
        </p:nvSpPr>
        <p:spPr>
          <a:xfrm>
            <a:off x="9204153" y="4052419"/>
            <a:ext cx="1801284" cy="524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VNFM Adaptor *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9903647" y="3555072"/>
            <a:ext cx="402295" cy="582112"/>
            <a:chOff x="4312968" y="2179544"/>
            <a:chExt cx="936172" cy="1155729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68" name="Straight Connector 67"/>
            <p:cNvCxnSpPr>
              <a:endCxn id="67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9338132" y="2291361"/>
            <a:ext cx="1278072" cy="910045"/>
            <a:chOff x="6842144" y="3558842"/>
            <a:chExt cx="1278072" cy="910045"/>
          </a:xfrm>
        </p:grpSpPr>
        <p:grpSp>
          <p:nvGrpSpPr>
            <p:cNvPr id="71" name="Group 70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5" name="Straight Connector 84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2" name="Straight Connector 81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79" name="Straight Connector 78"/>
              <p:cNvCxnSpPr>
                <a:endCxn id="78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>
              <a:stCxn id="80" idx="1"/>
              <a:endCxn id="83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7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6" name="Picture 8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0889" y="5971969"/>
            <a:ext cx="683329" cy="443553"/>
          </a:xfrm>
          <a:prstGeom prst="rect">
            <a:avLst/>
          </a:prstGeom>
        </p:spPr>
      </p:pic>
      <p:sp>
        <p:nvSpPr>
          <p:cNvPr id="87" name="Rectangle: Rounded Corners 26">
            <a:extLst>
              <a:ext uri="{FF2B5EF4-FFF2-40B4-BE49-F238E27FC236}">
                <a16:creationId xmlns:a16="http://schemas.microsoft.com/office/drawing/2014/main" id="{C5723141-173D-4C45-B061-F5B73E5869DB}"/>
              </a:ext>
            </a:extLst>
          </p:cNvPr>
          <p:cNvSpPr/>
          <p:nvPr/>
        </p:nvSpPr>
        <p:spPr>
          <a:xfrm>
            <a:off x="8609731" y="5051914"/>
            <a:ext cx="3196363" cy="62299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Calibri"/>
              </a:rPr>
              <a:t>ETSI Compliant 3rd Party VNFM</a:t>
            </a:r>
          </a:p>
        </p:txBody>
      </p:sp>
      <p:sp>
        <p:nvSpPr>
          <p:cNvPr id="88" name="Down Arrow 87"/>
          <p:cNvSpPr/>
          <p:nvPr/>
        </p:nvSpPr>
        <p:spPr>
          <a:xfrm>
            <a:off x="9676853" y="4655278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Down Arrow 88"/>
          <p:cNvSpPr/>
          <p:nvPr/>
        </p:nvSpPr>
        <p:spPr>
          <a:xfrm>
            <a:off x="9819260" y="565384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9019635" y="3788511"/>
            <a:ext cx="656025" cy="478466"/>
          </a:xfrm>
          <a:prstGeom prst="rect">
            <a:avLst/>
          </a:prstGeom>
        </p:spPr>
      </p:pic>
      <p:sp>
        <p:nvSpPr>
          <p:cNvPr id="91" name="Down Arrow 90"/>
          <p:cNvSpPr/>
          <p:nvPr/>
        </p:nvSpPr>
        <p:spPr>
          <a:xfrm>
            <a:off x="9607565" y="3201406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Down Arrow 91"/>
          <p:cNvSpPr/>
          <p:nvPr/>
        </p:nvSpPr>
        <p:spPr>
          <a:xfrm rot="16200000">
            <a:off x="5781176" y="3042343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/>
          <p:cNvSpPr/>
          <p:nvPr/>
        </p:nvSpPr>
        <p:spPr>
          <a:xfrm rot="16200000">
            <a:off x="3444251" y="3007121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Down Arrow 93"/>
          <p:cNvSpPr/>
          <p:nvPr/>
        </p:nvSpPr>
        <p:spPr>
          <a:xfrm rot="16200000">
            <a:off x="1246785" y="2837835"/>
            <a:ext cx="1907499" cy="6988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Up-Down Arrow 95"/>
          <p:cNvSpPr/>
          <p:nvPr/>
        </p:nvSpPr>
        <p:spPr>
          <a:xfrm>
            <a:off x="10746419" y="1459763"/>
            <a:ext cx="849696" cy="106706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1031070" y="2423023"/>
            <a:ext cx="115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MEF LSO</a:t>
            </a:r>
          </a:p>
          <a:p>
            <a:r>
              <a:rPr lang="en-US" dirty="0"/>
              <a:t>TM Forum</a:t>
            </a:r>
          </a:p>
        </p:txBody>
      </p:sp>
      <p:sp>
        <p:nvSpPr>
          <p:cNvPr id="99" name="Left-Right Arrow 98"/>
          <p:cNvSpPr/>
          <p:nvPr/>
        </p:nvSpPr>
        <p:spPr>
          <a:xfrm>
            <a:off x="10937726" y="2950911"/>
            <a:ext cx="1014646" cy="837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8035444" y="4456778"/>
            <a:ext cx="1650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Adaptors apply </a:t>
            </a:r>
            <a:br>
              <a:rPr lang="en-US" i="1" dirty="0"/>
            </a:br>
            <a:r>
              <a:rPr lang="en-US" i="1" dirty="0"/>
              <a:t>artifacts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0992402" y="2993739"/>
            <a:ext cx="932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Cross</a:t>
            </a:r>
            <a:br>
              <a:rPr lang="en-US" i="1" dirty="0"/>
            </a:br>
            <a:r>
              <a:rPr lang="en-US" i="1" dirty="0"/>
              <a:t>Domain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27150" y="6296025"/>
            <a:ext cx="3846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 Use of VNFM Adaptor is only one use case</a:t>
            </a:r>
          </a:p>
        </p:txBody>
      </p:sp>
    </p:spTree>
    <p:extLst>
      <p:ext uri="{BB962C8B-B14F-4D97-AF65-F5344CB8AC3E}">
        <p14:creationId xmlns:p14="http://schemas.microsoft.com/office/powerpoint/2010/main" val="60202719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ONAP services many not all have VNFs</a:t>
            </a:r>
          </a:p>
          <a:p>
            <a:r>
              <a:rPr lang="en-US" dirty="0"/>
              <a:t>ONAP services may be customer facing or infrastructure</a:t>
            </a:r>
          </a:p>
          <a:p>
            <a:r>
              <a:rPr lang="en-US" dirty="0"/>
              <a:t>ONAP supports allotted resources (using part of service B as a resource in service A)</a:t>
            </a:r>
          </a:p>
          <a:p>
            <a:r>
              <a:rPr lang="en-US" dirty="0"/>
              <a:t>ONAP will support abstract resolution at runtime (e.g., a Firewall might be a PNF, VNF, or Allotted NF)</a:t>
            </a:r>
          </a:p>
          <a:p>
            <a:r>
              <a:rPr lang="en-US" dirty="0"/>
              <a:t>ONAP will manage the service lifecycle (where service != ETSI network service but instead is a service in support of a customer facing product)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Needs Beyond ETSI-MANO</a:t>
            </a:r>
          </a:p>
        </p:txBody>
      </p:sp>
    </p:spTree>
    <p:extLst>
      <p:ext uri="{BB962C8B-B14F-4D97-AF65-F5344CB8AC3E}">
        <p14:creationId xmlns:p14="http://schemas.microsoft.com/office/powerpoint/2010/main" val="321955948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2B279D-6477-48D4-AF1B-F49F77C9F2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Improve service and platform </a:t>
            </a:r>
            <a:r>
              <a:rPr lang="en-US" u="sng" dirty="0"/>
              <a:t>development</a:t>
            </a:r>
            <a:r>
              <a:rPr lang="en-US" dirty="0"/>
              <a:t> and </a:t>
            </a:r>
            <a:r>
              <a:rPr lang="en-US" u="sng" dirty="0"/>
              <a:t>management</a:t>
            </a:r>
            <a:r>
              <a:rPr lang="en-US" dirty="0"/>
              <a:t> velocity</a:t>
            </a:r>
          </a:p>
          <a:p>
            <a:pPr lvl="1"/>
            <a:r>
              <a:rPr lang="en-US" dirty="0"/>
              <a:t>Flexible creation of services </a:t>
            </a:r>
          </a:p>
          <a:p>
            <a:pPr lvl="1"/>
            <a:r>
              <a:rPr lang="en-US" dirty="0"/>
              <a:t>Clear correlation between design time and instance model</a:t>
            </a:r>
          </a:p>
          <a:p>
            <a:pPr lvl="1"/>
            <a:r>
              <a:rPr lang="en-US" dirty="0"/>
              <a:t>Automation, leveraging machine learning and AI</a:t>
            </a:r>
          </a:p>
          <a:p>
            <a:r>
              <a:rPr lang="en-US" dirty="0"/>
              <a:t>Reassure vendors that standards will be supported</a:t>
            </a:r>
          </a:p>
          <a:p>
            <a:pPr lvl="1"/>
            <a:r>
              <a:rPr lang="en-US" dirty="0"/>
              <a:t>Standard are good, there could be </a:t>
            </a:r>
            <a:r>
              <a:rPr lang="en-US" u="sng" dirty="0"/>
              <a:t>more than one</a:t>
            </a:r>
            <a:r>
              <a:rPr lang="en-US" dirty="0"/>
              <a:t>, </a:t>
            </a:r>
            <a:r>
              <a:rPr lang="en-US" u="sng" dirty="0"/>
              <a:t>they evolve </a:t>
            </a:r>
            <a:r>
              <a:rPr lang="en-US" dirty="0"/>
              <a:t>(so even within one there may be multiple versions)</a:t>
            </a:r>
          </a:p>
          <a:p>
            <a:pPr lvl="1"/>
            <a:r>
              <a:rPr lang="en-US" dirty="0"/>
              <a:t>Ensure the onboarded asset is available end to end</a:t>
            </a:r>
          </a:p>
          <a:p>
            <a:r>
              <a:rPr lang="en-US" dirty="0"/>
              <a:t>Use an internal platform data model which is </a:t>
            </a:r>
            <a:r>
              <a:rPr lang="en-US" u="sng" dirty="0"/>
              <a:t>predictable</a:t>
            </a:r>
            <a:r>
              <a:rPr lang="en-US" dirty="0"/>
              <a:t> and </a:t>
            </a:r>
            <a:r>
              <a:rPr lang="en-US" u="sng" dirty="0"/>
              <a:t>consistent</a:t>
            </a:r>
            <a:endParaRPr lang="en-US" dirty="0"/>
          </a:p>
          <a:p>
            <a:r>
              <a:rPr lang="en-US" dirty="0"/>
              <a:t>Lay groundwork for advanced features like runtime abstract resolution of node types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2D726A-81BC-4988-96F2-A778268C0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157303"/>
            <a:ext cx="12058649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DM Goals: Evolve the Platform &amp; Improve End to End Model Driven Behavior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8025BA-E8F8-4408-921D-9BD90C48D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80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2B279D-6477-48D4-AF1B-F49F77C9F2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81063"/>
            <a:ext cx="11506200" cy="5170487"/>
          </a:xfrm>
        </p:spPr>
        <p:txBody>
          <a:bodyPr/>
          <a:lstStyle/>
          <a:p>
            <a:r>
              <a:rPr lang="en-US" dirty="0"/>
              <a:t>Replace custom logic, arbitrary conventions, and initial less-sophisticated designs using industry-standard cloud computing semantics</a:t>
            </a:r>
          </a:p>
          <a:p>
            <a:r>
              <a:rPr lang="en-US" dirty="0"/>
              <a:t>Ensure that industry-standard VNF assets work with ONAP end to end through lossless translation and preservation of onboarded assets</a:t>
            </a:r>
          </a:p>
          <a:p>
            <a:r>
              <a:rPr lang="en-US" dirty="0"/>
              <a:t>ONAP has its own internal data model evolved by those who plan to apply it</a:t>
            </a:r>
          </a:p>
          <a:p>
            <a:pPr lvl="1"/>
            <a:r>
              <a:rPr lang="en-US" sz="1800" dirty="0"/>
              <a:t>Introduce very simple type hierarchy needed for future runtime abstract resolution (VNF, PNF, ANF)</a:t>
            </a:r>
          </a:p>
          <a:p>
            <a:pPr lvl="1"/>
            <a:r>
              <a:rPr lang="en-US" sz="1800" dirty="0"/>
              <a:t>Add instance attributes to types without cluttering up the design-time view to result in instance data model</a:t>
            </a:r>
          </a:p>
          <a:p>
            <a:pPr lvl="1"/>
            <a:r>
              <a:rPr lang="en-US" sz="1800" dirty="0"/>
              <a:t>Different operators could use different additional instance attributes to support their LCM world</a:t>
            </a:r>
          </a:p>
          <a:p>
            <a:r>
              <a:rPr lang="en-US" dirty="0"/>
              <a:t>Introduce uniform ONAP interfaces and workflows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2D726A-81BC-4988-96F2-A778268C0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74" y="157303"/>
            <a:ext cx="11096625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Achieving the Goals: Evolve the Platform via ONAP-Owned Model Evolution</a:t>
            </a:r>
          </a:p>
        </p:txBody>
      </p:sp>
    </p:spTree>
    <p:extLst>
      <p:ext uri="{BB962C8B-B14F-4D97-AF65-F5344CB8AC3E}">
        <p14:creationId xmlns:p14="http://schemas.microsoft.com/office/powerpoint/2010/main" val="399227681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F87365-0E33-43E1-BF57-0E679D8AD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10403857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Type Hierarchy Showing Initial ONAP Data Model Concepts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78A7CB-0D22-4628-B999-8053134B1AA4}"/>
              </a:ext>
            </a:extLst>
          </p:cNvPr>
          <p:cNvSpPr/>
          <p:nvPr/>
        </p:nvSpPr>
        <p:spPr>
          <a:xfrm>
            <a:off x="4635756" y="1690688"/>
            <a:ext cx="1221828" cy="5439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tosca.nodes.Root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12CBD5-2B78-4B71-A120-14E26C884668}"/>
              </a:ext>
            </a:extLst>
          </p:cNvPr>
          <p:cNvSpPr/>
          <p:nvPr/>
        </p:nvSpPr>
        <p:spPr>
          <a:xfrm>
            <a:off x="5942449" y="4439702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US" dirty="0" err="1"/>
              <a:t>onap.nodes.NetworkFunction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B3D389-3271-4F64-BFFA-52ACF9FA690F}"/>
              </a:ext>
            </a:extLst>
          </p:cNvPr>
          <p:cNvSpPr/>
          <p:nvPr/>
        </p:nvSpPr>
        <p:spPr>
          <a:xfrm>
            <a:off x="7598392" y="4439702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/>
              <a:t>onap.nodes.VirtualLink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25407-D781-4796-AB92-B5EDB0DF0F87}"/>
              </a:ext>
            </a:extLst>
          </p:cNvPr>
          <p:cNvSpPr/>
          <p:nvPr/>
        </p:nvSpPr>
        <p:spPr>
          <a:xfrm>
            <a:off x="4317343" y="4439702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/>
              <a:t>onap.nodes.PNFDevice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3C009D-752F-496C-AA89-7F496E7B93E1}"/>
              </a:ext>
            </a:extLst>
          </p:cNvPr>
          <p:cNvSpPr/>
          <p:nvPr/>
        </p:nvSpPr>
        <p:spPr>
          <a:xfrm>
            <a:off x="8247263" y="3432779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/>
              <a:t>onap.nodes.Service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8EDCFA-E8F1-4015-8241-F89C449352C4}"/>
              </a:ext>
            </a:extLst>
          </p:cNvPr>
          <p:cNvSpPr/>
          <p:nvPr/>
        </p:nvSpPr>
        <p:spPr>
          <a:xfrm>
            <a:off x="6221308" y="3432779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/>
              <a:t>onap.nodes.Resource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3411A9-7F39-44B4-88B2-CFAA8F4F8EF2}"/>
              </a:ext>
            </a:extLst>
          </p:cNvPr>
          <p:cNvSpPr/>
          <p:nvPr/>
        </p:nvSpPr>
        <p:spPr>
          <a:xfrm>
            <a:off x="2510073" y="4435788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US" dirty="0" err="1"/>
              <a:t>onap.nodes.ConnectionPoint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F1756C-75C4-4B35-805A-5BC47702A369}"/>
              </a:ext>
            </a:extLst>
          </p:cNvPr>
          <p:cNvSpPr/>
          <p:nvPr/>
        </p:nvSpPr>
        <p:spPr>
          <a:xfrm>
            <a:off x="5262664" y="5446625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dirty="0" err="1"/>
              <a:t>onap.nodes.NetworkFunctionComponent</a:t>
            </a:r>
            <a:endParaRPr lang="en-US" dirty="0"/>
          </a:p>
        </p:txBody>
      </p:sp>
      <p:sp>
        <p:nvSpPr>
          <p:cNvPr id="15" name="Flowchart: Extract 14">
            <a:extLst>
              <a:ext uri="{FF2B5EF4-FFF2-40B4-BE49-F238E27FC236}">
                <a16:creationId xmlns:a16="http://schemas.microsoft.com/office/drawing/2014/main" id="{AA84BC35-D474-41A8-9C42-8A5E21F70D26}"/>
              </a:ext>
            </a:extLst>
          </p:cNvPr>
          <p:cNvSpPr/>
          <p:nvPr/>
        </p:nvSpPr>
        <p:spPr>
          <a:xfrm>
            <a:off x="5231827" y="2234599"/>
            <a:ext cx="203889" cy="175936"/>
          </a:xfrm>
          <a:prstGeom prst="flowChartExtra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01E7FA-91F4-469A-91B7-EDDAF6522D1D}"/>
              </a:ext>
            </a:extLst>
          </p:cNvPr>
          <p:cNvCxnSpPr>
            <a:cxnSpLocks/>
          </p:cNvCxnSpPr>
          <p:nvPr/>
        </p:nvCxnSpPr>
        <p:spPr>
          <a:xfrm>
            <a:off x="3212946" y="2833688"/>
            <a:ext cx="5576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02AD0A-6733-441E-AFCD-AC9AEB370846}"/>
              </a:ext>
            </a:extLst>
          </p:cNvPr>
          <p:cNvCxnSpPr>
            <a:endCxn id="11" idx="0"/>
          </p:cNvCxnSpPr>
          <p:nvPr/>
        </p:nvCxnSpPr>
        <p:spPr>
          <a:xfrm>
            <a:off x="8858177" y="2823967"/>
            <a:ext cx="0" cy="60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E25F9-1BB7-46CF-999E-726E6F23C048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3120987" y="2833688"/>
            <a:ext cx="48576" cy="160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7062CF9-5587-4FA8-8C15-CEA5DDE731F0}"/>
              </a:ext>
            </a:extLst>
          </p:cNvPr>
          <p:cNvCxnSpPr>
            <a:stCxn id="10" idx="0"/>
          </p:cNvCxnSpPr>
          <p:nvPr/>
        </p:nvCxnSpPr>
        <p:spPr>
          <a:xfrm flipV="1">
            <a:off x="4928257" y="2833688"/>
            <a:ext cx="0" cy="1606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E04696-BD96-4621-AA6C-185D75DCC888}"/>
              </a:ext>
            </a:extLst>
          </p:cNvPr>
          <p:cNvCxnSpPr>
            <a:stCxn id="12" idx="0"/>
          </p:cNvCxnSpPr>
          <p:nvPr/>
        </p:nvCxnSpPr>
        <p:spPr>
          <a:xfrm flipV="1">
            <a:off x="6832222" y="2833688"/>
            <a:ext cx="0" cy="59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31EED50-AD3C-427F-813F-77765E158C5E}"/>
              </a:ext>
            </a:extLst>
          </p:cNvPr>
          <p:cNvCxnSpPr>
            <a:endCxn id="15" idx="2"/>
          </p:cNvCxnSpPr>
          <p:nvPr/>
        </p:nvCxnSpPr>
        <p:spPr>
          <a:xfrm flipV="1">
            <a:off x="5329103" y="2410535"/>
            <a:ext cx="4669" cy="423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B5B52DF-D260-4CB4-8E5E-D06DC2792A08}"/>
              </a:ext>
            </a:extLst>
          </p:cNvPr>
          <p:cNvCxnSpPr/>
          <p:nvPr/>
        </p:nvCxnSpPr>
        <p:spPr>
          <a:xfrm flipV="1">
            <a:off x="5729591" y="2829910"/>
            <a:ext cx="0" cy="2616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Extract 22">
            <a:extLst>
              <a:ext uri="{FF2B5EF4-FFF2-40B4-BE49-F238E27FC236}">
                <a16:creationId xmlns:a16="http://schemas.microsoft.com/office/drawing/2014/main" id="{EEAA90BF-AF86-4B02-8BD0-F530DFF9DBDE}"/>
              </a:ext>
            </a:extLst>
          </p:cNvPr>
          <p:cNvSpPr/>
          <p:nvPr/>
        </p:nvSpPr>
        <p:spPr>
          <a:xfrm>
            <a:off x="6730277" y="3983559"/>
            <a:ext cx="203889" cy="175936"/>
          </a:xfrm>
          <a:prstGeom prst="flowChartExtra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E12AADC-9716-4E38-B966-868DD20DE7C6}"/>
              </a:ext>
            </a:extLst>
          </p:cNvPr>
          <p:cNvCxnSpPr/>
          <p:nvPr/>
        </p:nvCxnSpPr>
        <p:spPr>
          <a:xfrm>
            <a:off x="6553363" y="4297701"/>
            <a:ext cx="16251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95DAAA2-99AD-438D-B817-FAE540D1567E}"/>
              </a:ext>
            </a:extLst>
          </p:cNvPr>
          <p:cNvCxnSpPr>
            <a:stCxn id="8" idx="0"/>
          </p:cNvCxnSpPr>
          <p:nvPr/>
        </p:nvCxnSpPr>
        <p:spPr>
          <a:xfrm flipV="1">
            <a:off x="6553363" y="4317156"/>
            <a:ext cx="0" cy="122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7AF7FDE-D3EF-4634-AFF8-7877A3380B89}"/>
              </a:ext>
            </a:extLst>
          </p:cNvPr>
          <p:cNvCxnSpPr>
            <a:stCxn id="9" idx="0"/>
          </p:cNvCxnSpPr>
          <p:nvPr/>
        </p:nvCxnSpPr>
        <p:spPr>
          <a:xfrm flipV="1">
            <a:off x="8209306" y="4297701"/>
            <a:ext cx="0" cy="142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71F487-5E88-417B-B3B8-C133D1694BE8}"/>
              </a:ext>
            </a:extLst>
          </p:cNvPr>
          <p:cNvCxnSpPr>
            <a:endCxn id="23" idx="2"/>
          </p:cNvCxnSpPr>
          <p:nvPr/>
        </p:nvCxnSpPr>
        <p:spPr>
          <a:xfrm flipV="1">
            <a:off x="6832221" y="4159495"/>
            <a:ext cx="1" cy="138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98FB4E2-E7D8-47EE-99C3-5823CD3F4AB4}"/>
              </a:ext>
            </a:extLst>
          </p:cNvPr>
          <p:cNvSpPr/>
          <p:nvPr/>
        </p:nvSpPr>
        <p:spPr>
          <a:xfrm>
            <a:off x="10278055" y="4401599"/>
            <a:ext cx="1221828" cy="543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dirty="0" err="1"/>
              <a:t>onap.capabilities.AllottedResourceProvider</a:t>
            </a:r>
            <a:endParaRPr lang="en-US" dirty="0"/>
          </a:p>
        </p:txBody>
      </p:sp>
      <p:sp>
        <p:nvSpPr>
          <p:cNvPr id="29" name="Flowchart: Extract 28">
            <a:extLst>
              <a:ext uri="{FF2B5EF4-FFF2-40B4-BE49-F238E27FC236}">
                <a16:creationId xmlns:a16="http://schemas.microsoft.com/office/drawing/2014/main" id="{EA4142CA-FDFC-46CA-ABA9-3B81A672DE4B}"/>
              </a:ext>
            </a:extLst>
          </p:cNvPr>
          <p:cNvSpPr/>
          <p:nvPr/>
        </p:nvSpPr>
        <p:spPr>
          <a:xfrm>
            <a:off x="10815337" y="2823967"/>
            <a:ext cx="203889" cy="175936"/>
          </a:xfrm>
          <a:prstGeom prst="flowChartExtra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D12B6BA-9F6D-4B97-9BDF-19F2BA34340F}"/>
              </a:ext>
            </a:extLst>
          </p:cNvPr>
          <p:cNvCxnSpPr>
            <a:stCxn id="28" idx="0"/>
            <a:endCxn id="29" idx="2"/>
          </p:cNvCxnSpPr>
          <p:nvPr/>
        </p:nvCxnSpPr>
        <p:spPr>
          <a:xfrm flipV="1">
            <a:off x="10888969" y="2999903"/>
            <a:ext cx="28313" cy="1401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10FE7F3-65C0-4D4F-9836-F237D2B5D55E}"/>
              </a:ext>
            </a:extLst>
          </p:cNvPr>
          <p:cNvSpPr/>
          <p:nvPr/>
        </p:nvSpPr>
        <p:spPr>
          <a:xfrm>
            <a:off x="10272785" y="2294639"/>
            <a:ext cx="1221828" cy="5439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tosca.capabilities.Root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2EC18E55-427E-47DD-9C79-308452C86EFD}"/>
              </a:ext>
            </a:extLst>
          </p:cNvPr>
          <p:cNvSpPr/>
          <p:nvPr/>
        </p:nvSpPr>
        <p:spPr>
          <a:xfrm rot="18959292">
            <a:off x="9442259" y="3930779"/>
            <a:ext cx="154462" cy="200429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23B5013-7C39-43A4-B793-C6052E428F1D}"/>
              </a:ext>
            </a:extLst>
          </p:cNvPr>
          <p:cNvCxnSpPr>
            <a:cxnSpLocks/>
            <a:stCxn id="32" idx="2"/>
            <a:endCxn id="28" idx="1"/>
          </p:cNvCxnSpPr>
          <p:nvPr/>
        </p:nvCxnSpPr>
        <p:spPr>
          <a:xfrm>
            <a:off x="9589120" y="4103067"/>
            <a:ext cx="688935" cy="570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iamond 33">
            <a:extLst>
              <a:ext uri="{FF2B5EF4-FFF2-40B4-BE49-F238E27FC236}">
                <a16:creationId xmlns:a16="http://schemas.microsoft.com/office/drawing/2014/main" id="{D2A4A58B-6E53-42E9-8B9F-8177F26127ED}"/>
              </a:ext>
            </a:extLst>
          </p:cNvPr>
          <p:cNvSpPr/>
          <p:nvPr/>
        </p:nvSpPr>
        <p:spPr>
          <a:xfrm rot="16200000">
            <a:off x="8126912" y="3625862"/>
            <a:ext cx="142001" cy="170051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201BD15-12E7-4361-947A-65D327175F3C}"/>
              </a:ext>
            </a:extLst>
          </p:cNvPr>
          <p:cNvCxnSpPr>
            <a:cxnSpLocks/>
            <a:stCxn id="34" idx="0"/>
            <a:endCxn id="12" idx="3"/>
          </p:cNvCxnSpPr>
          <p:nvPr/>
        </p:nvCxnSpPr>
        <p:spPr>
          <a:xfrm flipH="1" flipV="1">
            <a:off x="7443136" y="3704734"/>
            <a:ext cx="669751" cy="6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iamond 35">
            <a:extLst>
              <a:ext uri="{FF2B5EF4-FFF2-40B4-BE49-F238E27FC236}">
                <a16:creationId xmlns:a16="http://schemas.microsoft.com/office/drawing/2014/main" id="{7ECC01A3-8A35-4413-AFB2-7FFBF8B99595}"/>
              </a:ext>
            </a:extLst>
          </p:cNvPr>
          <p:cNvSpPr/>
          <p:nvPr/>
        </p:nvSpPr>
        <p:spPr>
          <a:xfrm rot="16200000">
            <a:off x="9453177" y="3508654"/>
            <a:ext cx="142001" cy="170051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442A607-2DF7-4653-9C3C-BF228BED5B14}"/>
              </a:ext>
            </a:extLst>
          </p:cNvPr>
          <p:cNvCxnSpPr/>
          <p:nvPr/>
        </p:nvCxnSpPr>
        <p:spPr>
          <a:xfrm flipH="1">
            <a:off x="9439152" y="3905258"/>
            <a:ext cx="4944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7D6156C-E3FF-4092-8061-C91E8740FACB}"/>
              </a:ext>
            </a:extLst>
          </p:cNvPr>
          <p:cNvCxnSpPr/>
          <p:nvPr/>
        </p:nvCxnSpPr>
        <p:spPr>
          <a:xfrm flipV="1">
            <a:off x="9933587" y="3593679"/>
            <a:ext cx="0" cy="311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BD022FD-D778-4B7E-972E-EED34A5D2654}"/>
              </a:ext>
            </a:extLst>
          </p:cNvPr>
          <p:cNvCxnSpPr>
            <a:stCxn id="36" idx="2"/>
          </p:cNvCxnSpPr>
          <p:nvPr/>
        </p:nvCxnSpPr>
        <p:spPr>
          <a:xfrm>
            <a:off x="9609203" y="3593679"/>
            <a:ext cx="324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iamond 39">
            <a:extLst>
              <a:ext uri="{FF2B5EF4-FFF2-40B4-BE49-F238E27FC236}">
                <a16:creationId xmlns:a16="http://schemas.microsoft.com/office/drawing/2014/main" id="{6835F4B6-2BFE-4628-B4A9-29BC6A268713}"/>
              </a:ext>
            </a:extLst>
          </p:cNvPr>
          <p:cNvSpPr/>
          <p:nvPr/>
        </p:nvSpPr>
        <p:spPr>
          <a:xfrm rot="16200000">
            <a:off x="6476435" y="4965673"/>
            <a:ext cx="142001" cy="170051"/>
          </a:xfrm>
          <a:prstGeom prst="diamond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8950327-21C1-4222-B730-BA1EF4709DD2}"/>
              </a:ext>
            </a:extLst>
          </p:cNvPr>
          <p:cNvCxnSpPr>
            <a:stCxn id="40" idx="1"/>
            <a:endCxn id="14" idx="0"/>
          </p:cNvCxnSpPr>
          <p:nvPr/>
        </p:nvCxnSpPr>
        <p:spPr>
          <a:xfrm flipH="1">
            <a:off x="5873578" y="5121699"/>
            <a:ext cx="673858" cy="324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B985E77A-90CE-4B81-9D4C-59BFDF13CFA7}"/>
              </a:ext>
            </a:extLst>
          </p:cNvPr>
          <p:cNvSpPr/>
          <p:nvPr/>
        </p:nvSpPr>
        <p:spPr>
          <a:xfrm>
            <a:off x="943583" y="3014485"/>
            <a:ext cx="1399277" cy="5791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&lt;&lt;trait&gt;&gt;</a:t>
            </a:r>
          </a:p>
          <a:p>
            <a:pPr algn="ctr"/>
            <a:r>
              <a:rPr lang="en-US" dirty="0"/>
              <a:t>identity</a:t>
            </a:r>
          </a:p>
        </p:txBody>
      </p:sp>
      <p:sp>
        <p:nvSpPr>
          <p:cNvPr id="43" name="Parallelogram 42">
            <a:extLst>
              <a:ext uri="{FF2B5EF4-FFF2-40B4-BE49-F238E27FC236}">
                <a16:creationId xmlns:a16="http://schemas.microsoft.com/office/drawing/2014/main" id="{F566AA58-42C4-41F1-A577-00F855947160}"/>
              </a:ext>
            </a:extLst>
          </p:cNvPr>
          <p:cNvSpPr/>
          <p:nvPr/>
        </p:nvSpPr>
        <p:spPr>
          <a:xfrm>
            <a:off x="474778" y="4203160"/>
            <a:ext cx="1399277" cy="5791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&lt;&lt;trait&gt;&gt;</a:t>
            </a:r>
          </a:p>
          <a:p>
            <a:pPr algn="ctr"/>
            <a:r>
              <a:rPr lang="en-US" dirty="0"/>
              <a:t>states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FD399B3-9216-4E2E-B49C-F572DCE5797A}"/>
              </a:ext>
            </a:extLst>
          </p:cNvPr>
          <p:cNvCxnSpPr>
            <a:cxnSpLocks/>
            <a:stCxn id="42" idx="2"/>
          </p:cNvCxnSpPr>
          <p:nvPr/>
        </p:nvCxnSpPr>
        <p:spPr>
          <a:xfrm flipV="1">
            <a:off x="2270461" y="1994378"/>
            <a:ext cx="2396132" cy="1309704"/>
          </a:xfrm>
          <a:prstGeom prst="straightConnector1">
            <a:avLst/>
          </a:prstGeom>
          <a:ln w="1587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3AACC82-FC5D-4B35-A870-3E6618FE07F3}"/>
              </a:ext>
            </a:extLst>
          </p:cNvPr>
          <p:cNvCxnSpPr>
            <a:cxnSpLocks/>
            <a:stCxn id="43" idx="2"/>
            <a:endCxn id="12" idx="1"/>
          </p:cNvCxnSpPr>
          <p:nvPr/>
        </p:nvCxnSpPr>
        <p:spPr>
          <a:xfrm flipV="1">
            <a:off x="1801656" y="3704734"/>
            <a:ext cx="4419652" cy="788023"/>
          </a:xfrm>
          <a:prstGeom prst="straightConnector1">
            <a:avLst/>
          </a:prstGeom>
          <a:ln w="1587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41DF618-768F-4A48-B873-FEDBCADE7B23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1702340" y="4547547"/>
            <a:ext cx="3560324" cy="1171033"/>
          </a:xfrm>
          <a:prstGeom prst="straightConnector1">
            <a:avLst/>
          </a:prstGeom>
          <a:ln w="1587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A2A6F59-F3C5-40ED-87DF-1534F101C10A}"/>
              </a:ext>
            </a:extLst>
          </p:cNvPr>
          <p:cNvCxnSpPr>
            <a:stCxn id="8" idx="1"/>
            <a:endCxn id="10" idx="3"/>
          </p:cNvCxnSpPr>
          <p:nvPr/>
        </p:nvCxnSpPr>
        <p:spPr>
          <a:xfrm flipH="1">
            <a:off x="5539171" y="4711657"/>
            <a:ext cx="403278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DABA823-44E1-4DD1-9606-CBC98714C9CC}"/>
              </a:ext>
            </a:extLst>
          </p:cNvPr>
          <p:cNvCxnSpPr/>
          <p:nvPr/>
        </p:nvCxnSpPr>
        <p:spPr>
          <a:xfrm>
            <a:off x="7443136" y="3522679"/>
            <a:ext cx="804127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37F2299-762A-4C86-8EE4-8E40D302388E}"/>
              </a:ext>
            </a:extLst>
          </p:cNvPr>
          <p:cNvSpPr txBox="1"/>
          <p:nvPr/>
        </p:nvSpPr>
        <p:spPr>
          <a:xfrm>
            <a:off x="411479" y="1359877"/>
            <a:ext cx="1462575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Effective node types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07DB85-AFFA-4B5C-8A3F-4B185CD6B836}"/>
              </a:ext>
            </a:extLst>
          </p:cNvPr>
          <p:cNvSpPr txBox="1"/>
          <p:nvPr/>
        </p:nvSpPr>
        <p:spPr>
          <a:xfrm>
            <a:off x="6711123" y="1677193"/>
            <a:ext cx="1803934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A-R requires provider service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AE8F49-6C0D-4693-A45B-560A86475816}"/>
              </a:ext>
            </a:extLst>
          </p:cNvPr>
          <p:cNvSpPr txBox="1"/>
          <p:nvPr/>
        </p:nvSpPr>
        <p:spPr>
          <a:xfrm>
            <a:off x="2225340" y="5349465"/>
            <a:ext cx="1803934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PNF requires PNF Device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653016-04C3-49E1-89CE-F5F476E8F6D6}"/>
              </a:ext>
            </a:extLst>
          </p:cNvPr>
          <p:cNvSpPr txBox="1"/>
          <p:nvPr/>
        </p:nvSpPr>
        <p:spPr>
          <a:xfrm>
            <a:off x="8820220" y="1379765"/>
            <a:ext cx="1803934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Add Service node type</a:t>
            </a:r>
          </a:p>
        </p:txBody>
      </p:sp>
    </p:spTree>
    <p:extLst>
      <p:ext uri="{BB962C8B-B14F-4D97-AF65-F5344CB8AC3E}">
        <p14:creationId xmlns:p14="http://schemas.microsoft.com/office/powerpoint/2010/main" val="373728709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  <p:bldP spid="32" grpId="0" animBg="1"/>
      <p:bldP spid="42" grpId="0" animBg="1"/>
      <p:bldP spid="43" grpId="0" animBg="1"/>
      <p:bldP spid="2" grpId="0" animBg="1"/>
      <p:bldP spid="3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E935D-6424-44F3-A63F-A2EC03B4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8255443" cy="538770"/>
          </a:xfrm>
        </p:spPr>
        <p:txBody>
          <a:bodyPr>
            <a:normAutofit/>
          </a:bodyPr>
          <a:lstStyle/>
          <a:p>
            <a:r>
              <a:rPr lang="en-US" dirty="0"/>
              <a:t>Standards on the Outside, ONAP DM on the Inside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FEDD7B-DC58-4C22-87F7-25A2EAFE8F57}"/>
              </a:ext>
            </a:extLst>
          </p:cNvPr>
          <p:cNvSpPr/>
          <p:nvPr/>
        </p:nvSpPr>
        <p:spPr>
          <a:xfrm>
            <a:off x="3067694" y="2831851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9C4B71-567D-4E4D-9F87-C94418CAA28A}"/>
              </a:ext>
            </a:extLst>
          </p:cNvPr>
          <p:cNvSpPr/>
          <p:nvPr/>
        </p:nvSpPr>
        <p:spPr>
          <a:xfrm>
            <a:off x="3514252" y="3056444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9" name="Vertical Scroll 4">
            <a:extLst>
              <a:ext uri="{FF2B5EF4-FFF2-40B4-BE49-F238E27FC236}">
                <a16:creationId xmlns:a16="http://schemas.microsoft.com/office/drawing/2014/main" id="{27E06E70-BC8A-486C-B03C-59480189E45A}"/>
              </a:ext>
            </a:extLst>
          </p:cNvPr>
          <p:cNvSpPr/>
          <p:nvPr/>
        </p:nvSpPr>
        <p:spPr>
          <a:xfrm>
            <a:off x="640758" y="2831851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Package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AA37A4-CE86-4187-9214-ACA5CF26225E}"/>
              </a:ext>
            </a:extLst>
          </p:cNvPr>
          <p:cNvSpPr/>
          <p:nvPr/>
        </p:nvSpPr>
        <p:spPr>
          <a:xfrm>
            <a:off x="6506334" y="3090444"/>
            <a:ext cx="1508141" cy="6884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And 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Modeling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2C3579-6C63-46F0-B0DC-B6B849473F79}"/>
              </a:ext>
            </a:extLst>
          </p:cNvPr>
          <p:cNvGrpSpPr/>
          <p:nvPr/>
        </p:nvGrpSpPr>
        <p:grpSpPr>
          <a:xfrm>
            <a:off x="5183368" y="3121715"/>
            <a:ext cx="1315509" cy="539785"/>
            <a:chOff x="3648361" y="2121141"/>
            <a:chExt cx="1269081" cy="532848"/>
          </a:xfrm>
        </p:grpSpPr>
        <p:sp>
          <p:nvSpPr>
            <p:cNvPr id="12" name="Right Arrow 7">
              <a:extLst>
                <a:ext uri="{FF2B5EF4-FFF2-40B4-BE49-F238E27FC236}">
                  <a16:creationId xmlns:a16="http://schemas.microsoft.com/office/drawing/2014/main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Refinement</a:t>
              </a:r>
            </a:p>
          </p:txBody>
        </p:sp>
      </p:grpSp>
      <p:sp>
        <p:nvSpPr>
          <p:cNvPr id="14" name="Left Brace 13">
            <a:extLst>
              <a:ext uri="{FF2B5EF4-FFF2-40B4-BE49-F238E27FC236}">
                <a16:creationId xmlns:a16="http://schemas.microsoft.com/office/drawing/2014/main" id="{A2492279-D1D6-483C-B864-252C0DD74D9A}"/>
              </a:ext>
            </a:extLst>
          </p:cNvPr>
          <p:cNvSpPr/>
          <p:nvPr/>
        </p:nvSpPr>
        <p:spPr>
          <a:xfrm rot="16200000">
            <a:off x="3103820" y="1645459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871AB3-678A-4573-864E-CA42A5AFBED5}"/>
              </a:ext>
            </a:extLst>
          </p:cNvPr>
          <p:cNvSpPr txBox="1"/>
          <p:nvPr/>
        </p:nvSpPr>
        <p:spPr>
          <a:xfrm>
            <a:off x="2774841" y="4583728"/>
            <a:ext cx="1671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ETSI SOL001, others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69E5D6-1716-42CE-8CEA-4967BBF8DF6B}"/>
              </a:ext>
            </a:extLst>
          </p:cNvPr>
          <p:cNvSpPr txBox="1"/>
          <p:nvPr/>
        </p:nvSpPr>
        <p:spPr>
          <a:xfrm>
            <a:off x="7175815" y="4583728"/>
            <a:ext cx="233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ONAP DM + original Artifacts </a:t>
            </a:r>
          </a:p>
        </p:txBody>
      </p:sp>
      <p:sp>
        <p:nvSpPr>
          <p:cNvPr id="21" name="Right Arrow 21">
            <a:extLst>
              <a:ext uri="{FF2B5EF4-FFF2-40B4-BE49-F238E27FC236}">
                <a16:creationId xmlns:a16="http://schemas.microsoft.com/office/drawing/2014/main" id="{625A57A5-8828-4681-B508-2A4D9AE24EF1}"/>
              </a:ext>
            </a:extLst>
          </p:cNvPr>
          <p:cNvSpPr/>
          <p:nvPr/>
        </p:nvSpPr>
        <p:spPr>
          <a:xfrm>
            <a:off x="1962699" y="3385885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2">
            <a:extLst>
              <a:ext uri="{FF2B5EF4-FFF2-40B4-BE49-F238E27FC236}">
                <a16:creationId xmlns:a16="http://schemas.microsoft.com/office/drawing/2014/main" id="{0AE56ABB-18BF-4F72-9505-9993CBF9382A}"/>
              </a:ext>
            </a:extLst>
          </p:cNvPr>
          <p:cNvSpPr/>
          <p:nvPr/>
        </p:nvSpPr>
        <p:spPr>
          <a:xfrm>
            <a:off x="8203876" y="3384182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3E48AD-8565-40FD-8B9C-5E00B992063B}"/>
              </a:ext>
            </a:extLst>
          </p:cNvPr>
          <p:cNvSpPr txBox="1"/>
          <p:nvPr/>
        </p:nvSpPr>
        <p:spPr>
          <a:xfrm>
            <a:off x="8175446" y="3560689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FC8067-A177-4DA7-A17F-4FCE1A8C0D41}"/>
              </a:ext>
            </a:extLst>
          </p:cNvPr>
          <p:cNvSpPr txBox="1"/>
          <p:nvPr/>
        </p:nvSpPr>
        <p:spPr>
          <a:xfrm>
            <a:off x="5173890" y="3750136"/>
            <a:ext cx="1466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e.g., SOL001 -&gt; ONAP DM</a:t>
            </a:r>
          </a:p>
        </p:txBody>
      </p:sp>
      <p:sp>
        <p:nvSpPr>
          <p:cNvPr id="30" name="Vertical Scroll 4">
            <a:extLst>
              <a:ext uri="{FF2B5EF4-FFF2-40B4-BE49-F238E27FC236}">
                <a16:creationId xmlns:a16="http://schemas.microsoft.com/office/drawing/2014/main" id="{29DE7AF1-0AF8-4F12-9462-472FA567805E}"/>
              </a:ext>
            </a:extLst>
          </p:cNvPr>
          <p:cNvSpPr/>
          <p:nvPr/>
        </p:nvSpPr>
        <p:spPr>
          <a:xfrm>
            <a:off x="10979772" y="3650349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Package</a:t>
            </a:r>
          </a:p>
        </p:txBody>
      </p:sp>
      <p:sp>
        <p:nvSpPr>
          <p:cNvPr id="31" name="Vertical Scroll 4">
            <a:extLst>
              <a:ext uri="{FF2B5EF4-FFF2-40B4-BE49-F238E27FC236}">
                <a16:creationId xmlns:a16="http://schemas.microsoft.com/office/drawing/2014/main" id="{7323E28A-77E4-4691-B866-1B2E6B89D20B}"/>
              </a:ext>
            </a:extLst>
          </p:cNvPr>
          <p:cNvSpPr/>
          <p:nvPr/>
        </p:nvSpPr>
        <p:spPr>
          <a:xfrm>
            <a:off x="9938395" y="2831851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993A7F59-703B-448D-B3EB-46FCD7137FC4}"/>
              </a:ext>
            </a:extLst>
          </p:cNvPr>
          <p:cNvSpPr/>
          <p:nvPr/>
        </p:nvSpPr>
        <p:spPr>
          <a:xfrm rot="16200000">
            <a:off x="8759280" y="1649157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065ECA-F533-4FE8-AB98-4A5BB08F4326}"/>
              </a:ext>
            </a:extLst>
          </p:cNvPr>
          <p:cNvSpPr txBox="1"/>
          <p:nvPr/>
        </p:nvSpPr>
        <p:spPr>
          <a:xfrm>
            <a:off x="452075" y="965492"/>
            <a:ext cx="489321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–  one standardization organization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standard</a:t>
            </a:r>
            <a:r>
              <a:rPr lang="en-US" sz="1400" dirty="0"/>
              <a:t>…</a:t>
            </a:r>
          </a:p>
          <a:p>
            <a:r>
              <a:rPr lang="en-US" sz="1400" dirty="0"/>
              <a:t>… supported by all vendors</a:t>
            </a:r>
          </a:p>
          <a:p>
            <a:r>
              <a:rPr lang="en-US" sz="1400" dirty="0"/>
              <a:t>… providing comprehensive VNF description</a:t>
            </a:r>
          </a:p>
          <a:p>
            <a:r>
              <a:rPr lang="en-US" sz="1400" dirty="0"/>
              <a:t>… compatible with multiple platforms (not only ONAP)</a:t>
            </a:r>
          </a:p>
          <a:p>
            <a:r>
              <a:rPr lang="en-US" sz="1400" dirty="0"/>
              <a:t>… promotes its own architectural vision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5DFA2C-F21F-4516-B223-F50A94BAC9BC}"/>
              </a:ext>
            </a:extLst>
          </p:cNvPr>
          <p:cNvSpPr txBox="1"/>
          <p:nvPr/>
        </p:nvSpPr>
        <p:spPr>
          <a:xfrm>
            <a:off x="6107535" y="965492"/>
            <a:ext cx="5733935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ONAP – a software development collaboration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software product</a:t>
            </a:r>
            <a:r>
              <a:rPr lang="en-US" sz="1400" dirty="0"/>
              <a:t>…</a:t>
            </a:r>
          </a:p>
          <a:p>
            <a:r>
              <a:rPr lang="en-US" sz="1400" dirty="0"/>
              <a:t>… able to run in commercial environments</a:t>
            </a:r>
          </a:p>
          <a:p>
            <a:r>
              <a:rPr lang="en-US" sz="1400" dirty="0"/>
              <a:t>… open to multiple input standards (not only ETSI)</a:t>
            </a:r>
          </a:p>
          <a:p>
            <a:r>
              <a:rPr lang="en-US" sz="1400" dirty="0"/>
              <a:t>… cost-effective in creation, and operation of services</a:t>
            </a:r>
          </a:p>
          <a:p>
            <a:r>
              <a:rPr lang="en-US" sz="1400" dirty="0"/>
              <a:t>      - by being model-driven, by freedom of architectural decisions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B6736C-9DC4-440A-8A83-AA8F2809C02A}"/>
              </a:ext>
            </a:extLst>
          </p:cNvPr>
          <p:cNvSpPr txBox="1"/>
          <p:nvPr/>
        </p:nvSpPr>
        <p:spPr>
          <a:xfrm>
            <a:off x="555406" y="4976537"/>
            <a:ext cx="489321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VNFDs (SOL001): one onboarding format, a solid base for extensions in ONAP, vendors should not have to deal with divergence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CD104A-1847-4D15-B1CC-8CCA0C196212}"/>
              </a:ext>
            </a:extLst>
          </p:cNvPr>
          <p:cNvSpPr txBox="1"/>
          <p:nvPr/>
        </p:nvSpPr>
        <p:spPr>
          <a:xfrm>
            <a:off x="6153677" y="4976537"/>
            <a:ext cx="5687793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ONAP model: drives the platform, </a:t>
            </a:r>
          </a:p>
          <a:p>
            <a:r>
              <a:rPr lang="en-US" sz="1600" dirty="0"/>
              <a:t>higher velocity of change, </a:t>
            </a:r>
          </a:p>
          <a:p>
            <a:r>
              <a:rPr lang="en-US" sz="1600" dirty="0"/>
              <a:t>multiple onboarded formats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0E2DF7-C5B3-426A-895D-D87DD71EA18B}"/>
              </a:ext>
            </a:extLst>
          </p:cNvPr>
          <p:cNvSpPr txBox="1"/>
          <p:nvPr/>
        </p:nvSpPr>
        <p:spPr>
          <a:xfrm>
            <a:off x="555406" y="5833379"/>
            <a:ext cx="11081188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Lossless Transformation: preservation of the vendor-provided information as a requirement; </a:t>
            </a:r>
          </a:p>
          <a:p>
            <a:r>
              <a:rPr lang="en-US" sz="1400" dirty="0">
                <a:highlight>
                  <a:srgbClr val="FFFF00"/>
                </a:highlight>
              </a:rPr>
              <a:t>The vendor provided VNF Package (including VNFD) remain available across ONAP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3093118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ONAP_SDC_VID_Presentation_Template</Template>
  <TotalTime>5062</TotalTime>
  <Words>1641</Words>
  <Application>Microsoft Office PowerPoint</Application>
  <PresentationFormat>Widescreen</PresentationFormat>
  <Paragraphs>205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.AppleSystemUIFont</vt:lpstr>
      <vt:lpstr>Arial</vt:lpstr>
      <vt:lpstr>Calibri</vt:lpstr>
      <vt:lpstr>Times New Roman</vt:lpstr>
      <vt:lpstr>Verdana</vt:lpstr>
      <vt:lpstr>Office Theme</vt:lpstr>
      <vt:lpstr>ONAP Data Modeling Proposal for Casablanca</vt:lpstr>
      <vt:lpstr>ONAP Resource Data Model: Principles</vt:lpstr>
      <vt:lpstr>ONAP Resource Data Model Recommendation for Casablanca</vt:lpstr>
      <vt:lpstr>ONAP as a Black Box</vt:lpstr>
      <vt:lpstr>ONAP Needs Beyond ETSI-MANO</vt:lpstr>
      <vt:lpstr>ONAP DM Goals: Evolve the Platform &amp; Improve End to End Model Driven Behavior</vt:lpstr>
      <vt:lpstr>Achieving the Goals: Evolve the Platform via ONAP-Owned Model Evolution</vt:lpstr>
      <vt:lpstr>Basic Type Hierarchy Showing Initial ONAP Data Model Concepts </vt:lpstr>
      <vt:lpstr>Standards on the Outside, ONAP DM on the Inside</vt:lpstr>
      <vt:lpstr>Examples/Specifics</vt:lpstr>
      <vt:lpstr>Leverage Native TOSCA Semantics </vt:lpstr>
      <vt:lpstr>Type Hierarchy</vt:lpstr>
      <vt:lpstr>Runtime “Effective” Types</vt:lpstr>
      <vt:lpstr>Allotted Resource</vt:lpstr>
      <vt:lpstr>Runtime Abstract Resolution</vt:lpstr>
      <vt:lpstr>ONAP Lifecycle Interfaces</vt:lpstr>
      <vt:lpstr>Left for future releases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Modeling Approach in Casablanca</dc:title>
  <dc:creator>Katzman, Anatoly</dc:creator>
  <cp:lastModifiedBy>Katzman, Anatoly</cp:lastModifiedBy>
  <cp:revision>152</cp:revision>
  <dcterms:created xsi:type="dcterms:W3CDTF">2018-06-26T12:23:38Z</dcterms:created>
  <dcterms:modified xsi:type="dcterms:W3CDTF">2018-07-10T09:00:46Z</dcterms:modified>
</cp:coreProperties>
</file>