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3"/>
  </p:notesMasterIdLst>
  <p:sldIdLst>
    <p:sldId id="321" r:id="rId2"/>
    <p:sldId id="323" r:id="rId3"/>
    <p:sldId id="322" r:id="rId4"/>
    <p:sldId id="332" r:id="rId5"/>
    <p:sldId id="331" r:id="rId6"/>
    <p:sldId id="338" r:id="rId7"/>
    <p:sldId id="340" r:id="rId8"/>
    <p:sldId id="342" r:id="rId9"/>
    <p:sldId id="341" r:id="rId10"/>
    <p:sldId id="305" r:id="rId11"/>
    <p:sldId id="337" r:id="rId12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UTHENPURA, SARAT  (SARAT)" initials="PS(" lastIdx="3" clrIdx="0">
    <p:extLst>
      <p:ext uri="{19B8F6BF-5375-455C-9EA6-DF929625EA0E}">
        <p15:presenceInfo xmlns:p15="http://schemas.microsoft.com/office/powerpoint/2012/main" userId="S-1-5-21-515967899-1078081533-1801674531-1283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80808"/>
    <a:srgbClr val="E7E6E6"/>
    <a:srgbClr val="FF7C80"/>
    <a:srgbClr val="92D050"/>
    <a:srgbClr val="FF9900"/>
    <a:srgbClr val="005E27"/>
    <a:srgbClr val="006F8D"/>
    <a:srgbClr val="009893"/>
    <a:srgbClr val="BCE4FC"/>
    <a:srgbClr val="B9F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4078" autoAdjust="0"/>
    <p:restoredTop sz="96252" autoAdjust="0"/>
  </p:normalViewPr>
  <p:slideViewPr>
    <p:cSldViewPr snapToGrid="0" snapToObjects="1">
      <p:cViewPr varScale="1">
        <p:scale>
          <a:sx n="95" d="100"/>
          <a:sy n="95" d="100"/>
        </p:scale>
        <p:origin x="108" y="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C1707B98-E963-C74F-848A-16ED563603C7}" type="datetimeFigureOut">
              <a:rPr lang="en-US" smtClean="0"/>
              <a:t>7/25/2018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9208789E-1FC9-CE4B-B453-2AA144D753F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9912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D64D30-9643-42BF-AC17-64360FEF933D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94888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D64D30-9643-42BF-AC17-64360FEF933D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99861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279208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32658620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411480" y="189286"/>
            <a:ext cx="10922149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0" i="0" dirty="0"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77184672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2" y="1062318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00" y="1423410"/>
            <a:ext cx="3810368" cy="79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477553"/>
      </p:ext>
    </p:extLst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7829396"/>
      </p:ext>
    </p:extLst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005840"/>
            <a:ext cx="10972800" cy="5021262"/>
          </a:xfrm>
        </p:spPr>
        <p:txBody>
          <a:bodyPr/>
          <a:lstStyle>
            <a:lvl1pPr>
              <a:defRPr sz="2000"/>
            </a:lvl1pPr>
            <a:lvl2pPr marL="225425" indent="-225425">
              <a:spcBef>
                <a:spcPts val="800"/>
              </a:spcBef>
              <a:buFont typeface="Wingdings" charset="2"/>
              <a:buChar char="§"/>
              <a:defRPr sz="1800"/>
            </a:lvl2pPr>
            <a:lvl3pPr marL="571500" indent="-228600">
              <a:spcBef>
                <a:spcPts val="0"/>
              </a:spcBef>
              <a:buFont typeface="Wingdings" charset="2"/>
              <a:buChar char="§"/>
              <a:defRPr sz="1600"/>
            </a:lvl3pPr>
            <a:lvl4pPr marL="914400" indent="-231775">
              <a:spcBef>
                <a:spcPts val="0"/>
              </a:spcBef>
              <a:buFont typeface="Wingdings" charset="2"/>
              <a:buChar char="§"/>
              <a:defRPr sz="1400"/>
            </a:lvl4pPr>
            <a:lvl5pPr marL="1255713" indent="-230188">
              <a:spcBef>
                <a:spcPts val="0"/>
              </a:spcBef>
              <a:buFont typeface="Wingdings" charset="2"/>
              <a:buChar char="§"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609600" y="231620"/>
            <a:ext cx="10972800" cy="64008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06401" y="6640391"/>
            <a:ext cx="2224505" cy="201567"/>
          </a:xfrm>
          <a:prstGeom prst="rect">
            <a:avLst/>
          </a:prstGeom>
        </p:spPr>
        <p:txBody>
          <a:bodyPr/>
          <a:lstStyle/>
          <a:p>
            <a:fld id="{9271B49A-57FF-44FC-B189-A9CEF40C469C}" type="datetime1">
              <a:rPr lang="en-US" smtClean="0"/>
              <a:t>7/25/2018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8739052" y="6673078"/>
            <a:ext cx="1536192" cy="157162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 defTabSz="914400" eaLnBrk="1" fontAlgn="auto" hangingPunct="1">
              <a:spcBef>
                <a:spcPts val="0"/>
              </a:spcBef>
              <a:spcAft>
                <a:spcPts val="0"/>
              </a:spcAft>
              <a:defRPr sz="1050" kern="0">
                <a:solidFill>
                  <a:sysClr val="window" lastClr="FFFFFF"/>
                </a:solidFill>
                <a:latin typeface="Intel Clear Light"/>
                <a:ea typeface="Geneva" charset="0"/>
                <a:cs typeface="Intel Clear Light"/>
              </a:defRPr>
            </a:lvl1pPr>
          </a:lstStyle>
          <a:p>
            <a:r>
              <a:rPr lang="en-US" dirty="0"/>
              <a:t>Intel Confidential </a:t>
            </a:r>
          </a:p>
        </p:txBody>
      </p:sp>
    </p:spTree>
    <p:extLst>
      <p:ext uri="{BB962C8B-B14F-4D97-AF65-F5344CB8AC3E}">
        <p14:creationId xmlns:p14="http://schemas.microsoft.com/office/powerpoint/2010/main" val="42444495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CB907E-C602-C34B-93F7-CA9E40714286}" type="slidenum">
              <a:rPr lang="en-US" smtClean="0"/>
              <a:pPr/>
              <a:t>‹#›</a:t>
            </a:fld>
            <a:r>
              <a:rPr lang="en-US" dirty="0"/>
              <a:t>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64614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emf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9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Rectangle 17"/>
          <p:cNvSpPr/>
          <p:nvPr userDrawn="1"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522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0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Shape 72"/>
          <p:cNvPicPr preferRelativeResize="0"/>
          <p:nvPr userDrawn="1"/>
        </p:nvPicPr>
        <p:blipFill rotWithShape="1">
          <a:blip r:embed="rId11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480" y="6521843"/>
            <a:ext cx="734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3805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  <p:sldLayoutId id="2147483655" r:id="rId5"/>
    <p:sldLayoutId id="2147483656" r:id="rId6"/>
    <p:sldLayoutId id="2147483657" r:id="rId7"/>
  </p:sldLayoutIdLst>
  <p:transition>
    <p:wipe dir="r"/>
  </p:transition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onap.org/display/DW/5G+-+OOF+(ONAP+Optimization+Framework)+and+PCI+(Physical+Cell+ID)+Optimization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A3761A4A-CB50-4903-A03C-204836853BE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/>
              <a:t>ONAP Optimization Framework (OOF) </a:t>
            </a:r>
            <a:br>
              <a:rPr lang="en-US" dirty="0"/>
            </a:br>
            <a:r>
              <a:rPr lang="en-US" dirty="0"/>
              <a:t>POC for Physical </a:t>
            </a:r>
            <a:r>
              <a:rPr lang="en-US" dirty="0" err="1"/>
              <a:t>CellID</a:t>
            </a:r>
            <a:r>
              <a:rPr lang="en-US" dirty="0"/>
              <a:t> (PCI) </a:t>
            </a:r>
            <a:r>
              <a:rPr lang="en-US" dirty="0" smtClean="0"/>
              <a:t>Optimization</a:t>
            </a:r>
            <a:endParaRPr lang="ru-RU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1075DA0E-9951-4209-8525-2F0CC40F3F4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7056254" cy="1191011"/>
          </a:xfrm>
        </p:spPr>
        <p:txBody>
          <a:bodyPr>
            <a:normAutofit/>
          </a:bodyPr>
          <a:lstStyle/>
          <a:p>
            <a:r>
              <a:rPr lang="en-US" sz="1400" smtClean="0"/>
              <a:t>July 24, </a:t>
            </a:r>
            <a:r>
              <a:rPr lang="en-US" sz="1400" dirty="0" smtClean="0"/>
              <a:t>2018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3908963074"/>
      </p:ext>
    </p:extLst>
  </p:cSld>
  <p:clrMapOvr>
    <a:masterClrMapping/>
  </p:clrMapOvr>
  <p:transition>
    <p:wipe dir="r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701667" y="3508872"/>
            <a:ext cx="4790414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000" dirty="0">
                <a:solidFill>
                  <a:schemeClr val="bg1"/>
                </a:solidFill>
              </a:rPr>
              <a:t>Thank You!</a:t>
            </a:r>
            <a:endParaRPr lang="zh-CN" altLang="en-US" sz="8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7142038"/>
      </p:ext>
    </p:extLst>
  </p:cSld>
  <p:clrMapOvr>
    <a:masterClrMapping/>
  </p:clrMapOvr>
  <p:transition>
    <p:wipe dir="r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Backup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2439936"/>
      </p:ext>
    </p:extLst>
  </p:cSld>
  <p:clrMapOvr>
    <a:masterClrMapping/>
  </p:clrMapOvr>
  <p:transition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71604" y="1177290"/>
            <a:ext cx="11691796" cy="5021262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ONAP Optimization Framework (OOF) </a:t>
            </a:r>
            <a:r>
              <a:rPr lang="en-US" dirty="0"/>
              <a:t>provides a policy-driven and model-driven framework for creating optimization applications for a broad range of use cases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For Casablanca, OOF enhancements include formulation and solving of optimization problems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We propose an OOF enhancement and Proof </a:t>
            </a:r>
            <a:r>
              <a:rPr lang="en-US" dirty="0"/>
              <a:t>of Concept (POC) for Casablanca </a:t>
            </a:r>
            <a:r>
              <a:rPr lang="en-US" dirty="0" smtClean="0"/>
              <a:t>for </a:t>
            </a:r>
            <a:br>
              <a:rPr lang="en-US" dirty="0" smtClean="0"/>
            </a:br>
            <a:r>
              <a:rPr lang="en-US" dirty="0" smtClean="0"/>
              <a:t>Physical </a:t>
            </a:r>
            <a:r>
              <a:rPr lang="en-US" dirty="0"/>
              <a:t>Cell ID (PCI) Optimization</a:t>
            </a:r>
          </a:p>
          <a:p>
            <a:pPr marL="628650" lvl="1" indent="-342900"/>
            <a:r>
              <a:rPr lang="en-US" dirty="0"/>
              <a:t>PCI Optimization is a well-understood problem</a:t>
            </a:r>
          </a:p>
          <a:p>
            <a:pPr marL="628650" lvl="1" indent="-342900"/>
            <a:r>
              <a:rPr lang="en-US" dirty="0"/>
              <a:t>The reading/writing of the Physical Cell ID (PCI) configuration parameter has been included in SDN-R POC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Objective of the POC is to demonstrate disaggregation of the PCI SON functionality, and the data flows needed to implement this in ONAP using OOF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We </a:t>
            </a:r>
            <a:r>
              <a:rPr lang="en-US" dirty="0"/>
              <a:t>envision a new PCI-Handler Microservice to facilitate the data flow and trigger mechanism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The </a:t>
            </a:r>
            <a:r>
              <a:rPr lang="en-US" dirty="0"/>
              <a:t>focus </a:t>
            </a:r>
            <a:r>
              <a:rPr lang="en-US" dirty="0" smtClean="0"/>
              <a:t>is </a:t>
            </a:r>
            <a:r>
              <a:rPr lang="en-US" dirty="0"/>
              <a:t>on data flow and interfaces, and the role of OOF, PCI-Handler-MS, SDN-C Controller and Policy etc</a:t>
            </a:r>
          </a:p>
          <a:p>
            <a:pPr marL="568325" lvl="1" indent="-222250"/>
            <a:r>
              <a:rPr lang="en-US" dirty="0"/>
              <a:t>Objective is to incorporate an algorithm in ONAP using OOF, not to develop an algorithm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09600" y="231620"/>
            <a:ext cx="11353800" cy="640080"/>
          </a:xfrm>
        </p:spPr>
        <p:txBody>
          <a:bodyPr>
            <a:normAutofit/>
          </a:bodyPr>
          <a:lstStyle/>
          <a:p>
            <a:r>
              <a:rPr lang="en-US" dirty="0" smtClean="0"/>
              <a:t>ONAP Optimization Framework (OOF) and PCI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26109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CB907E-C602-C34B-93F7-CA9E40714286}" type="slidenum">
              <a:rPr lang="en-US" smtClean="0"/>
              <a:pPr/>
              <a:t>3</a:t>
            </a:fld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599" dirty="0"/>
              <a:t>Casablanca - Optimization Framework Enhancements</a:t>
            </a:r>
            <a:endParaRPr lang="en-US" dirty="0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xmlns="" id="{F8A42047-230E-4913-91C3-3DBD4F7CB0FD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609441" y="1012873"/>
          <a:ext cx="10853669" cy="50754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34750">
                  <a:extLst>
                    <a:ext uri="{9D8B030D-6E8A-4147-A177-3AD203B41FA5}">
                      <a16:colId xmlns:a16="http://schemas.microsoft.com/office/drawing/2014/main" xmlns="" val="3496891749"/>
                    </a:ext>
                  </a:extLst>
                </a:gridCol>
                <a:gridCol w="1038278">
                  <a:extLst>
                    <a:ext uri="{9D8B030D-6E8A-4147-A177-3AD203B41FA5}">
                      <a16:colId xmlns:a16="http://schemas.microsoft.com/office/drawing/2014/main" xmlns="" val="3173435847"/>
                    </a:ext>
                  </a:extLst>
                </a:gridCol>
                <a:gridCol w="6880641">
                  <a:extLst>
                    <a:ext uri="{9D8B030D-6E8A-4147-A177-3AD203B41FA5}">
                      <a16:colId xmlns:a16="http://schemas.microsoft.com/office/drawing/2014/main" xmlns="" val="2231558891"/>
                    </a:ext>
                  </a:extLst>
                </a:gridCol>
              </a:tblGrid>
              <a:tr h="365665">
                <a:tc>
                  <a:txBody>
                    <a:bodyPr/>
                    <a:lstStyle/>
                    <a:p>
                      <a:r>
                        <a:rPr lang="en-US" sz="1800" dirty="0"/>
                        <a:t>TOPIC</a:t>
                      </a:r>
                    </a:p>
                  </a:txBody>
                  <a:tcPr marL="91416" marR="91416" marT="45708" marB="4570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ICON</a:t>
                      </a:r>
                    </a:p>
                  </a:txBody>
                  <a:tcPr marL="91416" marR="91416" marT="45708" marB="4570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DESCRIPTION</a:t>
                      </a:r>
                    </a:p>
                  </a:txBody>
                  <a:tcPr marL="91416" marR="91416" marT="45708" marB="4570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029717065"/>
                  </a:ext>
                </a:extLst>
              </a:tr>
              <a:tr h="914162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800" b="1" kern="1200" dirty="0">
                          <a:solidFill>
                            <a:srgbClr val="0000CC"/>
                          </a:solidFill>
                          <a:latin typeface="+mn-lt"/>
                          <a:ea typeface="+mn-ea"/>
                          <a:cs typeface="+mn-cs"/>
                        </a:rPr>
                        <a:t>Optimal placement of vNF</a:t>
                      </a:r>
                    </a:p>
                  </a:txBody>
                  <a:tcPr marL="91416" marR="91416" marT="45708" marB="4570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L="91416" marR="91416" marT="45708" marB="4570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>
                          <a:solidFill>
                            <a:schemeClr val="tx2"/>
                          </a:solidFill>
                        </a:rPr>
                        <a:t>Placement of Mobility Virtual Network Elements (CUs) across the highly distributed edge clouds is a fundamental requirement. Service Providers must also optimize the performance of the 5G RAN in real-time. </a:t>
                      </a:r>
                    </a:p>
                  </a:txBody>
                  <a:tcPr marL="91416" marR="91416" marT="45708" marB="4570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30399462"/>
                  </a:ext>
                </a:extLst>
              </a:tr>
              <a:tr h="1736908">
                <a:tc>
                  <a:txBody>
                    <a:bodyPr/>
                    <a:lstStyle/>
                    <a:p>
                      <a:pPr marL="61913" indent="0" algn="l" defTabSz="914400" rtl="0" eaLnBrk="1" fontAlgn="ctr" latinLnBrk="0" hangingPunct="1"/>
                      <a:r>
                        <a:rPr lang="en-US" sz="1800" b="1" kern="1200" dirty="0" smtClean="0">
                          <a:solidFill>
                            <a:srgbClr val="0000CC"/>
                          </a:solidFill>
                          <a:latin typeface="+mn-lt"/>
                          <a:ea typeface="+mn-ea"/>
                          <a:cs typeface="+mn-cs"/>
                        </a:rPr>
                        <a:t>Optimization </a:t>
                      </a:r>
                      <a:r>
                        <a:rPr lang="en-US" sz="1800" b="1" kern="1200" dirty="0">
                          <a:solidFill>
                            <a:srgbClr val="0000CC"/>
                          </a:solidFill>
                          <a:latin typeface="+mn-lt"/>
                          <a:ea typeface="+mn-ea"/>
                          <a:cs typeface="+mn-cs"/>
                        </a:rPr>
                        <a:t>problem formulation</a:t>
                      </a:r>
                    </a:p>
                  </a:txBody>
                  <a:tcPr marL="9523" marR="9523" marT="95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L="91416" marR="91416" marT="45708" marB="4570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>
                          <a:solidFill>
                            <a:schemeClr val="tx2"/>
                          </a:solidFill>
                        </a:rPr>
                        <a:t>Ability to model the problem as a constrained optimization problem, </a:t>
                      </a:r>
                      <a:r>
                        <a:rPr lang="en-US" sz="1800" dirty="0" smtClean="0">
                          <a:solidFill>
                            <a:schemeClr val="tx2"/>
                          </a:solidFill>
                        </a:rPr>
                        <a:t>that is driven by policies – Potential</a:t>
                      </a:r>
                      <a:r>
                        <a:rPr lang="en-US" sz="1800" baseline="0" dirty="0" smtClean="0">
                          <a:solidFill>
                            <a:schemeClr val="tx2"/>
                          </a:solidFill>
                        </a:rPr>
                        <a:t> use case examples: formulation of optimization problems at various levels: Customer (e.g. provisioning), Service (e.g. slice optimization ), Network (e.g. Routing, problems at the network planning level), Infrastructure (e.g. Placement) &amp; Resource (e.g. License)</a:t>
                      </a:r>
                      <a:endParaRPr lang="en-US" sz="1800" dirty="0">
                        <a:solidFill>
                          <a:schemeClr val="tx2"/>
                        </a:solidFill>
                      </a:endParaRPr>
                    </a:p>
                  </a:txBody>
                  <a:tcPr marL="91416" marR="91416" marT="45708" marB="4570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384986519"/>
                  </a:ext>
                </a:extLst>
              </a:tr>
              <a:tr h="1188410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US" sz="1800" b="1" kern="1200" dirty="0" smtClean="0">
                          <a:solidFill>
                            <a:srgbClr val="0000CC"/>
                          </a:solidFill>
                          <a:latin typeface="+mn-lt"/>
                          <a:ea typeface="+mn-ea"/>
                          <a:cs typeface="+mn-cs"/>
                        </a:rPr>
                        <a:t>Optimization </a:t>
                      </a:r>
                      <a:r>
                        <a:rPr lang="en-US" sz="1800" b="1" kern="1200" dirty="0">
                          <a:solidFill>
                            <a:srgbClr val="0000CC"/>
                          </a:solidFill>
                          <a:latin typeface="+mn-lt"/>
                          <a:ea typeface="+mn-ea"/>
                          <a:cs typeface="+mn-cs"/>
                        </a:rPr>
                        <a:t>problem solving</a:t>
                      </a:r>
                    </a:p>
                  </a:txBody>
                  <a:tcPr marL="91416" marR="91416" marT="45708" marB="4570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L="91416" marR="91416" marT="45708" marB="4570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>
                          <a:solidFill>
                            <a:schemeClr val="tx2"/>
                          </a:solidFill>
                        </a:rPr>
                        <a:t>Ability to use </a:t>
                      </a:r>
                      <a:r>
                        <a:rPr lang="en-US" sz="1800" dirty="0" smtClean="0">
                          <a:solidFill>
                            <a:schemeClr val="tx2"/>
                          </a:solidFill>
                        </a:rPr>
                        <a:t>and deploy appropriate analytics, algorithms </a:t>
                      </a:r>
                      <a:r>
                        <a:rPr lang="en-US" sz="1800" dirty="0">
                          <a:solidFill>
                            <a:schemeClr val="tx2"/>
                          </a:solidFill>
                        </a:rPr>
                        <a:t>and solvers to solve the problem in acceptable time </a:t>
                      </a:r>
                      <a:r>
                        <a:rPr lang="en-US" sz="1800" dirty="0" smtClean="0">
                          <a:solidFill>
                            <a:schemeClr val="tx2"/>
                          </a:solidFill>
                        </a:rPr>
                        <a:t>frames</a:t>
                      </a:r>
                      <a:r>
                        <a:rPr lang="en-US" sz="1800" baseline="0" dirty="0" smtClean="0">
                          <a:solidFill>
                            <a:schemeClr val="tx2"/>
                          </a:solidFill>
                        </a:rPr>
                        <a:t> at various levels: Customer, Service (e.g. Slice Optimization Analytics), Network (e.g. SON network planning analytics), Infrastructure (e.g. Placement) &amp; Resource</a:t>
                      </a:r>
                      <a:endParaRPr lang="en-US" sz="1800" dirty="0">
                        <a:solidFill>
                          <a:schemeClr val="tx2"/>
                        </a:solidFill>
                      </a:endParaRPr>
                    </a:p>
                  </a:txBody>
                  <a:tcPr marL="91416" marR="91416" marT="45708" marB="4570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413847314"/>
                  </a:ext>
                </a:extLst>
              </a:tr>
              <a:tr h="869268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endParaRPr lang="en-US" sz="1800" b="1" kern="1200" dirty="0">
                        <a:solidFill>
                          <a:srgbClr val="0000CC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3" marR="9523" marT="95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16" marR="91416" marT="45708" marB="4570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1913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Impacted systems: </a:t>
                      </a:r>
                      <a:r>
                        <a:rPr lang="en-US" sz="1800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/>
                      </a:r>
                      <a:br>
                        <a:rPr lang="en-US" sz="1800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de-DE" sz="1800" b="1" dirty="0" smtClean="0">
                          <a:solidFill>
                            <a:schemeClr val="tx2"/>
                          </a:solidFill>
                        </a:rPr>
                        <a:t>SDC, SO</a:t>
                      </a:r>
                      <a:r>
                        <a:rPr lang="de-DE" sz="1800" b="1" dirty="0">
                          <a:solidFill>
                            <a:schemeClr val="tx2"/>
                          </a:solidFill>
                        </a:rPr>
                        <a:t>, Policy, AAI, DCAE, </a:t>
                      </a:r>
                      <a:r>
                        <a:rPr lang="de-DE" sz="1800" b="1" dirty="0" smtClean="0">
                          <a:solidFill>
                            <a:schemeClr val="tx2"/>
                          </a:solidFill>
                        </a:rPr>
                        <a:t>SDN-R,</a:t>
                      </a:r>
                      <a:r>
                        <a:rPr lang="en-US" sz="1800" b="0" kern="1200" baseline="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800" b="1" dirty="0" smtClean="0">
                          <a:solidFill>
                            <a:schemeClr val="tx2"/>
                          </a:solidFill>
                        </a:rPr>
                        <a:t>MultiCloud </a:t>
                      </a:r>
                      <a:r>
                        <a:rPr lang="de-DE" sz="1800" b="1" dirty="0">
                          <a:solidFill>
                            <a:schemeClr val="tx2"/>
                          </a:solidFill>
                        </a:rPr>
                        <a:t>(possibly</a:t>
                      </a:r>
                      <a:r>
                        <a:rPr lang="de-DE" sz="1800" b="1" dirty="0" smtClean="0">
                          <a:solidFill>
                            <a:schemeClr val="tx2"/>
                          </a:solidFill>
                        </a:rPr>
                        <a:t>) </a:t>
                      </a:r>
                      <a:endParaRPr lang="en-US" sz="1800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3" marR="9523" marT="95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662787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71604" y="1177290"/>
            <a:ext cx="11691796" cy="5021262"/>
          </a:xfrm>
        </p:spPr>
        <p:txBody>
          <a:bodyPr>
            <a:normAutofit/>
          </a:bodyPr>
          <a:lstStyle/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dirty="0" smtClean="0"/>
              <a:t>Minimum viable product to make incremental progress in ONAP core modules</a:t>
            </a:r>
          </a:p>
          <a:p>
            <a:pPr marL="342900" lvl="1" indent="-342900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000" dirty="0"/>
              <a:t>The POC will help to develop details of ONAP interfaces and flows needed:</a:t>
            </a:r>
          </a:p>
          <a:p>
            <a:pPr marL="519113" indent="-173038"/>
            <a:r>
              <a:rPr lang="en-US" sz="1800" dirty="0"/>
              <a:t>(a) to get the required network data to OOF for optimization, </a:t>
            </a:r>
          </a:p>
          <a:p>
            <a:pPr marL="519113" indent="-173038"/>
            <a:r>
              <a:rPr lang="en-US" sz="1800" dirty="0"/>
              <a:t>(b) </a:t>
            </a:r>
            <a:r>
              <a:rPr lang="en-US" sz="1800" dirty="0" smtClean="0"/>
              <a:t>compute an optimization,</a:t>
            </a:r>
          </a:p>
          <a:p>
            <a:pPr marL="519113" indent="-173038"/>
            <a:r>
              <a:rPr lang="en-US" sz="1800" dirty="0" smtClean="0"/>
              <a:t>(c) apply policies, and</a:t>
            </a:r>
            <a:endParaRPr lang="en-US" sz="1800" dirty="0"/>
          </a:p>
          <a:p>
            <a:pPr marL="519113" indent="-173038"/>
            <a:r>
              <a:rPr lang="en-US" sz="1800" dirty="0"/>
              <a:t>(c) execute it using the Controller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dirty="0" smtClean="0"/>
              <a:t>Casablanca test cases involve:</a:t>
            </a:r>
          </a:p>
          <a:p>
            <a:pPr marL="519113" indent="-173038"/>
            <a:r>
              <a:rPr lang="en-US" sz="1800" dirty="0" smtClean="0"/>
              <a:t>New PCI-Handler-MS </a:t>
            </a:r>
            <a:r>
              <a:rPr lang="en-US" sz="1800" dirty="0" smtClean="0"/>
              <a:t>(on boarded </a:t>
            </a:r>
            <a:r>
              <a:rPr lang="en-US" sz="1800" dirty="0"/>
              <a:t>on DCAE) </a:t>
            </a:r>
            <a:r>
              <a:rPr lang="en-US" sz="1800" dirty="0" smtClean="0"/>
              <a:t>– interfaces to OOF, Policy, DMaaP</a:t>
            </a:r>
          </a:p>
          <a:p>
            <a:pPr marL="519113" indent="-173038"/>
            <a:r>
              <a:rPr lang="en-US" sz="1800" dirty="0" smtClean="0"/>
              <a:t>OOF – interfaces to PCI-Handler-MS, Policy, SDN-C, (A&amp;AI?)</a:t>
            </a:r>
          </a:p>
          <a:p>
            <a:pPr marL="519113" indent="-173038"/>
            <a:r>
              <a:rPr lang="en-US" sz="1800" dirty="0" smtClean="0"/>
              <a:t>Policy – interface to PCI-Handler-MS, OOF, SDN-C</a:t>
            </a:r>
          </a:p>
          <a:p>
            <a:pPr marL="519113" indent="-173038"/>
            <a:r>
              <a:rPr lang="en-US" sz="1800" dirty="0" smtClean="0"/>
              <a:t>SDN-C – interface to RAN, OOF, Policy, DMaaP</a:t>
            </a:r>
          </a:p>
          <a:p>
            <a:pPr marL="285750" lvl="1" indent="0"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09600" y="231620"/>
            <a:ext cx="11353800" cy="640080"/>
          </a:xfrm>
        </p:spPr>
        <p:txBody>
          <a:bodyPr>
            <a:normAutofit/>
          </a:bodyPr>
          <a:lstStyle/>
          <a:p>
            <a:r>
              <a:rPr lang="en-US" dirty="0" smtClean="0"/>
              <a:t>ONAP Casablanca plan for OOF-PCI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3605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CB907E-C602-C34B-93F7-CA9E40714286}" type="slidenum">
              <a:rPr lang="en-US" smtClean="0"/>
              <a:pPr/>
              <a:t>5</a:t>
            </a:fld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2903568" y="2307648"/>
            <a:ext cx="1323589" cy="584377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PCI Handler </a:t>
            </a:r>
            <a:r>
              <a:rPr lang="en-US" dirty="0">
                <a:solidFill>
                  <a:schemeClr val="tx2"/>
                </a:solidFill>
              </a:rPr>
              <a:t>MS</a:t>
            </a:r>
          </a:p>
        </p:txBody>
      </p:sp>
      <p:sp>
        <p:nvSpPr>
          <p:cNvPr id="6" name="Rectangle 5"/>
          <p:cNvSpPr/>
          <p:nvPr/>
        </p:nvSpPr>
        <p:spPr>
          <a:xfrm>
            <a:off x="1123294" y="2086916"/>
            <a:ext cx="1077686" cy="808751"/>
          </a:xfrm>
          <a:prstGeom prst="rect">
            <a:avLst/>
          </a:prstGeom>
          <a:noFill/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OOF</a:t>
            </a:r>
          </a:p>
          <a:p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673067" y="2068305"/>
            <a:ext cx="1447800" cy="827362"/>
          </a:xfrm>
          <a:prstGeom prst="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SDN-C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3" name="Flowchart: Magnetic Disk 12"/>
          <p:cNvSpPr/>
          <p:nvPr/>
        </p:nvSpPr>
        <p:spPr>
          <a:xfrm>
            <a:off x="6780829" y="2412681"/>
            <a:ext cx="337457" cy="315282"/>
          </a:xfrm>
          <a:prstGeom prst="flowChartMagneticDisk">
            <a:avLst/>
          </a:prstGeom>
          <a:solidFill>
            <a:srgbClr val="F0DAEB"/>
          </a:solidFill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7204367" y="2444299"/>
            <a:ext cx="567847" cy="275572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sz="1400" dirty="0" smtClean="0">
                <a:solidFill>
                  <a:schemeClr val="tx2"/>
                </a:solidFill>
              </a:rPr>
              <a:t>Config DB</a:t>
            </a:r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4997737" y="2068305"/>
            <a:ext cx="911932" cy="818907"/>
          </a:xfrm>
          <a:prstGeom prst="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Policy</a:t>
            </a:r>
          </a:p>
        </p:txBody>
      </p:sp>
      <p:sp>
        <p:nvSpPr>
          <p:cNvPr id="19" name="Rectangle 18"/>
          <p:cNvSpPr/>
          <p:nvPr/>
        </p:nvSpPr>
        <p:spPr>
          <a:xfrm>
            <a:off x="9418452" y="1963052"/>
            <a:ext cx="2039631" cy="86055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sz="1600" dirty="0" smtClean="0">
                <a:solidFill>
                  <a:schemeClr val="tx2"/>
                </a:solidFill>
              </a:rPr>
              <a:t>Simulated RAN</a:t>
            </a:r>
          </a:p>
          <a:p>
            <a:pPr marL="169863" indent="-169863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tx2"/>
                </a:solidFill>
              </a:rPr>
              <a:t>~2000 Cells</a:t>
            </a:r>
          </a:p>
          <a:p>
            <a:pPr marL="169863" indent="-169863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tx2"/>
                </a:solidFill>
              </a:rPr>
              <a:t>Nbr_list, PCI values</a:t>
            </a:r>
            <a:endParaRPr lang="en-US" sz="1600" dirty="0">
              <a:solidFill>
                <a:schemeClr val="tx2"/>
              </a:solidFill>
            </a:endParaRPr>
          </a:p>
        </p:txBody>
      </p:sp>
      <p:cxnSp>
        <p:nvCxnSpPr>
          <p:cNvPr id="67" name="Straight Arrow Connector 66"/>
          <p:cNvCxnSpPr>
            <a:stCxn id="9" idx="1"/>
            <a:endCxn id="17" idx="3"/>
          </p:cNvCxnSpPr>
          <p:nvPr/>
        </p:nvCxnSpPr>
        <p:spPr>
          <a:xfrm flipH="1" flipV="1">
            <a:off x="5909669" y="2477759"/>
            <a:ext cx="763398" cy="4227"/>
          </a:xfrm>
          <a:prstGeom prst="straightConnector1">
            <a:avLst/>
          </a:prstGeom>
          <a:ln w="25400" cmpd="sng">
            <a:solidFill>
              <a:schemeClr val="accent6"/>
            </a:solidFill>
            <a:headEnd type="arrow" w="lg" len="lg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2" name="Straight Arrow Connector 71"/>
          <p:cNvCxnSpPr/>
          <p:nvPr/>
        </p:nvCxnSpPr>
        <p:spPr>
          <a:xfrm flipH="1">
            <a:off x="4279381" y="2730358"/>
            <a:ext cx="624878" cy="0"/>
          </a:xfrm>
          <a:prstGeom prst="straightConnector1">
            <a:avLst/>
          </a:prstGeom>
          <a:ln w="25400" cmpd="sng">
            <a:solidFill>
              <a:schemeClr val="accent6"/>
            </a:solidFill>
            <a:headEnd type="arrow" w="lg" len="lg"/>
            <a:tailEnd type="arrow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6" name="Straight Arrow Connector 75"/>
          <p:cNvCxnSpPr/>
          <p:nvPr/>
        </p:nvCxnSpPr>
        <p:spPr>
          <a:xfrm>
            <a:off x="4300207" y="2491292"/>
            <a:ext cx="604052" cy="14923"/>
          </a:xfrm>
          <a:prstGeom prst="straightConnector1">
            <a:avLst/>
          </a:prstGeom>
          <a:ln w="25400" cmpd="sng">
            <a:solidFill>
              <a:schemeClr val="accent6"/>
            </a:solidFill>
            <a:tailEnd type="arrow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4" name="Oval 83"/>
          <p:cNvSpPr/>
          <p:nvPr/>
        </p:nvSpPr>
        <p:spPr>
          <a:xfrm>
            <a:off x="4441431" y="2650156"/>
            <a:ext cx="294066" cy="315282"/>
          </a:xfrm>
          <a:prstGeom prst="ellipse">
            <a:avLst/>
          </a:prstGeom>
          <a:solidFill>
            <a:srgbClr val="FFFF00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 smtClean="0">
                <a:solidFill>
                  <a:schemeClr val="tx2"/>
                </a:solidFill>
              </a:rPr>
              <a:t>2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85" name="Oval 84"/>
          <p:cNvSpPr/>
          <p:nvPr/>
        </p:nvSpPr>
        <p:spPr>
          <a:xfrm>
            <a:off x="2397635" y="2748932"/>
            <a:ext cx="294066" cy="315282"/>
          </a:xfrm>
          <a:prstGeom prst="ellipse">
            <a:avLst/>
          </a:prstGeom>
          <a:solidFill>
            <a:srgbClr val="FFFF00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>
                <a:solidFill>
                  <a:schemeClr val="tx2"/>
                </a:solidFill>
              </a:rPr>
              <a:t>5</a:t>
            </a:r>
          </a:p>
        </p:txBody>
      </p:sp>
      <p:sp>
        <p:nvSpPr>
          <p:cNvPr id="87" name="Oval 86"/>
          <p:cNvSpPr/>
          <p:nvPr/>
        </p:nvSpPr>
        <p:spPr>
          <a:xfrm>
            <a:off x="2370637" y="1833002"/>
            <a:ext cx="294066" cy="315282"/>
          </a:xfrm>
          <a:prstGeom prst="ellipse">
            <a:avLst/>
          </a:prstGeom>
          <a:solidFill>
            <a:srgbClr val="FFFF00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>
                <a:solidFill>
                  <a:schemeClr val="tx2"/>
                </a:solidFill>
              </a:rPr>
              <a:t>6</a:t>
            </a:r>
          </a:p>
        </p:txBody>
      </p:sp>
      <p:sp>
        <p:nvSpPr>
          <p:cNvPr id="90" name="Oval 89"/>
          <p:cNvSpPr/>
          <p:nvPr/>
        </p:nvSpPr>
        <p:spPr>
          <a:xfrm>
            <a:off x="3726719" y="2554859"/>
            <a:ext cx="349282" cy="315282"/>
          </a:xfrm>
          <a:prstGeom prst="ellipse">
            <a:avLst/>
          </a:prstGeom>
          <a:solidFill>
            <a:srgbClr val="00B050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/>
              <a:t>1</a:t>
            </a:r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91" name="Oval 90"/>
          <p:cNvSpPr/>
          <p:nvPr/>
        </p:nvSpPr>
        <p:spPr>
          <a:xfrm>
            <a:off x="1749754" y="2271430"/>
            <a:ext cx="338192" cy="299316"/>
          </a:xfrm>
          <a:prstGeom prst="ellipse">
            <a:avLst/>
          </a:prstGeom>
          <a:solidFill>
            <a:srgbClr val="00B050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/>
              <a:t>1</a:t>
            </a:r>
            <a:r>
              <a:rPr lang="en-US" dirty="0" smtClean="0"/>
              <a:t>c</a:t>
            </a:r>
            <a:endParaRPr lang="en-US" dirty="0"/>
          </a:p>
        </p:txBody>
      </p:sp>
      <p:cxnSp>
        <p:nvCxnSpPr>
          <p:cNvPr id="111" name="Straight Arrow Connector 110"/>
          <p:cNvCxnSpPr/>
          <p:nvPr/>
        </p:nvCxnSpPr>
        <p:spPr>
          <a:xfrm flipV="1">
            <a:off x="2278969" y="2474810"/>
            <a:ext cx="572375" cy="1"/>
          </a:xfrm>
          <a:prstGeom prst="straightConnector1">
            <a:avLst/>
          </a:prstGeom>
          <a:ln w="25400" cmpd="sng">
            <a:solidFill>
              <a:schemeClr val="accent6"/>
            </a:solidFill>
            <a:tailEnd type="arrow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5" name="Straight Arrow Connector 114"/>
          <p:cNvCxnSpPr/>
          <p:nvPr/>
        </p:nvCxnSpPr>
        <p:spPr>
          <a:xfrm flipH="1">
            <a:off x="2223544" y="2675207"/>
            <a:ext cx="680024" cy="0"/>
          </a:xfrm>
          <a:prstGeom prst="straightConnector1">
            <a:avLst/>
          </a:prstGeom>
          <a:ln w="25400" cmpd="sng">
            <a:solidFill>
              <a:schemeClr val="accent6"/>
            </a:solidFill>
            <a:tailEnd type="arrow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6" name="Oval 125"/>
          <p:cNvSpPr/>
          <p:nvPr/>
        </p:nvSpPr>
        <p:spPr>
          <a:xfrm>
            <a:off x="2167256" y="1219189"/>
            <a:ext cx="366023" cy="340731"/>
          </a:xfrm>
          <a:prstGeom prst="ellipse">
            <a:avLst/>
          </a:prstGeom>
          <a:solidFill>
            <a:srgbClr val="FFFF00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 smtClean="0">
                <a:solidFill>
                  <a:schemeClr val="tx2"/>
                </a:solidFill>
              </a:rPr>
              <a:t>7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244" name="TextBox 243"/>
          <p:cNvSpPr txBox="1"/>
          <p:nvPr/>
        </p:nvSpPr>
        <p:spPr>
          <a:xfrm>
            <a:off x="8223460" y="1680216"/>
            <a:ext cx="1104407" cy="374493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sz="1400" i="1" dirty="0">
                <a:solidFill>
                  <a:schemeClr val="tx2"/>
                </a:solidFill>
              </a:rPr>
              <a:t>Config change</a:t>
            </a:r>
          </a:p>
          <a:p>
            <a:r>
              <a:rPr lang="en-US" sz="1400" i="1" dirty="0">
                <a:solidFill>
                  <a:schemeClr val="tx2"/>
                </a:solidFill>
              </a:rPr>
              <a:t>Change Notifn</a:t>
            </a:r>
          </a:p>
        </p:txBody>
      </p:sp>
      <p:sp>
        <p:nvSpPr>
          <p:cNvPr id="257" name="TextBox 256"/>
          <p:cNvSpPr txBox="1"/>
          <p:nvPr/>
        </p:nvSpPr>
        <p:spPr>
          <a:xfrm>
            <a:off x="8182714" y="2112213"/>
            <a:ext cx="1104407" cy="279764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sz="1400" dirty="0">
                <a:solidFill>
                  <a:srgbClr val="7030A0"/>
                </a:solidFill>
              </a:rPr>
              <a:t>(Netconf/Yang)</a:t>
            </a:r>
          </a:p>
        </p:txBody>
      </p:sp>
      <p:sp>
        <p:nvSpPr>
          <p:cNvPr id="99" name="Oval 98"/>
          <p:cNvSpPr/>
          <p:nvPr/>
        </p:nvSpPr>
        <p:spPr>
          <a:xfrm>
            <a:off x="4381388" y="2266878"/>
            <a:ext cx="334631" cy="362556"/>
          </a:xfrm>
          <a:prstGeom prst="ellipse">
            <a:avLst/>
          </a:prstGeom>
          <a:solidFill>
            <a:srgbClr val="FFFF00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 smtClean="0">
                <a:solidFill>
                  <a:schemeClr val="tx2"/>
                </a:solidFill>
              </a:rPr>
              <a:t>9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79" name="Oval 78"/>
          <p:cNvSpPr/>
          <p:nvPr/>
        </p:nvSpPr>
        <p:spPr>
          <a:xfrm>
            <a:off x="8374175" y="2562413"/>
            <a:ext cx="339934" cy="373038"/>
          </a:xfrm>
          <a:prstGeom prst="ellipse">
            <a:avLst/>
          </a:prstGeom>
          <a:solidFill>
            <a:srgbClr val="FFFF00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>
                <a:solidFill>
                  <a:schemeClr val="tx2"/>
                </a:solidFill>
              </a:rPr>
              <a:t>3</a:t>
            </a:r>
          </a:p>
        </p:txBody>
      </p:sp>
      <p:cxnSp>
        <p:nvCxnSpPr>
          <p:cNvPr id="104" name="Elbow Connector 103"/>
          <p:cNvCxnSpPr/>
          <p:nvPr/>
        </p:nvCxnSpPr>
        <p:spPr>
          <a:xfrm rot="10800000" flipV="1">
            <a:off x="1804595" y="1677979"/>
            <a:ext cx="5206300" cy="418565"/>
          </a:xfrm>
          <a:prstGeom prst="bentConnector3">
            <a:avLst>
              <a:gd name="adj1" fmla="val 99908"/>
            </a:avLst>
          </a:prstGeom>
          <a:ln w="28575" cmpd="sng">
            <a:solidFill>
              <a:schemeClr val="tx1"/>
            </a:solidFill>
            <a:prstDash val="solid"/>
            <a:tailEnd type="arrow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Arrow Connector 104"/>
          <p:cNvCxnSpPr/>
          <p:nvPr/>
        </p:nvCxnSpPr>
        <p:spPr>
          <a:xfrm flipV="1">
            <a:off x="6807364" y="1770668"/>
            <a:ext cx="1" cy="277050"/>
          </a:xfrm>
          <a:prstGeom prst="straightConnector1">
            <a:avLst/>
          </a:prstGeom>
          <a:ln w="25400" cmpd="sng">
            <a:solidFill>
              <a:schemeClr val="tx1"/>
            </a:solidFill>
            <a:headEnd type="none" w="lg" len="lg"/>
            <a:tailEnd type="arrow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8" name="Oval 107"/>
          <p:cNvSpPr/>
          <p:nvPr/>
        </p:nvSpPr>
        <p:spPr>
          <a:xfrm>
            <a:off x="7579862" y="2102530"/>
            <a:ext cx="349282" cy="315282"/>
          </a:xfrm>
          <a:prstGeom prst="ellipse">
            <a:avLst/>
          </a:prstGeom>
          <a:solidFill>
            <a:srgbClr val="00B050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/>
              <a:t>1</a:t>
            </a:r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02" name="Oval 101"/>
          <p:cNvSpPr/>
          <p:nvPr/>
        </p:nvSpPr>
        <p:spPr>
          <a:xfrm>
            <a:off x="5050146" y="2421022"/>
            <a:ext cx="388708" cy="331832"/>
          </a:xfrm>
          <a:prstGeom prst="ellipse">
            <a:avLst/>
          </a:prstGeom>
          <a:solidFill>
            <a:srgbClr val="00B050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/>
              <a:t>1</a:t>
            </a:r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ONAP </a:t>
            </a:r>
            <a:r>
              <a:rPr lang="en-US" sz="2800" dirty="0" smtClean="0"/>
              <a:t>Casablanca: </a:t>
            </a:r>
            <a:r>
              <a:rPr lang="en-US" sz="2800" dirty="0" smtClean="0"/>
              <a:t>PCI Optimization using OOF</a:t>
            </a:r>
            <a:endParaRPr lang="en-US" sz="2800" dirty="0"/>
          </a:p>
        </p:txBody>
      </p:sp>
      <p:cxnSp>
        <p:nvCxnSpPr>
          <p:cNvPr id="82" name="Straight Arrow Connector 81"/>
          <p:cNvCxnSpPr/>
          <p:nvPr/>
        </p:nvCxnSpPr>
        <p:spPr>
          <a:xfrm flipH="1">
            <a:off x="2205748" y="2226347"/>
            <a:ext cx="2670973" cy="0"/>
          </a:xfrm>
          <a:prstGeom prst="straightConnector1">
            <a:avLst/>
          </a:prstGeom>
          <a:ln w="25400" cmpd="sng">
            <a:solidFill>
              <a:schemeClr val="tx1"/>
            </a:solidFill>
            <a:headEnd type="arrow" w="lg" len="lg"/>
            <a:tailEnd type="arrow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8" name="Oval 87"/>
          <p:cNvSpPr/>
          <p:nvPr/>
        </p:nvSpPr>
        <p:spPr>
          <a:xfrm>
            <a:off x="2365264" y="2269950"/>
            <a:ext cx="294066" cy="315282"/>
          </a:xfrm>
          <a:prstGeom prst="ellipse">
            <a:avLst/>
          </a:prstGeom>
          <a:solidFill>
            <a:srgbClr val="FFFF00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 smtClean="0">
                <a:solidFill>
                  <a:schemeClr val="tx2"/>
                </a:solidFill>
              </a:rPr>
              <a:t>8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94" name="Oval 93"/>
          <p:cNvSpPr/>
          <p:nvPr/>
        </p:nvSpPr>
        <p:spPr>
          <a:xfrm>
            <a:off x="6057634" y="2093775"/>
            <a:ext cx="334631" cy="362556"/>
          </a:xfrm>
          <a:prstGeom prst="ellipse">
            <a:avLst/>
          </a:prstGeom>
          <a:solidFill>
            <a:srgbClr val="FFFF00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 smtClean="0">
                <a:solidFill>
                  <a:schemeClr val="tx2"/>
                </a:solidFill>
              </a:rPr>
              <a:t>10</a:t>
            </a:r>
            <a:endParaRPr lang="en-US" dirty="0">
              <a:solidFill>
                <a:schemeClr val="tx2"/>
              </a:solidFill>
            </a:endParaRPr>
          </a:p>
        </p:txBody>
      </p:sp>
      <p:cxnSp>
        <p:nvCxnSpPr>
          <p:cNvPr id="113" name="Elbow Connector 112"/>
          <p:cNvCxnSpPr/>
          <p:nvPr/>
        </p:nvCxnSpPr>
        <p:spPr>
          <a:xfrm rot="10800000" flipV="1">
            <a:off x="3786833" y="1792895"/>
            <a:ext cx="3020532" cy="517007"/>
          </a:xfrm>
          <a:prstGeom prst="bentConnector3">
            <a:avLst>
              <a:gd name="adj1" fmla="val 100094"/>
            </a:avLst>
          </a:prstGeom>
          <a:ln w="25400" cmpd="sng">
            <a:solidFill>
              <a:schemeClr val="tx1"/>
            </a:solidFill>
            <a:prstDash val="solid"/>
            <a:tailEnd type="arrow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4" name="Straight Arrow Connector 113"/>
          <p:cNvCxnSpPr/>
          <p:nvPr/>
        </p:nvCxnSpPr>
        <p:spPr>
          <a:xfrm flipH="1" flipV="1">
            <a:off x="7000651" y="1674583"/>
            <a:ext cx="2408" cy="376724"/>
          </a:xfrm>
          <a:prstGeom prst="straightConnector1">
            <a:avLst/>
          </a:prstGeom>
          <a:ln w="25400" cmpd="sng">
            <a:solidFill>
              <a:schemeClr val="tx1"/>
            </a:solidFill>
            <a:headEnd type="none" w="lg" len="lg"/>
            <a:tailEnd type="arrow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9" name="Oval 108"/>
          <p:cNvSpPr/>
          <p:nvPr/>
        </p:nvSpPr>
        <p:spPr>
          <a:xfrm>
            <a:off x="4137574" y="1655653"/>
            <a:ext cx="444399" cy="373038"/>
          </a:xfrm>
          <a:prstGeom prst="ellipse">
            <a:avLst/>
          </a:prstGeom>
          <a:solidFill>
            <a:srgbClr val="FFFF00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 smtClean="0">
                <a:solidFill>
                  <a:schemeClr val="tx2"/>
                </a:solidFill>
              </a:rPr>
              <a:t>4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89" name="Oval 88"/>
          <p:cNvSpPr/>
          <p:nvPr/>
        </p:nvSpPr>
        <p:spPr>
          <a:xfrm>
            <a:off x="8786852" y="2599836"/>
            <a:ext cx="334631" cy="362556"/>
          </a:xfrm>
          <a:prstGeom prst="ellipse">
            <a:avLst/>
          </a:prstGeom>
          <a:solidFill>
            <a:srgbClr val="FFFF00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 smtClean="0">
                <a:solidFill>
                  <a:schemeClr val="tx2"/>
                </a:solidFill>
              </a:rPr>
              <a:t>11</a:t>
            </a:r>
            <a:endParaRPr lang="en-US" dirty="0">
              <a:solidFill>
                <a:schemeClr val="tx2"/>
              </a:solidFill>
            </a:endParaRPr>
          </a:p>
        </p:txBody>
      </p:sp>
      <p:cxnSp>
        <p:nvCxnSpPr>
          <p:cNvPr id="48" name="Straight Arrow Connector 47"/>
          <p:cNvCxnSpPr/>
          <p:nvPr/>
        </p:nvCxnSpPr>
        <p:spPr>
          <a:xfrm flipH="1">
            <a:off x="8150785" y="2491291"/>
            <a:ext cx="1177082" cy="14924"/>
          </a:xfrm>
          <a:prstGeom prst="straightConnector1">
            <a:avLst/>
          </a:prstGeom>
          <a:ln w="25400" cmpd="sng">
            <a:solidFill>
              <a:schemeClr val="accent6"/>
            </a:solidFill>
            <a:headEnd type="arrow" w="lg" len="lg"/>
            <a:tailEnd type="arrow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3908048"/>
              </p:ext>
            </p:extLst>
          </p:nvPr>
        </p:nvGraphicFramePr>
        <p:xfrm>
          <a:off x="989439" y="3392672"/>
          <a:ext cx="9823872" cy="265659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70028"/>
                <a:gridCol w="3920066"/>
                <a:gridCol w="353434"/>
                <a:gridCol w="918257"/>
                <a:gridCol w="3962087"/>
              </a:tblGrid>
              <a:tr h="277247"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1" u="none" strike="noStrike" dirty="0">
                          <a:effectLst/>
                        </a:rPr>
                        <a:t>Step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1" u="none" strike="noStrike" dirty="0">
                          <a:effectLst/>
                        </a:rPr>
                        <a:t>Functionality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>
                          <a:effectLst/>
                        </a:rPr>
                        <a:t> 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1" u="none" strike="noStrike" dirty="0">
                          <a:effectLst/>
                        </a:rPr>
                        <a:t>Step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1" u="none" strike="noStrike" dirty="0">
                          <a:effectLst/>
                        </a:rPr>
                        <a:t>Functionality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u="none" strike="noStrike" dirty="0">
                          <a:effectLst/>
                        </a:rPr>
                        <a:t>1a-1d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u="none" strike="noStrike" dirty="0">
                          <a:effectLst/>
                        </a:rPr>
                        <a:t>Modules loaded to support PCI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 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u="none" strike="noStrike" dirty="0">
                          <a:effectLst/>
                        </a:rPr>
                        <a:t>6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u="none" strike="noStrike" dirty="0">
                          <a:effectLst/>
                        </a:rPr>
                        <a:t>Fetch PCI optimization policies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u="none" strike="noStrike" dirty="0">
                          <a:effectLst/>
                        </a:rPr>
                        <a:t>2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u="none" strike="noStrike" dirty="0">
                          <a:effectLst/>
                        </a:rPr>
                        <a:t>PCI-Handler MS fetches configuration policies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 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u="none" strike="noStrike" dirty="0">
                          <a:effectLst/>
                        </a:rPr>
                        <a:t>7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u="none" strike="noStrike" dirty="0">
                          <a:effectLst/>
                        </a:rPr>
                        <a:t>OOF fetches data for cells in the region.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u="none" strike="noStrike" dirty="0">
                          <a:effectLst/>
                        </a:rPr>
                        <a:t>3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u="none" strike="noStrike" dirty="0">
                          <a:effectLst/>
                        </a:rPr>
                        <a:t>Config change notification from RAN to SDN-C</a:t>
                      </a:r>
                      <a:br>
                        <a:rPr lang="en-US" sz="1600" u="none" strike="noStrike" dirty="0">
                          <a:effectLst/>
                        </a:rPr>
                      </a:br>
                      <a:r>
                        <a:rPr lang="en-US" sz="1600" u="none" strike="noStrike" dirty="0">
                          <a:effectLst/>
                        </a:rPr>
                        <a:t>(e.g. Nbr list change)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 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u="none" strike="noStrike" dirty="0">
                          <a:effectLst/>
                        </a:rPr>
                        <a:t>8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u="none" strike="noStrike" dirty="0">
                          <a:effectLst/>
                        </a:rPr>
                        <a:t>OOF provides PCI Optimization result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u="none" strike="noStrike" dirty="0">
                          <a:effectLst/>
                        </a:rPr>
                        <a:t>4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da-DK" sz="1600" u="none" strike="noStrike" dirty="0">
                          <a:effectLst/>
                        </a:rPr>
                        <a:t>SDN-C sends config data change to PCI-Handler-MS.</a:t>
                      </a:r>
                      <a:endParaRPr lang="da-DK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 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u="none" strike="noStrike" dirty="0">
                          <a:effectLst/>
                        </a:rPr>
                        <a:t>9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u="none" strike="noStrike" dirty="0">
                          <a:effectLst/>
                        </a:rPr>
                        <a:t>PCI-Handler-MS provides PCI recommendation to Policy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u="none" strike="noStrike" dirty="0">
                          <a:effectLst/>
                        </a:rPr>
                        <a:t>5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u="none" strike="noStrike" dirty="0">
                          <a:effectLst/>
                        </a:rPr>
                        <a:t>PCI-Handler MS invokes OOF for pre-defined workflow for PCI Optimization via REST API.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 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u="none" strike="noStrike" dirty="0">
                          <a:effectLst/>
                        </a:rPr>
                        <a:t>10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u="none" strike="noStrike" dirty="0">
                          <a:effectLst/>
                        </a:rPr>
                        <a:t>Policy sends message to SDN-C with instruction for PCI configuration changes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 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u="none" strike="noStrike" dirty="0">
                          <a:effectLst/>
                        </a:rPr>
                        <a:t>11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u="none" strike="noStrike" dirty="0">
                          <a:effectLst/>
                        </a:rPr>
                        <a:t>SDN-C applies config changes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85160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Flow / test case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Intel Confidential 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267" y="1150877"/>
            <a:ext cx="5196733" cy="5128738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6411953" y="1263263"/>
            <a:ext cx="533351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See latest flow and test case at:</a:t>
            </a:r>
          </a:p>
          <a:p>
            <a:r>
              <a:rPr lang="en-US" dirty="0" smtClean="0">
                <a:hlinkClick r:id="rId3"/>
              </a:rPr>
              <a:t>ONAP OOF-based PCI wiki page</a:t>
            </a:r>
            <a:endParaRPr lang="en-US" dirty="0" smtClean="0"/>
          </a:p>
          <a:p>
            <a:r>
              <a:rPr lang="en-US" sz="800" dirty="0">
                <a:hlinkClick r:id="rId3"/>
              </a:rPr>
              <a:t>https://wiki.onap.org/display/DW/5G+-+OOF+(ONAP+Optimization+Framework)+and+PCI+(Physical+Cell+ID)+</a:t>
            </a:r>
            <a:r>
              <a:rPr lang="en-US" sz="800" dirty="0" smtClean="0">
                <a:hlinkClick r:id="rId3"/>
              </a:rPr>
              <a:t>Optimization</a:t>
            </a:r>
            <a:r>
              <a:rPr lang="en-US" sz="800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8371792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Support Needed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pPr marL="519113" indent="-173038"/>
            <a:r>
              <a:rPr lang="en-US" sz="2400" dirty="0"/>
              <a:t>New </a:t>
            </a:r>
            <a:r>
              <a:rPr lang="en-US" sz="2400" dirty="0" smtClean="0"/>
              <a:t>PCI-Handler-Microservice</a:t>
            </a:r>
          </a:p>
          <a:p>
            <a:pPr marL="976313" lvl="1" indent="-173038"/>
            <a:r>
              <a:rPr lang="en-US" sz="2000" dirty="0"/>
              <a:t>Develop microservice and onboard on to DCAE</a:t>
            </a:r>
          </a:p>
          <a:p>
            <a:pPr marL="976313" lvl="1" indent="-173038"/>
            <a:r>
              <a:rPr lang="en-US" sz="2000" dirty="0" smtClean="0"/>
              <a:t>Interfaces </a:t>
            </a:r>
            <a:r>
              <a:rPr lang="en-US" sz="2000" dirty="0"/>
              <a:t>to OOF, Policy, </a:t>
            </a:r>
            <a:r>
              <a:rPr lang="en-US" sz="2000" dirty="0" smtClean="0"/>
              <a:t>DMaaP</a:t>
            </a:r>
          </a:p>
          <a:p>
            <a:pPr marL="976313" lvl="1" indent="-173038"/>
            <a:r>
              <a:rPr lang="en-US" sz="2000" dirty="0" smtClean="0"/>
              <a:t>Programmed to trigger PCI optimization request based on message from SDN-C</a:t>
            </a:r>
          </a:p>
          <a:p>
            <a:pPr marL="976313" lvl="1" indent="-173038"/>
            <a:r>
              <a:rPr lang="en-US" sz="2000" dirty="0" smtClean="0"/>
              <a:t>Fetches and applies configuration policies, which specify rules for processing input messages from </a:t>
            </a:r>
            <a:r>
              <a:rPr lang="en-US" sz="2000" dirty="0" smtClean="0"/>
              <a:t>SDN-C</a:t>
            </a:r>
          </a:p>
          <a:p>
            <a:pPr marL="976313" lvl="1" indent="-173038"/>
            <a:r>
              <a:rPr lang="en-US" sz="2000" dirty="0" smtClean="0"/>
              <a:t>Gets message from SDN-C (via DMaaP)</a:t>
            </a:r>
            <a:endParaRPr lang="en-US" sz="2000" dirty="0" smtClean="0"/>
          </a:p>
          <a:p>
            <a:pPr marL="976313" lvl="1" indent="-173038"/>
            <a:r>
              <a:rPr lang="en-US" sz="2000" dirty="0" smtClean="0"/>
              <a:t>Requests PCI Optimization from OOF</a:t>
            </a:r>
          </a:p>
          <a:p>
            <a:pPr marL="976313" lvl="1" indent="-173038"/>
            <a:r>
              <a:rPr lang="en-US" sz="2000" dirty="0" smtClean="0"/>
              <a:t>Receives PCI Optimization result, and forwards recommendation to Policy</a:t>
            </a:r>
            <a:endParaRPr lang="en-US" sz="2000" dirty="0"/>
          </a:p>
          <a:p>
            <a:pPr marL="519113" indent="-173038"/>
            <a:r>
              <a:rPr lang="en-US" sz="2400" dirty="0" smtClean="0"/>
              <a:t>OOF</a:t>
            </a:r>
          </a:p>
          <a:p>
            <a:pPr marL="976313" lvl="1" indent="-173038"/>
            <a:r>
              <a:rPr lang="en-US" sz="2000" dirty="0" smtClean="0"/>
              <a:t>New interface </a:t>
            </a:r>
            <a:r>
              <a:rPr lang="en-US" sz="2000" dirty="0"/>
              <a:t>to </a:t>
            </a:r>
            <a:r>
              <a:rPr lang="en-US" sz="2000" dirty="0" smtClean="0"/>
              <a:t>PCI-Handler-MS</a:t>
            </a:r>
          </a:p>
          <a:p>
            <a:pPr marL="976313" lvl="1" indent="-173038"/>
            <a:r>
              <a:rPr lang="en-US" sz="2000" dirty="0" smtClean="0"/>
              <a:t>Use new API in SDN-C to query database – could be via DMaaP</a:t>
            </a:r>
            <a:endParaRPr lang="en-US" sz="2000" dirty="0"/>
          </a:p>
          <a:p>
            <a:pPr marL="976313" lvl="1" indent="-173038"/>
            <a:r>
              <a:rPr lang="en-US" sz="2000" dirty="0" smtClean="0"/>
              <a:t>Modify existing interface to </a:t>
            </a:r>
            <a:r>
              <a:rPr lang="en-US" sz="2000" dirty="0" smtClean="0"/>
              <a:t>Policy to fetch PCI optimization policy</a:t>
            </a:r>
            <a:endParaRPr lang="en-US" sz="2000" dirty="0" smtClean="0"/>
          </a:p>
          <a:p>
            <a:pPr marL="976313" lvl="1" indent="-173038"/>
            <a:r>
              <a:rPr lang="en-US" sz="2000" dirty="0" smtClean="0"/>
              <a:t>Modify models to incorporate </a:t>
            </a:r>
            <a:r>
              <a:rPr lang="en-US" sz="2000" dirty="0" smtClean="0"/>
              <a:t>solver for optimization </a:t>
            </a:r>
            <a:r>
              <a:rPr lang="en-US" sz="2000" dirty="0" smtClean="0"/>
              <a:t>of </a:t>
            </a:r>
            <a:r>
              <a:rPr lang="en-US" sz="2000" dirty="0" smtClean="0"/>
              <a:t>PCI</a:t>
            </a:r>
          </a:p>
          <a:p>
            <a:pPr marL="976313" lvl="1" indent="-173038"/>
            <a:r>
              <a:rPr lang="en-US" sz="2000" dirty="0" smtClean="0"/>
              <a:t>Host solver algorithm (existing)</a:t>
            </a:r>
            <a:endParaRPr lang="en-US" sz="2000" dirty="0" smtClean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674988548"/>
      </p:ext>
    </p:extLst>
  </p:cSld>
  <p:clrMapOvr>
    <a:masterClrMapping/>
  </p:clrMapOvr>
  <p:transition>
    <p:wipe dir="r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Support Needed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pPr marL="519113" indent="-173038"/>
            <a:r>
              <a:rPr lang="en-US" sz="2400" dirty="0" smtClean="0"/>
              <a:t>Policy</a:t>
            </a:r>
          </a:p>
          <a:p>
            <a:pPr marL="976313" lvl="1" indent="-173038"/>
            <a:r>
              <a:rPr lang="en-US" sz="2000" dirty="0" smtClean="0"/>
              <a:t>New interface </a:t>
            </a:r>
            <a:r>
              <a:rPr lang="en-US" sz="2000" dirty="0"/>
              <a:t>to </a:t>
            </a:r>
            <a:r>
              <a:rPr lang="en-US" sz="2000" dirty="0" smtClean="0"/>
              <a:t>PCI-Handler-MS; provide configuration policies</a:t>
            </a:r>
          </a:p>
          <a:p>
            <a:pPr marL="976313" lvl="1" indent="-173038"/>
            <a:r>
              <a:rPr lang="en-US" sz="2000" dirty="0" smtClean="0"/>
              <a:t>Modify existing </a:t>
            </a:r>
            <a:r>
              <a:rPr lang="en-US" sz="2000" dirty="0"/>
              <a:t>interface to </a:t>
            </a:r>
            <a:r>
              <a:rPr lang="en-US" sz="2000" dirty="0" smtClean="0"/>
              <a:t>OOF: provide </a:t>
            </a:r>
            <a:r>
              <a:rPr lang="en-US" sz="2000" dirty="0" smtClean="0"/>
              <a:t>PCI optimization </a:t>
            </a:r>
            <a:r>
              <a:rPr lang="en-US" sz="2000" dirty="0" smtClean="0"/>
              <a:t>policies</a:t>
            </a:r>
            <a:endParaRPr lang="en-US" sz="2000" dirty="0"/>
          </a:p>
          <a:p>
            <a:pPr marL="976313" lvl="1" indent="-173038"/>
            <a:r>
              <a:rPr lang="en-US" sz="2000" dirty="0" smtClean="0"/>
              <a:t>DMaaP: </a:t>
            </a:r>
            <a:r>
              <a:rPr lang="en-US" sz="2000" dirty="0" smtClean="0"/>
              <a:t>send message </a:t>
            </a:r>
            <a:r>
              <a:rPr lang="en-US" sz="2000" dirty="0" smtClean="0"/>
              <a:t>to SDN-C with </a:t>
            </a:r>
            <a:r>
              <a:rPr lang="en-US" sz="2000" dirty="0" smtClean="0"/>
              <a:t>action request</a:t>
            </a:r>
            <a:endParaRPr lang="en-US" sz="2400" dirty="0"/>
          </a:p>
          <a:p>
            <a:pPr marL="519113" indent="-173038"/>
            <a:r>
              <a:rPr lang="en-US" sz="2400" dirty="0" smtClean="0"/>
              <a:t>SDN-C (in SDN-R team)</a:t>
            </a:r>
            <a:endParaRPr lang="en-US" sz="2400" dirty="0" smtClean="0"/>
          </a:p>
          <a:p>
            <a:pPr marL="976313" lvl="1" indent="-173038"/>
            <a:r>
              <a:rPr lang="en-US" sz="2000" dirty="0" smtClean="0"/>
              <a:t>Modify </a:t>
            </a:r>
            <a:r>
              <a:rPr lang="en-US" sz="2000" dirty="0" smtClean="0"/>
              <a:t>existing Yang model, DG to support PCI use case</a:t>
            </a:r>
          </a:p>
          <a:p>
            <a:pPr marL="976313" lvl="1" indent="-173038"/>
            <a:r>
              <a:rPr lang="en-US" sz="2000" dirty="0" smtClean="0"/>
              <a:t>Netconf interface to </a:t>
            </a:r>
            <a:r>
              <a:rPr lang="en-US" sz="2000" dirty="0" smtClean="0"/>
              <a:t>RAN: accept change </a:t>
            </a:r>
            <a:r>
              <a:rPr lang="en-US" sz="2000" dirty="0" smtClean="0"/>
              <a:t>notification, </a:t>
            </a:r>
            <a:r>
              <a:rPr lang="en-US" sz="2000" dirty="0" smtClean="0"/>
              <a:t>change PCI value</a:t>
            </a:r>
            <a:endParaRPr lang="en-US" sz="2000" dirty="0" smtClean="0"/>
          </a:p>
          <a:p>
            <a:pPr marL="976313" lvl="1" indent="-173038"/>
            <a:r>
              <a:rPr lang="en-US" sz="2000" dirty="0" smtClean="0"/>
              <a:t>DMaaP: Publish </a:t>
            </a:r>
            <a:r>
              <a:rPr lang="en-US" sz="2000" dirty="0" smtClean="0"/>
              <a:t>config change on </a:t>
            </a:r>
            <a:r>
              <a:rPr lang="en-US" sz="2000" dirty="0" smtClean="0"/>
              <a:t>DMaaP</a:t>
            </a:r>
          </a:p>
          <a:p>
            <a:pPr marL="976313" lvl="1" indent="-173038"/>
            <a:r>
              <a:rPr lang="en-US" sz="2000" dirty="0" smtClean="0"/>
              <a:t>DMaaP: get/process message from Policy with </a:t>
            </a:r>
            <a:r>
              <a:rPr lang="en-US" sz="2000" dirty="0"/>
              <a:t>action request </a:t>
            </a:r>
            <a:endParaRPr lang="en-US" dirty="0"/>
          </a:p>
          <a:p>
            <a:pPr marL="976313" lvl="1" indent="-173038"/>
            <a:r>
              <a:rPr lang="en-US" sz="2000" dirty="0" smtClean="0"/>
              <a:t>Maintain </a:t>
            </a:r>
            <a:r>
              <a:rPr lang="en-US" sz="2000" dirty="0"/>
              <a:t>database with RAN element / config data</a:t>
            </a:r>
          </a:p>
          <a:p>
            <a:pPr marL="976313" lvl="1" indent="-173038"/>
            <a:r>
              <a:rPr lang="en-US" sz="2000" dirty="0"/>
              <a:t>P</a:t>
            </a:r>
            <a:r>
              <a:rPr lang="en-US" sz="2000" dirty="0" smtClean="0"/>
              <a:t>rovide API for database query – could use DMaaP interface</a:t>
            </a:r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3877861707"/>
      </p:ext>
    </p:extLst>
  </p:cSld>
  <p:clrMapOvr>
    <a:masterClrMapping/>
  </p:clrMapOvr>
  <p:transition>
    <p:wipe dir="r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Support Needed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pPr marL="519113" indent="-173038"/>
            <a:r>
              <a:rPr lang="en-US" sz="2400" dirty="0" smtClean="0"/>
              <a:t>RAN Emulator</a:t>
            </a:r>
          </a:p>
          <a:p>
            <a:pPr marL="976313" lvl="1" indent="-173038"/>
            <a:r>
              <a:rPr lang="en-US" sz="2000" dirty="0"/>
              <a:t>S</a:t>
            </a:r>
            <a:r>
              <a:rPr lang="en-US" sz="2000" dirty="0" smtClean="0"/>
              <a:t>imple simulator program with about 2000 cells</a:t>
            </a:r>
          </a:p>
          <a:p>
            <a:pPr marL="976313" lvl="1" indent="-173038"/>
            <a:r>
              <a:rPr lang="en-US" sz="2000" dirty="0" err="1" smtClean="0"/>
              <a:t>Cellid</a:t>
            </a:r>
            <a:r>
              <a:rPr lang="en-US" sz="2000" dirty="0" smtClean="0"/>
              <a:t>, </a:t>
            </a:r>
            <a:r>
              <a:rPr lang="en-US" sz="2000" dirty="0" err="1" smtClean="0"/>
              <a:t>Nbr_List</a:t>
            </a:r>
            <a:r>
              <a:rPr lang="en-US" sz="2000" dirty="0" smtClean="0"/>
              <a:t>, PCI value, location (?)</a:t>
            </a:r>
          </a:p>
          <a:p>
            <a:pPr marL="976313" lvl="1" indent="-173038"/>
            <a:r>
              <a:rPr lang="en-US" sz="2000" dirty="0" smtClean="0"/>
              <a:t>Create </a:t>
            </a:r>
            <a:r>
              <a:rPr lang="en-US" sz="2000" dirty="0" smtClean="0"/>
              <a:t>nbr_list</a:t>
            </a:r>
            <a:r>
              <a:rPr lang="en-US" sz="2000" dirty="0"/>
              <a:t> </a:t>
            </a:r>
            <a:r>
              <a:rPr lang="en-US" sz="2000" dirty="0" smtClean="0"/>
              <a:t>among cells</a:t>
            </a:r>
          </a:p>
          <a:p>
            <a:pPr marL="976313" lvl="1" indent="-173038"/>
            <a:r>
              <a:rPr lang="en-US" sz="2000" dirty="0" smtClean="0"/>
              <a:t>Initial PCI value computed offline and assigned</a:t>
            </a:r>
          </a:p>
          <a:p>
            <a:pPr marL="976313" lvl="1" indent="-173038"/>
            <a:r>
              <a:rPr lang="en-US" sz="2000" dirty="0" smtClean="0"/>
              <a:t>Ability to (manually) change nbr_list </a:t>
            </a:r>
            <a:r>
              <a:rPr lang="en-US" sz="2000" dirty="0" smtClean="0"/>
              <a:t>to create </a:t>
            </a:r>
            <a:r>
              <a:rPr lang="en-US" sz="2000" dirty="0" smtClean="0"/>
              <a:t>potential for PCI </a:t>
            </a:r>
            <a:r>
              <a:rPr lang="en-US" sz="2000" dirty="0" smtClean="0"/>
              <a:t>conflict/confusion</a:t>
            </a:r>
            <a:endParaRPr lang="en-US" sz="2000" dirty="0" smtClean="0"/>
          </a:p>
          <a:p>
            <a:pPr marL="976313" lvl="1" indent="-173038"/>
            <a:r>
              <a:rPr lang="en-US" sz="2000" dirty="0" smtClean="0"/>
              <a:t>Ability to send config change notification to </a:t>
            </a:r>
            <a:r>
              <a:rPr lang="en-US" sz="2000" dirty="0" smtClean="0"/>
              <a:t>SDN-C</a:t>
            </a:r>
          </a:p>
          <a:p>
            <a:pPr marL="976313" lvl="1" indent="-173038"/>
            <a:r>
              <a:rPr lang="en-US" sz="2000" dirty="0" smtClean="0"/>
              <a:t>Ability to accept PCI value change from SDN-C</a:t>
            </a:r>
            <a:endParaRPr lang="en-US" sz="2000" dirty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299262438"/>
      </p:ext>
    </p:extLst>
  </p:cSld>
  <p:clrMapOvr>
    <a:masterClrMapping/>
  </p:clrMapOvr>
  <p:transition>
    <p:wipe dir="r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NAP_powerpoint_presentation_v1" id="{DB83975D-0410-E24B-B943-5F1FFD2693BC}" vid="{26E034CB-823C-6A4E-B815-6D6A1245F6F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ONAP_powerpoint_presentation_v1</Template>
  <TotalTime>9012</TotalTime>
  <Words>726</Words>
  <Application>Microsoft Office PowerPoint</Application>
  <PresentationFormat>Widescreen</PresentationFormat>
  <Paragraphs>145</Paragraphs>
  <Slides>11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9" baseType="lpstr">
      <vt:lpstr>.AppleSystemUIFont</vt:lpstr>
      <vt:lpstr>Arial</vt:lpstr>
      <vt:lpstr>Calibri</vt:lpstr>
      <vt:lpstr>DengXian</vt:lpstr>
      <vt:lpstr>Geneva</vt:lpstr>
      <vt:lpstr>Intel Clear Light</vt:lpstr>
      <vt:lpstr>Wingdings</vt:lpstr>
      <vt:lpstr>Office Theme</vt:lpstr>
      <vt:lpstr>ONAP Optimization Framework (OOF)  POC for Physical CellID (PCI) Optimization</vt:lpstr>
      <vt:lpstr>ONAP Optimization Framework (OOF) and PCI</vt:lpstr>
      <vt:lpstr>Casablanca - Optimization Framework Enhancements</vt:lpstr>
      <vt:lpstr>ONAP Casablanca plan for OOF-PCI</vt:lpstr>
      <vt:lpstr>ONAP Casablanca: PCI Optimization using OOF</vt:lpstr>
      <vt:lpstr>Flow / test case</vt:lpstr>
      <vt:lpstr>Support Needed</vt:lpstr>
      <vt:lpstr>Support Needed</vt:lpstr>
      <vt:lpstr>Support Needed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begwani</dc:creator>
  <cp:lastModifiedBy>SHANKARANARAYANAN, N K (N K)</cp:lastModifiedBy>
  <cp:revision>452</cp:revision>
  <cp:lastPrinted>2017-12-06T19:47:24Z</cp:lastPrinted>
  <dcterms:created xsi:type="dcterms:W3CDTF">2017-02-27T16:23:08Z</dcterms:created>
  <dcterms:modified xsi:type="dcterms:W3CDTF">2018-07-25T17:55:32Z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readonly">
    <vt:lpwstr/>
  </property>
  <property fmtid="{D5CDD505-2E9C-101B-9397-08002B2CF9AE}" pid="3" name="_change">
    <vt:lpwstr/>
  </property>
  <property fmtid="{D5CDD505-2E9C-101B-9397-08002B2CF9AE}" pid="4" name="_full-control">
    <vt:lpwstr/>
  </property>
  <property fmtid="{D5CDD505-2E9C-101B-9397-08002B2CF9AE}" pid="5" name="sflag">
    <vt:lpwstr>1505846994</vt:lpwstr>
  </property>
</Properties>
</file>