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0"/>
  </p:notesMasterIdLst>
  <p:sldIdLst>
    <p:sldId id="256" r:id="rId5"/>
    <p:sldId id="383" r:id="rId6"/>
    <p:sldId id="386" r:id="rId7"/>
    <p:sldId id="372" r:id="rId8"/>
    <p:sldId id="38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k Scott" initials="MS" lastIdx="2" clrIdx="0">
    <p:extLst>
      <p:ext uri="{19B8F6BF-5375-455C-9EA6-DF929625EA0E}">
        <p15:presenceInfo xmlns:p15="http://schemas.microsoft.com/office/powerpoint/2012/main" userId="S-1-5-21-1538607324-3213881460-940295383-2607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93"/>
    <a:srgbClr val="FF7C80"/>
    <a:srgbClr val="FF9900"/>
    <a:srgbClr val="005E27"/>
    <a:srgbClr val="006F8D"/>
    <a:srgbClr val="92D050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8" autoAdjust="0"/>
    <p:restoredTop sz="96144" autoAdjust="0"/>
  </p:normalViewPr>
  <p:slideViewPr>
    <p:cSldViewPr snapToGrid="0">
      <p:cViewPr varScale="1">
        <p:scale>
          <a:sx n="110" d="100"/>
          <a:sy n="110" d="100"/>
        </p:scale>
        <p:origin x="63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010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kia Whit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8"/>
          <p:cNvSpPr>
            <a:spLocks noGrp="1"/>
          </p:cNvSpPr>
          <p:nvPr>
            <p:ph sz="quarter" idx="13"/>
          </p:nvPr>
        </p:nvSpPr>
        <p:spPr>
          <a:xfrm>
            <a:off x="557494" y="717054"/>
            <a:ext cx="10970199" cy="402167"/>
          </a:xfrm>
        </p:spPr>
        <p:txBody>
          <a:bodyPr/>
          <a:lstStyle>
            <a:lvl1pPr marL="0" indent="0">
              <a:buFont typeface="Arial"/>
              <a:buNone/>
              <a:defRPr sz="24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1014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78229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61" r:id="rId5"/>
    <p:sldLayoutId id="2147483662" r:id="rId6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ownload/attachments/10784151/Optimization%20Use%20Case%20.pdf?api=v2" TargetMode="External"/><Relationship Id="rId2" Type="http://schemas.openxmlformats.org/officeDocument/2006/relationships/hyperlink" Target="https://wiki.onap.org/download/attachments/10784151/Real%20Time%20PM--HV%20Event%20proposal%20to%20DCAE%205G%20Use%20Case%20Presentation.pdf?api=v2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2824163"/>
            <a:ext cx="11333163" cy="3597419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5G- RTPM</a:t>
            </a:r>
            <a:br>
              <a:rPr lang="en-US" dirty="0">
                <a:latin typeface="Calibri" panose="020F0502020204030204" pitchFamily="34" charset="0"/>
              </a:rPr>
            </a:br>
            <a:r>
              <a:rPr lang="en-US" dirty="0">
                <a:latin typeface="Calibri" panose="020F0502020204030204" pitchFamily="34" charset="0"/>
              </a:rPr>
              <a:t>For USE CASE Discussion July 16</a:t>
            </a:r>
          </a:p>
        </p:txBody>
      </p:sp>
    </p:spTree>
    <p:extLst>
      <p:ext uri="{BB962C8B-B14F-4D97-AF65-F5344CB8AC3E}">
        <p14:creationId xmlns:p14="http://schemas.microsoft.com/office/powerpoint/2010/main" val="1374482073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19AB78-975A-436E-AA46-9FBAA514A2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D7B88A-666B-4A45-86D2-60CD2B66C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alibri" panose="020F0502020204030204" pitchFamily="34" charset="0"/>
              </a:rPr>
              <a:t>Real Time Performance Management Data Delivery to ONAP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FEE089-A3CB-4B3B-8470-BA645141C2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Event driven high volume data delivery from </a:t>
            </a:r>
            <a:r>
              <a:rPr lang="en-US" sz="2400" dirty="0" err="1"/>
              <a:t>xNF</a:t>
            </a:r>
            <a:r>
              <a:rPr lang="en-US" sz="2400" dirty="0"/>
              <a:t> to ONAP/DCAE.  A new VES-HV Collector will support GPB over TLS/TCP(committed). </a:t>
            </a:r>
            <a:r>
              <a:rPr lang="en-US" sz="2400" dirty="0" err="1"/>
              <a:t>xNF</a:t>
            </a:r>
            <a:r>
              <a:rPr lang="en-US" sz="2400" dirty="0"/>
              <a:t> will generate </a:t>
            </a:r>
            <a:r>
              <a:rPr lang="en-US" sz="2400" dirty="0" err="1"/>
              <a:t>hvMeas</a:t>
            </a:r>
            <a:r>
              <a:rPr lang="en-US" sz="2400" dirty="0"/>
              <a:t> events containing real time PM data.  These events will be GPB encoded and transmitted over TLS/TCP.  A new collector is needed as the existing collector supports REST/JSON only.</a:t>
            </a:r>
          </a:p>
          <a:p>
            <a:r>
              <a:rPr lang="en-US" sz="2400" dirty="0"/>
              <a:t>The collected events will be published to </a:t>
            </a:r>
            <a:r>
              <a:rPr lang="en-US" sz="2400" dirty="0" err="1"/>
              <a:t>DMaaP</a:t>
            </a:r>
            <a:r>
              <a:rPr lang="en-US" sz="2400" dirty="0"/>
              <a:t> and sent directly to the Kafka Cluster (not planning to use the </a:t>
            </a:r>
            <a:r>
              <a:rPr lang="en-US" sz="2400" dirty="0" err="1"/>
              <a:t>DMaaP</a:t>
            </a:r>
            <a:r>
              <a:rPr lang="en-US" sz="2400" dirty="0"/>
              <a:t>-MR.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PRESENTATIONS</a:t>
            </a:r>
          </a:p>
          <a:p>
            <a:r>
              <a:rPr lang="en-US" sz="2400" dirty="0"/>
              <a:t>PDF File </a:t>
            </a:r>
            <a:r>
              <a:rPr lang="en-US" sz="2400" dirty="0">
                <a:hlinkClick r:id="rId2" tooltip="Download"/>
              </a:rPr>
              <a:t>Real Time PM--HV Event proposal to DCAE 5G Use Case Presentation.pdf </a:t>
            </a:r>
            <a:r>
              <a:rPr lang="en-US" sz="2400" dirty="0"/>
              <a:t> June 13, 2018 by Marge Hillis</a:t>
            </a:r>
          </a:p>
          <a:p>
            <a:r>
              <a:rPr lang="en-US" sz="2400" dirty="0"/>
              <a:t>PDF File </a:t>
            </a:r>
            <a:r>
              <a:rPr lang="en-US" sz="2400" dirty="0">
                <a:hlinkClick r:id="rId3" tooltip="Download"/>
              </a:rPr>
              <a:t>Optimization Use Case .pdf </a:t>
            </a:r>
            <a:r>
              <a:rPr lang="en-US" sz="2400" dirty="0"/>
              <a:t>April 20 2018 by Marge Hillis</a:t>
            </a:r>
          </a:p>
        </p:txBody>
      </p:sp>
    </p:spTree>
    <p:extLst>
      <p:ext uri="{BB962C8B-B14F-4D97-AF65-F5344CB8AC3E}">
        <p14:creationId xmlns:p14="http://schemas.microsoft.com/office/powerpoint/2010/main" val="3777880774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Development Status Jira Tasks</a:t>
            </a:r>
            <a:br>
              <a:rPr lang="en-US" dirty="0"/>
            </a:b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A22F57-4EA2-45CF-846E-B264F936B57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F3796BC-1861-4958-A221-0BEDD04FC5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9198626"/>
              </p:ext>
            </p:extLst>
          </p:nvPr>
        </p:nvGraphicFramePr>
        <p:xfrm>
          <a:off x="0" y="736601"/>
          <a:ext cx="11982994" cy="5745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3609">
                  <a:extLst>
                    <a:ext uri="{9D8B030D-6E8A-4147-A177-3AD203B41FA5}">
                      <a16:colId xmlns:a16="http://schemas.microsoft.com/office/drawing/2014/main" val="695547569"/>
                    </a:ext>
                  </a:extLst>
                </a:gridCol>
                <a:gridCol w="1954172">
                  <a:extLst>
                    <a:ext uri="{9D8B030D-6E8A-4147-A177-3AD203B41FA5}">
                      <a16:colId xmlns:a16="http://schemas.microsoft.com/office/drawing/2014/main" val="3312504849"/>
                    </a:ext>
                  </a:extLst>
                </a:gridCol>
                <a:gridCol w="2539450">
                  <a:extLst>
                    <a:ext uri="{9D8B030D-6E8A-4147-A177-3AD203B41FA5}">
                      <a16:colId xmlns:a16="http://schemas.microsoft.com/office/drawing/2014/main" val="403831267"/>
                    </a:ext>
                  </a:extLst>
                </a:gridCol>
                <a:gridCol w="5735763">
                  <a:extLst>
                    <a:ext uri="{9D8B030D-6E8A-4147-A177-3AD203B41FA5}">
                      <a16:colId xmlns:a16="http://schemas.microsoft.com/office/drawing/2014/main" val="4207511832"/>
                    </a:ext>
                  </a:extLst>
                </a:gridCol>
              </a:tblGrid>
              <a:tr h="401965">
                <a:tc>
                  <a:txBody>
                    <a:bodyPr/>
                    <a:lstStyle/>
                    <a:p>
                      <a:r>
                        <a:rPr lang="en-US" dirty="0"/>
                        <a:t>Project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PTL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JIRA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653583"/>
                  </a:ext>
                </a:extLst>
              </a:tr>
              <a:tr h="1585836">
                <a:tc>
                  <a:txBody>
                    <a:bodyPr/>
                    <a:lstStyle/>
                    <a:p>
                      <a:r>
                        <a:rPr lang="en-US" dirty="0"/>
                        <a:t>DCAE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Lusheng</a:t>
                      </a:r>
                      <a:r>
                        <a:rPr lang="en-US" dirty="0"/>
                        <a:t> Ji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DCAEGEN2_565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Enhance DCAE performance measurement (PM) data collection to support near real-time (order of seconds) data. Introduce a high-volume VES collector using a persistent connection (TCP socket), support a new data encoding (GPB).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5513339"/>
                  </a:ext>
                </a:extLst>
              </a:tr>
              <a:tr h="75661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DCAEGEN2-564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Support VES Version 6.0 specification and new </a:t>
                      </a:r>
                      <a:r>
                        <a:rPr lang="en-US" dirty="0" err="1"/>
                        <a:t>hvMeas</a:t>
                      </a:r>
                      <a:r>
                        <a:rPr lang="en-US" dirty="0"/>
                        <a:t> domain (Dependency for us to finalize)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0101497"/>
                  </a:ext>
                </a:extLst>
              </a:tr>
              <a:tr h="693803">
                <a:tc>
                  <a:txBody>
                    <a:bodyPr/>
                    <a:lstStyle/>
                    <a:p>
                      <a:r>
                        <a:rPr lang="en-US" dirty="0" err="1"/>
                        <a:t>DMaaP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Ram </a:t>
                      </a:r>
                      <a:r>
                        <a:rPr lang="en-US" dirty="0" err="1"/>
                        <a:t>Koya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DMAAP-525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KAFKA AAF integration--dependency not part of our delivery (under investigation, not committed)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0901802"/>
                  </a:ext>
                </a:extLst>
              </a:tr>
              <a:tr h="991148">
                <a:tc>
                  <a:txBody>
                    <a:bodyPr/>
                    <a:lstStyle/>
                    <a:p>
                      <a:r>
                        <a:rPr lang="en-US" dirty="0" err="1"/>
                        <a:t>DMaaP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Discussing with </a:t>
                      </a:r>
                      <a:r>
                        <a:rPr lang="en-US" dirty="0" err="1"/>
                        <a:t>DMaaP</a:t>
                      </a:r>
                      <a:r>
                        <a:rPr lang="en-US" dirty="0"/>
                        <a:t> team 16 July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Publication of data directly from HV-VES collector to Kafka without using </a:t>
                      </a:r>
                      <a:r>
                        <a:rPr lang="en-US" dirty="0" err="1"/>
                        <a:t>DMaaP</a:t>
                      </a:r>
                      <a:r>
                        <a:rPr lang="en-US" dirty="0"/>
                        <a:t> message router (under investigation, whether we need a task or not---not committed?)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7269429"/>
                  </a:ext>
                </a:extLst>
              </a:tr>
              <a:tr h="401965">
                <a:tc>
                  <a:txBody>
                    <a:bodyPr/>
                    <a:lstStyle/>
                    <a:p>
                      <a:r>
                        <a:rPr lang="en-US" dirty="0"/>
                        <a:t>VNFRQTS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Steven Wright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VNFRQTS-268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err="1">
                          <a:effectLst/>
                        </a:rPr>
                        <a:t>xNF</a:t>
                      </a:r>
                      <a:r>
                        <a:rPr lang="en-US" b="0" dirty="0">
                          <a:effectLst/>
                        </a:rPr>
                        <a:t> requirements to support Real Time Performance Measurement collection from RAN NF using streaming connection (if needed)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2258128"/>
                  </a:ext>
                </a:extLst>
              </a:tr>
              <a:tr h="40196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85767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5401426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Rectangle: Rounded Corners 198">
            <a:extLst>
              <a:ext uri="{FF2B5EF4-FFF2-40B4-BE49-F238E27FC236}">
                <a16:creationId xmlns:a16="http://schemas.microsoft.com/office/drawing/2014/main" id="{112E3E41-CD66-4119-A377-A1A7BF98A79E}"/>
              </a:ext>
            </a:extLst>
          </p:cNvPr>
          <p:cNvSpPr/>
          <p:nvPr/>
        </p:nvSpPr>
        <p:spPr>
          <a:xfrm>
            <a:off x="5969765" y="746583"/>
            <a:ext cx="281090" cy="5696420"/>
          </a:xfrm>
          <a:prstGeom prst="roundRect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D3E04176-C7DD-4E97-A567-7E2D9613F457}"/>
              </a:ext>
            </a:extLst>
          </p:cNvPr>
          <p:cNvGrpSpPr/>
          <p:nvPr/>
        </p:nvGrpSpPr>
        <p:grpSpPr>
          <a:xfrm>
            <a:off x="9561230" y="312252"/>
            <a:ext cx="534553" cy="6138762"/>
            <a:chOff x="5009964" y="560530"/>
            <a:chExt cx="712737" cy="8334088"/>
          </a:xfrm>
        </p:grpSpPr>
        <p:sp>
          <p:nvSpPr>
            <p:cNvPr id="189" name="Rectangle: Rounded Corners 188">
              <a:extLst>
                <a:ext uri="{FF2B5EF4-FFF2-40B4-BE49-F238E27FC236}">
                  <a16:creationId xmlns:a16="http://schemas.microsoft.com/office/drawing/2014/main" id="{5F24EF7E-5F11-44A4-9579-9012668AA8A7}"/>
                </a:ext>
              </a:extLst>
            </p:cNvPr>
            <p:cNvSpPr/>
            <p:nvPr/>
          </p:nvSpPr>
          <p:spPr>
            <a:xfrm>
              <a:off x="5224184" y="1066579"/>
              <a:ext cx="307334" cy="7828039"/>
            </a:xfrm>
            <a:prstGeom prst="roundRect">
              <a:avLst/>
            </a:prstGeom>
            <a:solidFill>
              <a:srgbClr val="A8BB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grpSp>
          <p:nvGrpSpPr>
            <p:cNvPr id="203" name="Group 202">
              <a:extLst>
                <a:ext uri="{FF2B5EF4-FFF2-40B4-BE49-F238E27FC236}">
                  <a16:creationId xmlns:a16="http://schemas.microsoft.com/office/drawing/2014/main" id="{025C48CA-850B-462A-8F89-530AE7E5501A}"/>
                </a:ext>
              </a:extLst>
            </p:cNvPr>
            <p:cNvGrpSpPr/>
            <p:nvPr/>
          </p:nvGrpSpPr>
          <p:grpSpPr>
            <a:xfrm>
              <a:off x="5009964" y="560530"/>
              <a:ext cx="712737" cy="576414"/>
              <a:chOff x="2836155" y="566650"/>
              <a:chExt cx="712737" cy="576414"/>
            </a:xfrm>
          </p:grpSpPr>
          <p:sp>
            <p:nvSpPr>
              <p:cNvPr id="209" name="Rectangle: Rounded Corners 208">
                <a:extLst>
                  <a:ext uri="{FF2B5EF4-FFF2-40B4-BE49-F238E27FC236}">
                    <a16:creationId xmlns:a16="http://schemas.microsoft.com/office/drawing/2014/main" id="{1EBF2585-AB3C-42D9-AA6C-9254317AF014}"/>
                  </a:ext>
                </a:extLst>
              </p:cNvPr>
              <p:cNvSpPr/>
              <p:nvPr/>
            </p:nvSpPr>
            <p:spPr>
              <a:xfrm rot="16200000">
                <a:off x="2912350" y="506522"/>
                <a:ext cx="560347" cy="712737"/>
              </a:xfrm>
              <a:prstGeom prst="roundRect">
                <a:avLst>
                  <a:gd name="adj" fmla="val 19383"/>
                </a:avLst>
              </a:prstGeom>
              <a:solidFill>
                <a:srgbClr val="12419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210" name="TextBox 209">
                <a:extLst>
                  <a:ext uri="{FF2B5EF4-FFF2-40B4-BE49-F238E27FC236}">
                    <a16:creationId xmlns:a16="http://schemas.microsoft.com/office/drawing/2014/main" id="{0C0299E2-1C37-48AA-9F99-FC05C26A3D9F}"/>
                  </a:ext>
                </a:extLst>
              </p:cNvPr>
              <p:cNvSpPr txBox="1"/>
              <p:nvPr/>
            </p:nvSpPr>
            <p:spPr>
              <a:xfrm>
                <a:off x="2927666" y="566650"/>
                <a:ext cx="588194" cy="289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88" b="1" dirty="0">
                    <a:solidFill>
                      <a:schemeClr val="bg1"/>
                    </a:solidFill>
                  </a:rPr>
                  <a:t>Kafka </a:t>
                </a:r>
              </a:p>
            </p:txBody>
          </p:sp>
        </p:grpSp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3AED3054-0EE4-48F4-B0CF-8D68257BE2BC}"/>
                </a:ext>
              </a:extLst>
            </p:cNvPr>
            <p:cNvGrpSpPr/>
            <p:nvPr/>
          </p:nvGrpSpPr>
          <p:grpSpPr>
            <a:xfrm>
              <a:off x="5213795" y="1536349"/>
              <a:ext cx="331700" cy="90532"/>
              <a:chOff x="1524814" y="5809921"/>
              <a:chExt cx="945329" cy="225343"/>
            </a:xfrm>
          </p:grpSpPr>
          <p:pic>
            <p:nvPicPr>
              <p:cNvPr id="207" name="Picture 206">
                <a:extLst>
                  <a:ext uri="{FF2B5EF4-FFF2-40B4-BE49-F238E27FC236}">
                    <a16:creationId xmlns:a16="http://schemas.microsoft.com/office/drawing/2014/main" id="{F524B54E-156D-4F6A-8269-3AD63CA2BF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36719" y="5835745"/>
                <a:ext cx="933424" cy="199519"/>
              </a:xfrm>
              <a:prstGeom prst="rect">
                <a:avLst/>
              </a:prstGeom>
            </p:spPr>
          </p:pic>
          <p:pic>
            <p:nvPicPr>
              <p:cNvPr id="208" name="Picture 207">
                <a:extLst>
                  <a:ext uri="{FF2B5EF4-FFF2-40B4-BE49-F238E27FC236}">
                    <a16:creationId xmlns:a16="http://schemas.microsoft.com/office/drawing/2014/main" id="{AFD08146-B23A-4F9D-8A74-292B814ED5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24814" y="5809921"/>
                <a:ext cx="933424" cy="199519"/>
              </a:xfrm>
              <a:prstGeom prst="rect">
                <a:avLst/>
              </a:prstGeom>
            </p:spPr>
          </p:pic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50A26D4-8DFF-426F-8BBC-DBFA94A1CDD0}"/>
              </a:ext>
            </a:extLst>
          </p:cNvPr>
          <p:cNvGrpSpPr/>
          <p:nvPr/>
        </p:nvGrpSpPr>
        <p:grpSpPr>
          <a:xfrm>
            <a:off x="324204" y="-40819"/>
            <a:ext cx="11434192" cy="6483822"/>
            <a:chOff x="-6271319" y="0"/>
            <a:chExt cx="13129319" cy="8585642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A929ED23-D0F3-40FC-AFB7-5AB11683D684}"/>
                </a:ext>
              </a:extLst>
            </p:cNvPr>
            <p:cNvSpPr/>
            <p:nvPr/>
          </p:nvSpPr>
          <p:spPr>
            <a:xfrm>
              <a:off x="0" y="0"/>
              <a:ext cx="6858000" cy="446573"/>
            </a:xfrm>
            <a:prstGeom prst="rect">
              <a:avLst/>
            </a:prstGeom>
            <a:solidFill>
              <a:srgbClr val="12419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7FBAD87-2911-4A6E-A0BB-8572800A8979}"/>
                </a:ext>
              </a:extLst>
            </p:cNvPr>
            <p:cNvSpPr txBox="1"/>
            <p:nvPr/>
          </p:nvSpPr>
          <p:spPr>
            <a:xfrm>
              <a:off x="-6271319" y="403669"/>
              <a:ext cx="5359310" cy="7743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</a:rPr>
                <a:t>High Volume flow and TC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E4A18EAB-44DD-48FC-8E55-3D036E836FF4}"/>
                </a:ext>
              </a:extLst>
            </p:cNvPr>
            <p:cNvSpPr/>
            <p:nvPr/>
          </p:nvSpPr>
          <p:spPr>
            <a:xfrm>
              <a:off x="-49741" y="5320"/>
              <a:ext cx="6863269" cy="8580322"/>
            </a:xfrm>
            <a:prstGeom prst="rect">
              <a:avLst/>
            </a:prstGeom>
            <a:noFill/>
            <a:ln w="285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 dirty="0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6468EA91-E530-458A-8B5B-0B5174BFE1FC}"/>
              </a:ext>
            </a:extLst>
          </p:cNvPr>
          <p:cNvGrpSpPr/>
          <p:nvPr/>
        </p:nvGrpSpPr>
        <p:grpSpPr>
          <a:xfrm>
            <a:off x="8008304" y="295564"/>
            <a:ext cx="559755" cy="6147439"/>
            <a:chOff x="5009964" y="534958"/>
            <a:chExt cx="746340" cy="8359660"/>
          </a:xfrm>
        </p:grpSpPr>
        <p:sp>
          <p:nvSpPr>
            <p:cNvPr id="173" name="Rectangle: Rounded Corners 172">
              <a:extLst>
                <a:ext uri="{FF2B5EF4-FFF2-40B4-BE49-F238E27FC236}">
                  <a16:creationId xmlns:a16="http://schemas.microsoft.com/office/drawing/2014/main" id="{D3A72CC3-3360-4F5A-8105-0C31D148C449}"/>
                </a:ext>
              </a:extLst>
            </p:cNvPr>
            <p:cNvSpPr/>
            <p:nvPr/>
          </p:nvSpPr>
          <p:spPr>
            <a:xfrm>
              <a:off x="5224184" y="1066579"/>
              <a:ext cx="307334" cy="7828039"/>
            </a:xfrm>
            <a:prstGeom prst="roundRect">
              <a:avLst/>
            </a:prstGeom>
            <a:solidFill>
              <a:srgbClr val="A8BB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2037B129-B768-4930-A539-C972E00A158B}"/>
                </a:ext>
              </a:extLst>
            </p:cNvPr>
            <p:cNvGrpSpPr/>
            <p:nvPr/>
          </p:nvGrpSpPr>
          <p:grpSpPr>
            <a:xfrm>
              <a:off x="5009964" y="534958"/>
              <a:ext cx="746340" cy="606880"/>
              <a:chOff x="2836155" y="541078"/>
              <a:chExt cx="746340" cy="606880"/>
            </a:xfrm>
          </p:grpSpPr>
          <p:sp>
            <p:nvSpPr>
              <p:cNvPr id="45" name="Rectangle: Rounded Corners 44">
                <a:extLst>
                  <a:ext uri="{FF2B5EF4-FFF2-40B4-BE49-F238E27FC236}">
                    <a16:creationId xmlns:a16="http://schemas.microsoft.com/office/drawing/2014/main" id="{57347B5E-49E2-414B-9E26-AC52E223F0B6}"/>
                  </a:ext>
                </a:extLst>
              </p:cNvPr>
              <p:cNvSpPr/>
              <p:nvPr/>
            </p:nvSpPr>
            <p:spPr>
              <a:xfrm rot="16200000">
                <a:off x="2912350" y="506522"/>
                <a:ext cx="560347" cy="712737"/>
              </a:xfrm>
              <a:prstGeom prst="roundRect">
                <a:avLst>
                  <a:gd name="adj" fmla="val 7035"/>
                </a:avLst>
              </a:prstGeom>
              <a:solidFill>
                <a:srgbClr val="12419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532A4C62-7A38-4915-899A-DA5474B4D3EB}"/>
                  </a:ext>
                </a:extLst>
              </p:cNvPr>
              <p:cNvSpPr txBox="1"/>
              <p:nvPr/>
            </p:nvSpPr>
            <p:spPr>
              <a:xfrm>
                <a:off x="2838273" y="541078"/>
                <a:ext cx="744222" cy="6068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88" b="1" dirty="0">
                    <a:solidFill>
                      <a:schemeClr val="bg1"/>
                    </a:solidFill>
                  </a:rPr>
                  <a:t>DCAE HV</a:t>
                </a:r>
              </a:p>
              <a:p>
                <a:pPr algn="ctr"/>
                <a:r>
                  <a:rPr lang="en-US" sz="788" b="1" dirty="0">
                    <a:solidFill>
                      <a:schemeClr val="bg1"/>
                    </a:solidFill>
                  </a:rPr>
                  <a:t>VES </a:t>
                </a:r>
              </a:p>
              <a:p>
                <a:pPr algn="ctr"/>
                <a:r>
                  <a:rPr lang="en-US" sz="788" b="1" dirty="0">
                    <a:solidFill>
                      <a:schemeClr val="bg1"/>
                    </a:solidFill>
                  </a:rPr>
                  <a:t>Collector</a:t>
                </a:r>
              </a:p>
            </p:txBody>
          </p:sp>
        </p:grp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2B2CF139-8090-4689-AEC5-AD0FFD402659}"/>
                </a:ext>
              </a:extLst>
            </p:cNvPr>
            <p:cNvGrpSpPr/>
            <p:nvPr/>
          </p:nvGrpSpPr>
          <p:grpSpPr>
            <a:xfrm>
              <a:off x="5213795" y="1536349"/>
              <a:ext cx="331700" cy="90532"/>
              <a:chOff x="1524814" y="5809921"/>
              <a:chExt cx="945329" cy="225343"/>
            </a:xfrm>
          </p:grpSpPr>
          <p:pic>
            <p:nvPicPr>
              <p:cNvPr id="146" name="Picture 145">
                <a:extLst>
                  <a:ext uri="{FF2B5EF4-FFF2-40B4-BE49-F238E27FC236}">
                    <a16:creationId xmlns:a16="http://schemas.microsoft.com/office/drawing/2014/main" id="{36FB9452-6FF6-4C81-BBC2-3D279A67DB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36719" y="5835745"/>
                <a:ext cx="933424" cy="199519"/>
              </a:xfrm>
              <a:prstGeom prst="rect">
                <a:avLst/>
              </a:prstGeom>
            </p:spPr>
          </p:pic>
          <p:pic>
            <p:nvPicPr>
              <p:cNvPr id="150" name="Picture 149">
                <a:extLst>
                  <a:ext uri="{FF2B5EF4-FFF2-40B4-BE49-F238E27FC236}">
                    <a16:creationId xmlns:a16="http://schemas.microsoft.com/office/drawing/2014/main" id="{3D5840EB-9F8F-43B6-8EFE-F113714D50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24814" y="5809921"/>
                <a:ext cx="933424" cy="199519"/>
              </a:xfrm>
              <a:prstGeom prst="rect">
                <a:avLst/>
              </a:prstGeom>
            </p:spPr>
          </p:pic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33458E0-3B39-4AF5-8D06-B0D361A208E9}"/>
              </a:ext>
            </a:extLst>
          </p:cNvPr>
          <p:cNvGrpSpPr/>
          <p:nvPr/>
        </p:nvGrpSpPr>
        <p:grpSpPr>
          <a:xfrm>
            <a:off x="10549243" y="295564"/>
            <a:ext cx="1140145" cy="6133372"/>
            <a:chOff x="5576523" y="576597"/>
            <a:chExt cx="1520192" cy="8318021"/>
          </a:xfrm>
        </p:grpSpPr>
        <p:sp>
          <p:nvSpPr>
            <p:cNvPr id="172" name="Rectangle: Rounded Corners 171">
              <a:extLst>
                <a:ext uri="{FF2B5EF4-FFF2-40B4-BE49-F238E27FC236}">
                  <a16:creationId xmlns:a16="http://schemas.microsoft.com/office/drawing/2014/main" id="{879662F4-B2FD-4544-AABF-D27123BB521E}"/>
                </a:ext>
              </a:extLst>
            </p:cNvPr>
            <p:cNvSpPr/>
            <p:nvPr/>
          </p:nvSpPr>
          <p:spPr>
            <a:xfrm>
              <a:off x="6165808" y="1066579"/>
              <a:ext cx="307334" cy="7828039"/>
            </a:xfrm>
            <a:prstGeom prst="roundRect">
              <a:avLst/>
            </a:prstGeom>
            <a:solidFill>
              <a:srgbClr val="A8BB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21D43AEB-2D52-4D75-BB14-2F9D2E1E7455}"/>
                </a:ext>
              </a:extLst>
            </p:cNvPr>
            <p:cNvGrpSpPr/>
            <p:nvPr/>
          </p:nvGrpSpPr>
          <p:grpSpPr>
            <a:xfrm>
              <a:off x="5576523" y="576597"/>
              <a:ext cx="1520192" cy="609963"/>
              <a:chOff x="2449099" y="582717"/>
              <a:chExt cx="1520192" cy="609963"/>
            </a:xfrm>
          </p:grpSpPr>
          <p:sp>
            <p:nvSpPr>
              <p:cNvPr id="160" name="Rectangle: Rounded Corners 159">
                <a:extLst>
                  <a:ext uri="{FF2B5EF4-FFF2-40B4-BE49-F238E27FC236}">
                    <a16:creationId xmlns:a16="http://schemas.microsoft.com/office/drawing/2014/main" id="{B66231EA-9425-44F8-A1D6-BA0DC8D5D792}"/>
                  </a:ext>
                </a:extLst>
              </p:cNvPr>
              <p:cNvSpPr/>
              <p:nvPr/>
            </p:nvSpPr>
            <p:spPr>
              <a:xfrm rot="16200000">
                <a:off x="2912350" y="506522"/>
                <a:ext cx="560347" cy="712737"/>
              </a:xfrm>
              <a:prstGeom prst="roundRect">
                <a:avLst>
                  <a:gd name="adj" fmla="val 7035"/>
                </a:avLst>
              </a:prstGeom>
              <a:solidFill>
                <a:srgbClr val="12419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56A75832-1795-48F5-9AFD-4C508F7D637A}"/>
                  </a:ext>
                </a:extLst>
              </p:cNvPr>
              <p:cNvSpPr txBox="1"/>
              <p:nvPr/>
            </p:nvSpPr>
            <p:spPr>
              <a:xfrm>
                <a:off x="2449099" y="691795"/>
                <a:ext cx="1520192" cy="500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solidFill>
                      <a:schemeClr val="bg1"/>
                    </a:solidFill>
                  </a:rPr>
                  <a:t>Data Validation Simulator</a:t>
                </a:r>
              </a:p>
            </p:txBody>
          </p:sp>
        </p:grpSp>
        <p:grpSp>
          <p:nvGrpSpPr>
            <p:cNvPr id="153" name="Group 152">
              <a:extLst>
                <a:ext uri="{FF2B5EF4-FFF2-40B4-BE49-F238E27FC236}">
                  <a16:creationId xmlns:a16="http://schemas.microsoft.com/office/drawing/2014/main" id="{3B47C816-1446-48C6-A4A6-310F5DB2AF3E}"/>
                </a:ext>
              </a:extLst>
            </p:cNvPr>
            <p:cNvGrpSpPr/>
            <p:nvPr/>
          </p:nvGrpSpPr>
          <p:grpSpPr>
            <a:xfrm>
              <a:off x="6151976" y="1536350"/>
              <a:ext cx="331700" cy="90532"/>
              <a:chOff x="1524814" y="5809921"/>
              <a:chExt cx="945329" cy="225343"/>
            </a:xfrm>
          </p:grpSpPr>
          <p:pic>
            <p:nvPicPr>
              <p:cNvPr id="154" name="Picture 153">
                <a:extLst>
                  <a:ext uri="{FF2B5EF4-FFF2-40B4-BE49-F238E27FC236}">
                    <a16:creationId xmlns:a16="http://schemas.microsoft.com/office/drawing/2014/main" id="{DD61AE3A-E484-45CB-BB52-24C16A09C2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36719" y="5835745"/>
                <a:ext cx="933424" cy="199519"/>
              </a:xfrm>
              <a:prstGeom prst="rect">
                <a:avLst/>
              </a:prstGeom>
            </p:spPr>
          </p:pic>
          <p:pic>
            <p:nvPicPr>
              <p:cNvPr id="155" name="Picture 154">
                <a:extLst>
                  <a:ext uri="{FF2B5EF4-FFF2-40B4-BE49-F238E27FC236}">
                    <a16:creationId xmlns:a16="http://schemas.microsoft.com/office/drawing/2014/main" id="{3E02B6FB-D308-4ED8-89DF-53EFF55CC0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24814" y="5809921"/>
                <a:ext cx="933424" cy="199519"/>
              </a:xfrm>
              <a:prstGeom prst="rect">
                <a:avLst/>
              </a:prstGeom>
            </p:spPr>
          </p:pic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327B53BA-BCAB-448A-AA7A-55F932B01187}"/>
              </a:ext>
            </a:extLst>
          </p:cNvPr>
          <p:cNvGrpSpPr/>
          <p:nvPr/>
        </p:nvGrpSpPr>
        <p:grpSpPr>
          <a:xfrm>
            <a:off x="5839476" y="319710"/>
            <a:ext cx="534553" cy="420260"/>
            <a:chOff x="897769" y="579475"/>
            <a:chExt cx="712737" cy="560347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BEDA2475-5090-467A-97A7-0D06BC1064D4}"/>
                </a:ext>
              </a:extLst>
            </p:cNvPr>
            <p:cNvSpPr/>
            <p:nvPr/>
          </p:nvSpPr>
          <p:spPr>
            <a:xfrm rot="16200000">
              <a:off x="973964" y="503280"/>
              <a:ext cx="560347" cy="712737"/>
            </a:xfrm>
            <a:prstGeom prst="roundRect">
              <a:avLst>
                <a:gd name="adj" fmla="val 7035"/>
              </a:avLst>
            </a:prstGeom>
            <a:solidFill>
              <a:srgbClr val="12419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548359D-9DDA-4C53-883B-ADD1EE8A1F29}"/>
                </a:ext>
              </a:extLst>
            </p:cNvPr>
            <p:cNvSpPr txBox="1"/>
            <p:nvPr/>
          </p:nvSpPr>
          <p:spPr>
            <a:xfrm>
              <a:off x="1030578" y="636523"/>
              <a:ext cx="509114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>
                  <a:solidFill>
                    <a:schemeClr val="bg1"/>
                  </a:solidFill>
                </a:rPr>
                <a:t>PNF</a:t>
              </a:r>
            </a:p>
            <a:p>
              <a:r>
                <a:rPr lang="en-US" sz="900" b="1" dirty="0">
                  <a:solidFill>
                    <a:schemeClr val="bg1"/>
                  </a:solidFill>
                </a:rPr>
                <a:t>VNF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0D3ECB4-00FB-45EA-AD88-CA31FCFB297F}"/>
              </a:ext>
            </a:extLst>
          </p:cNvPr>
          <p:cNvGrpSpPr/>
          <p:nvPr/>
        </p:nvGrpSpPr>
        <p:grpSpPr>
          <a:xfrm>
            <a:off x="9493785" y="5104092"/>
            <a:ext cx="401212" cy="338554"/>
            <a:chOff x="475981" y="1676508"/>
            <a:chExt cx="335347" cy="240372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4A48697D-18D0-4B4A-A7A5-83CC8CD9E2ED}"/>
                </a:ext>
              </a:extLst>
            </p:cNvPr>
            <p:cNvSpPr/>
            <p:nvPr/>
          </p:nvSpPr>
          <p:spPr>
            <a:xfrm>
              <a:off x="513823" y="1694261"/>
              <a:ext cx="203640" cy="205310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54000" tIns="54000" rIns="54000" bIns="5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783">
                <a:defRPr/>
              </a:pPr>
              <a:endParaRPr lang="en-US" b="1" kern="0" dirty="0">
                <a:solidFill>
                  <a:srgbClr val="FFFFFF"/>
                </a:solidFill>
                <a:latin typeface="Nokia Pure Text Light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8CD6AE1E-A3D2-48EF-9A96-45E1DAC88FA0}"/>
                </a:ext>
              </a:extLst>
            </p:cNvPr>
            <p:cNvSpPr txBox="1"/>
            <p:nvPr/>
          </p:nvSpPr>
          <p:spPr>
            <a:xfrm>
              <a:off x="475981" y="1676508"/>
              <a:ext cx="335347" cy="2403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Nokia Pure Text Light" panose="020B0304040602060303" pitchFamily="34" charset="0"/>
                  <a:ea typeface="Nokia Pure Text Light" panose="020B0304040602060303" pitchFamily="34" charset="0"/>
                  <a:cs typeface="Nokia Pure Text Light" panose="020B0304040602060303" pitchFamily="34" charset="0"/>
                </a:rPr>
                <a:t>4</a:t>
              </a:r>
            </a:p>
          </p:txBody>
        </p:sp>
      </p:grp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3FEFA0EB-4E8B-4D30-958C-982D69E66639}"/>
              </a:ext>
            </a:extLst>
          </p:cNvPr>
          <p:cNvSpPr/>
          <p:nvPr/>
        </p:nvSpPr>
        <p:spPr>
          <a:xfrm rot="16200000">
            <a:off x="7285034" y="25058"/>
            <a:ext cx="356229" cy="2986767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867" dirty="0">
                <a:solidFill>
                  <a:srgbClr val="0000CC"/>
                </a:solidFill>
              </a:rPr>
              <a:t>Authenticate connection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EECE609C-57ED-4FDC-A8EE-FE0266DD81B2}"/>
              </a:ext>
            </a:extLst>
          </p:cNvPr>
          <p:cNvGrpSpPr/>
          <p:nvPr/>
        </p:nvGrpSpPr>
        <p:grpSpPr>
          <a:xfrm>
            <a:off x="5660887" y="1283006"/>
            <a:ext cx="306493" cy="338555"/>
            <a:chOff x="479762" y="1663577"/>
            <a:chExt cx="276112" cy="244887"/>
          </a:xfrm>
        </p:grpSpPr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05A0289F-A9FC-467C-B413-DA64BE62CACB}"/>
                </a:ext>
              </a:extLst>
            </p:cNvPr>
            <p:cNvSpPr/>
            <p:nvPr/>
          </p:nvSpPr>
          <p:spPr>
            <a:xfrm>
              <a:off x="513823" y="1694261"/>
              <a:ext cx="203640" cy="205310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54000" tIns="54000" rIns="54000" bIns="5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783">
                <a:defRPr/>
              </a:pPr>
              <a:endParaRPr lang="en-US" sz="825" b="1" kern="0" dirty="0">
                <a:solidFill>
                  <a:srgbClr val="FFFFFF"/>
                </a:solidFill>
                <a:latin typeface="Nokia Pure Text Light"/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3529D616-2823-4A9D-8FBA-3710CE5A121B}"/>
                </a:ext>
              </a:extLst>
            </p:cNvPr>
            <p:cNvSpPr txBox="1"/>
            <p:nvPr/>
          </p:nvSpPr>
          <p:spPr>
            <a:xfrm>
              <a:off x="479762" y="1663577"/>
              <a:ext cx="276112" cy="244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Nokia Pure Text Light" panose="020B0304040602060303" pitchFamily="34" charset="0"/>
                  <a:ea typeface="Nokia Pure Text Light" panose="020B0304040602060303" pitchFamily="34" charset="0"/>
                  <a:cs typeface="Nokia Pure Text Light" panose="020B0304040602060303" pitchFamily="34" charset="0"/>
                </a:rPr>
                <a:t>1</a:t>
              </a:r>
            </a:p>
          </p:txBody>
        </p:sp>
      </p:grp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E092414B-FF25-4041-B4E8-8B3F1DAA8645}"/>
              </a:ext>
            </a:extLst>
          </p:cNvPr>
          <p:cNvCxnSpPr>
            <a:cxnSpLocks/>
          </p:cNvCxnSpPr>
          <p:nvPr/>
        </p:nvCxnSpPr>
        <p:spPr>
          <a:xfrm flipV="1">
            <a:off x="6041300" y="1317024"/>
            <a:ext cx="2429715" cy="15617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75">
            <a:extLst>
              <a:ext uri="{FF2B5EF4-FFF2-40B4-BE49-F238E27FC236}">
                <a16:creationId xmlns:a16="http://schemas.microsoft.com/office/drawing/2014/main" id="{18DD0DF2-D861-4AEE-B6D1-72249E6830B9}"/>
              </a:ext>
            </a:extLst>
          </p:cNvPr>
          <p:cNvCxnSpPr>
            <a:cxnSpLocks/>
          </p:cNvCxnSpPr>
          <p:nvPr/>
        </p:nvCxnSpPr>
        <p:spPr>
          <a:xfrm flipV="1">
            <a:off x="5930874" y="2321579"/>
            <a:ext cx="2540141" cy="11336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79332993-B5C5-40DB-A11E-737877FF3C95}"/>
              </a:ext>
            </a:extLst>
          </p:cNvPr>
          <p:cNvSpPr/>
          <p:nvPr/>
        </p:nvSpPr>
        <p:spPr>
          <a:xfrm rot="16200000">
            <a:off x="10678484" y="4526505"/>
            <a:ext cx="603282" cy="2331148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271107D9-466B-4610-AD55-9B278B30B913}"/>
              </a:ext>
            </a:extLst>
          </p:cNvPr>
          <p:cNvSpPr txBox="1"/>
          <p:nvPr/>
        </p:nvSpPr>
        <p:spPr>
          <a:xfrm>
            <a:off x="9766721" y="5458589"/>
            <a:ext cx="256213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Verify that data available in the Kafka topic can be decoded using the GPB and PM Dictionary and is equivalent to what the NF sent</a:t>
            </a:r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1F451FA1-69A4-449C-BF72-1545527F9EF0}"/>
              </a:ext>
            </a:extLst>
          </p:cNvPr>
          <p:cNvSpPr/>
          <p:nvPr/>
        </p:nvSpPr>
        <p:spPr>
          <a:xfrm rot="16200000">
            <a:off x="7397103" y="911344"/>
            <a:ext cx="332833" cy="3265468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900" dirty="0">
              <a:solidFill>
                <a:srgbClr val="0000CC"/>
              </a:solidFill>
            </a:endParaRPr>
          </a:p>
        </p:txBody>
      </p:sp>
      <p:sp>
        <p:nvSpPr>
          <p:cNvPr id="174" name="Rectangle: Rounded Corners 173">
            <a:extLst>
              <a:ext uri="{FF2B5EF4-FFF2-40B4-BE49-F238E27FC236}">
                <a16:creationId xmlns:a16="http://schemas.microsoft.com/office/drawing/2014/main" id="{C85C7505-52DD-4790-B7BB-3453B53DF885}"/>
              </a:ext>
            </a:extLst>
          </p:cNvPr>
          <p:cNvSpPr/>
          <p:nvPr/>
        </p:nvSpPr>
        <p:spPr>
          <a:xfrm rot="16200000">
            <a:off x="10629051" y="4279937"/>
            <a:ext cx="293807" cy="1887423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400" dirty="0">
                <a:solidFill>
                  <a:srgbClr val="0000CC"/>
                </a:solidFill>
              </a:rPr>
              <a:t>Topic content validation</a:t>
            </a:r>
            <a:endParaRPr lang="en-US" sz="1400" dirty="0"/>
          </a:p>
        </p:txBody>
      </p:sp>
      <p:cxnSp>
        <p:nvCxnSpPr>
          <p:cNvPr id="175" name="Straight Arrow Connector 174">
            <a:extLst>
              <a:ext uri="{FF2B5EF4-FFF2-40B4-BE49-F238E27FC236}">
                <a16:creationId xmlns:a16="http://schemas.microsoft.com/office/drawing/2014/main" id="{93F0D312-691F-42DF-ABF4-4ECBD332AC16}"/>
              </a:ext>
            </a:extLst>
          </p:cNvPr>
          <p:cNvCxnSpPr>
            <a:cxnSpLocks/>
          </p:cNvCxnSpPr>
          <p:nvPr/>
        </p:nvCxnSpPr>
        <p:spPr>
          <a:xfrm flipH="1" flipV="1">
            <a:off x="9943952" y="5028137"/>
            <a:ext cx="1291425" cy="4331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Rectangle: Rounded Corners 242">
            <a:extLst>
              <a:ext uri="{FF2B5EF4-FFF2-40B4-BE49-F238E27FC236}">
                <a16:creationId xmlns:a16="http://schemas.microsoft.com/office/drawing/2014/main" id="{B85E9238-77AD-4140-B2C0-9AC856117F08}"/>
              </a:ext>
            </a:extLst>
          </p:cNvPr>
          <p:cNvSpPr/>
          <p:nvPr/>
        </p:nvSpPr>
        <p:spPr>
          <a:xfrm rot="16200000">
            <a:off x="7312350" y="347090"/>
            <a:ext cx="278380" cy="2991868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r>
              <a:rPr lang="en-US" sz="900" b="1" dirty="0">
                <a:solidFill>
                  <a:schemeClr val="bg1"/>
                </a:solidFill>
              </a:rPr>
              <a:t>DCAE authenticates new TLS connection using functionality provided by AAF----</a:t>
            </a:r>
            <a:r>
              <a:rPr lang="en-US" sz="1050" b="1" dirty="0">
                <a:solidFill>
                  <a:srgbClr val="FF0000"/>
                </a:solidFill>
              </a:rPr>
              <a:t>DONE ONLY ONCE</a:t>
            </a:r>
            <a:endParaRPr lang="en-US" sz="900" b="1" dirty="0">
              <a:solidFill>
                <a:srgbClr val="FF0000"/>
              </a:solidFill>
            </a:endParaRPr>
          </a:p>
        </p:txBody>
      </p:sp>
      <p:sp>
        <p:nvSpPr>
          <p:cNvPr id="245" name="Rectangle: Rounded Corners 244">
            <a:extLst>
              <a:ext uri="{FF2B5EF4-FFF2-40B4-BE49-F238E27FC236}">
                <a16:creationId xmlns:a16="http://schemas.microsoft.com/office/drawing/2014/main" id="{6CE95D5D-F39B-4CB8-8898-CE547D642FA8}"/>
              </a:ext>
            </a:extLst>
          </p:cNvPr>
          <p:cNvSpPr/>
          <p:nvPr/>
        </p:nvSpPr>
        <p:spPr>
          <a:xfrm rot="16200000">
            <a:off x="7282832" y="1312752"/>
            <a:ext cx="394776" cy="3236780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r>
              <a:rPr lang="en-US" sz="933" b="1" dirty="0">
                <a:solidFill>
                  <a:schemeClr val="bg1"/>
                </a:solidFill>
              </a:rPr>
              <a:t>NF sends PM data in  real time—high volume data to DCAE HVES Collector TCP GPB for performance TLS for security if needed</a:t>
            </a:r>
          </a:p>
        </p:txBody>
      </p:sp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8488B05E-A691-4CDE-A8F8-5433E1AEEC88}"/>
              </a:ext>
            </a:extLst>
          </p:cNvPr>
          <p:cNvCxnSpPr>
            <a:cxnSpLocks/>
          </p:cNvCxnSpPr>
          <p:nvPr/>
        </p:nvCxnSpPr>
        <p:spPr>
          <a:xfrm>
            <a:off x="8196394" y="3477199"/>
            <a:ext cx="1720725" cy="1020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" name="Rectangle: Rounded Corners 245">
            <a:extLst>
              <a:ext uri="{FF2B5EF4-FFF2-40B4-BE49-F238E27FC236}">
                <a16:creationId xmlns:a16="http://schemas.microsoft.com/office/drawing/2014/main" id="{51783507-1E3C-484D-A103-086E2E0459D7}"/>
              </a:ext>
            </a:extLst>
          </p:cNvPr>
          <p:cNvSpPr/>
          <p:nvPr/>
        </p:nvSpPr>
        <p:spPr>
          <a:xfrm rot="16200000">
            <a:off x="8855503" y="2823269"/>
            <a:ext cx="342260" cy="1767400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600" dirty="0">
                <a:solidFill>
                  <a:srgbClr val="0000CC"/>
                </a:solidFill>
              </a:rPr>
              <a:t>Publish</a:t>
            </a:r>
            <a:r>
              <a:rPr lang="en-US" sz="2400" dirty="0">
                <a:solidFill>
                  <a:srgbClr val="0000CC"/>
                </a:solidFill>
              </a:rPr>
              <a:t> </a:t>
            </a:r>
            <a:r>
              <a:rPr lang="en-US" sz="1600" dirty="0">
                <a:solidFill>
                  <a:srgbClr val="0000CC"/>
                </a:solidFill>
              </a:rPr>
              <a:t>Event</a:t>
            </a:r>
          </a:p>
        </p:txBody>
      </p:sp>
      <p:sp>
        <p:nvSpPr>
          <p:cNvPr id="247" name="Rectangle: Rounded Corners 246">
            <a:extLst>
              <a:ext uri="{FF2B5EF4-FFF2-40B4-BE49-F238E27FC236}">
                <a16:creationId xmlns:a16="http://schemas.microsoft.com/office/drawing/2014/main" id="{78E44808-1A03-4953-BA93-C9C8C2C39EBC}"/>
              </a:ext>
            </a:extLst>
          </p:cNvPr>
          <p:cNvSpPr/>
          <p:nvPr/>
        </p:nvSpPr>
        <p:spPr>
          <a:xfrm rot="16200000">
            <a:off x="8828426" y="3291532"/>
            <a:ext cx="520601" cy="1767403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DCAE sends event to </a:t>
            </a:r>
            <a:r>
              <a:rPr lang="en-US" sz="900" b="1" dirty="0" err="1">
                <a:solidFill>
                  <a:schemeClr val="bg1"/>
                </a:solidFill>
              </a:rPr>
              <a:t>DMaaP</a:t>
            </a:r>
            <a:r>
              <a:rPr lang="en-US" sz="900" b="1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US" sz="900" b="1" dirty="0" err="1">
                <a:solidFill>
                  <a:schemeClr val="bg1"/>
                </a:solidFill>
              </a:rPr>
              <a:t>DMaaP</a:t>
            </a:r>
            <a:r>
              <a:rPr lang="en-US" sz="900" b="1" dirty="0">
                <a:solidFill>
                  <a:schemeClr val="bg1"/>
                </a:solidFill>
              </a:rPr>
              <a:t> publishes data to topic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45BA079-75CD-403E-9440-2D46CEB42298}"/>
              </a:ext>
            </a:extLst>
          </p:cNvPr>
          <p:cNvSpPr txBox="1"/>
          <p:nvPr/>
        </p:nvSpPr>
        <p:spPr>
          <a:xfrm>
            <a:off x="5986280" y="2292526"/>
            <a:ext cx="3109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CC"/>
                </a:solidFill>
              </a:rPr>
              <a:t>NF sends Real Time PM event and HV-VES Collector validates Event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6329" y="1127074"/>
            <a:ext cx="5333991" cy="4482228"/>
          </a:xfrm>
          <a:prstGeom prst="rect">
            <a:avLst/>
          </a:prstGeom>
          <a:noFill/>
        </p:spPr>
        <p:txBody>
          <a:bodyPr wrap="square" lIns="96000" tIns="96000" rIns="96000" bIns="96000" rtlCol="0">
            <a:spAutoFit/>
          </a:bodyPr>
          <a:lstStyle/>
          <a:p>
            <a:pPr marL="304792" indent="-304792" defTabSz="479988">
              <a:spcAft>
                <a:spcPts val="800"/>
              </a:spcAft>
              <a:buAutoNum type="arabicPeriod"/>
              <a:tabLst>
                <a:tab pos="479988" algn="l"/>
              </a:tabLst>
            </a:pPr>
            <a:r>
              <a:rPr lang="en-US" sz="1200" dirty="0">
                <a:ea typeface="Nokia Pure Text Light" panose="020B0403020202020204" pitchFamily="34" charset="0"/>
              </a:rPr>
              <a:t>NF initiates initial VES event and establishes connection.  DCAE authenticates connection—connection is persistent so this is only done once. (TC: Verifying the connection can be established using TCP—assume that the AAF integration of security enhancements is covered by the Jira item doing this integration)</a:t>
            </a:r>
            <a:r>
              <a:rPr lang="en-US" sz="1200" dirty="0">
                <a:solidFill>
                  <a:srgbClr val="FF0000"/>
                </a:solidFill>
                <a:ea typeface="Nokia Pure Text Light" panose="020B0403020202020204" pitchFamily="34" charset="0"/>
              </a:rPr>
              <a:t> </a:t>
            </a:r>
          </a:p>
          <a:p>
            <a:pPr marL="304792" indent="-304792" defTabSz="479988">
              <a:spcAft>
                <a:spcPts val="800"/>
              </a:spcAft>
              <a:buAutoNum type="arabicPeriod"/>
              <a:tabLst>
                <a:tab pos="479988" algn="l"/>
              </a:tabLst>
            </a:pPr>
            <a:r>
              <a:rPr lang="en-US" sz="1200" dirty="0">
                <a:ea typeface="Nokia Pure Text Light" panose="020B0403020202020204" pitchFamily="34" charset="0"/>
              </a:rPr>
              <a:t>NF sends </a:t>
            </a:r>
            <a:r>
              <a:rPr lang="en-US" sz="1200" dirty="0" err="1">
                <a:ea typeface="Nokia Pure Text Light" panose="020B0403020202020204" pitchFamily="34" charset="0"/>
              </a:rPr>
              <a:t>hvMeas</a:t>
            </a:r>
            <a:r>
              <a:rPr lang="en-US" sz="1200" dirty="0">
                <a:ea typeface="Nokia Pure Text Light" panose="020B0403020202020204" pitchFamily="34" charset="0"/>
              </a:rPr>
              <a:t> Event to VES collector.  Real Time PM sent with GPB schema. DCAE validates the VES event using the </a:t>
            </a:r>
            <a:r>
              <a:rPr lang="en-US" sz="1200" dirty="0" err="1">
                <a:solidFill>
                  <a:prstClr val="black"/>
                </a:solidFill>
              </a:rPr>
              <a:t>VES_Event.proto</a:t>
            </a:r>
            <a:r>
              <a:rPr lang="en-US" sz="1200" dirty="0">
                <a:solidFill>
                  <a:prstClr val="black"/>
                </a:solidFill>
              </a:rPr>
              <a:t> file </a:t>
            </a:r>
            <a:r>
              <a:rPr lang="en-US" sz="1200" dirty="0">
                <a:ea typeface="Nokia Pure Text Light" panose="020B0403020202020204" pitchFamily="34" charset="0"/>
              </a:rPr>
              <a:t>(TC Verify that VES Collector can receive and validate the </a:t>
            </a:r>
            <a:r>
              <a:rPr lang="en-US" sz="1200" dirty="0" err="1">
                <a:ea typeface="Nokia Pure Text Light" panose="020B0403020202020204" pitchFamily="34" charset="0"/>
              </a:rPr>
              <a:t>hvMeas</a:t>
            </a:r>
            <a:r>
              <a:rPr lang="en-US" sz="1200" dirty="0">
                <a:ea typeface="Nokia Pure Text Light" panose="020B0403020202020204" pitchFamily="34" charset="0"/>
              </a:rPr>
              <a:t> event—success—event header and field population agrees with GPB and failure event does not agree with GPB specification) NOTE PAYLOAD DOES NOT HAVE TO BE DECODED FOR THIS TEST TO SUCCEED. </a:t>
            </a:r>
          </a:p>
          <a:p>
            <a:pPr marL="304792" indent="-304792" defTabSz="479988">
              <a:spcAft>
                <a:spcPts val="800"/>
              </a:spcAft>
              <a:buAutoNum type="arabicPeriod"/>
              <a:tabLst>
                <a:tab pos="479988" algn="l"/>
              </a:tabLst>
            </a:pPr>
            <a:r>
              <a:rPr lang="en-US" sz="1200" dirty="0">
                <a:solidFill>
                  <a:prstClr val="black"/>
                </a:solidFill>
                <a:ea typeface="Nokia Pure Text Light" panose="020B0403020202020204" pitchFamily="34" charset="0"/>
              </a:rPr>
              <a:t>DCAE</a:t>
            </a:r>
            <a:r>
              <a:rPr lang="en-US" sz="1200" dirty="0">
                <a:ea typeface="Nokia Pure Text Light" panose="020B0403020202020204" pitchFamily="34" charset="0"/>
              </a:rPr>
              <a:t> sends the event to </a:t>
            </a:r>
            <a:r>
              <a:rPr lang="en-US" sz="1200" dirty="0" err="1">
                <a:ea typeface="Nokia Pure Text Light" panose="020B0403020202020204" pitchFamily="34" charset="0"/>
              </a:rPr>
              <a:t>DMaaP</a:t>
            </a:r>
            <a:r>
              <a:rPr lang="en-US" sz="1200" dirty="0">
                <a:ea typeface="Nokia Pure Text Light" panose="020B0403020202020204" pitchFamily="34" charset="0"/>
              </a:rPr>
              <a:t> for publication.  </a:t>
            </a:r>
            <a:r>
              <a:rPr lang="en-US" sz="1200" dirty="0" err="1">
                <a:ea typeface="Nokia Pure Text Light" panose="020B0403020202020204" pitchFamily="34" charset="0"/>
              </a:rPr>
              <a:t>DMaaP</a:t>
            </a:r>
            <a:r>
              <a:rPr lang="en-US" sz="1200" dirty="0">
                <a:ea typeface="Nokia Pure Text Light" panose="020B0403020202020204" pitchFamily="34" charset="0"/>
              </a:rPr>
              <a:t> publishes the data to a Kafka topic directly. (TC Verify that direct publication is done successfully to Kafka)</a:t>
            </a:r>
          </a:p>
          <a:p>
            <a:pPr marL="304792" indent="-304792" defTabSz="479988">
              <a:spcAft>
                <a:spcPts val="800"/>
              </a:spcAft>
              <a:buAutoNum type="arabicPeriod"/>
              <a:tabLst>
                <a:tab pos="479988" algn="l"/>
              </a:tabLst>
            </a:pPr>
            <a:r>
              <a:rPr lang="en-US" sz="1200" dirty="0">
                <a:ea typeface="Nokia Pure Text Light" panose="020B0403020202020204" pitchFamily="34" charset="0"/>
              </a:rPr>
              <a:t>Retrieve data from Kafka topic decode and display measurements sent in the event. Use the </a:t>
            </a:r>
            <a:r>
              <a:rPr lang="en-US" sz="1200" dirty="0" err="1">
                <a:ea typeface="Nokia Pure Text Light" panose="020B0403020202020204" pitchFamily="34" charset="0"/>
              </a:rPr>
              <a:t>VES_Event.proto</a:t>
            </a:r>
            <a:r>
              <a:rPr lang="en-US" sz="1200" dirty="0">
                <a:ea typeface="Nokia Pure Text Light" panose="020B0403020202020204" pitchFamily="34" charset="0"/>
              </a:rPr>
              <a:t> file, the </a:t>
            </a:r>
            <a:r>
              <a:rPr lang="en-US" sz="1200" dirty="0" err="1">
                <a:ea typeface="Nokia Pure Text Light" panose="020B0403020202020204" pitchFamily="34" charset="0"/>
              </a:rPr>
              <a:t>HvMeasFields.proto</a:t>
            </a:r>
            <a:r>
              <a:rPr lang="en-US" sz="1200" dirty="0">
                <a:ea typeface="Nokia Pure Text Light" panose="020B0403020202020204" pitchFamily="34" charset="0"/>
              </a:rPr>
              <a:t> file  and the PM Content Metadata to process the data. (TC : using PM Dictionary/e.g. PM Content Meta Data and proto file generated code to manually decode </a:t>
            </a:r>
            <a:r>
              <a:rPr lang="en-US" sz="1200">
                <a:ea typeface="Nokia Pure Text Light" panose="020B0403020202020204" pitchFamily="34" charset="0"/>
              </a:rPr>
              <a:t>data.)</a:t>
            </a:r>
            <a:endParaRPr lang="en-US" sz="1200" dirty="0">
              <a:ea typeface="Nokia Pure Text Light" panose="020B0403020202020204" pitchFamily="34" charset="0"/>
            </a:endParaRPr>
          </a:p>
          <a:p>
            <a:pPr marL="304792" indent="-304792" defTabSz="479988">
              <a:spcAft>
                <a:spcPts val="800"/>
              </a:spcAft>
              <a:buAutoNum type="arabicPeriod"/>
              <a:tabLst>
                <a:tab pos="479988" algn="l"/>
              </a:tabLst>
            </a:pPr>
            <a:r>
              <a:rPr lang="en-US" sz="1200" dirty="0">
                <a:ea typeface="Nokia Pure Text Light" panose="020B0403020202020204" pitchFamily="34" charset="0"/>
              </a:rPr>
              <a:t>Additional recommended TCs:  test multiple events reported to a HV-Collector in a short window—are there performance metrics that will indicate scale out needed?  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C4F491D-4720-4D97-B797-62932F931097}"/>
              </a:ext>
            </a:extLst>
          </p:cNvPr>
          <p:cNvSpPr txBox="1"/>
          <p:nvPr/>
        </p:nvSpPr>
        <p:spPr>
          <a:xfrm>
            <a:off x="7451539" y="1995975"/>
            <a:ext cx="11711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TCP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365B52A-F8A6-43D3-B40C-8CC4A657A202}"/>
              </a:ext>
            </a:extLst>
          </p:cNvPr>
          <p:cNvSpPr txBox="1"/>
          <p:nvPr/>
        </p:nvSpPr>
        <p:spPr>
          <a:xfrm>
            <a:off x="7371577" y="973186"/>
            <a:ext cx="1099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TCP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F00DD1B-F890-43B7-8B5D-CC2A693C195A}"/>
              </a:ext>
            </a:extLst>
          </p:cNvPr>
          <p:cNvSpPr/>
          <p:nvPr/>
        </p:nvSpPr>
        <p:spPr>
          <a:xfrm>
            <a:off x="11352492" y="4993759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 </a:t>
            </a:r>
            <a:endParaRPr lang="en-US" dirty="0"/>
          </a:p>
        </p:txBody>
      </p:sp>
      <p:sp>
        <p:nvSpPr>
          <p:cNvPr id="5" name="Left Brace 4">
            <a:extLst>
              <a:ext uri="{FF2B5EF4-FFF2-40B4-BE49-F238E27FC236}">
                <a16:creationId xmlns:a16="http://schemas.microsoft.com/office/drawing/2014/main" id="{DA91CC24-446A-4748-8FAF-1422C7AA9A27}"/>
              </a:ext>
            </a:extLst>
          </p:cNvPr>
          <p:cNvSpPr/>
          <p:nvPr/>
        </p:nvSpPr>
        <p:spPr>
          <a:xfrm rot="10800000">
            <a:off x="9062740" y="2437682"/>
            <a:ext cx="1957659" cy="1405157"/>
          </a:xfrm>
          <a:prstGeom prst="leftBrace">
            <a:avLst>
              <a:gd name="adj1" fmla="val 8333"/>
              <a:gd name="adj2" fmla="val 42858"/>
            </a:avLst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01BCFA-36B1-4361-8DEB-94BE55ED6EA2}"/>
              </a:ext>
            </a:extLst>
          </p:cNvPr>
          <p:cNvSpPr txBox="1"/>
          <p:nvPr/>
        </p:nvSpPr>
        <p:spPr>
          <a:xfrm>
            <a:off x="10092043" y="2642017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Repeat for each event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C8FF0922-954B-4B57-A947-27CAB0E07730}"/>
              </a:ext>
            </a:extLst>
          </p:cNvPr>
          <p:cNvGrpSpPr/>
          <p:nvPr/>
        </p:nvGrpSpPr>
        <p:grpSpPr>
          <a:xfrm>
            <a:off x="5632586" y="2377661"/>
            <a:ext cx="306493" cy="338555"/>
            <a:chOff x="468931" y="1676508"/>
            <a:chExt cx="276112" cy="244887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036D573E-DD5E-4133-8145-5CBDB2F3482E}"/>
                </a:ext>
              </a:extLst>
            </p:cNvPr>
            <p:cNvSpPr/>
            <p:nvPr/>
          </p:nvSpPr>
          <p:spPr>
            <a:xfrm>
              <a:off x="513823" y="1694261"/>
              <a:ext cx="203640" cy="205310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54000" tIns="54000" rIns="54000" bIns="5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783">
                <a:defRPr/>
              </a:pPr>
              <a:endParaRPr lang="en-US" sz="825" b="1" kern="0" dirty="0">
                <a:solidFill>
                  <a:srgbClr val="FFFFFF"/>
                </a:solidFill>
                <a:latin typeface="Nokia Pure Text Light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27EA63CE-D52B-4B9E-82EE-1238546DBF65}"/>
                </a:ext>
              </a:extLst>
            </p:cNvPr>
            <p:cNvSpPr txBox="1"/>
            <p:nvPr/>
          </p:nvSpPr>
          <p:spPr>
            <a:xfrm>
              <a:off x="468931" y="1676508"/>
              <a:ext cx="276112" cy="244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Nokia Pure Text Light" panose="020B0304040602060303" pitchFamily="34" charset="0"/>
                  <a:ea typeface="Nokia Pure Text Light" panose="020B0304040602060303" pitchFamily="34" charset="0"/>
                  <a:cs typeface="Nokia Pure Text Light" panose="020B0304040602060303" pitchFamily="34" charset="0"/>
                </a:rPr>
                <a:t>2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55C0C327-9991-4978-893F-CFB88B06544A}"/>
              </a:ext>
            </a:extLst>
          </p:cNvPr>
          <p:cNvGrpSpPr/>
          <p:nvPr/>
        </p:nvGrpSpPr>
        <p:grpSpPr>
          <a:xfrm>
            <a:off x="7820407" y="3541310"/>
            <a:ext cx="306493" cy="338555"/>
            <a:chOff x="478862" y="1675342"/>
            <a:chExt cx="276112" cy="244887"/>
          </a:xfrm>
        </p:grpSpPr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893C01AA-DC70-4167-8563-F1F646B102C4}"/>
                </a:ext>
              </a:extLst>
            </p:cNvPr>
            <p:cNvSpPr/>
            <p:nvPr/>
          </p:nvSpPr>
          <p:spPr>
            <a:xfrm>
              <a:off x="513823" y="1694261"/>
              <a:ext cx="203640" cy="205310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54000" tIns="54000" rIns="54000" bIns="5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783">
                <a:defRPr/>
              </a:pPr>
              <a:endParaRPr lang="en-US" sz="825" b="1" kern="0" dirty="0">
                <a:solidFill>
                  <a:srgbClr val="FFFFFF"/>
                </a:solidFill>
                <a:latin typeface="Nokia Pure Text Light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BA07B768-A425-46C5-9731-303C9B0E0596}"/>
                </a:ext>
              </a:extLst>
            </p:cNvPr>
            <p:cNvSpPr txBox="1"/>
            <p:nvPr/>
          </p:nvSpPr>
          <p:spPr>
            <a:xfrm>
              <a:off x="478862" y="1675342"/>
              <a:ext cx="276112" cy="244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Nokia Pure Text Light" panose="020B0304040602060303" pitchFamily="34" charset="0"/>
                  <a:ea typeface="Nokia Pure Text Light" panose="020B0304040602060303" pitchFamily="34" charset="0"/>
                  <a:cs typeface="Nokia Pure Text Light" panose="020B0304040602060303" pitchFamily="34" charset="0"/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25083415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CFC18FE-7EAC-48DC-9BEC-874F29FEF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Test Cases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605E37-AF73-4503-81D5-91CEDC41311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A576BAE-0AE4-4398-BB04-7A733DF6D2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408365"/>
              </p:ext>
            </p:extLst>
          </p:nvPr>
        </p:nvGraphicFramePr>
        <p:xfrm>
          <a:off x="252549" y="1148874"/>
          <a:ext cx="11808824" cy="494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8034">
                  <a:extLst>
                    <a:ext uri="{9D8B030D-6E8A-4147-A177-3AD203B41FA5}">
                      <a16:colId xmlns:a16="http://schemas.microsoft.com/office/drawing/2014/main" val="1452045784"/>
                    </a:ext>
                  </a:extLst>
                </a:gridCol>
                <a:gridCol w="4946469">
                  <a:extLst>
                    <a:ext uri="{9D8B030D-6E8A-4147-A177-3AD203B41FA5}">
                      <a16:colId xmlns:a16="http://schemas.microsoft.com/office/drawing/2014/main" val="494216781"/>
                    </a:ext>
                  </a:extLst>
                </a:gridCol>
                <a:gridCol w="1132115">
                  <a:extLst>
                    <a:ext uri="{9D8B030D-6E8A-4147-A177-3AD203B41FA5}">
                      <a16:colId xmlns:a16="http://schemas.microsoft.com/office/drawing/2014/main" val="1205103905"/>
                    </a:ext>
                  </a:extLst>
                </a:gridCol>
                <a:gridCol w="2952206">
                  <a:extLst>
                    <a:ext uri="{9D8B030D-6E8A-4147-A177-3AD203B41FA5}">
                      <a16:colId xmlns:a16="http://schemas.microsoft.com/office/drawing/2014/main" val="41998402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Flow 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Test Case 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6240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Authenticate Connection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a typeface="Nokia Pure Text Light" panose="020B0403020202020204" pitchFamily="34" charset="0"/>
                        </a:rPr>
                        <a:t>Verifying the connection can be established using TCP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 Tested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1144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NF sends Real Time PM event and HV-VES Collector validates Event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a typeface="Nokia Pure Text Light" panose="020B0403020202020204" pitchFamily="34" charset="0"/>
                        </a:rPr>
                        <a:t>Verify that VES Collector can receive and validate the </a:t>
                      </a:r>
                      <a:r>
                        <a:rPr lang="en-US" sz="1800" dirty="0" err="1">
                          <a:ea typeface="Nokia Pure Text Light" panose="020B0403020202020204" pitchFamily="34" charset="0"/>
                        </a:rPr>
                        <a:t>hvMeas</a:t>
                      </a:r>
                      <a:r>
                        <a:rPr lang="en-US" sz="1800" dirty="0">
                          <a:ea typeface="Nokia Pure Text Light" panose="020B0403020202020204" pitchFamily="34" charset="0"/>
                        </a:rPr>
                        <a:t> event—a) success—event header and field population agrees with GPB and b) failure event does not agree with GPB specification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 Tested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95126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Publish Event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a typeface="Nokia Pure Text Light" panose="020B0403020202020204" pitchFamily="34" charset="0"/>
                        </a:rPr>
                        <a:t>Verify that direct publication is done successfully to Kafka)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 Tested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3788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Topic Content Validation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Using a simple analytics program subscribe to the RTPM topic and using PM Dictionary/e.g. PM Content Meta Data and proto file generated code decode the data and display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 Tested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Displayed data should be compared to the original data the NF put in the event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7909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Additional Test Case for Performance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Send Events rapidly to HV-VES Collector to assess any bottlenecks/areas needing scaling (HV-VES, Kafka </a:t>
                      </a:r>
                      <a:r>
                        <a:rPr lang="en-US" dirty="0" err="1"/>
                        <a:t>etc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 Tested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08761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7456003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ntrollerScope_v3.pptx" id="{28E9490B-5D65-4E5E-9483-B0B053AAC961}" vid="{F46BACDA-4390-47A1-9393-2717BF35541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FF58A9F57E094AAA162A55994624ED" ma:contentTypeVersion="4" ma:contentTypeDescription="Create a new document." ma:contentTypeScope="" ma:versionID="b0899b04e075251a4b48368436e59421">
  <xsd:schema xmlns:xsd="http://www.w3.org/2001/XMLSchema" xmlns:xs="http://www.w3.org/2001/XMLSchema" xmlns:p="http://schemas.microsoft.com/office/2006/metadata/properties" xmlns:ns2="1ce6950c-4ced-4daa-aebb-30c1d91af015" xmlns:ns3="55c1d604-c511-4ef6-b5ff-30fd6ee75cd4" targetNamespace="http://schemas.microsoft.com/office/2006/metadata/properties" ma:root="true" ma:fieldsID="f7b778a8f700af7e76c695320865da1d" ns2:_="" ns3:_="">
    <xsd:import namespace="1ce6950c-4ced-4daa-aebb-30c1d91af015"/>
    <xsd:import namespace="55c1d604-c511-4ef6-b5ff-30fd6ee75cd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e6950c-4ced-4daa-aebb-30c1d91af0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c1d604-c511-4ef6-b5ff-30fd6ee75cd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EF1EE83-0879-409A-9B2E-2B34199DF468}">
  <ds:schemaRefs>
    <ds:schemaRef ds:uri="http://schemas.microsoft.com/office/2006/documentManagement/types"/>
    <ds:schemaRef ds:uri="1ce6950c-4ced-4daa-aebb-30c1d91af015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55c1d604-c511-4ef6-b5ff-30fd6ee75cd4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A825586-D117-4859-B309-E07AAB015D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e6950c-4ced-4daa-aebb-30c1d91af015"/>
    <ds:schemaRef ds:uri="55c1d604-c511-4ef6-b5ff-30fd6ee75cd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958AE3A-12FD-4D35-A420-A48E82DD1D8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27784</TotalTime>
  <Words>821</Words>
  <Application>Microsoft Office PowerPoint</Application>
  <PresentationFormat>Widescreen</PresentationFormat>
  <Paragraphs>84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.AppleSystemUIFont</vt:lpstr>
      <vt:lpstr>Arial</vt:lpstr>
      <vt:lpstr>Calibri</vt:lpstr>
      <vt:lpstr>Calibri Light</vt:lpstr>
      <vt:lpstr>Nokia Pure Text Light</vt:lpstr>
      <vt:lpstr>Office Theme</vt:lpstr>
      <vt:lpstr>5G- RTPM For USE CASE Discussion July 16</vt:lpstr>
      <vt:lpstr>Real Time Performance Management Data Delivery to ONAP </vt:lpstr>
      <vt:lpstr>Development Status Jira Tasks </vt:lpstr>
      <vt:lpstr>PowerPoint Presentation</vt:lpstr>
      <vt:lpstr>Test Cases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DCAE Data Files Collector  - Use Case 1:  Data file collection and feed publication  - Use Case 2:  3GPP PM counters for closed loops  Ericsson Proposal</dc:title>
  <dc:creator>Hillis, Marge (Nokia - US)</dc:creator>
  <cp:lastModifiedBy>Hillis, Marge (Nokia - US)</cp:lastModifiedBy>
  <cp:revision>188</cp:revision>
  <dcterms:modified xsi:type="dcterms:W3CDTF">2018-07-13T15:19:19Z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1505846994</vt:lpwstr>
  </property>
  <property fmtid="{D5CDD505-2E9C-101B-9397-08002B2CF9AE}" pid="6" name="TitusGUID">
    <vt:lpwstr>e9813069-0692-4adb-b3b0-b70e00abcf56</vt:lpwstr>
  </property>
  <property fmtid="{D5CDD505-2E9C-101B-9397-08002B2CF9AE}" pid="7" name="CTP_TimeStamp">
    <vt:lpwstr>2017-12-11 20:52:38Z</vt:lpwstr>
  </property>
  <property fmtid="{D5CDD505-2E9C-101B-9397-08002B2CF9AE}" pid="8" name="CTP_BU">
    <vt:lpwstr>NA</vt:lpwstr>
  </property>
  <property fmtid="{D5CDD505-2E9C-101B-9397-08002B2CF9AE}" pid="9" name="CTP_IDSID">
    <vt:lpwstr>NA</vt:lpwstr>
  </property>
  <property fmtid="{D5CDD505-2E9C-101B-9397-08002B2CF9AE}" pid="10" name="CTP_WWID">
    <vt:lpwstr>NA</vt:lpwstr>
  </property>
  <property fmtid="{D5CDD505-2E9C-101B-9397-08002B2CF9AE}" pid="11" name="CTPClassification">
    <vt:lpwstr>CTP_PUBLIC</vt:lpwstr>
  </property>
  <property fmtid="{D5CDD505-2E9C-101B-9397-08002B2CF9AE}" pid="12" name="ContentTypeId">
    <vt:lpwstr>0x0101003FFF58A9F57E094AAA162A55994624ED</vt:lpwstr>
  </property>
</Properties>
</file>