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8"/>
  </p:notesMasterIdLst>
  <p:sldIdLst>
    <p:sldId id="504" r:id="rId2"/>
    <p:sldId id="527" r:id="rId3"/>
    <p:sldId id="528" r:id="rId4"/>
    <p:sldId id="529" r:id="rId5"/>
    <p:sldId id="530" r:id="rId6"/>
    <p:sldId id="531" r:id="rId7"/>
    <p:sldId id="532" r:id="rId8"/>
    <p:sldId id="533" r:id="rId9"/>
    <p:sldId id="458" r:id="rId10"/>
    <p:sldId id="512" r:id="rId11"/>
    <p:sldId id="513" r:id="rId12"/>
    <p:sldId id="524" r:id="rId13"/>
    <p:sldId id="525" r:id="rId14"/>
    <p:sldId id="514" r:id="rId15"/>
    <p:sldId id="505" r:id="rId16"/>
    <p:sldId id="468" r:id="rId17"/>
    <p:sldId id="522" r:id="rId18"/>
    <p:sldId id="470" r:id="rId19"/>
    <p:sldId id="471" r:id="rId20"/>
    <p:sldId id="472" r:id="rId21"/>
    <p:sldId id="473" r:id="rId22"/>
    <p:sldId id="474" r:id="rId23"/>
    <p:sldId id="475" r:id="rId24"/>
    <p:sldId id="476" r:id="rId25"/>
    <p:sldId id="477" r:id="rId26"/>
    <p:sldId id="478" r:id="rId27"/>
    <p:sldId id="479" r:id="rId28"/>
    <p:sldId id="480" r:id="rId29"/>
    <p:sldId id="483" r:id="rId30"/>
    <p:sldId id="484" r:id="rId31"/>
    <p:sldId id="485" r:id="rId32"/>
    <p:sldId id="486" r:id="rId33"/>
    <p:sldId id="487" r:id="rId34"/>
    <p:sldId id="488" r:id="rId35"/>
    <p:sldId id="489" r:id="rId36"/>
    <p:sldId id="490" r:id="rId37"/>
    <p:sldId id="491" r:id="rId38"/>
    <p:sldId id="492" r:id="rId39"/>
    <p:sldId id="493" r:id="rId40"/>
    <p:sldId id="494" r:id="rId41"/>
    <p:sldId id="495" r:id="rId42"/>
    <p:sldId id="496" r:id="rId43"/>
    <p:sldId id="497" r:id="rId44"/>
    <p:sldId id="498" r:id="rId45"/>
    <p:sldId id="499" r:id="rId46"/>
    <p:sldId id="500" r:id="rId47"/>
    <p:sldId id="501" r:id="rId48"/>
    <p:sldId id="502" r:id="rId49"/>
    <p:sldId id="515" r:id="rId50"/>
    <p:sldId id="516" r:id="rId51"/>
    <p:sldId id="517" r:id="rId52"/>
    <p:sldId id="518" r:id="rId53"/>
    <p:sldId id="519" r:id="rId54"/>
    <p:sldId id="520" r:id="rId55"/>
    <p:sldId id="521" r:id="rId56"/>
    <p:sldId id="526" r:id="rId5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F9EE"/>
    <a:srgbClr val="FFFFCC"/>
    <a:srgbClr val="FF7C80"/>
    <a:srgbClr val="009893"/>
    <a:srgbClr val="B9F0FF"/>
    <a:srgbClr val="006F8D"/>
    <a:srgbClr val="BCE4F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182" autoAdjust="0"/>
    <p:restoredTop sz="93083" autoAdjust="0"/>
  </p:normalViewPr>
  <p:slideViewPr>
    <p:cSldViewPr snapToGrid="0" snapToObjects="1">
      <p:cViewPr varScale="1">
        <p:scale>
          <a:sx n="134" d="100"/>
          <a:sy n="134" d="100"/>
        </p:scale>
        <p:origin x="1024" y="184"/>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microsoft.com/office/2015/10/relationships/revisionInfo" Target="revisionInfo.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notesMaster" Target="notesMasters/notesMaster1.xml"/><Relationship Id="rId59" Type="http://schemas.openxmlformats.org/officeDocument/2006/relationships/presProps" Target="presProp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viewProps" Target="viewProps.xml"/><Relationship Id="rId61" Type="http://schemas.openxmlformats.org/officeDocument/2006/relationships/theme" Target="theme/theme1.xml"/><Relationship Id="rId6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pPr/>
              <a:t>7/16/18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pPr/>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latin typeface="Arial" panose="020B0604020202020204"/>
              </a:rPr>
              <a:pPr>
                <a:defRPr/>
              </a:pPr>
              <a:t>3</a:t>
            </a:fld>
            <a:endParaRPr lang="en-US" dirty="0">
              <a:latin typeface="Arial" panose="020B0604020202020204"/>
            </a:endParaRPr>
          </a:p>
        </p:txBody>
      </p:sp>
    </p:spTree>
    <p:extLst>
      <p:ext uri="{BB962C8B-B14F-4D97-AF65-F5344CB8AC3E}">
        <p14:creationId xmlns:p14="http://schemas.microsoft.com/office/powerpoint/2010/main" val="11257996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32</a:t>
            </a:fld>
            <a:endParaRPr lang="en-US"/>
          </a:p>
        </p:txBody>
      </p:sp>
    </p:spTree>
    <p:extLst>
      <p:ext uri="{BB962C8B-B14F-4D97-AF65-F5344CB8AC3E}">
        <p14:creationId xmlns:p14="http://schemas.microsoft.com/office/powerpoint/2010/main" val="10563791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37</a:t>
            </a:fld>
            <a:endParaRPr lang="en-US"/>
          </a:p>
        </p:txBody>
      </p:sp>
    </p:spTree>
    <p:extLst>
      <p:ext uri="{BB962C8B-B14F-4D97-AF65-F5344CB8AC3E}">
        <p14:creationId xmlns:p14="http://schemas.microsoft.com/office/powerpoint/2010/main" val="36298265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38</a:t>
            </a:fld>
            <a:endParaRPr lang="en-US"/>
          </a:p>
        </p:txBody>
      </p:sp>
    </p:spTree>
    <p:extLst>
      <p:ext uri="{BB962C8B-B14F-4D97-AF65-F5344CB8AC3E}">
        <p14:creationId xmlns:p14="http://schemas.microsoft.com/office/powerpoint/2010/main" val="19962307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39</a:t>
            </a:fld>
            <a:endParaRPr lang="en-US"/>
          </a:p>
        </p:txBody>
      </p:sp>
    </p:spTree>
    <p:extLst>
      <p:ext uri="{BB962C8B-B14F-4D97-AF65-F5344CB8AC3E}">
        <p14:creationId xmlns:p14="http://schemas.microsoft.com/office/powerpoint/2010/main" val="22499872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40</a:t>
            </a:fld>
            <a:endParaRPr lang="en-US"/>
          </a:p>
        </p:txBody>
      </p:sp>
    </p:spTree>
    <p:extLst>
      <p:ext uri="{BB962C8B-B14F-4D97-AF65-F5344CB8AC3E}">
        <p14:creationId xmlns:p14="http://schemas.microsoft.com/office/powerpoint/2010/main" val="10182983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8789E-1FC9-CE4B-B453-2AA144D753F5}" type="slidenum">
              <a:rPr lang="en-US" smtClean="0"/>
              <a:pPr/>
              <a:t>43</a:t>
            </a:fld>
            <a:endParaRPr lang="en-US"/>
          </a:p>
        </p:txBody>
      </p:sp>
    </p:spTree>
    <p:extLst>
      <p:ext uri="{BB962C8B-B14F-4D97-AF65-F5344CB8AC3E}">
        <p14:creationId xmlns:p14="http://schemas.microsoft.com/office/powerpoint/2010/main" val="30186441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44</a:t>
            </a:fld>
            <a:endParaRPr lang="en-US"/>
          </a:p>
        </p:txBody>
      </p:sp>
    </p:spTree>
    <p:extLst>
      <p:ext uri="{BB962C8B-B14F-4D97-AF65-F5344CB8AC3E}">
        <p14:creationId xmlns:p14="http://schemas.microsoft.com/office/powerpoint/2010/main" val="41645717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46</a:t>
            </a:fld>
            <a:endParaRPr lang="en-US"/>
          </a:p>
        </p:txBody>
      </p:sp>
    </p:spTree>
    <p:extLst>
      <p:ext uri="{BB962C8B-B14F-4D97-AF65-F5344CB8AC3E}">
        <p14:creationId xmlns:p14="http://schemas.microsoft.com/office/powerpoint/2010/main" val="37900910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8789E-1FC9-CE4B-B453-2AA144D753F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722140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208789E-1FC9-CE4B-B453-2AA144D753F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896784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dirty="0" smtClean="0">
                <a:latin typeface="Arial" panose="020B0604020202020204"/>
                <a:ea typeface="微软雅黑" panose="020B0503020204020204" pitchFamily="34" charset="-122"/>
              </a:rPr>
              <a:t>Drop L0-3</a:t>
            </a:r>
            <a:r>
              <a:rPr lang="en-US" altLang="zh-CN" baseline="0" dirty="0" smtClean="0">
                <a:latin typeface="Arial" panose="020B0604020202020204"/>
                <a:ea typeface="微软雅黑" panose="020B0503020204020204" pitchFamily="34" charset="-122"/>
              </a:rPr>
              <a:t> for SDNC and 4-7 for APPC.</a:t>
            </a:r>
          </a:p>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latin typeface="Arial" panose="020B0604020202020204"/>
              </a:rPr>
              <a:pPr>
                <a:defRPr/>
              </a:pPr>
              <a:t>4</a:t>
            </a:fld>
            <a:endParaRPr lang="en-US" dirty="0">
              <a:latin typeface="Arial" panose="020B0604020202020204"/>
            </a:endParaRPr>
          </a:p>
        </p:txBody>
      </p:sp>
    </p:spTree>
    <p:extLst>
      <p:ext uri="{BB962C8B-B14F-4D97-AF65-F5344CB8AC3E}">
        <p14:creationId xmlns:p14="http://schemas.microsoft.com/office/powerpoint/2010/main" val="1377051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5</a:t>
            </a:fld>
            <a:endParaRPr lang="en-US"/>
          </a:p>
        </p:txBody>
      </p:sp>
    </p:spTree>
    <p:extLst>
      <p:ext uri="{BB962C8B-B14F-4D97-AF65-F5344CB8AC3E}">
        <p14:creationId xmlns:p14="http://schemas.microsoft.com/office/powerpoint/2010/main" val="5153364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8</a:t>
            </a:fld>
            <a:endParaRPr lang="en-US"/>
          </a:p>
        </p:txBody>
      </p:sp>
    </p:spTree>
    <p:extLst>
      <p:ext uri="{BB962C8B-B14F-4D97-AF65-F5344CB8AC3E}">
        <p14:creationId xmlns:p14="http://schemas.microsoft.com/office/powerpoint/2010/main" val="12337600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17</a:t>
            </a:fld>
            <a:endParaRPr lang="en-US"/>
          </a:p>
        </p:txBody>
      </p:sp>
    </p:spTree>
    <p:extLst>
      <p:ext uri="{BB962C8B-B14F-4D97-AF65-F5344CB8AC3E}">
        <p14:creationId xmlns:p14="http://schemas.microsoft.com/office/powerpoint/2010/main" val="24868153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18</a:t>
            </a:fld>
            <a:endParaRPr lang="en-US"/>
          </a:p>
        </p:txBody>
      </p:sp>
    </p:spTree>
    <p:extLst>
      <p:ext uri="{BB962C8B-B14F-4D97-AF65-F5344CB8AC3E}">
        <p14:creationId xmlns:p14="http://schemas.microsoft.com/office/powerpoint/2010/main" val="39747717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19</a:t>
            </a:fld>
            <a:endParaRPr lang="en-US"/>
          </a:p>
        </p:txBody>
      </p:sp>
    </p:spTree>
    <p:extLst>
      <p:ext uri="{BB962C8B-B14F-4D97-AF65-F5344CB8AC3E}">
        <p14:creationId xmlns:p14="http://schemas.microsoft.com/office/powerpoint/2010/main" val="5736828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20</a:t>
            </a:fld>
            <a:endParaRPr lang="en-US"/>
          </a:p>
        </p:txBody>
      </p:sp>
    </p:spTree>
    <p:extLst>
      <p:ext uri="{BB962C8B-B14F-4D97-AF65-F5344CB8AC3E}">
        <p14:creationId xmlns:p14="http://schemas.microsoft.com/office/powerpoint/2010/main" val="11677603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21</a:t>
            </a:fld>
            <a:endParaRPr lang="en-US"/>
          </a:p>
        </p:txBody>
      </p:sp>
    </p:spTree>
    <p:extLst>
      <p:ext uri="{BB962C8B-B14F-4D97-AF65-F5344CB8AC3E}">
        <p14:creationId xmlns:p14="http://schemas.microsoft.com/office/powerpoint/2010/main" val="41699271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2.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2.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823701" y="341793"/>
            <a:ext cx="10844563" cy="615553"/>
          </a:xfrm>
        </p:spPr>
        <p:txBody>
          <a:bodyPr tIns="0" rIns="0" bIns="0"/>
          <a:lstStyle>
            <a:lvl1pPr>
              <a:defRPr lang="zh-CN" altLang="en-US" sz="5332" b="0" kern="1200" dirty="0">
                <a:solidFill>
                  <a:srgbClr val="004D86"/>
                </a:solidFill>
                <a:latin typeface="微软雅黑" panose="020B0503020204020204" pitchFamily="34" charset="-122"/>
                <a:ea typeface="微软雅黑" panose="020B0503020204020204" pitchFamily="34" charset="-122"/>
                <a:cs typeface="Arial" panose="020B0604020202020204" pitchFamily="34" charset="0"/>
              </a:defRPr>
            </a:lvl1pPr>
          </a:lstStyle>
          <a:p>
            <a:pPr lvl="0"/>
            <a:r>
              <a:rPr lang="zh-CN" altLang="en-US" dirty="0"/>
              <a:t>单击此处编辑母版标题样式</a:t>
            </a:r>
          </a:p>
        </p:txBody>
      </p:sp>
      <p:sp>
        <p:nvSpPr>
          <p:cNvPr id="4" name="Rectangle 10"/>
          <p:cNvSpPr>
            <a:spLocks noChangeArrowheads="1"/>
          </p:cNvSpPr>
          <p:nvPr userDrawn="1"/>
        </p:nvSpPr>
        <p:spPr bwMode="auto">
          <a:xfrm>
            <a:off x="823700" y="6489704"/>
            <a:ext cx="2096541"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1068147" eaLnBrk="0" hangingPunct="0">
              <a:lnSpc>
                <a:spcPct val="85000"/>
              </a:lnSpc>
            </a:pPr>
            <a:fld id="{6E2B6D97-5D44-430E-A027-85C3264F843E}" type="slidenum">
              <a:rPr lang="de-DE" altLang="zh-CN" sz="1333" smtClean="0">
                <a:latin typeface="Arial" panose="020B0604020202020204" pitchFamily="34" charset="0"/>
                <a:ea typeface="MS PGothic" panose="020B0600070205080204" pitchFamily="34" charset="-128"/>
                <a:cs typeface="Arial" panose="020B0604020202020204" pitchFamily="34" charset="0"/>
              </a:rPr>
              <a:pPr defTabSz="1068147" eaLnBrk="0" hangingPunct="0">
                <a:lnSpc>
                  <a:spcPct val="85000"/>
                </a:lnSpc>
              </a:pPr>
              <a:t>‹#›</a:t>
            </a:fld>
            <a:endParaRPr lang="en-GB" altLang="zh-CN" sz="1333" dirty="0">
              <a:latin typeface="Arial" panose="020B060402020202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3349835882"/>
      </p:ext>
    </p:extLst>
  </p:cSld>
  <p:clrMapOvr>
    <a:masterClrMapping/>
  </p:clrMapOvr>
  <p:transition spd="med"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4" name="Rectangle 10"/>
          <p:cNvSpPr txBox="1">
            <a:spLocks noChangeArrowheads="1"/>
          </p:cNvSpPr>
          <p:nvPr userDrawn="1"/>
        </p:nvSpPr>
        <p:spPr>
          <a:xfrm>
            <a:off x="5529410" y="6502400"/>
            <a:ext cx="1133180" cy="153988"/>
          </a:xfrm>
          <a:prstGeom prst="rect">
            <a:avLst/>
          </a:prstGeom>
        </p:spPr>
        <p:txBody>
          <a:bodyPr wrap="none" lIns="0" tIns="0" rIns="0" bIns="0" anchor="ctr">
            <a:spAutoFit/>
          </a:bodyPr>
          <a:lstStyle>
            <a:defPPr>
              <a:defRPr lang="en-US"/>
            </a:defPPr>
            <a:lvl1pPr algn="ctr" rtl="0" eaLnBrk="1" fontAlgn="base" hangingPunct="1">
              <a:spcBef>
                <a:spcPct val="0"/>
              </a:spcBef>
              <a:spcAft>
                <a:spcPct val="0"/>
              </a:spcAft>
              <a:defRPr sz="1000" b="0" kern="1200">
                <a:solidFill>
                  <a:schemeClr val="tx1"/>
                </a:solidFill>
                <a:latin typeface="+mn-lt"/>
                <a:ea typeface="华文细黑" pitchFamily="2" charset="-122"/>
                <a:cs typeface="+mn-cs"/>
              </a:defRPr>
            </a:lvl1pPr>
            <a:lvl2pPr marL="382588" indent="74613" algn="l" rtl="0" eaLnBrk="0" fontAlgn="base" hangingPunct="0">
              <a:spcBef>
                <a:spcPct val="0"/>
              </a:spcBef>
              <a:spcAft>
                <a:spcPct val="0"/>
              </a:spcAft>
              <a:defRPr b="1" kern="1200">
                <a:solidFill>
                  <a:schemeClr val="tx1"/>
                </a:solidFill>
                <a:latin typeface="Trebuchet MS" pitchFamily="34" charset="0"/>
                <a:ea typeface="华文细黑" pitchFamily="2" charset="-122"/>
                <a:cs typeface="+mn-cs"/>
              </a:defRPr>
            </a:lvl2pPr>
            <a:lvl3pPr marL="766763" indent="147638" algn="l" rtl="0" eaLnBrk="0" fontAlgn="base" hangingPunct="0">
              <a:spcBef>
                <a:spcPct val="0"/>
              </a:spcBef>
              <a:spcAft>
                <a:spcPct val="0"/>
              </a:spcAft>
              <a:defRPr b="1" kern="1200">
                <a:solidFill>
                  <a:schemeClr val="tx1"/>
                </a:solidFill>
                <a:latin typeface="Trebuchet MS" pitchFamily="34" charset="0"/>
                <a:ea typeface="华文细黑" pitchFamily="2" charset="-122"/>
                <a:cs typeface="+mn-cs"/>
              </a:defRPr>
            </a:lvl3pPr>
            <a:lvl4pPr marL="1150938" indent="220663" algn="l" rtl="0" eaLnBrk="0" fontAlgn="base" hangingPunct="0">
              <a:spcBef>
                <a:spcPct val="0"/>
              </a:spcBef>
              <a:spcAft>
                <a:spcPct val="0"/>
              </a:spcAft>
              <a:defRPr b="1" kern="1200">
                <a:solidFill>
                  <a:schemeClr val="tx1"/>
                </a:solidFill>
                <a:latin typeface="Trebuchet MS" pitchFamily="34" charset="0"/>
                <a:ea typeface="华文细黑" pitchFamily="2" charset="-122"/>
                <a:cs typeface="+mn-cs"/>
              </a:defRPr>
            </a:lvl4pPr>
            <a:lvl5pPr marL="1535113" indent="293688" algn="l" rtl="0" eaLnBrk="0" fontAlgn="base" hangingPunct="0">
              <a:spcBef>
                <a:spcPct val="0"/>
              </a:spcBef>
              <a:spcAft>
                <a:spcPct val="0"/>
              </a:spcAft>
              <a:defRPr b="1" kern="1200">
                <a:solidFill>
                  <a:schemeClr val="tx1"/>
                </a:solidFill>
                <a:latin typeface="Trebuchet MS" pitchFamily="34" charset="0"/>
                <a:ea typeface="华文细黑" pitchFamily="2" charset="-122"/>
                <a:cs typeface="+mn-cs"/>
              </a:defRPr>
            </a:lvl5pPr>
            <a:lvl6pPr marL="2286000" algn="l" defTabSz="914400" rtl="0" eaLnBrk="1" latinLnBrk="0" hangingPunct="1">
              <a:defRPr b="1" kern="1200">
                <a:solidFill>
                  <a:schemeClr val="tx1"/>
                </a:solidFill>
                <a:latin typeface="Trebuchet MS" pitchFamily="34" charset="0"/>
                <a:ea typeface="华文细黑" pitchFamily="2" charset="-122"/>
                <a:cs typeface="+mn-cs"/>
              </a:defRPr>
            </a:lvl6pPr>
            <a:lvl7pPr marL="2743200" algn="l" defTabSz="914400" rtl="0" eaLnBrk="1" latinLnBrk="0" hangingPunct="1">
              <a:defRPr b="1" kern="1200">
                <a:solidFill>
                  <a:schemeClr val="tx1"/>
                </a:solidFill>
                <a:latin typeface="Trebuchet MS" pitchFamily="34" charset="0"/>
                <a:ea typeface="华文细黑" pitchFamily="2" charset="-122"/>
                <a:cs typeface="+mn-cs"/>
              </a:defRPr>
            </a:lvl7pPr>
            <a:lvl8pPr marL="3200400" algn="l" defTabSz="914400" rtl="0" eaLnBrk="1" latinLnBrk="0" hangingPunct="1">
              <a:defRPr b="1" kern="1200">
                <a:solidFill>
                  <a:schemeClr val="tx1"/>
                </a:solidFill>
                <a:latin typeface="Trebuchet MS" pitchFamily="34" charset="0"/>
                <a:ea typeface="华文细黑" pitchFamily="2" charset="-122"/>
                <a:cs typeface="+mn-cs"/>
              </a:defRPr>
            </a:lvl8pPr>
            <a:lvl9pPr marL="3657600" algn="l" defTabSz="914400" rtl="0" eaLnBrk="1" latinLnBrk="0" hangingPunct="1">
              <a:defRPr b="1" kern="1200">
                <a:solidFill>
                  <a:schemeClr val="tx1"/>
                </a:solidFill>
                <a:latin typeface="Trebuchet MS" pitchFamily="34" charset="0"/>
                <a:ea typeface="华文细黑" pitchFamily="2" charset="-122"/>
                <a:cs typeface="+mn-cs"/>
              </a:defRPr>
            </a:lvl9pPr>
          </a:lstStyle>
          <a:p>
            <a:pPr defTabSz="914126">
              <a:defRPr/>
            </a:pPr>
            <a:r>
              <a:rPr lang="en-US" altLang="zh-CN" sz="1000" dirty="0" smtClean="0">
                <a:solidFill>
                  <a:srgbClr val="000000">
                    <a:lumMod val="75000"/>
                    <a:lumOff val="25000"/>
                  </a:srgbClr>
                </a:solidFill>
              </a:rPr>
              <a:t>Huawei Confidential</a:t>
            </a:r>
            <a:endParaRPr lang="en-GB" altLang="zh-CN" sz="1000" dirty="0">
              <a:solidFill>
                <a:srgbClr val="000000">
                  <a:lumMod val="75000"/>
                  <a:lumOff val="25000"/>
                </a:srgbClr>
              </a:solidFill>
            </a:endParaRPr>
          </a:p>
        </p:txBody>
      </p:sp>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Rectangle 10"/>
          <p:cNvSpPr>
            <a:spLocks noGrp="1" noChangeArrowheads="1"/>
          </p:cNvSpPr>
          <p:nvPr>
            <p:ph type="dt" sz="half" idx="10"/>
          </p:nvPr>
        </p:nvSpPr>
        <p:spPr>
          <a:xfrm>
            <a:off x="574525" y="6515101"/>
            <a:ext cx="141251" cy="138113"/>
          </a:xfrm>
          <a:prstGeom prst="rect">
            <a:avLst/>
          </a:prstGeom>
        </p:spPr>
        <p:txBody>
          <a:bodyPr wrap="none" lIns="0" tIns="0" rIns="0" bIns="0" anchor="ctr">
            <a:spAutoFit/>
          </a:bodyPr>
          <a:lstStyle>
            <a:lvl1pPr algn="ctr" eaLnBrk="1" hangingPunct="1">
              <a:defRPr sz="900" b="0">
                <a:solidFill>
                  <a:schemeClr val="tx1">
                    <a:lumMod val="75000"/>
                    <a:lumOff val="25000"/>
                  </a:schemeClr>
                </a:solidFill>
                <a:latin typeface="+mn-lt"/>
                <a:ea typeface="华文细黑" pitchFamily="2" charset="-122"/>
              </a:defRPr>
            </a:lvl1pPr>
          </a:lstStyle>
          <a:p>
            <a:pPr defTabSz="914126" fontAlgn="base">
              <a:spcBef>
                <a:spcPct val="0"/>
              </a:spcBef>
              <a:spcAft>
                <a:spcPct val="0"/>
              </a:spcAft>
              <a:defRPr/>
            </a:pPr>
            <a:fld id="{165409FD-2F8C-4F16-B9D8-18E8C26AEA05}" type="slidenum">
              <a:rPr lang="de-DE" altLang="zh-CN" smtClean="0">
                <a:solidFill>
                  <a:srgbClr val="000000">
                    <a:lumMod val="75000"/>
                    <a:lumOff val="25000"/>
                  </a:srgbClr>
                </a:solidFill>
              </a:rPr>
              <a:pPr defTabSz="914126" fontAlgn="base">
                <a:spcBef>
                  <a:spcPct val="0"/>
                </a:spcBef>
                <a:spcAft>
                  <a:spcPct val="0"/>
                </a:spcAft>
                <a:defRPr/>
              </a:pPr>
              <a:t>‹#›</a:t>
            </a:fld>
            <a:endParaRPr lang="en-GB" altLang="zh-CN" dirty="0">
              <a:solidFill>
                <a:srgbClr val="000000">
                  <a:lumMod val="75000"/>
                  <a:lumOff val="25000"/>
                </a:srgbClr>
              </a:solidFill>
            </a:endParaRPr>
          </a:p>
        </p:txBody>
      </p:sp>
    </p:spTree>
    <p:extLst>
      <p:ext uri="{BB962C8B-B14F-4D97-AF65-F5344CB8AC3E}">
        <p14:creationId xmlns:p14="http://schemas.microsoft.com/office/powerpoint/2010/main" val="58161969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8" Type="http://schemas.openxmlformats.org/officeDocument/2006/relationships/image" Target="../media/image1.jpeg"/><Relationship Id="rId9" Type="http://schemas.openxmlformats.org/officeDocument/2006/relationships/image" Target="../media/image2.emf"/><Relationship Id="rId10"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8"/>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10"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 id="2147483656" r:id="rId6"/>
  </p:sldLayoutIdLst>
  <p:transition>
    <p:wipe dir="r"/>
  </p:transition>
  <p:hf hdr="0" ft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8.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2.xml.rels><?xml version="1.0" encoding="UTF-8" standalone="yes"?>
<Relationships xmlns="http://schemas.openxmlformats.org/package/2006/relationships"><Relationship Id="rId3" Type="http://schemas.openxmlformats.org/officeDocument/2006/relationships/hyperlink" Target="NULL" TargetMode="External"/><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hyperlink" Target="http://onap.readthedocs.io/en/latest/submodules/appc.git/docs/index.html"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onap.readthedocs.io/en/latest/submodules/clamp.git/docs/index.html" TargetMode="External"/><Relationship Id="rId3" Type="http://schemas.openxmlformats.org/officeDocument/2006/relationships/hyperlink" Target="https://wiki.onap.org/display/DW/CLAMP+Documentation"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 Id="rId3" Type="http://schemas.openxmlformats.org/officeDocument/2006/relationships/image" Target="../media/image6.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1.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2.emf"/></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ONAP </a:t>
            </a:r>
            <a:r>
              <a:rPr lang="en-US" dirty="0" smtClean="0"/>
              <a:t>Casablanca Architecture </a:t>
            </a:r>
            <a:r>
              <a:rPr lang="en-US" dirty="0" smtClean="0"/>
              <a:t>(</a:t>
            </a:r>
            <a:r>
              <a:rPr lang="en-US" dirty="0" smtClean="0"/>
              <a:t>v3.0.1)</a:t>
            </a:r>
            <a:r>
              <a:rPr lang="en-US" dirty="0" smtClean="0"/>
              <a:t/>
            </a:r>
            <a:br>
              <a:rPr lang="en-US" dirty="0" smtClean="0"/>
            </a:br>
            <a:r>
              <a:rPr lang="en-US" dirty="0"/>
              <a:t>	</a:t>
            </a:r>
            <a:r>
              <a:rPr lang="en-US" dirty="0" smtClean="0"/>
              <a:t>For TSC Approval</a:t>
            </a:r>
            <a:endParaRPr lang="en-US" dirty="0"/>
          </a:p>
        </p:txBody>
      </p:sp>
      <p:sp>
        <p:nvSpPr>
          <p:cNvPr id="3" name="Subtitle 2"/>
          <p:cNvSpPr>
            <a:spLocks noGrp="1"/>
          </p:cNvSpPr>
          <p:nvPr>
            <p:ph type="subTitle" idx="1"/>
          </p:nvPr>
        </p:nvSpPr>
        <p:spPr/>
        <p:txBody>
          <a:bodyPr/>
          <a:lstStyle/>
          <a:p>
            <a:r>
              <a:rPr lang="en-US" dirty="0" smtClean="0"/>
              <a:t>Chris Donley</a:t>
            </a:r>
            <a:endParaRPr lang="en-US" dirty="0"/>
          </a:p>
        </p:txBody>
      </p:sp>
    </p:spTree>
    <p:extLst>
      <p:ext uri="{BB962C8B-B14F-4D97-AF65-F5344CB8AC3E}">
        <p14:creationId xmlns:p14="http://schemas.microsoft.com/office/powerpoint/2010/main" val="4149138940"/>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10</a:t>
            </a:fld>
            <a:endParaRPr lang="en-US" dirty="0"/>
          </a:p>
        </p:txBody>
      </p:sp>
      <p:sp>
        <p:nvSpPr>
          <p:cNvPr id="3" name="Title 2"/>
          <p:cNvSpPr>
            <a:spLocks noGrp="1"/>
          </p:cNvSpPr>
          <p:nvPr>
            <p:ph type="title"/>
          </p:nvPr>
        </p:nvSpPr>
        <p:spPr/>
        <p:txBody>
          <a:bodyPr>
            <a:normAutofit fontScale="90000"/>
          </a:bodyPr>
          <a:lstStyle/>
          <a:p>
            <a:r>
              <a:rPr lang="en-US" dirty="0"/>
              <a:t>SO</a:t>
            </a:r>
            <a:r>
              <a:rPr lang="en-US" dirty="0" smtClean="0"/>
              <a:t>: Service Orchestrator </a:t>
            </a:r>
            <a:r>
              <a:rPr lang="en-US" dirty="0"/>
              <a:t>(1/2)</a:t>
            </a:r>
          </a:p>
        </p:txBody>
      </p:sp>
      <p:sp>
        <p:nvSpPr>
          <p:cNvPr id="7" name="圆角矩形 30"/>
          <p:cNvSpPr/>
          <p:nvPr/>
        </p:nvSpPr>
        <p:spPr>
          <a:xfrm>
            <a:off x="281699" y="2889771"/>
            <a:ext cx="1613230" cy="550114"/>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Service </a:t>
            </a:r>
          </a:p>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Orchestrator</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2297232" y="1381990"/>
            <a:ext cx="9523929" cy="205789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Definition:</a:t>
            </a:r>
          </a:p>
          <a:p>
            <a:pPr marL="285750" indent="-285750">
              <a:buFontTx/>
              <a:buChar char="-"/>
            </a:pPr>
            <a:r>
              <a:rPr lang="en-US" sz="1600" dirty="0">
                <a:solidFill>
                  <a:schemeClr val="tx1">
                    <a:lumMod val="85000"/>
                    <a:lumOff val="15000"/>
                  </a:schemeClr>
                </a:solidFill>
              </a:rPr>
              <a:t>Provides functionality for the execution of specified process and automated sequencing of activities, task, rules and policies needed for creation, modification, removal of network application, infrastructure services or resources.</a:t>
            </a:r>
          </a:p>
          <a:p>
            <a:pPr marL="285750" indent="-285750">
              <a:buFontTx/>
              <a:buChar char="-"/>
            </a:pPr>
            <a:r>
              <a:rPr lang="en-US" sz="1600" dirty="0">
                <a:solidFill>
                  <a:schemeClr val="tx1">
                    <a:lumMod val="85000"/>
                    <a:lumOff val="15000"/>
                  </a:schemeClr>
                </a:solidFill>
              </a:rPr>
              <a:t>Supports different specializations with specific orchestration scopes</a:t>
            </a:r>
            <a:r>
              <a:rPr lang="en-US" altLang="zh-CN" sz="1600" dirty="0">
                <a:solidFill>
                  <a:schemeClr val="tx1">
                    <a:lumMod val="85000"/>
                    <a:lumOff val="15000"/>
                  </a:schemeClr>
                </a:solidFill>
              </a:rPr>
              <a:t>.</a:t>
            </a:r>
          </a:p>
          <a:p>
            <a:pPr marL="742950" lvl="1" indent="-285750">
              <a:buFontTx/>
              <a:buChar char="-"/>
            </a:pPr>
            <a:r>
              <a:rPr lang="en-US" sz="1600" dirty="0">
                <a:solidFill>
                  <a:schemeClr val="tx1">
                    <a:lumMod val="85000"/>
                    <a:lumOff val="15000"/>
                  </a:schemeClr>
                </a:solidFill>
              </a:rPr>
              <a:t>Specialization scopes include, but are not limited to, PNF orchestration, Service and VF scaling, Homing and placement.</a:t>
            </a:r>
          </a:p>
        </p:txBody>
      </p:sp>
      <p:sp>
        <p:nvSpPr>
          <p:cNvPr id="9" name="Rectangle 8"/>
          <p:cNvSpPr/>
          <p:nvPr/>
        </p:nvSpPr>
        <p:spPr>
          <a:xfrm>
            <a:off x="2297232" y="3581544"/>
            <a:ext cx="9523929" cy="267995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a:t>
            </a:r>
          </a:p>
          <a:p>
            <a:pPr marL="285750" indent="-285750">
              <a:buFontTx/>
              <a:buChar char="-"/>
            </a:pPr>
            <a:r>
              <a:rPr lang="en-US" sz="1600" dirty="0">
                <a:solidFill>
                  <a:schemeClr val="tx1">
                    <a:lumMod val="85000"/>
                    <a:lumOff val="15000"/>
                  </a:schemeClr>
                </a:solidFill>
              </a:rPr>
              <a:t>Service Management Interface</a:t>
            </a:r>
          </a:p>
          <a:p>
            <a:pPr marL="742950" lvl="1" indent="-285750">
              <a:buFontTx/>
              <a:buChar char="-"/>
            </a:pPr>
            <a:r>
              <a:rPr lang="en-US" sz="1600" dirty="0">
                <a:solidFill>
                  <a:schemeClr val="tx1">
                    <a:lumMod val="85000"/>
                    <a:lumOff val="15000"/>
                  </a:schemeClr>
                </a:solidFill>
              </a:rPr>
              <a:t>Provides the interface to manage the services that orchestration </a:t>
            </a:r>
            <a:r>
              <a:rPr lang="en-US" sz="1600" dirty="0" smtClean="0">
                <a:solidFill>
                  <a:schemeClr val="tx1">
                    <a:lumMod val="85000"/>
                    <a:lumOff val="15000"/>
                  </a:schemeClr>
                </a:solidFill>
              </a:rPr>
              <a:t>provides.</a:t>
            </a:r>
          </a:p>
          <a:p>
            <a:pPr marL="285750" indent="-285750">
              <a:buFontTx/>
              <a:buChar char="-"/>
            </a:pPr>
            <a:r>
              <a:rPr lang="en-US" sz="1600" dirty="0">
                <a:solidFill>
                  <a:schemeClr val="tx1">
                    <a:lumMod val="85000"/>
                    <a:lumOff val="15000"/>
                  </a:schemeClr>
                </a:solidFill>
              </a:rPr>
              <a:t>LCM interfaces</a:t>
            </a:r>
          </a:p>
          <a:p>
            <a:pPr marL="742950" lvl="1" indent="-285750">
              <a:buFontTx/>
              <a:buChar char="-"/>
            </a:pPr>
            <a:r>
              <a:rPr lang="en-US" sz="1600" dirty="0">
                <a:solidFill>
                  <a:schemeClr val="tx1">
                    <a:lumMod val="85000"/>
                    <a:lumOff val="15000"/>
                  </a:schemeClr>
                </a:solidFill>
              </a:rPr>
              <a:t>interfaces for service LCM.</a:t>
            </a:r>
          </a:p>
          <a:p>
            <a:pPr marL="742950" lvl="1" indent="-285750">
              <a:buFontTx/>
              <a:buChar char="-"/>
            </a:pPr>
            <a:r>
              <a:rPr lang="en-US" sz="1600" dirty="0">
                <a:solidFill>
                  <a:schemeClr val="tx1">
                    <a:lumMod val="85000"/>
                    <a:lumOff val="15000"/>
                  </a:schemeClr>
                </a:solidFill>
              </a:rPr>
              <a:t>interfaces for VNF LCM.</a:t>
            </a:r>
          </a:p>
          <a:p>
            <a:pPr marL="285750" indent="-285750">
              <a:buFontTx/>
              <a:buChar char="-"/>
            </a:pPr>
            <a:r>
              <a:rPr lang="en-US" sz="1600" dirty="0">
                <a:solidFill>
                  <a:schemeClr val="tx1">
                    <a:lumMod val="85000"/>
                    <a:lumOff val="15000"/>
                  </a:schemeClr>
                </a:solidFill>
              </a:rPr>
              <a:t>Actuation Request Interface</a:t>
            </a:r>
          </a:p>
          <a:p>
            <a:pPr marL="742950" lvl="1" indent="-285750">
              <a:buFontTx/>
              <a:buChar char="-"/>
            </a:pPr>
            <a:r>
              <a:rPr lang="en-US" sz="1600" dirty="0">
                <a:solidFill>
                  <a:schemeClr val="tx1">
                    <a:lumMod val="85000"/>
                    <a:lumOff val="15000"/>
                  </a:schemeClr>
                </a:solidFill>
              </a:rPr>
              <a:t>Provides support of actuation requests towards the services.</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1936749" cy="954107"/>
          </a:xfrm>
          <a:prstGeom prst="rect">
            <a:avLst/>
          </a:prstGeom>
          <a:noFill/>
        </p:spPr>
        <p:txBody>
          <a:bodyPr wrap="none" rtlCol="0">
            <a:spAutoFit/>
          </a:bodyPr>
          <a:lstStyle/>
          <a:p>
            <a:pPr marL="171450" indent="-171450">
              <a:buFont typeface="Arial" panose="020B0604020202020204" pitchFamily="34" charset="0"/>
              <a:buChar char="•"/>
            </a:pPr>
            <a:r>
              <a:rPr lang="en-US" sz="800" dirty="0"/>
              <a:t>Service Management Interface</a:t>
            </a:r>
          </a:p>
          <a:p>
            <a:pPr marL="171450" indent="-171450">
              <a:buFont typeface="Arial" panose="020B0604020202020204" pitchFamily="34" charset="0"/>
              <a:buChar char="•"/>
            </a:pPr>
            <a:r>
              <a:rPr lang="en-US" sz="800" dirty="0"/>
              <a:t>Network Service LCM Interface</a:t>
            </a:r>
          </a:p>
          <a:p>
            <a:pPr marL="171450" indent="-171450">
              <a:buFont typeface="Arial" panose="020B0604020202020204" pitchFamily="34" charset="0"/>
              <a:buChar char="•"/>
            </a:pPr>
            <a:r>
              <a:rPr lang="en-US" sz="800" dirty="0"/>
              <a:t>Actuation Request Interface</a:t>
            </a:r>
          </a:p>
          <a:p>
            <a:pPr marL="171450" indent="-171450">
              <a:buFont typeface="Arial" panose="020B0604020202020204" pitchFamily="34" charset="0"/>
              <a:buChar char="•"/>
            </a:pPr>
            <a:r>
              <a:rPr lang="en-US" sz="800" dirty="0"/>
              <a:t>Service Definition Reception interface</a:t>
            </a:r>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439885"/>
            <a:ext cx="0" cy="141658"/>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770276"/>
            <a:ext cx="1511952" cy="954107"/>
          </a:xfrm>
          <a:prstGeom prst="rect">
            <a:avLst/>
          </a:prstGeom>
          <a:noFill/>
        </p:spPr>
        <p:txBody>
          <a:bodyPr wrap="none" rtlCol="0">
            <a:spAutoFit/>
          </a:bodyPr>
          <a:lstStyle/>
          <a:p>
            <a:r>
              <a:rPr lang="en-US" sz="800" dirty="0" smtClean="0"/>
              <a:t>Service Management Interface</a:t>
            </a:r>
          </a:p>
          <a:p>
            <a:r>
              <a:rPr lang="en-US" sz="800" dirty="0" smtClean="0"/>
              <a:t>VNF </a:t>
            </a:r>
            <a:r>
              <a:rPr lang="en-US" sz="800" dirty="0"/>
              <a:t>LCM Interface</a:t>
            </a:r>
          </a:p>
          <a:p>
            <a:r>
              <a:rPr lang="en-US" sz="800" dirty="0"/>
              <a:t>NF Config Interface</a:t>
            </a:r>
          </a:p>
          <a:p>
            <a:r>
              <a:rPr lang="en-US" sz="800" dirty="0"/>
              <a:t>Optimization request Interface</a:t>
            </a:r>
          </a:p>
          <a:p>
            <a:r>
              <a:rPr lang="en-US" sz="800" dirty="0"/>
              <a:t>Inventory Service Interface</a:t>
            </a:r>
          </a:p>
          <a:p>
            <a:r>
              <a:rPr lang="en-US" sz="800" dirty="0"/>
              <a:t>Transport Service Interface</a:t>
            </a:r>
          </a:p>
          <a:p>
            <a:r>
              <a:rPr lang="en-US" sz="800" dirty="0"/>
              <a:t>Network Service LCM interface</a:t>
            </a:r>
          </a:p>
        </p:txBody>
      </p:sp>
    </p:spTree>
    <p:extLst>
      <p:ext uri="{BB962C8B-B14F-4D97-AF65-F5344CB8AC3E}">
        <p14:creationId xmlns:p14="http://schemas.microsoft.com/office/powerpoint/2010/main" val="2126447975"/>
      </p:ext>
    </p:extLst>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11</a:t>
            </a:fld>
            <a:endParaRPr lang="en-US" dirty="0"/>
          </a:p>
        </p:txBody>
      </p:sp>
      <p:sp>
        <p:nvSpPr>
          <p:cNvPr id="3" name="Title 2"/>
          <p:cNvSpPr>
            <a:spLocks noGrp="1"/>
          </p:cNvSpPr>
          <p:nvPr>
            <p:ph type="title"/>
          </p:nvPr>
        </p:nvSpPr>
        <p:spPr/>
        <p:txBody>
          <a:bodyPr>
            <a:normAutofit fontScale="90000"/>
          </a:bodyPr>
          <a:lstStyle/>
          <a:p>
            <a:r>
              <a:rPr lang="en-US" altLang="zh-CN" dirty="0"/>
              <a:t>SO</a:t>
            </a:r>
            <a:r>
              <a:rPr lang="en-US" altLang="zh-CN" dirty="0" smtClean="0"/>
              <a:t>: Service</a:t>
            </a:r>
            <a:r>
              <a:rPr lang="en-US" altLang="zh-CN" dirty="0" smtClean="0">
                <a:solidFill>
                  <a:srgbClr val="FF0000"/>
                </a:solidFill>
              </a:rPr>
              <a:t> </a:t>
            </a:r>
            <a:r>
              <a:rPr lang="en-US" dirty="0" smtClean="0"/>
              <a:t>Orchestrator </a:t>
            </a:r>
            <a:r>
              <a:rPr lang="en-US" dirty="0"/>
              <a:t>(2/2)</a:t>
            </a:r>
          </a:p>
        </p:txBody>
      </p:sp>
      <p:sp>
        <p:nvSpPr>
          <p:cNvPr id="7" name="圆角矩形 30"/>
          <p:cNvSpPr/>
          <p:nvPr/>
        </p:nvSpPr>
        <p:spPr>
          <a:xfrm>
            <a:off x="281699" y="2889771"/>
            <a:ext cx="161323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000" dirty="0" smtClean="0">
                <a:latin typeface="+mn-lt"/>
              </a:rPr>
              <a:t>Service</a:t>
            </a:r>
            <a:endParaRPr lang="en-US" altLang="zh-CN" sz="1000" dirty="0" smtClean="0">
              <a:latin typeface="+mn-lt"/>
              <a:ea typeface="微软雅黑" panose="020B0503020204020204" pitchFamily="34" charset="-122"/>
            </a:endParaRPr>
          </a:p>
          <a:p>
            <a:pPr algn="ctr" defTabSz="914377">
              <a:buClr>
                <a:srgbClr val="CC9900"/>
              </a:buClr>
            </a:pPr>
            <a:r>
              <a:rPr lang="en-US" altLang="zh-CN" sz="1000" dirty="0" smtClean="0">
                <a:latin typeface="+mn-lt"/>
                <a:ea typeface="微软雅黑" panose="020B0503020204020204" pitchFamily="34" charset="-122"/>
              </a:rPr>
              <a:t>Orchestrator</a:t>
            </a:r>
            <a:endParaRPr lang="en-US" altLang="zh-CN" sz="1000" dirty="0">
              <a:latin typeface="+mn-lt"/>
              <a:ea typeface="微软雅黑" panose="020B0503020204020204" pitchFamily="34" charset="-122"/>
            </a:endParaRPr>
          </a:p>
        </p:txBody>
      </p:sp>
      <p:sp>
        <p:nvSpPr>
          <p:cNvPr id="10" name="Rectangle 9"/>
          <p:cNvSpPr/>
          <p:nvPr/>
        </p:nvSpPr>
        <p:spPr>
          <a:xfrm>
            <a:off x="2297232" y="1467015"/>
            <a:ext cx="9523929" cy="261609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dirty="0" smtClean="0">
                <a:solidFill>
                  <a:schemeClr val="tx1">
                    <a:lumMod val="85000"/>
                    <a:lumOff val="15000"/>
                  </a:schemeClr>
                </a:solidFill>
              </a:rPr>
              <a:t>VNF </a:t>
            </a:r>
            <a:r>
              <a:rPr lang="en-US" dirty="0">
                <a:solidFill>
                  <a:schemeClr val="tx1">
                    <a:lumMod val="85000"/>
                    <a:lumOff val="15000"/>
                  </a:schemeClr>
                </a:solidFill>
              </a:rPr>
              <a:t>LCM Interface, from</a:t>
            </a:r>
            <a:r>
              <a:rPr lang="en-US" dirty="0" smtClean="0">
                <a:solidFill>
                  <a:schemeClr val="tx1">
                    <a:lumMod val="85000"/>
                    <a:lumOff val="15000"/>
                  </a:schemeClr>
                </a:solidFill>
              </a:rPr>
              <a:t>: </a:t>
            </a:r>
            <a:r>
              <a:rPr lang="en-US" dirty="0">
                <a:solidFill>
                  <a:schemeClr val="tx1">
                    <a:lumMod val="85000"/>
                    <a:lumOff val="15000"/>
                  </a:schemeClr>
                </a:solidFill>
              </a:rPr>
              <a:t>Application controller</a:t>
            </a:r>
          </a:p>
          <a:p>
            <a:pPr marL="285750" indent="-285750">
              <a:buFontTx/>
              <a:buChar char="-"/>
            </a:pPr>
            <a:r>
              <a:rPr lang="en-US" dirty="0">
                <a:solidFill>
                  <a:schemeClr val="tx1">
                    <a:lumMod val="85000"/>
                    <a:lumOff val="15000"/>
                  </a:schemeClr>
                </a:solidFill>
              </a:rPr>
              <a:t>Optimization Request Interface, from: Optimization Framework</a:t>
            </a:r>
          </a:p>
          <a:p>
            <a:pPr marL="285750" indent="-285750">
              <a:buFontTx/>
              <a:buChar char="-"/>
            </a:pPr>
            <a:r>
              <a:rPr lang="en-US" dirty="0">
                <a:solidFill>
                  <a:schemeClr val="tx1">
                    <a:lumMod val="85000"/>
                    <a:lumOff val="15000"/>
                  </a:schemeClr>
                </a:solidFill>
              </a:rPr>
              <a:t>NF Config Interface, from: </a:t>
            </a:r>
            <a:r>
              <a:rPr lang="en-US" altLang="zh-CN" dirty="0">
                <a:solidFill>
                  <a:schemeClr val="tx1">
                    <a:lumMod val="85000"/>
                    <a:lumOff val="15000"/>
                  </a:schemeClr>
                </a:solidFill>
              </a:rPr>
              <a:t>Application controller</a:t>
            </a:r>
            <a:endParaRPr lang="en-US" dirty="0">
              <a:solidFill>
                <a:schemeClr val="tx1">
                  <a:lumMod val="85000"/>
                  <a:lumOff val="15000"/>
                </a:schemeClr>
              </a:solidFill>
            </a:endParaRPr>
          </a:p>
          <a:p>
            <a:pPr marL="285750" indent="-285750">
              <a:buFontTx/>
              <a:buChar char="-"/>
            </a:pPr>
            <a:r>
              <a:rPr lang="en-US" dirty="0">
                <a:solidFill>
                  <a:schemeClr val="tx1">
                    <a:lumMod val="85000"/>
                    <a:lumOff val="15000"/>
                  </a:schemeClr>
                </a:solidFill>
              </a:rPr>
              <a:t>Inventory Service Interface, from: Available and Active Inventory</a:t>
            </a:r>
          </a:p>
          <a:p>
            <a:pPr marL="285750" indent="-285750">
              <a:buFontTx/>
              <a:buChar char="-"/>
            </a:pPr>
            <a:r>
              <a:rPr lang="en-US" dirty="0">
                <a:solidFill>
                  <a:schemeClr val="tx1">
                    <a:lumMod val="85000"/>
                    <a:lumOff val="15000"/>
                  </a:schemeClr>
                </a:solidFill>
              </a:rPr>
              <a:t>Transport Service Interface, from: SDN Controller.</a:t>
            </a:r>
          </a:p>
          <a:p>
            <a:pPr marL="285750" indent="-285750">
              <a:buFontTx/>
              <a:buChar char="-"/>
            </a:pPr>
            <a:r>
              <a:rPr lang="en-US" dirty="0">
                <a:solidFill>
                  <a:schemeClr val="tx1">
                    <a:lumMod val="85000"/>
                    <a:lumOff val="15000"/>
                  </a:schemeClr>
                </a:solidFill>
              </a:rPr>
              <a:t>Network Service LCM interface, from: </a:t>
            </a:r>
            <a:r>
              <a:rPr lang="en-US" altLang="zh-CN" dirty="0">
                <a:solidFill>
                  <a:schemeClr val="tx1">
                    <a:lumMod val="85000"/>
                    <a:lumOff val="15000"/>
                  </a:schemeClr>
                </a:solidFill>
              </a:rPr>
              <a:t>Virtual Function Controller</a:t>
            </a:r>
            <a:endParaRPr lang="en-US" dirty="0">
              <a:solidFill>
                <a:schemeClr val="tx1">
                  <a:lumMod val="85000"/>
                  <a:lumOff val="15000"/>
                </a:schemeClr>
              </a:solidFill>
            </a:endParaRPr>
          </a:p>
          <a:p>
            <a:pPr marL="285750" indent="-285750">
              <a:buFontTx/>
              <a:buChar char="-"/>
            </a:pPr>
            <a:r>
              <a:rPr lang="en-US" dirty="0">
                <a:solidFill>
                  <a:schemeClr val="tx1">
                    <a:lumMod val="85000"/>
                    <a:lumOff val="15000"/>
                  </a:schemeClr>
                </a:solidFill>
              </a:rPr>
              <a:t>Service Distribution interface, from: Service Design and Creation</a:t>
            </a:r>
          </a:p>
          <a:p>
            <a:pPr marL="285750" indent="-285750">
              <a:buFontTx/>
              <a:buChar char="-"/>
            </a:pPr>
            <a:endParaRPr lang="en-US" dirty="0">
              <a:solidFill>
                <a:schemeClr val="tx1">
                  <a:lumMod val="85000"/>
                  <a:lumOff val="15000"/>
                </a:schemeClr>
              </a:solidFill>
            </a:endParaRPr>
          </a:p>
          <a:p>
            <a:pPr marL="285750" indent="-285750">
              <a:buFontTx/>
              <a:buChar char="-"/>
            </a:pPr>
            <a:endParaRPr lang="en-US" dirty="0">
              <a:solidFill>
                <a:schemeClr val="tx1">
                  <a:lumMod val="85000"/>
                  <a:lumOff val="15000"/>
                </a:schemeClr>
              </a:solidFill>
            </a:endParaRPr>
          </a:p>
        </p:txBody>
      </p:sp>
      <p:sp>
        <p:nvSpPr>
          <p:cNvPr id="11" name="Rectangle 10"/>
          <p:cNvSpPr/>
          <p:nvPr/>
        </p:nvSpPr>
        <p:spPr>
          <a:xfrm>
            <a:off x="2297231" y="4169229"/>
            <a:ext cx="9523929" cy="211075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a:solidFill>
                  <a:schemeClr val="tx1">
                    <a:lumMod val="85000"/>
                    <a:lumOff val="15000"/>
                  </a:schemeClr>
                </a:solidFill>
              </a:rPr>
              <a:t>Network Service </a:t>
            </a:r>
            <a:r>
              <a:rPr lang="en-US" dirty="0" smtClean="0">
                <a:solidFill>
                  <a:schemeClr val="tx1">
                    <a:lumMod val="85000"/>
                    <a:lumOff val="15000"/>
                  </a:schemeClr>
                </a:solidFill>
              </a:rPr>
              <a:t>Descriptor </a:t>
            </a:r>
            <a:r>
              <a:rPr lang="en-US" dirty="0">
                <a:solidFill>
                  <a:schemeClr val="tx1">
                    <a:lumMod val="85000"/>
                    <a:lumOff val="15000"/>
                  </a:schemeClr>
                </a:solidFill>
              </a:rPr>
              <a:t>(from SDC)</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1938351" cy="954107"/>
          </a:xfrm>
          <a:prstGeom prst="rect">
            <a:avLst/>
          </a:prstGeom>
          <a:noFill/>
        </p:spPr>
        <p:txBody>
          <a:bodyPr wrap="none" rtlCol="0">
            <a:spAutoFit/>
          </a:bodyPr>
          <a:lstStyle/>
          <a:p>
            <a:pPr marL="171450" indent="-171450">
              <a:buFont typeface="Arial" panose="020B0604020202020204" pitchFamily="34" charset="0"/>
              <a:buChar char="•"/>
            </a:pPr>
            <a:r>
              <a:rPr lang="en-US" sz="800" dirty="0"/>
              <a:t>Service Management Interface</a:t>
            </a:r>
          </a:p>
          <a:p>
            <a:pPr marL="171450" indent="-171450">
              <a:buFont typeface="Arial" panose="020B0604020202020204" pitchFamily="34" charset="0"/>
              <a:buChar char="•"/>
            </a:pPr>
            <a:r>
              <a:rPr lang="en-US" sz="800" dirty="0"/>
              <a:t>Network Service LCM Interface</a:t>
            </a:r>
          </a:p>
          <a:p>
            <a:pPr marL="171450" indent="-171450">
              <a:buFont typeface="Arial" panose="020B0604020202020204" pitchFamily="34" charset="0"/>
              <a:buChar char="•"/>
            </a:pPr>
            <a:r>
              <a:rPr lang="en-US" sz="800" dirty="0"/>
              <a:t>Actuation Request Interface</a:t>
            </a:r>
          </a:p>
          <a:p>
            <a:pPr marL="171450" indent="-171450">
              <a:buFont typeface="Arial" panose="020B0604020202020204" pitchFamily="34" charset="0"/>
              <a:buChar char="•"/>
            </a:pPr>
            <a:r>
              <a:rPr lang="en-US" sz="800" dirty="0"/>
              <a:t>Service Definition Reception Interface</a:t>
            </a:r>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770276"/>
            <a:ext cx="1471878" cy="954107"/>
          </a:xfrm>
          <a:prstGeom prst="rect">
            <a:avLst/>
          </a:prstGeom>
          <a:noFill/>
        </p:spPr>
        <p:txBody>
          <a:bodyPr wrap="none" rtlCol="0">
            <a:spAutoFit/>
          </a:bodyPr>
          <a:lstStyle/>
          <a:p>
            <a:r>
              <a:rPr lang="en-US" sz="800" dirty="0" smtClean="0"/>
              <a:t>Service Management Interface</a:t>
            </a:r>
          </a:p>
          <a:p>
            <a:r>
              <a:rPr lang="en-US" sz="800" dirty="0" smtClean="0"/>
              <a:t>VNF </a:t>
            </a:r>
            <a:r>
              <a:rPr lang="en-US" sz="800" dirty="0"/>
              <a:t>LCM Interface</a:t>
            </a:r>
          </a:p>
          <a:p>
            <a:r>
              <a:rPr lang="en-US" sz="800" dirty="0"/>
              <a:t>NF Config Interface</a:t>
            </a:r>
          </a:p>
          <a:p>
            <a:r>
              <a:rPr lang="en-US" sz="800" dirty="0"/>
              <a:t>Optimization request Interface</a:t>
            </a:r>
          </a:p>
          <a:p>
            <a:r>
              <a:rPr lang="en-US" sz="800" dirty="0"/>
              <a:t>Inventory Service Interface</a:t>
            </a:r>
          </a:p>
          <a:p>
            <a:r>
              <a:rPr lang="en-US" sz="800" dirty="0"/>
              <a:t>Transport Service Interface</a:t>
            </a:r>
          </a:p>
          <a:p>
            <a:r>
              <a:rPr lang="en-US" sz="800" dirty="0"/>
              <a:t>Network Service LCM interface</a:t>
            </a:r>
          </a:p>
        </p:txBody>
      </p:sp>
    </p:spTree>
    <p:extLst>
      <p:ext uri="{BB962C8B-B14F-4D97-AF65-F5344CB8AC3E}">
        <p14:creationId xmlns:p14="http://schemas.microsoft.com/office/powerpoint/2010/main" val="1561833253"/>
      </p:ext>
    </p:extLst>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12</a:t>
            </a:fld>
            <a:endParaRPr lang="en-US" dirty="0"/>
          </a:p>
        </p:txBody>
      </p:sp>
      <p:sp>
        <p:nvSpPr>
          <p:cNvPr id="3" name="Title 2"/>
          <p:cNvSpPr>
            <a:spLocks noGrp="1"/>
          </p:cNvSpPr>
          <p:nvPr>
            <p:ph type="title"/>
          </p:nvPr>
        </p:nvSpPr>
        <p:spPr/>
        <p:txBody>
          <a:bodyPr>
            <a:normAutofit fontScale="90000"/>
          </a:bodyPr>
          <a:lstStyle/>
          <a:p>
            <a:r>
              <a:rPr lang="en-US" dirty="0"/>
              <a:t>SDC: Service Design and Creation (1/2)</a:t>
            </a:r>
          </a:p>
        </p:txBody>
      </p:sp>
      <p:sp>
        <p:nvSpPr>
          <p:cNvPr id="7" name="圆角矩形 30"/>
          <p:cNvSpPr/>
          <p:nvPr/>
        </p:nvSpPr>
        <p:spPr>
          <a:xfrm>
            <a:off x="281699" y="2889771"/>
            <a:ext cx="1613230" cy="550114"/>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Service Design and Creation</a:t>
            </a:r>
          </a:p>
        </p:txBody>
      </p:sp>
      <p:sp>
        <p:nvSpPr>
          <p:cNvPr id="8" name="Rectangle 7"/>
          <p:cNvSpPr/>
          <p:nvPr/>
        </p:nvSpPr>
        <p:spPr>
          <a:xfrm>
            <a:off x="2297232" y="1040790"/>
            <a:ext cx="9523929" cy="150778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Definition:</a:t>
            </a:r>
          </a:p>
          <a:p>
            <a:pPr marL="285750" indent="-285750">
              <a:buFontTx/>
              <a:buChar char="-"/>
            </a:pPr>
            <a:r>
              <a:rPr lang="en-US" sz="1600" dirty="0">
                <a:solidFill>
                  <a:schemeClr val="tx1">
                    <a:lumMod val="85000"/>
                    <a:lumOff val="15000"/>
                  </a:schemeClr>
                </a:solidFill>
              </a:rPr>
              <a:t>SDC is the Integrated development platform for modeling. </a:t>
            </a:r>
          </a:p>
          <a:p>
            <a:pPr marL="285750" indent="-285750">
              <a:buFontTx/>
              <a:buChar char="-"/>
            </a:pPr>
            <a:r>
              <a:rPr lang="en-US" sz="1600" dirty="0">
                <a:solidFill>
                  <a:schemeClr val="tx1">
                    <a:lumMod val="85000"/>
                    <a:lumOff val="15000"/>
                  </a:schemeClr>
                </a:solidFill>
              </a:rPr>
              <a:t>SDC provides set of functionalities starting from the VNF onboarding and up to the service distribution.</a:t>
            </a:r>
          </a:p>
          <a:p>
            <a:pPr marL="285750" indent="-285750">
              <a:buFontTx/>
              <a:buChar char="-"/>
            </a:pPr>
            <a:r>
              <a:rPr lang="en-US" sz="1600" dirty="0">
                <a:solidFill>
                  <a:schemeClr val="tx1">
                    <a:lumMod val="85000"/>
                    <a:lumOff val="15000"/>
                  </a:schemeClr>
                </a:solidFill>
              </a:rPr>
              <a:t>SDC provides a set of modeling capabilities including VNF modeling, Service modeling.</a:t>
            </a:r>
          </a:p>
          <a:p>
            <a:pPr marL="285750" indent="-285750">
              <a:buFontTx/>
              <a:buChar char="-"/>
            </a:pPr>
            <a:r>
              <a:rPr lang="en-US" sz="1600" dirty="0">
                <a:solidFill>
                  <a:schemeClr val="tx1">
                    <a:lumMod val="85000"/>
                    <a:lumOff val="15000"/>
                  </a:schemeClr>
                </a:solidFill>
              </a:rPr>
              <a:t>As part of the work for Beijing SDC is adding the Monitoring template modeling capabilities and work flow modeling capabilities.</a:t>
            </a:r>
          </a:p>
        </p:txBody>
      </p:sp>
      <p:sp>
        <p:nvSpPr>
          <p:cNvPr id="9" name="Rectangle 8"/>
          <p:cNvSpPr/>
          <p:nvPr/>
        </p:nvSpPr>
        <p:spPr>
          <a:xfrm>
            <a:off x="2297232" y="2569849"/>
            <a:ext cx="9523929" cy="369165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a:t>
            </a:r>
          </a:p>
          <a:p>
            <a:pPr marL="285750" indent="-285750">
              <a:buFontTx/>
              <a:buChar char="-"/>
            </a:pPr>
            <a:r>
              <a:rPr lang="en-US" sz="1600" dirty="0">
                <a:solidFill>
                  <a:schemeClr val="tx1">
                    <a:lumMod val="85000"/>
                    <a:lumOff val="15000"/>
                  </a:schemeClr>
                </a:solidFill>
              </a:rPr>
              <a:t>External API’S</a:t>
            </a:r>
          </a:p>
          <a:p>
            <a:pPr marL="742950" lvl="1" indent="-285750">
              <a:buFontTx/>
              <a:buChar char="-"/>
            </a:pPr>
            <a:r>
              <a:rPr lang="en-US" sz="1600" dirty="0">
                <a:solidFill>
                  <a:schemeClr val="tx1"/>
                </a:solidFill>
              </a:rPr>
              <a:t>Retrieve artifacts.</a:t>
            </a:r>
          </a:p>
          <a:p>
            <a:pPr marL="742950" lvl="1" indent="-285750">
              <a:buFontTx/>
              <a:buChar char="-"/>
            </a:pPr>
            <a:r>
              <a:rPr lang="en-US" sz="1600" dirty="0">
                <a:solidFill>
                  <a:schemeClr val="tx1"/>
                </a:solidFill>
              </a:rPr>
              <a:t>Query catalog.</a:t>
            </a:r>
          </a:p>
          <a:p>
            <a:pPr marL="742950" lvl="1" indent="-285750">
              <a:buFontTx/>
              <a:buChar char="-"/>
            </a:pPr>
            <a:r>
              <a:rPr lang="en-US" sz="1600" dirty="0">
                <a:solidFill>
                  <a:schemeClr val="tx1"/>
                </a:solidFill>
              </a:rPr>
              <a:t>Upload artifacts.</a:t>
            </a:r>
          </a:p>
          <a:p>
            <a:pPr marL="285750" indent="-285750">
              <a:buFontTx/>
              <a:buChar char="-"/>
            </a:pPr>
            <a:r>
              <a:rPr lang="en-US" sz="1600" dirty="0">
                <a:solidFill>
                  <a:schemeClr val="tx1"/>
                </a:solidFill>
              </a:rPr>
              <a:t>Distribution client</a:t>
            </a:r>
          </a:p>
          <a:p>
            <a:pPr marL="742950" lvl="1" indent="-285750">
              <a:buFontTx/>
              <a:buChar char="-"/>
            </a:pPr>
            <a:r>
              <a:rPr lang="en-US" sz="1600" dirty="0">
                <a:solidFill>
                  <a:schemeClr val="tx1"/>
                </a:solidFill>
              </a:rPr>
              <a:t>Java based client for subscribing and receiving notifications from </a:t>
            </a:r>
            <a:r>
              <a:rPr lang="en-US" sz="1600" dirty="0" err="1">
                <a:solidFill>
                  <a:schemeClr val="tx1"/>
                </a:solidFill>
              </a:rPr>
              <a:t>Dmaap</a:t>
            </a:r>
            <a:r>
              <a:rPr lang="en-US" sz="1600" dirty="0">
                <a:solidFill>
                  <a:schemeClr val="tx1"/>
                </a:solidFill>
              </a:rPr>
              <a:t> regarding Services.</a:t>
            </a:r>
          </a:p>
          <a:p>
            <a:pPr marL="742950" lvl="1" indent="-285750">
              <a:buFontTx/>
              <a:buChar char="-"/>
            </a:pPr>
            <a:r>
              <a:rPr lang="en-US" sz="1600" dirty="0">
                <a:solidFill>
                  <a:schemeClr val="tx1"/>
                </a:solidFill>
              </a:rPr>
              <a:t>The client provides a way to define what artifacts need to be retrieved from the service.</a:t>
            </a:r>
          </a:p>
          <a:p>
            <a:pPr marL="742950" lvl="1" indent="-285750">
              <a:buFontTx/>
              <a:buChar char="-"/>
            </a:pPr>
            <a:r>
              <a:rPr lang="en-US" sz="1600" dirty="0">
                <a:solidFill>
                  <a:schemeClr val="tx1"/>
                </a:solidFill>
              </a:rPr>
              <a:t>The client downloads the artifacts from SDC and publishes a notification regarding its success or failure.</a:t>
            </a:r>
          </a:p>
          <a:p>
            <a:pPr marL="285750" indent="-285750">
              <a:buFontTx/>
              <a:buChar char="-"/>
            </a:pPr>
            <a:r>
              <a:rPr lang="en-US" sz="1600" dirty="0">
                <a:solidFill>
                  <a:schemeClr val="tx1"/>
                </a:solidFill>
              </a:rPr>
              <a:t>SDC parser</a:t>
            </a:r>
          </a:p>
          <a:p>
            <a:pPr marL="742950" lvl="1" indent="-285750">
              <a:buFontTx/>
              <a:buChar char="-"/>
            </a:pPr>
            <a:r>
              <a:rPr lang="en-US" sz="1600" dirty="0">
                <a:solidFill>
                  <a:schemeClr val="tx1">
                    <a:lumMod val="85000"/>
                    <a:lumOff val="15000"/>
                  </a:schemeClr>
                </a:solidFill>
              </a:rPr>
              <a:t>A java based parser for Tosca.</a:t>
            </a:r>
          </a:p>
          <a:p>
            <a:pPr marL="742950" lvl="1" indent="-285750">
              <a:buFontTx/>
              <a:buChar char="-"/>
            </a:pPr>
            <a:r>
              <a:rPr lang="en-US" sz="1600" dirty="0">
                <a:solidFill>
                  <a:schemeClr val="tx1">
                    <a:lumMod val="85000"/>
                    <a:lumOff val="15000"/>
                  </a:schemeClr>
                </a:solidFill>
              </a:rPr>
              <a:t>The parser allows components to parse the CSAR artifact provided by SDC.</a:t>
            </a:r>
          </a:p>
          <a:p>
            <a:pPr marL="285750" indent="-285750">
              <a:buFontTx/>
              <a:buChar char="-"/>
            </a:pPr>
            <a:r>
              <a:rPr lang="en-US" sz="1600" dirty="0">
                <a:solidFill>
                  <a:schemeClr val="tx1"/>
                </a:solidFill>
              </a:rPr>
              <a:t>Generic Designer Frame work</a:t>
            </a:r>
          </a:p>
          <a:p>
            <a:pPr marL="742950" lvl="1" indent="-285750">
              <a:buFontTx/>
              <a:buChar char="-"/>
            </a:pPr>
            <a:r>
              <a:rPr lang="en-US" sz="1600" dirty="0">
                <a:solidFill>
                  <a:schemeClr val="tx1">
                    <a:lumMod val="85000"/>
                    <a:lumOff val="15000"/>
                  </a:schemeClr>
                </a:solidFill>
              </a:rPr>
              <a:t>Infrastructure to support easy integration of new designers into SDC.</a:t>
            </a:r>
          </a:p>
          <a:p>
            <a:pPr marL="742950" lvl="1" indent="-285750">
              <a:buFontTx/>
              <a:buChar char="-"/>
            </a:pPr>
            <a:r>
              <a:rPr lang="en-US" sz="1600" dirty="0">
                <a:solidFill>
                  <a:schemeClr val="tx1">
                    <a:lumMod val="85000"/>
                    <a:lumOff val="15000"/>
                  </a:schemeClr>
                </a:solidFill>
              </a:rPr>
              <a:t>SDC-UI a set of </a:t>
            </a:r>
            <a:r>
              <a:rPr lang="en-US" sz="1600" dirty="0" err="1">
                <a:solidFill>
                  <a:schemeClr val="tx1">
                    <a:lumMod val="85000"/>
                    <a:lumOff val="15000"/>
                  </a:schemeClr>
                </a:solidFill>
              </a:rPr>
              <a:t>ui</a:t>
            </a:r>
            <a:r>
              <a:rPr lang="en-US" sz="1600" dirty="0">
                <a:solidFill>
                  <a:schemeClr val="tx1">
                    <a:lumMod val="85000"/>
                    <a:lumOff val="15000"/>
                  </a:schemeClr>
                </a:solidFill>
              </a:rPr>
              <a:t> components and styles to allow designers the same look and feel as SDC.</a:t>
            </a:r>
          </a:p>
          <a:p>
            <a:pPr marL="742950" lvl="1" indent="-285750">
              <a:buFontTx/>
              <a:buChar char="-"/>
            </a:pPr>
            <a:endParaRPr lang="en-US" sz="1600" dirty="0">
              <a:solidFill>
                <a:schemeClr val="tx1">
                  <a:lumMod val="85000"/>
                  <a:lumOff val="15000"/>
                </a:schemeClr>
              </a:solidFill>
            </a:endParaRPr>
          </a:p>
          <a:p>
            <a:pPr lvl="1"/>
            <a:endParaRPr lang="en-US" sz="1600" dirty="0">
              <a:solidFill>
                <a:schemeClr val="tx1">
                  <a:lumMod val="85000"/>
                  <a:lumOff val="15000"/>
                </a:schemeClr>
              </a:solidFill>
            </a:endParaRP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955648"/>
            <a:ext cx="643125" cy="861774"/>
          </a:xfrm>
          <a:prstGeom prst="rect">
            <a:avLst/>
          </a:prstGeom>
          <a:noFill/>
        </p:spPr>
        <p:txBody>
          <a:bodyPr wrap="none" rtlCol="0">
            <a:spAutoFit/>
          </a:bodyPr>
          <a:lstStyle/>
          <a:p>
            <a:r>
              <a:rPr lang="en-US" sz="1000" dirty="0"/>
              <a:t>VNF-SDK</a:t>
            </a:r>
          </a:p>
          <a:p>
            <a:r>
              <a:rPr lang="en-US" sz="1000" dirty="0" err="1"/>
              <a:t>Dmaap</a:t>
            </a:r>
            <a:endParaRPr lang="en-US" sz="1000" dirty="0"/>
          </a:p>
          <a:p>
            <a:pPr marL="171450" indent="-171450">
              <a:buFont typeface="Arial" panose="020B0604020202020204" pitchFamily="34" charset="0"/>
              <a:buChar char="•"/>
            </a:pPr>
            <a:endParaRPr lang="en-US" sz="1000" dirty="0"/>
          </a:p>
          <a:p>
            <a:pPr marL="171450" indent="-171450">
              <a:buFont typeface="Arial" panose="020B0604020202020204" pitchFamily="34" charset="0"/>
              <a:buChar char="•"/>
            </a:pPr>
            <a:endParaRPr lang="en-US" sz="1000" dirty="0"/>
          </a:p>
          <a:p>
            <a:endParaRPr lang="en-US" sz="1000" dirty="0"/>
          </a:p>
        </p:txBody>
      </p:sp>
      <p:cxnSp>
        <p:nvCxnSpPr>
          <p:cNvPr id="17" name="Straight Connector 16"/>
          <p:cNvCxnSpPr/>
          <p:nvPr/>
        </p:nvCxnSpPr>
        <p:spPr>
          <a:xfrm flipV="1">
            <a:off x="549563" y="3439885"/>
            <a:ext cx="0" cy="141658"/>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770276"/>
            <a:ext cx="556563" cy="1631216"/>
          </a:xfrm>
          <a:prstGeom prst="rect">
            <a:avLst/>
          </a:prstGeom>
          <a:noFill/>
        </p:spPr>
        <p:txBody>
          <a:bodyPr wrap="none" rtlCol="0">
            <a:spAutoFit/>
          </a:bodyPr>
          <a:lstStyle/>
          <a:p>
            <a:r>
              <a:rPr lang="en-US" sz="1000" dirty="0"/>
              <a:t>AA&amp;I</a:t>
            </a:r>
          </a:p>
          <a:p>
            <a:r>
              <a:rPr lang="en-US" sz="1000" dirty="0"/>
              <a:t>APPC</a:t>
            </a:r>
          </a:p>
          <a:p>
            <a:r>
              <a:rPr lang="en-US" sz="1000" dirty="0"/>
              <a:t>VFC</a:t>
            </a:r>
          </a:p>
          <a:p>
            <a:r>
              <a:rPr lang="en-US" sz="1000" dirty="0"/>
              <a:t>SO</a:t>
            </a:r>
          </a:p>
          <a:p>
            <a:r>
              <a:rPr lang="en-US" sz="1000" dirty="0"/>
              <a:t>SDN-c</a:t>
            </a:r>
          </a:p>
          <a:p>
            <a:r>
              <a:rPr lang="en-US" sz="1000" dirty="0"/>
              <a:t>CLAMP</a:t>
            </a:r>
          </a:p>
          <a:p>
            <a:r>
              <a:rPr lang="en-US" sz="1000" dirty="0"/>
              <a:t>VID</a:t>
            </a:r>
          </a:p>
          <a:p>
            <a:r>
              <a:rPr lang="en-US" sz="1000" dirty="0"/>
              <a:t>UUI</a:t>
            </a:r>
          </a:p>
          <a:p>
            <a:r>
              <a:rPr lang="en-US" sz="1000" dirty="0"/>
              <a:t>DCAE</a:t>
            </a:r>
          </a:p>
          <a:p>
            <a:endParaRPr lang="en-US" sz="1000" dirty="0"/>
          </a:p>
        </p:txBody>
      </p:sp>
    </p:spTree>
    <p:extLst>
      <p:ext uri="{BB962C8B-B14F-4D97-AF65-F5344CB8AC3E}">
        <p14:creationId xmlns:p14="http://schemas.microsoft.com/office/powerpoint/2010/main" val="2120869229"/>
      </p:ext>
    </p:extLst>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13</a:t>
            </a:fld>
            <a:endParaRPr lang="en-US" dirty="0"/>
          </a:p>
        </p:txBody>
      </p:sp>
      <p:sp>
        <p:nvSpPr>
          <p:cNvPr id="3" name="Title 2"/>
          <p:cNvSpPr>
            <a:spLocks noGrp="1"/>
          </p:cNvSpPr>
          <p:nvPr>
            <p:ph type="title"/>
          </p:nvPr>
        </p:nvSpPr>
        <p:spPr/>
        <p:txBody>
          <a:bodyPr>
            <a:normAutofit fontScale="90000"/>
          </a:bodyPr>
          <a:lstStyle/>
          <a:p>
            <a:r>
              <a:rPr lang="en-US" dirty="0"/>
              <a:t>SDC: Service Design and Creation (2/2)</a:t>
            </a:r>
          </a:p>
        </p:txBody>
      </p:sp>
      <p:sp>
        <p:nvSpPr>
          <p:cNvPr id="10" name="Rectangle 9"/>
          <p:cNvSpPr/>
          <p:nvPr/>
        </p:nvSpPr>
        <p:spPr>
          <a:xfrm>
            <a:off x="2297232" y="1467015"/>
            <a:ext cx="9523929" cy="261609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dirty="0">
                <a:solidFill>
                  <a:schemeClr val="tx1">
                    <a:lumMod val="85000"/>
                    <a:lumOff val="15000"/>
                  </a:schemeClr>
                </a:solidFill>
              </a:rPr>
              <a:t>VNF SDK – SDC can query VNF’s from the marketplace and onboard them into SDC.</a:t>
            </a:r>
          </a:p>
          <a:p>
            <a:pPr marL="285750" indent="-285750">
              <a:buFontTx/>
              <a:buChar char="-"/>
            </a:pPr>
            <a:r>
              <a:rPr lang="en-US" dirty="0">
                <a:solidFill>
                  <a:schemeClr val="tx1">
                    <a:lumMod val="85000"/>
                    <a:lumOff val="15000"/>
                  </a:schemeClr>
                </a:solidFill>
              </a:rPr>
              <a:t>Publish and subscribe to notifications using </a:t>
            </a:r>
            <a:r>
              <a:rPr lang="en-US" dirty="0" err="1">
                <a:solidFill>
                  <a:schemeClr val="tx1">
                    <a:lumMod val="85000"/>
                    <a:lumOff val="15000"/>
                  </a:schemeClr>
                </a:solidFill>
              </a:rPr>
              <a:t>Dmaap</a:t>
            </a:r>
            <a:r>
              <a:rPr lang="en-US" dirty="0">
                <a:solidFill>
                  <a:schemeClr val="tx1">
                    <a:lumMod val="85000"/>
                    <a:lumOff val="15000"/>
                  </a:schemeClr>
                </a:solidFill>
              </a:rPr>
              <a:t>.</a:t>
            </a:r>
          </a:p>
          <a:p>
            <a:pPr marL="285750" indent="-285750">
              <a:buFontTx/>
              <a:buChar char="-"/>
            </a:pPr>
            <a:endParaRPr lang="en-US" dirty="0">
              <a:solidFill>
                <a:schemeClr val="tx1">
                  <a:lumMod val="85000"/>
                  <a:lumOff val="15000"/>
                </a:schemeClr>
              </a:solidFill>
            </a:endParaRPr>
          </a:p>
        </p:txBody>
      </p:sp>
      <p:sp>
        <p:nvSpPr>
          <p:cNvPr id="11" name="Rectangle 10"/>
          <p:cNvSpPr/>
          <p:nvPr/>
        </p:nvSpPr>
        <p:spPr>
          <a:xfrm>
            <a:off x="2297231" y="4169229"/>
            <a:ext cx="9523929" cy="211075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a:solidFill>
                  <a:schemeClr val="tx1"/>
                </a:solidFill>
              </a:rPr>
              <a:t>VNF packages Heat based and Tosca based</a:t>
            </a:r>
          </a:p>
        </p:txBody>
      </p:sp>
      <p:sp>
        <p:nvSpPr>
          <p:cNvPr id="15" name="圆角矩形 30">
            <a:extLst>
              <a:ext uri="{FF2B5EF4-FFF2-40B4-BE49-F238E27FC236}">
                <a16:creationId xmlns:a16="http://schemas.microsoft.com/office/drawing/2014/main" xmlns="" id="{A56C1ABC-0772-424F-B5FA-758DDC214C63}"/>
              </a:ext>
            </a:extLst>
          </p:cNvPr>
          <p:cNvSpPr/>
          <p:nvPr/>
        </p:nvSpPr>
        <p:spPr>
          <a:xfrm>
            <a:off x="281699" y="2889771"/>
            <a:ext cx="1613230" cy="550114"/>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Service Design and Creation</a:t>
            </a:r>
          </a:p>
        </p:txBody>
      </p:sp>
      <p:cxnSp>
        <p:nvCxnSpPr>
          <p:cNvPr id="20" name="Straight Connector 19">
            <a:extLst>
              <a:ext uri="{FF2B5EF4-FFF2-40B4-BE49-F238E27FC236}">
                <a16:creationId xmlns:a16="http://schemas.microsoft.com/office/drawing/2014/main" xmlns="" id="{F4F36BF4-D063-4B11-A924-9DDCFE7CD312}"/>
              </a:ext>
            </a:extLst>
          </p:cNvPr>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1" name="Oval 20">
            <a:extLst>
              <a:ext uri="{FF2B5EF4-FFF2-40B4-BE49-F238E27FC236}">
                <a16:creationId xmlns:a16="http://schemas.microsoft.com/office/drawing/2014/main" xmlns="" id="{F2E76A18-9567-4F86-87A1-0C3616BACB6C}"/>
              </a:ext>
            </a:extLst>
          </p:cNvPr>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xmlns="" id="{7DBC034E-29AA-4504-9FAE-53A3F980172F}"/>
              </a:ext>
            </a:extLst>
          </p:cNvPr>
          <p:cNvSpPr txBox="1"/>
          <p:nvPr/>
        </p:nvSpPr>
        <p:spPr>
          <a:xfrm>
            <a:off x="281699" y="1955648"/>
            <a:ext cx="643125" cy="861774"/>
          </a:xfrm>
          <a:prstGeom prst="rect">
            <a:avLst/>
          </a:prstGeom>
          <a:noFill/>
        </p:spPr>
        <p:txBody>
          <a:bodyPr wrap="none" rtlCol="0">
            <a:spAutoFit/>
          </a:bodyPr>
          <a:lstStyle/>
          <a:p>
            <a:r>
              <a:rPr lang="en-US" sz="1000" dirty="0"/>
              <a:t>VNF-SDK</a:t>
            </a:r>
          </a:p>
          <a:p>
            <a:r>
              <a:rPr lang="en-US" sz="1000" dirty="0" err="1"/>
              <a:t>Dmaap</a:t>
            </a:r>
            <a:endParaRPr lang="en-US" sz="1000" dirty="0"/>
          </a:p>
          <a:p>
            <a:pPr marL="171450" indent="-171450">
              <a:buFont typeface="Arial" panose="020B0604020202020204" pitchFamily="34" charset="0"/>
              <a:buChar char="•"/>
            </a:pPr>
            <a:endParaRPr lang="en-US" sz="1000" dirty="0"/>
          </a:p>
          <a:p>
            <a:pPr marL="171450" indent="-171450">
              <a:buFont typeface="Arial" panose="020B0604020202020204" pitchFamily="34" charset="0"/>
              <a:buChar char="•"/>
            </a:pPr>
            <a:endParaRPr lang="en-US" sz="1000" dirty="0"/>
          </a:p>
          <a:p>
            <a:endParaRPr lang="en-US" sz="1000" dirty="0"/>
          </a:p>
        </p:txBody>
      </p:sp>
      <p:cxnSp>
        <p:nvCxnSpPr>
          <p:cNvPr id="23" name="Straight Connector 22">
            <a:extLst>
              <a:ext uri="{FF2B5EF4-FFF2-40B4-BE49-F238E27FC236}">
                <a16:creationId xmlns:a16="http://schemas.microsoft.com/office/drawing/2014/main" xmlns="" id="{A6901011-74D8-47EA-B329-89C260496C04}"/>
              </a:ext>
            </a:extLst>
          </p:cNvPr>
          <p:cNvCxnSpPr/>
          <p:nvPr/>
        </p:nvCxnSpPr>
        <p:spPr>
          <a:xfrm flipV="1">
            <a:off x="549563" y="3439885"/>
            <a:ext cx="0" cy="141658"/>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4" name="Arc 23">
            <a:extLst>
              <a:ext uri="{FF2B5EF4-FFF2-40B4-BE49-F238E27FC236}">
                <a16:creationId xmlns:a16="http://schemas.microsoft.com/office/drawing/2014/main" xmlns="" id="{6B7F53F3-CA24-476C-842C-59E43E8D185C}"/>
              </a:ext>
            </a:extLst>
          </p:cNvPr>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TextBox 24">
            <a:extLst>
              <a:ext uri="{FF2B5EF4-FFF2-40B4-BE49-F238E27FC236}">
                <a16:creationId xmlns:a16="http://schemas.microsoft.com/office/drawing/2014/main" xmlns="" id="{AEBE8F5F-4B4E-41EB-AE70-66F8C471F569}"/>
              </a:ext>
            </a:extLst>
          </p:cNvPr>
          <p:cNvSpPr txBox="1"/>
          <p:nvPr/>
        </p:nvSpPr>
        <p:spPr>
          <a:xfrm>
            <a:off x="314961" y="3770276"/>
            <a:ext cx="556563" cy="1631216"/>
          </a:xfrm>
          <a:prstGeom prst="rect">
            <a:avLst/>
          </a:prstGeom>
          <a:noFill/>
        </p:spPr>
        <p:txBody>
          <a:bodyPr wrap="none" rtlCol="0">
            <a:spAutoFit/>
          </a:bodyPr>
          <a:lstStyle/>
          <a:p>
            <a:r>
              <a:rPr lang="en-US" sz="1000" dirty="0"/>
              <a:t>AA&amp;I</a:t>
            </a:r>
          </a:p>
          <a:p>
            <a:r>
              <a:rPr lang="en-US" sz="1000" dirty="0"/>
              <a:t>APPC</a:t>
            </a:r>
          </a:p>
          <a:p>
            <a:r>
              <a:rPr lang="en-US" sz="1000" dirty="0"/>
              <a:t>VFC</a:t>
            </a:r>
          </a:p>
          <a:p>
            <a:r>
              <a:rPr lang="en-US" sz="1000" dirty="0"/>
              <a:t>SO</a:t>
            </a:r>
          </a:p>
          <a:p>
            <a:r>
              <a:rPr lang="en-US" sz="1000" dirty="0"/>
              <a:t>SDN-c</a:t>
            </a:r>
          </a:p>
          <a:p>
            <a:r>
              <a:rPr lang="en-US" sz="1000" dirty="0"/>
              <a:t>CLAMP</a:t>
            </a:r>
          </a:p>
          <a:p>
            <a:r>
              <a:rPr lang="en-US" sz="1000" dirty="0"/>
              <a:t>VID</a:t>
            </a:r>
          </a:p>
          <a:p>
            <a:r>
              <a:rPr lang="en-US" sz="1000" dirty="0"/>
              <a:t>UUI</a:t>
            </a:r>
          </a:p>
          <a:p>
            <a:r>
              <a:rPr lang="en-US" sz="1000" dirty="0"/>
              <a:t>DCAE</a:t>
            </a:r>
          </a:p>
          <a:p>
            <a:endParaRPr lang="en-US" sz="1000" dirty="0"/>
          </a:p>
        </p:txBody>
      </p:sp>
    </p:spTree>
    <p:extLst>
      <p:ext uri="{BB962C8B-B14F-4D97-AF65-F5344CB8AC3E}">
        <p14:creationId xmlns:p14="http://schemas.microsoft.com/office/powerpoint/2010/main" val="3039753886"/>
      </p:ext>
    </p:extLst>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14</a:t>
            </a:fld>
            <a:endParaRPr lang="en-US" dirty="0"/>
          </a:p>
        </p:txBody>
      </p:sp>
      <p:sp>
        <p:nvSpPr>
          <p:cNvPr id="3" name="Title 2"/>
          <p:cNvSpPr>
            <a:spLocks noGrp="1"/>
          </p:cNvSpPr>
          <p:nvPr>
            <p:ph type="title"/>
          </p:nvPr>
        </p:nvSpPr>
        <p:spPr/>
        <p:txBody>
          <a:bodyPr>
            <a:normAutofit fontScale="90000"/>
          </a:bodyPr>
          <a:lstStyle/>
          <a:p>
            <a:r>
              <a:rPr lang="en-US" dirty="0"/>
              <a:t>Data Collection, Analytics, and Events</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Data Collection, Analytics, and Events</a:t>
            </a:r>
          </a:p>
        </p:txBody>
      </p:sp>
      <p:sp>
        <p:nvSpPr>
          <p:cNvPr id="8" name="Rectangle 7"/>
          <p:cNvSpPr/>
          <p:nvPr/>
        </p:nvSpPr>
        <p:spPr>
          <a:xfrm>
            <a:off x="2297231" y="1233422"/>
            <a:ext cx="9523929" cy="9343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70000" lnSpcReduction="20000"/>
          </a:bodyPr>
          <a:lstStyle/>
          <a:p>
            <a:r>
              <a:rPr lang="en-US" dirty="0">
                <a:solidFill>
                  <a:schemeClr val="tx1">
                    <a:lumMod val="85000"/>
                    <a:lumOff val="15000"/>
                  </a:schemeClr>
                </a:solidFill>
              </a:rPr>
              <a:t>Definition:</a:t>
            </a:r>
          </a:p>
          <a:p>
            <a:endParaRPr lang="en-US" dirty="0">
              <a:solidFill>
                <a:schemeClr val="tx1">
                  <a:lumMod val="85000"/>
                  <a:lumOff val="15000"/>
                </a:schemeClr>
              </a:solidFill>
            </a:endParaRPr>
          </a:p>
          <a:p>
            <a:r>
              <a:rPr lang="en-US" dirty="0">
                <a:solidFill>
                  <a:schemeClr val="tx1">
                    <a:lumMod val="85000"/>
                    <a:lumOff val="15000"/>
                  </a:schemeClr>
                </a:solidFill>
              </a:rPr>
              <a:t>DCAE is the ONAP subsystem that supports closed loop control and higher-level correlation for business and operations activities.  DCAE collects performance, usage, and configuration data; provides computation of analytics; aids in trouble-shooting and management; and publishes event, data, and analytics to the rest of the ONAP system for FCAPS functionality.  </a:t>
            </a:r>
          </a:p>
        </p:txBody>
      </p:sp>
      <p:sp>
        <p:nvSpPr>
          <p:cNvPr id="9" name="Rectangle 8"/>
          <p:cNvSpPr/>
          <p:nvPr/>
        </p:nvSpPr>
        <p:spPr>
          <a:xfrm>
            <a:off x="2297231" y="2313359"/>
            <a:ext cx="9523929" cy="142150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70000" lnSpcReduction="20000"/>
          </a:bodyPr>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Interface 1: Data collection interface </a:t>
            </a:r>
            <a:r>
              <a:rPr lang="en-US" dirty="0" smtClean="0">
                <a:solidFill>
                  <a:schemeClr val="tx1">
                    <a:lumMod val="85000"/>
                    <a:lumOff val="15000"/>
                  </a:schemeClr>
                </a:solidFill>
              </a:rPr>
              <a:t>(provided by DCAE collectors, consumed </a:t>
            </a:r>
            <a:r>
              <a:rPr lang="en-US" dirty="0">
                <a:solidFill>
                  <a:schemeClr val="tx1">
                    <a:lumMod val="85000"/>
                    <a:lumOff val="15000"/>
                  </a:schemeClr>
                </a:solidFill>
              </a:rPr>
              <a:t>by VNFs and </a:t>
            </a:r>
            <a:r>
              <a:rPr lang="en-US" dirty="0" smtClean="0">
                <a:solidFill>
                  <a:schemeClr val="tx1">
                    <a:lumMod val="85000"/>
                    <a:lumOff val="15000"/>
                  </a:schemeClr>
                </a:solidFill>
              </a:rPr>
              <a:t>others)</a:t>
            </a:r>
            <a:endParaRPr lang="en-US" dirty="0">
              <a:solidFill>
                <a:schemeClr val="tx1">
                  <a:lumMod val="85000"/>
                  <a:lumOff val="15000"/>
                </a:schemeClr>
              </a:solidFill>
            </a:endParaRPr>
          </a:p>
          <a:p>
            <a:pPr marL="742950" lvl="1" indent="-285750">
              <a:buFontTx/>
              <a:buChar char="-"/>
            </a:pPr>
            <a:r>
              <a:rPr lang="en-US" dirty="0">
                <a:solidFill>
                  <a:schemeClr val="tx1">
                    <a:lumMod val="85000"/>
                    <a:lumOff val="15000"/>
                  </a:schemeClr>
                </a:solidFill>
              </a:rPr>
              <a:t>Interface for various FCAPS data entering DCAE/ONAP. </a:t>
            </a:r>
          </a:p>
          <a:p>
            <a:pPr marL="285750" indent="-285750">
              <a:buFontTx/>
              <a:buChar char="-"/>
            </a:pPr>
            <a:r>
              <a:rPr lang="en-US" dirty="0">
                <a:solidFill>
                  <a:schemeClr val="tx1">
                    <a:lumMod val="85000"/>
                    <a:lumOff val="15000"/>
                  </a:schemeClr>
                </a:solidFill>
              </a:rPr>
              <a:t>Interface 2: Deployment interface </a:t>
            </a:r>
            <a:r>
              <a:rPr lang="en-US" dirty="0" smtClean="0">
                <a:solidFill>
                  <a:schemeClr val="tx1">
                    <a:lumMod val="85000"/>
                    <a:lumOff val="15000"/>
                  </a:schemeClr>
                </a:solidFill>
              </a:rPr>
              <a:t>(provided by DCAE Deployment Handler, used </a:t>
            </a:r>
            <a:r>
              <a:rPr lang="en-US" dirty="0">
                <a:solidFill>
                  <a:schemeClr val="tx1">
                    <a:lumMod val="85000"/>
                    <a:lumOff val="15000"/>
                  </a:schemeClr>
                </a:solidFill>
              </a:rPr>
              <a:t>by </a:t>
            </a:r>
            <a:r>
              <a:rPr lang="en-US" dirty="0" smtClean="0">
                <a:solidFill>
                  <a:schemeClr val="tx1">
                    <a:lumMod val="85000"/>
                    <a:lumOff val="15000"/>
                  </a:schemeClr>
                </a:solidFill>
              </a:rPr>
              <a:t>CLAMP and other northbound applications/services)</a:t>
            </a:r>
            <a:endParaRPr lang="en-US" dirty="0">
              <a:solidFill>
                <a:schemeClr val="tx1">
                  <a:lumMod val="85000"/>
                  <a:lumOff val="15000"/>
                </a:schemeClr>
              </a:solidFill>
            </a:endParaRPr>
          </a:p>
          <a:p>
            <a:pPr marL="742950" lvl="1" indent="-285750">
              <a:buFontTx/>
              <a:buChar char="-"/>
            </a:pPr>
            <a:r>
              <a:rPr lang="en-US" dirty="0">
                <a:solidFill>
                  <a:schemeClr val="tx1">
                    <a:lumMod val="85000"/>
                    <a:lumOff val="15000"/>
                  </a:schemeClr>
                </a:solidFill>
              </a:rPr>
              <a:t>Interface for triggering the deployment and changes of a control </a:t>
            </a:r>
            <a:r>
              <a:rPr lang="en-US" dirty="0" smtClean="0">
                <a:solidFill>
                  <a:schemeClr val="tx1">
                    <a:lumMod val="85000"/>
                    <a:lumOff val="15000"/>
                  </a:schemeClr>
                </a:solidFill>
              </a:rPr>
              <a:t>loop</a:t>
            </a:r>
          </a:p>
          <a:p>
            <a:pPr marL="285750" lvl="0" indent="-285750">
              <a:buFontTx/>
              <a:buChar char="-"/>
            </a:pPr>
            <a:r>
              <a:rPr lang="en-US" altLang="zh-CN" dirty="0">
                <a:solidFill>
                  <a:schemeClr val="tx1"/>
                </a:solidFill>
              </a:rPr>
              <a:t>Interface 3: Configuration Binding Service</a:t>
            </a:r>
          </a:p>
          <a:p>
            <a:pPr marL="742950" lvl="1" indent="-285750">
              <a:buFontTx/>
              <a:buChar char="-"/>
            </a:pPr>
            <a:r>
              <a:rPr lang="en-US" altLang="zh-CN" dirty="0">
                <a:solidFill>
                  <a:schemeClr val="tx1"/>
                </a:solidFill>
              </a:rPr>
              <a:t>Interface for querying the information of the services that are registered to DCAE Consul</a:t>
            </a:r>
          </a:p>
          <a:p>
            <a:pPr marL="285750" indent="-285750">
              <a:buFontTx/>
              <a:buChar char="-"/>
            </a:pPr>
            <a:endParaRPr lang="en-US" dirty="0" smtClean="0">
              <a:solidFill>
                <a:schemeClr val="tx1">
                  <a:lumMod val="85000"/>
                  <a:lumOff val="15000"/>
                </a:schemeClr>
              </a:solidFill>
            </a:endParaRPr>
          </a:p>
        </p:txBody>
      </p:sp>
      <p:sp>
        <p:nvSpPr>
          <p:cNvPr id="10" name="Rectangle 9"/>
          <p:cNvSpPr/>
          <p:nvPr/>
        </p:nvSpPr>
        <p:spPr>
          <a:xfrm>
            <a:off x="2297231" y="3810141"/>
            <a:ext cx="9523929" cy="208358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70000" lnSpcReduction="20000"/>
          </a:bodyPr>
          <a:lstStyle/>
          <a:p>
            <a:r>
              <a:rPr lang="en-US" dirty="0" smtClean="0">
                <a:solidFill>
                  <a:schemeClr val="tx1">
                    <a:lumMod val="85000"/>
                    <a:lumOff val="15000"/>
                  </a:schemeClr>
                </a:solidFill>
              </a:rPr>
              <a:t>Consumed </a:t>
            </a:r>
            <a:r>
              <a:rPr lang="en-US" dirty="0">
                <a:solidFill>
                  <a:schemeClr val="tx1">
                    <a:lumMod val="85000"/>
                    <a:lumOff val="15000"/>
                  </a:schemeClr>
                </a:solidFill>
              </a:rPr>
              <a:t>Interfaces:</a:t>
            </a:r>
          </a:p>
          <a:p>
            <a:pPr marL="285750" indent="-285750">
              <a:buFontTx/>
              <a:buChar char="-"/>
            </a:pPr>
            <a:r>
              <a:rPr lang="en-US" dirty="0">
                <a:solidFill>
                  <a:schemeClr val="tx1">
                    <a:lumMod val="85000"/>
                    <a:lumOff val="15000"/>
                  </a:schemeClr>
                </a:solidFill>
              </a:rPr>
              <a:t>Interface 1: Data movement platform interface (provided by DMaaP)</a:t>
            </a:r>
          </a:p>
          <a:p>
            <a:pPr marL="742950" lvl="1" indent="-285750">
              <a:buFontTx/>
              <a:buChar char="-"/>
            </a:pPr>
            <a:r>
              <a:rPr lang="en-US" dirty="0">
                <a:solidFill>
                  <a:schemeClr val="tx1">
                    <a:lumMod val="85000"/>
                    <a:lumOff val="15000"/>
                  </a:schemeClr>
                </a:solidFill>
              </a:rPr>
              <a:t>Interface for data transportation between DCAE subcomponents and between DCAE and other ONAP components </a:t>
            </a:r>
          </a:p>
          <a:p>
            <a:pPr marL="742950" lvl="1" indent="-285750">
              <a:buFontTx/>
              <a:buChar char="-"/>
            </a:pPr>
            <a:r>
              <a:rPr lang="en-US" dirty="0">
                <a:solidFill>
                  <a:schemeClr val="tx1">
                    <a:lumMod val="85000"/>
                    <a:lumOff val="15000"/>
                  </a:schemeClr>
                </a:solidFill>
              </a:rPr>
              <a:t>This interface can also be used for publishing events to other ONAP components.</a:t>
            </a:r>
          </a:p>
          <a:p>
            <a:pPr marL="285750" indent="-285750">
              <a:buFontTx/>
              <a:buChar char="-"/>
            </a:pPr>
            <a:r>
              <a:rPr lang="en-US" dirty="0">
                <a:solidFill>
                  <a:schemeClr val="tx1">
                    <a:lumMod val="85000"/>
                    <a:lumOff val="15000"/>
                  </a:schemeClr>
                </a:solidFill>
              </a:rPr>
              <a:t>Interface 2: Data enrichment interface (provided by A&amp;AI)</a:t>
            </a:r>
          </a:p>
          <a:p>
            <a:pPr marL="742950" lvl="1" indent="-285750">
              <a:buFontTx/>
              <a:buChar char="-"/>
            </a:pPr>
            <a:r>
              <a:rPr lang="en-US" dirty="0">
                <a:solidFill>
                  <a:schemeClr val="tx1">
                    <a:lumMod val="85000"/>
                    <a:lumOff val="15000"/>
                  </a:schemeClr>
                </a:solidFill>
              </a:rPr>
              <a:t>Interface used by DCAE </a:t>
            </a:r>
            <a:r>
              <a:rPr lang="en-US" dirty="0" smtClean="0">
                <a:solidFill>
                  <a:schemeClr val="tx1">
                    <a:lumMod val="85000"/>
                    <a:lumOff val="15000"/>
                  </a:schemeClr>
                </a:solidFill>
              </a:rPr>
              <a:t>collectors and analytics for querying A&amp;AI for VNF information for the purpose of enriching </a:t>
            </a:r>
            <a:r>
              <a:rPr lang="en-US" dirty="0">
                <a:solidFill>
                  <a:schemeClr val="tx1">
                    <a:lumMod val="85000"/>
                    <a:lumOff val="15000"/>
                  </a:schemeClr>
                </a:solidFill>
              </a:rPr>
              <a:t>collected raw data by adding information not contained in original </a:t>
            </a:r>
            <a:r>
              <a:rPr lang="en-US" dirty="0" smtClean="0">
                <a:solidFill>
                  <a:schemeClr val="tx1">
                    <a:lumMod val="85000"/>
                    <a:lumOff val="15000"/>
                  </a:schemeClr>
                </a:solidFill>
              </a:rPr>
              <a:t>data</a:t>
            </a:r>
            <a:r>
              <a:rPr lang="en-US" dirty="0">
                <a:solidFill>
                  <a:schemeClr val="tx1">
                    <a:lumMod val="85000"/>
                    <a:lumOff val="15000"/>
                  </a:schemeClr>
                </a:solidFill>
              </a:rPr>
              <a:t>.</a:t>
            </a:r>
          </a:p>
          <a:p>
            <a:pPr marL="285750" indent="-285750">
              <a:buFontTx/>
              <a:buChar char="-"/>
            </a:pPr>
            <a:r>
              <a:rPr lang="en-US" dirty="0">
                <a:solidFill>
                  <a:schemeClr val="tx1">
                    <a:lumMod val="85000"/>
                    <a:lumOff val="15000"/>
                  </a:schemeClr>
                </a:solidFill>
              </a:rPr>
              <a:t>Interface 2: Service model change interface (Provided by SDC)</a:t>
            </a:r>
          </a:p>
          <a:p>
            <a:pPr marL="742950" lvl="1" indent="-285750">
              <a:buFontTx/>
              <a:buChar char="-"/>
            </a:pPr>
            <a:r>
              <a:rPr lang="en-US" dirty="0">
                <a:solidFill>
                  <a:schemeClr val="tx1">
                    <a:lumMod val="85000"/>
                    <a:lumOff val="15000"/>
                  </a:schemeClr>
                </a:solidFill>
              </a:rPr>
              <a:t>Interface for DCAE </a:t>
            </a:r>
            <a:r>
              <a:rPr lang="en-US" dirty="0" smtClean="0">
                <a:solidFill>
                  <a:schemeClr val="tx1">
                    <a:lumMod val="85000"/>
                    <a:lumOff val="15000"/>
                  </a:schemeClr>
                </a:solidFill>
              </a:rPr>
              <a:t>Service Change </a:t>
            </a:r>
            <a:r>
              <a:rPr lang="en-US" dirty="0">
                <a:solidFill>
                  <a:schemeClr val="tx1">
                    <a:lumMod val="85000"/>
                    <a:lumOff val="15000"/>
                  </a:schemeClr>
                </a:solidFill>
              </a:rPr>
              <a:t>Hander fetching control loop models </a:t>
            </a:r>
            <a:r>
              <a:rPr lang="en-US" dirty="0" smtClean="0">
                <a:solidFill>
                  <a:schemeClr val="tx1">
                    <a:lumMod val="85000"/>
                    <a:lumOff val="15000"/>
                  </a:schemeClr>
                </a:solidFill>
              </a:rPr>
              <a:t>and model updates</a:t>
            </a:r>
            <a:r>
              <a:rPr lang="en-US" dirty="0">
                <a:solidFill>
                  <a:schemeClr val="tx1">
                    <a:lumMod val="85000"/>
                    <a:lumOff val="15000"/>
                  </a:schemeClr>
                </a:solidFill>
              </a:rPr>
              <a:t>.</a:t>
            </a:r>
          </a:p>
          <a:p>
            <a:pPr marL="285750" indent="-285750">
              <a:buFontTx/>
              <a:buChar char="-"/>
            </a:pPr>
            <a:r>
              <a:rPr lang="en-US" dirty="0">
                <a:solidFill>
                  <a:schemeClr val="tx1">
                    <a:lumMod val="85000"/>
                    <a:lumOff val="15000"/>
                  </a:schemeClr>
                </a:solidFill>
              </a:rPr>
              <a:t>Interface 4: Policy interface (Provided by Policy)</a:t>
            </a:r>
          </a:p>
          <a:p>
            <a:pPr marL="742950" lvl="1" indent="-285750">
              <a:buFontTx/>
              <a:buChar char="-"/>
            </a:pPr>
            <a:r>
              <a:rPr lang="en-US" dirty="0">
                <a:solidFill>
                  <a:schemeClr val="tx1">
                    <a:lumMod val="85000"/>
                    <a:lumOff val="15000"/>
                  </a:schemeClr>
                </a:solidFill>
              </a:rPr>
              <a:t>Interface for </a:t>
            </a:r>
            <a:r>
              <a:rPr lang="en-US" dirty="0" smtClean="0">
                <a:solidFill>
                  <a:schemeClr val="tx1">
                    <a:lumMod val="85000"/>
                    <a:lumOff val="15000"/>
                  </a:schemeClr>
                </a:solidFill>
              </a:rPr>
              <a:t>DCAE Policy Hander fetching </a:t>
            </a:r>
            <a:r>
              <a:rPr lang="en-US" dirty="0">
                <a:solidFill>
                  <a:schemeClr val="tx1">
                    <a:lumMod val="85000"/>
                    <a:lumOff val="15000"/>
                  </a:schemeClr>
                </a:solidFill>
              </a:rPr>
              <a:t>configuration and operation policies </a:t>
            </a:r>
            <a:r>
              <a:rPr lang="en-US" dirty="0" smtClean="0">
                <a:solidFill>
                  <a:schemeClr val="tx1">
                    <a:lumMod val="85000"/>
                    <a:lumOff val="15000"/>
                  </a:schemeClr>
                </a:solidFill>
              </a:rPr>
              <a:t>on </a:t>
            </a:r>
            <a:r>
              <a:rPr lang="en-US" dirty="0">
                <a:solidFill>
                  <a:schemeClr val="tx1">
                    <a:lumMod val="85000"/>
                    <a:lumOff val="15000"/>
                  </a:schemeClr>
                </a:solidFill>
              </a:rPr>
              <a:t>control loop and control loop components from </a:t>
            </a:r>
            <a:r>
              <a:rPr lang="en-US" dirty="0" smtClean="0">
                <a:solidFill>
                  <a:schemeClr val="tx1">
                    <a:lumMod val="85000"/>
                    <a:lumOff val="15000"/>
                  </a:schemeClr>
                </a:solidFill>
              </a:rPr>
              <a:t>Policy.</a:t>
            </a:r>
            <a:endParaRPr lang="en-US" dirty="0">
              <a:solidFill>
                <a:schemeClr val="tx1">
                  <a:lumMod val="85000"/>
                  <a:lumOff val="15000"/>
                </a:schemeClr>
              </a:solidFill>
            </a:endParaRPr>
          </a:p>
          <a:p>
            <a:endParaRPr lang="en-US" dirty="0">
              <a:solidFill>
                <a:schemeClr val="tx1">
                  <a:lumMod val="85000"/>
                  <a:lumOff val="15000"/>
                </a:schemeClr>
              </a:solidFill>
            </a:endParaRPr>
          </a:p>
          <a:p>
            <a:endParaRPr lang="en-US" dirty="0">
              <a:solidFill>
                <a:schemeClr val="tx1">
                  <a:lumMod val="85000"/>
                  <a:lumOff val="15000"/>
                </a:schemeClr>
              </a:solidFill>
            </a:endParaRPr>
          </a:p>
          <a:p>
            <a:pPr marL="285750" indent="-285750">
              <a:buFontTx/>
              <a:buChar char="-"/>
            </a:pPr>
            <a:endParaRPr lang="en-US" dirty="0">
              <a:solidFill>
                <a:schemeClr val="tx1">
                  <a:lumMod val="85000"/>
                  <a:lumOff val="15000"/>
                </a:schemeClr>
              </a:solidFill>
            </a:endParaRPr>
          </a:p>
        </p:txBody>
      </p:sp>
      <p:sp>
        <p:nvSpPr>
          <p:cNvPr id="11" name="Rectangle 10"/>
          <p:cNvSpPr/>
          <p:nvPr/>
        </p:nvSpPr>
        <p:spPr>
          <a:xfrm>
            <a:off x="2297231" y="5969000"/>
            <a:ext cx="9523929" cy="31098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85000" lnSpcReduction="10000"/>
          </a:bodyPr>
          <a:lstStyle/>
          <a:p>
            <a:r>
              <a:rPr lang="en-US" dirty="0">
                <a:solidFill>
                  <a:schemeClr val="tx1">
                    <a:lumMod val="85000"/>
                    <a:lumOff val="15000"/>
                  </a:schemeClr>
                </a:solidFill>
              </a:rPr>
              <a:t>Consumed Models: TOSCA models descripting control loop construction (e.g. collection and analytics apparatus) </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31323" y="1489549"/>
            <a:ext cx="1380506" cy="461665"/>
          </a:xfrm>
          <a:prstGeom prst="rect">
            <a:avLst/>
          </a:prstGeom>
          <a:noFill/>
        </p:spPr>
        <p:txBody>
          <a:bodyPr wrap="none" rtlCol="0">
            <a:spAutoFit/>
          </a:bodyPr>
          <a:lstStyle/>
          <a:p>
            <a:pPr marL="171450" indent="-171450">
              <a:buFont typeface="Arial" charset="0"/>
              <a:buChar char="•"/>
            </a:pPr>
            <a:r>
              <a:rPr lang="en-US" sz="800" dirty="0" smtClean="0"/>
              <a:t>Data </a:t>
            </a:r>
            <a:r>
              <a:rPr lang="en-US" sz="800" dirty="0"/>
              <a:t>collection </a:t>
            </a:r>
            <a:r>
              <a:rPr lang="en-US" sz="800" dirty="0" smtClean="0"/>
              <a:t>interface</a:t>
            </a:r>
          </a:p>
          <a:p>
            <a:pPr marL="171450" indent="-171450">
              <a:buFont typeface="Arial" charset="0"/>
              <a:buChar char="•"/>
            </a:pPr>
            <a:r>
              <a:rPr lang="en-US" sz="800" dirty="0" smtClean="0"/>
              <a:t>Deployment interface</a:t>
            </a:r>
          </a:p>
          <a:p>
            <a:pPr marL="171450" indent="-171450">
              <a:buFont typeface="Arial" charset="0"/>
              <a:buChar char="•"/>
            </a:pPr>
            <a:r>
              <a:rPr lang="en-US" sz="800" dirty="0" err="1" smtClean="0"/>
              <a:t>Config</a:t>
            </a:r>
            <a:r>
              <a:rPr lang="en-US" sz="800" dirty="0" smtClean="0"/>
              <a:t> binding interface </a:t>
            </a:r>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181957" y="3966870"/>
            <a:ext cx="2202847" cy="584775"/>
          </a:xfrm>
          <a:prstGeom prst="rect">
            <a:avLst/>
          </a:prstGeom>
          <a:noFill/>
        </p:spPr>
        <p:txBody>
          <a:bodyPr wrap="none" rtlCol="0">
            <a:spAutoFit/>
          </a:bodyPr>
          <a:lstStyle/>
          <a:p>
            <a:pPr marL="171450" indent="-171450">
              <a:buFont typeface="Arial" charset="0"/>
              <a:buChar char="•"/>
            </a:pPr>
            <a:r>
              <a:rPr lang="en-US" sz="800" dirty="0" smtClean="0"/>
              <a:t>Data </a:t>
            </a:r>
            <a:r>
              <a:rPr lang="en-US" sz="800" dirty="0"/>
              <a:t>movement platform </a:t>
            </a:r>
            <a:r>
              <a:rPr lang="en-US" sz="800" dirty="0" smtClean="0"/>
              <a:t>interface (DMaaP)</a:t>
            </a:r>
          </a:p>
          <a:p>
            <a:pPr marL="171450" indent="-171450">
              <a:buFont typeface="Arial" charset="0"/>
              <a:buChar char="•"/>
            </a:pPr>
            <a:r>
              <a:rPr lang="en-US" sz="800" dirty="0" smtClean="0">
                <a:solidFill>
                  <a:schemeClr val="tx1">
                    <a:lumMod val="85000"/>
                    <a:lumOff val="15000"/>
                  </a:schemeClr>
                </a:solidFill>
              </a:rPr>
              <a:t>Data </a:t>
            </a:r>
            <a:r>
              <a:rPr lang="en-US" sz="800" dirty="0">
                <a:solidFill>
                  <a:schemeClr val="tx1">
                    <a:lumMod val="85000"/>
                    <a:lumOff val="15000"/>
                  </a:schemeClr>
                </a:solidFill>
              </a:rPr>
              <a:t>enrichment </a:t>
            </a:r>
            <a:r>
              <a:rPr lang="en-US" sz="800" dirty="0" smtClean="0">
                <a:solidFill>
                  <a:schemeClr val="tx1">
                    <a:lumMod val="85000"/>
                    <a:lumOff val="15000"/>
                  </a:schemeClr>
                </a:solidFill>
              </a:rPr>
              <a:t>interface (A&amp;AI)</a:t>
            </a:r>
            <a:r>
              <a:rPr lang="en-US" sz="800" dirty="0" smtClean="0"/>
              <a:t> </a:t>
            </a:r>
          </a:p>
          <a:p>
            <a:pPr marL="171450" indent="-171450">
              <a:buFont typeface="Arial" charset="0"/>
              <a:buChar char="•"/>
            </a:pPr>
            <a:r>
              <a:rPr lang="en-US" sz="800" dirty="0" smtClean="0">
                <a:solidFill>
                  <a:schemeClr val="tx1">
                    <a:lumMod val="85000"/>
                    <a:lumOff val="15000"/>
                  </a:schemeClr>
                </a:solidFill>
              </a:rPr>
              <a:t>Service </a:t>
            </a:r>
            <a:r>
              <a:rPr lang="en-US" sz="800" dirty="0">
                <a:solidFill>
                  <a:schemeClr val="tx1">
                    <a:lumMod val="85000"/>
                    <a:lumOff val="15000"/>
                  </a:schemeClr>
                </a:solidFill>
              </a:rPr>
              <a:t>model change </a:t>
            </a:r>
            <a:r>
              <a:rPr lang="en-US" sz="800" dirty="0" smtClean="0">
                <a:solidFill>
                  <a:schemeClr val="tx1">
                    <a:lumMod val="85000"/>
                    <a:lumOff val="15000"/>
                  </a:schemeClr>
                </a:solidFill>
              </a:rPr>
              <a:t>interface (SDC)</a:t>
            </a:r>
          </a:p>
          <a:p>
            <a:pPr marL="171450" indent="-171450">
              <a:buFont typeface="Arial" charset="0"/>
              <a:buChar char="•"/>
            </a:pPr>
            <a:r>
              <a:rPr lang="en-US" sz="800" dirty="0" smtClean="0">
                <a:solidFill>
                  <a:schemeClr val="tx1">
                    <a:lumMod val="85000"/>
                    <a:lumOff val="15000"/>
                  </a:schemeClr>
                </a:solidFill>
              </a:rPr>
              <a:t>Policy interface (Policy)</a:t>
            </a:r>
            <a:endParaRPr lang="en-US" sz="800" dirty="0"/>
          </a:p>
        </p:txBody>
      </p:sp>
    </p:spTree>
    <p:extLst>
      <p:ext uri="{BB962C8B-B14F-4D97-AF65-F5344CB8AC3E}">
        <p14:creationId xmlns:p14="http://schemas.microsoft.com/office/powerpoint/2010/main" val="3068631714"/>
      </p:ext>
    </p:extLst>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15</a:t>
            </a:fld>
            <a:endParaRPr lang="en-US" dirty="0"/>
          </a:p>
        </p:txBody>
      </p:sp>
      <p:sp>
        <p:nvSpPr>
          <p:cNvPr id="3" name="Title 2"/>
          <p:cNvSpPr>
            <a:spLocks noGrp="1"/>
          </p:cNvSpPr>
          <p:nvPr>
            <p:ph type="title"/>
          </p:nvPr>
        </p:nvSpPr>
        <p:spPr/>
        <p:txBody>
          <a:bodyPr>
            <a:normAutofit fontScale="90000"/>
          </a:bodyPr>
          <a:lstStyle/>
          <a:p>
            <a:r>
              <a:rPr lang="en-US" dirty="0"/>
              <a:t>Holmes</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3765">
              <a:buClr>
                <a:srgbClr val="CC9900"/>
              </a:buClr>
            </a:pPr>
            <a:r>
              <a:rPr lang="en-US" altLang="zh-CN" sz="1200" dirty="0">
                <a:latin typeface="微软雅黑" panose="020B0503020204020204" pitchFamily="34" charset="-122"/>
                <a:ea typeface="微软雅黑" panose="020B0503020204020204" pitchFamily="34" charset="-122"/>
              </a:rPr>
              <a:t>Holmes</a:t>
            </a:r>
          </a:p>
        </p:txBody>
      </p:sp>
      <p:sp>
        <p:nvSpPr>
          <p:cNvPr id="8" name="Rectangle 7"/>
          <p:cNvSpPr/>
          <p:nvPr/>
        </p:nvSpPr>
        <p:spPr>
          <a:xfrm>
            <a:off x="2297232" y="1381991"/>
            <a:ext cx="9523929" cy="12988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sz="1600" dirty="0">
                <a:solidFill>
                  <a:schemeClr val="tx1">
                    <a:lumMod val="85000"/>
                    <a:lumOff val="15000"/>
                  </a:schemeClr>
                </a:solidFill>
              </a:rPr>
              <a:t>Maintains a series of rules inside to support different kinds of correlation analysis scenarios and control loops. </a:t>
            </a:r>
          </a:p>
          <a:p>
            <a:pPr marL="285750" indent="-285750">
              <a:buFontTx/>
              <a:buChar char="-"/>
            </a:pPr>
            <a:r>
              <a:rPr lang="en-US" sz="1600" dirty="0" smtClean="0">
                <a:solidFill>
                  <a:schemeClr val="tx1">
                    <a:lumMod val="85000"/>
                    <a:lumOff val="15000"/>
                  </a:schemeClr>
                </a:solidFill>
              </a:rPr>
              <a:t>It </a:t>
            </a:r>
            <a:r>
              <a:rPr lang="en-US" sz="1600" dirty="0">
                <a:solidFill>
                  <a:schemeClr val="tx1">
                    <a:lumMod val="85000"/>
                    <a:lumOff val="15000"/>
                  </a:schemeClr>
                </a:solidFill>
              </a:rPr>
              <a:t>publishes the analysis result to the data bus to feed any components that need the data.</a:t>
            </a:r>
          </a:p>
        </p:txBody>
      </p:sp>
      <p:sp>
        <p:nvSpPr>
          <p:cNvPr id="9" name="Rectangle 8"/>
          <p:cNvSpPr/>
          <p:nvPr/>
        </p:nvSpPr>
        <p:spPr>
          <a:xfrm>
            <a:off x="2297430" y="2853055"/>
            <a:ext cx="9523730" cy="92773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sz="1600" dirty="0">
                <a:solidFill>
                  <a:schemeClr val="tx1">
                    <a:lumMod val="85000"/>
                    <a:lumOff val="15000"/>
                  </a:schemeClr>
                </a:solidFill>
              </a:rPr>
              <a:t>Rule Management Interface</a:t>
            </a:r>
          </a:p>
          <a:p>
            <a:pPr marL="742950" lvl="1" indent="-285750">
              <a:buFontTx/>
              <a:buChar char="-"/>
            </a:pPr>
            <a:r>
              <a:rPr lang="en-US" sz="1600" dirty="0">
                <a:solidFill>
                  <a:schemeClr val="tx1">
                    <a:lumMod val="85000"/>
                    <a:lumOff val="15000"/>
                  </a:schemeClr>
                </a:solidFill>
              </a:rPr>
              <a:t>Provides the ability to create, updae, delete or query rules.</a:t>
            </a:r>
          </a:p>
        </p:txBody>
      </p:sp>
      <p:sp>
        <p:nvSpPr>
          <p:cNvPr id="10" name="Rectangle 9"/>
          <p:cNvSpPr/>
          <p:nvPr/>
        </p:nvSpPr>
        <p:spPr>
          <a:xfrm>
            <a:off x="2297430" y="3928745"/>
            <a:ext cx="9523730" cy="132715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sz="1600" dirty="0">
                <a:solidFill>
                  <a:schemeClr val="tx1">
                    <a:lumMod val="85000"/>
                    <a:lumOff val="15000"/>
                  </a:schemeClr>
                </a:solidFill>
              </a:rPr>
              <a:t>Data pub/sub interfaces, from: DMaaP</a:t>
            </a:r>
          </a:p>
          <a:p>
            <a:pPr marL="285750" indent="-285750">
              <a:buFontTx/>
              <a:buChar char="-"/>
            </a:pPr>
            <a:r>
              <a:rPr lang="en-US" sz="1600" dirty="0">
                <a:solidFill>
                  <a:schemeClr val="tx1">
                    <a:lumMod val="85000"/>
                    <a:lumOff val="15000"/>
                  </a:schemeClr>
                </a:solidFill>
              </a:rPr>
              <a:t>Service info query interfaces, from: DCAE</a:t>
            </a:r>
          </a:p>
          <a:p>
            <a:pPr marL="285750" indent="-285750">
              <a:buFontTx/>
              <a:buChar char="-"/>
            </a:pPr>
            <a:r>
              <a:rPr lang="en-US" sz="1600" dirty="0">
                <a:solidFill>
                  <a:schemeClr val="tx1">
                    <a:lumMod val="85000"/>
                    <a:lumOff val="15000"/>
                  </a:schemeClr>
                </a:solidFill>
              </a:rPr>
              <a:t>Service registration and locating interfaces, from: MSB</a:t>
            </a:r>
          </a:p>
          <a:p>
            <a:pPr marL="285750" indent="-285750">
              <a:buFontTx/>
              <a:buChar char="-"/>
            </a:pPr>
            <a:r>
              <a:rPr lang="en-US" sz="1600" dirty="0">
                <a:solidFill>
                  <a:schemeClr val="tx1">
                    <a:lumMod val="85000"/>
                    <a:lumOff val="15000"/>
                  </a:schemeClr>
                </a:solidFill>
              </a:rPr>
              <a:t>Inventory info query interfaces, from: A&amp;AI</a:t>
            </a:r>
          </a:p>
        </p:txBody>
      </p:sp>
      <p:sp>
        <p:nvSpPr>
          <p:cNvPr id="11" name="Rectangle 10"/>
          <p:cNvSpPr/>
          <p:nvPr/>
        </p:nvSpPr>
        <p:spPr>
          <a:xfrm>
            <a:off x="2297430" y="5480050"/>
            <a:ext cx="9523730" cy="8001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r>
              <a:rPr lang="en-US" sz="1600" dirty="0">
                <a:solidFill>
                  <a:schemeClr val="tx1">
                    <a:lumMod val="85000"/>
                    <a:lumOff val="15000"/>
                  </a:schemeClr>
                </a:solidFill>
              </a:rPr>
              <a:t>VES Model</a:t>
            </a:r>
          </a:p>
          <a:p>
            <a:r>
              <a:rPr lang="en-US" sz="1600" dirty="0">
                <a:solidFill>
                  <a:schemeClr val="tx1">
                    <a:lumMod val="85000"/>
                    <a:lumOff val="15000"/>
                  </a:schemeClr>
                </a:solidFill>
              </a:rPr>
              <a:t>Inventory Model</a:t>
            </a:r>
          </a:p>
          <a:p>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1715955"/>
            <a:ext cx="635110" cy="215444"/>
          </a:xfrm>
          <a:prstGeom prst="rect">
            <a:avLst/>
          </a:prstGeom>
          <a:noFill/>
        </p:spPr>
        <p:txBody>
          <a:bodyPr wrap="none" rtlCol="0">
            <a:spAutoFit/>
          </a:bodyPr>
          <a:lstStyle/>
          <a:p>
            <a:r>
              <a:rPr lang="en-US" sz="800" dirty="0"/>
              <a:t>Interface 1</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Tree>
    <p:extLst>
      <p:ext uri="{BB962C8B-B14F-4D97-AF65-F5344CB8AC3E}">
        <p14:creationId xmlns:p14="http://schemas.microsoft.com/office/powerpoint/2010/main" val="4182759110"/>
      </p:ext>
    </p:extLst>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16</a:t>
            </a:fld>
            <a:endParaRPr lang="en-US" dirty="0"/>
          </a:p>
        </p:txBody>
      </p:sp>
      <p:sp>
        <p:nvSpPr>
          <p:cNvPr id="3" name="Title 2"/>
          <p:cNvSpPr>
            <a:spLocks noGrp="1"/>
          </p:cNvSpPr>
          <p:nvPr>
            <p:ph type="title"/>
          </p:nvPr>
        </p:nvSpPr>
        <p:spPr/>
        <p:txBody>
          <a:bodyPr>
            <a:normAutofit fontScale="90000"/>
          </a:bodyPr>
          <a:lstStyle/>
          <a:p>
            <a:r>
              <a:rPr lang="en-US" dirty="0"/>
              <a:t>Active &amp; Available Inventory, External Registry</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Active &amp; Available Inventory, External Registry</a:t>
            </a:r>
          </a:p>
        </p:txBody>
      </p:sp>
      <p:sp>
        <p:nvSpPr>
          <p:cNvPr id="9" name="Rectangle 8"/>
          <p:cNvSpPr/>
          <p:nvPr/>
        </p:nvSpPr>
        <p:spPr>
          <a:xfrm>
            <a:off x="2297232" y="2853199"/>
            <a:ext cx="9523929" cy="15213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lumMod val="85000"/>
                    <a:lumOff val="15000"/>
                  </a:schemeClr>
                </a:solidFill>
              </a:rPr>
              <a:t>Provided Interfaces:</a:t>
            </a:r>
          </a:p>
          <a:p>
            <a:pPr marL="285750" indent="-285750">
              <a:buFontTx/>
              <a:buChar char="-"/>
            </a:pPr>
            <a:r>
              <a:rPr lang="en-US" sz="1200" dirty="0">
                <a:solidFill>
                  <a:schemeClr val="tx1">
                    <a:lumMod val="85000"/>
                    <a:lumOff val="15000"/>
                  </a:schemeClr>
                </a:solidFill>
              </a:rPr>
              <a:t>Inventory Service Interfaces:</a:t>
            </a:r>
          </a:p>
          <a:p>
            <a:pPr marL="742950" lvl="1" indent="-285750">
              <a:buFontTx/>
              <a:buChar char="-"/>
            </a:pPr>
            <a:r>
              <a:rPr lang="en-US" sz="1200" dirty="0">
                <a:solidFill>
                  <a:schemeClr val="tx1">
                    <a:lumMod val="85000"/>
                    <a:lumOff val="15000"/>
                  </a:schemeClr>
                </a:solidFill>
              </a:rPr>
              <a:t>AAI Resources REST API - Provides the ability to store, read, update inventory information</a:t>
            </a:r>
          </a:p>
          <a:p>
            <a:pPr marL="742950" lvl="1" indent="-285750">
              <a:buFontTx/>
              <a:buChar char="-"/>
            </a:pPr>
            <a:r>
              <a:rPr lang="en-US" sz="1200" dirty="0">
                <a:solidFill>
                  <a:schemeClr val="tx1">
                    <a:lumMod val="85000"/>
                    <a:lumOff val="15000"/>
                  </a:schemeClr>
                </a:solidFill>
              </a:rPr>
              <a:t>Gizmo: a low-level REST CRUD API that provides targeted and simple access to entities, relationships, and their properties.  Gizmo also </a:t>
            </a:r>
            <a:r>
              <a:rPr lang="en-US" sz="1200" dirty="0">
                <a:solidFill>
                  <a:schemeClr val="tx1"/>
                </a:solidFill>
              </a:rPr>
              <a:t>provides lightweight collections, and transactional bulk write support</a:t>
            </a:r>
          </a:p>
          <a:p>
            <a:pPr marL="285750" indent="-285750">
              <a:buFontTx/>
              <a:buChar char="-"/>
            </a:pPr>
            <a:r>
              <a:rPr lang="en-US" sz="1200" dirty="0">
                <a:solidFill>
                  <a:schemeClr val="tx1"/>
                </a:solidFill>
              </a:rPr>
              <a:t>Complex Query Interface: AAI Traversal REST API – Provides the ability to perform complex traversals of the AAI Graph</a:t>
            </a:r>
          </a:p>
          <a:p>
            <a:pPr marL="285750" indent="-285750">
              <a:buFontTx/>
              <a:buChar char="-"/>
            </a:pPr>
            <a:r>
              <a:rPr lang="en-US" sz="1200" dirty="0">
                <a:solidFill>
                  <a:schemeClr val="tx1"/>
                </a:solidFill>
              </a:rPr>
              <a:t>External Register interface </a:t>
            </a:r>
          </a:p>
          <a:p>
            <a:pPr marL="742950" lvl="1" indent="-285750">
              <a:buFontTx/>
              <a:buChar char="-"/>
            </a:pPr>
            <a:r>
              <a:rPr lang="en-US" altLang="zh-CN" sz="1200" dirty="0" smtClean="0">
                <a:solidFill>
                  <a:schemeClr val="tx1"/>
                </a:solidFill>
                <a:sym typeface="+mn-ea"/>
              </a:rPr>
              <a:t>Provides the ability to register/update/delete and read external system information</a:t>
            </a:r>
            <a:endParaRPr lang="en-US" altLang="zh-CN" sz="1200" dirty="0">
              <a:solidFill>
                <a:schemeClr val="tx1"/>
              </a:solidFill>
              <a:sym typeface="+mn-ea"/>
            </a:endParaRPr>
          </a:p>
        </p:txBody>
      </p:sp>
      <p:sp>
        <p:nvSpPr>
          <p:cNvPr id="10" name="Rectangle 9"/>
          <p:cNvSpPr/>
          <p:nvPr/>
        </p:nvSpPr>
        <p:spPr>
          <a:xfrm>
            <a:off x="2297232" y="4549277"/>
            <a:ext cx="9523929" cy="8173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lumMod val="85000"/>
                    <a:lumOff val="15000"/>
                  </a:schemeClr>
                </a:solidFill>
              </a:rPr>
              <a:t>Consumed interface Interfaces:</a:t>
            </a:r>
          </a:p>
          <a:p>
            <a:pPr marL="285750" indent="-285750">
              <a:buFontTx/>
              <a:buChar char="-"/>
            </a:pPr>
            <a:r>
              <a:rPr lang="en-US" sz="1200" dirty="0" err="1">
                <a:solidFill>
                  <a:schemeClr val="tx1">
                    <a:lumMod val="85000"/>
                    <a:lumOff val="15000"/>
                  </a:schemeClr>
                </a:solidFill>
              </a:rPr>
              <a:t>DMaaP</a:t>
            </a:r>
            <a:endParaRPr lang="en-US" sz="1200" dirty="0">
              <a:solidFill>
                <a:schemeClr val="tx1">
                  <a:lumMod val="85000"/>
                  <a:lumOff val="15000"/>
                </a:schemeClr>
              </a:solidFill>
            </a:endParaRPr>
          </a:p>
          <a:p>
            <a:pPr marL="285750" indent="-285750">
              <a:buFontTx/>
              <a:buChar char="-"/>
            </a:pPr>
            <a:r>
              <a:rPr lang="en-US" sz="1200" dirty="0">
                <a:solidFill>
                  <a:schemeClr val="tx1">
                    <a:lumMod val="85000"/>
                    <a:lumOff val="15000"/>
                  </a:schemeClr>
                </a:solidFill>
              </a:rPr>
              <a:t>SDC</a:t>
            </a:r>
          </a:p>
          <a:p>
            <a:pPr marL="285750" indent="-285750">
              <a:buFontTx/>
              <a:buChar char="-"/>
            </a:pPr>
            <a:r>
              <a:rPr lang="en-US" sz="1200" dirty="0" err="1">
                <a:solidFill>
                  <a:schemeClr val="tx1">
                    <a:lumMod val="85000"/>
                    <a:lumOff val="15000"/>
                  </a:schemeClr>
                </a:solidFill>
              </a:rPr>
              <a:t>Multivim</a:t>
            </a:r>
            <a:endParaRPr lang="en-US" sz="1200" dirty="0">
              <a:solidFill>
                <a:schemeClr val="tx1">
                  <a:lumMod val="85000"/>
                  <a:lumOff val="15000"/>
                </a:schemeClr>
              </a:solidFill>
            </a:endParaRPr>
          </a:p>
        </p:txBody>
      </p:sp>
      <p:sp>
        <p:nvSpPr>
          <p:cNvPr id="11" name="Rectangle 10"/>
          <p:cNvSpPr/>
          <p:nvPr/>
        </p:nvSpPr>
        <p:spPr>
          <a:xfrm>
            <a:off x="2297231" y="5541363"/>
            <a:ext cx="9523929" cy="7386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 TOSCA Service and Resource Models</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960" y="1537112"/>
            <a:ext cx="1894839" cy="415498"/>
          </a:xfrm>
          <a:prstGeom prst="rect">
            <a:avLst/>
          </a:prstGeom>
          <a:noFill/>
        </p:spPr>
        <p:txBody>
          <a:bodyPr wrap="square" rtlCol="0">
            <a:spAutoFit/>
          </a:bodyPr>
          <a:lstStyle/>
          <a:p>
            <a:pPr marL="171450" indent="-171450">
              <a:buFont typeface="Arial" panose="020B0604020202020204" pitchFamily="34" charset="0"/>
              <a:buChar char="•"/>
            </a:pPr>
            <a:r>
              <a:rPr lang="en-US" sz="1050" dirty="0"/>
              <a:t>Inventory Service Interface</a:t>
            </a:r>
          </a:p>
          <a:p>
            <a:pPr marL="171450" indent="-171450">
              <a:buFont typeface="Arial" panose="020B0604020202020204" pitchFamily="34" charset="0"/>
              <a:buChar char="•"/>
            </a:pPr>
            <a:r>
              <a:rPr lang="en-US" sz="1050" dirty="0"/>
              <a:t>External Register Interface</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
        <p:nvSpPr>
          <p:cNvPr id="15" name="Rectangle 7"/>
          <p:cNvSpPr/>
          <p:nvPr/>
        </p:nvSpPr>
        <p:spPr>
          <a:xfrm>
            <a:off x="2297430" y="1381760"/>
            <a:ext cx="9523730" cy="133223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lumMod val="85000"/>
                    <a:lumOff val="15000"/>
                  </a:schemeClr>
                </a:solidFill>
              </a:rPr>
              <a:t>Definition:</a:t>
            </a:r>
          </a:p>
          <a:p>
            <a:pPr marL="285750" indent="-285750">
              <a:buFontTx/>
              <a:buChar char="-"/>
            </a:pPr>
            <a:r>
              <a:rPr lang="en-US" sz="1200" dirty="0">
                <a:solidFill>
                  <a:schemeClr val="tx1">
                    <a:lumMod val="85000"/>
                    <a:lumOff val="15000"/>
                  </a:schemeClr>
                </a:solidFill>
              </a:rPr>
              <a:t>AAI maintains a live view of services and resources in the network, providing the state and relationships of the service components</a:t>
            </a:r>
          </a:p>
          <a:p>
            <a:pPr marL="285750" indent="-285750">
              <a:buFontTx/>
              <a:buChar char="-"/>
            </a:pPr>
            <a:r>
              <a:rPr lang="en-US" sz="1200" dirty="0">
                <a:solidFill>
                  <a:schemeClr val="tx1">
                    <a:lumMod val="85000"/>
                    <a:lumOff val="15000"/>
                  </a:schemeClr>
                </a:solidFill>
              </a:rPr>
              <a:t>Maintains the view of the managed systems services and resources, as well as information of the external systems that ONAP will connect to.</a:t>
            </a:r>
          </a:p>
          <a:p>
            <a:pPr marL="285750" indent="-285750">
              <a:buFontTx/>
              <a:buChar char="-"/>
            </a:pPr>
            <a:r>
              <a:rPr lang="en-US" sz="1200" dirty="0">
                <a:solidFill>
                  <a:schemeClr val="tx1">
                    <a:lumMod val="85000"/>
                    <a:lumOff val="15000"/>
                  </a:schemeClr>
                </a:solidFill>
              </a:rPr>
              <a:t>It provides real-time views of a managed systems resources, services and relationships with each other.</a:t>
            </a:r>
          </a:p>
          <a:p>
            <a:pPr marL="285750" indent="-285750">
              <a:buFontTx/>
              <a:buChar char="-"/>
            </a:pPr>
            <a:r>
              <a:rPr lang="en-US" sz="1200" dirty="0">
                <a:solidFill>
                  <a:schemeClr val="tx1">
                    <a:lumMod val="85000"/>
                    <a:lumOff val="15000"/>
                  </a:schemeClr>
                </a:solidFill>
              </a:rPr>
              <a:t>AAI provides a GUI to provide users the ability to find and inspect inventory data.  This includes a free-text search, inspection of specific entities and their relationships, and aggregated views of data.</a:t>
            </a:r>
          </a:p>
          <a:p>
            <a:pPr marL="285750" indent="-285750">
              <a:buFontTx/>
              <a:buChar char="-"/>
            </a:pPr>
            <a:r>
              <a:rPr lang="en-US" sz="1200" dirty="0">
                <a:solidFill>
                  <a:schemeClr val="tx1"/>
                </a:solidFill>
                <a:sym typeface="+mn-ea"/>
              </a:rPr>
              <a:t>AAI also provides a GUI to manage the external system information, including the register/update/delete and query external system.</a:t>
            </a:r>
          </a:p>
          <a:p>
            <a:pPr marL="285750" indent="-285750">
              <a:buFontTx/>
              <a:buChar char="-"/>
            </a:pPr>
            <a:endParaRPr lang="en-US" sz="1200" dirty="0">
              <a:solidFill>
                <a:srgbClr val="FF0000"/>
              </a:solidFill>
              <a:sym typeface="+mn-ea"/>
            </a:endParaRPr>
          </a:p>
          <a:p>
            <a:pPr marL="285750" indent="-285750">
              <a:buFontTx/>
              <a:buChar char="-"/>
            </a:pPr>
            <a:endParaRPr lang="en-US" sz="1200" dirty="0">
              <a:solidFill>
                <a:schemeClr val="tx1">
                  <a:lumMod val="85000"/>
                  <a:lumOff val="15000"/>
                </a:schemeClr>
              </a:solidFill>
            </a:endParaRPr>
          </a:p>
          <a:p>
            <a:pPr marL="285750" indent="-285750">
              <a:buFontTx/>
              <a:buChar char="-"/>
            </a:pPr>
            <a:endParaRPr lang="en-US" sz="1200" dirty="0">
              <a:solidFill>
                <a:schemeClr val="tx1">
                  <a:lumMod val="85000"/>
                  <a:lumOff val="15000"/>
                </a:schemeClr>
              </a:solidFill>
            </a:endParaRPr>
          </a:p>
        </p:txBody>
      </p:sp>
    </p:spTree>
    <p:extLst>
      <p:ext uri="{BB962C8B-B14F-4D97-AF65-F5344CB8AC3E}">
        <p14:creationId xmlns:p14="http://schemas.microsoft.com/office/powerpoint/2010/main" val="4010417536"/>
      </p:ext>
    </p:extLst>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38342EA3-53FC-444D-B524-FE5481A54CAD}"/>
              </a:ext>
            </a:extLst>
          </p:cNvPr>
          <p:cNvSpPr>
            <a:spLocks noGrp="1"/>
          </p:cNvSpPr>
          <p:nvPr>
            <p:ph type="sldNum" sz="quarter" idx="4"/>
          </p:nvPr>
        </p:nvSpPr>
        <p:spPr/>
        <p:txBody>
          <a:bodyPr/>
          <a:lstStyle/>
          <a:p>
            <a:fld id="{6C9CD605-947A-3C4E-98CB-B055F943FEBA}" type="slidenum">
              <a:rPr lang="en-US" smtClean="0"/>
              <a:pPr/>
              <a:t>17</a:t>
            </a:fld>
            <a:endParaRPr lang="en-US" dirty="0"/>
          </a:p>
        </p:txBody>
      </p:sp>
      <p:sp>
        <p:nvSpPr>
          <p:cNvPr id="3" name="Title 2">
            <a:extLst>
              <a:ext uri="{FF2B5EF4-FFF2-40B4-BE49-F238E27FC236}">
                <a16:creationId xmlns:a16="http://schemas.microsoft.com/office/drawing/2014/main" xmlns="" id="{03530BB5-549C-4343-9AF4-AC9DF366E71F}"/>
              </a:ext>
            </a:extLst>
          </p:cNvPr>
          <p:cNvSpPr>
            <a:spLocks noGrp="1"/>
          </p:cNvSpPr>
          <p:nvPr>
            <p:ph type="title"/>
          </p:nvPr>
        </p:nvSpPr>
        <p:spPr/>
        <p:txBody>
          <a:bodyPr>
            <a:normAutofit fontScale="90000"/>
          </a:bodyPr>
          <a:lstStyle/>
          <a:p>
            <a:r>
              <a:rPr lang="en-US" b="1" dirty="0"/>
              <a:t>AAF Functional Description</a:t>
            </a:r>
          </a:p>
        </p:txBody>
      </p:sp>
      <p:sp>
        <p:nvSpPr>
          <p:cNvPr id="4" name="Text Placeholder 3">
            <a:extLst>
              <a:ext uri="{FF2B5EF4-FFF2-40B4-BE49-F238E27FC236}">
                <a16:creationId xmlns:a16="http://schemas.microsoft.com/office/drawing/2014/main" xmlns="" id="{B62C726E-130B-4487-985E-2D4E9D3DDCB3}"/>
              </a:ext>
            </a:extLst>
          </p:cNvPr>
          <p:cNvSpPr>
            <a:spLocks noGrp="1"/>
          </p:cNvSpPr>
          <p:nvPr>
            <p:ph type="body" sz="quarter" idx="10"/>
          </p:nvPr>
        </p:nvSpPr>
        <p:spPr/>
        <p:txBody>
          <a:bodyPr>
            <a:noAutofit/>
          </a:bodyPr>
          <a:lstStyle/>
          <a:p>
            <a:r>
              <a:rPr lang="en-US" sz="1400" dirty="0"/>
              <a:t>The purpose of AAF (Application Authorization Framework) is to organize software authorizations so that applications, tools and services can match the access needed to perform job functions.  This is a critical function for Cloud environments, as Services need to be able to be installed and running in a very short time, and should not be encumbered with local configurations of Users, Permissions and Passwords.</a:t>
            </a:r>
          </a:p>
          <a:p>
            <a:r>
              <a:rPr lang="en-US" sz="1400" dirty="0"/>
              <a:t>To be effective during a computer transaction, Security must not only be secure, but very fast. Given that each transaction must be checked and validated for Authorization and Authentication, it is critical that all elements on this path perform optimally.</a:t>
            </a:r>
          </a:p>
          <a:p>
            <a:r>
              <a:rPr lang="en-US" sz="1400" dirty="0"/>
              <a:t>AAF contains some elements of Role Based Authorization, but includes Attribute Based Authorization elements as well. </a:t>
            </a:r>
          </a:p>
          <a:p>
            <a:pPr marL="0" indent="0">
              <a:buNone/>
            </a:pPr>
            <a:r>
              <a:rPr lang="en-US" sz="1600" b="1" dirty="0"/>
              <a:t>Essential Functional Components: </a:t>
            </a:r>
          </a:p>
          <a:p>
            <a:r>
              <a:rPr lang="en-US" sz="1400" dirty="0"/>
              <a:t>The core component to deliver this Enterprise Access is a </a:t>
            </a:r>
            <a:r>
              <a:rPr lang="en-US" sz="1400" dirty="0" err="1"/>
              <a:t>RESTful</a:t>
            </a:r>
            <a:r>
              <a:rPr lang="en-US" sz="1400" dirty="0"/>
              <a:t> service, with runtime instances  backed by a resilient </a:t>
            </a:r>
            <a:r>
              <a:rPr lang="en-US" sz="1400" dirty="0" err="1"/>
              <a:t>Datastore</a:t>
            </a:r>
            <a:r>
              <a:rPr lang="en-US" sz="1400" dirty="0"/>
              <a:t> (Cassandra as of release 1.3)</a:t>
            </a:r>
          </a:p>
          <a:p>
            <a:r>
              <a:rPr lang="en-US" sz="1400" dirty="0"/>
              <a:t>The Data is managed by </a:t>
            </a:r>
            <a:r>
              <a:rPr lang="en-US" sz="1400" dirty="0" err="1"/>
              <a:t>RESTful</a:t>
            </a:r>
            <a:r>
              <a:rPr lang="en-US" sz="1400" dirty="0"/>
              <a:t> API, with Admin functions supplemented by Character Based User interface and certain GUI elements.</a:t>
            </a:r>
          </a:p>
          <a:p>
            <a:r>
              <a:rPr lang="en-US" sz="1400" dirty="0"/>
              <a:t>The Service accessible by provided Caching Clients and by specialized plugins</a:t>
            </a:r>
          </a:p>
          <a:p>
            <a:r>
              <a:rPr lang="en-US" sz="1400" dirty="0"/>
              <a:t>CADI (A Framework for providing Enterprise Class Authentication and Authorization with minimal configuration to Containers and Standalone Services)</a:t>
            </a:r>
          </a:p>
          <a:p>
            <a:r>
              <a:rPr lang="en-US" sz="1400" dirty="0"/>
              <a:t>Cassandra (GRID Core</a:t>
            </a:r>
            <a:r>
              <a:rPr lang="en-US" sz="1400" dirty="0" smtClean="0"/>
              <a:t>)</a:t>
            </a:r>
          </a:p>
          <a:p>
            <a:pPr marL="0" indent="0">
              <a:buNone/>
            </a:pPr>
            <a:r>
              <a:rPr lang="en-US" sz="1600" b="1" dirty="0"/>
              <a:t>Additional  Functional Components: </a:t>
            </a:r>
          </a:p>
          <a:p>
            <a:r>
              <a:rPr lang="en-US" sz="1400" dirty="0"/>
              <a:t>Secret Management service :  This service provides a way to add/delete/retrieve secret domains and secrets within each domain</a:t>
            </a:r>
          </a:p>
          <a:p>
            <a:r>
              <a:rPr lang="en-US" sz="1400" dirty="0"/>
              <a:t>Security of private keys using PKCS11 based HSMs:  Secures the private keys of CA using PKCS11 based HSMs. Also show cases the HSM integration with softHSM2.0 and optionally provide a way to secure the </a:t>
            </a:r>
            <a:r>
              <a:rPr lang="en-US" sz="1400" dirty="0" err="1"/>
              <a:t>softHSM</a:t>
            </a:r>
            <a:r>
              <a:rPr lang="en-US" sz="1400" dirty="0"/>
              <a:t> using TPM 2.0 hardware entity.</a:t>
            </a:r>
          </a:p>
          <a:p>
            <a:pPr marL="0" indent="0">
              <a:buNone/>
            </a:pPr>
            <a:endParaRPr lang="en-US" sz="1400" dirty="0"/>
          </a:p>
          <a:p>
            <a:pPr marL="0" indent="0">
              <a:buNone/>
            </a:pPr>
            <a:endParaRPr lang="en-US" sz="1600" b="1" dirty="0"/>
          </a:p>
          <a:p>
            <a:pPr marL="0" indent="0">
              <a:buNone/>
            </a:pPr>
            <a:endParaRPr lang="en-US" sz="1600" dirty="0"/>
          </a:p>
        </p:txBody>
      </p:sp>
    </p:spTree>
    <p:extLst>
      <p:ext uri="{BB962C8B-B14F-4D97-AF65-F5344CB8AC3E}">
        <p14:creationId xmlns:p14="http://schemas.microsoft.com/office/powerpoint/2010/main" val="1980984372"/>
      </p:ext>
    </p:extLst>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38342EA3-53FC-444D-B524-FE5481A54CAD}"/>
              </a:ext>
            </a:extLst>
          </p:cNvPr>
          <p:cNvSpPr>
            <a:spLocks noGrp="1"/>
          </p:cNvSpPr>
          <p:nvPr>
            <p:ph type="sldNum" sz="quarter" idx="4"/>
          </p:nvPr>
        </p:nvSpPr>
        <p:spPr/>
        <p:txBody>
          <a:bodyPr/>
          <a:lstStyle/>
          <a:p>
            <a:fld id="{6C9CD605-947A-3C4E-98CB-B055F943FEBA}" type="slidenum">
              <a:rPr lang="en-US" smtClean="0"/>
              <a:pPr/>
              <a:t>18</a:t>
            </a:fld>
            <a:endParaRPr lang="en-US" dirty="0"/>
          </a:p>
        </p:txBody>
      </p:sp>
      <p:sp>
        <p:nvSpPr>
          <p:cNvPr id="3" name="Title 2">
            <a:extLst>
              <a:ext uri="{FF2B5EF4-FFF2-40B4-BE49-F238E27FC236}">
                <a16:creationId xmlns:a16="http://schemas.microsoft.com/office/drawing/2014/main" xmlns="" id="{03530BB5-549C-4343-9AF4-AC9DF366E71F}"/>
              </a:ext>
            </a:extLst>
          </p:cNvPr>
          <p:cNvSpPr>
            <a:spLocks noGrp="1"/>
          </p:cNvSpPr>
          <p:nvPr>
            <p:ph type="title"/>
          </p:nvPr>
        </p:nvSpPr>
        <p:spPr/>
        <p:txBody>
          <a:bodyPr>
            <a:normAutofit fontScale="90000"/>
          </a:bodyPr>
          <a:lstStyle/>
          <a:p>
            <a:r>
              <a:rPr lang="en-US" b="1" dirty="0"/>
              <a:t>AAF Functional Description</a:t>
            </a:r>
          </a:p>
        </p:txBody>
      </p:sp>
      <p:sp>
        <p:nvSpPr>
          <p:cNvPr id="4" name="Text Placeholder 3">
            <a:extLst>
              <a:ext uri="{FF2B5EF4-FFF2-40B4-BE49-F238E27FC236}">
                <a16:creationId xmlns:a16="http://schemas.microsoft.com/office/drawing/2014/main" xmlns="" id="{B62C726E-130B-4487-985E-2D4E9D3DDCB3}"/>
              </a:ext>
            </a:extLst>
          </p:cNvPr>
          <p:cNvSpPr>
            <a:spLocks noGrp="1"/>
          </p:cNvSpPr>
          <p:nvPr>
            <p:ph type="body" sz="quarter" idx="10"/>
          </p:nvPr>
        </p:nvSpPr>
        <p:spPr/>
        <p:txBody>
          <a:bodyPr>
            <a:noAutofit/>
          </a:bodyPr>
          <a:lstStyle/>
          <a:p>
            <a:r>
              <a:rPr lang="en-US" sz="1600" dirty="0"/>
              <a:t>CADI stands for Code, Access, Data and Identity, This Framework addresses the Runtime Elements of Access and Identity. </a:t>
            </a:r>
          </a:p>
          <a:p>
            <a:r>
              <a:rPr lang="en-US" sz="1600" dirty="0"/>
              <a:t>Many other tools address elements of this vision.  For instance, Sonar and Fortify evaluate code for maintainability and security problems, while Voltage provides encryption for Data at Rest.</a:t>
            </a:r>
          </a:p>
          <a:p>
            <a:endParaRPr lang="en-US" sz="1600" dirty="0"/>
          </a:p>
          <a:p>
            <a:pPr marL="0" indent="0">
              <a:buNone/>
            </a:pPr>
            <a:r>
              <a:rPr lang="en-US" sz="1600" dirty="0"/>
              <a:t>However, CADI Framework contributes to these for runtime applications by:</a:t>
            </a:r>
          </a:p>
          <a:p>
            <a:r>
              <a:rPr lang="en-US" sz="1600" dirty="0"/>
              <a:t>Code - CADI provides reusable Security Client code, and ties in with appropriate Security Interfaces (i.e. J2EE Standard Filters)</a:t>
            </a:r>
          </a:p>
          <a:p>
            <a:r>
              <a:rPr lang="en-US" sz="1600" dirty="0"/>
              <a:t>Access - CADI provides links to Authorization tool(s) (AAF) for Fine-grained Authorization. Also, data from Identity servers is also made available to Coders easily. For instance, CADI provides a clean API to read the Course Grained Authorization information available within the CSP Cookie.</a:t>
            </a:r>
          </a:p>
          <a:p>
            <a:r>
              <a:rPr lang="en-US" sz="1600" dirty="0"/>
              <a:t>Data - CADI provides simple setup for certificates needed for TLS connectivity, so that barriers to using HTTPS are greatly reduced. It also ensures that no one using CADI uses clear-text passwords in Configuration files.</a:t>
            </a:r>
          </a:p>
          <a:p>
            <a:r>
              <a:rPr lang="en-US" sz="1600" dirty="0"/>
              <a:t>Identity - CADI Framework obtains the Identity of any callers by delegating to CSO approved Identity servers on behalf of the client, so that Applications can be assured of who is talking to them.</a:t>
            </a:r>
          </a:p>
          <a:p>
            <a:pPr marL="0" indent="0">
              <a:buNone/>
            </a:pPr>
            <a:endParaRPr lang="en-US" sz="1600" dirty="0"/>
          </a:p>
        </p:txBody>
      </p:sp>
    </p:spTree>
    <p:extLst>
      <p:ext uri="{BB962C8B-B14F-4D97-AF65-F5344CB8AC3E}">
        <p14:creationId xmlns:p14="http://schemas.microsoft.com/office/powerpoint/2010/main" val="2252907323"/>
      </p:ext>
    </p:extLst>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38342EA3-53FC-444D-B524-FE5481A54CAD}"/>
              </a:ext>
            </a:extLst>
          </p:cNvPr>
          <p:cNvSpPr>
            <a:spLocks noGrp="1"/>
          </p:cNvSpPr>
          <p:nvPr>
            <p:ph type="sldNum" sz="quarter" idx="4"/>
          </p:nvPr>
        </p:nvSpPr>
        <p:spPr/>
        <p:txBody>
          <a:bodyPr/>
          <a:lstStyle/>
          <a:p>
            <a:fld id="{6C9CD605-947A-3C4E-98CB-B055F943FEBA}" type="slidenum">
              <a:rPr lang="en-US" smtClean="0"/>
              <a:pPr/>
              <a:t>19</a:t>
            </a:fld>
            <a:endParaRPr lang="en-US" dirty="0"/>
          </a:p>
        </p:txBody>
      </p:sp>
      <p:sp>
        <p:nvSpPr>
          <p:cNvPr id="3" name="Title 2">
            <a:extLst>
              <a:ext uri="{FF2B5EF4-FFF2-40B4-BE49-F238E27FC236}">
                <a16:creationId xmlns:a16="http://schemas.microsoft.com/office/drawing/2014/main" xmlns="" id="{03530BB5-549C-4343-9AF4-AC9DF366E71F}"/>
              </a:ext>
            </a:extLst>
          </p:cNvPr>
          <p:cNvSpPr>
            <a:spLocks noGrp="1"/>
          </p:cNvSpPr>
          <p:nvPr>
            <p:ph type="title"/>
          </p:nvPr>
        </p:nvSpPr>
        <p:spPr/>
        <p:txBody>
          <a:bodyPr>
            <a:normAutofit fontScale="90000"/>
          </a:bodyPr>
          <a:lstStyle/>
          <a:p>
            <a:r>
              <a:rPr lang="en-US" b="1" dirty="0"/>
              <a:t>AAF Functional Description</a:t>
            </a:r>
          </a:p>
        </p:txBody>
      </p:sp>
      <p:sp>
        <p:nvSpPr>
          <p:cNvPr id="4" name="Text Placeholder 3">
            <a:extLst>
              <a:ext uri="{FF2B5EF4-FFF2-40B4-BE49-F238E27FC236}">
                <a16:creationId xmlns:a16="http://schemas.microsoft.com/office/drawing/2014/main" xmlns="" id="{B62C726E-130B-4487-985E-2D4E9D3DDCB3}"/>
              </a:ext>
            </a:extLst>
          </p:cNvPr>
          <p:cNvSpPr>
            <a:spLocks noGrp="1"/>
          </p:cNvSpPr>
          <p:nvPr>
            <p:ph type="body" sz="quarter" idx="10"/>
          </p:nvPr>
        </p:nvSpPr>
        <p:spPr/>
        <p:txBody>
          <a:bodyPr>
            <a:noAutofit/>
          </a:bodyPr>
          <a:lstStyle/>
          <a:p>
            <a:pPr marL="0" indent="0">
              <a:buNone/>
            </a:pPr>
            <a:r>
              <a:rPr lang="en-US" sz="1200" b="1" dirty="0"/>
              <a:t>Entities within AAF</a:t>
            </a:r>
          </a:p>
          <a:p>
            <a:pPr marL="0" indent="0">
              <a:buNone/>
            </a:pPr>
            <a:r>
              <a:rPr lang="en-US" sz="1200" b="1" dirty="0"/>
              <a:t>Namespaces</a:t>
            </a:r>
          </a:p>
          <a:p>
            <a:r>
              <a:rPr lang="en-US" sz="1200" dirty="0"/>
              <a:t>A Namespace, in AAF, is the ensemble of Roles, Permissions and Identities controllable within the domain assigned to a member of the Organization's chain-of-command.  </a:t>
            </a:r>
          </a:p>
          <a:p>
            <a:r>
              <a:rPr lang="en-US" sz="1200" dirty="0"/>
              <a:t>Namespaces are known by domain, in dot-delimited form.  ex:  </a:t>
            </a:r>
            <a:r>
              <a:rPr lang="en-US" sz="1200" dirty="0" err="1"/>
              <a:t>com.att.aaf</a:t>
            </a:r>
            <a:r>
              <a:rPr lang="en-US" sz="1200" dirty="0"/>
              <a:t> or </a:t>
            </a:r>
            <a:r>
              <a:rPr lang="en-US" sz="1200" dirty="0" err="1"/>
              <a:t>com.att.wfa</a:t>
            </a:r>
            <a:r>
              <a:rPr lang="en-US" sz="1200" dirty="0"/>
              <a:t>, and they are hierarchically managed.</a:t>
            </a:r>
          </a:p>
          <a:p>
            <a:pPr marL="0" indent="0">
              <a:buNone/>
            </a:pPr>
            <a:r>
              <a:rPr lang="en-US" sz="1200" b="1" dirty="0"/>
              <a:t>People in Namespaces</a:t>
            </a:r>
          </a:p>
          <a:p>
            <a:r>
              <a:rPr lang="en-US" sz="1200" dirty="0"/>
              <a:t>Owner (Responsible)</a:t>
            </a:r>
          </a:p>
          <a:p>
            <a:r>
              <a:rPr lang="en-US" sz="1200" dirty="0"/>
              <a:t>A key feature of how AAF works for an Enterprise is by supporting federated responsibility.  This responsibility is clearly delineated by the owner entry.  Organizations (i.e. companies) may establish their own policies</a:t>
            </a:r>
          </a:p>
          <a:p>
            <a:pPr marL="0" indent="0">
              <a:buNone/>
            </a:pPr>
            <a:r>
              <a:rPr lang="en-US" sz="1200" b="1" dirty="0"/>
              <a:t>Roles</a:t>
            </a:r>
          </a:p>
          <a:p>
            <a:r>
              <a:rPr lang="en-US" sz="1200" dirty="0"/>
              <a:t>I)  "Roles" is a bit of an overloaded term in Security software.  It has unfortunately been typically used as a flat, </a:t>
            </a:r>
            <a:r>
              <a:rPr lang="en-US" sz="1200" dirty="0" err="1"/>
              <a:t>unscoped</a:t>
            </a:r>
            <a:r>
              <a:rPr lang="en-US" sz="1200" dirty="0"/>
              <a:t> Group, known only to the Application. </a:t>
            </a:r>
          </a:p>
          <a:p>
            <a:r>
              <a:rPr lang="en-US" sz="1200" dirty="0"/>
              <a:t> Typical examples such as "user" and "admin" have no meaning outside the immediate context of the application.  "admin"???  "admin" of what?  What are the behaviors allowed for "admin"?  Is the "admin" of Application A, the same as Application B? (answer, no!)</a:t>
            </a:r>
          </a:p>
          <a:p>
            <a:pPr marL="0" indent="0">
              <a:buNone/>
            </a:pPr>
            <a:r>
              <a:rPr lang="en-US" sz="1200" b="1" dirty="0"/>
              <a:t>Permissions</a:t>
            </a:r>
          </a:p>
          <a:p>
            <a:pPr marL="0" indent="0">
              <a:buNone/>
            </a:pPr>
            <a:r>
              <a:rPr lang="en-US" sz="1200" dirty="0"/>
              <a:t>Permissions are the other side of the decoupled Authorization equation.  Permissions represent some resource that needs to be protected by the Application in question. examples:</a:t>
            </a:r>
          </a:p>
          <a:p>
            <a:r>
              <a:rPr lang="en-US" sz="1200" dirty="0"/>
              <a:t>A GUI Admin page should be available to only those who job function is to administer this app.</a:t>
            </a:r>
          </a:p>
          <a:p>
            <a:r>
              <a:rPr lang="en-US" sz="1200" dirty="0"/>
              <a:t>SPI Data that this App accesses should only be accessible to those who are allowed to see SPI data.</a:t>
            </a:r>
          </a:p>
          <a:p>
            <a:r>
              <a:rPr lang="en-US" sz="1200" dirty="0"/>
              <a:t>Full data reporting dumps should only be accessible to Audit teams.</a:t>
            </a:r>
          </a:p>
        </p:txBody>
      </p:sp>
    </p:spTree>
    <p:extLst>
      <p:ext uri="{BB962C8B-B14F-4D97-AF65-F5344CB8AC3E}">
        <p14:creationId xmlns:p14="http://schemas.microsoft.com/office/powerpoint/2010/main" val="15578853"/>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Casablanca </a:t>
            </a:r>
            <a:r>
              <a:rPr lang="en-US" dirty="0" err="1" smtClean="0"/>
              <a:t>Deployability</a:t>
            </a:r>
            <a:r>
              <a:rPr lang="en-US" dirty="0" smtClean="0"/>
              <a:t> </a:t>
            </a:r>
            <a:r>
              <a:rPr lang="en-US" dirty="0" smtClean="0"/>
              <a:t>Focus</a:t>
            </a:r>
            <a:endParaRPr lang="en-US" dirty="0"/>
          </a:p>
        </p:txBody>
      </p:sp>
      <p:sp>
        <p:nvSpPr>
          <p:cNvPr id="4" name="Content Placeholder 4"/>
          <p:cNvSpPr>
            <a:spLocks noGrp="1"/>
          </p:cNvSpPr>
          <p:nvPr>
            <p:ph idx="1"/>
          </p:nvPr>
        </p:nvSpPr>
        <p:spPr/>
        <p:txBody>
          <a:bodyPr>
            <a:normAutofit lnSpcReduction="10000"/>
          </a:bodyPr>
          <a:lstStyle/>
          <a:p>
            <a:r>
              <a:rPr lang="en-US" dirty="0" err="1" smtClean="0"/>
              <a:t>Deployability</a:t>
            </a:r>
            <a:r>
              <a:rPr lang="en-US" dirty="0" smtClean="0"/>
              <a:t>: ONAP can be deployed in multiple operator environments</a:t>
            </a:r>
          </a:p>
          <a:p>
            <a:pPr lvl="1"/>
            <a:r>
              <a:rPr lang="en-US" dirty="0" smtClean="0"/>
              <a:t>Does not imply level of quality</a:t>
            </a:r>
          </a:p>
          <a:p>
            <a:pPr lvl="1"/>
            <a:r>
              <a:rPr lang="en-US" dirty="0" smtClean="0"/>
              <a:t>Continuous improvement, similar to S3P</a:t>
            </a:r>
            <a:endParaRPr lang="en-US" dirty="0"/>
          </a:p>
          <a:p>
            <a:r>
              <a:rPr lang="en-US" dirty="0"/>
              <a:t>A</a:t>
            </a:r>
            <a:r>
              <a:rPr lang="en-US" dirty="0" smtClean="0"/>
              <a:t>RC priorities supporting </a:t>
            </a:r>
            <a:r>
              <a:rPr lang="en-US" dirty="0" err="1" smtClean="0"/>
              <a:t>deployability</a:t>
            </a:r>
            <a:endParaRPr lang="en-US" dirty="0" smtClean="0"/>
          </a:p>
          <a:p>
            <a:pPr lvl="1"/>
            <a:r>
              <a:rPr lang="en-US" dirty="0" err="1" smtClean="0"/>
              <a:t>Microservices</a:t>
            </a:r>
            <a:endParaRPr lang="en-US" dirty="0"/>
          </a:p>
          <a:p>
            <a:pPr lvl="1"/>
            <a:r>
              <a:rPr lang="en-US" dirty="0" smtClean="0"/>
              <a:t>Modular</a:t>
            </a:r>
          </a:p>
          <a:p>
            <a:pPr lvl="1"/>
            <a:r>
              <a:rPr lang="en-US" dirty="0" smtClean="0"/>
              <a:t>Standards alignment</a:t>
            </a:r>
          </a:p>
          <a:p>
            <a:pPr lvl="1"/>
            <a:r>
              <a:rPr lang="en-US" dirty="0" smtClean="0"/>
              <a:t>API standardization/improvement</a:t>
            </a:r>
          </a:p>
          <a:p>
            <a:pPr lvl="1"/>
            <a:r>
              <a:rPr lang="en-US" dirty="0" smtClean="0"/>
              <a:t>VNF/PNF Onboarding</a:t>
            </a:r>
          </a:p>
          <a:p>
            <a:pPr lvl="1"/>
            <a:r>
              <a:rPr lang="en-US" dirty="0" smtClean="0"/>
              <a:t>Containers</a:t>
            </a:r>
          </a:p>
          <a:p>
            <a:pPr lvl="1"/>
            <a:r>
              <a:rPr lang="en-US" dirty="0" smtClean="0"/>
              <a:t>External controllers</a:t>
            </a:r>
            <a:endParaRPr lang="en-US" dirty="0"/>
          </a:p>
        </p:txBody>
      </p:sp>
    </p:spTree>
    <p:extLst>
      <p:ext uri="{BB962C8B-B14F-4D97-AF65-F5344CB8AC3E}">
        <p14:creationId xmlns:p14="http://schemas.microsoft.com/office/powerpoint/2010/main" val="20841027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38342EA3-53FC-444D-B524-FE5481A54CAD}"/>
              </a:ext>
            </a:extLst>
          </p:cNvPr>
          <p:cNvSpPr>
            <a:spLocks noGrp="1"/>
          </p:cNvSpPr>
          <p:nvPr>
            <p:ph type="sldNum" sz="quarter" idx="4"/>
          </p:nvPr>
        </p:nvSpPr>
        <p:spPr/>
        <p:txBody>
          <a:bodyPr/>
          <a:lstStyle/>
          <a:p>
            <a:fld id="{6C9CD605-947A-3C4E-98CB-B055F943FEBA}" type="slidenum">
              <a:rPr lang="en-US" smtClean="0"/>
              <a:pPr/>
              <a:t>20</a:t>
            </a:fld>
            <a:endParaRPr lang="en-US" dirty="0"/>
          </a:p>
        </p:txBody>
      </p:sp>
      <p:sp>
        <p:nvSpPr>
          <p:cNvPr id="3" name="Title 2">
            <a:extLst>
              <a:ext uri="{FF2B5EF4-FFF2-40B4-BE49-F238E27FC236}">
                <a16:creationId xmlns:a16="http://schemas.microsoft.com/office/drawing/2014/main" xmlns="" id="{03530BB5-549C-4343-9AF4-AC9DF366E71F}"/>
              </a:ext>
            </a:extLst>
          </p:cNvPr>
          <p:cNvSpPr>
            <a:spLocks noGrp="1"/>
          </p:cNvSpPr>
          <p:nvPr>
            <p:ph type="title"/>
          </p:nvPr>
        </p:nvSpPr>
        <p:spPr/>
        <p:txBody>
          <a:bodyPr>
            <a:normAutofit fontScale="90000"/>
          </a:bodyPr>
          <a:lstStyle/>
          <a:p>
            <a:r>
              <a:rPr lang="en-US" b="1" dirty="0"/>
              <a:t>AAF Object Model</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3163" y="1153026"/>
            <a:ext cx="7849355" cy="5352308"/>
          </a:xfrm>
          <a:prstGeom prst="rect">
            <a:avLst/>
          </a:prstGeom>
        </p:spPr>
      </p:pic>
    </p:spTree>
    <p:extLst>
      <p:ext uri="{BB962C8B-B14F-4D97-AF65-F5344CB8AC3E}">
        <p14:creationId xmlns:p14="http://schemas.microsoft.com/office/powerpoint/2010/main" val="3270446574"/>
      </p:ext>
    </p:extLst>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38342EA3-53FC-444D-B524-FE5481A54CAD}"/>
              </a:ext>
            </a:extLst>
          </p:cNvPr>
          <p:cNvSpPr>
            <a:spLocks noGrp="1"/>
          </p:cNvSpPr>
          <p:nvPr>
            <p:ph type="sldNum" sz="quarter" idx="4"/>
          </p:nvPr>
        </p:nvSpPr>
        <p:spPr/>
        <p:txBody>
          <a:bodyPr/>
          <a:lstStyle/>
          <a:p>
            <a:fld id="{6C9CD605-947A-3C4E-98CB-B055F943FEBA}" type="slidenum">
              <a:rPr lang="en-US" smtClean="0"/>
              <a:pPr/>
              <a:t>21</a:t>
            </a:fld>
            <a:endParaRPr lang="en-US" dirty="0"/>
          </a:p>
        </p:txBody>
      </p:sp>
      <p:sp>
        <p:nvSpPr>
          <p:cNvPr id="3" name="Title 2">
            <a:extLst>
              <a:ext uri="{FF2B5EF4-FFF2-40B4-BE49-F238E27FC236}">
                <a16:creationId xmlns:a16="http://schemas.microsoft.com/office/drawing/2014/main" xmlns="" id="{03530BB5-549C-4343-9AF4-AC9DF366E71F}"/>
              </a:ext>
            </a:extLst>
          </p:cNvPr>
          <p:cNvSpPr>
            <a:spLocks noGrp="1"/>
          </p:cNvSpPr>
          <p:nvPr>
            <p:ph type="title"/>
          </p:nvPr>
        </p:nvSpPr>
        <p:spPr/>
        <p:txBody>
          <a:bodyPr>
            <a:normAutofit fontScale="90000"/>
          </a:bodyPr>
          <a:lstStyle/>
          <a:p>
            <a:r>
              <a:rPr lang="en-US" b="1" dirty="0" err="1"/>
              <a:t>DMaaP</a:t>
            </a:r>
            <a:r>
              <a:rPr lang="en-US" b="1" dirty="0"/>
              <a:t> Functional Description</a:t>
            </a:r>
          </a:p>
        </p:txBody>
      </p:sp>
      <p:sp>
        <p:nvSpPr>
          <p:cNvPr id="4" name="Text Placeholder 3">
            <a:extLst>
              <a:ext uri="{FF2B5EF4-FFF2-40B4-BE49-F238E27FC236}">
                <a16:creationId xmlns:a16="http://schemas.microsoft.com/office/drawing/2014/main" xmlns="" id="{B62C726E-130B-4487-985E-2D4E9D3DDCB3}"/>
              </a:ext>
            </a:extLst>
          </p:cNvPr>
          <p:cNvSpPr>
            <a:spLocks noGrp="1"/>
          </p:cNvSpPr>
          <p:nvPr>
            <p:ph type="body" sz="quarter" idx="10"/>
          </p:nvPr>
        </p:nvSpPr>
        <p:spPr/>
        <p:txBody>
          <a:bodyPr>
            <a:normAutofit fontScale="92500" lnSpcReduction="20000"/>
          </a:bodyPr>
          <a:lstStyle/>
          <a:p>
            <a:r>
              <a:rPr lang="en-US" sz="2600" dirty="0"/>
              <a:t>Data movement as a platform(</a:t>
            </a:r>
            <a:r>
              <a:rPr lang="en-US" sz="2600" dirty="0" err="1"/>
              <a:t>DMaaP</a:t>
            </a:r>
            <a:r>
              <a:rPr lang="en-US" sz="2600" dirty="0"/>
              <a:t>) is a premier platform for high performing and cost effective data movement services that transports and processes data from any source to any target with the format, quality, security, and concurrency required to serve the business and customer needs.</a:t>
            </a:r>
          </a:p>
          <a:p>
            <a:r>
              <a:rPr lang="en-US" sz="2600" dirty="0" err="1"/>
              <a:t>DMaaP</a:t>
            </a:r>
            <a:r>
              <a:rPr lang="en-US" sz="2600" dirty="0"/>
              <a:t> consists of three major functional areas:</a:t>
            </a:r>
          </a:p>
          <a:p>
            <a:pPr marL="914400" lvl="1" indent="-457200">
              <a:buFont typeface="+mj-lt"/>
              <a:buAutoNum type="arabicPeriod"/>
            </a:pPr>
            <a:r>
              <a:rPr lang="en-US" sz="2200" b="1" dirty="0"/>
              <a:t>Data Filtering</a:t>
            </a:r>
            <a:r>
              <a:rPr lang="en-US" sz="2200" dirty="0"/>
              <a:t> - the data preprocessing at the edge via data analytics and compression to reduce the data size needed to be processed.</a:t>
            </a:r>
          </a:p>
          <a:p>
            <a:pPr marL="914400" lvl="1" indent="-457200">
              <a:buFont typeface="+mj-lt"/>
              <a:buAutoNum type="arabicPeriod"/>
            </a:pPr>
            <a:r>
              <a:rPr lang="en-US" sz="2200" b="1" dirty="0"/>
              <a:t>Data Transport</a:t>
            </a:r>
            <a:r>
              <a:rPr lang="en-US" sz="2200" dirty="0"/>
              <a:t> - the transport of data intra &amp; inter data centers. The transport will support both file based and event based data movement. The Data Transport process needs to provide the ability to move data from any system to any system with minimal latency, guaranteed delivery and highly available solution that supports a self-subscription model that lowers initial cost and improves time to market.</a:t>
            </a:r>
          </a:p>
          <a:p>
            <a:pPr marL="914400" lvl="1" indent="-457200">
              <a:buFont typeface="+mj-lt"/>
              <a:buAutoNum type="arabicPeriod"/>
            </a:pPr>
            <a:r>
              <a:rPr lang="en-US" sz="2200" b="1" dirty="0"/>
              <a:t>Data Processing</a:t>
            </a:r>
            <a:r>
              <a:rPr lang="en-US" sz="2200" dirty="0"/>
              <a:t> - the low latency and high throughput data transformation, aggregation, and analysis. The processing will be elastically scalable and fault-tolerant across data centers. The Data processing needs to provide the ability to process both batch and near real-time data.  </a:t>
            </a:r>
          </a:p>
          <a:p>
            <a:r>
              <a:rPr lang="en-US" sz="2600" dirty="0"/>
              <a:t>This service is build using Apache Kafka and Restful API is created for message publishing, subscribing and admin activities</a:t>
            </a:r>
            <a:endParaRPr lang="en-US" dirty="0"/>
          </a:p>
        </p:txBody>
      </p:sp>
    </p:spTree>
    <p:extLst>
      <p:ext uri="{BB962C8B-B14F-4D97-AF65-F5344CB8AC3E}">
        <p14:creationId xmlns:p14="http://schemas.microsoft.com/office/powerpoint/2010/main" val="3632412285"/>
      </p:ext>
    </p:extLst>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22</a:t>
            </a:fld>
            <a:endParaRPr lang="en-US" dirty="0"/>
          </a:p>
        </p:txBody>
      </p:sp>
      <p:sp>
        <p:nvSpPr>
          <p:cNvPr id="3" name="Title 2"/>
          <p:cNvSpPr>
            <a:spLocks noGrp="1"/>
          </p:cNvSpPr>
          <p:nvPr>
            <p:ph type="title"/>
          </p:nvPr>
        </p:nvSpPr>
        <p:spPr/>
        <p:txBody>
          <a:bodyPr>
            <a:normAutofit fontScale="90000"/>
          </a:bodyPr>
          <a:lstStyle/>
          <a:p>
            <a:r>
              <a:rPr lang="en-US" dirty="0"/>
              <a:t>APPC (1/2)</a:t>
            </a:r>
          </a:p>
        </p:txBody>
      </p:sp>
      <p:sp>
        <p:nvSpPr>
          <p:cNvPr id="7" name="圆角矩形 30"/>
          <p:cNvSpPr/>
          <p:nvPr/>
        </p:nvSpPr>
        <p:spPr>
          <a:xfrm>
            <a:off x="96874" y="2861244"/>
            <a:ext cx="97317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APPC</a:t>
            </a:r>
          </a:p>
        </p:txBody>
      </p:sp>
      <p:sp>
        <p:nvSpPr>
          <p:cNvPr id="8" name="Rectangle 7"/>
          <p:cNvSpPr/>
          <p:nvPr/>
        </p:nvSpPr>
        <p:spPr>
          <a:xfrm>
            <a:off x="1264596" y="1088228"/>
            <a:ext cx="10686104" cy="137251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100" dirty="0">
                <a:solidFill>
                  <a:schemeClr val="tx1">
                    <a:lumMod val="85000"/>
                    <a:lumOff val="15000"/>
                  </a:schemeClr>
                </a:solidFill>
              </a:rPr>
              <a:t>Definition:</a:t>
            </a:r>
          </a:p>
          <a:p>
            <a:r>
              <a:rPr lang="en-US" sz="1100" dirty="0">
                <a:solidFill>
                  <a:schemeClr val="tx1"/>
                </a:solidFill>
              </a:rPr>
              <a:t>Application Controller (APPC)</a:t>
            </a:r>
            <a:r>
              <a:rPr lang="en-US" sz="1100" b="1" dirty="0">
                <a:solidFill>
                  <a:schemeClr val="tx1"/>
                </a:solidFill>
              </a:rPr>
              <a:t> </a:t>
            </a:r>
            <a:r>
              <a:rPr lang="en-US" sz="1100" dirty="0">
                <a:solidFill>
                  <a:schemeClr val="tx1"/>
                </a:solidFill>
              </a:rPr>
              <a:t>performs the functions to manage the lifecycle of VNFs and their components.</a:t>
            </a:r>
          </a:p>
          <a:p>
            <a:pPr marL="171450" lvl="0" indent="-171450">
              <a:buFont typeface="Arial" panose="020B0604020202020204" pitchFamily="34" charset="0"/>
              <a:buChar char="•"/>
            </a:pPr>
            <a:r>
              <a:rPr lang="en-US" sz="1100" dirty="0">
                <a:solidFill>
                  <a:schemeClr val="tx1"/>
                </a:solidFill>
              </a:rPr>
              <a:t>It provides a comprehensive set of controller actions such as Configure, Modify Configuration, Start, Stop, Migrate, Restart, Rebuild, and so on. Consult </a:t>
            </a:r>
            <a:r>
              <a:rPr lang="en-US" sz="1100" dirty="0" err="1">
                <a:solidFill>
                  <a:schemeClr val="tx1"/>
                </a:solidFill>
              </a:rPr>
              <a:t>readthedocs</a:t>
            </a:r>
            <a:r>
              <a:rPr lang="en-US" sz="1100" dirty="0">
                <a:solidFill>
                  <a:schemeClr val="tx1"/>
                </a:solidFill>
              </a:rPr>
              <a:t> documentation for the full set of APIs offered/supported.</a:t>
            </a:r>
          </a:p>
          <a:p>
            <a:pPr marL="171450" lvl="0" indent="-171450">
              <a:buFont typeface="Arial" panose="020B0604020202020204" pitchFamily="34" charset="0"/>
              <a:buChar char="•"/>
            </a:pPr>
            <a:r>
              <a:rPr lang="en-US" sz="1100" dirty="0">
                <a:solidFill>
                  <a:schemeClr val="tx1"/>
                </a:solidFill>
              </a:rPr>
              <a:t>It supports a set of standard VNF interfaces (</a:t>
            </a:r>
            <a:r>
              <a:rPr lang="en-US" sz="1100" dirty="0" err="1">
                <a:solidFill>
                  <a:schemeClr val="tx1"/>
                </a:solidFill>
              </a:rPr>
              <a:t>Netconf</a:t>
            </a:r>
            <a:r>
              <a:rPr lang="en-US" sz="1100" dirty="0">
                <a:solidFill>
                  <a:schemeClr val="tx1"/>
                </a:solidFill>
              </a:rPr>
              <a:t>, Chef, </a:t>
            </a:r>
            <a:r>
              <a:rPr lang="en-US" sz="1100" dirty="0" err="1">
                <a:solidFill>
                  <a:schemeClr val="tx1"/>
                </a:solidFill>
              </a:rPr>
              <a:t>Ansible</a:t>
            </a:r>
            <a:r>
              <a:rPr lang="en-US" sz="1100" dirty="0">
                <a:solidFill>
                  <a:schemeClr val="tx1"/>
                </a:solidFill>
              </a:rPr>
              <a:t>.), and </a:t>
            </a:r>
          </a:p>
          <a:p>
            <a:pPr marL="171450" lvl="0" indent="-171450">
              <a:buFont typeface="Arial" panose="020B0604020202020204" pitchFamily="34" charset="0"/>
              <a:buChar char="•"/>
            </a:pPr>
            <a:r>
              <a:rPr lang="en-US" sz="1100" dirty="0">
                <a:solidFill>
                  <a:schemeClr val="tx1"/>
                </a:solidFill>
              </a:rPr>
              <a:t>Is designed to be self-service using a model driven architecture that provides a layer of abstraction making APPC completely service, VNF, and site agnostic. </a:t>
            </a:r>
            <a:endParaRPr lang="en-US" sz="900" dirty="0">
              <a:solidFill>
                <a:schemeClr val="tx1"/>
              </a:solidFill>
            </a:endParaRPr>
          </a:p>
          <a:p>
            <a:pPr lvl="0"/>
            <a:r>
              <a:rPr lang="en-US" sz="1100" dirty="0">
                <a:solidFill>
                  <a:schemeClr val="tx1"/>
                </a:solidFill>
              </a:rPr>
              <a:t>Information about the APPC architecture and provided APIs can be found in the APPC User Guide and LCM &amp; OAM API Guides on </a:t>
            </a:r>
            <a:r>
              <a:rPr lang="en-US" sz="1100" dirty="0" err="1">
                <a:solidFill>
                  <a:schemeClr val="tx1"/>
                </a:solidFill>
                <a:hlinkClick r:id="rId2"/>
              </a:rPr>
              <a:t>readthedocs</a:t>
            </a:r>
            <a:endParaRPr lang="en-US" sz="1100" dirty="0">
              <a:solidFill>
                <a:schemeClr val="tx1"/>
              </a:solidFill>
            </a:endParaRPr>
          </a:p>
          <a:p>
            <a:r>
              <a:rPr lang="en-US" sz="900" dirty="0">
                <a:solidFill>
                  <a:schemeClr val="tx1">
                    <a:lumMod val="85000"/>
                    <a:lumOff val="15000"/>
                  </a:schemeClr>
                </a:solidFill>
              </a:rPr>
              <a:t>.</a:t>
            </a:r>
          </a:p>
        </p:txBody>
      </p:sp>
      <p:sp>
        <p:nvSpPr>
          <p:cNvPr id="9" name="Rectangle 8"/>
          <p:cNvSpPr/>
          <p:nvPr/>
        </p:nvSpPr>
        <p:spPr>
          <a:xfrm>
            <a:off x="1232595" y="2563293"/>
            <a:ext cx="10686104" cy="37323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 </a:t>
            </a:r>
            <a:r>
              <a:rPr lang="en-US" sz="1200" dirty="0">
                <a:solidFill>
                  <a:schemeClr val="tx1">
                    <a:lumMod val="85000"/>
                    <a:lumOff val="15000"/>
                  </a:schemeClr>
                </a:solidFill>
              </a:rPr>
              <a:t>(refer to </a:t>
            </a:r>
            <a:r>
              <a:rPr lang="en-US" sz="1200" dirty="0">
                <a:solidFill>
                  <a:schemeClr val="tx1">
                    <a:lumMod val="85000"/>
                    <a:lumOff val="15000"/>
                  </a:schemeClr>
                </a:solidFill>
                <a:hlinkClick r:id="rId3" invalidUrl="http://onap.readthedocs.io/en/latest/submodules/appc.git/docs/APPC User Guide/APPC User Guide.html"/>
              </a:rPr>
              <a:t>APPC User Guide </a:t>
            </a:r>
            <a:r>
              <a:rPr lang="en-US" sz="1200" dirty="0">
                <a:solidFill>
                  <a:schemeClr val="tx1">
                    <a:lumMod val="85000"/>
                    <a:lumOff val="15000"/>
                  </a:schemeClr>
                </a:solidFill>
              </a:rPr>
              <a:t>for details)</a:t>
            </a:r>
          </a:p>
          <a:p>
            <a:endParaRPr lang="en-US" sz="1600" dirty="0">
              <a:solidFill>
                <a:schemeClr val="tx1">
                  <a:lumMod val="85000"/>
                  <a:lumOff val="15000"/>
                </a:schemeClr>
              </a:solidFill>
            </a:endParaRPr>
          </a:p>
          <a:p>
            <a:pPr marL="742950" lvl="1" indent="-285750">
              <a:buFontTx/>
              <a:buChar char="-"/>
            </a:pPr>
            <a:endParaRPr lang="en-US" sz="1600" dirty="0">
              <a:solidFill>
                <a:schemeClr val="tx1">
                  <a:lumMod val="85000"/>
                  <a:lumOff val="15000"/>
                </a:schemeClr>
              </a:solidFill>
            </a:endParaRP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6" name="Picture 5"/>
          <p:cNvPicPr>
            <a:picLocks noChangeAspect="1"/>
          </p:cNvPicPr>
          <p:nvPr/>
        </p:nvPicPr>
        <p:blipFill>
          <a:blip r:embed="rId4"/>
          <a:stretch>
            <a:fillRect/>
          </a:stretch>
        </p:blipFill>
        <p:spPr>
          <a:xfrm>
            <a:off x="1446404" y="3014367"/>
            <a:ext cx="9986113" cy="2255716"/>
          </a:xfrm>
          <a:prstGeom prst="rect">
            <a:avLst/>
          </a:prstGeom>
        </p:spPr>
      </p:pic>
    </p:spTree>
    <p:extLst>
      <p:ext uri="{BB962C8B-B14F-4D97-AF65-F5344CB8AC3E}">
        <p14:creationId xmlns:p14="http://schemas.microsoft.com/office/powerpoint/2010/main" val="1435999169"/>
      </p:ext>
    </p:extLst>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23</a:t>
            </a:fld>
            <a:endParaRPr lang="en-US" dirty="0"/>
          </a:p>
        </p:txBody>
      </p:sp>
      <p:sp>
        <p:nvSpPr>
          <p:cNvPr id="3" name="Title 2"/>
          <p:cNvSpPr>
            <a:spLocks noGrp="1"/>
          </p:cNvSpPr>
          <p:nvPr>
            <p:ph type="title"/>
          </p:nvPr>
        </p:nvSpPr>
        <p:spPr/>
        <p:txBody>
          <a:bodyPr>
            <a:normAutofit fontScale="90000"/>
          </a:bodyPr>
          <a:lstStyle/>
          <a:p>
            <a:r>
              <a:rPr lang="en-US" dirty="0"/>
              <a:t>APPC (2/2)</a:t>
            </a:r>
          </a:p>
        </p:txBody>
      </p:sp>
      <p:sp>
        <p:nvSpPr>
          <p:cNvPr id="7" name="圆角矩形 30"/>
          <p:cNvSpPr/>
          <p:nvPr/>
        </p:nvSpPr>
        <p:spPr>
          <a:xfrm>
            <a:off x="128203" y="2883938"/>
            <a:ext cx="914803"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APPC</a:t>
            </a:r>
          </a:p>
        </p:txBody>
      </p:sp>
      <p:sp>
        <p:nvSpPr>
          <p:cNvPr id="10" name="Rectangle 9"/>
          <p:cNvSpPr/>
          <p:nvPr/>
        </p:nvSpPr>
        <p:spPr>
          <a:xfrm>
            <a:off x="1476787" y="1125131"/>
            <a:ext cx="10344374" cy="204608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Interfaces</a:t>
            </a:r>
          </a:p>
          <a:p>
            <a:endParaRPr lang="en-US" dirty="0">
              <a:solidFill>
                <a:schemeClr val="tx1">
                  <a:lumMod val="85000"/>
                  <a:lumOff val="15000"/>
                </a:schemeClr>
              </a:solidFill>
            </a:endParaRPr>
          </a:p>
        </p:txBody>
      </p:sp>
      <p:sp>
        <p:nvSpPr>
          <p:cNvPr id="11" name="Rectangle 10"/>
          <p:cNvSpPr/>
          <p:nvPr/>
        </p:nvSpPr>
        <p:spPr>
          <a:xfrm>
            <a:off x="1476787" y="3424498"/>
            <a:ext cx="10344374" cy="188614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 typeface="Arial" panose="020B0604020202020204" pitchFamily="34" charset="0"/>
              <a:buChar char="•"/>
            </a:pPr>
            <a:r>
              <a:rPr lang="en-US" sz="1400" dirty="0">
                <a:solidFill>
                  <a:schemeClr val="tx1">
                    <a:lumMod val="85000"/>
                    <a:lumOff val="15000"/>
                  </a:schemeClr>
                </a:solidFill>
              </a:rPr>
              <a:t>TOSCA Dependency Model</a:t>
            </a:r>
          </a:p>
          <a:p>
            <a:pPr marL="285750" indent="-285750">
              <a:buFont typeface="Arial" panose="020B0604020202020204" pitchFamily="34" charset="0"/>
              <a:buChar char="•"/>
            </a:pPr>
            <a:r>
              <a:rPr lang="en-US" sz="1400" dirty="0">
                <a:solidFill>
                  <a:schemeClr val="tx1"/>
                </a:solidFill>
              </a:rPr>
              <a:t>APP-C also support a variety of models, most of which are created by the APPC Configuration Design Tool (CDT).   Examples are:</a:t>
            </a:r>
          </a:p>
          <a:p>
            <a:pPr marL="742950" lvl="1" indent="-285750">
              <a:buFont typeface="Arial" panose="020B0604020202020204" pitchFamily="34" charset="0"/>
              <a:buChar char="•"/>
            </a:pPr>
            <a:r>
              <a:rPr lang="en-US" sz="1400" dirty="0">
                <a:solidFill>
                  <a:schemeClr val="tx1"/>
                </a:solidFill>
              </a:rPr>
              <a:t>Reference Data Model (</a:t>
            </a:r>
            <a:r>
              <a:rPr lang="en-US" sz="1400" dirty="0" err="1">
                <a:solidFill>
                  <a:schemeClr val="tx1"/>
                </a:solidFill>
              </a:rPr>
              <a:t>json</a:t>
            </a:r>
            <a:r>
              <a:rPr lang="en-US" sz="1400" dirty="0">
                <a:solidFill>
                  <a:schemeClr val="tx1"/>
                </a:solidFill>
              </a:rPr>
              <a:t>)</a:t>
            </a:r>
          </a:p>
          <a:p>
            <a:pPr marL="742950" lvl="1" indent="-285750">
              <a:buFont typeface="Arial" panose="020B0604020202020204" pitchFamily="34" charset="0"/>
              <a:buChar char="•"/>
            </a:pPr>
            <a:r>
              <a:rPr lang="en-US" sz="1400" dirty="0">
                <a:solidFill>
                  <a:schemeClr val="tx1"/>
                </a:solidFill>
              </a:rPr>
              <a:t>VNF Capabilities Model (</a:t>
            </a:r>
            <a:r>
              <a:rPr lang="en-US" sz="1400" dirty="0" err="1">
                <a:solidFill>
                  <a:schemeClr val="tx1"/>
                </a:solidFill>
              </a:rPr>
              <a:t>json</a:t>
            </a:r>
            <a:r>
              <a:rPr lang="en-US" sz="1400" dirty="0">
                <a:solidFill>
                  <a:schemeClr val="tx1"/>
                </a:solidFill>
              </a:rPr>
              <a:t>)</a:t>
            </a:r>
          </a:p>
          <a:p>
            <a:pPr marL="742950" lvl="1" indent="-285750">
              <a:buFont typeface="Arial" panose="020B0604020202020204" pitchFamily="34" charset="0"/>
              <a:buChar char="•"/>
            </a:pPr>
            <a:r>
              <a:rPr lang="en-US" sz="1400" dirty="0">
                <a:solidFill>
                  <a:schemeClr val="tx1"/>
                </a:solidFill>
              </a:rPr>
              <a:t>Template Model (</a:t>
            </a:r>
            <a:r>
              <a:rPr lang="en-US" sz="1400" dirty="0" err="1">
                <a:solidFill>
                  <a:schemeClr val="tx1"/>
                </a:solidFill>
              </a:rPr>
              <a:t>json</a:t>
            </a:r>
            <a:r>
              <a:rPr lang="en-US" sz="1400" dirty="0">
                <a:solidFill>
                  <a:schemeClr val="tx1"/>
                </a:solidFill>
              </a:rPr>
              <a:t> or xml)</a:t>
            </a:r>
          </a:p>
          <a:p>
            <a:pPr marL="742950" lvl="1" indent="-285750">
              <a:buFont typeface="Arial" panose="020B0604020202020204" pitchFamily="34" charset="0"/>
              <a:buChar char="•"/>
            </a:pPr>
            <a:r>
              <a:rPr lang="en-US" sz="1400" dirty="0">
                <a:solidFill>
                  <a:schemeClr val="tx1"/>
                </a:solidFill>
              </a:rPr>
              <a:t>Parameter Definition Model (</a:t>
            </a:r>
            <a:r>
              <a:rPr lang="en-US" sz="1400" dirty="0" err="1">
                <a:solidFill>
                  <a:schemeClr val="tx1"/>
                </a:solidFill>
              </a:rPr>
              <a:t>yaml</a:t>
            </a:r>
            <a:r>
              <a:rPr lang="en-US" sz="1400" dirty="0">
                <a:solidFill>
                  <a:schemeClr val="tx1"/>
                </a:solidFill>
              </a:rPr>
              <a:t>)</a:t>
            </a:r>
          </a:p>
          <a:p>
            <a:r>
              <a:rPr lang="en-US" dirty="0">
                <a:solidFill>
                  <a:schemeClr val="tx1"/>
                </a:solidFill>
              </a:rPr>
              <a:t> </a:t>
            </a:r>
          </a:p>
          <a:p>
            <a:r>
              <a:rPr lang="en-US" dirty="0">
                <a:solidFill>
                  <a:schemeClr val="tx1"/>
                </a:solidFill>
              </a:rPr>
              <a:t> </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4" name="Picture 3"/>
          <p:cNvPicPr>
            <a:picLocks noChangeAspect="1"/>
          </p:cNvPicPr>
          <p:nvPr/>
        </p:nvPicPr>
        <p:blipFill>
          <a:blip r:embed="rId2"/>
          <a:stretch>
            <a:fillRect/>
          </a:stretch>
        </p:blipFill>
        <p:spPr>
          <a:xfrm>
            <a:off x="1606672" y="1576143"/>
            <a:ext cx="9973920" cy="1170533"/>
          </a:xfrm>
          <a:prstGeom prst="rect">
            <a:avLst/>
          </a:prstGeom>
        </p:spPr>
      </p:pic>
    </p:spTree>
    <p:extLst>
      <p:ext uri="{BB962C8B-B14F-4D97-AF65-F5344CB8AC3E}">
        <p14:creationId xmlns:p14="http://schemas.microsoft.com/office/powerpoint/2010/main" val="2085585092"/>
      </p:ext>
    </p:extLst>
  </p:cSld>
  <p:clrMapOvr>
    <a:masterClrMapping/>
  </p:clrMapOvr>
  <p:transition>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24</a:t>
            </a:fld>
            <a:endParaRPr lang="en-US" dirty="0"/>
          </a:p>
        </p:txBody>
      </p:sp>
      <p:sp>
        <p:nvSpPr>
          <p:cNvPr id="3" name="Title 2"/>
          <p:cNvSpPr>
            <a:spLocks noGrp="1"/>
          </p:cNvSpPr>
          <p:nvPr>
            <p:ph type="title"/>
          </p:nvPr>
        </p:nvSpPr>
        <p:spPr/>
        <p:txBody>
          <a:bodyPr>
            <a:normAutofit fontScale="90000"/>
          </a:bodyPr>
          <a:lstStyle/>
          <a:p>
            <a:r>
              <a:rPr lang="en-US" dirty="0"/>
              <a:t>CLAMP (1/2)</a:t>
            </a:r>
          </a:p>
        </p:txBody>
      </p:sp>
      <p:sp>
        <p:nvSpPr>
          <p:cNvPr id="7" name="圆角矩形 30"/>
          <p:cNvSpPr/>
          <p:nvPr/>
        </p:nvSpPr>
        <p:spPr>
          <a:xfrm>
            <a:off x="96874" y="2861244"/>
            <a:ext cx="97317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CLAMP</a:t>
            </a:r>
          </a:p>
        </p:txBody>
      </p:sp>
      <p:sp>
        <p:nvSpPr>
          <p:cNvPr id="8" name="Rectangle 7"/>
          <p:cNvSpPr/>
          <p:nvPr/>
        </p:nvSpPr>
        <p:spPr>
          <a:xfrm>
            <a:off x="1264596" y="1088228"/>
            <a:ext cx="10686104" cy="137251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100" dirty="0">
                <a:solidFill>
                  <a:schemeClr val="tx1">
                    <a:lumMod val="85000"/>
                    <a:lumOff val="15000"/>
                  </a:schemeClr>
                </a:solidFill>
              </a:rPr>
              <a:t>Definition:</a:t>
            </a:r>
          </a:p>
          <a:p>
            <a:r>
              <a:rPr lang="en-US" sz="1100" dirty="0">
                <a:solidFill>
                  <a:schemeClr val="tx1"/>
                </a:solidFill>
              </a:rPr>
              <a:t>CLAMP is a platform for designing and managing control loops.  </a:t>
            </a:r>
          </a:p>
          <a:p>
            <a:r>
              <a:rPr lang="en-US" sz="1100" dirty="0">
                <a:solidFill>
                  <a:schemeClr val="tx1"/>
                </a:solidFill>
              </a:rPr>
              <a:t>It is used to design a control loop, configure it with specific parameters for a particular network service, </a:t>
            </a:r>
          </a:p>
          <a:p>
            <a:r>
              <a:rPr lang="en-US" sz="1100" dirty="0">
                <a:solidFill>
                  <a:schemeClr val="tx1"/>
                </a:solidFill>
              </a:rPr>
              <a:t>then It interacts with other systems to deploy/</a:t>
            </a:r>
            <a:r>
              <a:rPr lang="en-US" sz="1100" dirty="0" err="1">
                <a:solidFill>
                  <a:schemeClr val="tx1"/>
                </a:solidFill>
              </a:rPr>
              <a:t>undeploy</a:t>
            </a:r>
            <a:r>
              <a:rPr lang="en-US" sz="1100" dirty="0">
                <a:solidFill>
                  <a:schemeClr val="tx1"/>
                </a:solidFill>
              </a:rPr>
              <a:t> and execute the control loop. </a:t>
            </a:r>
          </a:p>
          <a:p>
            <a:endParaRPr lang="en-US" sz="900" dirty="0">
              <a:solidFill>
                <a:schemeClr val="tx1"/>
              </a:solidFill>
            </a:endParaRPr>
          </a:p>
          <a:p>
            <a:pPr lvl="0"/>
            <a:r>
              <a:rPr lang="en-US" sz="1100" dirty="0">
                <a:solidFill>
                  <a:schemeClr val="tx1"/>
                </a:solidFill>
              </a:rPr>
              <a:t>Information about the CLAMP architecture and provided APIs can be found in the CLAMP User Guide and LCM &amp; OAM API Guides on </a:t>
            </a:r>
            <a:r>
              <a:rPr lang="en-US" sz="1100" dirty="0">
                <a:solidFill>
                  <a:schemeClr val="tx1"/>
                </a:solidFill>
                <a:hlinkClick r:id="rId2"/>
              </a:rPr>
              <a:t>readthedocs</a:t>
            </a:r>
            <a:endParaRPr lang="en-US" sz="1100" dirty="0">
              <a:solidFill>
                <a:schemeClr val="tx1"/>
              </a:solidFill>
            </a:endParaRPr>
          </a:p>
        </p:txBody>
      </p:sp>
      <p:sp>
        <p:nvSpPr>
          <p:cNvPr id="9" name="Rectangle 8"/>
          <p:cNvSpPr/>
          <p:nvPr/>
        </p:nvSpPr>
        <p:spPr>
          <a:xfrm>
            <a:off x="1232595" y="2563293"/>
            <a:ext cx="10686104" cy="37323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b="1" dirty="0">
                <a:solidFill>
                  <a:schemeClr val="tx1">
                    <a:lumMod val="85000"/>
                    <a:lumOff val="15000"/>
                  </a:schemeClr>
                </a:solidFill>
              </a:rPr>
              <a:t>Provided Interfaces</a:t>
            </a:r>
            <a:r>
              <a:rPr lang="en-US" sz="1600" dirty="0">
                <a:solidFill>
                  <a:schemeClr val="tx1">
                    <a:lumMod val="85000"/>
                    <a:lumOff val="15000"/>
                  </a:schemeClr>
                </a:solidFill>
              </a:rPr>
              <a:t>: </a:t>
            </a:r>
            <a:r>
              <a:rPr lang="en-US" sz="1200" dirty="0">
                <a:solidFill>
                  <a:schemeClr val="tx1">
                    <a:lumMod val="85000"/>
                    <a:lumOff val="15000"/>
                  </a:schemeClr>
                </a:solidFill>
              </a:rPr>
              <a:t>(CLAMP doesn’t expose functional relates API’s except the one below, refer to </a:t>
            </a:r>
            <a:r>
              <a:rPr lang="en-US" sz="1200" dirty="0">
                <a:solidFill>
                  <a:schemeClr val="tx1">
                    <a:lumMod val="85000"/>
                    <a:lumOff val="15000"/>
                  </a:schemeClr>
                </a:solidFill>
                <a:hlinkClick r:id="rId3"/>
              </a:rPr>
              <a:t>CLAMP documentation </a:t>
            </a:r>
            <a:r>
              <a:rPr lang="en-US" sz="1200" dirty="0">
                <a:solidFill>
                  <a:schemeClr val="tx1">
                    <a:lumMod val="85000"/>
                    <a:lumOff val="15000"/>
                  </a:schemeClr>
                </a:solidFill>
              </a:rPr>
              <a:t>for more details)</a:t>
            </a:r>
          </a:p>
          <a:p>
            <a:endParaRPr lang="en-US" sz="1600" dirty="0">
              <a:solidFill>
                <a:schemeClr val="tx1">
                  <a:lumMod val="85000"/>
                  <a:lumOff val="15000"/>
                </a:schemeClr>
              </a:solidFill>
            </a:endParaRPr>
          </a:p>
          <a:p>
            <a:r>
              <a:rPr lang="en-US" sz="1600" b="1" dirty="0">
                <a:solidFill>
                  <a:schemeClr val="tx1">
                    <a:lumMod val="85000"/>
                    <a:lumOff val="15000"/>
                  </a:schemeClr>
                </a:solidFill>
              </a:rPr>
              <a:t>Interfaces			Service			Purpose/Comments</a:t>
            </a:r>
          </a:p>
          <a:p>
            <a:r>
              <a:rPr lang="en-US" sz="1200" dirty="0">
                <a:solidFill>
                  <a:schemeClr val="tx1">
                    <a:lumMod val="85000"/>
                    <a:lumOff val="15000"/>
                  </a:schemeClr>
                </a:solidFill>
              </a:rPr>
              <a:t>HealthCheck			REST			Health Check of CLAMP instance</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656624635"/>
      </p:ext>
    </p:extLst>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25</a:t>
            </a:fld>
            <a:endParaRPr lang="en-US" dirty="0"/>
          </a:p>
        </p:txBody>
      </p:sp>
      <p:sp>
        <p:nvSpPr>
          <p:cNvPr id="3" name="Title 2"/>
          <p:cNvSpPr>
            <a:spLocks noGrp="1"/>
          </p:cNvSpPr>
          <p:nvPr>
            <p:ph type="title"/>
          </p:nvPr>
        </p:nvSpPr>
        <p:spPr/>
        <p:txBody>
          <a:bodyPr>
            <a:normAutofit fontScale="90000"/>
          </a:bodyPr>
          <a:lstStyle/>
          <a:p>
            <a:r>
              <a:rPr lang="en-US" dirty="0"/>
              <a:t>CLAMP (2/2)</a:t>
            </a:r>
          </a:p>
        </p:txBody>
      </p:sp>
      <p:sp>
        <p:nvSpPr>
          <p:cNvPr id="7" name="圆角矩形 30"/>
          <p:cNvSpPr/>
          <p:nvPr/>
        </p:nvSpPr>
        <p:spPr>
          <a:xfrm>
            <a:off x="128203" y="2883938"/>
            <a:ext cx="914803"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CLAMP</a:t>
            </a:r>
          </a:p>
        </p:txBody>
      </p:sp>
      <p:sp>
        <p:nvSpPr>
          <p:cNvPr id="11" name="Rectangle 10"/>
          <p:cNvSpPr/>
          <p:nvPr/>
        </p:nvSpPr>
        <p:spPr>
          <a:xfrm>
            <a:off x="1476787" y="3424498"/>
            <a:ext cx="10344374" cy="188614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b="1" dirty="0">
                <a:solidFill>
                  <a:schemeClr val="tx1">
                    <a:lumMod val="85000"/>
                    <a:lumOff val="15000"/>
                  </a:schemeClr>
                </a:solidFill>
              </a:rPr>
              <a:t>Consumed Models: </a:t>
            </a:r>
            <a:r>
              <a:rPr lang="en-US" sz="1600" dirty="0">
                <a:solidFill>
                  <a:schemeClr val="tx1">
                    <a:lumMod val="85000"/>
                    <a:lumOff val="15000"/>
                  </a:schemeClr>
                </a:solidFill>
              </a:rPr>
              <a:t>(No specific models were used in the above interface except for Policy(</a:t>
            </a:r>
            <a:r>
              <a:rPr lang="en-US" sz="1600" dirty="0" err="1">
                <a:solidFill>
                  <a:schemeClr val="tx1">
                    <a:lumMod val="85000"/>
                    <a:lumOff val="15000"/>
                  </a:schemeClr>
                </a:solidFill>
              </a:rPr>
              <a:t>json</a:t>
            </a:r>
            <a:r>
              <a:rPr lang="en-US" sz="1600" dirty="0">
                <a:solidFill>
                  <a:schemeClr val="tx1">
                    <a:lumMod val="85000"/>
                    <a:lumOff val="15000"/>
                  </a:schemeClr>
                </a:solidFill>
              </a:rPr>
              <a:t>))</a:t>
            </a:r>
          </a:p>
          <a:p>
            <a:r>
              <a:rPr lang="en-US" dirty="0">
                <a:solidFill>
                  <a:schemeClr val="tx1"/>
                </a:solidFill>
              </a:rPr>
              <a:t> </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Rectangle 5"/>
          <p:cNvSpPr/>
          <p:nvPr/>
        </p:nvSpPr>
        <p:spPr>
          <a:xfrm>
            <a:off x="1476787" y="1225511"/>
            <a:ext cx="10344374" cy="2041941"/>
          </a:xfrm>
          <a:prstGeom prst="rect">
            <a:avLst/>
          </a:prstGeom>
          <a:ln>
            <a:solidFill>
              <a:schemeClr val="accent1"/>
            </a:solidFill>
          </a:ln>
        </p:spPr>
        <p:txBody>
          <a:bodyPr wrap="square">
            <a:normAutofit/>
          </a:bodyPr>
          <a:lstStyle/>
          <a:p>
            <a:r>
              <a:rPr lang="en-US" b="1" dirty="0">
                <a:solidFill>
                  <a:schemeClr val="tx1">
                    <a:lumMod val="85000"/>
                    <a:lumOff val="15000"/>
                  </a:schemeClr>
                </a:solidFill>
              </a:rPr>
              <a:t>Consumed Interfaces:</a:t>
            </a:r>
          </a:p>
          <a:p>
            <a:endParaRPr lang="en-US" dirty="0">
              <a:solidFill>
                <a:schemeClr val="tx1">
                  <a:lumMod val="85000"/>
                  <a:lumOff val="15000"/>
                </a:schemeClr>
              </a:solidFill>
            </a:endParaRPr>
          </a:p>
          <a:p>
            <a:r>
              <a:rPr lang="en-US" b="1" dirty="0">
                <a:solidFill>
                  <a:schemeClr val="tx1">
                    <a:lumMod val="85000"/>
                    <a:lumOff val="15000"/>
                  </a:schemeClr>
                </a:solidFill>
              </a:rPr>
              <a:t>Interfaces		Service			Purpose/Comments</a:t>
            </a:r>
          </a:p>
          <a:p>
            <a:r>
              <a:rPr lang="en-US" sz="1200" dirty="0">
                <a:solidFill>
                  <a:schemeClr val="tx1">
                    <a:lumMod val="85000"/>
                    <a:lumOff val="15000"/>
                  </a:schemeClr>
                </a:solidFill>
              </a:rPr>
              <a:t>SDC			REST			</a:t>
            </a:r>
            <a:r>
              <a:rPr lang="en-US" sz="1200" dirty="0"/>
              <a:t>Distribution of service to DCAE</a:t>
            </a:r>
            <a:endParaRPr lang="en-US" sz="1200" dirty="0">
              <a:solidFill>
                <a:schemeClr val="tx1">
                  <a:lumMod val="85000"/>
                  <a:lumOff val="15000"/>
                </a:schemeClr>
              </a:solidFill>
            </a:endParaRPr>
          </a:p>
          <a:p>
            <a:r>
              <a:rPr lang="en-US" sz="1200" dirty="0">
                <a:solidFill>
                  <a:schemeClr val="tx1">
                    <a:lumMod val="85000"/>
                    <a:lumOff val="15000"/>
                  </a:schemeClr>
                </a:solidFill>
              </a:rPr>
              <a:t>DCAE			REST			</a:t>
            </a:r>
            <a:r>
              <a:rPr lang="en-US" sz="1200" dirty="0"/>
              <a:t>Common Controller Framework</a:t>
            </a:r>
            <a:endParaRPr lang="en-US" sz="1200" dirty="0">
              <a:solidFill>
                <a:schemeClr val="tx1">
                  <a:lumMod val="85000"/>
                  <a:lumOff val="15000"/>
                </a:schemeClr>
              </a:solidFill>
            </a:endParaRPr>
          </a:p>
          <a:p>
            <a:r>
              <a:rPr lang="en-US" sz="1200" dirty="0">
                <a:solidFill>
                  <a:schemeClr val="tx1">
                    <a:lumMod val="85000"/>
                    <a:lumOff val="15000"/>
                  </a:schemeClr>
                </a:solidFill>
              </a:rPr>
              <a:t>Policy			REST(JSON data)		Create Configuration and Operational policy</a:t>
            </a:r>
          </a:p>
        </p:txBody>
      </p:sp>
    </p:spTree>
    <p:extLst>
      <p:ext uri="{BB962C8B-B14F-4D97-AF65-F5344CB8AC3E}">
        <p14:creationId xmlns:p14="http://schemas.microsoft.com/office/powerpoint/2010/main" val="1619487830"/>
      </p:ext>
    </p:extLst>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26</a:t>
            </a:fld>
            <a:endParaRPr lang="en-US" dirty="0"/>
          </a:p>
        </p:txBody>
      </p:sp>
      <p:sp>
        <p:nvSpPr>
          <p:cNvPr id="3" name="Title 2"/>
          <p:cNvSpPr>
            <a:spLocks noGrp="1"/>
          </p:cNvSpPr>
          <p:nvPr>
            <p:ph type="title"/>
          </p:nvPr>
        </p:nvSpPr>
        <p:spPr/>
        <p:txBody>
          <a:bodyPr>
            <a:normAutofit fontScale="90000"/>
          </a:bodyPr>
          <a:lstStyle/>
          <a:p>
            <a:r>
              <a:rPr lang="en-US" b="1" dirty="0"/>
              <a:t>Use-case UI</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err="1">
                <a:latin typeface="微软雅黑" panose="020B0503020204020204" pitchFamily="34" charset="-122"/>
                <a:ea typeface="微软雅黑" panose="020B0503020204020204" pitchFamily="34" charset="-122"/>
              </a:rPr>
              <a:t>Usecase</a:t>
            </a:r>
            <a:r>
              <a:rPr lang="en-US" altLang="zh-CN" sz="1200" dirty="0">
                <a:latin typeface="微软雅黑" panose="020B0503020204020204" pitchFamily="34" charset="-122"/>
                <a:ea typeface="微软雅黑" panose="020B0503020204020204" pitchFamily="34" charset="-122"/>
              </a:rPr>
              <a:t> UI</a:t>
            </a:r>
          </a:p>
        </p:txBody>
      </p:sp>
      <p:sp>
        <p:nvSpPr>
          <p:cNvPr id="8" name="Rectangle 7"/>
          <p:cNvSpPr/>
          <p:nvPr/>
        </p:nvSpPr>
        <p:spPr>
          <a:xfrm>
            <a:off x="2297232" y="1381990"/>
            <a:ext cx="9523929" cy="16690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a:solidFill>
                  <a:schemeClr val="tx1">
                    <a:lumMod val="85000"/>
                    <a:lumOff val="15000"/>
                  </a:schemeClr>
                </a:solidFill>
              </a:rPr>
              <a:t>Provides portal for service life cycle management</a:t>
            </a:r>
          </a:p>
          <a:p>
            <a:pPr marL="285750" indent="-285750">
              <a:buFontTx/>
              <a:buChar char="-"/>
            </a:pPr>
            <a:r>
              <a:rPr lang="en-US" dirty="0">
                <a:solidFill>
                  <a:schemeClr val="tx1">
                    <a:lumMod val="85000"/>
                    <a:lumOff val="15000"/>
                  </a:schemeClr>
                </a:solidFill>
              </a:rPr>
              <a:t>Provides portal for VNF alarm and performance</a:t>
            </a:r>
          </a:p>
          <a:p>
            <a:pPr marL="285750" indent="-285750">
              <a:buFontTx/>
              <a:buChar char="-"/>
            </a:pPr>
            <a:r>
              <a:rPr lang="en-US" dirty="0">
                <a:solidFill>
                  <a:schemeClr val="tx1">
                    <a:lumMod val="85000"/>
                    <a:lumOff val="15000"/>
                  </a:schemeClr>
                </a:solidFill>
              </a:rPr>
              <a:t>Provides portal for VM alarm and performance</a:t>
            </a:r>
          </a:p>
        </p:txBody>
      </p:sp>
      <p:sp>
        <p:nvSpPr>
          <p:cNvPr id="9" name="Rectangle 8"/>
          <p:cNvSpPr/>
          <p:nvPr/>
        </p:nvSpPr>
        <p:spPr>
          <a:xfrm>
            <a:off x="2297232" y="3505015"/>
            <a:ext cx="9523929" cy="95998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None</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288413" y="1700654"/>
            <a:ext cx="743689" cy="230832"/>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None</a:t>
            </a:r>
          </a:p>
        </p:txBody>
      </p:sp>
      <p:sp>
        <p:nvSpPr>
          <p:cNvPr id="26" name="矩形 25"/>
          <p:cNvSpPr/>
          <p:nvPr/>
        </p:nvSpPr>
        <p:spPr>
          <a:xfrm>
            <a:off x="152400" y="4040110"/>
            <a:ext cx="2053767" cy="923330"/>
          </a:xfrm>
          <a:prstGeom prst="rect">
            <a:avLst/>
          </a:prstGeom>
        </p:spPr>
        <p:txBody>
          <a:bodyPr wrap="square">
            <a:spAutoFit/>
          </a:bodyPr>
          <a:lstStyle/>
          <a:p>
            <a:pPr marL="171450" indent="-171450">
              <a:buFont typeface="Arial" panose="020B0604020202020204" pitchFamily="34" charset="0"/>
              <a:buChar char="•"/>
            </a:pPr>
            <a:r>
              <a:rPr lang="en-US" altLang="zh-CN" sz="900" dirty="0"/>
              <a:t>Catalog Synchronization Interface</a:t>
            </a:r>
          </a:p>
          <a:p>
            <a:pPr marL="171450" indent="-171450">
              <a:buFont typeface="Arial" panose="020B0604020202020204" pitchFamily="34" charset="0"/>
              <a:buChar char="•"/>
            </a:pPr>
            <a:r>
              <a:rPr lang="en-US" altLang="zh-CN" sz="900" dirty="0"/>
              <a:t>Service Orchestrator Interface</a:t>
            </a:r>
          </a:p>
          <a:p>
            <a:pPr marL="171450" indent="-171450">
              <a:buFont typeface="Arial" panose="020B0604020202020204" pitchFamily="34" charset="0"/>
              <a:buChar char="•"/>
            </a:pPr>
            <a:r>
              <a:rPr lang="en-US" altLang="zh-CN" sz="900" dirty="0"/>
              <a:t>Inventory Service Interface</a:t>
            </a:r>
          </a:p>
          <a:p>
            <a:pPr marL="171450" indent="-171450">
              <a:buFont typeface="Arial" panose="020B0604020202020204" pitchFamily="34" charset="0"/>
              <a:buChar char="•"/>
            </a:pPr>
            <a:r>
              <a:rPr lang="en-US" altLang="zh-CN" sz="900" dirty="0"/>
              <a:t>NS/VNF Onboard Interface</a:t>
            </a:r>
          </a:p>
          <a:p>
            <a:pPr marL="171450" indent="-171450">
              <a:buFont typeface="Arial" panose="020B0604020202020204" pitchFamily="34" charset="0"/>
              <a:buChar char="•"/>
            </a:pPr>
            <a:r>
              <a:rPr lang="en-US" altLang="zh-CN" sz="900" dirty="0"/>
              <a:t>Service Registration Interface</a:t>
            </a:r>
          </a:p>
          <a:p>
            <a:pPr marL="171450" indent="-171450">
              <a:buFont typeface="Arial" panose="020B0604020202020204" pitchFamily="34" charset="0"/>
              <a:buChar char="•"/>
            </a:pPr>
            <a:r>
              <a:rPr lang="en-US" altLang="zh-CN" sz="900" dirty="0"/>
              <a:t>Data Subscription Interface</a:t>
            </a:r>
          </a:p>
        </p:txBody>
      </p:sp>
    </p:spTree>
    <p:extLst>
      <p:ext uri="{BB962C8B-B14F-4D97-AF65-F5344CB8AC3E}">
        <p14:creationId xmlns:p14="http://schemas.microsoft.com/office/powerpoint/2010/main" val="2340815349"/>
      </p:ext>
    </p:extLst>
  </p:cSld>
  <p:clrMapOvr>
    <a:masterClrMapping/>
  </p:clrMapOvr>
  <p:transition>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27</a:t>
            </a:fld>
            <a:endParaRPr lang="en-US" dirty="0"/>
          </a:p>
        </p:txBody>
      </p:sp>
      <p:sp>
        <p:nvSpPr>
          <p:cNvPr id="3" name="Title 2"/>
          <p:cNvSpPr>
            <a:spLocks noGrp="1"/>
          </p:cNvSpPr>
          <p:nvPr>
            <p:ph type="title"/>
          </p:nvPr>
        </p:nvSpPr>
        <p:spPr/>
        <p:txBody>
          <a:bodyPr>
            <a:normAutofit fontScale="90000"/>
          </a:bodyPr>
          <a:lstStyle/>
          <a:p>
            <a:r>
              <a:rPr lang="en-US" b="1" dirty="0"/>
              <a:t>Use-case UI</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err="1">
                <a:latin typeface="微软雅黑" panose="020B0503020204020204" pitchFamily="34" charset="-122"/>
                <a:ea typeface="微软雅黑" panose="020B0503020204020204" pitchFamily="34" charset="-122"/>
              </a:rPr>
              <a:t>Usecase</a:t>
            </a:r>
            <a:r>
              <a:rPr lang="en-US" altLang="zh-CN" sz="1200" dirty="0">
                <a:latin typeface="微软雅黑" panose="020B0503020204020204" pitchFamily="34" charset="-122"/>
                <a:ea typeface="微软雅黑" panose="020B0503020204020204" pitchFamily="34" charset="-122"/>
              </a:rPr>
              <a:t> UI</a:t>
            </a:r>
          </a:p>
        </p:txBody>
      </p:sp>
      <p:sp>
        <p:nvSpPr>
          <p:cNvPr id="10" name="Rectangle 9"/>
          <p:cNvSpPr/>
          <p:nvPr/>
        </p:nvSpPr>
        <p:spPr>
          <a:xfrm>
            <a:off x="2297232" y="1295438"/>
            <a:ext cx="9523929" cy="220061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Interfaces:</a:t>
            </a:r>
          </a:p>
          <a:p>
            <a:pPr marL="285750" indent="-285750">
              <a:buFontTx/>
              <a:buChar char="-"/>
            </a:pPr>
            <a:r>
              <a:rPr lang="en-US" altLang="zh-CN" dirty="0">
                <a:solidFill>
                  <a:schemeClr val="tx1">
                    <a:lumMod val="85000"/>
                    <a:lumOff val="15000"/>
                  </a:schemeClr>
                </a:solidFill>
              </a:rPr>
              <a:t>Catalog Synchronization Interface</a:t>
            </a:r>
            <a:r>
              <a:rPr lang="en-US" dirty="0">
                <a:solidFill>
                  <a:schemeClr val="tx1">
                    <a:lumMod val="85000"/>
                    <a:lumOff val="15000"/>
                  </a:schemeClr>
                </a:solidFill>
              </a:rPr>
              <a:t>, from: SDC</a:t>
            </a:r>
          </a:p>
          <a:p>
            <a:pPr marL="285750" indent="-285750">
              <a:buFontTx/>
              <a:buChar char="-"/>
            </a:pPr>
            <a:r>
              <a:rPr lang="en-US" dirty="0">
                <a:solidFill>
                  <a:schemeClr val="tx1">
                    <a:lumMod val="85000"/>
                    <a:lumOff val="15000"/>
                  </a:schemeClr>
                </a:solidFill>
              </a:rPr>
              <a:t>Service Orchestrator Interface, from: SO</a:t>
            </a:r>
          </a:p>
          <a:p>
            <a:pPr marL="285750" indent="-285750">
              <a:buFontTx/>
              <a:buChar char="-"/>
            </a:pPr>
            <a:r>
              <a:rPr lang="en-US" altLang="zh-CN" dirty="0">
                <a:solidFill>
                  <a:schemeClr val="tx1">
                    <a:lumMod val="85000"/>
                    <a:lumOff val="15000"/>
                  </a:schemeClr>
                </a:solidFill>
              </a:rPr>
              <a:t>Inventory Service Interface, from: Available and Active Inventory </a:t>
            </a:r>
          </a:p>
          <a:p>
            <a:pPr marL="285750" indent="-285750">
              <a:buFontTx/>
              <a:buChar char="-"/>
            </a:pPr>
            <a:r>
              <a:rPr lang="en-US" altLang="zh-CN" dirty="0">
                <a:solidFill>
                  <a:schemeClr val="tx1">
                    <a:lumMod val="85000"/>
                    <a:lumOff val="15000"/>
                  </a:schemeClr>
                </a:solidFill>
              </a:rPr>
              <a:t>NS/VNF Onboard Interface, from: VF-C</a:t>
            </a:r>
          </a:p>
          <a:p>
            <a:pPr marL="285750" indent="-285750">
              <a:buFontTx/>
              <a:buChar char="-"/>
            </a:pPr>
            <a:r>
              <a:rPr lang="en-US" altLang="zh-CN" dirty="0">
                <a:solidFill>
                  <a:schemeClr val="tx1">
                    <a:lumMod val="85000"/>
                    <a:lumOff val="15000"/>
                  </a:schemeClr>
                </a:solidFill>
              </a:rPr>
              <a:t>Service Registration Interface, from: MSB</a:t>
            </a:r>
          </a:p>
          <a:p>
            <a:pPr marL="285750" indent="-285750">
              <a:buFontTx/>
              <a:buChar char="-"/>
            </a:pPr>
            <a:r>
              <a:rPr lang="en-US" altLang="zh-CN" dirty="0">
                <a:solidFill>
                  <a:schemeClr val="tx1">
                    <a:lumMod val="85000"/>
                    <a:lumOff val="15000"/>
                  </a:schemeClr>
                </a:solidFill>
              </a:rPr>
              <a:t>Data Subscription Interface, from: </a:t>
            </a:r>
            <a:r>
              <a:rPr lang="en-US" altLang="zh-CN" dirty="0" err="1">
                <a:solidFill>
                  <a:schemeClr val="tx1">
                    <a:lumMod val="85000"/>
                    <a:lumOff val="15000"/>
                  </a:schemeClr>
                </a:solidFill>
              </a:rPr>
              <a:t>DMaaP</a:t>
            </a:r>
            <a:endParaRPr lang="en-US" altLang="zh-CN" dirty="0">
              <a:solidFill>
                <a:schemeClr val="tx1">
                  <a:lumMod val="85000"/>
                  <a:lumOff val="15000"/>
                </a:schemeClr>
              </a:solidFill>
            </a:endParaRPr>
          </a:p>
          <a:p>
            <a:pPr marL="285750" indent="-285750">
              <a:buFontTx/>
              <a:buChar char="-"/>
            </a:pP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288413" y="1700654"/>
            <a:ext cx="743689" cy="230832"/>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None</a:t>
            </a:r>
          </a:p>
        </p:txBody>
      </p:sp>
      <p:sp>
        <p:nvSpPr>
          <p:cNvPr id="23" name="矩形 22"/>
          <p:cNvSpPr/>
          <p:nvPr/>
        </p:nvSpPr>
        <p:spPr>
          <a:xfrm>
            <a:off x="152400" y="4040110"/>
            <a:ext cx="2053767" cy="923330"/>
          </a:xfrm>
          <a:prstGeom prst="rect">
            <a:avLst/>
          </a:prstGeom>
        </p:spPr>
        <p:txBody>
          <a:bodyPr wrap="square">
            <a:spAutoFit/>
          </a:bodyPr>
          <a:lstStyle/>
          <a:p>
            <a:pPr marL="171450" indent="-171450">
              <a:buFont typeface="Arial" panose="020B0604020202020204" pitchFamily="34" charset="0"/>
              <a:buChar char="•"/>
            </a:pPr>
            <a:r>
              <a:rPr lang="en-US" altLang="zh-CN" sz="900" dirty="0"/>
              <a:t>Catalog Synchronization Interface</a:t>
            </a:r>
          </a:p>
          <a:p>
            <a:pPr marL="171450" indent="-171450">
              <a:buFont typeface="Arial" panose="020B0604020202020204" pitchFamily="34" charset="0"/>
              <a:buChar char="•"/>
            </a:pPr>
            <a:r>
              <a:rPr lang="en-US" altLang="zh-CN" sz="900" dirty="0"/>
              <a:t>Service Orchestrator Interface</a:t>
            </a:r>
          </a:p>
          <a:p>
            <a:pPr marL="171450" indent="-171450">
              <a:buFont typeface="Arial" panose="020B0604020202020204" pitchFamily="34" charset="0"/>
              <a:buChar char="•"/>
            </a:pPr>
            <a:r>
              <a:rPr lang="en-US" altLang="zh-CN" sz="900" dirty="0"/>
              <a:t>Inventory Service Interface</a:t>
            </a:r>
          </a:p>
          <a:p>
            <a:pPr marL="171450" indent="-171450">
              <a:buFont typeface="Arial" panose="020B0604020202020204" pitchFamily="34" charset="0"/>
              <a:buChar char="•"/>
            </a:pPr>
            <a:r>
              <a:rPr lang="en-US" altLang="zh-CN" sz="900" dirty="0"/>
              <a:t>NS/VNF Onboard Interface</a:t>
            </a:r>
          </a:p>
          <a:p>
            <a:pPr marL="171450" indent="-171450">
              <a:buFont typeface="Arial" panose="020B0604020202020204" pitchFamily="34" charset="0"/>
              <a:buChar char="•"/>
            </a:pPr>
            <a:r>
              <a:rPr lang="en-US" altLang="zh-CN" sz="900" dirty="0"/>
              <a:t>Service Registration Interface</a:t>
            </a:r>
          </a:p>
          <a:p>
            <a:pPr marL="171450" indent="-171450">
              <a:buFont typeface="Arial" panose="020B0604020202020204" pitchFamily="34" charset="0"/>
              <a:buChar char="•"/>
            </a:pPr>
            <a:r>
              <a:rPr lang="en-US" altLang="zh-CN" sz="900" dirty="0"/>
              <a:t>Data Subscription Interface</a:t>
            </a:r>
          </a:p>
        </p:txBody>
      </p:sp>
      <p:sp>
        <p:nvSpPr>
          <p:cNvPr id="24" name="Rectangle 10"/>
          <p:cNvSpPr/>
          <p:nvPr/>
        </p:nvSpPr>
        <p:spPr>
          <a:xfrm>
            <a:off x="2297232" y="3876700"/>
            <a:ext cx="9523929" cy="108909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altLang="zh-CN" dirty="0">
                <a:solidFill>
                  <a:schemeClr val="tx1">
                    <a:lumMod val="85000"/>
                    <a:lumOff val="15000"/>
                  </a:schemeClr>
                </a:solidFill>
              </a:rPr>
              <a:t>Network Service Descriptor</a:t>
            </a:r>
          </a:p>
          <a:p>
            <a:pPr marL="285750" indent="-285750">
              <a:buFontTx/>
              <a:buChar char="-"/>
            </a:pPr>
            <a:r>
              <a:rPr lang="en-US" altLang="zh-CN" dirty="0">
                <a:solidFill>
                  <a:schemeClr val="tx1">
                    <a:lumMod val="85000"/>
                    <a:lumOff val="15000"/>
                  </a:schemeClr>
                </a:solidFill>
              </a:rPr>
              <a:t>VNF Descriptor</a:t>
            </a:r>
          </a:p>
          <a:p>
            <a:endParaRPr lang="en-US" dirty="0">
              <a:solidFill>
                <a:schemeClr val="tx1">
                  <a:lumMod val="85000"/>
                  <a:lumOff val="15000"/>
                </a:schemeClr>
              </a:solidFill>
            </a:endParaRPr>
          </a:p>
        </p:txBody>
      </p:sp>
    </p:spTree>
    <p:extLst>
      <p:ext uri="{BB962C8B-B14F-4D97-AF65-F5344CB8AC3E}">
        <p14:creationId xmlns:p14="http://schemas.microsoft.com/office/powerpoint/2010/main" val="3565854268"/>
      </p:ext>
    </p:extLst>
  </p:cSld>
  <p:clrMapOvr>
    <a:masterClrMapping/>
  </p:clrMapOvr>
  <p:transition>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28</a:t>
            </a:fld>
            <a:endParaRPr lang="en-US" dirty="0"/>
          </a:p>
        </p:txBody>
      </p:sp>
      <p:sp>
        <p:nvSpPr>
          <p:cNvPr id="3" name="Title 2"/>
          <p:cNvSpPr>
            <a:spLocks noGrp="1"/>
          </p:cNvSpPr>
          <p:nvPr>
            <p:ph type="title"/>
          </p:nvPr>
        </p:nvSpPr>
        <p:spPr/>
        <p:txBody>
          <a:bodyPr>
            <a:normAutofit fontScale="90000"/>
          </a:bodyPr>
          <a:lstStyle/>
          <a:p>
            <a:r>
              <a:rPr lang="en-US" dirty="0"/>
              <a:t>ONAP CLI</a:t>
            </a:r>
          </a:p>
        </p:txBody>
      </p:sp>
      <p:sp>
        <p:nvSpPr>
          <p:cNvPr id="7" name="圆角矩形 30"/>
          <p:cNvSpPr/>
          <p:nvPr/>
        </p:nvSpPr>
        <p:spPr>
          <a:xfrm>
            <a:off x="157883" y="3118460"/>
            <a:ext cx="161323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ONAP CLI</a:t>
            </a:r>
          </a:p>
        </p:txBody>
      </p:sp>
      <p:sp>
        <p:nvSpPr>
          <p:cNvPr id="8" name="Rectangle 7"/>
          <p:cNvSpPr/>
          <p:nvPr/>
        </p:nvSpPr>
        <p:spPr>
          <a:xfrm>
            <a:off x="2426328" y="1097280"/>
            <a:ext cx="9523929" cy="90364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Definition:</a:t>
            </a:r>
          </a:p>
          <a:p>
            <a:pPr marL="285750" indent="-285750">
              <a:buFontTx/>
              <a:buChar char="-"/>
            </a:pPr>
            <a:r>
              <a:rPr lang="en-US" sz="1400" dirty="0">
                <a:solidFill>
                  <a:schemeClr val="tx1">
                    <a:lumMod val="85000"/>
                    <a:lumOff val="15000"/>
                  </a:schemeClr>
                </a:solidFill>
              </a:rPr>
              <a:t>Provides Open CLI Platform (OCLIP) – Industry first Model-driven command line </a:t>
            </a:r>
            <a:r>
              <a:rPr lang="en-US" sz="1400">
                <a:solidFill>
                  <a:schemeClr val="tx1">
                    <a:lumMod val="85000"/>
                    <a:lumOff val="15000"/>
                  </a:schemeClr>
                </a:solidFill>
              </a:rPr>
              <a:t>interface platform</a:t>
            </a:r>
            <a:endParaRPr lang="en-US" sz="1400" dirty="0">
              <a:solidFill>
                <a:schemeClr val="tx1">
                  <a:lumMod val="85000"/>
                  <a:lumOff val="15000"/>
                </a:schemeClr>
              </a:solidFill>
            </a:endParaRPr>
          </a:p>
          <a:p>
            <a:pPr marL="285750" indent="-285750">
              <a:buFontTx/>
              <a:buChar char="-"/>
            </a:pPr>
            <a:r>
              <a:rPr lang="en-US" sz="1400" dirty="0">
                <a:solidFill>
                  <a:schemeClr val="tx1">
                    <a:lumMod val="85000"/>
                    <a:lumOff val="15000"/>
                  </a:schemeClr>
                </a:solidFill>
              </a:rPr>
              <a:t>Provides commands for performing end-end service on-boarding and life cycle management</a:t>
            </a:r>
          </a:p>
          <a:p>
            <a:pPr marL="285750" indent="-285750">
              <a:buFontTx/>
              <a:buChar char="-"/>
            </a:pPr>
            <a:r>
              <a:rPr lang="en-US" sz="1400" dirty="0">
                <a:solidFill>
                  <a:schemeClr val="tx1">
                    <a:lumMod val="85000"/>
                    <a:lumOff val="15000"/>
                  </a:schemeClr>
                </a:solidFill>
              </a:rPr>
              <a:t>Provides command console for Linux and web platforms.</a:t>
            </a:r>
          </a:p>
        </p:txBody>
      </p:sp>
      <p:sp>
        <p:nvSpPr>
          <p:cNvPr id="9" name="Rectangle 8"/>
          <p:cNvSpPr/>
          <p:nvPr/>
        </p:nvSpPr>
        <p:spPr>
          <a:xfrm>
            <a:off x="2426328" y="2116166"/>
            <a:ext cx="9523929" cy="29614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Provided Interfaces:</a:t>
            </a:r>
          </a:p>
          <a:p>
            <a:pPr marL="285750" indent="-285750">
              <a:buFontTx/>
              <a:buChar char="-"/>
            </a:pPr>
            <a:r>
              <a:rPr lang="en-US" sz="1400" dirty="0">
                <a:solidFill>
                  <a:schemeClr val="tx1">
                    <a:lumMod val="85000"/>
                    <a:lumOff val="15000"/>
                  </a:schemeClr>
                </a:solidFill>
              </a:rPr>
              <a:t>micro-service discovery</a:t>
            </a:r>
          </a:p>
          <a:p>
            <a:pPr marL="742950" lvl="1" indent="-285750">
              <a:buFontTx/>
              <a:buChar char="-"/>
            </a:pPr>
            <a:r>
              <a:rPr lang="en-US" sz="1400" dirty="0">
                <a:solidFill>
                  <a:schemeClr val="tx1">
                    <a:lumMod val="85000"/>
                    <a:lumOff val="15000"/>
                  </a:schemeClr>
                </a:solidFill>
              </a:rPr>
              <a:t>Provides commands for micro service discovery and registration</a:t>
            </a:r>
          </a:p>
          <a:p>
            <a:pPr marL="285750" indent="-285750">
              <a:buFontTx/>
              <a:buChar char="-"/>
            </a:pPr>
            <a:r>
              <a:rPr lang="en-US" sz="1400" dirty="0">
                <a:solidFill>
                  <a:schemeClr val="tx1">
                    <a:lumMod val="85000"/>
                    <a:lumOff val="15000"/>
                  </a:schemeClr>
                </a:solidFill>
              </a:rPr>
              <a:t>external system and VNF cloud on-boarding</a:t>
            </a:r>
          </a:p>
          <a:p>
            <a:pPr marL="742950" lvl="1" indent="-285750">
              <a:buFontTx/>
              <a:buChar char="-"/>
            </a:pPr>
            <a:r>
              <a:rPr lang="en-US" sz="1400" dirty="0">
                <a:solidFill>
                  <a:schemeClr val="tx1">
                    <a:lumMod val="85000"/>
                    <a:lumOff val="15000"/>
                  </a:schemeClr>
                </a:solidFill>
              </a:rPr>
              <a:t>Provides commands for registering/unregistering VIM, VNFM, EMS and SDNC</a:t>
            </a:r>
          </a:p>
          <a:p>
            <a:pPr marL="285750" indent="-285750">
              <a:buFontTx/>
              <a:buChar char="-"/>
            </a:pPr>
            <a:r>
              <a:rPr lang="en-US" sz="1400" dirty="0">
                <a:solidFill>
                  <a:schemeClr val="tx1">
                    <a:lumMod val="85000"/>
                    <a:lumOff val="15000"/>
                  </a:schemeClr>
                </a:solidFill>
              </a:rPr>
              <a:t>customer and subscription management</a:t>
            </a:r>
          </a:p>
          <a:p>
            <a:pPr marL="742950" lvl="1" indent="-285750">
              <a:buFontTx/>
              <a:buChar char="-"/>
            </a:pPr>
            <a:r>
              <a:rPr lang="en-US" sz="1400" dirty="0">
                <a:solidFill>
                  <a:schemeClr val="tx1">
                    <a:lumMod val="85000"/>
                    <a:lumOff val="15000"/>
                  </a:schemeClr>
                </a:solidFill>
              </a:rPr>
              <a:t>Provides commands for subscription and service-type life cycle management</a:t>
            </a:r>
          </a:p>
          <a:p>
            <a:pPr marL="285750" indent="-285750">
              <a:buFontTx/>
              <a:buChar char="-"/>
            </a:pPr>
            <a:r>
              <a:rPr lang="en-US" sz="1400" dirty="0">
                <a:solidFill>
                  <a:schemeClr val="tx1">
                    <a:lumMod val="85000"/>
                    <a:lumOff val="15000"/>
                  </a:schemeClr>
                </a:solidFill>
              </a:rPr>
              <a:t>resource on-boarding</a:t>
            </a:r>
          </a:p>
          <a:p>
            <a:pPr marL="742950" lvl="1" indent="-285750">
              <a:buFontTx/>
              <a:buChar char="-"/>
            </a:pPr>
            <a:r>
              <a:rPr lang="en-US" sz="1400" dirty="0">
                <a:solidFill>
                  <a:schemeClr val="tx1">
                    <a:lumMod val="85000"/>
                    <a:lumOff val="15000"/>
                  </a:schemeClr>
                </a:solidFill>
              </a:rPr>
              <a:t>Provides commands for adding VNF modules </a:t>
            </a:r>
          </a:p>
          <a:p>
            <a:pPr marL="285750" indent="-285750">
              <a:buFontTx/>
              <a:buChar char="-"/>
            </a:pPr>
            <a:r>
              <a:rPr lang="en-US" sz="1400" dirty="0">
                <a:solidFill>
                  <a:schemeClr val="tx1">
                    <a:lumMod val="85000"/>
                    <a:lumOff val="15000"/>
                  </a:schemeClr>
                </a:solidFill>
              </a:rPr>
              <a:t>Product and service management</a:t>
            </a:r>
          </a:p>
          <a:p>
            <a:pPr marL="742950" lvl="1" indent="-285750">
              <a:buFontTx/>
              <a:buChar char="-"/>
            </a:pPr>
            <a:r>
              <a:rPr lang="en-US" sz="1400" dirty="0">
                <a:solidFill>
                  <a:schemeClr val="tx1">
                    <a:lumMod val="85000"/>
                    <a:lumOff val="15000"/>
                  </a:schemeClr>
                </a:solidFill>
              </a:rPr>
              <a:t>Provides commands for design time creation and management of VF and NS</a:t>
            </a:r>
          </a:p>
          <a:p>
            <a:pPr marL="285750" indent="-285750">
              <a:buFontTx/>
              <a:buChar char="-"/>
            </a:pPr>
            <a:r>
              <a:rPr lang="en-US" sz="1400" dirty="0">
                <a:solidFill>
                  <a:schemeClr val="tx1">
                    <a:lumMod val="85000"/>
                    <a:lumOff val="15000"/>
                  </a:schemeClr>
                </a:solidFill>
              </a:rPr>
              <a:t>network service life-cycle management</a:t>
            </a:r>
          </a:p>
          <a:p>
            <a:pPr marL="742950" lvl="1" indent="-285750">
              <a:buFontTx/>
              <a:buChar char="-"/>
            </a:pPr>
            <a:r>
              <a:rPr lang="en-US" sz="1400" dirty="0">
                <a:solidFill>
                  <a:schemeClr val="tx1">
                    <a:lumMod val="85000"/>
                    <a:lumOff val="15000"/>
                  </a:schemeClr>
                </a:solidFill>
              </a:rPr>
              <a:t>Provides commands for creating and managing Network services (NS)</a:t>
            </a:r>
          </a:p>
        </p:txBody>
      </p:sp>
      <p:sp>
        <p:nvSpPr>
          <p:cNvPr id="10" name="Rectangle 9"/>
          <p:cNvSpPr/>
          <p:nvPr/>
        </p:nvSpPr>
        <p:spPr>
          <a:xfrm>
            <a:off x="2426328" y="5185184"/>
            <a:ext cx="9523929" cy="6024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Consumed interface Interfaces:</a:t>
            </a:r>
          </a:p>
          <a:p>
            <a:pPr marL="285750" indent="-285750">
              <a:buFontTx/>
              <a:buChar char="-"/>
            </a:pPr>
            <a:r>
              <a:rPr lang="en-US" sz="1400" dirty="0">
                <a:solidFill>
                  <a:schemeClr val="tx1">
                    <a:lumMod val="85000"/>
                    <a:lumOff val="15000"/>
                  </a:schemeClr>
                </a:solidFill>
              </a:rPr>
              <a:t>REST API from SDC, SO, AAI, MSB.</a:t>
            </a:r>
          </a:p>
        </p:txBody>
      </p:sp>
      <p:cxnSp>
        <p:nvCxnSpPr>
          <p:cNvPr id="13" name="Straight Connector 12"/>
          <p:cNvCxnSpPr/>
          <p:nvPr/>
        </p:nvCxnSpPr>
        <p:spPr>
          <a:xfrm flipV="1">
            <a:off x="555913" y="2804370"/>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3261" y="2571750"/>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157883" y="4051441"/>
            <a:ext cx="2139348" cy="1323439"/>
          </a:xfrm>
          <a:prstGeom prst="rect">
            <a:avLst/>
          </a:prstGeom>
          <a:noFill/>
        </p:spPr>
        <p:txBody>
          <a:bodyPr wrap="square" rtlCol="0">
            <a:spAutoFit/>
          </a:bodyPr>
          <a:lstStyle/>
          <a:p>
            <a:r>
              <a:rPr lang="en-US" sz="800" dirty="0"/>
              <a:t>micro-service discovery Interface (MSB)</a:t>
            </a:r>
          </a:p>
          <a:p>
            <a:r>
              <a:rPr lang="en-US" sz="800" dirty="0"/>
              <a:t>external system and VNF cloud on-boarding interface (AAI)</a:t>
            </a:r>
          </a:p>
          <a:p>
            <a:r>
              <a:rPr lang="en-US" sz="800" dirty="0"/>
              <a:t>customer and subscription management interface (AAI)</a:t>
            </a:r>
          </a:p>
          <a:p>
            <a:r>
              <a:rPr lang="en-US" sz="800" dirty="0"/>
              <a:t>resource on-boarding interface (SDC)</a:t>
            </a:r>
          </a:p>
          <a:p>
            <a:r>
              <a:rPr lang="en-US" sz="800" dirty="0"/>
              <a:t>Product and service management interface (SDC)</a:t>
            </a:r>
          </a:p>
          <a:p>
            <a:r>
              <a:rPr lang="en-US" sz="800" dirty="0"/>
              <a:t>network service life-cycle management interface (SO)</a:t>
            </a:r>
          </a:p>
        </p:txBody>
      </p:sp>
      <p:sp>
        <p:nvSpPr>
          <p:cNvPr id="15" name="TextBox 14"/>
          <p:cNvSpPr txBox="1"/>
          <p:nvPr/>
        </p:nvSpPr>
        <p:spPr>
          <a:xfrm>
            <a:off x="0" y="1381991"/>
            <a:ext cx="2520771" cy="830997"/>
          </a:xfrm>
          <a:prstGeom prst="rect">
            <a:avLst/>
          </a:prstGeom>
          <a:noFill/>
        </p:spPr>
        <p:txBody>
          <a:bodyPr wrap="square" rtlCol="0">
            <a:spAutoFit/>
          </a:bodyPr>
          <a:lstStyle/>
          <a:p>
            <a:r>
              <a:rPr lang="en-US" sz="800" dirty="0"/>
              <a:t>micro-service discovery commands</a:t>
            </a:r>
          </a:p>
          <a:p>
            <a:r>
              <a:rPr lang="en-US" sz="800" dirty="0"/>
              <a:t>external system and VNF cloud on-boarding  commands</a:t>
            </a:r>
          </a:p>
          <a:p>
            <a:r>
              <a:rPr lang="en-US" sz="800" dirty="0"/>
              <a:t>customer and subscription management  commands</a:t>
            </a:r>
          </a:p>
          <a:p>
            <a:r>
              <a:rPr lang="en-US" sz="800" dirty="0"/>
              <a:t>resource on-boarding  commands</a:t>
            </a:r>
          </a:p>
          <a:p>
            <a:r>
              <a:rPr lang="en-US" sz="800" dirty="0"/>
              <a:t>Product and service management  commands</a:t>
            </a:r>
          </a:p>
          <a:p>
            <a:r>
              <a:rPr lang="en-US" sz="800" dirty="0"/>
              <a:t>network service life-cycle management  commands</a:t>
            </a:r>
          </a:p>
        </p:txBody>
      </p:sp>
      <p:sp>
        <p:nvSpPr>
          <p:cNvPr id="20" name="Rectangle 19"/>
          <p:cNvSpPr/>
          <p:nvPr/>
        </p:nvSpPr>
        <p:spPr>
          <a:xfrm>
            <a:off x="2426327" y="5894947"/>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Consumed Models:</a:t>
            </a:r>
          </a:p>
          <a:p>
            <a:r>
              <a:rPr lang="en-US" sz="1400" dirty="0">
                <a:solidFill>
                  <a:schemeClr val="tx1">
                    <a:lumMod val="85000"/>
                    <a:lumOff val="15000"/>
                  </a:schemeClr>
                </a:solidFill>
              </a:rPr>
              <a:t>-     Open Command Specification (OCS) 1.0</a:t>
            </a:r>
          </a:p>
        </p:txBody>
      </p:sp>
    </p:spTree>
    <p:extLst>
      <p:ext uri="{BB962C8B-B14F-4D97-AF65-F5344CB8AC3E}">
        <p14:creationId xmlns:p14="http://schemas.microsoft.com/office/powerpoint/2010/main" val="4059403067"/>
      </p:ext>
    </p:extLst>
  </p:cSld>
  <p:clrMapOvr>
    <a:masterClrMapping/>
  </p:clrMapOvr>
  <p:transition>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29</a:t>
            </a:fld>
            <a:endParaRPr lang="en-US" dirty="0"/>
          </a:p>
        </p:txBody>
      </p:sp>
      <p:sp>
        <p:nvSpPr>
          <p:cNvPr id="3" name="Title 2"/>
          <p:cNvSpPr>
            <a:spLocks noGrp="1"/>
          </p:cNvSpPr>
          <p:nvPr>
            <p:ph type="title"/>
          </p:nvPr>
        </p:nvSpPr>
        <p:spPr/>
        <p:txBody>
          <a:bodyPr>
            <a:normAutofit fontScale="90000"/>
          </a:bodyPr>
          <a:lstStyle/>
          <a:p>
            <a:r>
              <a:rPr lang="en-US" dirty="0"/>
              <a:t>Microservices Bus </a:t>
            </a:r>
            <a:r>
              <a:rPr lang="en-US" dirty="0" smtClean="0"/>
              <a:t>(</a:t>
            </a:r>
            <a:r>
              <a:rPr lang="en-US" dirty="0"/>
              <a:t>1/2)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9pPr>
          </a:lstStyle>
          <a:p>
            <a:pPr algn="ctr" defTabSz="913765">
              <a:buClr>
                <a:srgbClr val="CC9900"/>
              </a:buClr>
            </a:pPr>
            <a:r>
              <a:rPr lang="en-US" altLang="zh-CN" sz="1200" dirty="0">
                <a:latin typeface="Microsoft YaHei" panose="020B0503020204020204" pitchFamily="34" charset="-122"/>
                <a:ea typeface="Microsoft YaHei" panose="020B0503020204020204" pitchFamily="34" charset="-122"/>
              </a:rPr>
              <a:t>Micro Services Bus / Data Movement</a:t>
            </a:r>
          </a:p>
        </p:txBody>
      </p:sp>
      <p:sp>
        <p:nvSpPr>
          <p:cNvPr id="8" name="Rectangle 7"/>
          <p:cNvSpPr/>
          <p:nvPr/>
        </p:nvSpPr>
        <p:spPr>
          <a:xfrm>
            <a:off x="2297430" y="1381125"/>
            <a:ext cx="9523730" cy="344905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 </a:t>
            </a:r>
          </a:p>
          <a:p>
            <a:pPr marL="285750" indent="-285750">
              <a:buFontTx/>
              <a:buChar char="-"/>
            </a:pPr>
            <a:r>
              <a:rPr lang="en-US" dirty="0">
                <a:solidFill>
                  <a:schemeClr val="tx1">
                    <a:lumMod val="85000"/>
                    <a:lumOff val="15000"/>
                  </a:schemeClr>
                </a:solidFill>
                <a:sym typeface="+mn-ea"/>
              </a:rPr>
              <a:t>Provides a reliable, resilient and scalable communication and governance infrastructure to support ONAP Microservice Architecture(OMSA).</a:t>
            </a:r>
            <a:endParaRPr lang="en-US" dirty="0">
              <a:solidFill>
                <a:schemeClr val="tx1">
                  <a:lumMod val="85000"/>
                  <a:lumOff val="15000"/>
                </a:schemeClr>
              </a:solidFill>
            </a:endParaRPr>
          </a:p>
          <a:p>
            <a:pPr marL="285750" indent="-285750">
              <a:buFontTx/>
              <a:buChar char="-"/>
            </a:pPr>
            <a:r>
              <a:rPr lang="en-US" dirty="0">
                <a:solidFill>
                  <a:schemeClr val="tx1">
                    <a:lumMod val="85000"/>
                    <a:lumOff val="15000"/>
                  </a:schemeClr>
                </a:solidFill>
              </a:rPr>
              <a:t>Provides RESTFul API for service registration/discovery</a:t>
            </a:r>
          </a:p>
          <a:p>
            <a:pPr marL="285750" indent="-285750">
              <a:buFontTx/>
              <a:buChar char="-"/>
            </a:pPr>
            <a:r>
              <a:rPr lang="en-US" dirty="0">
                <a:solidFill>
                  <a:schemeClr val="tx1">
                    <a:lumMod val="85000"/>
                    <a:lumOff val="15000"/>
                  </a:schemeClr>
                </a:solidFill>
              </a:rPr>
              <a:t>Provides JAVA SDK for service registration and access</a:t>
            </a:r>
          </a:p>
          <a:p>
            <a:pPr marL="285750" indent="-285750">
              <a:buFontTx/>
              <a:buChar char="-"/>
            </a:pPr>
            <a:r>
              <a:rPr lang="en-US" altLang="zh-CN" dirty="0">
                <a:solidFill>
                  <a:schemeClr val="tx1">
                    <a:lumMod val="85000"/>
                    <a:lumOff val="15000"/>
                  </a:schemeClr>
                </a:solidFill>
                <a:ea typeface="SimSun" panose="02010600030101010101" pitchFamily="2" charset="-122"/>
              </a:rPr>
              <a:t>Provides a transparent service registration proxy with OOM-Kube2MSB</a:t>
            </a:r>
          </a:p>
          <a:p>
            <a:pPr marL="285750" indent="-285750">
              <a:buFontTx/>
              <a:buChar char="-"/>
            </a:pPr>
            <a:r>
              <a:rPr lang="en-US" altLang="zh-CN" dirty="0">
                <a:solidFill>
                  <a:schemeClr val="tx1">
                    <a:lumMod val="85000"/>
                    <a:lumOff val="15000"/>
                  </a:schemeClr>
                </a:solidFill>
                <a:ea typeface="SimSun" panose="02010600030101010101" pitchFamily="2" charset="-122"/>
              </a:rPr>
              <a:t>Provides a transparent service communication proxy which handles service discovery, load balancing, routing, failure handling, and visibility-Internal API Gateway(Implemented) and Mesh Sidecar(WIP)</a:t>
            </a:r>
          </a:p>
          <a:p>
            <a:pPr marL="285750" indent="-285750">
              <a:buFontTx/>
              <a:buChar char="-"/>
            </a:pPr>
            <a:r>
              <a:rPr lang="en-US" altLang="zh-CN" dirty="0">
                <a:solidFill>
                  <a:schemeClr val="tx1">
                    <a:lumMod val="85000"/>
                    <a:lumOff val="15000"/>
                  </a:schemeClr>
                </a:solidFill>
                <a:ea typeface="SimSun" panose="02010600030101010101" pitchFamily="2" charset="-122"/>
              </a:rPr>
              <a:t>Provides an External API Gateway to expose ONAP services to the outside world</a:t>
            </a:r>
          </a:p>
          <a:p>
            <a:pPr marL="285750" indent="-285750">
              <a:buFontTx/>
              <a:buChar char="-"/>
            </a:pPr>
            <a:r>
              <a:rPr lang="en-US" altLang="zh-CN" dirty="0">
                <a:solidFill>
                  <a:schemeClr val="tx1">
                    <a:lumMod val="85000"/>
                    <a:lumOff val="15000"/>
                  </a:schemeClr>
                </a:solidFill>
                <a:ea typeface="SimSun" panose="02010600030101010101" pitchFamily="2" charset="-122"/>
              </a:rPr>
              <a:t>Swagger SDK for auto-generate the client SDK in different languages for every micro-services in ONAP. Also it deploys the generated SDK into the nexus.</a:t>
            </a:r>
            <a:endParaRPr lang="zh-CN" altLang="en-US" dirty="0">
              <a:solidFill>
                <a:schemeClr val="tx1">
                  <a:lumMod val="85000"/>
                  <a:lumOff val="15000"/>
                </a:schemeClr>
              </a:solidFill>
              <a:ea typeface="SimSun" panose="02010600030101010101" pitchFamily="2" charset="-122"/>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325" y="1236587"/>
            <a:ext cx="2085975" cy="707886"/>
          </a:xfrm>
          <a:prstGeom prst="rect">
            <a:avLst/>
          </a:prstGeom>
          <a:noFill/>
        </p:spPr>
        <p:txBody>
          <a:bodyPr wrap="square" rtlCol="0">
            <a:spAutoFit/>
          </a:bodyPr>
          <a:lstStyle/>
          <a:p>
            <a:r>
              <a:rPr lang="en-US" sz="800" dirty="0"/>
              <a:t>Service Registration REST Interface</a:t>
            </a:r>
          </a:p>
          <a:p>
            <a:r>
              <a:rPr lang="en-US" sz="800" dirty="0"/>
              <a:t>Service Discovery RES Interface</a:t>
            </a:r>
          </a:p>
          <a:p>
            <a:r>
              <a:rPr lang="en-US" sz="800" dirty="0"/>
              <a:t>JAVA SDK for Service Registration/Access</a:t>
            </a:r>
          </a:p>
          <a:p>
            <a:r>
              <a:rPr lang="en-US" sz="800" dirty="0"/>
              <a:t>Swagger SDK </a:t>
            </a:r>
          </a:p>
          <a:p>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Tree>
    <p:extLst>
      <p:ext uri="{BB962C8B-B14F-4D97-AF65-F5344CB8AC3E}">
        <p14:creationId xmlns:p14="http://schemas.microsoft.com/office/powerpoint/2010/main" val="4230373176"/>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 name="矩形 58"/>
          <p:cNvSpPr/>
          <p:nvPr/>
        </p:nvSpPr>
        <p:spPr bwMode="auto">
          <a:xfrm>
            <a:off x="10317553" y="1500370"/>
            <a:ext cx="1676449" cy="4961255"/>
          </a:xfrm>
          <a:prstGeom prst="rect">
            <a:avLst/>
          </a:prstGeom>
          <a:solidFill>
            <a:schemeClr val="accent2">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endParaRPr lang="en-US" altLang="zh-CN" sz="1600" i="1" dirty="0">
              <a:solidFill>
                <a:srgbClr val="000000"/>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a:xfrm>
            <a:off x="424150" y="49855"/>
            <a:ext cx="11385022" cy="954113"/>
          </a:xfrm>
        </p:spPr>
        <p:txBody>
          <a:bodyPr>
            <a:normAutofit/>
          </a:bodyPr>
          <a:lstStyle/>
          <a:p>
            <a:pPr algn="ctr"/>
            <a:r>
              <a:rPr lang="en-US" altLang="zh-CN" sz="3200" b="1" dirty="0">
                <a:solidFill>
                  <a:schemeClr val="bg1"/>
                </a:solidFill>
                <a:latin typeface="Arial" panose="020B0604020202020204"/>
              </a:rPr>
              <a:t>ONAP Beijing </a:t>
            </a:r>
            <a:r>
              <a:rPr lang="en-US" altLang="zh-CN" sz="3200" b="1" dirty="0" smtClean="0">
                <a:solidFill>
                  <a:schemeClr val="bg1"/>
                </a:solidFill>
                <a:latin typeface="Arial" panose="020B0604020202020204"/>
              </a:rPr>
              <a:t>Architecture for Reference</a:t>
            </a:r>
            <a:r>
              <a:rPr lang="en-US" altLang="zh-CN" sz="3200" b="1" dirty="0">
                <a:solidFill>
                  <a:schemeClr val="bg1"/>
                </a:solidFill>
                <a:latin typeface="Arial" panose="020B0604020202020204"/>
              </a:rPr>
              <a:t/>
            </a:r>
            <a:br>
              <a:rPr lang="en-US" altLang="zh-CN" sz="3200" b="1" dirty="0">
                <a:solidFill>
                  <a:schemeClr val="bg1"/>
                </a:solidFill>
                <a:latin typeface="Arial" panose="020B0604020202020204"/>
              </a:rPr>
            </a:br>
            <a:r>
              <a:rPr lang="en-US" altLang="zh-CN" sz="1800" b="1" dirty="0">
                <a:solidFill>
                  <a:schemeClr val="bg1"/>
                </a:solidFill>
                <a:latin typeface="Arial" panose="020B0604020202020204"/>
              </a:rPr>
              <a:t>(High-Level View with Projects) </a:t>
            </a:r>
            <a:endParaRPr lang="zh-CN" altLang="en-US" sz="1800" b="1" dirty="0">
              <a:solidFill>
                <a:schemeClr val="bg1"/>
              </a:solidFill>
              <a:latin typeface="Arial" panose="020B0604020202020204"/>
            </a:endParaRPr>
          </a:p>
        </p:txBody>
      </p:sp>
      <p:sp>
        <p:nvSpPr>
          <p:cNvPr id="336" name="圆角矩形 59"/>
          <p:cNvSpPr/>
          <p:nvPr/>
        </p:nvSpPr>
        <p:spPr bwMode="auto">
          <a:xfrm>
            <a:off x="10902290" y="1740611"/>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600" dirty="0">
                <a:latin typeface="微软雅黑" panose="020B0503020204020204" pitchFamily="34" charset="-122"/>
                <a:ea typeface="微软雅黑" panose="020B0503020204020204" pitchFamily="34" charset="-122"/>
              </a:rPr>
              <a:t>Integration</a:t>
            </a:r>
          </a:p>
        </p:txBody>
      </p:sp>
      <p:sp>
        <p:nvSpPr>
          <p:cNvPr id="337" name="圆角矩形 59"/>
          <p:cNvSpPr/>
          <p:nvPr/>
        </p:nvSpPr>
        <p:spPr bwMode="auto">
          <a:xfrm>
            <a:off x="11279278" y="1732572"/>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VNF Requirements</a:t>
            </a:r>
          </a:p>
        </p:txBody>
      </p:sp>
      <p:sp>
        <p:nvSpPr>
          <p:cNvPr id="339" name="圆角矩形 59"/>
          <p:cNvSpPr/>
          <p:nvPr/>
        </p:nvSpPr>
        <p:spPr bwMode="auto">
          <a:xfrm>
            <a:off x="10511992" y="1748631"/>
            <a:ext cx="275319"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Modeling</a:t>
            </a:r>
            <a:r>
              <a:rPr lang="zh-CN" altLang="en-US" sz="1600" dirty="0">
                <a:solidFill>
                  <a:srgbClr val="000000"/>
                </a:solidFill>
                <a:latin typeface="微软雅黑" panose="020B0503020204020204" pitchFamily="34" charset="-122"/>
                <a:ea typeface="微软雅黑" panose="020B0503020204020204" pitchFamily="34" charset="-122"/>
              </a:rPr>
              <a:t> </a:t>
            </a:r>
            <a:r>
              <a:rPr lang="en-US" altLang="zh-CN" sz="1600" dirty="0">
                <a:solidFill>
                  <a:srgbClr val="000000"/>
                </a:solidFill>
                <a:latin typeface="微软雅黑" panose="020B0503020204020204" pitchFamily="34" charset="-122"/>
                <a:ea typeface="微软雅黑" panose="020B0503020204020204" pitchFamily="34" charset="-122"/>
              </a:rPr>
              <a:t>(Utilities)</a:t>
            </a:r>
          </a:p>
        </p:txBody>
      </p:sp>
      <p:sp>
        <p:nvSpPr>
          <p:cNvPr id="340" name="圆角矩形 59"/>
          <p:cNvSpPr/>
          <p:nvPr/>
        </p:nvSpPr>
        <p:spPr bwMode="auto">
          <a:xfrm>
            <a:off x="11619040" y="1732571"/>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VNF Validation Program</a:t>
            </a:r>
          </a:p>
        </p:txBody>
      </p:sp>
      <p:pic>
        <p:nvPicPr>
          <p:cNvPr id="7" name="Picture 6"/>
          <p:cNvPicPr>
            <a:picLocks noChangeAspect="1"/>
          </p:cNvPicPr>
          <p:nvPr/>
        </p:nvPicPr>
        <p:blipFill>
          <a:blip r:embed="rId3"/>
          <a:stretch>
            <a:fillRect/>
          </a:stretch>
        </p:blipFill>
        <p:spPr>
          <a:xfrm>
            <a:off x="41371" y="1373622"/>
            <a:ext cx="10276181" cy="4971507"/>
          </a:xfrm>
          <a:prstGeom prst="rect">
            <a:avLst/>
          </a:prstGeom>
        </p:spPr>
      </p:pic>
      <p:sp>
        <p:nvSpPr>
          <p:cNvPr id="9" name="TextBox 8"/>
          <p:cNvSpPr txBox="1"/>
          <p:nvPr/>
        </p:nvSpPr>
        <p:spPr>
          <a:xfrm>
            <a:off x="9889422" y="901413"/>
            <a:ext cx="2227634" cy="646331"/>
          </a:xfrm>
          <a:prstGeom prst="rect">
            <a:avLst/>
          </a:prstGeom>
          <a:noFill/>
        </p:spPr>
        <p:txBody>
          <a:bodyPr wrap="square" rtlCol="0">
            <a:spAutoFit/>
          </a:bodyPr>
          <a:lstStyle/>
          <a:p>
            <a:r>
              <a:rPr lang="en-US" dirty="0" smtClean="0">
                <a:solidFill>
                  <a:srgbClr val="FF0000"/>
                </a:solidFill>
              </a:rPr>
              <a:t>Version 2.0.3</a:t>
            </a:r>
          </a:p>
          <a:p>
            <a:r>
              <a:rPr lang="en-US" dirty="0" smtClean="0">
                <a:solidFill>
                  <a:srgbClr val="FF0000"/>
                </a:solidFill>
              </a:rPr>
              <a:t>3/15/2018</a:t>
            </a:r>
            <a:endParaRPr lang="en-US" dirty="0">
              <a:solidFill>
                <a:srgbClr val="FF0000"/>
              </a:solidFill>
            </a:endParaRPr>
          </a:p>
        </p:txBody>
      </p:sp>
    </p:spTree>
    <p:extLst>
      <p:ext uri="{BB962C8B-B14F-4D97-AF65-F5344CB8AC3E}">
        <p14:creationId xmlns:p14="http://schemas.microsoft.com/office/powerpoint/2010/main" val="2056703908"/>
      </p:ext>
    </p:extLst>
  </p:cSld>
  <p:clrMapOvr>
    <a:masterClrMapping/>
  </p:clrMapOvr>
  <p:transition spd="med"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30</a:t>
            </a:fld>
            <a:endParaRPr lang="en-US" dirty="0"/>
          </a:p>
        </p:txBody>
      </p:sp>
      <p:sp>
        <p:nvSpPr>
          <p:cNvPr id="3" name="Title 2"/>
          <p:cNvSpPr>
            <a:spLocks noGrp="1"/>
          </p:cNvSpPr>
          <p:nvPr>
            <p:ph type="title"/>
          </p:nvPr>
        </p:nvSpPr>
        <p:spPr/>
        <p:txBody>
          <a:bodyPr>
            <a:normAutofit fontScale="90000"/>
          </a:bodyPr>
          <a:lstStyle/>
          <a:p>
            <a:r>
              <a:rPr lang="en-US" dirty="0"/>
              <a:t>Microservices Bus </a:t>
            </a:r>
            <a:r>
              <a:rPr lang="en-US" dirty="0" smtClean="0"/>
              <a:t>(</a:t>
            </a:r>
            <a:r>
              <a:rPr lang="en-US" dirty="0"/>
              <a:t>2/2)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9pPr>
          </a:lstStyle>
          <a:p>
            <a:pPr algn="ctr" defTabSz="913765">
              <a:buClr>
                <a:srgbClr val="CC9900"/>
              </a:buClr>
            </a:pPr>
            <a:r>
              <a:rPr lang="en-US" altLang="zh-CN" sz="1200" dirty="0">
                <a:latin typeface="Microsoft YaHei" panose="020B0503020204020204" pitchFamily="34" charset="-122"/>
                <a:ea typeface="Microsoft YaHei" panose="020B0503020204020204" pitchFamily="34" charset="-122"/>
              </a:rPr>
              <a:t>Micro Services Bus / Data Movement</a:t>
            </a:r>
          </a:p>
        </p:txBody>
      </p:sp>
      <p:sp>
        <p:nvSpPr>
          <p:cNvPr id="10" name="Rectangle 9"/>
          <p:cNvSpPr/>
          <p:nvPr/>
        </p:nvSpPr>
        <p:spPr>
          <a:xfrm>
            <a:off x="2297430" y="4549140"/>
            <a:ext cx="9523730" cy="41275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 (None)</a:t>
            </a:r>
          </a:p>
        </p:txBody>
      </p:sp>
      <p:sp>
        <p:nvSpPr>
          <p:cNvPr id="11" name="Rectangle 10"/>
          <p:cNvSpPr/>
          <p:nvPr/>
        </p:nvSpPr>
        <p:spPr>
          <a:xfrm>
            <a:off x="2297430" y="5198110"/>
            <a:ext cx="9523730" cy="14954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a:solidFill>
                  <a:schemeClr val="tx1">
                    <a:lumMod val="85000"/>
                    <a:lumOff val="15000"/>
                  </a:schemeClr>
                </a:solidFill>
                <a:sym typeface="+mn-ea"/>
              </a:rPr>
              <a:t>Swagger for RESTFul APIs definition</a:t>
            </a:r>
            <a:endParaRPr lang="en-US" dirty="0">
              <a:solidFill>
                <a:schemeClr val="tx1">
                  <a:lumMod val="85000"/>
                  <a:lumOff val="15000"/>
                </a:schemeClr>
              </a:solidFill>
            </a:endParaRPr>
          </a:p>
          <a:p>
            <a:pPr marL="285750" indent="-285750">
              <a:buFontTx/>
              <a:buChar char="-"/>
            </a:pPr>
            <a:r>
              <a:rPr lang="en-US" dirty="0">
                <a:solidFill>
                  <a:schemeClr val="tx1"/>
                </a:solidFill>
                <a:sym typeface="+mn-ea"/>
              </a:rPr>
              <a:t>Service definition in kubernetes config files </a:t>
            </a:r>
            <a:r>
              <a:rPr lang="en-US" dirty="0" smtClean="0">
                <a:solidFill>
                  <a:schemeClr val="tx1"/>
                </a:solidFill>
                <a:sym typeface="+mn-ea"/>
              </a:rPr>
              <a:t>for automatically service registration by kube2MSB</a:t>
            </a:r>
            <a:endParaRPr lang="en-US" dirty="0">
              <a:solidFill>
                <a:schemeClr val="tx1"/>
              </a:solidFill>
            </a:endParaRPr>
          </a:p>
          <a:p>
            <a:endParaRPr lang="en-US" dirty="0">
              <a:solidFill>
                <a:schemeClr val="tx1"/>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325" y="1314407"/>
            <a:ext cx="2085975" cy="707886"/>
          </a:xfrm>
          <a:prstGeom prst="rect">
            <a:avLst/>
          </a:prstGeom>
          <a:noFill/>
        </p:spPr>
        <p:txBody>
          <a:bodyPr wrap="square" rtlCol="0">
            <a:spAutoFit/>
          </a:bodyPr>
          <a:lstStyle/>
          <a:p>
            <a:r>
              <a:rPr lang="en-US" sz="800" dirty="0"/>
              <a:t>Service Registration REST Interface</a:t>
            </a:r>
          </a:p>
          <a:p>
            <a:r>
              <a:rPr lang="en-US" sz="800" dirty="0"/>
              <a:t>Service Discovery RES Interface</a:t>
            </a:r>
          </a:p>
          <a:p>
            <a:r>
              <a:rPr lang="en-US" sz="800" dirty="0"/>
              <a:t>JAVA SDK for Service Registration/Access</a:t>
            </a:r>
          </a:p>
          <a:p>
            <a:r>
              <a:rPr lang="en-US" sz="800" dirty="0"/>
              <a:t>Swagger SDK</a:t>
            </a:r>
          </a:p>
          <a:p>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
        <p:nvSpPr>
          <p:cNvPr id="4" name="Rectangle 8"/>
          <p:cNvSpPr/>
          <p:nvPr/>
        </p:nvSpPr>
        <p:spPr>
          <a:xfrm>
            <a:off x="2297430" y="1372235"/>
            <a:ext cx="9523730" cy="3038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a:t>
            </a:r>
          </a:p>
          <a:p>
            <a:pPr marL="285750" indent="-285750">
              <a:buFontTx/>
              <a:buChar char="-"/>
            </a:pPr>
            <a:r>
              <a:rPr lang="en-US" sz="1600" dirty="0">
                <a:solidFill>
                  <a:schemeClr val="tx1">
                    <a:lumMod val="85000"/>
                    <a:lumOff val="15000"/>
                  </a:schemeClr>
                </a:solidFill>
              </a:rPr>
              <a:t>Service Registration REST Interface</a:t>
            </a:r>
          </a:p>
          <a:p>
            <a:pPr marL="742950" lvl="1" indent="-285750">
              <a:buFontTx/>
              <a:buChar char="-"/>
            </a:pPr>
            <a:r>
              <a:rPr lang="en-US" sz="1600" dirty="0">
                <a:solidFill>
                  <a:schemeClr val="tx1">
                    <a:lumMod val="85000"/>
                    <a:lumOff val="15000"/>
                  </a:schemeClr>
                </a:solidFill>
                <a:sym typeface="+mn-ea"/>
              </a:rPr>
              <a:t>Provides the RESTFul interface to </a:t>
            </a:r>
            <a:r>
              <a:rPr lang="en-US" altLang="zh-CN" sz="1600" dirty="0">
                <a:solidFill>
                  <a:schemeClr val="tx1">
                    <a:lumMod val="85000"/>
                    <a:lumOff val="15000"/>
                  </a:schemeClr>
                </a:solidFill>
                <a:ea typeface="SimSun" panose="02010600030101010101" pitchFamily="2" charset="-122"/>
                <a:sym typeface="+mn-ea"/>
              </a:rPr>
              <a:t>register ONAP services.</a:t>
            </a:r>
            <a:endParaRPr lang="en-US" sz="1600" dirty="0">
              <a:solidFill>
                <a:schemeClr val="tx1">
                  <a:lumMod val="85000"/>
                  <a:lumOff val="15000"/>
                </a:schemeClr>
              </a:solidFill>
            </a:endParaRPr>
          </a:p>
          <a:p>
            <a:pPr marL="285750" indent="-285750">
              <a:buFontTx/>
              <a:buChar char="-"/>
            </a:pPr>
            <a:r>
              <a:rPr lang="en-US" sz="1600" dirty="0">
                <a:solidFill>
                  <a:schemeClr val="tx1">
                    <a:lumMod val="85000"/>
                    <a:lumOff val="15000"/>
                  </a:schemeClr>
                </a:solidFill>
                <a:sym typeface="+mn-ea"/>
              </a:rPr>
              <a:t>Service Discovery REST Interface</a:t>
            </a:r>
            <a:endParaRPr lang="en-US" sz="1600" dirty="0">
              <a:solidFill>
                <a:schemeClr val="tx1">
                  <a:lumMod val="85000"/>
                  <a:lumOff val="15000"/>
                </a:schemeClr>
              </a:solidFill>
            </a:endParaRPr>
          </a:p>
          <a:p>
            <a:pPr marL="742950" lvl="1" indent="-285750">
              <a:buFontTx/>
              <a:buChar char="-"/>
            </a:pPr>
            <a:r>
              <a:rPr lang="en-US" sz="1600" dirty="0">
                <a:solidFill>
                  <a:schemeClr val="tx1">
                    <a:lumMod val="85000"/>
                    <a:lumOff val="15000"/>
                  </a:schemeClr>
                </a:solidFill>
                <a:sym typeface="+mn-ea"/>
              </a:rPr>
              <a:t>Provides the RESTFul interface to </a:t>
            </a:r>
            <a:r>
              <a:rPr lang="en-US" altLang="zh-CN" sz="1600" dirty="0">
                <a:solidFill>
                  <a:schemeClr val="tx1">
                    <a:lumMod val="85000"/>
                    <a:lumOff val="15000"/>
                  </a:schemeClr>
                </a:solidFill>
                <a:ea typeface="SimSun" panose="02010600030101010101" pitchFamily="2" charset="-122"/>
                <a:sym typeface="+mn-ea"/>
              </a:rPr>
              <a:t>discover ONAP services.</a:t>
            </a:r>
          </a:p>
          <a:p>
            <a:pPr marL="285750" indent="-285750">
              <a:buFontTx/>
              <a:buChar char="-"/>
            </a:pPr>
            <a:r>
              <a:rPr lang="en-US" sz="1600" dirty="0">
                <a:solidFill>
                  <a:schemeClr val="tx1">
                    <a:lumMod val="85000"/>
                    <a:lumOff val="15000"/>
                  </a:schemeClr>
                </a:solidFill>
                <a:sym typeface="+mn-ea"/>
              </a:rPr>
              <a:t>JAVA SDK</a:t>
            </a:r>
            <a:endParaRPr lang="en-US" sz="1600" dirty="0">
              <a:solidFill>
                <a:schemeClr val="tx1">
                  <a:lumMod val="85000"/>
                  <a:lumOff val="15000"/>
                </a:schemeClr>
              </a:solidFill>
            </a:endParaRPr>
          </a:p>
          <a:p>
            <a:pPr marL="742950" lvl="1" indent="-285750">
              <a:buFontTx/>
              <a:buChar char="-"/>
            </a:pPr>
            <a:r>
              <a:rPr lang="en-US" sz="1600" dirty="0">
                <a:solidFill>
                  <a:schemeClr val="tx1">
                    <a:lumMod val="85000"/>
                    <a:lumOff val="15000"/>
                  </a:schemeClr>
                </a:solidFill>
                <a:sym typeface="+mn-ea"/>
              </a:rPr>
              <a:t>Provides JAVA SDK to register ONAP services.</a:t>
            </a:r>
          </a:p>
          <a:p>
            <a:pPr marL="742950" lvl="1" indent="-285750">
              <a:buFontTx/>
              <a:buChar char="-"/>
            </a:pPr>
            <a:r>
              <a:rPr lang="en-US" sz="1600" dirty="0">
                <a:solidFill>
                  <a:schemeClr val="tx1">
                    <a:lumMod val="85000"/>
                    <a:lumOff val="15000"/>
                  </a:schemeClr>
                </a:solidFill>
              </a:rPr>
              <a:t>Provides JAVA SDK to access ONAP services.</a:t>
            </a:r>
          </a:p>
          <a:p>
            <a:pPr lvl="1" indent="0">
              <a:buFontTx/>
              <a:buNone/>
            </a:pPr>
            <a:r>
              <a:rPr lang="en-US" sz="1600" dirty="0">
                <a:solidFill>
                  <a:schemeClr val="tx1">
                    <a:lumMod val="85000"/>
                    <a:lumOff val="15000"/>
                  </a:schemeClr>
                </a:solidFill>
              </a:rPr>
              <a:t>Note: ONAP components don' </a:t>
            </a:r>
            <a:r>
              <a:rPr lang="en-US" sz="1600" dirty="0">
                <a:solidFill>
                  <a:schemeClr val="tx1"/>
                </a:solidFill>
              </a:rPr>
              <a:t>t </a:t>
            </a:r>
            <a:r>
              <a:rPr lang="en-US" sz="1600" dirty="0" smtClean="0">
                <a:solidFill>
                  <a:schemeClr val="tx1"/>
                </a:solidFill>
              </a:rPr>
              <a:t>need the MSB </a:t>
            </a:r>
            <a:r>
              <a:rPr lang="en-US" sz="1600" dirty="0">
                <a:solidFill>
                  <a:schemeClr val="tx1"/>
                </a:solidFill>
              </a:rPr>
              <a:t>interfaces to leverage the </a:t>
            </a:r>
            <a:r>
              <a:rPr lang="en-US" altLang="zh-CN" sz="1600" dirty="0">
                <a:solidFill>
                  <a:schemeClr val="tx1"/>
                </a:solidFill>
                <a:ea typeface="SimSun" panose="02010600030101010101" pitchFamily="2" charset="-122"/>
              </a:rPr>
              <a:t>transparent service registration </a:t>
            </a:r>
            <a:r>
              <a:rPr lang="en-US" altLang="zh-CN" sz="1600" dirty="0" smtClean="0">
                <a:solidFill>
                  <a:schemeClr val="tx1"/>
                </a:solidFill>
                <a:ea typeface="SimSun" panose="02010600030101010101" pitchFamily="2" charset="-122"/>
              </a:rPr>
              <a:t>proxy (kube2msb) </a:t>
            </a:r>
            <a:r>
              <a:rPr lang="en-US" altLang="zh-CN" sz="1600" dirty="0">
                <a:solidFill>
                  <a:schemeClr val="tx1"/>
                </a:solidFill>
                <a:ea typeface="SimSun" panose="02010600030101010101" pitchFamily="2" charset="-122"/>
              </a:rPr>
              <a:t>and communication </a:t>
            </a:r>
            <a:r>
              <a:rPr lang="en-US" altLang="zh-CN" sz="1600" dirty="0" smtClean="0">
                <a:solidFill>
                  <a:schemeClr val="tx1"/>
                </a:solidFill>
                <a:ea typeface="SimSun" panose="02010600030101010101" pitchFamily="2" charset="-122"/>
              </a:rPr>
              <a:t>proxy (API Gateway).</a:t>
            </a:r>
            <a:endParaRPr lang="en-US" altLang="zh-CN" sz="1600" dirty="0">
              <a:solidFill>
                <a:schemeClr val="tx1"/>
              </a:solidFill>
              <a:ea typeface="SimSun" panose="02010600030101010101" pitchFamily="2" charset="-122"/>
            </a:endParaRPr>
          </a:p>
          <a:p>
            <a:pPr>
              <a:buFontTx/>
              <a:buChar char="-"/>
            </a:pPr>
            <a:r>
              <a:rPr lang="en-US" altLang="zh-CN" sz="1600" dirty="0">
                <a:solidFill>
                  <a:schemeClr val="tx1"/>
                </a:solidFill>
                <a:ea typeface="SimSun" panose="02010600030101010101" pitchFamily="2" charset="-122"/>
              </a:rPr>
              <a:t>Swagger SDK</a:t>
            </a:r>
          </a:p>
          <a:p>
            <a:pPr lvl="1">
              <a:buFontTx/>
              <a:buChar char="-"/>
            </a:pPr>
            <a:r>
              <a:rPr lang="en-US" altLang="zh-CN" sz="1600" dirty="0">
                <a:solidFill>
                  <a:schemeClr val="tx1"/>
                </a:solidFill>
                <a:ea typeface="SimSun" panose="02010600030101010101" pitchFamily="2" charset="-122"/>
              </a:rPr>
              <a:t> provides </a:t>
            </a:r>
            <a:r>
              <a:rPr lang="en-US" altLang="zh-CN" sz="1600" dirty="0" err="1">
                <a:solidFill>
                  <a:schemeClr val="tx1"/>
                </a:solidFill>
                <a:ea typeface="SimSun" panose="02010600030101010101" pitchFamily="2" charset="-122"/>
              </a:rPr>
              <a:t>Mvn</a:t>
            </a:r>
            <a:r>
              <a:rPr lang="en-US" altLang="zh-CN" sz="1600" dirty="0">
                <a:solidFill>
                  <a:schemeClr val="tx1"/>
                </a:solidFill>
                <a:ea typeface="SimSun" panose="02010600030101010101" pitchFamily="2" charset="-122"/>
              </a:rPr>
              <a:t> plug-in settings for  (JAVA)cl</a:t>
            </a:r>
            <a:r>
              <a:rPr lang="en-US" altLang="zh-CN" sz="1600" dirty="0">
                <a:solidFill>
                  <a:schemeClr val="tx1">
                    <a:lumMod val="85000"/>
                    <a:lumOff val="15000"/>
                  </a:schemeClr>
                </a:solidFill>
                <a:ea typeface="SimSun" panose="02010600030101010101" pitchFamily="2" charset="-122"/>
              </a:rPr>
              <a:t>ient </a:t>
            </a:r>
            <a:r>
              <a:rPr lang="en-US" altLang="zh-CN" sz="1600" dirty="0" err="1">
                <a:solidFill>
                  <a:schemeClr val="tx1">
                    <a:lumMod val="85000"/>
                    <a:lumOff val="15000"/>
                  </a:schemeClr>
                </a:solidFill>
                <a:ea typeface="SimSun" panose="02010600030101010101" pitchFamily="2" charset="-122"/>
              </a:rPr>
              <a:t>sdk</a:t>
            </a:r>
            <a:r>
              <a:rPr lang="en-US" altLang="zh-CN" sz="1600" dirty="0">
                <a:solidFill>
                  <a:schemeClr val="tx1">
                    <a:lumMod val="85000"/>
                    <a:lumOff val="15000"/>
                  </a:schemeClr>
                </a:solidFill>
                <a:ea typeface="SimSun" panose="02010600030101010101" pitchFamily="2" charset="-122"/>
              </a:rPr>
              <a:t> generation </a:t>
            </a:r>
          </a:p>
          <a:p>
            <a:pPr lvl="1" indent="0">
              <a:buFontTx/>
              <a:buNone/>
            </a:pPr>
            <a:endParaRPr lang="en-US" altLang="zh-CN" dirty="0">
              <a:solidFill>
                <a:schemeClr val="tx1">
                  <a:lumMod val="85000"/>
                  <a:lumOff val="15000"/>
                </a:schemeClr>
              </a:solidFill>
              <a:ea typeface="SimSun" panose="02010600030101010101" pitchFamily="2" charset="-122"/>
            </a:endParaRPr>
          </a:p>
        </p:txBody>
      </p:sp>
    </p:spTree>
    <p:extLst>
      <p:ext uri="{BB962C8B-B14F-4D97-AF65-F5344CB8AC3E}">
        <p14:creationId xmlns:p14="http://schemas.microsoft.com/office/powerpoint/2010/main" val="583261870"/>
      </p:ext>
    </p:extLst>
  </p:cSld>
  <p:clrMapOvr>
    <a:masterClrMapping/>
  </p:clrMapOvr>
  <p:transition>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31</a:t>
            </a:fld>
            <a:endParaRPr lang="en-US" dirty="0"/>
          </a:p>
        </p:txBody>
      </p:sp>
      <p:sp>
        <p:nvSpPr>
          <p:cNvPr id="3" name="Title 2"/>
          <p:cNvSpPr>
            <a:spLocks noGrp="1"/>
          </p:cNvSpPr>
          <p:nvPr>
            <p:ph type="title"/>
          </p:nvPr>
        </p:nvSpPr>
        <p:spPr/>
        <p:txBody>
          <a:bodyPr>
            <a:normAutofit fontScale="90000"/>
          </a:bodyPr>
          <a:lstStyle/>
          <a:p>
            <a:r>
              <a:rPr lang="en-US" dirty="0"/>
              <a:t>Optimization Framework - R2 (1/4)</a:t>
            </a:r>
          </a:p>
        </p:txBody>
      </p:sp>
      <p:sp>
        <p:nvSpPr>
          <p:cNvPr id="7" name="圆角矩形 30"/>
          <p:cNvSpPr/>
          <p:nvPr/>
        </p:nvSpPr>
        <p:spPr>
          <a:xfrm>
            <a:off x="281699" y="2827053"/>
            <a:ext cx="1613230" cy="440310"/>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Optimization Framework (OOF)</a:t>
            </a:r>
          </a:p>
        </p:txBody>
      </p:sp>
      <p:sp>
        <p:nvSpPr>
          <p:cNvPr id="8" name="Rectangle 7"/>
          <p:cNvSpPr/>
          <p:nvPr/>
        </p:nvSpPr>
        <p:spPr>
          <a:xfrm>
            <a:off x="3039962" y="1009800"/>
            <a:ext cx="8833880" cy="190383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Definition:</a:t>
            </a:r>
          </a:p>
          <a:p>
            <a:pPr marL="285750" indent="-285750">
              <a:buFontTx/>
              <a:buChar char="-"/>
            </a:pPr>
            <a:r>
              <a:rPr lang="en-US" sz="1300" dirty="0">
                <a:solidFill>
                  <a:schemeClr val="tx1">
                    <a:lumMod val="85000"/>
                    <a:lumOff val="15000"/>
                  </a:schemeClr>
                </a:solidFill>
              </a:rPr>
              <a:t>ONAP Optimization Framework (OOF) provides functionality for creating and running optimization applications by leveraging a policy-driven, declarative approach.</a:t>
            </a:r>
          </a:p>
          <a:p>
            <a:pPr marL="285750" indent="-285750">
              <a:buFontTx/>
              <a:buChar char="-"/>
            </a:pPr>
            <a:r>
              <a:rPr lang="en-US" sz="1300" dirty="0">
                <a:solidFill>
                  <a:schemeClr val="tx1">
                    <a:lumMod val="85000"/>
                    <a:lumOff val="15000"/>
                  </a:schemeClr>
                </a:solidFill>
              </a:rPr>
              <a:t>Supports different specializations (applications) with specific domain and optimization needs.</a:t>
            </a:r>
          </a:p>
          <a:p>
            <a:pPr marL="285750" indent="-285750">
              <a:buFontTx/>
              <a:buChar char="-"/>
            </a:pPr>
            <a:r>
              <a:rPr lang="en-US" sz="1300" dirty="0">
                <a:solidFill>
                  <a:schemeClr val="tx1">
                    <a:lumMod val="85000"/>
                    <a:lumOff val="15000"/>
                  </a:schemeClr>
                </a:solidFill>
              </a:rPr>
              <a:t>Initial specialization scopes include, but are not limited to, VNF placement support via Homing and Allocation Service (HAS) with different use cases, and change management scheduling service.</a:t>
            </a:r>
          </a:p>
          <a:p>
            <a:pPr marL="285750" lvl="1" indent="-285750">
              <a:buFontTx/>
              <a:buChar char="-"/>
            </a:pPr>
            <a:r>
              <a:rPr lang="en-US" sz="1300" dirty="0">
                <a:solidFill>
                  <a:schemeClr val="tx1">
                    <a:lumMod val="85000"/>
                    <a:lumOff val="15000"/>
                  </a:schemeClr>
                </a:solidFill>
              </a:rPr>
              <a:t>For R2, the OOF will support </a:t>
            </a:r>
            <a:r>
              <a:rPr lang="en-US" sz="1300" dirty="0" err="1">
                <a:solidFill>
                  <a:schemeClr val="tx1">
                    <a:lumMod val="85000"/>
                    <a:lumOff val="15000"/>
                  </a:schemeClr>
                </a:solidFill>
              </a:rPr>
              <a:t>vCPE</a:t>
            </a:r>
            <a:r>
              <a:rPr lang="en-US" sz="1300" dirty="0">
                <a:solidFill>
                  <a:schemeClr val="tx1">
                    <a:lumMod val="85000"/>
                    <a:lumOff val="15000"/>
                  </a:schemeClr>
                </a:solidFill>
              </a:rPr>
              <a:t> use case (as a MVP). </a:t>
            </a:r>
          </a:p>
          <a:p>
            <a:pPr marL="285750" lvl="1" indent="-285750">
              <a:buFontTx/>
              <a:buChar char="-"/>
            </a:pPr>
            <a:r>
              <a:rPr lang="en-US" sz="1300" dirty="0">
                <a:solidFill>
                  <a:schemeClr val="tx1">
                    <a:lumMod val="85000"/>
                    <a:lumOff val="15000"/>
                  </a:schemeClr>
                </a:solidFill>
              </a:rPr>
              <a:t>For R2, the OOF will demonstrate an example of Change Management Scheduling Optimization using the OOF design framework with simple, representative constraints. </a:t>
            </a:r>
          </a:p>
        </p:txBody>
      </p:sp>
      <p:cxnSp>
        <p:nvCxnSpPr>
          <p:cNvPr id="13" name="Straight Connector 12"/>
          <p:cNvCxnSpPr>
            <a:endCxn id="14" idx="4"/>
          </p:cNvCxnSpPr>
          <p:nvPr/>
        </p:nvCxnSpPr>
        <p:spPr>
          <a:xfrm flipH="1" flipV="1">
            <a:off x="546012" y="2569848"/>
            <a:ext cx="3551" cy="257206"/>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16125"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60987" y="1517914"/>
            <a:ext cx="2397836" cy="954107"/>
          </a:xfrm>
          <a:prstGeom prst="rect">
            <a:avLst/>
          </a:prstGeom>
          <a:noFill/>
        </p:spPr>
        <p:txBody>
          <a:bodyPr wrap="none" rtlCol="0">
            <a:spAutoFit/>
          </a:bodyPr>
          <a:lstStyle/>
          <a:p>
            <a:pPr marL="171450" indent="-171450">
              <a:buFont typeface="Arial" panose="020B0604020202020204" pitchFamily="34" charset="0"/>
              <a:buChar char="•"/>
            </a:pPr>
            <a:r>
              <a:rPr lang="en-US" sz="1400" dirty="0"/>
              <a:t>Service Orchestrator (SO)</a:t>
            </a:r>
          </a:p>
          <a:p>
            <a:pPr marL="171450" indent="-171450">
              <a:buFont typeface="Arial" panose="020B0604020202020204" pitchFamily="34" charset="0"/>
              <a:buChar char="•"/>
            </a:pPr>
            <a:r>
              <a:rPr lang="en-US" sz="1400" dirty="0"/>
              <a:t>Change Management Portal</a:t>
            </a:r>
          </a:p>
          <a:p>
            <a:pPr marL="171450" indent="-171450">
              <a:buFont typeface="Arial" panose="020B0604020202020204" pitchFamily="34" charset="0"/>
              <a:buChar char="•"/>
            </a:pPr>
            <a:endParaRPr lang="en-US" sz="1400" dirty="0"/>
          </a:p>
          <a:p>
            <a:endParaRPr lang="en-US" sz="14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60987" y="3985471"/>
            <a:ext cx="2652521" cy="954107"/>
          </a:xfrm>
          <a:prstGeom prst="rect">
            <a:avLst/>
          </a:prstGeom>
          <a:noFill/>
        </p:spPr>
        <p:txBody>
          <a:bodyPr wrap="none" rtlCol="0">
            <a:spAutoFit/>
          </a:bodyPr>
          <a:lstStyle/>
          <a:p>
            <a:pPr marL="171450" indent="-171450">
              <a:buFont typeface="Arial" charset="0"/>
              <a:buChar char="•"/>
            </a:pPr>
            <a:r>
              <a:rPr lang="en-US" sz="1400" dirty="0"/>
              <a:t>Policy Interface</a:t>
            </a:r>
          </a:p>
          <a:p>
            <a:pPr marL="171450" indent="-171450">
              <a:buFont typeface="Arial" charset="0"/>
              <a:buChar char="•"/>
            </a:pPr>
            <a:r>
              <a:rPr lang="en-US" sz="1400" dirty="0"/>
              <a:t>Inventory Service Interface</a:t>
            </a:r>
          </a:p>
          <a:p>
            <a:pPr marL="171450" indent="-171450">
              <a:buFont typeface="Arial" charset="0"/>
              <a:buChar char="•"/>
            </a:pPr>
            <a:r>
              <a:rPr lang="en-US" sz="1400" dirty="0"/>
              <a:t>Service/Policy Models Interface</a:t>
            </a:r>
          </a:p>
          <a:p>
            <a:pPr marL="171450" indent="-171450">
              <a:buFont typeface="Arial" charset="0"/>
              <a:buChar char="•"/>
            </a:pPr>
            <a:r>
              <a:rPr lang="en-US" sz="1400" dirty="0"/>
              <a:t>Infrastructure Metrics Interface</a:t>
            </a:r>
          </a:p>
        </p:txBody>
      </p:sp>
      <p:sp>
        <p:nvSpPr>
          <p:cNvPr id="22" name="Rectangle 21"/>
          <p:cNvSpPr/>
          <p:nvPr/>
        </p:nvSpPr>
        <p:spPr>
          <a:xfrm>
            <a:off x="3039961" y="3025112"/>
            <a:ext cx="8833880" cy="12356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Provided Interfaces:</a:t>
            </a:r>
          </a:p>
          <a:p>
            <a:pPr marL="285750" indent="-285750">
              <a:buFontTx/>
              <a:buChar char="-"/>
            </a:pPr>
            <a:r>
              <a:rPr lang="en-US" sz="1300" dirty="0">
                <a:solidFill>
                  <a:schemeClr val="tx1">
                    <a:lumMod val="85000"/>
                    <a:lumOff val="15000"/>
                  </a:schemeClr>
                </a:solidFill>
              </a:rPr>
              <a:t>Placement Optimization Interface</a:t>
            </a:r>
          </a:p>
          <a:p>
            <a:pPr marL="742950" lvl="1" indent="-285750">
              <a:buFontTx/>
              <a:buChar char="-"/>
            </a:pPr>
            <a:r>
              <a:rPr lang="en-US" sz="1300" dirty="0">
                <a:solidFill>
                  <a:schemeClr val="tx1">
                    <a:lumMod val="85000"/>
                    <a:lumOff val="15000"/>
                  </a:schemeClr>
                </a:solidFill>
              </a:rPr>
              <a:t>Provides functionality for the Service Orchestrator to specify placement services [</a:t>
            </a:r>
            <a:r>
              <a:rPr lang="en-US" sz="1300" dirty="0" err="1">
                <a:solidFill>
                  <a:schemeClr val="tx1">
                    <a:lumMod val="85000"/>
                    <a:lumOff val="15000"/>
                  </a:schemeClr>
                </a:solidFill>
              </a:rPr>
              <a:t>vCPE</a:t>
            </a:r>
            <a:r>
              <a:rPr lang="en-US" sz="1300" dirty="0">
                <a:solidFill>
                  <a:schemeClr val="tx1">
                    <a:lumMod val="85000"/>
                    <a:lumOff val="15000"/>
                  </a:schemeClr>
                </a:solidFill>
              </a:rPr>
              <a:t> use case]</a:t>
            </a:r>
          </a:p>
          <a:p>
            <a:pPr marL="285750" indent="-285750">
              <a:buFontTx/>
              <a:buChar char="-"/>
            </a:pPr>
            <a:r>
              <a:rPr lang="en-US" sz="1300" dirty="0">
                <a:solidFill>
                  <a:schemeClr val="tx1">
                    <a:lumMod val="85000"/>
                    <a:lumOff val="15000"/>
                  </a:schemeClr>
                </a:solidFill>
              </a:rPr>
              <a:t>Change Management Portal Interface</a:t>
            </a:r>
          </a:p>
          <a:p>
            <a:pPr marL="742950" lvl="1" indent="-285750">
              <a:buFontTx/>
              <a:buChar char="-"/>
            </a:pPr>
            <a:r>
              <a:rPr lang="en-US" sz="1300" dirty="0">
                <a:solidFill>
                  <a:schemeClr val="tx1">
                    <a:lumMod val="85000"/>
                    <a:lumOff val="15000"/>
                  </a:schemeClr>
                </a:solidFill>
              </a:rPr>
              <a:t>Provides functionality for calculating schedules that satisfy time constraints and conflicts [R2 focus on a demonstration of the design framework; alignment with Change Management scheduling use case]</a:t>
            </a:r>
          </a:p>
        </p:txBody>
      </p:sp>
      <p:sp>
        <p:nvSpPr>
          <p:cNvPr id="23" name="Rectangle 22"/>
          <p:cNvSpPr/>
          <p:nvPr/>
        </p:nvSpPr>
        <p:spPr>
          <a:xfrm>
            <a:off x="3039961" y="5694450"/>
            <a:ext cx="8833880" cy="70463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Consumed Models:</a:t>
            </a:r>
          </a:p>
          <a:p>
            <a:pPr marL="285750" indent="-285750">
              <a:buFontTx/>
              <a:buChar char="-"/>
            </a:pPr>
            <a:r>
              <a:rPr lang="en-US" sz="1300" dirty="0">
                <a:solidFill>
                  <a:schemeClr val="tx1">
                    <a:lumMod val="85000"/>
                    <a:lumOff val="15000"/>
                  </a:schemeClr>
                </a:solidFill>
              </a:rPr>
              <a:t>Policy Models (constraints) and License Models from: SDC</a:t>
            </a:r>
          </a:p>
          <a:p>
            <a:pPr marL="285750" indent="-285750">
              <a:buFontTx/>
              <a:buChar char="-"/>
            </a:pPr>
            <a:r>
              <a:rPr lang="en-US" sz="1300" dirty="0">
                <a:solidFill>
                  <a:schemeClr val="tx1">
                    <a:lumMod val="85000"/>
                    <a:lumOff val="15000"/>
                  </a:schemeClr>
                </a:solidFill>
              </a:rPr>
              <a:t>Infrastructure Metrics Models, from:  Multi Cloud</a:t>
            </a:r>
          </a:p>
        </p:txBody>
      </p:sp>
      <p:sp>
        <p:nvSpPr>
          <p:cNvPr id="25" name="Rectangle 24"/>
          <p:cNvSpPr/>
          <p:nvPr/>
        </p:nvSpPr>
        <p:spPr>
          <a:xfrm>
            <a:off x="3039961" y="4395450"/>
            <a:ext cx="8819960" cy="12146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Consumed Interfaces:</a:t>
            </a:r>
          </a:p>
          <a:p>
            <a:pPr marL="285750" indent="-285750">
              <a:buFontTx/>
              <a:buChar char="-"/>
            </a:pPr>
            <a:r>
              <a:rPr lang="en-US" sz="1300" dirty="0">
                <a:solidFill>
                  <a:schemeClr val="tx1">
                    <a:lumMod val="85000"/>
                    <a:lumOff val="15000"/>
                  </a:schemeClr>
                </a:solidFill>
              </a:rPr>
              <a:t>Policy Interface, from: Policy</a:t>
            </a:r>
          </a:p>
          <a:p>
            <a:pPr marL="285750" indent="-285750">
              <a:buFontTx/>
              <a:buChar char="-"/>
            </a:pPr>
            <a:r>
              <a:rPr lang="en-US" sz="1300" dirty="0">
                <a:solidFill>
                  <a:schemeClr val="tx1">
                    <a:lumMod val="85000"/>
                    <a:lumOff val="15000"/>
                  </a:schemeClr>
                </a:solidFill>
              </a:rPr>
              <a:t>Inventory Service Interface, from: Available and Active Inventory</a:t>
            </a:r>
          </a:p>
          <a:p>
            <a:pPr marL="285750" indent="-285750">
              <a:buFontTx/>
              <a:buChar char="-"/>
            </a:pPr>
            <a:r>
              <a:rPr lang="en-US" sz="1300" dirty="0">
                <a:solidFill>
                  <a:schemeClr val="tx1">
                    <a:lumMod val="85000"/>
                    <a:lumOff val="15000"/>
                  </a:schemeClr>
                </a:solidFill>
              </a:rPr>
              <a:t>Service/Policy Models Interface, from: SDC </a:t>
            </a:r>
          </a:p>
          <a:p>
            <a:pPr marL="285750" indent="-285750">
              <a:buFontTx/>
              <a:buChar char="-"/>
            </a:pPr>
            <a:r>
              <a:rPr lang="en-US" sz="1300" dirty="0">
                <a:solidFill>
                  <a:schemeClr val="tx1">
                    <a:lumMod val="85000"/>
                    <a:lumOff val="15000"/>
                  </a:schemeClr>
                </a:solidFill>
              </a:rPr>
              <a:t>Infrastructure Metrics Interface, from: Multi Cloud</a:t>
            </a:r>
            <a:endParaRPr lang="en-US" sz="1300" i="1" dirty="0">
              <a:solidFill>
                <a:schemeClr val="tx1">
                  <a:lumMod val="85000"/>
                  <a:lumOff val="15000"/>
                </a:schemeClr>
              </a:solidFill>
            </a:endParaRPr>
          </a:p>
        </p:txBody>
      </p:sp>
    </p:spTree>
    <p:extLst>
      <p:ext uri="{BB962C8B-B14F-4D97-AF65-F5344CB8AC3E}">
        <p14:creationId xmlns:p14="http://schemas.microsoft.com/office/powerpoint/2010/main" val="1910880184"/>
      </p:ext>
    </p:extLst>
  </p:cSld>
  <p:clrMapOvr>
    <a:masterClrMapping/>
  </p:clrMapOvr>
  <p:transition>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32</a:t>
            </a:fld>
            <a:endParaRPr lang="en-US" dirty="0"/>
          </a:p>
        </p:txBody>
      </p:sp>
      <p:sp>
        <p:nvSpPr>
          <p:cNvPr id="7" name="圆角矩形 30"/>
          <p:cNvSpPr/>
          <p:nvPr/>
        </p:nvSpPr>
        <p:spPr>
          <a:xfrm>
            <a:off x="281699" y="2827053"/>
            <a:ext cx="1613230" cy="440310"/>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Optimization Framework (OOF)</a:t>
            </a:r>
          </a:p>
        </p:txBody>
      </p:sp>
      <p:sp>
        <p:nvSpPr>
          <p:cNvPr id="9" name="Rectangle 8"/>
          <p:cNvSpPr/>
          <p:nvPr/>
        </p:nvSpPr>
        <p:spPr>
          <a:xfrm>
            <a:off x="3017418" y="3561348"/>
            <a:ext cx="8943354" cy="151269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Additional Provided Interfaces for R3 and beyond:</a:t>
            </a:r>
          </a:p>
          <a:p>
            <a:pPr marL="285750" indent="-285750">
              <a:buFontTx/>
              <a:buChar char="-"/>
            </a:pPr>
            <a:r>
              <a:rPr lang="en-US" sz="1300" dirty="0">
                <a:solidFill>
                  <a:schemeClr val="tx1">
                    <a:lumMod val="85000"/>
                    <a:lumOff val="15000"/>
                  </a:schemeClr>
                </a:solidFill>
              </a:rPr>
              <a:t>Placement Optimization Interface</a:t>
            </a:r>
          </a:p>
          <a:p>
            <a:pPr marL="742950" lvl="1" indent="-285750">
              <a:buFontTx/>
              <a:buChar char="-"/>
            </a:pPr>
            <a:r>
              <a:rPr lang="en-US" sz="1300" dirty="0">
                <a:solidFill>
                  <a:schemeClr val="tx1">
                    <a:lumMod val="85000"/>
                    <a:lumOff val="15000"/>
                  </a:schemeClr>
                </a:solidFill>
              </a:rPr>
              <a:t>For R2, the focus is on supporting </a:t>
            </a:r>
            <a:r>
              <a:rPr lang="en-US" sz="1300" dirty="0" err="1">
                <a:solidFill>
                  <a:schemeClr val="tx1">
                    <a:lumMod val="85000"/>
                    <a:lumOff val="15000"/>
                  </a:schemeClr>
                </a:solidFill>
              </a:rPr>
              <a:t>vCPE</a:t>
            </a:r>
            <a:r>
              <a:rPr lang="en-US" sz="1300" dirty="0">
                <a:solidFill>
                  <a:schemeClr val="tx1">
                    <a:lumMod val="85000"/>
                    <a:lumOff val="15000"/>
                  </a:schemeClr>
                </a:solidFill>
              </a:rPr>
              <a:t> use case; </a:t>
            </a:r>
          </a:p>
          <a:p>
            <a:pPr marL="742950" lvl="1" indent="-285750">
              <a:buFontTx/>
              <a:buChar char="-"/>
            </a:pPr>
            <a:r>
              <a:rPr lang="en-US" sz="1300" dirty="0">
                <a:solidFill>
                  <a:schemeClr val="tx1">
                    <a:lumMod val="85000"/>
                    <a:lumOff val="15000"/>
                  </a:schemeClr>
                </a:solidFill>
              </a:rPr>
              <a:t>for R3 and beyond, the OOF will also support </a:t>
            </a:r>
            <a:r>
              <a:rPr lang="en-US" sz="1300" dirty="0" err="1">
                <a:solidFill>
                  <a:schemeClr val="tx1">
                    <a:lumMod val="85000"/>
                    <a:lumOff val="15000"/>
                  </a:schemeClr>
                </a:solidFill>
              </a:rPr>
              <a:t>VoLTE</a:t>
            </a:r>
            <a:r>
              <a:rPr lang="en-US" sz="1300" dirty="0">
                <a:solidFill>
                  <a:schemeClr val="tx1">
                    <a:lumMod val="85000"/>
                    <a:lumOff val="15000"/>
                  </a:schemeClr>
                </a:solidFill>
              </a:rPr>
              <a:t>, VNF/Service scale-in/out (higher order control loop), and RAN-5G.</a:t>
            </a:r>
          </a:p>
          <a:p>
            <a:pPr marL="285750" indent="-285750">
              <a:buFontTx/>
              <a:buChar char="-"/>
            </a:pPr>
            <a:r>
              <a:rPr lang="en-US" sz="1300" dirty="0">
                <a:solidFill>
                  <a:schemeClr val="tx1">
                    <a:lumMod val="85000"/>
                    <a:lumOff val="15000"/>
                  </a:schemeClr>
                </a:solidFill>
              </a:rPr>
              <a:t>Change Management Portal Interface</a:t>
            </a:r>
          </a:p>
          <a:p>
            <a:pPr marL="742950" lvl="1" indent="-285750">
              <a:buFontTx/>
              <a:buChar char="-"/>
            </a:pPr>
            <a:r>
              <a:rPr lang="en-US" sz="1300" dirty="0">
                <a:solidFill>
                  <a:schemeClr val="tx1">
                    <a:lumMod val="85000"/>
                    <a:lumOff val="15000"/>
                  </a:schemeClr>
                </a:solidFill>
              </a:rPr>
              <a:t>For R2, the focus is on a demonstration of OOF with simple, representative constraints; </a:t>
            </a:r>
            <a:br>
              <a:rPr lang="en-US" sz="1300" dirty="0">
                <a:solidFill>
                  <a:schemeClr val="tx1">
                    <a:lumMod val="85000"/>
                    <a:lumOff val="15000"/>
                  </a:schemeClr>
                </a:solidFill>
              </a:rPr>
            </a:br>
            <a:r>
              <a:rPr lang="en-US" sz="1300" dirty="0">
                <a:solidFill>
                  <a:schemeClr val="tx1">
                    <a:lumMod val="85000"/>
                    <a:lumOff val="15000"/>
                  </a:schemeClr>
                </a:solidFill>
              </a:rPr>
              <a:t>this effort will be aligned with the Change Management scheduling use case (for R3 and beyond)</a:t>
            </a:r>
          </a:p>
        </p:txBody>
      </p:sp>
      <p:cxnSp>
        <p:nvCxnSpPr>
          <p:cNvPr id="13" name="Straight Connector 12"/>
          <p:cNvCxnSpPr>
            <a:endCxn id="14" idx="4"/>
          </p:cNvCxnSpPr>
          <p:nvPr/>
        </p:nvCxnSpPr>
        <p:spPr>
          <a:xfrm flipH="1" flipV="1">
            <a:off x="546012" y="2569848"/>
            <a:ext cx="3551" cy="257206"/>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16125"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2678426" cy="1077218"/>
          </a:xfrm>
          <a:prstGeom prst="rect">
            <a:avLst/>
          </a:prstGeom>
          <a:noFill/>
        </p:spPr>
        <p:txBody>
          <a:bodyPr wrap="none" rtlCol="0">
            <a:spAutoFit/>
          </a:bodyPr>
          <a:lstStyle/>
          <a:p>
            <a:pPr marL="171450" indent="-171450">
              <a:buFont typeface="Arial" panose="020B0604020202020204" pitchFamily="34" charset="0"/>
              <a:buChar char="•"/>
            </a:pPr>
            <a:r>
              <a:rPr lang="en-US" sz="1600" dirty="0"/>
              <a:t>Service Orchestrator (SO)</a:t>
            </a:r>
          </a:p>
          <a:p>
            <a:pPr marL="171450" indent="-171450">
              <a:buFont typeface="Arial" panose="020B0604020202020204" pitchFamily="34" charset="0"/>
              <a:buChar char="•"/>
            </a:pPr>
            <a:r>
              <a:rPr lang="en-US" sz="1600" dirty="0"/>
              <a:t>Change Management Portal</a:t>
            </a:r>
          </a:p>
          <a:p>
            <a:pPr marL="171450" indent="-171450">
              <a:buFont typeface="Arial" panose="020B0604020202020204" pitchFamily="34" charset="0"/>
              <a:buChar char="•"/>
            </a:pPr>
            <a:endParaRPr lang="en-US" sz="1600" dirty="0"/>
          </a:p>
          <a:p>
            <a:endParaRPr lang="en-US" sz="16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75152" y="3798843"/>
            <a:ext cx="2976649" cy="1815882"/>
          </a:xfrm>
          <a:prstGeom prst="rect">
            <a:avLst/>
          </a:prstGeom>
          <a:noFill/>
        </p:spPr>
        <p:txBody>
          <a:bodyPr wrap="none" rtlCol="0">
            <a:spAutoFit/>
          </a:bodyPr>
          <a:lstStyle/>
          <a:p>
            <a:pPr marL="171450" indent="-171450">
              <a:buFont typeface="Arial" charset="0"/>
              <a:buChar char="•"/>
            </a:pPr>
            <a:r>
              <a:rPr lang="en-US" sz="1600" dirty="0"/>
              <a:t>Policy Interface</a:t>
            </a:r>
          </a:p>
          <a:p>
            <a:pPr marL="171450" indent="-171450">
              <a:buFont typeface="Arial" charset="0"/>
              <a:buChar char="•"/>
            </a:pPr>
            <a:r>
              <a:rPr lang="en-US" sz="1600" dirty="0"/>
              <a:t>Inventory Service Interface</a:t>
            </a:r>
          </a:p>
          <a:p>
            <a:pPr marL="171450" indent="-171450">
              <a:buFont typeface="Arial" charset="0"/>
              <a:buChar char="•"/>
            </a:pPr>
            <a:r>
              <a:rPr lang="en-US" sz="1600" dirty="0"/>
              <a:t>Service/Policy Models Interface</a:t>
            </a:r>
          </a:p>
          <a:p>
            <a:pPr marL="171450" indent="-171450">
              <a:buFont typeface="Arial" charset="0"/>
              <a:buChar char="•"/>
            </a:pPr>
            <a:r>
              <a:rPr lang="en-US" sz="1600" dirty="0"/>
              <a:t>Infrastructure Metrics Interface</a:t>
            </a:r>
          </a:p>
          <a:p>
            <a:pPr marL="171450" indent="-171450">
              <a:buFont typeface="Arial" charset="0"/>
              <a:buChar char="•"/>
            </a:pPr>
            <a:endParaRPr lang="en-US" sz="1600" dirty="0"/>
          </a:p>
          <a:p>
            <a:r>
              <a:rPr lang="en-US" sz="1600" b="1" i="1" dirty="0"/>
              <a:t>R3 and Beyond</a:t>
            </a:r>
          </a:p>
          <a:p>
            <a:pPr marL="171450" indent="-171450">
              <a:buFont typeface="Arial" charset="0"/>
              <a:buChar char="•"/>
            </a:pPr>
            <a:r>
              <a:rPr lang="en-US" sz="1600" b="1" i="1" dirty="0"/>
              <a:t>Application Metrics Interface</a:t>
            </a:r>
          </a:p>
        </p:txBody>
      </p:sp>
      <p:sp>
        <p:nvSpPr>
          <p:cNvPr id="20" name="Rectangle 19"/>
          <p:cNvSpPr/>
          <p:nvPr/>
        </p:nvSpPr>
        <p:spPr>
          <a:xfrm>
            <a:off x="3051800" y="5147465"/>
            <a:ext cx="8908971" cy="6961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Additional Consumed Interfaces for R3 and Beyond:</a:t>
            </a:r>
          </a:p>
          <a:p>
            <a:pPr marL="285750" indent="-285750">
              <a:buFontTx/>
              <a:buChar char="-"/>
            </a:pPr>
            <a:r>
              <a:rPr lang="en-US" sz="1300" dirty="0">
                <a:solidFill>
                  <a:schemeClr val="tx1">
                    <a:lumMod val="85000"/>
                    <a:lumOff val="15000"/>
                  </a:schemeClr>
                </a:solidFill>
              </a:rPr>
              <a:t>Application Metrics Interface, from: DCAE [R3 and Beyond]</a:t>
            </a:r>
          </a:p>
          <a:p>
            <a:pPr marL="285750" indent="-285750">
              <a:buFontTx/>
              <a:buChar char="-"/>
            </a:pPr>
            <a:r>
              <a:rPr lang="en-US" sz="1300" dirty="0">
                <a:solidFill>
                  <a:schemeClr val="tx1">
                    <a:lumMod val="85000"/>
                    <a:lumOff val="15000"/>
                  </a:schemeClr>
                </a:solidFill>
              </a:rPr>
              <a:t>These are in addition to Policy, Inventory, SDC Models, and Infrastructure metrics from R2 </a:t>
            </a:r>
          </a:p>
        </p:txBody>
      </p:sp>
      <p:sp>
        <p:nvSpPr>
          <p:cNvPr id="21" name="Rectangle 20"/>
          <p:cNvSpPr/>
          <p:nvPr/>
        </p:nvSpPr>
        <p:spPr>
          <a:xfrm>
            <a:off x="3017417" y="5900909"/>
            <a:ext cx="8943353" cy="53141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Additional Consumed Models for R3 and beyond:</a:t>
            </a:r>
          </a:p>
          <a:p>
            <a:pPr marL="285750" indent="-285750">
              <a:buFontTx/>
              <a:buChar char="-"/>
            </a:pPr>
            <a:r>
              <a:rPr lang="en-US" sz="1300" dirty="0">
                <a:solidFill>
                  <a:schemeClr val="tx1">
                    <a:lumMod val="85000"/>
                    <a:lumOff val="15000"/>
                  </a:schemeClr>
                </a:solidFill>
              </a:rPr>
              <a:t>Application Metrics Models, from: DCAE</a:t>
            </a:r>
          </a:p>
        </p:txBody>
      </p:sp>
      <p:sp>
        <p:nvSpPr>
          <p:cNvPr id="4" name="TextBox 3"/>
          <p:cNvSpPr txBox="1"/>
          <p:nvPr/>
        </p:nvSpPr>
        <p:spPr>
          <a:xfrm>
            <a:off x="12759559" y="5496910"/>
            <a:ext cx="184731" cy="369332"/>
          </a:xfrm>
          <a:prstGeom prst="rect">
            <a:avLst/>
          </a:prstGeom>
          <a:noFill/>
        </p:spPr>
        <p:txBody>
          <a:bodyPr wrap="none" rtlCol="0">
            <a:spAutoFit/>
          </a:bodyPr>
          <a:lstStyle/>
          <a:p>
            <a:endParaRPr lang="en-US" dirty="0"/>
          </a:p>
        </p:txBody>
      </p:sp>
      <p:sp>
        <p:nvSpPr>
          <p:cNvPr id="6" name="Title 5"/>
          <p:cNvSpPr>
            <a:spLocks noGrp="1"/>
          </p:cNvSpPr>
          <p:nvPr>
            <p:ph type="title"/>
          </p:nvPr>
        </p:nvSpPr>
        <p:spPr/>
        <p:txBody>
          <a:bodyPr>
            <a:normAutofit fontScale="90000"/>
          </a:bodyPr>
          <a:lstStyle/>
          <a:p>
            <a:r>
              <a:rPr lang="en-US" dirty="0"/>
              <a:t>Optimization Framework - R3+ (2/4)</a:t>
            </a:r>
          </a:p>
        </p:txBody>
      </p:sp>
      <p:sp>
        <p:nvSpPr>
          <p:cNvPr id="22" name="Rectangle 21"/>
          <p:cNvSpPr/>
          <p:nvPr/>
        </p:nvSpPr>
        <p:spPr>
          <a:xfrm>
            <a:off x="3017417" y="1909729"/>
            <a:ext cx="8888616" cy="155867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Additional Definitions for R3 and beyond:</a:t>
            </a:r>
          </a:p>
          <a:p>
            <a:pPr marL="285750" indent="-285750">
              <a:buFontTx/>
              <a:buChar char="-"/>
            </a:pPr>
            <a:r>
              <a:rPr lang="en-US" sz="1300" dirty="0">
                <a:solidFill>
                  <a:schemeClr val="tx1">
                    <a:lumMod val="85000"/>
                    <a:lumOff val="15000"/>
                  </a:schemeClr>
                </a:solidFill>
              </a:rPr>
              <a:t>For R3 and beyond, the OOF will focus on supporting multiple R3 and beyond use case (along with R2 use cases)</a:t>
            </a:r>
            <a:br>
              <a:rPr lang="en-US" sz="1300" dirty="0">
                <a:solidFill>
                  <a:schemeClr val="tx1">
                    <a:lumMod val="85000"/>
                    <a:lumOff val="15000"/>
                  </a:schemeClr>
                </a:solidFill>
              </a:rPr>
            </a:br>
            <a:r>
              <a:rPr lang="en-US" sz="1300" dirty="0">
                <a:solidFill>
                  <a:schemeClr val="tx1">
                    <a:lumMod val="85000"/>
                    <a:lumOff val="15000"/>
                  </a:schemeClr>
                </a:solidFill>
              </a:rPr>
              <a:t>[supporting </a:t>
            </a:r>
            <a:r>
              <a:rPr lang="en-US" sz="1300" dirty="0" err="1">
                <a:solidFill>
                  <a:schemeClr val="tx1">
                    <a:lumMod val="85000"/>
                    <a:lumOff val="15000"/>
                  </a:schemeClr>
                </a:solidFill>
              </a:rPr>
              <a:t>VoLTE</a:t>
            </a:r>
            <a:r>
              <a:rPr lang="en-US" sz="1300" dirty="0">
                <a:solidFill>
                  <a:schemeClr val="tx1">
                    <a:lumMod val="85000"/>
                    <a:lumOff val="15000"/>
                  </a:schemeClr>
                </a:solidFill>
              </a:rPr>
              <a:t>, VNF/Service scale-in/out (higher order control loop), and RAN-5G].</a:t>
            </a:r>
          </a:p>
          <a:p>
            <a:pPr marL="285750" indent="-285750">
              <a:buFontTx/>
              <a:buChar char="-"/>
            </a:pPr>
            <a:r>
              <a:rPr lang="en-US" sz="1300" dirty="0">
                <a:solidFill>
                  <a:schemeClr val="tx1">
                    <a:lumMod val="85000"/>
                    <a:lumOff val="15000"/>
                  </a:schemeClr>
                </a:solidFill>
              </a:rPr>
              <a:t>Synchronization with Change Management Scheduling use case.</a:t>
            </a:r>
          </a:p>
          <a:p>
            <a:pPr marL="285750" indent="-285750">
              <a:buFontTx/>
              <a:buChar char="-"/>
            </a:pPr>
            <a:r>
              <a:rPr lang="en-US" sz="1300" dirty="0">
                <a:solidFill>
                  <a:schemeClr val="tx1">
                    <a:lumMod val="85000"/>
                    <a:lumOff val="15000"/>
                  </a:schemeClr>
                </a:solidFill>
              </a:rPr>
              <a:t>Providing additional sample/example optimization applications as documentation.</a:t>
            </a:r>
          </a:p>
          <a:p>
            <a:pPr marL="285750" indent="-285750">
              <a:buFontTx/>
              <a:buChar char="-"/>
            </a:pPr>
            <a:r>
              <a:rPr lang="en-US" sz="1300" dirty="0">
                <a:solidFill>
                  <a:schemeClr val="tx1">
                    <a:lumMod val="85000"/>
                    <a:lumOff val="15000"/>
                  </a:schemeClr>
                </a:solidFill>
              </a:rPr>
              <a:t>Proving initial Knowledge Base on OOF (building blocks and recipes for creating complex applications).</a:t>
            </a:r>
          </a:p>
          <a:p>
            <a:pPr marL="285750" indent="-285750">
              <a:buFontTx/>
              <a:buChar char="-"/>
            </a:pPr>
            <a:r>
              <a:rPr lang="en-US" sz="1300" dirty="0">
                <a:solidFill>
                  <a:schemeClr val="tx1">
                    <a:lumMod val="85000"/>
                    <a:lumOff val="15000"/>
                  </a:schemeClr>
                </a:solidFill>
              </a:rPr>
              <a:t>Further alignment with S3P objectives.</a:t>
            </a:r>
          </a:p>
          <a:p>
            <a:pPr marL="285750" indent="-285750">
              <a:buFontTx/>
              <a:buChar char="-"/>
            </a:pPr>
            <a:endParaRPr lang="en-US" sz="1300" dirty="0">
              <a:solidFill>
                <a:schemeClr val="tx1">
                  <a:lumMod val="85000"/>
                  <a:lumOff val="15000"/>
                </a:schemeClr>
              </a:solidFill>
            </a:endParaRPr>
          </a:p>
          <a:p>
            <a:pPr marL="285750" indent="-285750">
              <a:buFontTx/>
              <a:buChar char="-"/>
            </a:pPr>
            <a:endParaRPr lang="en-US" sz="1300" dirty="0">
              <a:solidFill>
                <a:schemeClr val="tx1">
                  <a:lumMod val="85000"/>
                  <a:lumOff val="15000"/>
                </a:schemeClr>
              </a:solidFill>
            </a:endParaRPr>
          </a:p>
          <a:p>
            <a:pPr marL="285750" indent="-285750">
              <a:buFontTx/>
              <a:buChar char="-"/>
            </a:pPr>
            <a:endParaRPr lang="en-US" sz="1300" dirty="0">
              <a:solidFill>
                <a:schemeClr val="tx1">
                  <a:lumMod val="85000"/>
                  <a:lumOff val="15000"/>
                </a:schemeClr>
              </a:solidFill>
            </a:endParaRPr>
          </a:p>
        </p:txBody>
      </p:sp>
      <p:sp>
        <p:nvSpPr>
          <p:cNvPr id="23" name="Rectangle 22"/>
          <p:cNvSpPr/>
          <p:nvPr/>
        </p:nvSpPr>
        <p:spPr>
          <a:xfrm>
            <a:off x="2962680" y="1082858"/>
            <a:ext cx="8943353" cy="71440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b="1" i="1" dirty="0">
                <a:solidFill>
                  <a:srgbClr val="C00000"/>
                </a:solidFill>
              </a:rPr>
              <a:t>Note on Functionality for R3 and beyond:</a:t>
            </a:r>
          </a:p>
          <a:p>
            <a:r>
              <a:rPr lang="en-US" sz="1300" dirty="0">
                <a:solidFill>
                  <a:srgbClr val="C00000"/>
                </a:solidFill>
              </a:rPr>
              <a:t>While the items listed below are not part of MVP for R2, the OOF team is initiating discussions and collaborations on these during the R2 time frame, so that the OOF is aligned with the use cases that will mature in R3 and beyond.</a:t>
            </a:r>
          </a:p>
        </p:txBody>
      </p:sp>
    </p:spTree>
    <p:extLst>
      <p:ext uri="{BB962C8B-B14F-4D97-AF65-F5344CB8AC3E}">
        <p14:creationId xmlns:p14="http://schemas.microsoft.com/office/powerpoint/2010/main" val="87013727"/>
      </p:ext>
    </p:extLst>
  </p:cSld>
  <p:clrMapOvr>
    <a:masterClrMapping/>
  </p:clrMapOvr>
  <p:transition>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E69129-417E-4513-97A0-7938BAAC1B30}"/>
              </a:ext>
            </a:extLst>
          </p:cNvPr>
          <p:cNvSpPr>
            <a:spLocks noGrp="1"/>
          </p:cNvSpPr>
          <p:nvPr>
            <p:ph type="sldNum" sz="quarter" idx="4"/>
          </p:nvPr>
        </p:nvSpPr>
        <p:spPr/>
        <p:txBody>
          <a:bodyPr/>
          <a:lstStyle/>
          <a:p>
            <a:fld id="{6C9CD605-947A-3C4E-98CB-B055F943FEBA}" type="slidenum">
              <a:rPr lang="en-US" smtClean="0"/>
              <a:pPr/>
              <a:t>33</a:t>
            </a:fld>
            <a:endParaRPr lang="en-US" dirty="0"/>
          </a:p>
        </p:txBody>
      </p:sp>
      <p:sp>
        <p:nvSpPr>
          <p:cNvPr id="3" name="Title 2">
            <a:extLst>
              <a:ext uri="{FF2B5EF4-FFF2-40B4-BE49-F238E27FC236}">
                <a16:creationId xmlns:a16="http://schemas.microsoft.com/office/drawing/2014/main" xmlns="" id="{F842310F-EE06-44DA-B9FA-2FF9DFE7D9F4}"/>
              </a:ext>
            </a:extLst>
          </p:cNvPr>
          <p:cNvSpPr>
            <a:spLocks noGrp="1"/>
          </p:cNvSpPr>
          <p:nvPr>
            <p:ph type="title"/>
          </p:nvPr>
        </p:nvSpPr>
        <p:spPr/>
        <p:txBody>
          <a:bodyPr>
            <a:normAutofit fontScale="90000"/>
          </a:bodyPr>
          <a:lstStyle/>
          <a:p>
            <a:r>
              <a:rPr lang="en-US" dirty="0"/>
              <a:t>Optimization Framework - Interface Definitions (3/4)</a:t>
            </a:r>
          </a:p>
        </p:txBody>
      </p:sp>
      <p:graphicFrame>
        <p:nvGraphicFramePr>
          <p:cNvPr id="7" name="Content Placeholder 6">
            <a:extLst>
              <a:ext uri="{FF2B5EF4-FFF2-40B4-BE49-F238E27FC236}">
                <a16:creationId xmlns:a16="http://schemas.microsoft.com/office/drawing/2014/main" xmlns="" id="{786E75EC-CCBF-4CDF-8AE8-01F9318770F8}"/>
              </a:ext>
            </a:extLst>
          </p:cNvPr>
          <p:cNvGraphicFramePr>
            <a:graphicFrameLocks noGrp="1"/>
          </p:cNvGraphicFramePr>
          <p:nvPr>
            <p:ph sz="half" idx="4294967295"/>
            <p:extLst/>
          </p:nvPr>
        </p:nvGraphicFramePr>
        <p:xfrm>
          <a:off x="226106" y="1301750"/>
          <a:ext cx="11737294" cy="2477956"/>
        </p:xfrm>
        <a:graphic>
          <a:graphicData uri="http://schemas.openxmlformats.org/drawingml/2006/table">
            <a:tbl>
              <a:tblPr firstRow="1" bandRow="1">
                <a:tableStyleId>{5C22544A-7EE6-4342-B048-85BDC9FD1C3A}</a:tableStyleId>
              </a:tblPr>
              <a:tblGrid>
                <a:gridCol w="2345030">
                  <a:extLst>
                    <a:ext uri="{9D8B030D-6E8A-4147-A177-3AD203B41FA5}">
                      <a16:colId xmlns:a16="http://schemas.microsoft.com/office/drawing/2014/main" xmlns="" val="2523137343"/>
                    </a:ext>
                  </a:extLst>
                </a:gridCol>
                <a:gridCol w="9392264">
                  <a:extLst>
                    <a:ext uri="{9D8B030D-6E8A-4147-A177-3AD203B41FA5}">
                      <a16:colId xmlns:a16="http://schemas.microsoft.com/office/drawing/2014/main" xmlns="" val="750913862"/>
                    </a:ext>
                  </a:extLst>
                </a:gridCol>
              </a:tblGrid>
              <a:tr h="459469">
                <a:tc gridSpan="2">
                  <a:txBody>
                    <a:bodyPr/>
                    <a:lstStyle/>
                    <a:p>
                      <a:r>
                        <a:rPr lang="en-US" dirty="0"/>
                        <a:t>Optimization Request Interface</a:t>
                      </a:r>
                    </a:p>
                  </a:txBody>
                  <a:tcPr/>
                </a:tc>
                <a:tc hMerge="1">
                  <a:txBody>
                    <a:bodyPr/>
                    <a:lstStyle/>
                    <a:p>
                      <a:endParaRPr lang="en-US" dirty="0"/>
                    </a:p>
                  </a:txBody>
                  <a:tcPr/>
                </a:tc>
                <a:extLst>
                  <a:ext uri="{0D108BD9-81ED-4DB2-BD59-A6C34878D82A}">
                    <a16:rowId xmlns:a16="http://schemas.microsoft.com/office/drawing/2014/main" xmlns="" val="54680813"/>
                  </a:ext>
                </a:extLst>
              </a:tr>
              <a:tr h="459469">
                <a:tc>
                  <a:txBody>
                    <a:bodyPr/>
                    <a:lstStyle/>
                    <a:p>
                      <a:r>
                        <a:rPr lang="en-US" dirty="0"/>
                        <a:t>Provided Service</a:t>
                      </a:r>
                    </a:p>
                  </a:txBody>
                  <a:tcPr/>
                </a:tc>
                <a:tc>
                  <a:txBody>
                    <a:bodyPr/>
                    <a:lstStyle/>
                    <a:p>
                      <a:r>
                        <a:rPr lang="en-US" dirty="0"/>
                        <a:t>Homing Service</a:t>
                      </a:r>
                      <a:r>
                        <a:rPr lang="en-US" baseline="0" dirty="0"/>
                        <a:t> API (HAS-API)</a:t>
                      </a:r>
                      <a:endParaRPr lang="en-US" dirty="0"/>
                    </a:p>
                  </a:txBody>
                  <a:tcPr/>
                </a:tc>
                <a:extLst>
                  <a:ext uri="{0D108BD9-81ED-4DB2-BD59-A6C34878D82A}">
                    <a16:rowId xmlns:a16="http://schemas.microsoft.com/office/drawing/2014/main" xmlns="" val="2786426597"/>
                  </a:ext>
                </a:extLst>
              </a:tr>
              <a:tr h="459469">
                <a:tc>
                  <a:txBody>
                    <a:bodyPr/>
                    <a:lstStyle/>
                    <a:p>
                      <a:r>
                        <a:rPr lang="en-US" dirty="0"/>
                        <a:t>Supplementary Information</a:t>
                      </a:r>
                    </a:p>
                  </a:txBody>
                  <a:tcPr/>
                </a:tc>
                <a:tc>
                  <a:txBody>
                    <a:bodyPr/>
                    <a:lstStyle/>
                    <a:p>
                      <a:r>
                        <a:rPr lang="en-US" dirty="0"/>
                        <a:t>The OOF will provide</a:t>
                      </a:r>
                      <a:r>
                        <a:rPr lang="en-US" baseline="0" dirty="0"/>
                        <a:t> a list of possible candidates for placement, which the service orchestrator can use to instantiate the service</a:t>
                      </a:r>
                      <a:endParaRPr lang="en-US" dirty="0"/>
                    </a:p>
                  </a:txBody>
                  <a:tcPr/>
                </a:tc>
                <a:extLst>
                  <a:ext uri="{0D108BD9-81ED-4DB2-BD59-A6C34878D82A}">
                    <a16:rowId xmlns:a16="http://schemas.microsoft.com/office/drawing/2014/main" xmlns="" val="289276562"/>
                  </a:ext>
                </a:extLst>
              </a:tr>
              <a:tr h="459469">
                <a:tc>
                  <a:txBody>
                    <a:bodyPr/>
                    <a:lstStyle/>
                    <a:p>
                      <a:r>
                        <a:rPr lang="en-US" dirty="0"/>
                        <a:t>Interface Provider(s)</a:t>
                      </a:r>
                    </a:p>
                  </a:txBody>
                  <a:tcPr/>
                </a:tc>
                <a:tc>
                  <a:txBody>
                    <a:bodyPr/>
                    <a:lstStyle/>
                    <a:p>
                      <a:r>
                        <a:rPr lang="en-US" dirty="0"/>
                        <a:t>Optimization Framework</a:t>
                      </a:r>
                    </a:p>
                  </a:txBody>
                  <a:tcPr/>
                </a:tc>
                <a:extLst>
                  <a:ext uri="{0D108BD9-81ED-4DB2-BD59-A6C34878D82A}">
                    <a16:rowId xmlns:a16="http://schemas.microsoft.com/office/drawing/2014/main" xmlns="" val="3289706606"/>
                  </a:ext>
                </a:extLst>
              </a:tr>
              <a:tr h="459469">
                <a:tc>
                  <a:txBody>
                    <a:bodyPr/>
                    <a:lstStyle/>
                    <a:p>
                      <a:r>
                        <a:rPr lang="en-US" dirty="0"/>
                        <a:t>Provided Capabilities</a:t>
                      </a:r>
                    </a:p>
                  </a:txBody>
                  <a:tcPr/>
                </a:tc>
                <a:tc>
                  <a:txBody>
                    <a:bodyPr/>
                    <a:lstStyle/>
                    <a:p>
                      <a:pPr marL="285750" indent="-285750">
                        <a:buFontTx/>
                        <a:buChar char="-"/>
                      </a:pPr>
                      <a:r>
                        <a:rPr lang="en-US" dirty="0"/>
                        <a:t>Optimization Information Request</a:t>
                      </a:r>
                    </a:p>
                  </a:txBody>
                  <a:tcPr/>
                </a:tc>
                <a:extLst>
                  <a:ext uri="{0D108BD9-81ED-4DB2-BD59-A6C34878D82A}">
                    <a16:rowId xmlns:a16="http://schemas.microsoft.com/office/drawing/2014/main" xmlns="" val="1226283752"/>
                  </a:ext>
                </a:extLst>
              </a:tr>
            </a:tbl>
          </a:graphicData>
        </a:graphic>
      </p:graphicFrame>
    </p:spTree>
    <p:extLst>
      <p:ext uri="{BB962C8B-B14F-4D97-AF65-F5344CB8AC3E}">
        <p14:creationId xmlns:p14="http://schemas.microsoft.com/office/powerpoint/2010/main" val="588636122"/>
      </p:ext>
    </p:extLst>
  </p:cSld>
  <p:clrMapOvr>
    <a:masterClrMapping/>
  </p:clrMapOvr>
  <p:transition>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E69129-417E-4513-97A0-7938BAAC1B30}"/>
              </a:ext>
            </a:extLst>
          </p:cNvPr>
          <p:cNvSpPr>
            <a:spLocks noGrp="1"/>
          </p:cNvSpPr>
          <p:nvPr>
            <p:ph type="sldNum" sz="quarter" idx="4"/>
          </p:nvPr>
        </p:nvSpPr>
        <p:spPr/>
        <p:txBody>
          <a:bodyPr/>
          <a:lstStyle/>
          <a:p>
            <a:fld id="{6C9CD605-947A-3C4E-98CB-B055F943FEBA}" type="slidenum">
              <a:rPr lang="en-US" smtClean="0"/>
              <a:pPr/>
              <a:t>34</a:t>
            </a:fld>
            <a:endParaRPr lang="en-US" dirty="0"/>
          </a:p>
        </p:txBody>
      </p:sp>
      <p:sp>
        <p:nvSpPr>
          <p:cNvPr id="3" name="Title 2">
            <a:extLst>
              <a:ext uri="{FF2B5EF4-FFF2-40B4-BE49-F238E27FC236}">
                <a16:creationId xmlns:a16="http://schemas.microsoft.com/office/drawing/2014/main" xmlns="" id="{F842310F-EE06-44DA-B9FA-2FF9DFE7D9F4}"/>
              </a:ext>
            </a:extLst>
          </p:cNvPr>
          <p:cNvSpPr>
            <a:spLocks noGrp="1"/>
          </p:cNvSpPr>
          <p:nvPr>
            <p:ph type="title"/>
          </p:nvPr>
        </p:nvSpPr>
        <p:spPr/>
        <p:txBody>
          <a:bodyPr>
            <a:normAutofit fontScale="90000"/>
          </a:bodyPr>
          <a:lstStyle/>
          <a:p>
            <a:r>
              <a:rPr lang="en-US" dirty="0"/>
              <a:t>Optimization Framework - Interface Definitions (4/4)</a:t>
            </a:r>
          </a:p>
        </p:txBody>
      </p:sp>
      <p:graphicFrame>
        <p:nvGraphicFramePr>
          <p:cNvPr id="7" name="Content Placeholder 6">
            <a:extLst>
              <a:ext uri="{FF2B5EF4-FFF2-40B4-BE49-F238E27FC236}">
                <a16:creationId xmlns:a16="http://schemas.microsoft.com/office/drawing/2014/main" xmlns="" id="{786E75EC-CCBF-4CDF-8AE8-01F9318770F8}"/>
              </a:ext>
            </a:extLst>
          </p:cNvPr>
          <p:cNvGraphicFramePr>
            <a:graphicFrameLocks noGrp="1"/>
          </p:cNvGraphicFramePr>
          <p:nvPr>
            <p:ph sz="half" idx="4294967295"/>
            <p:extLst/>
          </p:nvPr>
        </p:nvGraphicFramePr>
        <p:xfrm>
          <a:off x="226106" y="1301750"/>
          <a:ext cx="11737294" cy="2477956"/>
        </p:xfrm>
        <a:graphic>
          <a:graphicData uri="http://schemas.openxmlformats.org/drawingml/2006/table">
            <a:tbl>
              <a:tblPr firstRow="1" bandRow="1">
                <a:tableStyleId>{5C22544A-7EE6-4342-B048-85BDC9FD1C3A}</a:tableStyleId>
              </a:tblPr>
              <a:tblGrid>
                <a:gridCol w="2345030">
                  <a:extLst>
                    <a:ext uri="{9D8B030D-6E8A-4147-A177-3AD203B41FA5}">
                      <a16:colId xmlns:a16="http://schemas.microsoft.com/office/drawing/2014/main" xmlns="" val="2523137343"/>
                    </a:ext>
                  </a:extLst>
                </a:gridCol>
                <a:gridCol w="9392264">
                  <a:extLst>
                    <a:ext uri="{9D8B030D-6E8A-4147-A177-3AD203B41FA5}">
                      <a16:colId xmlns:a16="http://schemas.microsoft.com/office/drawing/2014/main" xmlns="" val="750913862"/>
                    </a:ext>
                  </a:extLst>
                </a:gridCol>
              </a:tblGrid>
              <a:tr h="459469">
                <a:tc gridSpan="2">
                  <a:txBody>
                    <a:bodyPr/>
                    <a:lstStyle/>
                    <a:p>
                      <a:r>
                        <a:rPr lang="en-US" dirty="0"/>
                        <a:t>Scheduling Optimization Request Interface</a:t>
                      </a:r>
                    </a:p>
                  </a:txBody>
                  <a:tcPr/>
                </a:tc>
                <a:tc hMerge="1">
                  <a:txBody>
                    <a:bodyPr/>
                    <a:lstStyle/>
                    <a:p>
                      <a:endParaRPr lang="en-US" dirty="0"/>
                    </a:p>
                  </a:txBody>
                  <a:tcPr/>
                </a:tc>
                <a:extLst>
                  <a:ext uri="{0D108BD9-81ED-4DB2-BD59-A6C34878D82A}">
                    <a16:rowId xmlns:a16="http://schemas.microsoft.com/office/drawing/2014/main" xmlns="" val="54680813"/>
                  </a:ext>
                </a:extLst>
              </a:tr>
              <a:tr h="459469">
                <a:tc>
                  <a:txBody>
                    <a:bodyPr/>
                    <a:lstStyle/>
                    <a:p>
                      <a:r>
                        <a:rPr lang="en-US" dirty="0"/>
                        <a:t>Provided Service</a:t>
                      </a:r>
                    </a:p>
                  </a:txBody>
                  <a:tcPr/>
                </a:tc>
                <a:tc>
                  <a:txBody>
                    <a:bodyPr/>
                    <a:lstStyle/>
                    <a:p>
                      <a:r>
                        <a:rPr lang="en-US" dirty="0"/>
                        <a:t>Change Management Scheduling</a:t>
                      </a:r>
                      <a:r>
                        <a:rPr lang="en-US" baseline="0" dirty="0"/>
                        <a:t> API (</a:t>
                      </a:r>
                      <a:r>
                        <a:rPr lang="en-US" dirty="0"/>
                        <a:t>CMSO API)</a:t>
                      </a:r>
                    </a:p>
                  </a:txBody>
                  <a:tcPr/>
                </a:tc>
                <a:extLst>
                  <a:ext uri="{0D108BD9-81ED-4DB2-BD59-A6C34878D82A}">
                    <a16:rowId xmlns:a16="http://schemas.microsoft.com/office/drawing/2014/main" xmlns="" val="2786426597"/>
                  </a:ext>
                </a:extLst>
              </a:tr>
              <a:tr h="459469">
                <a:tc>
                  <a:txBody>
                    <a:bodyPr/>
                    <a:lstStyle/>
                    <a:p>
                      <a:r>
                        <a:rPr lang="en-US" dirty="0"/>
                        <a:t>Supplementary Information</a:t>
                      </a:r>
                    </a:p>
                  </a:txBody>
                  <a:tcPr/>
                </a:tc>
                <a:tc>
                  <a:txBody>
                    <a:bodyPr/>
                    <a:lstStyle/>
                    <a:p>
                      <a:r>
                        <a:rPr lang="en-US" dirty="0"/>
                        <a:t>The OOF will provide</a:t>
                      </a:r>
                      <a:r>
                        <a:rPr lang="en-US" baseline="0" dirty="0"/>
                        <a:t> a possible schedule of VNF actions (e.g. upgrades) that satisfy the constraints on availability periods and constraints related to conflicts</a:t>
                      </a:r>
                      <a:endParaRPr lang="en-US" dirty="0"/>
                    </a:p>
                  </a:txBody>
                  <a:tcPr/>
                </a:tc>
                <a:extLst>
                  <a:ext uri="{0D108BD9-81ED-4DB2-BD59-A6C34878D82A}">
                    <a16:rowId xmlns:a16="http://schemas.microsoft.com/office/drawing/2014/main" xmlns="" val="289276562"/>
                  </a:ext>
                </a:extLst>
              </a:tr>
              <a:tr h="459469">
                <a:tc>
                  <a:txBody>
                    <a:bodyPr/>
                    <a:lstStyle/>
                    <a:p>
                      <a:r>
                        <a:rPr lang="en-US" dirty="0"/>
                        <a:t>Interface Provider(s)</a:t>
                      </a:r>
                    </a:p>
                  </a:txBody>
                  <a:tcPr/>
                </a:tc>
                <a:tc>
                  <a:txBody>
                    <a:bodyPr/>
                    <a:lstStyle/>
                    <a:p>
                      <a:r>
                        <a:rPr lang="en-US" dirty="0"/>
                        <a:t>Optimization Framework</a:t>
                      </a:r>
                    </a:p>
                  </a:txBody>
                  <a:tcPr/>
                </a:tc>
                <a:extLst>
                  <a:ext uri="{0D108BD9-81ED-4DB2-BD59-A6C34878D82A}">
                    <a16:rowId xmlns:a16="http://schemas.microsoft.com/office/drawing/2014/main" xmlns="" val="3289706606"/>
                  </a:ext>
                </a:extLst>
              </a:tr>
              <a:tr h="459469">
                <a:tc>
                  <a:txBody>
                    <a:bodyPr/>
                    <a:lstStyle/>
                    <a:p>
                      <a:r>
                        <a:rPr lang="en-US" dirty="0"/>
                        <a:t>Provided Capabilities</a:t>
                      </a:r>
                    </a:p>
                  </a:txBody>
                  <a:tcPr/>
                </a:tc>
                <a:tc>
                  <a:txBody>
                    <a:bodyPr/>
                    <a:lstStyle/>
                    <a:p>
                      <a:pPr marL="285750" indent="-285750">
                        <a:buFontTx/>
                        <a:buChar char="-"/>
                      </a:pPr>
                      <a:r>
                        <a:rPr lang="en-US" dirty="0"/>
                        <a:t>Optimization Information Request</a:t>
                      </a:r>
                    </a:p>
                  </a:txBody>
                  <a:tcPr/>
                </a:tc>
                <a:extLst>
                  <a:ext uri="{0D108BD9-81ED-4DB2-BD59-A6C34878D82A}">
                    <a16:rowId xmlns:a16="http://schemas.microsoft.com/office/drawing/2014/main" xmlns="" val="1226283752"/>
                  </a:ext>
                </a:extLst>
              </a:tr>
            </a:tbl>
          </a:graphicData>
        </a:graphic>
      </p:graphicFrame>
    </p:spTree>
    <p:extLst>
      <p:ext uri="{BB962C8B-B14F-4D97-AF65-F5344CB8AC3E}">
        <p14:creationId xmlns:p14="http://schemas.microsoft.com/office/powerpoint/2010/main" val="344048566"/>
      </p:ext>
    </p:extLst>
  </p:cSld>
  <p:clrMapOvr>
    <a:masterClrMapping/>
  </p:clrMapOvr>
  <p:transition>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35</a:t>
            </a:fld>
            <a:endParaRPr lang="en-US" dirty="0"/>
          </a:p>
        </p:txBody>
      </p:sp>
      <p:sp>
        <p:nvSpPr>
          <p:cNvPr id="3" name="Title 2"/>
          <p:cNvSpPr>
            <a:spLocks noGrp="1"/>
          </p:cNvSpPr>
          <p:nvPr>
            <p:ph type="title"/>
          </p:nvPr>
        </p:nvSpPr>
        <p:spPr/>
        <p:txBody>
          <a:bodyPr>
            <a:normAutofit fontScale="90000"/>
          </a:bodyPr>
          <a:lstStyle/>
          <a:p>
            <a:r>
              <a:rPr lang="en-US" b="1" dirty="0"/>
              <a:t>VNF SDK (VNF package validation) (1/2)</a:t>
            </a:r>
          </a:p>
        </p:txBody>
      </p:sp>
      <p:sp>
        <p:nvSpPr>
          <p:cNvPr id="7" name="圆角矩形 30"/>
          <p:cNvSpPr/>
          <p:nvPr/>
        </p:nvSpPr>
        <p:spPr>
          <a:xfrm>
            <a:off x="314961" y="3847208"/>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VNF SDK Marketplace</a:t>
            </a:r>
          </a:p>
        </p:txBody>
      </p:sp>
      <p:sp>
        <p:nvSpPr>
          <p:cNvPr id="8" name="Rectangle 7"/>
          <p:cNvSpPr/>
          <p:nvPr/>
        </p:nvSpPr>
        <p:spPr>
          <a:xfrm>
            <a:off x="2297232" y="1381990"/>
            <a:ext cx="9523929" cy="163559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a:solidFill>
                  <a:schemeClr val="tx1">
                    <a:lumMod val="85000"/>
                    <a:lumOff val="15000"/>
                  </a:schemeClr>
                </a:solidFill>
              </a:rPr>
              <a:t>Provides functionality to upload, verify, and download VNFs</a:t>
            </a:r>
          </a:p>
          <a:p>
            <a:pPr marL="285750" indent="-285750">
              <a:buFontTx/>
              <a:buChar char="-"/>
            </a:pPr>
            <a:r>
              <a:rPr lang="en-US" dirty="0">
                <a:solidFill>
                  <a:schemeClr val="tx1">
                    <a:lumMod val="85000"/>
                    <a:lumOff val="15000"/>
                  </a:schemeClr>
                </a:solidFill>
              </a:rPr>
              <a:t>VNF Vendors upload VNFs through the Marketplace portal</a:t>
            </a:r>
          </a:p>
          <a:p>
            <a:pPr marL="285750" indent="-285750">
              <a:buFontTx/>
              <a:buChar char="-"/>
            </a:pPr>
            <a:r>
              <a:rPr lang="en-US" dirty="0">
                <a:solidFill>
                  <a:schemeClr val="tx1">
                    <a:lumMod val="85000"/>
                    <a:lumOff val="15000"/>
                  </a:schemeClr>
                </a:solidFill>
              </a:rPr>
              <a:t>Marketplace runs package validation tests</a:t>
            </a:r>
          </a:p>
          <a:p>
            <a:pPr marL="285750" indent="-285750">
              <a:buFontTx/>
              <a:buChar char="-"/>
            </a:pPr>
            <a:r>
              <a:rPr lang="en-US" dirty="0">
                <a:solidFill>
                  <a:schemeClr val="tx1">
                    <a:lumMod val="85000"/>
                    <a:lumOff val="15000"/>
                  </a:schemeClr>
                </a:solidFill>
              </a:rPr>
              <a:t>VNFs are made available for Onboarding</a:t>
            </a:r>
          </a:p>
        </p:txBody>
      </p:sp>
      <p:sp>
        <p:nvSpPr>
          <p:cNvPr id="9" name="Rectangle 8"/>
          <p:cNvSpPr/>
          <p:nvPr/>
        </p:nvSpPr>
        <p:spPr>
          <a:xfrm>
            <a:off x="2297230" y="3109922"/>
            <a:ext cx="9523929" cy="259587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Marketplace API:</a:t>
            </a:r>
          </a:p>
          <a:p>
            <a:pPr marL="285750" indent="-285750">
              <a:buFontTx/>
              <a:buChar char="-"/>
            </a:pPr>
            <a:r>
              <a:rPr lang="en-US" dirty="0">
                <a:solidFill>
                  <a:schemeClr val="tx1">
                    <a:lumMod val="85000"/>
                    <a:lumOff val="15000"/>
                  </a:schemeClr>
                </a:solidFill>
              </a:rPr>
              <a:t>Upload/Re-upload VNF</a:t>
            </a:r>
          </a:p>
          <a:p>
            <a:pPr marL="742950" lvl="1" indent="-285750">
              <a:buFontTx/>
              <a:buChar char="-"/>
            </a:pPr>
            <a:r>
              <a:rPr lang="en-US" dirty="0">
                <a:solidFill>
                  <a:schemeClr val="tx1">
                    <a:lumMod val="85000"/>
                    <a:lumOff val="15000"/>
                  </a:schemeClr>
                </a:solidFill>
              </a:rPr>
              <a:t>Upload VNFs to the Marketplace</a:t>
            </a:r>
          </a:p>
          <a:p>
            <a:pPr marL="285750" indent="-285750">
              <a:buFontTx/>
              <a:buChar char="-"/>
            </a:pPr>
            <a:r>
              <a:rPr lang="en-US" dirty="0">
                <a:solidFill>
                  <a:schemeClr val="tx1">
                    <a:lumMod val="85000"/>
                    <a:lumOff val="15000"/>
                  </a:schemeClr>
                </a:solidFill>
              </a:rPr>
              <a:t>Download VNF</a:t>
            </a:r>
          </a:p>
          <a:p>
            <a:pPr marL="742950" lvl="1" indent="-285750">
              <a:buFontTx/>
              <a:buChar char="-"/>
            </a:pPr>
            <a:r>
              <a:rPr lang="en-US" dirty="0">
                <a:solidFill>
                  <a:schemeClr val="tx1">
                    <a:lumMod val="85000"/>
                    <a:lumOff val="15000"/>
                  </a:schemeClr>
                </a:solidFill>
              </a:rPr>
              <a:t>Download VNFs</a:t>
            </a:r>
          </a:p>
          <a:p>
            <a:pPr marL="285750" indent="-285750">
              <a:buFontTx/>
              <a:buChar char="-"/>
            </a:pPr>
            <a:r>
              <a:rPr lang="en-US" dirty="0">
                <a:solidFill>
                  <a:schemeClr val="tx1">
                    <a:lumMod val="85000"/>
                    <a:lumOff val="15000"/>
                  </a:schemeClr>
                </a:solidFill>
              </a:rPr>
              <a:t>Query VNF</a:t>
            </a:r>
          </a:p>
          <a:p>
            <a:pPr marL="742950" lvl="1" indent="-285750">
              <a:buFontTx/>
              <a:buChar char="-"/>
            </a:pPr>
            <a:r>
              <a:rPr lang="en-US" dirty="0">
                <a:solidFill>
                  <a:schemeClr val="tx1">
                    <a:lumMod val="85000"/>
                    <a:lumOff val="15000"/>
                  </a:schemeClr>
                </a:solidFill>
              </a:rPr>
              <a:t>Query VNFs by CSAR ID or conditions (name, version, type, provider)</a:t>
            </a:r>
          </a:p>
          <a:p>
            <a:pPr marL="285750" indent="-285750">
              <a:buFontTx/>
              <a:buChar char="-"/>
            </a:pPr>
            <a:r>
              <a:rPr lang="en-US">
                <a:solidFill>
                  <a:schemeClr val="tx1">
                    <a:lumMod val="85000"/>
                    <a:lumOff val="15000"/>
                  </a:schemeClr>
                </a:solidFill>
              </a:rPr>
              <a:t>Delete </a:t>
            </a:r>
            <a:r>
              <a:rPr lang="en-US" dirty="0">
                <a:solidFill>
                  <a:schemeClr val="tx1">
                    <a:lumMod val="85000"/>
                    <a:lumOff val="15000"/>
                  </a:schemeClr>
                </a:solidFill>
              </a:rPr>
              <a:t>VNF</a:t>
            </a:r>
          </a:p>
          <a:p>
            <a:pPr marL="742950" lvl="1" indent="-285750">
              <a:buFontTx/>
              <a:buChar char="-"/>
            </a:pPr>
            <a:r>
              <a:rPr lang="en-US" dirty="0">
                <a:solidFill>
                  <a:schemeClr val="tx1">
                    <a:lumMod val="85000"/>
                    <a:lumOff val="15000"/>
                  </a:schemeClr>
                </a:solidFill>
              </a:rPr>
              <a:t>Delete VNF from the Marketplace</a:t>
            </a:r>
          </a:p>
        </p:txBody>
      </p:sp>
      <p:sp>
        <p:nvSpPr>
          <p:cNvPr id="11" name="Rectangle 10"/>
          <p:cNvSpPr/>
          <p:nvPr/>
        </p:nvSpPr>
        <p:spPr>
          <a:xfrm>
            <a:off x="2297231" y="5798125"/>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 SOL-004 (Beijing)</a:t>
            </a:r>
          </a:p>
        </p:txBody>
      </p:sp>
      <p:cxnSp>
        <p:nvCxnSpPr>
          <p:cNvPr id="13" name="Straight Connector 12"/>
          <p:cNvCxnSpPr/>
          <p:nvPr/>
        </p:nvCxnSpPr>
        <p:spPr>
          <a:xfrm flipV="1">
            <a:off x="685800" y="353940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3321194"/>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3093275"/>
            <a:ext cx="872355" cy="215444"/>
          </a:xfrm>
          <a:prstGeom prst="rect">
            <a:avLst/>
          </a:prstGeom>
          <a:noFill/>
        </p:spPr>
        <p:txBody>
          <a:bodyPr wrap="none" rtlCol="0">
            <a:spAutoFit/>
          </a:bodyPr>
          <a:lstStyle/>
          <a:p>
            <a:r>
              <a:rPr lang="en-US" sz="800" dirty="0"/>
              <a:t>Marketplace API</a:t>
            </a:r>
          </a:p>
        </p:txBody>
      </p:sp>
      <p:cxnSp>
        <p:nvCxnSpPr>
          <p:cNvPr id="17" name="Straight Connector 16"/>
          <p:cNvCxnSpPr/>
          <p:nvPr/>
        </p:nvCxnSpPr>
        <p:spPr>
          <a:xfrm flipV="1">
            <a:off x="549563" y="48676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51876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Tree>
    <p:extLst>
      <p:ext uri="{BB962C8B-B14F-4D97-AF65-F5344CB8AC3E}">
        <p14:creationId xmlns:p14="http://schemas.microsoft.com/office/powerpoint/2010/main" val="3495521411"/>
      </p:ext>
    </p:extLst>
  </p:cSld>
  <p:clrMapOvr>
    <a:masterClrMapping/>
  </p:clrMapOvr>
  <p:transition>
    <p:wipe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E69129-417E-4513-97A0-7938BAAC1B30}"/>
              </a:ext>
            </a:extLst>
          </p:cNvPr>
          <p:cNvSpPr>
            <a:spLocks noGrp="1"/>
          </p:cNvSpPr>
          <p:nvPr>
            <p:ph type="sldNum" sz="quarter" idx="4"/>
          </p:nvPr>
        </p:nvSpPr>
        <p:spPr/>
        <p:txBody>
          <a:bodyPr/>
          <a:lstStyle/>
          <a:p>
            <a:fld id="{6C9CD605-947A-3C4E-98CB-B055F943FEBA}" type="slidenum">
              <a:rPr lang="en-US" smtClean="0"/>
              <a:pPr/>
              <a:t>36</a:t>
            </a:fld>
            <a:endParaRPr lang="en-US" dirty="0"/>
          </a:p>
        </p:txBody>
      </p:sp>
      <p:sp>
        <p:nvSpPr>
          <p:cNvPr id="3" name="Title 2">
            <a:extLst>
              <a:ext uri="{FF2B5EF4-FFF2-40B4-BE49-F238E27FC236}">
                <a16:creationId xmlns:a16="http://schemas.microsoft.com/office/drawing/2014/main" xmlns="" id="{F842310F-EE06-44DA-B9FA-2FF9DFE7D9F4}"/>
              </a:ext>
            </a:extLst>
          </p:cNvPr>
          <p:cNvSpPr>
            <a:spLocks noGrp="1"/>
          </p:cNvSpPr>
          <p:nvPr>
            <p:ph type="title"/>
          </p:nvPr>
        </p:nvSpPr>
        <p:spPr/>
        <p:txBody>
          <a:bodyPr>
            <a:normAutofit fontScale="90000"/>
          </a:bodyPr>
          <a:lstStyle/>
          <a:p>
            <a:r>
              <a:rPr lang="en-US" b="1" dirty="0"/>
              <a:t>VNF SDK - </a:t>
            </a:r>
            <a:r>
              <a:rPr lang="en-US" dirty="0"/>
              <a:t>Interface Definitions (2/2)</a:t>
            </a:r>
          </a:p>
        </p:txBody>
      </p:sp>
      <p:graphicFrame>
        <p:nvGraphicFramePr>
          <p:cNvPr id="7" name="Content Placeholder 6">
            <a:extLst>
              <a:ext uri="{FF2B5EF4-FFF2-40B4-BE49-F238E27FC236}">
                <a16:creationId xmlns:a16="http://schemas.microsoft.com/office/drawing/2014/main" xmlns="" id="{786E75EC-CCBF-4CDF-8AE8-01F9318770F8}"/>
              </a:ext>
            </a:extLst>
          </p:cNvPr>
          <p:cNvGraphicFramePr>
            <a:graphicFrameLocks noGrp="1"/>
          </p:cNvGraphicFramePr>
          <p:nvPr>
            <p:ph sz="half" idx="4294967295"/>
            <p:extLst/>
          </p:nvPr>
        </p:nvGraphicFramePr>
        <p:xfrm>
          <a:off x="226106" y="1301750"/>
          <a:ext cx="11737294" cy="2477956"/>
        </p:xfrm>
        <a:graphic>
          <a:graphicData uri="http://schemas.openxmlformats.org/drawingml/2006/table">
            <a:tbl>
              <a:tblPr firstRow="1" bandRow="1">
                <a:tableStyleId>{5C22544A-7EE6-4342-B048-85BDC9FD1C3A}</a:tableStyleId>
              </a:tblPr>
              <a:tblGrid>
                <a:gridCol w="2345030">
                  <a:extLst>
                    <a:ext uri="{9D8B030D-6E8A-4147-A177-3AD203B41FA5}">
                      <a16:colId xmlns:a16="http://schemas.microsoft.com/office/drawing/2014/main" xmlns="" val="2523137343"/>
                    </a:ext>
                  </a:extLst>
                </a:gridCol>
                <a:gridCol w="9392264">
                  <a:extLst>
                    <a:ext uri="{9D8B030D-6E8A-4147-A177-3AD203B41FA5}">
                      <a16:colId xmlns:a16="http://schemas.microsoft.com/office/drawing/2014/main" xmlns="" val="750913862"/>
                    </a:ext>
                  </a:extLst>
                </a:gridCol>
              </a:tblGrid>
              <a:tr h="459469">
                <a:tc gridSpan="2">
                  <a:txBody>
                    <a:bodyPr/>
                    <a:lstStyle/>
                    <a:p>
                      <a:r>
                        <a:rPr lang="en-US" dirty="0"/>
                        <a:t>Marketplace API</a:t>
                      </a:r>
                    </a:p>
                  </a:txBody>
                  <a:tcPr/>
                </a:tc>
                <a:tc hMerge="1">
                  <a:txBody>
                    <a:bodyPr/>
                    <a:lstStyle/>
                    <a:p>
                      <a:endParaRPr lang="en-US" dirty="0"/>
                    </a:p>
                  </a:txBody>
                  <a:tcPr/>
                </a:tc>
                <a:extLst>
                  <a:ext uri="{0D108BD9-81ED-4DB2-BD59-A6C34878D82A}">
                    <a16:rowId xmlns:a16="http://schemas.microsoft.com/office/drawing/2014/main" xmlns="" val="54680813"/>
                  </a:ext>
                </a:extLst>
              </a:tr>
              <a:tr h="459469">
                <a:tc>
                  <a:txBody>
                    <a:bodyPr/>
                    <a:lstStyle/>
                    <a:p>
                      <a:r>
                        <a:rPr lang="en-US" dirty="0"/>
                        <a:t>Provided Service</a:t>
                      </a:r>
                    </a:p>
                  </a:txBody>
                  <a:tcPr/>
                </a:tc>
                <a:tc>
                  <a:txBody>
                    <a:bodyPr/>
                    <a:lstStyle/>
                    <a:p>
                      <a:r>
                        <a:rPr lang="en-US" dirty="0"/>
                        <a:t>Upload, Download, Query, Delete</a:t>
                      </a:r>
                    </a:p>
                  </a:txBody>
                  <a:tcPr/>
                </a:tc>
                <a:extLst>
                  <a:ext uri="{0D108BD9-81ED-4DB2-BD59-A6C34878D82A}">
                    <a16:rowId xmlns:a16="http://schemas.microsoft.com/office/drawing/2014/main" xmlns="" val="2786426597"/>
                  </a:ext>
                </a:extLst>
              </a:tr>
              <a:tr h="584296">
                <a:tc>
                  <a:txBody>
                    <a:bodyPr/>
                    <a:lstStyle/>
                    <a:p>
                      <a:r>
                        <a:rPr lang="en-US" dirty="0"/>
                        <a:t>Supplementary Information</a:t>
                      </a:r>
                    </a:p>
                  </a:txBody>
                  <a:tcPr/>
                </a:tc>
                <a:tc>
                  <a:txBody>
                    <a:bodyPr/>
                    <a:lstStyle/>
                    <a:p>
                      <a:r>
                        <a:rPr lang="en-US" dirty="0"/>
                        <a:t>The VNFSDK APIs </a:t>
                      </a:r>
                      <a:r>
                        <a:rPr lang="en-US"/>
                        <a:t>are documented on the ONAP Wiki: https://wiki.onap.org/display/DW/API+Documentation</a:t>
                      </a:r>
                      <a:endParaRPr lang="en-US" dirty="0"/>
                    </a:p>
                  </a:txBody>
                  <a:tcPr/>
                </a:tc>
                <a:extLst>
                  <a:ext uri="{0D108BD9-81ED-4DB2-BD59-A6C34878D82A}">
                    <a16:rowId xmlns:a16="http://schemas.microsoft.com/office/drawing/2014/main" xmlns="" val="289276562"/>
                  </a:ext>
                </a:extLst>
              </a:tr>
              <a:tr h="459469">
                <a:tc>
                  <a:txBody>
                    <a:bodyPr/>
                    <a:lstStyle/>
                    <a:p>
                      <a:r>
                        <a:rPr lang="en-US" dirty="0"/>
                        <a:t>Interface Provider(s)</a:t>
                      </a:r>
                    </a:p>
                  </a:txBody>
                  <a:tcPr/>
                </a:tc>
                <a:tc>
                  <a:txBody>
                    <a:bodyPr/>
                    <a:lstStyle/>
                    <a:p>
                      <a:r>
                        <a:rPr lang="en-US" dirty="0"/>
                        <a:t>VNF SDK Marketplace</a:t>
                      </a:r>
                    </a:p>
                  </a:txBody>
                  <a:tcPr/>
                </a:tc>
                <a:extLst>
                  <a:ext uri="{0D108BD9-81ED-4DB2-BD59-A6C34878D82A}">
                    <a16:rowId xmlns:a16="http://schemas.microsoft.com/office/drawing/2014/main" xmlns="" val="3289706606"/>
                  </a:ext>
                </a:extLst>
              </a:tr>
              <a:tr h="459469">
                <a:tc>
                  <a:txBody>
                    <a:bodyPr/>
                    <a:lstStyle/>
                    <a:p>
                      <a:r>
                        <a:rPr lang="en-US" dirty="0"/>
                        <a:t>Provided Capabilities</a:t>
                      </a:r>
                    </a:p>
                  </a:txBody>
                  <a:tcPr/>
                </a:tc>
                <a:tc>
                  <a:txBody>
                    <a:bodyPr/>
                    <a:lstStyle/>
                    <a:p>
                      <a:pPr marL="0" indent="0">
                        <a:buFontTx/>
                        <a:buNone/>
                      </a:pPr>
                      <a:r>
                        <a:rPr lang="en-US" dirty="0"/>
                        <a:t>VNF</a:t>
                      </a:r>
                      <a:r>
                        <a:rPr lang="en-US" baseline="0" dirty="0"/>
                        <a:t> Pre-onboarding upload/download/validation/query/delete</a:t>
                      </a:r>
                      <a:endParaRPr lang="en-US" dirty="0"/>
                    </a:p>
                  </a:txBody>
                  <a:tcPr/>
                </a:tc>
                <a:extLst>
                  <a:ext uri="{0D108BD9-81ED-4DB2-BD59-A6C34878D82A}">
                    <a16:rowId xmlns:a16="http://schemas.microsoft.com/office/drawing/2014/main" xmlns="" val="1226283752"/>
                  </a:ext>
                </a:extLst>
              </a:tr>
            </a:tbl>
          </a:graphicData>
        </a:graphic>
      </p:graphicFrame>
    </p:spTree>
    <p:extLst>
      <p:ext uri="{BB962C8B-B14F-4D97-AF65-F5344CB8AC3E}">
        <p14:creationId xmlns:p14="http://schemas.microsoft.com/office/powerpoint/2010/main" val="4232671916"/>
      </p:ext>
    </p:extLst>
  </p:cSld>
  <p:clrMapOvr>
    <a:masterClrMapping/>
  </p:clrMapOvr>
  <p:transition>
    <p:wipe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en-US" sz="3600" b="1" dirty="0">
                <a:solidFill>
                  <a:schemeClr val="bg1">
                    <a:lumMod val="95000"/>
                  </a:schemeClr>
                </a:solidFill>
              </a:rPr>
              <a:t>VF-C Components</a:t>
            </a:r>
          </a:p>
        </p:txBody>
      </p:sp>
      <p:sp>
        <p:nvSpPr>
          <p:cNvPr id="38" name="TextBox 37">
            <a:extLst>
              <a:ext uri="{FF2B5EF4-FFF2-40B4-BE49-F238E27FC236}">
                <a16:creationId xmlns:a16="http://schemas.microsoft.com/office/drawing/2014/main" xmlns="" id="{F2222CFF-496B-4453-AF94-AC243980874D}"/>
              </a:ext>
            </a:extLst>
          </p:cNvPr>
          <p:cNvSpPr txBox="1"/>
          <p:nvPr/>
        </p:nvSpPr>
        <p:spPr>
          <a:xfrm>
            <a:off x="7051578" y="1074180"/>
            <a:ext cx="4924832" cy="5262979"/>
          </a:xfrm>
          <a:prstGeom prst="rect">
            <a:avLst/>
          </a:prstGeom>
          <a:noFill/>
        </p:spPr>
        <p:txBody>
          <a:bodyPr wrap="square" rtlCol="0">
            <a:spAutoFit/>
          </a:bodyPr>
          <a:lstStyle/>
          <a:p>
            <a:pPr marL="285750" indent="-285750"/>
            <a:r>
              <a:rPr lang="en-US" sz="1600" b="1" dirty="0">
                <a:latin typeface="微软雅黑" pitchFamily="34" charset="-122"/>
                <a:ea typeface="微软雅黑" pitchFamily="34" charset="-122"/>
              </a:rPr>
              <a:t>NFVO Functions</a:t>
            </a:r>
          </a:p>
          <a:p>
            <a:pPr marL="285750" indent="-285750">
              <a:buFont typeface="Arial" panose="020B0604020202020204" pitchFamily="34" charset="0"/>
              <a:buChar char="•"/>
            </a:pPr>
            <a:r>
              <a:rPr lang="en-US" sz="1600" b="1" dirty="0"/>
              <a:t>Support NS </a:t>
            </a:r>
            <a:r>
              <a:rPr lang="en-US" altLang="zh-CN" sz="1600" b="1" dirty="0"/>
              <a:t>Lifecycle Management </a:t>
            </a:r>
            <a:r>
              <a:rPr lang="en-US" sz="1600" b="1" dirty="0"/>
              <a:t>including NS instantiate, scale, heal, operate (query /update/…)and terminate. </a:t>
            </a:r>
            <a:r>
              <a:rPr lang="en-US" sz="1600" b="1" dirty="0" smtClean="0"/>
              <a:t>Most </a:t>
            </a:r>
            <a:r>
              <a:rPr lang="en-US" sz="1600" b="1" dirty="0"/>
              <a:t>of NSLCM interfaces </a:t>
            </a:r>
            <a:r>
              <a:rPr lang="en-US" sz="1600" b="1" dirty="0" smtClean="0"/>
              <a:t>align </a:t>
            </a:r>
            <a:r>
              <a:rPr lang="en-US" sz="1600" b="1" dirty="0"/>
              <a:t>with  SOL005 </a:t>
            </a:r>
            <a:r>
              <a:rPr lang="en-GB" altLang="zh-CN" sz="1600" b="1" dirty="0"/>
              <a:t>Os-Ma-</a:t>
            </a:r>
            <a:r>
              <a:rPr lang="en-GB" altLang="zh-CN" sz="1600" b="1" dirty="0" err="1"/>
              <a:t>nfvo</a:t>
            </a:r>
            <a:r>
              <a:rPr lang="en-GB" altLang="zh-CN" sz="1600" b="1" dirty="0"/>
              <a:t> reference point</a:t>
            </a:r>
            <a:endParaRPr lang="en-US" sz="1600" b="1" dirty="0"/>
          </a:p>
          <a:p>
            <a:pPr marL="285750" indent="-285750">
              <a:buFont typeface="Arial" panose="020B0604020202020204" pitchFamily="34" charset="0"/>
              <a:buChar char="•"/>
            </a:pPr>
            <a:r>
              <a:rPr lang="en-US" sz="1600" b="1" dirty="0"/>
              <a:t>Support  integration with  multi VNFMs via drivers which include vendors VNFM and generic VNFM. The interfaces between NFVO and driver comply with </a:t>
            </a:r>
            <a:r>
              <a:rPr lang="en-US" altLang="zh-CN" sz="1600" b="1" dirty="0"/>
              <a:t>Or-</a:t>
            </a:r>
            <a:r>
              <a:rPr lang="en-US" altLang="zh-CN" sz="1600" b="1" dirty="0" err="1"/>
              <a:t>Vnfm</a:t>
            </a:r>
            <a:r>
              <a:rPr lang="en-US" altLang="zh-CN" sz="1600" b="1" dirty="0"/>
              <a:t>  reference point.</a:t>
            </a:r>
            <a:endParaRPr lang="en-US" sz="1600" b="1" dirty="0"/>
          </a:p>
          <a:p>
            <a:pPr marL="285750" indent="-285750">
              <a:buFont typeface="Arial" panose="020B0604020202020204" pitchFamily="34" charset="0"/>
              <a:buChar char="•"/>
            </a:pPr>
            <a:r>
              <a:rPr lang="en-US" sz="1600" b="1" dirty="0"/>
              <a:t>Support  integration with multi VIM via Multi-Cloud</a:t>
            </a:r>
          </a:p>
          <a:p>
            <a:pPr marL="285750" indent="-285750">
              <a:buFont typeface="Arial" panose="020B0604020202020204" pitchFamily="34" charset="0"/>
              <a:buChar char="•"/>
            </a:pPr>
            <a:r>
              <a:rPr lang="en-US" sz="1600" b="1" dirty="0" smtClean="0"/>
              <a:t>NFVO </a:t>
            </a:r>
            <a:r>
              <a:rPr lang="en-US" sz="1600" b="1" dirty="0"/>
              <a:t>also supports  integration with vendor EMS via </a:t>
            </a:r>
            <a:r>
              <a:rPr lang="en-US" sz="1600" b="1" dirty="0" smtClean="0"/>
              <a:t>driver</a:t>
            </a:r>
          </a:p>
          <a:p>
            <a:pPr marL="285750" indent="-285750">
              <a:buFont typeface="Arial" panose="020B0604020202020204" pitchFamily="34" charset="0"/>
              <a:buChar char="•"/>
            </a:pPr>
            <a:endParaRPr lang="en-US" sz="1600" b="1" dirty="0" smtClean="0"/>
          </a:p>
          <a:p>
            <a:pPr marL="285750" indent="-285750"/>
            <a:r>
              <a:rPr lang="en-US" altLang="zh-CN" sz="1600" b="1" dirty="0" smtClean="0">
                <a:latin typeface="微软雅黑" pitchFamily="34" charset="-122"/>
                <a:ea typeface="微软雅黑" pitchFamily="34" charset="-122"/>
              </a:rPr>
              <a:t>GVNFM Functions</a:t>
            </a:r>
          </a:p>
          <a:p>
            <a:pPr marL="285750" indent="-285750">
              <a:buFont typeface="Arial" panose="020B0604020202020204" pitchFamily="34" charset="0"/>
              <a:buChar char="•"/>
            </a:pPr>
            <a:r>
              <a:rPr lang="en-US" altLang="zh-CN" sz="1600" b="1" dirty="0" smtClean="0"/>
              <a:t>Support VNF Lifecycle Management, including VNF deploy, scale, heal, operate (start/stop/restart/…), update and terminate, etc</a:t>
            </a:r>
          </a:p>
          <a:p>
            <a:pPr marL="285750" indent="-285750">
              <a:buFont typeface="Arial" panose="020B0604020202020204" pitchFamily="34" charset="0"/>
              <a:buChar char="•"/>
            </a:pPr>
            <a:r>
              <a:rPr lang="en-US" altLang="zh-CN" sz="1600" b="1" dirty="0" smtClean="0"/>
              <a:t>Support multiple VNFs and multi-type VNFs from different vendors</a:t>
            </a:r>
          </a:p>
          <a:p>
            <a:pPr marL="285750" indent="-285750">
              <a:buFont typeface="Arial" panose="020B0604020202020204" pitchFamily="34" charset="0"/>
              <a:buChar char="•"/>
            </a:pPr>
            <a:r>
              <a:rPr lang="en-US" altLang="zh-CN" sz="1600" b="1" dirty="0" smtClean="0"/>
              <a:t>Support multiple VIM environments and multi-type VM environments based on VM or </a:t>
            </a:r>
            <a:r>
              <a:rPr lang="en-US" altLang="zh-CN" sz="1600" b="1" dirty="0" err="1" smtClean="0"/>
              <a:t>Docker</a:t>
            </a:r>
            <a:r>
              <a:rPr lang="en-US" sz="1600" b="1" dirty="0" smtClean="0"/>
              <a:t> </a:t>
            </a:r>
            <a:endParaRPr lang="en-US" sz="1600" b="1" dirty="0"/>
          </a:p>
        </p:txBody>
      </p:sp>
      <p:sp>
        <p:nvSpPr>
          <p:cNvPr id="43" name="矩形 42"/>
          <p:cNvSpPr/>
          <p:nvPr/>
        </p:nvSpPr>
        <p:spPr>
          <a:xfrm>
            <a:off x="764855" y="1126274"/>
            <a:ext cx="5444267" cy="56871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Flowchart: Document 29">
            <a:extLst>
              <a:ext uri="{FF2B5EF4-FFF2-40B4-BE49-F238E27FC236}">
                <a16:creationId xmlns="" xmlns:a16="http://schemas.microsoft.com/office/drawing/2014/main" id="{2201DC6D-CC95-430A-AA20-58AEE7F71D6A}"/>
              </a:ext>
            </a:extLst>
          </p:cNvPr>
          <p:cNvSpPr/>
          <p:nvPr/>
        </p:nvSpPr>
        <p:spPr>
          <a:xfrm>
            <a:off x="1019336" y="5707201"/>
            <a:ext cx="5463540" cy="495564"/>
          </a:xfrm>
          <a:prstGeom prst="flowChartDocumen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lowchart: Document 28">
            <a:extLst>
              <a:ext uri="{FF2B5EF4-FFF2-40B4-BE49-F238E27FC236}">
                <a16:creationId xmlns="" xmlns:a16="http://schemas.microsoft.com/office/drawing/2014/main" id="{69EE4E89-28DC-45EC-9F62-292FB766AF21}"/>
              </a:ext>
            </a:extLst>
          </p:cNvPr>
          <p:cNvSpPr/>
          <p:nvPr/>
        </p:nvSpPr>
        <p:spPr>
          <a:xfrm>
            <a:off x="701385" y="5764757"/>
            <a:ext cx="5463540" cy="495564"/>
          </a:xfrm>
          <a:prstGeom prst="flowChartDocumen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Rounded Corners 3">
            <a:extLst>
              <a:ext uri="{FF2B5EF4-FFF2-40B4-BE49-F238E27FC236}">
                <a16:creationId xmlns="" xmlns:a16="http://schemas.microsoft.com/office/drawing/2014/main" id="{0E3B859D-C3DA-49AF-B1D2-6C57B81AE6F2}"/>
              </a:ext>
            </a:extLst>
          </p:cNvPr>
          <p:cNvSpPr/>
          <p:nvPr/>
        </p:nvSpPr>
        <p:spPr>
          <a:xfrm>
            <a:off x="868109" y="1889720"/>
            <a:ext cx="5034915" cy="2243027"/>
          </a:xfrm>
          <a:prstGeom prst="roundRect">
            <a:avLst/>
          </a:prstGeom>
          <a:solidFill>
            <a:srgbClr val="FFFFFF"/>
          </a:solidFill>
          <a:ln w="12700" cap="flat" cmpd="sng" algn="ctr">
            <a:solidFill>
              <a:srgbClr val="FF0000"/>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a:solidFill>
                  <a:srgbClr val="000000"/>
                </a:solidFill>
              </a:rPr>
              <a:t>NFVO</a:t>
            </a:r>
          </a:p>
        </p:txBody>
      </p:sp>
      <p:sp>
        <p:nvSpPr>
          <p:cNvPr id="57" name="TextBox 56">
            <a:extLst>
              <a:ext uri="{FF2B5EF4-FFF2-40B4-BE49-F238E27FC236}">
                <a16:creationId xmlns="" xmlns:a16="http://schemas.microsoft.com/office/drawing/2014/main" id="{E384522A-6081-4D7B-87AA-736AB6685BCE}"/>
              </a:ext>
            </a:extLst>
          </p:cNvPr>
          <p:cNvSpPr txBox="1"/>
          <p:nvPr/>
        </p:nvSpPr>
        <p:spPr>
          <a:xfrm>
            <a:off x="4551484" y="5607051"/>
            <a:ext cx="1172116" cy="369332"/>
          </a:xfrm>
          <a:prstGeom prst="rect">
            <a:avLst/>
          </a:prstGeom>
          <a:noFill/>
        </p:spPr>
        <p:txBody>
          <a:bodyPr wrap="none" rtlCol="0">
            <a:spAutoFit/>
          </a:bodyPr>
          <a:lstStyle/>
          <a:p>
            <a:r>
              <a:rPr lang="en-US" dirty="0"/>
              <a:t>NFVI&amp;VIM</a:t>
            </a:r>
          </a:p>
        </p:txBody>
      </p:sp>
      <p:sp>
        <p:nvSpPr>
          <p:cNvPr id="62" name="Flowchart: Document 36">
            <a:extLst>
              <a:ext uri="{FF2B5EF4-FFF2-40B4-BE49-F238E27FC236}">
                <a16:creationId xmlns="" xmlns:a16="http://schemas.microsoft.com/office/drawing/2014/main" id="{BBB59951-9FF2-4068-A679-1AB851C40AA8}"/>
              </a:ext>
            </a:extLst>
          </p:cNvPr>
          <p:cNvSpPr/>
          <p:nvPr/>
        </p:nvSpPr>
        <p:spPr>
          <a:xfrm>
            <a:off x="4998785" y="2097733"/>
            <a:ext cx="1266092" cy="514598"/>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t>VNF Package </a:t>
            </a:r>
            <a:br>
              <a:rPr lang="en-US" sz="1200" dirty="0"/>
            </a:br>
            <a:r>
              <a:rPr lang="en-US" sz="1200" dirty="0"/>
              <a:t>( VNFD)</a:t>
            </a:r>
          </a:p>
        </p:txBody>
      </p:sp>
      <p:sp>
        <p:nvSpPr>
          <p:cNvPr id="63" name="Flowchart: Document 35">
            <a:extLst>
              <a:ext uri="{FF2B5EF4-FFF2-40B4-BE49-F238E27FC236}">
                <a16:creationId xmlns="" xmlns:a16="http://schemas.microsoft.com/office/drawing/2014/main" id="{C94DAE16-30DC-4AB3-8B3C-594A87EF073E}"/>
              </a:ext>
            </a:extLst>
          </p:cNvPr>
          <p:cNvSpPr/>
          <p:nvPr/>
        </p:nvSpPr>
        <p:spPr>
          <a:xfrm>
            <a:off x="4877221" y="2161155"/>
            <a:ext cx="1266092" cy="514598"/>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t>NS Package </a:t>
            </a:r>
            <a:br>
              <a:rPr lang="en-US" sz="1200" dirty="0"/>
            </a:br>
            <a:r>
              <a:rPr lang="en-US" sz="1200" dirty="0"/>
              <a:t>( NSD)</a:t>
            </a:r>
          </a:p>
        </p:txBody>
      </p:sp>
      <p:sp>
        <p:nvSpPr>
          <p:cNvPr id="69" name="Circle: Hollow 18">
            <a:extLst>
              <a:ext uri="{FF2B5EF4-FFF2-40B4-BE49-F238E27FC236}">
                <a16:creationId xmlns="" xmlns:a16="http://schemas.microsoft.com/office/drawing/2014/main" id="{ADE56DA5-1148-4E5B-BF8B-E520481F9DB4}"/>
              </a:ext>
            </a:extLst>
          </p:cNvPr>
          <p:cNvSpPr/>
          <p:nvPr/>
        </p:nvSpPr>
        <p:spPr>
          <a:xfrm>
            <a:off x="1907842" y="2371618"/>
            <a:ext cx="2406650" cy="1556078"/>
          </a:xfrm>
          <a:prstGeom prst="donut">
            <a:avLst>
              <a:gd name="adj" fmla="val 621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3" name="Rectangle: Rounded Corners 20">
            <a:extLst>
              <a:ext uri="{FF2B5EF4-FFF2-40B4-BE49-F238E27FC236}">
                <a16:creationId xmlns="" xmlns:a16="http://schemas.microsoft.com/office/drawing/2014/main" id="{E623B598-210B-4E1F-86FB-31BF0A9C111E}"/>
              </a:ext>
            </a:extLst>
          </p:cNvPr>
          <p:cNvSpPr/>
          <p:nvPr/>
        </p:nvSpPr>
        <p:spPr>
          <a:xfrm>
            <a:off x="2887551" y="2321579"/>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t>Instantiate</a:t>
            </a:r>
            <a:endParaRPr lang="en-US" sz="1200" dirty="0"/>
          </a:p>
        </p:txBody>
      </p:sp>
      <p:sp>
        <p:nvSpPr>
          <p:cNvPr id="74" name="Rectangle: Rounded Corners 22">
            <a:extLst>
              <a:ext uri="{FF2B5EF4-FFF2-40B4-BE49-F238E27FC236}">
                <a16:creationId xmlns="" xmlns:a16="http://schemas.microsoft.com/office/drawing/2014/main" id="{75F86AB5-2114-4CFA-BBCD-54CC91FF1B57}"/>
              </a:ext>
            </a:extLst>
          </p:cNvPr>
          <p:cNvSpPr/>
          <p:nvPr/>
        </p:nvSpPr>
        <p:spPr>
          <a:xfrm>
            <a:off x="3876471" y="2943805"/>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Scale</a:t>
            </a:r>
          </a:p>
        </p:txBody>
      </p:sp>
      <p:sp>
        <p:nvSpPr>
          <p:cNvPr id="75" name="Rectangle: Rounded Corners 23">
            <a:extLst>
              <a:ext uri="{FF2B5EF4-FFF2-40B4-BE49-F238E27FC236}">
                <a16:creationId xmlns="" xmlns:a16="http://schemas.microsoft.com/office/drawing/2014/main" id="{5A3F4E92-D95C-48DB-8DAE-8824F852B61D}"/>
              </a:ext>
            </a:extLst>
          </p:cNvPr>
          <p:cNvSpPr/>
          <p:nvPr/>
        </p:nvSpPr>
        <p:spPr>
          <a:xfrm>
            <a:off x="3278839" y="3526704"/>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Heal</a:t>
            </a:r>
          </a:p>
        </p:txBody>
      </p:sp>
      <p:sp>
        <p:nvSpPr>
          <p:cNvPr id="76" name="Rectangle: Rounded Corners 25">
            <a:extLst>
              <a:ext uri="{FF2B5EF4-FFF2-40B4-BE49-F238E27FC236}">
                <a16:creationId xmlns="" xmlns:a16="http://schemas.microsoft.com/office/drawing/2014/main" id="{91C32C53-FD53-4747-BFD6-3B6487FAD8A5}"/>
              </a:ext>
            </a:extLst>
          </p:cNvPr>
          <p:cNvSpPr/>
          <p:nvPr/>
        </p:nvSpPr>
        <p:spPr>
          <a:xfrm>
            <a:off x="1635637" y="2685453"/>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Terminate</a:t>
            </a:r>
          </a:p>
        </p:txBody>
      </p:sp>
      <p:sp>
        <p:nvSpPr>
          <p:cNvPr id="77" name="Rectangle: Rounded Corners 5">
            <a:extLst>
              <a:ext uri="{FF2B5EF4-FFF2-40B4-BE49-F238E27FC236}">
                <a16:creationId xmlns="" xmlns:a16="http://schemas.microsoft.com/office/drawing/2014/main" id="{F5048C9F-85B9-4D96-A4EA-3EF6A6949BF9}"/>
              </a:ext>
            </a:extLst>
          </p:cNvPr>
          <p:cNvSpPr/>
          <p:nvPr/>
        </p:nvSpPr>
        <p:spPr>
          <a:xfrm>
            <a:off x="820610" y="4466898"/>
            <a:ext cx="1705467" cy="499593"/>
          </a:xfrm>
          <a:prstGeom prst="roundRect">
            <a:avLst/>
          </a:prstGeom>
          <a:noFill/>
          <a:ln w="12700" cap="flat" cmpd="sng" algn="ctr">
            <a:solidFill>
              <a:schemeClr val="accent1">
                <a:shade val="50000"/>
              </a:schemeClr>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00"/>
                </a:solidFill>
              </a:rPr>
              <a:t>SVNFM</a:t>
            </a:r>
          </a:p>
        </p:txBody>
      </p:sp>
      <p:sp>
        <p:nvSpPr>
          <p:cNvPr id="78" name="Rectangle: Rounded Corners 24">
            <a:extLst>
              <a:ext uri="{FF2B5EF4-FFF2-40B4-BE49-F238E27FC236}">
                <a16:creationId xmlns="" xmlns:a16="http://schemas.microsoft.com/office/drawing/2014/main" id="{5D8202FE-6F46-4095-8DA1-08BEA5BD5D33}"/>
              </a:ext>
            </a:extLst>
          </p:cNvPr>
          <p:cNvSpPr/>
          <p:nvPr/>
        </p:nvSpPr>
        <p:spPr>
          <a:xfrm>
            <a:off x="1255936" y="4354224"/>
            <a:ext cx="914400" cy="247650"/>
          </a:xfrm>
          <a:prstGeom prst="roundRect">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D</a:t>
            </a:r>
            <a:r>
              <a:rPr lang="en-US" altLang="zh-CN" sz="1200" dirty="0"/>
              <a:t>river</a:t>
            </a:r>
            <a:endParaRPr lang="en-US" sz="1200" dirty="0"/>
          </a:p>
        </p:txBody>
      </p:sp>
      <p:sp>
        <p:nvSpPr>
          <p:cNvPr id="79" name="Rectangle: Rounded Corners 38">
            <a:extLst>
              <a:ext uri="{FF2B5EF4-FFF2-40B4-BE49-F238E27FC236}">
                <a16:creationId xmlns="" xmlns:a16="http://schemas.microsoft.com/office/drawing/2014/main" id="{3B1C62D5-24C0-4277-A6CF-4DE2325CCE91}"/>
              </a:ext>
            </a:extLst>
          </p:cNvPr>
          <p:cNvSpPr/>
          <p:nvPr/>
        </p:nvSpPr>
        <p:spPr>
          <a:xfrm>
            <a:off x="530606" y="5146302"/>
            <a:ext cx="5505084" cy="308231"/>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00"/>
                </a:solidFill>
              </a:rPr>
              <a:t>Multi-Cloud</a:t>
            </a:r>
          </a:p>
        </p:txBody>
      </p:sp>
      <p:sp>
        <p:nvSpPr>
          <p:cNvPr id="80" name="Rectangle: Rounded Corners 23">
            <a:extLst>
              <a:ext uri="{FF2B5EF4-FFF2-40B4-BE49-F238E27FC236}">
                <a16:creationId xmlns="" xmlns:a16="http://schemas.microsoft.com/office/drawing/2014/main" id="{5A3F4E92-D95C-48DB-8DAE-8824F852B61D}"/>
              </a:ext>
            </a:extLst>
          </p:cNvPr>
          <p:cNvSpPr/>
          <p:nvPr/>
        </p:nvSpPr>
        <p:spPr>
          <a:xfrm>
            <a:off x="1796332" y="3401715"/>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Operate</a:t>
            </a:r>
          </a:p>
        </p:txBody>
      </p:sp>
      <p:sp>
        <p:nvSpPr>
          <p:cNvPr id="81" name="Rectangle: Rounded Corners 5">
            <a:extLst>
              <a:ext uri="{FF2B5EF4-FFF2-40B4-BE49-F238E27FC236}">
                <a16:creationId xmlns="" xmlns:a16="http://schemas.microsoft.com/office/drawing/2014/main" id="{F5048C9F-85B9-4D96-A4EA-3EF6A6949BF9}"/>
              </a:ext>
            </a:extLst>
          </p:cNvPr>
          <p:cNvSpPr/>
          <p:nvPr/>
        </p:nvSpPr>
        <p:spPr>
          <a:xfrm>
            <a:off x="3038218" y="4441258"/>
            <a:ext cx="1418124" cy="525234"/>
          </a:xfrm>
          <a:prstGeom prst="roundRect">
            <a:avLst/>
          </a:prstGeom>
          <a:noFill/>
          <a:ln w="12700" cap="flat" cmpd="sng" algn="ctr">
            <a:solidFill>
              <a:srgbClr val="FF0000"/>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00"/>
                </a:solidFill>
              </a:rPr>
              <a:t>GVNFM</a:t>
            </a:r>
          </a:p>
        </p:txBody>
      </p:sp>
      <p:cxnSp>
        <p:nvCxnSpPr>
          <p:cNvPr id="82"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2666455" y="4166200"/>
            <a:ext cx="0" cy="947474"/>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cxnSp>
        <p:nvCxnSpPr>
          <p:cNvPr id="83"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3607470" y="4166200"/>
            <a:ext cx="0" cy="286839"/>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cxnSp>
        <p:nvCxnSpPr>
          <p:cNvPr id="84"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1713136" y="4141679"/>
            <a:ext cx="0" cy="212546"/>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cxnSp>
        <p:nvCxnSpPr>
          <p:cNvPr id="85"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3071486" y="5443628"/>
            <a:ext cx="0" cy="286839"/>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 xmlns:a16="http://schemas.microsoft.com/office/drawing/2014/main" id="{8E208599-8C13-494A-920B-5471CE26C5D1}"/>
              </a:ext>
            </a:extLst>
          </p:cNvPr>
          <p:cNvSpPr txBox="1"/>
          <p:nvPr/>
        </p:nvSpPr>
        <p:spPr>
          <a:xfrm>
            <a:off x="3189631" y="5443628"/>
            <a:ext cx="665567" cy="261610"/>
          </a:xfrm>
          <a:prstGeom prst="rect">
            <a:avLst/>
          </a:prstGeom>
          <a:noFill/>
        </p:spPr>
        <p:txBody>
          <a:bodyPr wrap="square" rtlCol="0">
            <a:spAutoFit/>
          </a:bodyPr>
          <a:lstStyle/>
          <a:p>
            <a:r>
              <a:rPr lang="en-US" sz="1100" b="1" dirty="0"/>
              <a:t>Vi-</a:t>
            </a:r>
            <a:r>
              <a:rPr lang="en-US" sz="1100" b="1" dirty="0" err="1"/>
              <a:t>Vnfm</a:t>
            </a:r>
            <a:endParaRPr lang="en-US" sz="1100" b="1" dirty="0"/>
          </a:p>
        </p:txBody>
      </p:sp>
      <p:sp>
        <p:nvSpPr>
          <p:cNvPr id="87" name="TextBox 86">
            <a:extLst>
              <a:ext uri="{FF2B5EF4-FFF2-40B4-BE49-F238E27FC236}">
                <a16:creationId xmlns="" xmlns:a16="http://schemas.microsoft.com/office/drawing/2014/main" id="{525AE47A-F0D1-47A5-872F-4B37A8004070}"/>
              </a:ext>
            </a:extLst>
          </p:cNvPr>
          <p:cNvSpPr txBox="1"/>
          <p:nvPr/>
        </p:nvSpPr>
        <p:spPr>
          <a:xfrm>
            <a:off x="3545452" y="4920655"/>
            <a:ext cx="665567" cy="261610"/>
          </a:xfrm>
          <a:prstGeom prst="rect">
            <a:avLst/>
          </a:prstGeom>
          <a:noFill/>
        </p:spPr>
        <p:txBody>
          <a:bodyPr wrap="none" rtlCol="0">
            <a:spAutoFit/>
          </a:bodyPr>
          <a:lstStyle/>
          <a:p>
            <a:r>
              <a:rPr lang="en-US" sz="1100" b="1" dirty="0"/>
              <a:t>Vi-</a:t>
            </a:r>
            <a:r>
              <a:rPr lang="en-US" sz="1100" b="1" dirty="0" err="1"/>
              <a:t>Vnfm</a:t>
            </a:r>
            <a:endParaRPr lang="en-US" sz="1100" b="1" dirty="0"/>
          </a:p>
        </p:txBody>
      </p:sp>
      <p:cxnSp>
        <p:nvCxnSpPr>
          <p:cNvPr id="88"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3612916" y="4971450"/>
            <a:ext cx="0" cy="212546"/>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89" name="TextBox 88">
            <a:extLst>
              <a:ext uri="{FF2B5EF4-FFF2-40B4-BE49-F238E27FC236}">
                <a16:creationId xmlns="" xmlns:a16="http://schemas.microsoft.com/office/drawing/2014/main" id="{525AE47A-F0D1-47A5-872F-4B37A8004070}"/>
              </a:ext>
            </a:extLst>
          </p:cNvPr>
          <p:cNvSpPr txBox="1"/>
          <p:nvPr/>
        </p:nvSpPr>
        <p:spPr>
          <a:xfrm>
            <a:off x="1568173" y="5376452"/>
            <a:ext cx="665567" cy="261610"/>
          </a:xfrm>
          <a:prstGeom prst="rect">
            <a:avLst/>
          </a:prstGeom>
          <a:noFill/>
        </p:spPr>
        <p:txBody>
          <a:bodyPr wrap="none" rtlCol="0">
            <a:spAutoFit/>
          </a:bodyPr>
          <a:lstStyle/>
          <a:p>
            <a:r>
              <a:rPr lang="en-US" sz="1100" b="1" dirty="0"/>
              <a:t>Vi-</a:t>
            </a:r>
            <a:r>
              <a:rPr lang="en-US" sz="1100" b="1" dirty="0" err="1"/>
              <a:t>Vnfm</a:t>
            </a:r>
            <a:endParaRPr lang="en-US" sz="1100" b="1" dirty="0"/>
          </a:p>
        </p:txBody>
      </p:sp>
      <p:cxnSp>
        <p:nvCxnSpPr>
          <p:cNvPr id="90"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1635637" y="4935488"/>
            <a:ext cx="0" cy="829269"/>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91" name="TextBox 90">
            <a:extLst>
              <a:ext uri="{FF2B5EF4-FFF2-40B4-BE49-F238E27FC236}">
                <a16:creationId xmlns="" xmlns:a16="http://schemas.microsoft.com/office/drawing/2014/main" id="{525AE47A-F0D1-47A5-872F-4B37A8004070}"/>
              </a:ext>
            </a:extLst>
          </p:cNvPr>
          <p:cNvSpPr txBox="1"/>
          <p:nvPr/>
        </p:nvSpPr>
        <p:spPr>
          <a:xfrm>
            <a:off x="1673344" y="4106062"/>
            <a:ext cx="724878" cy="261610"/>
          </a:xfrm>
          <a:prstGeom prst="rect">
            <a:avLst/>
          </a:prstGeom>
          <a:noFill/>
        </p:spPr>
        <p:txBody>
          <a:bodyPr wrap="none" rtlCol="0">
            <a:spAutoFit/>
          </a:bodyPr>
          <a:lstStyle/>
          <a:p>
            <a:r>
              <a:rPr lang="en-US" sz="1100" b="1" dirty="0"/>
              <a:t>Or- </a:t>
            </a:r>
            <a:r>
              <a:rPr lang="en-US" sz="1100" b="1" dirty="0" err="1"/>
              <a:t>Vnfm</a:t>
            </a:r>
            <a:endParaRPr lang="en-US" sz="1100" b="1" dirty="0"/>
          </a:p>
        </p:txBody>
      </p:sp>
      <p:sp>
        <p:nvSpPr>
          <p:cNvPr id="92" name="TextBox 91">
            <a:extLst>
              <a:ext uri="{FF2B5EF4-FFF2-40B4-BE49-F238E27FC236}">
                <a16:creationId xmlns="" xmlns:a16="http://schemas.microsoft.com/office/drawing/2014/main" id="{525AE47A-F0D1-47A5-872F-4B37A8004070}"/>
              </a:ext>
            </a:extLst>
          </p:cNvPr>
          <p:cNvSpPr txBox="1"/>
          <p:nvPr/>
        </p:nvSpPr>
        <p:spPr>
          <a:xfrm>
            <a:off x="3586220" y="4135043"/>
            <a:ext cx="724878" cy="261610"/>
          </a:xfrm>
          <a:prstGeom prst="rect">
            <a:avLst/>
          </a:prstGeom>
          <a:noFill/>
        </p:spPr>
        <p:txBody>
          <a:bodyPr wrap="none" rtlCol="0">
            <a:spAutoFit/>
          </a:bodyPr>
          <a:lstStyle/>
          <a:p>
            <a:r>
              <a:rPr lang="en-US" sz="1100" b="1" dirty="0"/>
              <a:t>Or- </a:t>
            </a:r>
            <a:r>
              <a:rPr lang="en-US" sz="1100" b="1" dirty="0" err="1"/>
              <a:t>Vnfm</a:t>
            </a:r>
            <a:endParaRPr lang="en-US" sz="1100" b="1" dirty="0"/>
          </a:p>
        </p:txBody>
      </p:sp>
      <p:sp>
        <p:nvSpPr>
          <p:cNvPr id="93" name="TextBox 92">
            <a:extLst>
              <a:ext uri="{FF2B5EF4-FFF2-40B4-BE49-F238E27FC236}">
                <a16:creationId xmlns="" xmlns:a16="http://schemas.microsoft.com/office/drawing/2014/main" id="{525AE47A-F0D1-47A5-872F-4B37A8004070}"/>
              </a:ext>
            </a:extLst>
          </p:cNvPr>
          <p:cNvSpPr txBox="1"/>
          <p:nvPr/>
        </p:nvSpPr>
        <p:spPr>
          <a:xfrm>
            <a:off x="2604660" y="4471069"/>
            <a:ext cx="492443" cy="261610"/>
          </a:xfrm>
          <a:prstGeom prst="rect">
            <a:avLst/>
          </a:prstGeom>
          <a:noFill/>
        </p:spPr>
        <p:txBody>
          <a:bodyPr wrap="none" rtlCol="0">
            <a:spAutoFit/>
          </a:bodyPr>
          <a:lstStyle/>
          <a:p>
            <a:r>
              <a:rPr lang="en-US" sz="1100" b="1" dirty="0"/>
              <a:t>Or-Vi</a:t>
            </a:r>
          </a:p>
        </p:txBody>
      </p:sp>
      <p:sp>
        <p:nvSpPr>
          <p:cNvPr id="94" name="Rectangle: Rounded Corners 5">
            <a:extLst>
              <a:ext uri="{FF2B5EF4-FFF2-40B4-BE49-F238E27FC236}">
                <a16:creationId xmlns="" xmlns:a16="http://schemas.microsoft.com/office/drawing/2014/main" id="{F5048C9F-85B9-4D96-A4EA-3EF6A6949BF9}"/>
              </a:ext>
            </a:extLst>
          </p:cNvPr>
          <p:cNvSpPr/>
          <p:nvPr/>
        </p:nvSpPr>
        <p:spPr>
          <a:xfrm>
            <a:off x="4776007" y="4474710"/>
            <a:ext cx="1418124" cy="499593"/>
          </a:xfrm>
          <a:prstGeom prst="roundRect">
            <a:avLst/>
          </a:prstGeom>
          <a:noFill/>
          <a:ln w="12700" cap="flat" cmpd="sng" algn="ctr">
            <a:solidFill>
              <a:schemeClr val="accent1">
                <a:shade val="50000"/>
              </a:schemeClr>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00"/>
                </a:solidFill>
              </a:rPr>
              <a:t>EMS</a:t>
            </a:r>
          </a:p>
        </p:txBody>
      </p:sp>
      <p:sp>
        <p:nvSpPr>
          <p:cNvPr id="95" name="Rectangle: Rounded Corners 24">
            <a:extLst>
              <a:ext uri="{FF2B5EF4-FFF2-40B4-BE49-F238E27FC236}">
                <a16:creationId xmlns="" xmlns:a16="http://schemas.microsoft.com/office/drawing/2014/main" id="{5D8202FE-6F46-4095-8DA1-08BEA5BD5D33}"/>
              </a:ext>
            </a:extLst>
          </p:cNvPr>
          <p:cNvSpPr/>
          <p:nvPr/>
        </p:nvSpPr>
        <p:spPr>
          <a:xfrm>
            <a:off x="5033228" y="4382799"/>
            <a:ext cx="914400" cy="247650"/>
          </a:xfrm>
          <a:prstGeom prst="roundRect">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D</a:t>
            </a:r>
            <a:r>
              <a:rPr lang="en-US" altLang="zh-CN" sz="1200" dirty="0"/>
              <a:t>river</a:t>
            </a:r>
            <a:endParaRPr lang="en-US" sz="1200" dirty="0"/>
          </a:p>
        </p:txBody>
      </p:sp>
      <p:sp>
        <p:nvSpPr>
          <p:cNvPr id="96" name="Rectangle: Rounded Corners 3">
            <a:extLst>
              <a:ext uri="{FF2B5EF4-FFF2-40B4-BE49-F238E27FC236}">
                <a16:creationId xmlns="" xmlns:a16="http://schemas.microsoft.com/office/drawing/2014/main" id="{0E3B859D-C3DA-49AF-B1D2-6C57B81AE6F2}"/>
              </a:ext>
            </a:extLst>
          </p:cNvPr>
          <p:cNvSpPr/>
          <p:nvPr/>
        </p:nvSpPr>
        <p:spPr>
          <a:xfrm>
            <a:off x="831195" y="1182029"/>
            <a:ext cx="1712599" cy="426805"/>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a:solidFill>
                  <a:srgbClr val="000000"/>
                </a:solidFill>
              </a:rPr>
              <a:t>SO</a:t>
            </a:r>
          </a:p>
        </p:txBody>
      </p:sp>
      <p:sp>
        <p:nvSpPr>
          <p:cNvPr id="97" name="Rectangle: Rounded Corners 3">
            <a:extLst>
              <a:ext uri="{FF2B5EF4-FFF2-40B4-BE49-F238E27FC236}">
                <a16:creationId xmlns="" xmlns:a16="http://schemas.microsoft.com/office/drawing/2014/main" id="{0E3B859D-C3DA-49AF-B1D2-6C57B81AE6F2}"/>
              </a:ext>
            </a:extLst>
          </p:cNvPr>
          <p:cNvSpPr/>
          <p:nvPr/>
        </p:nvSpPr>
        <p:spPr>
          <a:xfrm>
            <a:off x="2632675" y="1182029"/>
            <a:ext cx="1712599" cy="426805"/>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a:solidFill>
                  <a:srgbClr val="000000"/>
                </a:solidFill>
              </a:rPr>
              <a:t>Policy</a:t>
            </a:r>
          </a:p>
        </p:txBody>
      </p:sp>
      <p:sp>
        <p:nvSpPr>
          <p:cNvPr id="98" name="Rectangle: Rounded Corners 3">
            <a:extLst>
              <a:ext uri="{FF2B5EF4-FFF2-40B4-BE49-F238E27FC236}">
                <a16:creationId xmlns="" xmlns:a16="http://schemas.microsoft.com/office/drawing/2014/main" id="{0E3B859D-C3DA-49AF-B1D2-6C57B81AE6F2}"/>
              </a:ext>
            </a:extLst>
          </p:cNvPr>
          <p:cNvSpPr/>
          <p:nvPr/>
        </p:nvSpPr>
        <p:spPr>
          <a:xfrm>
            <a:off x="4434040" y="1182029"/>
            <a:ext cx="1712599" cy="426805"/>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a:solidFill>
                  <a:srgbClr val="000000"/>
                </a:solidFill>
              </a:rPr>
              <a:t>UUI</a:t>
            </a:r>
          </a:p>
        </p:txBody>
      </p:sp>
      <p:cxnSp>
        <p:nvCxnSpPr>
          <p:cNvPr id="99" name="Straight Arrow Connector 17">
            <a:extLst>
              <a:ext uri="{FF2B5EF4-FFF2-40B4-BE49-F238E27FC236}">
                <a16:creationId xmlns="" xmlns:a16="http://schemas.microsoft.com/office/drawing/2014/main" id="{5250E69F-0B80-4312-A57A-0F14B9294EAB}"/>
              </a:ext>
            </a:extLst>
          </p:cNvPr>
          <p:cNvCxnSpPr>
            <a:cxnSpLocks/>
          </p:cNvCxnSpPr>
          <p:nvPr/>
        </p:nvCxnSpPr>
        <p:spPr>
          <a:xfrm flipV="1">
            <a:off x="3445735" y="1710627"/>
            <a:ext cx="0" cy="212546"/>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100" name="矩形 99"/>
          <p:cNvSpPr/>
          <p:nvPr/>
        </p:nvSpPr>
        <p:spPr>
          <a:xfrm>
            <a:off x="3432612" y="1677174"/>
            <a:ext cx="878767" cy="261610"/>
          </a:xfrm>
          <a:prstGeom prst="rect">
            <a:avLst/>
          </a:prstGeom>
        </p:spPr>
        <p:txBody>
          <a:bodyPr wrap="square">
            <a:spAutoFit/>
          </a:bodyPr>
          <a:lstStyle/>
          <a:p>
            <a:r>
              <a:rPr lang="en-GB" altLang="zh-CN" sz="1100" b="1" dirty="0"/>
              <a:t>Os-Ma-</a:t>
            </a:r>
            <a:r>
              <a:rPr lang="en-GB" altLang="zh-CN" sz="1100" b="1" dirty="0" err="1"/>
              <a:t>nfvo</a:t>
            </a:r>
            <a:endParaRPr lang="zh-CN" altLang="en-US" sz="1100" b="1" dirty="0"/>
          </a:p>
        </p:txBody>
      </p:sp>
      <p:sp>
        <p:nvSpPr>
          <p:cNvPr id="101" name="Flowchart: Document 34">
            <a:extLst>
              <a:ext uri="{FF2B5EF4-FFF2-40B4-BE49-F238E27FC236}">
                <a16:creationId xmlns="" xmlns:a16="http://schemas.microsoft.com/office/drawing/2014/main" id="{79141265-BC72-4ED2-A59C-F13142425033}"/>
              </a:ext>
            </a:extLst>
          </p:cNvPr>
          <p:cNvSpPr/>
          <p:nvPr/>
        </p:nvSpPr>
        <p:spPr>
          <a:xfrm>
            <a:off x="3988242" y="4338178"/>
            <a:ext cx="787765" cy="265781"/>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900" dirty="0"/>
          </a:p>
        </p:txBody>
      </p:sp>
      <p:sp>
        <p:nvSpPr>
          <p:cNvPr id="102" name="Flowchart: Document 34">
            <a:extLst>
              <a:ext uri="{FF2B5EF4-FFF2-40B4-BE49-F238E27FC236}">
                <a16:creationId xmlns="" xmlns:a16="http://schemas.microsoft.com/office/drawing/2014/main" id="{79141265-BC72-4ED2-A59C-F13142425033}"/>
              </a:ext>
            </a:extLst>
          </p:cNvPr>
          <p:cNvSpPr/>
          <p:nvPr/>
        </p:nvSpPr>
        <p:spPr>
          <a:xfrm>
            <a:off x="3888651" y="4396653"/>
            <a:ext cx="787765" cy="265781"/>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900" dirty="0"/>
              <a:t>VNF Package </a:t>
            </a:r>
            <a:br>
              <a:rPr lang="en-US" sz="900" dirty="0"/>
            </a:br>
            <a:r>
              <a:rPr lang="en-US" sz="900" dirty="0"/>
              <a:t>( VNFD)</a:t>
            </a:r>
          </a:p>
        </p:txBody>
      </p:sp>
    </p:spTree>
    <p:extLst>
      <p:ext uri="{BB962C8B-B14F-4D97-AF65-F5344CB8AC3E}">
        <p14:creationId xmlns:p14="http://schemas.microsoft.com/office/powerpoint/2010/main" val="2169500239"/>
      </p:ext>
    </p:extLst>
  </p:cSld>
  <p:clrMapOvr>
    <a:masterClrMapping/>
  </p:clrMapOvr>
  <p:transition spd="med" advClick="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38</a:t>
            </a:fld>
            <a:endParaRPr lang="en-US" dirty="0"/>
          </a:p>
        </p:txBody>
      </p:sp>
      <p:sp>
        <p:nvSpPr>
          <p:cNvPr id="3" name="Title 2"/>
          <p:cNvSpPr>
            <a:spLocks noGrp="1"/>
          </p:cNvSpPr>
          <p:nvPr>
            <p:ph type="title"/>
          </p:nvPr>
        </p:nvSpPr>
        <p:spPr/>
        <p:txBody>
          <a:bodyPr>
            <a:normAutofit/>
          </a:bodyPr>
          <a:lstStyle/>
          <a:p>
            <a:r>
              <a:rPr lang="en-US" sz="3200" b="1" dirty="0"/>
              <a:t>VF-C – NFVO (1/2)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endParaRPr lang="en-US" altLang="zh-CN" sz="1200" dirty="0">
              <a:latin typeface="微软雅黑" panose="020B0503020204020204" pitchFamily="34" charset="-122"/>
              <a:ea typeface="微软雅黑" panose="020B0503020204020204" pitchFamily="34" charset="-122"/>
            </a:endParaRPr>
          </a:p>
          <a:p>
            <a:pPr algn="ctr" defTabSz="914377">
              <a:buClr>
                <a:srgbClr val="CC9900"/>
              </a:buClr>
            </a:pPr>
            <a:endParaRPr lang="en-US" altLang="zh-CN" sz="1200" dirty="0">
              <a:latin typeface="微软雅黑" panose="020B0503020204020204" pitchFamily="34" charset="-122"/>
              <a:ea typeface="微软雅黑" panose="020B0503020204020204" pitchFamily="34" charset="-122"/>
            </a:endParaRPr>
          </a:p>
          <a:p>
            <a:pPr algn="ctr" defTabSz="914377">
              <a:buClr>
                <a:srgbClr val="CC9900"/>
              </a:buClr>
            </a:pPr>
            <a:r>
              <a:rPr lang="en-US" altLang="zh-CN" sz="1200" dirty="0">
                <a:latin typeface="微软雅黑" panose="020B0503020204020204" pitchFamily="34" charset="-122"/>
                <a:ea typeface="微软雅黑" panose="020B0503020204020204" pitchFamily="34" charset="-122"/>
              </a:rPr>
              <a:t>NFVO</a:t>
            </a:r>
          </a:p>
        </p:txBody>
      </p:sp>
      <p:sp>
        <p:nvSpPr>
          <p:cNvPr id="8" name="Rectangle 7"/>
          <p:cNvSpPr/>
          <p:nvPr/>
        </p:nvSpPr>
        <p:spPr>
          <a:xfrm>
            <a:off x="2297232" y="1500741"/>
            <a:ext cx="9523929" cy="12988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a:solidFill>
                  <a:schemeClr val="tx1">
                    <a:lumMod val="85000"/>
                    <a:lumOff val="15000"/>
                  </a:schemeClr>
                </a:solidFill>
              </a:rPr>
              <a:t> Provides reference implementation of NFVO in ETSI MANO architecture</a:t>
            </a:r>
          </a:p>
          <a:p>
            <a:pPr marL="285750" indent="-285750">
              <a:buFontTx/>
              <a:buChar char="-"/>
            </a:pPr>
            <a:r>
              <a:rPr lang="en-US" dirty="0">
                <a:solidFill>
                  <a:schemeClr val="tx1">
                    <a:lumMod val="85000"/>
                    <a:lumOff val="15000"/>
                  </a:schemeClr>
                </a:solidFill>
              </a:rPr>
              <a:t> Provides Network service life cycle management </a:t>
            </a:r>
          </a:p>
          <a:p>
            <a:pPr marL="285750" indent="-285750">
              <a:buFontTx/>
              <a:buChar char="-"/>
            </a:pPr>
            <a:r>
              <a:rPr lang="en-US" dirty="0">
                <a:solidFill>
                  <a:schemeClr val="tx1">
                    <a:lumMod val="85000"/>
                    <a:lumOff val="15000"/>
                  </a:schemeClr>
                </a:solidFill>
              </a:rPr>
              <a:t> Provides NS/VNF layer’s FCAPS management</a:t>
            </a:r>
          </a:p>
        </p:txBody>
      </p:sp>
      <p:sp>
        <p:nvSpPr>
          <p:cNvPr id="9" name="Rectangle 8"/>
          <p:cNvSpPr/>
          <p:nvPr/>
        </p:nvSpPr>
        <p:spPr>
          <a:xfrm>
            <a:off x="2297232" y="3161947"/>
            <a:ext cx="9523929" cy="29333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Network Service LCM interface</a:t>
            </a:r>
          </a:p>
          <a:p>
            <a:pPr marL="742950" lvl="1" indent="-285750">
              <a:buFontTx/>
              <a:buChar char="-"/>
            </a:pPr>
            <a:r>
              <a:rPr lang="en-US" dirty="0">
                <a:solidFill>
                  <a:schemeClr val="tx1">
                    <a:lumMod val="85000"/>
                    <a:lumOff val="15000"/>
                  </a:schemeClr>
                </a:solidFill>
              </a:rPr>
              <a:t>Provides </a:t>
            </a:r>
            <a:r>
              <a:rPr lang="en-US" dirty="0" smtClean="0">
                <a:solidFill>
                  <a:schemeClr val="tx1">
                    <a:lumMod val="85000"/>
                    <a:lumOff val="15000"/>
                  </a:schemeClr>
                </a:solidFill>
              </a:rPr>
              <a:t>Network </a:t>
            </a:r>
            <a:r>
              <a:rPr lang="en-US" dirty="0">
                <a:solidFill>
                  <a:schemeClr val="tx1">
                    <a:lumMod val="85000"/>
                    <a:lumOff val="15000"/>
                  </a:schemeClr>
                </a:solidFill>
              </a:rPr>
              <a:t>Service LCM interface</a:t>
            </a:r>
          </a:p>
          <a:p>
            <a:pPr marL="742950" lvl="1" indent="-285750"/>
            <a:r>
              <a:rPr lang="en-US" dirty="0">
                <a:solidFill>
                  <a:schemeClr val="tx1"/>
                </a:solidFill>
              </a:rPr>
              <a:t>     (</a:t>
            </a:r>
            <a:r>
              <a:rPr lang="en-US" altLang="zh-CN" dirty="0" smtClean="0">
                <a:solidFill>
                  <a:schemeClr val="tx1"/>
                </a:solidFill>
              </a:rPr>
              <a:t>NS instantiate/scale/heal/terminate/query/…</a:t>
            </a:r>
            <a:r>
              <a:rPr lang="en-US" dirty="0" smtClean="0">
                <a:solidFill>
                  <a:schemeClr val="tx1"/>
                </a:solidFill>
              </a:rPr>
              <a:t>) </a:t>
            </a:r>
            <a:endParaRPr lang="en-US" dirty="0">
              <a:solidFill>
                <a:schemeClr val="tx1"/>
              </a:solidFill>
            </a:endParaRPr>
          </a:p>
          <a:p>
            <a:pPr marL="285750" indent="-285750">
              <a:buFontTx/>
              <a:buChar char="-"/>
            </a:pPr>
            <a:r>
              <a:rPr lang="en-US" dirty="0">
                <a:solidFill>
                  <a:schemeClr val="tx1">
                    <a:lumMod val="85000"/>
                    <a:lumOff val="15000"/>
                  </a:schemeClr>
                </a:solidFill>
              </a:rPr>
              <a:t>VNF Operation Granting interface</a:t>
            </a:r>
          </a:p>
          <a:p>
            <a:pPr marL="742950" lvl="1" indent="-285750">
              <a:buFontTx/>
              <a:buChar char="-"/>
            </a:pPr>
            <a:r>
              <a:rPr lang="en-US" dirty="0">
                <a:solidFill>
                  <a:schemeClr val="tx1">
                    <a:lumMod val="85000"/>
                    <a:lumOff val="15000"/>
                  </a:schemeClr>
                </a:solidFill>
              </a:rPr>
              <a:t>Provides VNF Operation Granting interface and make granting decision</a:t>
            </a:r>
          </a:p>
          <a:p>
            <a:pPr marL="285750" indent="-285750">
              <a:buFontTx/>
              <a:buChar char="-"/>
            </a:pPr>
            <a:r>
              <a:rPr lang="en-US" dirty="0">
                <a:solidFill>
                  <a:schemeClr val="tx1">
                    <a:lumMod val="85000"/>
                    <a:lumOff val="15000"/>
                  </a:schemeClr>
                </a:solidFill>
              </a:rPr>
              <a:t>NS package management interface</a:t>
            </a:r>
          </a:p>
          <a:p>
            <a:pPr marL="742950" lvl="1" indent="-285750">
              <a:buFontTx/>
              <a:buChar char="-"/>
            </a:pPr>
            <a:r>
              <a:rPr lang="en-US" dirty="0">
                <a:solidFill>
                  <a:schemeClr val="tx1">
                    <a:lumMod val="85000"/>
                    <a:lumOff val="15000"/>
                  </a:schemeClr>
                </a:solidFill>
              </a:rPr>
              <a:t>Provides runtime NS package management interface</a:t>
            </a:r>
          </a:p>
          <a:p>
            <a:pPr marL="285750" indent="-285750">
              <a:buFontTx/>
              <a:buChar char="-"/>
            </a:pPr>
            <a:r>
              <a:rPr lang="en-US" altLang="zh-CN" dirty="0">
                <a:solidFill>
                  <a:schemeClr val="tx1">
                    <a:lumMod val="85000"/>
                    <a:lumOff val="15000"/>
                  </a:schemeClr>
                </a:solidFill>
              </a:rPr>
              <a:t>VNF package management interface</a:t>
            </a:r>
          </a:p>
          <a:p>
            <a:pPr marL="742950" lvl="1" indent="-285750">
              <a:buFontTx/>
              <a:buChar char="-"/>
            </a:pPr>
            <a:r>
              <a:rPr lang="en-US" altLang="zh-CN" dirty="0">
                <a:solidFill>
                  <a:schemeClr val="tx1">
                    <a:lumMod val="85000"/>
                    <a:lumOff val="15000"/>
                  </a:schemeClr>
                </a:solidFill>
              </a:rPr>
              <a:t>Provides runtime VNF package management interface</a:t>
            </a:r>
          </a:p>
          <a:p>
            <a:pPr marL="742950" lvl="1" indent="-285750">
              <a:buFontTx/>
              <a:buChar char="-"/>
            </a:pP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1" y="1263241"/>
            <a:ext cx="2297231" cy="646331"/>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Network Service LCM Interface</a:t>
            </a:r>
          </a:p>
          <a:p>
            <a:pPr marL="171450" indent="-171450">
              <a:buFont typeface="Arial" panose="020B0604020202020204" pitchFamily="34" charset="0"/>
              <a:buChar char="•"/>
            </a:pPr>
            <a:r>
              <a:rPr lang="en-US" altLang="zh-CN" sz="900" dirty="0"/>
              <a:t>VNF Operation Granting Interface</a:t>
            </a:r>
          </a:p>
          <a:p>
            <a:pPr marL="171450" indent="-171450">
              <a:buFont typeface="Arial" panose="020B0604020202020204" pitchFamily="34" charset="0"/>
              <a:buChar char="•"/>
            </a:pPr>
            <a:r>
              <a:rPr lang="en-US" altLang="zh-CN" sz="900" dirty="0"/>
              <a:t>NS package management Interface</a:t>
            </a:r>
          </a:p>
          <a:p>
            <a:pPr marL="171450" indent="-171450">
              <a:buFont typeface="Arial" panose="020B0604020202020204" pitchFamily="34" charset="0"/>
              <a:buChar char="•"/>
            </a:pPr>
            <a:r>
              <a:rPr lang="en-US" altLang="zh-CN" sz="900" dirty="0"/>
              <a:t>VNF package management interface</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345308" y="4051441"/>
            <a:ext cx="1758815" cy="1061829"/>
          </a:xfrm>
          <a:prstGeom prst="rect">
            <a:avLst/>
          </a:prstGeom>
          <a:noFill/>
        </p:spPr>
        <p:txBody>
          <a:bodyPr wrap="none" rtlCol="0">
            <a:spAutoFit/>
          </a:bodyPr>
          <a:lstStyle/>
          <a:p>
            <a:r>
              <a:rPr lang="en-US" altLang="zh-CN" sz="900" dirty="0"/>
              <a:t>VNF LCM Interface</a:t>
            </a:r>
          </a:p>
          <a:p>
            <a:r>
              <a:rPr lang="en-US" altLang="zh-CN" sz="900" dirty="0"/>
              <a:t>Inventory Service Interface</a:t>
            </a:r>
          </a:p>
          <a:p>
            <a:r>
              <a:rPr lang="en-US" altLang="zh-CN" sz="900" dirty="0"/>
              <a:t>Catalog Synchronization interface</a:t>
            </a:r>
          </a:p>
          <a:p>
            <a:r>
              <a:rPr lang="en-US" altLang="zh-CN" sz="900" dirty="0"/>
              <a:t>Generic VIM Interface</a:t>
            </a:r>
          </a:p>
          <a:p>
            <a:r>
              <a:rPr lang="en-US" altLang="zh-CN" sz="900" dirty="0"/>
              <a:t>Date report interface</a:t>
            </a:r>
          </a:p>
          <a:p>
            <a:r>
              <a:rPr lang="en-US" altLang="zh-CN" sz="900" dirty="0"/>
              <a:t>Tosca parser interface </a:t>
            </a:r>
          </a:p>
          <a:p>
            <a:r>
              <a:rPr lang="en-US" altLang="zh-CN" sz="900" dirty="0"/>
              <a:t>Optimization Request Interface</a:t>
            </a:r>
          </a:p>
        </p:txBody>
      </p:sp>
    </p:spTree>
    <p:extLst>
      <p:ext uri="{BB962C8B-B14F-4D97-AF65-F5344CB8AC3E}">
        <p14:creationId xmlns:p14="http://schemas.microsoft.com/office/powerpoint/2010/main" val="1211993900"/>
      </p:ext>
    </p:extLst>
  </p:cSld>
  <p:clrMapOvr>
    <a:masterClrMapping/>
  </p:clrMapOvr>
  <p:transition>
    <p:wipe dir="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39</a:t>
            </a:fld>
            <a:endParaRPr lang="en-US" dirty="0"/>
          </a:p>
        </p:txBody>
      </p:sp>
      <p:sp>
        <p:nvSpPr>
          <p:cNvPr id="3" name="Title 2"/>
          <p:cNvSpPr>
            <a:spLocks noGrp="1"/>
          </p:cNvSpPr>
          <p:nvPr>
            <p:ph type="title"/>
          </p:nvPr>
        </p:nvSpPr>
        <p:spPr/>
        <p:txBody>
          <a:bodyPr>
            <a:normAutofit/>
          </a:bodyPr>
          <a:lstStyle/>
          <a:p>
            <a:r>
              <a:rPr lang="en-US" sz="3200" b="1" dirty="0"/>
              <a:t>VF-C – NFVO (2/2)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endParaRPr lang="en-US" altLang="zh-CN" sz="1200" dirty="0">
              <a:latin typeface="微软雅黑" panose="020B0503020204020204" pitchFamily="34" charset="-122"/>
              <a:ea typeface="微软雅黑" panose="020B0503020204020204" pitchFamily="34" charset="-122"/>
            </a:endParaRPr>
          </a:p>
          <a:p>
            <a:pPr algn="ctr" defTabSz="914377">
              <a:buClr>
                <a:srgbClr val="CC9900"/>
              </a:buClr>
            </a:pPr>
            <a:endParaRPr lang="en-US" altLang="zh-CN" sz="1200" dirty="0">
              <a:latin typeface="微软雅黑" panose="020B0503020204020204" pitchFamily="34" charset="-122"/>
              <a:ea typeface="微软雅黑" panose="020B0503020204020204" pitchFamily="34" charset="-122"/>
            </a:endParaRPr>
          </a:p>
          <a:p>
            <a:pPr algn="ctr" defTabSz="914377">
              <a:buClr>
                <a:srgbClr val="CC9900"/>
              </a:buClr>
            </a:pPr>
            <a:r>
              <a:rPr lang="en-US" altLang="zh-CN" sz="1200" dirty="0">
                <a:latin typeface="微软雅黑" panose="020B0503020204020204" pitchFamily="34" charset="-122"/>
                <a:ea typeface="微软雅黑" panose="020B0503020204020204" pitchFamily="34" charset="-122"/>
              </a:rPr>
              <a:t>NFVO</a:t>
            </a:r>
          </a:p>
        </p:txBody>
      </p:sp>
      <p:sp>
        <p:nvSpPr>
          <p:cNvPr id="10" name="Rectangle 9"/>
          <p:cNvSpPr/>
          <p:nvPr/>
        </p:nvSpPr>
        <p:spPr>
          <a:xfrm>
            <a:off x="2297232" y="1734902"/>
            <a:ext cx="9523929" cy="261950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Interfaces:</a:t>
            </a:r>
          </a:p>
          <a:p>
            <a:pPr marL="285750" indent="-285750">
              <a:buFontTx/>
              <a:buChar char="-"/>
            </a:pPr>
            <a:r>
              <a:rPr lang="en-US" altLang="zh-CN" dirty="0">
                <a:solidFill>
                  <a:schemeClr val="tx1"/>
                </a:solidFill>
              </a:rPr>
              <a:t>VNF LCM Interface, from: Generic </a:t>
            </a:r>
            <a:r>
              <a:rPr lang="en-US" altLang="zh-CN" dirty="0" smtClean="0">
                <a:solidFill>
                  <a:schemeClr val="tx1"/>
                </a:solidFill>
              </a:rPr>
              <a:t>VNFM </a:t>
            </a:r>
            <a:r>
              <a:rPr lang="en-US" altLang="zh-CN" dirty="0">
                <a:solidFill>
                  <a:schemeClr val="tx1"/>
                </a:solidFill>
              </a:rPr>
              <a:t>controller, SVNFM </a:t>
            </a:r>
          </a:p>
          <a:p>
            <a:pPr marL="285750" indent="-285750">
              <a:buFontTx/>
              <a:buChar char="-"/>
            </a:pPr>
            <a:r>
              <a:rPr lang="en-US" altLang="zh-CN" dirty="0">
                <a:solidFill>
                  <a:schemeClr val="tx1">
                    <a:lumMod val="85000"/>
                    <a:lumOff val="15000"/>
                  </a:schemeClr>
                </a:solidFill>
              </a:rPr>
              <a:t>Inventory Service Interface, from: Available and Active Inventory</a:t>
            </a:r>
          </a:p>
          <a:p>
            <a:pPr marL="285750" indent="-285750">
              <a:buFontTx/>
              <a:buChar char="-"/>
            </a:pPr>
            <a:r>
              <a:rPr lang="en-US" altLang="zh-CN" dirty="0">
                <a:solidFill>
                  <a:schemeClr val="tx1">
                    <a:lumMod val="85000"/>
                    <a:lumOff val="15000"/>
                  </a:schemeClr>
                </a:solidFill>
              </a:rPr>
              <a:t>Catalog Synchronization Interface, from: SDC</a:t>
            </a:r>
          </a:p>
          <a:p>
            <a:pPr marL="285750" indent="-285750">
              <a:buFontTx/>
              <a:buChar char="-"/>
            </a:pPr>
            <a:r>
              <a:rPr lang="en-US" altLang="zh-CN" dirty="0">
                <a:solidFill>
                  <a:schemeClr val="tx1">
                    <a:lumMod val="85000"/>
                    <a:lumOff val="15000"/>
                  </a:schemeClr>
                </a:solidFill>
              </a:rPr>
              <a:t>Generic VIM Interface, From: Multi-cloud</a:t>
            </a:r>
          </a:p>
          <a:p>
            <a:pPr marL="285750" indent="-285750">
              <a:buFontTx/>
              <a:buChar char="-"/>
            </a:pPr>
            <a:r>
              <a:rPr lang="en-US" altLang="zh-CN" dirty="0">
                <a:solidFill>
                  <a:schemeClr val="tx1">
                    <a:lumMod val="85000"/>
                    <a:lumOff val="15000"/>
                  </a:schemeClr>
                </a:solidFill>
              </a:rPr>
              <a:t>Data report Interface, From: DCAE</a:t>
            </a:r>
          </a:p>
          <a:p>
            <a:pPr marL="285750" indent="-285750">
              <a:buFontTx/>
              <a:buChar char="-"/>
            </a:pPr>
            <a:r>
              <a:rPr lang="en-US" altLang="zh-CN" dirty="0">
                <a:solidFill>
                  <a:schemeClr val="tx1">
                    <a:lumMod val="85000"/>
                    <a:lumOff val="15000"/>
                  </a:schemeClr>
                </a:solidFill>
              </a:rPr>
              <a:t>Tosca parser Interface, From: Modeling</a:t>
            </a:r>
          </a:p>
          <a:p>
            <a:pPr marL="285750" indent="-285750">
              <a:buFontTx/>
              <a:buChar char="-"/>
            </a:pPr>
            <a:r>
              <a:rPr lang="en-US" altLang="zh-CN" dirty="0">
                <a:solidFill>
                  <a:schemeClr val="tx1">
                    <a:lumMod val="85000"/>
                    <a:lumOff val="15000"/>
                  </a:schemeClr>
                </a:solidFill>
              </a:rPr>
              <a:t>Service registration and discovery, From: MSB</a:t>
            </a:r>
          </a:p>
          <a:p>
            <a:pPr marL="285750" indent="-285750">
              <a:buFontTx/>
              <a:buChar char="-"/>
            </a:pPr>
            <a:r>
              <a:rPr lang="en-US" altLang="zh-CN" dirty="0">
                <a:solidFill>
                  <a:schemeClr val="tx1">
                    <a:lumMod val="85000"/>
                    <a:lumOff val="15000"/>
                  </a:schemeClr>
                </a:solidFill>
              </a:rPr>
              <a:t>Optimization Request Interface, from: Optimization Framework -TBD</a:t>
            </a:r>
          </a:p>
          <a:p>
            <a:pPr marL="285750" indent="-285750">
              <a:buFontTx/>
              <a:buChar char="-"/>
            </a:pPr>
            <a:endParaRPr lang="en-US" altLang="zh-CN" dirty="0">
              <a:solidFill>
                <a:schemeClr val="tx1">
                  <a:lumMod val="85000"/>
                  <a:lumOff val="15000"/>
                </a:schemeClr>
              </a:solidFill>
            </a:endParaRPr>
          </a:p>
          <a:p>
            <a:endParaRPr lang="en-US" dirty="0">
              <a:solidFill>
                <a:schemeClr val="tx1">
                  <a:lumMod val="85000"/>
                  <a:lumOff val="15000"/>
                </a:schemeClr>
              </a:solidFill>
            </a:endParaRPr>
          </a:p>
        </p:txBody>
      </p:sp>
      <p:sp>
        <p:nvSpPr>
          <p:cNvPr id="11" name="Rectangle 10"/>
          <p:cNvSpPr/>
          <p:nvPr/>
        </p:nvSpPr>
        <p:spPr>
          <a:xfrm>
            <a:off x="2297232" y="4461285"/>
            <a:ext cx="9523929" cy="14407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altLang="zh-CN" dirty="0">
                <a:solidFill>
                  <a:schemeClr val="tx1">
                    <a:lumMod val="85000"/>
                    <a:lumOff val="15000"/>
                  </a:schemeClr>
                </a:solidFill>
              </a:rPr>
              <a:t>Network Service Descriptor</a:t>
            </a:r>
          </a:p>
          <a:p>
            <a:pPr marL="285750" indent="-285750">
              <a:buFontTx/>
              <a:buChar char="-"/>
            </a:pPr>
            <a:r>
              <a:rPr lang="en-US" altLang="zh-CN" dirty="0">
                <a:solidFill>
                  <a:schemeClr val="tx1">
                    <a:lumMod val="85000"/>
                    <a:lumOff val="15000"/>
                  </a:schemeClr>
                </a:solidFill>
              </a:rPr>
              <a:t>VNF Descriptor</a:t>
            </a:r>
          </a:p>
          <a:p>
            <a:pPr marL="285750" indent="-285750">
              <a:buFontTx/>
              <a:buChar char="-"/>
            </a:pPr>
            <a:r>
              <a:rPr lang="en-US" altLang="zh-CN" dirty="0">
                <a:solidFill>
                  <a:prstClr val="black">
                    <a:lumMod val="85000"/>
                    <a:lumOff val="15000"/>
                  </a:prstClr>
                </a:solidFill>
              </a:rPr>
              <a:t>VES data format </a:t>
            </a:r>
          </a:p>
          <a:p>
            <a:pPr marL="285750" indent="-285750">
              <a:buFontTx/>
              <a:buChar char="-"/>
            </a:pPr>
            <a:r>
              <a:rPr lang="en-US" altLang="zh-CN" dirty="0" err="1">
                <a:solidFill>
                  <a:prstClr val="black">
                    <a:lumMod val="85000"/>
                    <a:lumOff val="15000"/>
                  </a:prstClr>
                </a:solidFill>
              </a:rPr>
              <a:t>Bpmn</a:t>
            </a:r>
            <a:r>
              <a:rPr lang="en-US" altLang="zh-CN" dirty="0">
                <a:solidFill>
                  <a:prstClr val="black">
                    <a:lumMod val="85000"/>
                    <a:lumOff val="15000"/>
                  </a:prstClr>
                </a:solidFill>
              </a:rPr>
              <a:t> Workflow</a:t>
            </a:r>
          </a:p>
          <a:p>
            <a:endParaRPr lang="en-US" altLang="zh-CN" dirty="0">
              <a:solidFill>
                <a:schemeClr val="tx1">
                  <a:lumMod val="85000"/>
                  <a:lumOff val="15000"/>
                </a:schemeClr>
              </a:solidFill>
            </a:endParaRPr>
          </a:p>
          <a:p>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1" y="1263241"/>
            <a:ext cx="2297231" cy="646331"/>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Network Service LCM Interface</a:t>
            </a:r>
          </a:p>
          <a:p>
            <a:pPr marL="171450" indent="-171450">
              <a:buFont typeface="Arial" panose="020B0604020202020204" pitchFamily="34" charset="0"/>
              <a:buChar char="•"/>
            </a:pPr>
            <a:r>
              <a:rPr lang="en-US" altLang="zh-CN" sz="900" dirty="0"/>
              <a:t>VNF Operation Granting Interface</a:t>
            </a:r>
          </a:p>
          <a:p>
            <a:pPr marL="171450" indent="-171450">
              <a:buFont typeface="Arial" panose="020B0604020202020204" pitchFamily="34" charset="0"/>
              <a:buChar char="•"/>
            </a:pPr>
            <a:r>
              <a:rPr lang="en-US" altLang="zh-CN" sz="900" dirty="0"/>
              <a:t>NS package management interface</a:t>
            </a:r>
          </a:p>
          <a:p>
            <a:pPr marL="171450" indent="-171450">
              <a:buFont typeface="Arial" panose="020B0604020202020204" pitchFamily="34" charset="0"/>
              <a:buChar char="•"/>
            </a:pPr>
            <a:r>
              <a:rPr lang="en-US" altLang="zh-CN" sz="900" dirty="0"/>
              <a:t>VNF package management interface</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345308" y="4051441"/>
            <a:ext cx="1758815" cy="1061829"/>
          </a:xfrm>
          <a:prstGeom prst="rect">
            <a:avLst/>
          </a:prstGeom>
          <a:noFill/>
        </p:spPr>
        <p:txBody>
          <a:bodyPr wrap="none" rtlCol="0">
            <a:spAutoFit/>
          </a:bodyPr>
          <a:lstStyle/>
          <a:p>
            <a:r>
              <a:rPr lang="en-US" altLang="zh-CN" sz="900" dirty="0"/>
              <a:t>VNF LCM Interface</a:t>
            </a:r>
          </a:p>
          <a:p>
            <a:r>
              <a:rPr lang="en-US" altLang="zh-CN" sz="900" dirty="0"/>
              <a:t>Inventory Service Interface</a:t>
            </a:r>
          </a:p>
          <a:p>
            <a:r>
              <a:rPr lang="en-US" altLang="zh-CN" sz="900" dirty="0"/>
              <a:t>Catalog Synchronization interface</a:t>
            </a:r>
          </a:p>
          <a:p>
            <a:r>
              <a:rPr lang="en-US" altLang="zh-CN" sz="900" dirty="0"/>
              <a:t>Generic VIM Interface</a:t>
            </a:r>
          </a:p>
          <a:p>
            <a:r>
              <a:rPr lang="en-US" altLang="zh-CN" sz="900" dirty="0"/>
              <a:t>Data report interface</a:t>
            </a:r>
          </a:p>
          <a:p>
            <a:r>
              <a:rPr lang="en-US" altLang="zh-CN" sz="900" dirty="0"/>
              <a:t>Tosca parser interface </a:t>
            </a:r>
          </a:p>
          <a:p>
            <a:r>
              <a:rPr lang="en-US" altLang="zh-CN" sz="900" dirty="0"/>
              <a:t>Optimization Request Interface</a:t>
            </a:r>
          </a:p>
        </p:txBody>
      </p:sp>
    </p:spTree>
    <p:extLst>
      <p:ext uri="{BB962C8B-B14F-4D97-AF65-F5344CB8AC3E}">
        <p14:creationId xmlns:p14="http://schemas.microsoft.com/office/powerpoint/2010/main" val="2241911152"/>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 name="矩形 58"/>
          <p:cNvSpPr/>
          <p:nvPr/>
        </p:nvSpPr>
        <p:spPr bwMode="auto">
          <a:xfrm>
            <a:off x="10317553" y="1500370"/>
            <a:ext cx="1676449" cy="4961255"/>
          </a:xfrm>
          <a:prstGeom prst="rect">
            <a:avLst/>
          </a:prstGeom>
          <a:solidFill>
            <a:schemeClr val="accent2">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endParaRPr lang="en-US" altLang="zh-CN" sz="1600" i="1" dirty="0">
              <a:solidFill>
                <a:srgbClr val="000000"/>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a:xfrm>
            <a:off x="424150" y="49855"/>
            <a:ext cx="11385022" cy="954113"/>
          </a:xfrm>
        </p:spPr>
        <p:txBody>
          <a:bodyPr>
            <a:normAutofit/>
          </a:bodyPr>
          <a:lstStyle/>
          <a:p>
            <a:pPr algn="ctr"/>
            <a:r>
              <a:rPr lang="en-US" altLang="zh-CN" sz="3200" b="1" dirty="0">
                <a:solidFill>
                  <a:schemeClr val="bg1"/>
                </a:solidFill>
                <a:latin typeface="Arial" panose="020B0604020202020204"/>
              </a:rPr>
              <a:t>ONAP </a:t>
            </a:r>
            <a:r>
              <a:rPr lang="en-US" altLang="zh-CN" sz="3200" b="1" dirty="0" smtClean="0">
                <a:solidFill>
                  <a:schemeClr val="bg1"/>
                </a:solidFill>
                <a:latin typeface="Arial" panose="020B0604020202020204"/>
              </a:rPr>
              <a:t>Casablanca Architecture </a:t>
            </a:r>
            <a:r>
              <a:rPr lang="en-US" altLang="zh-CN" sz="3200" b="1" dirty="0" smtClean="0">
                <a:solidFill>
                  <a:schemeClr val="bg1"/>
                </a:solidFill>
                <a:latin typeface="Arial" panose="020B0604020202020204"/>
              </a:rPr>
              <a:t/>
            </a:r>
            <a:br>
              <a:rPr lang="en-US" altLang="zh-CN" sz="3200" b="1" dirty="0" smtClean="0">
                <a:solidFill>
                  <a:schemeClr val="bg1"/>
                </a:solidFill>
                <a:latin typeface="Arial" panose="020B0604020202020204"/>
              </a:rPr>
            </a:br>
            <a:r>
              <a:rPr lang="en-US" altLang="zh-CN" sz="1800" b="1" dirty="0" smtClean="0">
                <a:solidFill>
                  <a:schemeClr val="bg1"/>
                </a:solidFill>
                <a:latin typeface="Arial" panose="020B0604020202020204"/>
              </a:rPr>
              <a:t>(</a:t>
            </a:r>
            <a:r>
              <a:rPr lang="en-US" altLang="zh-CN" sz="1800" b="1" dirty="0">
                <a:solidFill>
                  <a:schemeClr val="bg1"/>
                </a:solidFill>
                <a:latin typeface="Arial" panose="020B0604020202020204"/>
              </a:rPr>
              <a:t>High-Level View with Projects) </a:t>
            </a:r>
            <a:endParaRPr lang="zh-CN" altLang="en-US" sz="1800" b="1" dirty="0">
              <a:solidFill>
                <a:schemeClr val="bg1"/>
              </a:solidFill>
              <a:latin typeface="Arial" panose="020B0604020202020204"/>
            </a:endParaRPr>
          </a:p>
        </p:txBody>
      </p:sp>
      <p:sp>
        <p:nvSpPr>
          <p:cNvPr id="336" name="圆角矩形 59"/>
          <p:cNvSpPr/>
          <p:nvPr/>
        </p:nvSpPr>
        <p:spPr bwMode="auto">
          <a:xfrm>
            <a:off x="10902290" y="1740611"/>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600" dirty="0">
                <a:latin typeface="微软雅黑" panose="020B0503020204020204" pitchFamily="34" charset="-122"/>
                <a:ea typeface="微软雅黑" panose="020B0503020204020204" pitchFamily="34" charset="-122"/>
              </a:rPr>
              <a:t>Integration</a:t>
            </a:r>
          </a:p>
        </p:txBody>
      </p:sp>
      <p:sp>
        <p:nvSpPr>
          <p:cNvPr id="337" name="圆角矩形 59"/>
          <p:cNvSpPr/>
          <p:nvPr/>
        </p:nvSpPr>
        <p:spPr bwMode="auto">
          <a:xfrm>
            <a:off x="11279278" y="1732572"/>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VNF Requirements</a:t>
            </a:r>
          </a:p>
        </p:txBody>
      </p:sp>
      <p:sp>
        <p:nvSpPr>
          <p:cNvPr id="339" name="圆角矩形 59"/>
          <p:cNvSpPr/>
          <p:nvPr/>
        </p:nvSpPr>
        <p:spPr bwMode="auto">
          <a:xfrm>
            <a:off x="10511992" y="1748631"/>
            <a:ext cx="275319"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Modeling</a:t>
            </a:r>
            <a:r>
              <a:rPr lang="zh-CN" altLang="en-US" sz="1600" dirty="0">
                <a:solidFill>
                  <a:srgbClr val="000000"/>
                </a:solidFill>
                <a:latin typeface="微软雅黑" panose="020B0503020204020204" pitchFamily="34" charset="-122"/>
                <a:ea typeface="微软雅黑" panose="020B0503020204020204" pitchFamily="34" charset="-122"/>
              </a:rPr>
              <a:t> </a:t>
            </a:r>
            <a:r>
              <a:rPr lang="en-US" altLang="zh-CN" sz="1600" dirty="0">
                <a:solidFill>
                  <a:srgbClr val="000000"/>
                </a:solidFill>
                <a:latin typeface="微软雅黑" panose="020B0503020204020204" pitchFamily="34" charset="-122"/>
                <a:ea typeface="微软雅黑" panose="020B0503020204020204" pitchFamily="34" charset="-122"/>
              </a:rPr>
              <a:t>(Utilities)</a:t>
            </a:r>
          </a:p>
        </p:txBody>
      </p:sp>
      <p:sp>
        <p:nvSpPr>
          <p:cNvPr id="340" name="圆角矩形 59"/>
          <p:cNvSpPr/>
          <p:nvPr/>
        </p:nvSpPr>
        <p:spPr bwMode="auto">
          <a:xfrm>
            <a:off x="11619040" y="1732571"/>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VNF Validation Program</a:t>
            </a:r>
          </a:p>
        </p:txBody>
      </p:sp>
      <p:sp>
        <p:nvSpPr>
          <p:cNvPr id="9" name="TextBox 8"/>
          <p:cNvSpPr txBox="1"/>
          <p:nvPr/>
        </p:nvSpPr>
        <p:spPr>
          <a:xfrm>
            <a:off x="9889422" y="901413"/>
            <a:ext cx="2227634" cy="646331"/>
          </a:xfrm>
          <a:prstGeom prst="rect">
            <a:avLst/>
          </a:prstGeom>
          <a:noFill/>
        </p:spPr>
        <p:txBody>
          <a:bodyPr wrap="square" rtlCol="0">
            <a:spAutoFit/>
          </a:bodyPr>
          <a:lstStyle/>
          <a:p>
            <a:r>
              <a:rPr lang="en-US" dirty="0" smtClean="0">
                <a:solidFill>
                  <a:srgbClr val="FF0000"/>
                </a:solidFill>
              </a:rPr>
              <a:t>Version 3.0.1 7/10/2018</a:t>
            </a:r>
            <a:endParaRPr lang="en-US" dirty="0">
              <a:solidFill>
                <a:srgbClr val="FF0000"/>
              </a:solidFill>
            </a:endParaRPr>
          </a:p>
        </p:txBody>
      </p:sp>
      <p:pic>
        <p:nvPicPr>
          <p:cNvPr id="3" name="Picture 2"/>
          <p:cNvPicPr>
            <a:picLocks noChangeAspect="1"/>
          </p:cNvPicPr>
          <p:nvPr/>
        </p:nvPicPr>
        <p:blipFill>
          <a:blip r:embed="rId3"/>
          <a:stretch>
            <a:fillRect/>
          </a:stretch>
        </p:blipFill>
        <p:spPr>
          <a:xfrm>
            <a:off x="66877" y="1366258"/>
            <a:ext cx="10250676" cy="4952695"/>
          </a:xfrm>
          <a:prstGeom prst="rect">
            <a:avLst/>
          </a:prstGeom>
        </p:spPr>
      </p:pic>
    </p:spTree>
    <p:extLst>
      <p:ext uri="{BB962C8B-B14F-4D97-AF65-F5344CB8AC3E}">
        <p14:creationId xmlns:p14="http://schemas.microsoft.com/office/powerpoint/2010/main" val="1983686638"/>
      </p:ext>
    </p:extLst>
  </p:cSld>
  <p:clrMapOvr>
    <a:masterClrMapping/>
  </p:clrMapOvr>
  <p:transition spd="med" advClick="0"/>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40</a:t>
            </a:fld>
            <a:endParaRPr lang="en-US" dirty="0"/>
          </a:p>
        </p:txBody>
      </p:sp>
      <p:sp>
        <p:nvSpPr>
          <p:cNvPr id="3" name="Title 2"/>
          <p:cNvSpPr>
            <a:spLocks noGrp="1"/>
          </p:cNvSpPr>
          <p:nvPr>
            <p:ph type="title"/>
          </p:nvPr>
        </p:nvSpPr>
        <p:spPr/>
        <p:txBody>
          <a:bodyPr>
            <a:normAutofit fontScale="90000"/>
          </a:bodyPr>
          <a:lstStyle/>
          <a:p>
            <a:r>
              <a:rPr lang="en-US" b="1" dirty="0"/>
              <a:t>VF-C - GVNFM</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endParaRPr lang="en-US" altLang="zh-CN" sz="1200" dirty="0">
              <a:latin typeface="微软雅黑" panose="020B0503020204020204" pitchFamily="34" charset="-122"/>
              <a:ea typeface="微软雅黑" panose="020B0503020204020204" pitchFamily="34" charset="-122"/>
            </a:endParaRPr>
          </a:p>
          <a:p>
            <a:pPr algn="ctr" defTabSz="914377">
              <a:buClr>
                <a:srgbClr val="CC9900"/>
              </a:buClr>
            </a:pPr>
            <a:r>
              <a:rPr lang="en-US" altLang="zh-CN" sz="1200" dirty="0">
                <a:latin typeface="微软雅黑" panose="020B0503020204020204" pitchFamily="34" charset="-122"/>
                <a:ea typeface="微软雅黑" panose="020B0503020204020204" pitchFamily="34" charset="-122"/>
              </a:rPr>
              <a:t>GVNFM </a:t>
            </a:r>
          </a:p>
        </p:txBody>
      </p:sp>
      <p:sp>
        <p:nvSpPr>
          <p:cNvPr id="8" name="Rectangle 7"/>
          <p:cNvSpPr/>
          <p:nvPr/>
        </p:nvSpPr>
        <p:spPr>
          <a:xfrm>
            <a:off x="2297232" y="1061366"/>
            <a:ext cx="9523929" cy="12988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a:solidFill>
                  <a:schemeClr val="tx1">
                    <a:lumMod val="85000"/>
                    <a:lumOff val="15000"/>
                  </a:schemeClr>
                </a:solidFill>
              </a:rPr>
              <a:t>Provides the Generic  VNFM </a:t>
            </a:r>
          </a:p>
          <a:p>
            <a:pPr marL="285750" indent="-285750">
              <a:buFontTx/>
              <a:buChar char="-"/>
            </a:pPr>
            <a:r>
              <a:rPr lang="en-US" dirty="0">
                <a:solidFill>
                  <a:schemeClr val="tx1">
                    <a:lumMod val="85000"/>
                    <a:lumOff val="15000"/>
                  </a:schemeClr>
                </a:solidFill>
              </a:rPr>
              <a:t>Provides the VNF life cycle management </a:t>
            </a:r>
          </a:p>
          <a:p>
            <a:pPr marL="285750" indent="-285750">
              <a:buFontTx/>
              <a:buChar char="-"/>
            </a:pPr>
            <a:r>
              <a:rPr lang="en-US" dirty="0">
                <a:solidFill>
                  <a:schemeClr val="tx1">
                    <a:lumMod val="85000"/>
                    <a:lumOff val="15000"/>
                  </a:schemeClr>
                </a:solidFill>
              </a:rPr>
              <a:t>Supports NFVO to implement Network service LCM management </a:t>
            </a:r>
          </a:p>
        </p:txBody>
      </p:sp>
      <p:sp>
        <p:nvSpPr>
          <p:cNvPr id="9" name="Rectangle 8"/>
          <p:cNvSpPr/>
          <p:nvPr/>
        </p:nvSpPr>
        <p:spPr>
          <a:xfrm>
            <a:off x="2297232" y="2413825"/>
            <a:ext cx="9523929" cy="108222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VNF LCM interface</a:t>
            </a:r>
          </a:p>
          <a:p>
            <a:pPr marL="742950" lvl="1" indent="-285750">
              <a:buFontTx/>
              <a:buChar char="-"/>
            </a:pPr>
            <a:r>
              <a:rPr lang="en-US" dirty="0">
                <a:solidFill>
                  <a:schemeClr val="tx1"/>
                </a:solidFill>
              </a:rPr>
              <a:t>Provides the VNF LCM </a:t>
            </a:r>
            <a:r>
              <a:rPr lang="en-US" dirty="0" smtClean="0">
                <a:solidFill>
                  <a:schemeClr val="tx1"/>
                </a:solidFill>
              </a:rPr>
              <a:t>interface </a:t>
            </a:r>
            <a:r>
              <a:rPr lang="en-US" altLang="zh-CN" dirty="0" smtClean="0">
                <a:solidFill>
                  <a:schemeClr val="tx1"/>
                </a:solidFill>
              </a:rPr>
              <a:t>(VNF instantiate/terminate/query/…)</a:t>
            </a:r>
            <a:endParaRPr lang="en-US" dirty="0">
              <a:solidFill>
                <a:schemeClr val="tx1"/>
              </a:solidFill>
            </a:endParaRPr>
          </a:p>
        </p:txBody>
      </p:sp>
      <p:sp>
        <p:nvSpPr>
          <p:cNvPr id="10" name="Rectangle 9"/>
          <p:cNvSpPr/>
          <p:nvPr/>
        </p:nvSpPr>
        <p:spPr>
          <a:xfrm>
            <a:off x="2297232" y="3549105"/>
            <a:ext cx="9523929" cy="200916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altLang="zh-CN" dirty="0">
                <a:solidFill>
                  <a:schemeClr val="tx1">
                    <a:lumMod val="85000"/>
                    <a:lumOff val="15000"/>
                  </a:schemeClr>
                </a:solidFill>
              </a:rPr>
              <a:t>Consumed interface Interfaces:</a:t>
            </a:r>
          </a:p>
          <a:p>
            <a:pPr marL="285750" indent="-285750">
              <a:buFontTx/>
              <a:buChar char="-"/>
            </a:pPr>
            <a:r>
              <a:rPr lang="en-US" altLang="zh-CN" dirty="0">
                <a:solidFill>
                  <a:schemeClr val="tx1"/>
                </a:solidFill>
              </a:rPr>
              <a:t>Catalog and notification Interface, from: NFVO</a:t>
            </a:r>
            <a:endParaRPr lang="en-US" altLang="zh-CN" dirty="0">
              <a:solidFill>
                <a:schemeClr val="tx1">
                  <a:lumMod val="85000"/>
                  <a:lumOff val="15000"/>
                </a:schemeClr>
              </a:solidFill>
            </a:endParaRPr>
          </a:p>
          <a:p>
            <a:pPr marL="285750" indent="-285750">
              <a:buFontTx/>
              <a:buChar char="-"/>
            </a:pPr>
            <a:r>
              <a:rPr lang="en-US" altLang="zh-CN" dirty="0">
                <a:solidFill>
                  <a:schemeClr val="tx1"/>
                </a:solidFill>
              </a:rPr>
              <a:t>Inventory Interface, from: A&amp;AI</a:t>
            </a:r>
          </a:p>
          <a:p>
            <a:pPr marL="285750" indent="-285750">
              <a:buFontTx/>
              <a:buChar char="-"/>
            </a:pPr>
            <a:r>
              <a:rPr lang="en-US" altLang="zh-CN" dirty="0">
                <a:solidFill>
                  <a:schemeClr val="tx1">
                    <a:lumMod val="85000"/>
                    <a:lumOff val="15000"/>
                  </a:schemeClr>
                </a:solidFill>
              </a:rPr>
              <a:t>Tosca parser Interface, From: Modeling</a:t>
            </a:r>
          </a:p>
          <a:p>
            <a:pPr marL="285750" indent="-285750">
              <a:buFontTx/>
              <a:buChar char="-"/>
            </a:pPr>
            <a:r>
              <a:rPr lang="en-US" altLang="zh-CN" dirty="0">
                <a:solidFill>
                  <a:schemeClr val="tx1">
                    <a:lumMod val="85000"/>
                    <a:lumOff val="15000"/>
                  </a:schemeClr>
                </a:solidFill>
              </a:rPr>
              <a:t>Generic VIM Interface, From: Multi-cloud</a:t>
            </a:r>
          </a:p>
          <a:p>
            <a:pPr marL="285750" indent="-285750">
              <a:buFontTx/>
              <a:buChar char="-"/>
            </a:pPr>
            <a:r>
              <a:rPr lang="en-US" altLang="zh-CN" dirty="0">
                <a:solidFill>
                  <a:schemeClr val="tx1">
                    <a:lumMod val="85000"/>
                    <a:lumOff val="15000"/>
                  </a:schemeClr>
                </a:solidFill>
              </a:rPr>
              <a:t>Service registration and discovery, From: MSB</a:t>
            </a:r>
          </a:p>
          <a:p>
            <a:pPr marL="285750" indent="-285750">
              <a:buFontTx/>
              <a:buChar char="-"/>
            </a:pPr>
            <a:r>
              <a:rPr lang="en-US" altLang="zh-CN" dirty="0">
                <a:solidFill>
                  <a:schemeClr val="tx1">
                    <a:lumMod val="85000"/>
                    <a:lumOff val="15000"/>
                  </a:schemeClr>
                </a:solidFill>
              </a:rPr>
              <a:t>VNF </a:t>
            </a:r>
            <a:r>
              <a:rPr lang="en-US" altLang="zh-CN" dirty="0" err="1">
                <a:solidFill>
                  <a:schemeClr val="tx1">
                    <a:lumMod val="85000"/>
                    <a:lumOff val="15000"/>
                  </a:schemeClr>
                </a:solidFill>
              </a:rPr>
              <a:t>Config</a:t>
            </a:r>
            <a:r>
              <a:rPr lang="en-US" altLang="zh-CN" dirty="0">
                <a:solidFill>
                  <a:schemeClr val="tx1">
                    <a:lumMod val="85000"/>
                    <a:lumOff val="15000"/>
                  </a:schemeClr>
                </a:solidFill>
              </a:rPr>
              <a:t> interface: from VNF -TBD</a:t>
            </a:r>
          </a:p>
          <a:p>
            <a:pPr marL="285750" indent="-285750">
              <a:buFontTx/>
              <a:buChar char="-"/>
            </a:pPr>
            <a:r>
              <a:rPr lang="en-US" dirty="0">
                <a:solidFill>
                  <a:schemeClr val="tx1">
                    <a:lumMod val="85000"/>
                    <a:lumOff val="15000"/>
                  </a:schemeClr>
                </a:solidFill>
              </a:rPr>
              <a:t>: </a:t>
            </a:r>
          </a:p>
        </p:txBody>
      </p:sp>
      <p:sp>
        <p:nvSpPr>
          <p:cNvPr id="11" name="Rectangle 10"/>
          <p:cNvSpPr/>
          <p:nvPr/>
        </p:nvSpPr>
        <p:spPr>
          <a:xfrm>
            <a:off x="2297231" y="5593580"/>
            <a:ext cx="9523929" cy="57419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lvl="0" indent="-285750">
              <a:buFontTx/>
              <a:buChar char="-"/>
            </a:pPr>
            <a:r>
              <a:rPr lang="en-US" altLang="zh-CN" dirty="0">
                <a:solidFill>
                  <a:prstClr val="black">
                    <a:lumMod val="85000"/>
                    <a:lumOff val="15000"/>
                  </a:prstClr>
                </a:solidFill>
              </a:rPr>
              <a:t>VNFD</a:t>
            </a:r>
          </a:p>
          <a:p>
            <a:endParaRPr lang="en-US" dirty="0">
              <a:solidFill>
                <a:schemeClr val="tx1">
                  <a:lumMod val="85000"/>
                  <a:lumOff val="15000"/>
                </a:schemeClr>
              </a:solidFill>
            </a:endParaRPr>
          </a:p>
          <a:p>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152400" y="1487928"/>
            <a:ext cx="1231427" cy="230832"/>
          </a:xfrm>
          <a:prstGeom prst="rect">
            <a:avLst/>
          </a:prstGeom>
          <a:noFill/>
        </p:spPr>
        <p:txBody>
          <a:bodyPr wrap="none" rtlCol="0">
            <a:spAutoFit/>
          </a:bodyPr>
          <a:lstStyle/>
          <a:p>
            <a:pPr marL="171450" indent="-171450">
              <a:buFont typeface="Arial" panose="020B0604020202020204" pitchFamily="34" charset="0"/>
              <a:buChar char="•"/>
            </a:pPr>
            <a:r>
              <a:rPr lang="en-US" altLang="zh-CN" sz="900" dirty="0"/>
              <a:t>VNF LCM </a:t>
            </a:r>
            <a:r>
              <a:rPr lang="en-US" altLang="zh-CN" sz="900" dirty="0" smtClean="0"/>
              <a:t>Interface</a:t>
            </a:r>
            <a:endParaRPr lang="en-US" altLang="zh-CN" sz="900" dirty="0"/>
          </a:p>
        </p:txBody>
      </p:sp>
      <p:sp>
        <p:nvSpPr>
          <p:cNvPr id="23" name="矩形 22"/>
          <p:cNvSpPr/>
          <p:nvPr/>
        </p:nvSpPr>
        <p:spPr>
          <a:xfrm>
            <a:off x="152400" y="4040112"/>
            <a:ext cx="2053767" cy="784830"/>
          </a:xfrm>
          <a:prstGeom prst="rect">
            <a:avLst/>
          </a:prstGeom>
        </p:spPr>
        <p:txBody>
          <a:bodyPr wrap="square">
            <a:spAutoFit/>
          </a:bodyPr>
          <a:lstStyle/>
          <a:p>
            <a:pPr marL="171450" indent="-171450">
              <a:buFont typeface="Arial" panose="020B0604020202020204" pitchFamily="34" charset="0"/>
              <a:buChar char="•"/>
            </a:pPr>
            <a:r>
              <a:rPr lang="en-US" altLang="zh-CN" sz="900" dirty="0"/>
              <a:t>Catalog and notification Interface</a:t>
            </a:r>
          </a:p>
          <a:p>
            <a:pPr marL="171450" indent="-171450">
              <a:buFont typeface="Arial" panose="020B0604020202020204" pitchFamily="34" charset="0"/>
              <a:buChar char="•"/>
            </a:pPr>
            <a:r>
              <a:rPr lang="en-US" altLang="zh-CN" sz="900" dirty="0"/>
              <a:t>Inventory Interface</a:t>
            </a:r>
          </a:p>
          <a:p>
            <a:pPr marL="171450" indent="-171450">
              <a:buFont typeface="Arial" panose="020B0604020202020204" pitchFamily="34" charset="0"/>
              <a:buChar char="•"/>
            </a:pPr>
            <a:r>
              <a:rPr lang="en-US" altLang="zh-CN" sz="900" dirty="0"/>
              <a:t>Tosca  parser Interface</a:t>
            </a:r>
          </a:p>
          <a:p>
            <a:pPr marL="171450" indent="-171450">
              <a:buFont typeface="Arial" panose="020B0604020202020204" pitchFamily="34" charset="0"/>
              <a:buChar char="•"/>
            </a:pPr>
            <a:r>
              <a:rPr lang="en-US" altLang="zh-CN" sz="900" dirty="0"/>
              <a:t>Generic VIM Interface</a:t>
            </a:r>
          </a:p>
          <a:p>
            <a:pPr marL="171450" indent="-171450">
              <a:buFont typeface="Arial" panose="020B0604020202020204" pitchFamily="34" charset="0"/>
              <a:buChar char="•"/>
            </a:pPr>
            <a:r>
              <a:rPr lang="en-US" altLang="zh-CN" sz="900" dirty="0"/>
              <a:t>VNF </a:t>
            </a:r>
            <a:r>
              <a:rPr lang="en-US" altLang="zh-CN" sz="900" dirty="0" err="1"/>
              <a:t>config</a:t>
            </a:r>
            <a:r>
              <a:rPr lang="en-US" altLang="zh-CN" sz="900" dirty="0"/>
              <a:t> interface</a:t>
            </a:r>
          </a:p>
        </p:txBody>
      </p:sp>
    </p:spTree>
    <p:extLst>
      <p:ext uri="{BB962C8B-B14F-4D97-AF65-F5344CB8AC3E}">
        <p14:creationId xmlns:p14="http://schemas.microsoft.com/office/powerpoint/2010/main" val="3903124814"/>
      </p:ext>
    </p:extLst>
  </p:cSld>
  <p:clrMapOvr>
    <a:masterClrMapping/>
  </p:clrMapOvr>
  <p:transition>
    <p:wipe dir="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1"/>
          <p:cNvSpPr txBox="1">
            <a:spLocks/>
          </p:cNvSpPr>
          <p:nvPr/>
        </p:nvSpPr>
        <p:spPr>
          <a:xfrm>
            <a:off x="11568704" y="6504192"/>
            <a:ext cx="607358" cy="365125"/>
          </a:xfrm>
          <a:prstGeom prst="rect">
            <a:avLst/>
          </a:prstGeom>
          <a:ln>
            <a:noFill/>
          </a:ln>
        </p:spPr>
        <p:txBody>
          <a:bodyPr/>
          <a:lstStyle>
            <a:defPPr>
              <a:defRPr lang="en-US"/>
            </a:defPPr>
            <a:lvl1pPr marL="0" algn="l" defTabSz="914400" rtl="0" eaLnBrk="1" latinLnBrk="0" hangingPunct="1">
              <a:defRPr sz="1200" b="0" i="0" kern="1200">
                <a:solidFill>
                  <a:schemeClr val="tx1">
                    <a:alpha val="5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C9CD605-947A-3C4E-98CB-B055F943FEBA}" type="slidenum">
              <a:rPr lang="en-US" smtClean="0"/>
              <a:pPr/>
              <a:t>41</a:t>
            </a:fld>
            <a:endParaRPr lang="en-US" dirty="0"/>
          </a:p>
        </p:txBody>
      </p:sp>
      <p:sp>
        <p:nvSpPr>
          <p:cNvPr id="4" name="Title 2"/>
          <p:cNvSpPr txBox="1">
            <a:spLocks/>
          </p:cNvSpPr>
          <p:nvPr/>
        </p:nvSpPr>
        <p:spPr>
          <a:xfrm>
            <a:off x="314961" y="197831"/>
            <a:ext cx="11506200" cy="53877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10000"/>
              </a:lnSpc>
            </a:pPr>
            <a:r>
              <a:rPr lang="en-US" sz="3200" b="1" dirty="0">
                <a:solidFill>
                  <a:schemeClr val="bg1"/>
                </a:solidFill>
                <a:latin typeface="Arial" panose="020B0604020202020204" pitchFamily="34" charset="0"/>
                <a:cs typeface="Arial" panose="020B0604020202020204" pitchFamily="34" charset="0"/>
              </a:rPr>
              <a:t>ONAP Portal</a:t>
            </a:r>
          </a:p>
        </p:txBody>
      </p:sp>
      <p:sp>
        <p:nvSpPr>
          <p:cNvPr id="5"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ONAP Portal</a:t>
            </a:r>
          </a:p>
        </p:txBody>
      </p:sp>
      <p:sp>
        <p:nvSpPr>
          <p:cNvPr id="6" name="Rectangle 5"/>
          <p:cNvSpPr/>
          <p:nvPr/>
        </p:nvSpPr>
        <p:spPr>
          <a:xfrm>
            <a:off x="2297231" y="1003828"/>
            <a:ext cx="9523929" cy="172277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solidFill>
              </a:rPr>
              <a:t>Definition:</a:t>
            </a:r>
          </a:p>
          <a:p>
            <a:pPr marL="285750" indent="-285750">
              <a:buFontTx/>
              <a:buChar char="-"/>
            </a:pPr>
            <a:r>
              <a:rPr lang="en-US" sz="1400" dirty="0">
                <a:solidFill>
                  <a:schemeClr val="tx1"/>
                </a:solidFill>
              </a:rPr>
              <a:t>Portal is a platform that provides the ability to integrate different ONAP applications into a centralized Portal Core.</a:t>
            </a:r>
          </a:p>
          <a:p>
            <a:pPr marL="285750" indent="-285750">
              <a:buFontTx/>
              <a:buChar char="-"/>
            </a:pPr>
            <a:r>
              <a:rPr lang="en-US" sz="1400" dirty="0">
                <a:solidFill>
                  <a:schemeClr val="tx1"/>
                </a:solidFill>
              </a:rPr>
              <a:t>It allows decentralized applications to run within their own infrastructure while providing common management services and connectivity. </a:t>
            </a:r>
          </a:p>
          <a:p>
            <a:pPr marL="285750" indent="-285750">
              <a:buFontTx/>
              <a:buChar char="-"/>
            </a:pPr>
            <a:r>
              <a:rPr lang="en-US" sz="1400" dirty="0">
                <a:solidFill>
                  <a:schemeClr val="tx1"/>
                </a:solidFill>
              </a:rPr>
              <a:t>It provides capabilities including application onboarding &amp; user management, and hosted application widgets. </a:t>
            </a:r>
          </a:p>
          <a:p>
            <a:pPr marL="285750" indent="-285750">
              <a:buFontTx/>
              <a:buChar char="-"/>
            </a:pPr>
            <a:r>
              <a:rPr lang="en-US" sz="1400" dirty="0">
                <a:solidFill>
                  <a:schemeClr val="tx1"/>
                </a:solidFill>
              </a:rPr>
              <a:t>Using the provided SDK, application developers can leverage the built-in capabilities (Services / API / UI controls) along with bundled tools and technologies.</a:t>
            </a:r>
          </a:p>
        </p:txBody>
      </p:sp>
      <p:sp>
        <p:nvSpPr>
          <p:cNvPr id="7" name="Rectangle 6"/>
          <p:cNvSpPr/>
          <p:nvPr/>
        </p:nvSpPr>
        <p:spPr>
          <a:xfrm>
            <a:off x="2297232" y="2876097"/>
            <a:ext cx="9523929" cy="243828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Portal Admin Interfaces </a:t>
            </a:r>
          </a:p>
          <a:p>
            <a:pPr marL="742950" lvl="1" indent="-285750">
              <a:buFontTx/>
              <a:buChar char="-"/>
            </a:pPr>
            <a:r>
              <a:rPr lang="en-US" sz="1400" dirty="0">
                <a:solidFill>
                  <a:schemeClr val="tx1"/>
                </a:solidFill>
              </a:rPr>
              <a:t>Onboarding and User management</a:t>
            </a:r>
          </a:p>
          <a:p>
            <a:pPr marL="285750" indent="-285750">
              <a:buFontTx/>
              <a:buChar char="-"/>
            </a:pPr>
            <a:r>
              <a:rPr lang="en-US" dirty="0">
                <a:solidFill>
                  <a:schemeClr val="tx1">
                    <a:lumMod val="85000"/>
                    <a:lumOff val="15000"/>
                  </a:schemeClr>
                </a:solidFill>
              </a:rPr>
              <a:t>SDK Module</a:t>
            </a:r>
          </a:p>
          <a:p>
            <a:pPr marL="742950" lvl="1" indent="-285750">
              <a:buFontTx/>
              <a:buChar char="-"/>
            </a:pPr>
            <a:r>
              <a:rPr lang="en-US" sz="1400" dirty="0">
                <a:solidFill>
                  <a:schemeClr val="tx1"/>
                </a:solidFill>
              </a:rPr>
              <a:t>SDK will be used as a base for any ONAP application being built. </a:t>
            </a:r>
          </a:p>
          <a:p>
            <a:pPr marL="742950" lvl="1" indent="-285750">
              <a:buFontTx/>
              <a:buChar char="-"/>
            </a:pPr>
            <a:r>
              <a:rPr lang="en-US" sz="1400" dirty="0">
                <a:solidFill>
                  <a:schemeClr val="tx1"/>
                </a:solidFill>
              </a:rPr>
              <a:t>Components using SDK jars: Policy, VID, AAI, and SDC</a:t>
            </a:r>
          </a:p>
          <a:p>
            <a:pPr marL="742950" lvl="1" indent="-285750">
              <a:buFontTx/>
              <a:buChar char="-"/>
            </a:pPr>
            <a:r>
              <a:rPr lang="en-US" sz="1400" dirty="0">
                <a:solidFill>
                  <a:schemeClr val="tx1"/>
                </a:solidFill>
              </a:rPr>
              <a:t>SDK bundles together a host of different tools, technologies, and standards that will assist the teams during the development phase. </a:t>
            </a:r>
          </a:p>
          <a:p>
            <a:pPr marL="742950" lvl="1" indent="-285750">
              <a:buFontTx/>
              <a:buChar char="-"/>
            </a:pPr>
            <a:r>
              <a:rPr lang="en-US" sz="1400" dirty="0">
                <a:solidFill>
                  <a:schemeClr val="tx1"/>
                </a:solidFill>
              </a:rPr>
              <a:t>SDK includes reusable UI components, authentication &amp; authorization components, visualization &amp; reporting engine, collaborative services, workflow manager, GIS / Map, web component, and widget development framework.</a:t>
            </a:r>
          </a:p>
          <a:p>
            <a:pPr marL="742950" lvl="1" indent="-285750">
              <a:buFontTx/>
              <a:buChar char="-"/>
            </a:pPr>
            <a:endParaRPr lang="en-US" dirty="0">
              <a:solidFill>
                <a:schemeClr val="tx1">
                  <a:lumMod val="85000"/>
                  <a:lumOff val="15000"/>
                </a:schemeClr>
              </a:solidFill>
            </a:endParaRPr>
          </a:p>
        </p:txBody>
      </p:sp>
      <p:sp>
        <p:nvSpPr>
          <p:cNvPr id="8" name="Rectangle 7"/>
          <p:cNvSpPr/>
          <p:nvPr/>
        </p:nvSpPr>
        <p:spPr>
          <a:xfrm>
            <a:off x="2297230" y="5542742"/>
            <a:ext cx="9523929" cy="73309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sz="1400" dirty="0">
                <a:solidFill>
                  <a:schemeClr val="tx1"/>
                </a:solidFill>
              </a:rPr>
              <a:t>Restful APIs for fetching available roles to portal’s </a:t>
            </a:r>
            <a:r>
              <a:rPr lang="en-US" sz="1400" dirty="0" err="1">
                <a:solidFill>
                  <a:schemeClr val="tx1"/>
                </a:solidFill>
              </a:rPr>
              <a:t>onboarded</a:t>
            </a:r>
            <a:r>
              <a:rPr lang="en-US" sz="1400" dirty="0">
                <a:solidFill>
                  <a:schemeClr val="tx1"/>
                </a:solidFill>
              </a:rPr>
              <a:t> application users. from: AAF</a:t>
            </a:r>
          </a:p>
        </p:txBody>
      </p:sp>
      <p:cxnSp>
        <p:nvCxnSpPr>
          <p:cNvPr id="9" name="Straight Connector 8"/>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0" name="Oval 9"/>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33261" y="1597701"/>
            <a:ext cx="1633781" cy="338554"/>
          </a:xfrm>
          <a:prstGeom prst="rect">
            <a:avLst/>
          </a:prstGeom>
          <a:noFill/>
        </p:spPr>
        <p:txBody>
          <a:bodyPr wrap="none" rtlCol="0">
            <a:spAutoFit/>
          </a:bodyPr>
          <a:lstStyle/>
          <a:p>
            <a:r>
              <a:rPr lang="en-US" sz="800" dirty="0"/>
              <a:t>Portal Admin Interfaces</a:t>
            </a:r>
          </a:p>
          <a:p>
            <a:r>
              <a:rPr lang="en-US" sz="800" dirty="0"/>
              <a:t>SDK Jars (Policy, VID, AAI, and SDC)</a:t>
            </a:r>
          </a:p>
        </p:txBody>
      </p:sp>
      <p:cxnSp>
        <p:nvCxnSpPr>
          <p:cNvPr id="12" name="Straight Connector 11"/>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00699" y="3959167"/>
            <a:ext cx="349776" cy="215444"/>
          </a:xfrm>
          <a:prstGeom prst="rect">
            <a:avLst/>
          </a:prstGeom>
          <a:noFill/>
        </p:spPr>
        <p:txBody>
          <a:bodyPr wrap="none" rtlCol="0">
            <a:spAutoFit/>
          </a:bodyPr>
          <a:lstStyle/>
          <a:p>
            <a:r>
              <a:rPr lang="en-US" sz="800" dirty="0"/>
              <a:t>AAF</a:t>
            </a:r>
          </a:p>
        </p:txBody>
      </p:sp>
      <p:sp>
        <p:nvSpPr>
          <p:cNvPr id="14" name="Arc 13"/>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600455029"/>
      </p:ext>
    </p:extLst>
  </p:cSld>
  <p:clrMapOvr>
    <a:masterClrMapping/>
  </p:clrMapOvr>
  <p:transition spd="med" advClick="0"/>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42</a:t>
            </a:fld>
            <a:endParaRPr lang="en-US" dirty="0"/>
          </a:p>
        </p:txBody>
      </p:sp>
      <p:sp>
        <p:nvSpPr>
          <p:cNvPr id="3" name="Title 2"/>
          <p:cNvSpPr>
            <a:spLocks noGrp="1"/>
          </p:cNvSpPr>
          <p:nvPr>
            <p:ph type="title"/>
          </p:nvPr>
        </p:nvSpPr>
        <p:spPr/>
        <p:txBody>
          <a:bodyPr>
            <a:normAutofit fontScale="90000"/>
          </a:bodyPr>
          <a:lstStyle/>
          <a:p>
            <a:r>
              <a:rPr lang="en-US" dirty="0"/>
              <a:t>Logging-analytics (1/2)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Logging-analytics</a:t>
            </a:r>
          </a:p>
        </p:txBody>
      </p:sp>
      <p:sp>
        <p:nvSpPr>
          <p:cNvPr id="8" name="Rectangle 7"/>
          <p:cNvSpPr/>
          <p:nvPr/>
        </p:nvSpPr>
        <p:spPr>
          <a:xfrm>
            <a:off x="2297232" y="1381991"/>
            <a:ext cx="9523929" cy="12988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a:solidFill>
                  <a:schemeClr val="tx1">
                    <a:lumMod val="85000"/>
                    <a:lumOff val="15000"/>
                  </a:schemeClr>
                </a:solidFill>
              </a:rPr>
              <a:t>Provides ELK stack where logs are streamed from </a:t>
            </a:r>
            <a:r>
              <a:rPr lang="en-US" dirty="0" err="1">
                <a:solidFill>
                  <a:schemeClr val="tx1">
                    <a:lumMod val="85000"/>
                    <a:lumOff val="15000"/>
                  </a:schemeClr>
                </a:solidFill>
              </a:rPr>
              <a:t>filebeat</a:t>
            </a:r>
            <a:r>
              <a:rPr lang="en-US" dirty="0">
                <a:solidFill>
                  <a:schemeClr val="tx1">
                    <a:lumMod val="85000"/>
                    <a:lumOff val="15000"/>
                  </a:schemeClr>
                </a:solidFill>
              </a:rPr>
              <a:t> sidecar containers per component</a:t>
            </a:r>
          </a:p>
        </p:txBody>
      </p:sp>
      <p:sp>
        <p:nvSpPr>
          <p:cNvPr id="9" name="Rectangle 8"/>
          <p:cNvSpPr/>
          <p:nvPr/>
        </p:nvSpPr>
        <p:spPr>
          <a:xfrm>
            <a:off x="2297232" y="2853199"/>
            <a:ext cx="9523929" cy="15213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err="1">
                <a:solidFill>
                  <a:schemeClr val="tx1">
                    <a:lumMod val="85000"/>
                    <a:lumOff val="15000"/>
                  </a:schemeClr>
                </a:solidFill>
              </a:rPr>
              <a:t>Kibana</a:t>
            </a:r>
            <a:r>
              <a:rPr lang="en-US" dirty="0">
                <a:solidFill>
                  <a:schemeClr val="tx1">
                    <a:lumMod val="85000"/>
                    <a:lumOff val="15000"/>
                  </a:schemeClr>
                </a:solidFill>
              </a:rPr>
              <a:t> UI:</a:t>
            </a:r>
          </a:p>
          <a:p>
            <a:pPr marL="742950" lvl="1" indent="-285750">
              <a:buFontTx/>
              <a:buChar char="-"/>
            </a:pPr>
            <a:r>
              <a:rPr lang="en-US" dirty="0">
                <a:solidFill>
                  <a:schemeClr val="tx1">
                    <a:lumMod val="85000"/>
                    <a:lumOff val="15000"/>
                  </a:schemeClr>
                </a:solidFill>
              </a:rPr>
              <a:t>dashboard for indexed logs</a:t>
            </a:r>
          </a:p>
          <a:p>
            <a:pPr marL="285750" indent="-285750">
              <a:buFontTx/>
              <a:buChar char="-"/>
            </a:pPr>
            <a:r>
              <a:rPr lang="en-US" dirty="0" err="1">
                <a:solidFill>
                  <a:schemeClr val="tx1">
                    <a:lumMod val="85000"/>
                    <a:lumOff val="15000"/>
                  </a:schemeClr>
                </a:solidFill>
              </a:rPr>
              <a:t>Logstash</a:t>
            </a:r>
            <a:r>
              <a:rPr lang="en-US" dirty="0">
                <a:solidFill>
                  <a:schemeClr val="tx1">
                    <a:lumMod val="85000"/>
                    <a:lumOff val="15000"/>
                  </a:schemeClr>
                </a:solidFill>
              </a:rPr>
              <a:t>: </a:t>
            </a:r>
          </a:p>
          <a:p>
            <a:pPr marL="742950" lvl="1" indent="-285750">
              <a:buFontTx/>
              <a:buChar char="-"/>
            </a:pPr>
            <a:r>
              <a:rPr lang="en-US" dirty="0">
                <a:solidFill>
                  <a:schemeClr val="tx1">
                    <a:lumMod val="85000"/>
                    <a:lumOff val="15000"/>
                  </a:schemeClr>
                </a:solidFill>
              </a:rPr>
              <a:t>Consumes logs pushed by </a:t>
            </a:r>
            <a:r>
              <a:rPr lang="en-US" dirty="0" err="1">
                <a:solidFill>
                  <a:schemeClr val="tx1">
                    <a:lumMod val="85000"/>
                    <a:lumOff val="15000"/>
                  </a:schemeClr>
                </a:solidFill>
              </a:rPr>
              <a:t>filebeat</a:t>
            </a:r>
            <a:r>
              <a:rPr lang="en-US" dirty="0">
                <a:solidFill>
                  <a:schemeClr val="tx1">
                    <a:lumMod val="85000"/>
                    <a:lumOff val="15000"/>
                  </a:schemeClr>
                </a:solidFill>
              </a:rPr>
              <a:t> containers into </a:t>
            </a:r>
            <a:r>
              <a:rPr lang="en-US" dirty="0" err="1">
                <a:solidFill>
                  <a:schemeClr val="tx1">
                    <a:lumMod val="85000"/>
                    <a:lumOff val="15000"/>
                  </a:schemeClr>
                </a:solidFill>
              </a:rPr>
              <a:t>elasticsearch</a:t>
            </a:r>
            <a:r>
              <a:rPr lang="en-US" dirty="0">
                <a:solidFill>
                  <a:schemeClr val="tx1">
                    <a:lumMod val="85000"/>
                    <a:lumOff val="15000"/>
                  </a:schemeClr>
                </a:solidFill>
              </a:rPr>
              <a:t> indexer</a:t>
            </a:r>
          </a:p>
        </p:txBody>
      </p:sp>
      <p:sp>
        <p:nvSpPr>
          <p:cNvPr id="10" name="Rectangle 9"/>
          <p:cNvSpPr/>
          <p:nvPr/>
        </p:nvSpPr>
        <p:spPr>
          <a:xfrm>
            <a:off x="2297232" y="4549277"/>
            <a:ext cx="9523929" cy="11468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dirty="0" err="1">
                <a:solidFill>
                  <a:schemeClr val="tx1">
                    <a:lumMod val="85000"/>
                    <a:lumOff val="15000"/>
                  </a:schemeClr>
                </a:solidFill>
              </a:rPr>
              <a:t>Filebeat</a:t>
            </a:r>
            <a:r>
              <a:rPr lang="en-US" dirty="0">
                <a:solidFill>
                  <a:schemeClr val="tx1">
                    <a:lumMod val="85000"/>
                    <a:lumOff val="15000"/>
                  </a:schemeClr>
                </a:solidFill>
              </a:rPr>
              <a:t> container per </a:t>
            </a:r>
            <a:r>
              <a:rPr lang="en-US" dirty="0" err="1">
                <a:solidFill>
                  <a:schemeClr val="tx1">
                    <a:lumMod val="85000"/>
                    <a:lumOff val="15000"/>
                  </a:schemeClr>
                </a:solidFill>
              </a:rPr>
              <a:t>microservice</a:t>
            </a:r>
            <a:r>
              <a:rPr lang="en-US" dirty="0">
                <a:solidFill>
                  <a:schemeClr val="tx1">
                    <a:lumMod val="85000"/>
                    <a:lumOff val="15000"/>
                  </a:schemeClr>
                </a:solidFill>
              </a:rPr>
              <a:t> exposing logs through a </a:t>
            </a:r>
            <a:r>
              <a:rPr lang="en-US" dirty="0" err="1">
                <a:solidFill>
                  <a:schemeClr val="tx1">
                    <a:lumMod val="85000"/>
                    <a:lumOff val="15000"/>
                  </a:schemeClr>
                </a:solidFill>
              </a:rPr>
              <a:t>Kubernetes</a:t>
            </a:r>
            <a:r>
              <a:rPr lang="en-US" dirty="0">
                <a:solidFill>
                  <a:schemeClr val="tx1">
                    <a:lumMod val="85000"/>
                    <a:lumOff val="15000"/>
                  </a:schemeClr>
                </a:solidFill>
              </a:rPr>
              <a:t> PV: </a:t>
            </a:r>
          </a:p>
        </p:txBody>
      </p:sp>
      <p:sp>
        <p:nvSpPr>
          <p:cNvPr id="11" name="Rectangle 10"/>
          <p:cNvSpPr/>
          <p:nvPr/>
        </p:nvSpPr>
        <p:spPr>
          <a:xfrm>
            <a:off x="2297231" y="5798125"/>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 none</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1696499"/>
            <a:ext cx="470000" cy="215444"/>
          </a:xfrm>
          <a:prstGeom prst="rect">
            <a:avLst/>
          </a:prstGeom>
          <a:noFill/>
        </p:spPr>
        <p:txBody>
          <a:bodyPr wrap="none" rtlCol="0">
            <a:spAutoFit/>
          </a:bodyPr>
          <a:lstStyle/>
          <a:p>
            <a:r>
              <a:rPr lang="en-US" sz="800" dirty="0" err="1"/>
              <a:t>Kibana</a:t>
            </a:r>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505267" cy="215444"/>
          </a:xfrm>
          <a:prstGeom prst="rect">
            <a:avLst/>
          </a:prstGeom>
          <a:noFill/>
        </p:spPr>
        <p:txBody>
          <a:bodyPr wrap="none" rtlCol="0">
            <a:spAutoFit/>
          </a:bodyPr>
          <a:lstStyle/>
          <a:p>
            <a:r>
              <a:rPr lang="en-US" sz="800" dirty="0" err="1"/>
              <a:t>filebeat</a:t>
            </a:r>
            <a:endParaRPr lang="en-US" sz="800" dirty="0"/>
          </a:p>
        </p:txBody>
      </p:sp>
    </p:spTree>
    <p:extLst>
      <p:ext uri="{BB962C8B-B14F-4D97-AF65-F5344CB8AC3E}">
        <p14:creationId xmlns:p14="http://schemas.microsoft.com/office/powerpoint/2010/main" val="902377625"/>
      </p:ext>
    </p:extLst>
  </p:cSld>
  <p:clrMapOvr>
    <a:masterClrMapping/>
  </p:clrMapOvr>
  <p:transition>
    <p:wipe dir="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E69129-417E-4513-97A0-7938BAAC1B30}"/>
              </a:ext>
            </a:extLst>
          </p:cNvPr>
          <p:cNvSpPr>
            <a:spLocks noGrp="1"/>
          </p:cNvSpPr>
          <p:nvPr>
            <p:ph type="sldNum" sz="quarter" idx="4"/>
          </p:nvPr>
        </p:nvSpPr>
        <p:spPr/>
        <p:txBody>
          <a:bodyPr/>
          <a:lstStyle/>
          <a:p>
            <a:fld id="{6C9CD605-947A-3C4E-98CB-B055F943FEBA}" type="slidenum">
              <a:rPr lang="en-US" smtClean="0"/>
              <a:pPr/>
              <a:t>43</a:t>
            </a:fld>
            <a:endParaRPr lang="en-US" dirty="0"/>
          </a:p>
        </p:txBody>
      </p:sp>
      <p:graphicFrame>
        <p:nvGraphicFramePr>
          <p:cNvPr id="7" name="Content Placeholder 6">
            <a:extLst>
              <a:ext uri="{FF2B5EF4-FFF2-40B4-BE49-F238E27FC236}">
                <a16:creationId xmlns:a16="http://schemas.microsoft.com/office/drawing/2014/main" xmlns="" id="{786E75EC-CCBF-4CDF-8AE8-01F9318770F8}"/>
              </a:ext>
            </a:extLst>
          </p:cNvPr>
          <p:cNvGraphicFramePr>
            <a:graphicFrameLocks noGrp="1"/>
          </p:cNvGraphicFramePr>
          <p:nvPr>
            <p:ph sz="half" idx="4294967295"/>
            <p:extLst/>
          </p:nvPr>
        </p:nvGraphicFramePr>
        <p:xfrm>
          <a:off x="226106" y="1301750"/>
          <a:ext cx="11737294" cy="2658567"/>
        </p:xfrm>
        <a:graphic>
          <a:graphicData uri="http://schemas.openxmlformats.org/drawingml/2006/table">
            <a:tbl>
              <a:tblPr firstRow="1" bandRow="1">
                <a:tableStyleId>{5C22544A-7EE6-4342-B048-85BDC9FD1C3A}</a:tableStyleId>
              </a:tblPr>
              <a:tblGrid>
                <a:gridCol w="2345030">
                  <a:extLst>
                    <a:ext uri="{9D8B030D-6E8A-4147-A177-3AD203B41FA5}">
                      <a16:colId xmlns:a16="http://schemas.microsoft.com/office/drawing/2014/main" xmlns="" val="2523137343"/>
                    </a:ext>
                  </a:extLst>
                </a:gridCol>
                <a:gridCol w="9392264">
                  <a:extLst>
                    <a:ext uri="{9D8B030D-6E8A-4147-A177-3AD203B41FA5}">
                      <a16:colId xmlns:a16="http://schemas.microsoft.com/office/drawing/2014/main" xmlns="" val="750913862"/>
                    </a:ext>
                  </a:extLst>
                </a:gridCol>
              </a:tblGrid>
              <a:tr h="459469">
                <a:tc gridSpan="2">
                  <a:txBody>
                    <a:bodyPr/>
                    <a:lstStyle/>
                    <a:p>
                      <a:r>
                        <a:rPr lang="en-US" dirty="0"/>
                        <a:t>Logging-analytics</a:t>
                      </a:r>
                      <a:r>
                        <a:rPr lang="en-US" baseline="0" dirty="0"/>
                        <a:t> </a:t>
                      </a:r>
                      <a:r>
                        <a:rPr lang="en-US" dirty="0"/>
                        <a:t>Interface</a:t>
                      </a:r>
                    </a:p>
                  </a:txBody>
                  <a:tcPr/>
                </a:tc>
                <a:tc hMerge="1">
                  <a:txBody>
                    <a:bodyPr/>
                    <a:lstStyle/>
                    <a:p>
                      <a:endParaRPr lang="en-US" dirty="0"/>
                    </a:p>
                  </a:txBody>
                  <a:tcPr/>
                </a:tc>
                <a:extLst>
                  <a:ext uri="{0D108BD9-81ED-4DB2-BD59-A6C34878D82A}">
                    <a16:rowId xmlns:a16="http://schemas.microsoft.com/office/drawing/2014/main" xmlns="" val="54680813"/>
                  </a:ext>
                </a:extLst>
              </a:tr>
              <a:tr h="459469">
                <a:tc>
                  <a:txBody>
                    <a:bodyPr/>
                    <a:lstStyle/>
                    <a:p>
                      <a:r>
                        <a:rPr lang="en-US" dirty="0"/>
                        <a:t>Provided Service</a:t>
                      </a:r>
                    </a:p>
                  </a:txBody>
                  <a:tcPr/>
                </a:tc>
                <a:tc>
                  <a:txBody>
                    <a:bodyPr/>
                    <a:lstStyle/>
                    <a:p>
                      <a:r>
                        <a:rPr lang="en-US" dirty="0" err="1"/>
                        <a:t>Kibana</a:t>
                      </a:r>
                      <a:r>
                        <a:rPr lang="en-US" dirty="0"/>
                        <a:t> dashboard,</a:t>
                      </a:r>
                      <a:r>
                        <a:rPr lang="en-US" baseline="0" dirty="0"/>
                        <a:t> search service on top of </a:t>
                      </a:r>
                      <a:r>
                        <a:rPr lang="en-US" baseline="0" dirty="0" err="1"/>
                        <a:t>elaticsearch</a:t>
                      </a:r>
                      <a:r>
                        <a:rPr lang="en-US" baseline="0" dirty="0"/>
                        <a:t> index of ONAP logs – via </a:t>
                      </a:r>
                      <a:r>
                        <a:rPr lang="en-US" baseline="0" dirty="0" err="1"/>
                        <a:t>filebeat</a:t>
                      </a:r>
                      <a:endParaRPr lang="en-US" dirty="0"/>
                    </a:p>
                  </a:txBody>
                  <a:tcPr/>
                </a:tc>
                <a:extLst>
                  <a:ext uri="{0D108BD9-81ED-4DB2-BD59-A6C34878D82A}">
                    <a16:rowId xmlns:a16="http://schemas.microsoft.com/office/drawing/2014/main" xmlns="" val="2786426597"/>
                  </a:ext>
                </a:extLst>
              </a:tr>
              <a:tr h="459469">
                <a:tc>
                  <a:txBody>
                    <a:bodyPr/>
                    <a:lstStyle/>
                    <a:p>
                      <a:r>
                        <a:rPr lang="en-US" dirty="0"/>
                        <a:t>Supplementary Information</a:t>
                      </a:r>
                    </a:p>
                  </a:txBody>
                  <a:tcPr/>
                </a:tc>
                <a:tc>
                  <a:txBody>
                    <a:bodyPr/>
                    <a:lstStyle/>
                    <a:p>
                      <a:endParaRPr lang="en-US" dirty="0"/>
                    </a:p>
                  </a:txBody>
                  <a:tcPr/>
                </a:tc>
                <a:extLst>
                  <a:ext uri="{0D108BD9-81ED-4DB2-BD59-A6C34878D82A}">
                    <a16:rowId xmlns:a16="http://schemas.microsoft.com/office/drawing/2014/main" xmlns="" val="289276562"/>
                  </a:ext>
                </a:extLst>
              </a:tr>
              <a:tr h="459469">
                <a:tc>
                  <a:txBody>
                    <a:bodyPr/>
                    <a:lstStyle/>
                    <a:p>
                      <a:r>
                        <a:rPr lang="en-US" dirty="0"/>
                        <a:t>Interface Provider(s)</a:t>
                      </a:r>
                    </a:p>
                  </a:txBody>
                  <a:tcPr/>
                </a:tc>
                <a:tc>
                  <a:txBody>
                    <a:bodyPr/>
                    <a:lstStyle/>
                    <a:p>
                      <a:r>
                        <a:rPr lang="en-US" dirty="0"/>
                        <a:t>AA&amp;I,</a:t>
                      </a:r>
                      <a:r>
                        <a:rPr lang="en-US" baseline="0" dirty="0"/>
                        <a:t> APPC, SO, Policy, Portal, SDC, SDNC, VID</a:t>
                      </a:r>
                      <a:endParaRPr lang="en-US" dirty="0"/>
                    </a:p>
                  </a:txBody>
                  <a:tcPr/>
                </a:tc>
                <a:extLst>
                  <a:ext uri="{0D108BD9-81ED-4DB2-BD59-A6C34878D82A}">
                    <a16:rowId xmlns:a16="http://schemas.microsoft.com/office/drawing/2014/main" xmlns="" val="3289706606"/>
                  </a:ext>
                </a:extLst>
              </a:tr>
              <a:tr h="459469">
                <a:tc>
                  <a:txBody>
                    <a:bodyPr/>
                    <a:lstStyle/>
                    <a:p>
                      <a:r>
                        <a:rPr lang="en-US" dirty="0"/>
                        <a:t>Provided Capabilities</a:t>
                      </a:r>
                    </a:p>
                  </a:txBody>
                  <a:tcPr/>
                </a:tc>
                <a:tc>
                  <a:txBody>
                    <a:bodyPr/>
                    <a:lstStyle/>
                    <a:p>
                      <a:pPr marL="285750" indent="-285750">
                        <a:buFontTx/>
                        <a:buChar char="-"/>
                      </a:pPr>
                      <a:r>
                        <a:rPr lang="en-US" dirty="0"/>
                        <a:t>Search logs using </a:t>
                      </a:r>
                      <a:r>
                        <a:rPr lang="en-US" dirty="0" err="1"/>
                        <a:t>lucene</a:t>
                      </a:r>
                      <a:r>
                        <a:rPr lang="en-US" dirty="0"/>
                        <a:t> search format</a:t>
                      </a:r>
                    </a:p>
                    <a:p>
                      <a:pPr marL="285750" indent="-285750">
                        <a:buFontTx/>
                        <a:buChar char="-"/>
                      </a:pPr>
                      <a:r>
                        <a:rPr lang="en-US" dirty="0"/>
                        <a:t>Dashboard of configurable search</a:t>
                      </a:r>
                      <a:r>
                        <a:rPr lang="en-US" baseline="0" dirty="0"/>
                        <a:t> views of logs</a:t>
                      </a:r>
                      <a:endParaRPr lang="en-US" dirty="0"/>
                    </a:p>
                  </a:txBody>
                  <a:tcPr/>
                </a:tc>
                <a:extLst>
                  <a:ext uri="{0D108BD9-81ED-4DB2-BD59-A6C34878D82A}">
                    <a16:rowId xmlns:a16="http://schemas.microsoft.com/office/drawing/2014/main" xmlns="" val="1226283752"/>
                  </a:ext>
                </a:extLst>
              </a:tr>
            </a:tbl>
          </a:graphicData>
        </a:graphic>
      </p:graphicFrame>
      <p:sp>
        <p:nvSpPr>
          <p:cNvPr id="8" name="Title 2"/>
          <p:cNvSpPr txBox="1">
            <a:spLocks/>
          </p:cNvSpPr>
          <p:nvPr/>
        </p:nvSpPr>
        <p:spPr>
          <a:xfrm>
            <a:off x="366183" y="232536"/>
            <a:ext cx="11506200" cy="538770"/>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a:lstStyle>
          <a:p>
            <a:r>
              <a:rPr lang="en-US" dirty="0"/>
              <a:t>Logging-analytics (2/2)</a:t>
            </a:r>
          </a:p>
        </p:txBody>
      </p:sp>
    </p:spTree>
    <p:extLst>
      <p:ext uri="{BB962C8B-B14F-4D97-AF65-F5344CB8AC3E}">
        <p14:creationId xmlns:p14="http://schemas.microsoft.com/office/powerpoint/2010/main" val="37406841"/>
      </p:ext>
    </p:extLst>
  </p:cSld>
  <p:clrMapOvr>
    <a:masterClrMapping/>
  </p:clrMapOvr>
  <p:transition>
    <p:wipe dir="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44</a:t>
            </a:fld>
            <a:endParaRPr lang="en-US" dirty="0"/>
          </a:p>
        </p:txBody>
      </p:sp>
      <p:sp>
        <p:nvSpPr>
          <p:cNvPr id="3" name="Title 2"/>
          <p:cNvSpPr>
            <a:spLocks noGrp="1"/>
          </p:cNvSpPr>
          <p:nvPr>
            <p:ph type="title"/>
          </p:nvPr>
        </p:nvSpPr>
        <p:spPr/>
        <p:txBody>
          <a:bodyPr>
            <a:normAutofit fontScale="90000"/>
          </a:bodyPr>
          <a:lstStyle/>
          <a:p>
            <a:r>
              <a:rPr lang="en-US" dirty="0"/>
              <a:t>Multi-Cloud Adaptation (1/2)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Multi-Cloud adaptation</a:t>
            </a:r>
          </a:p>
        </p:txBody>
      </p:sp>
      <p:sp>
        <p:nvSpPr>
          <p:cNvPr id="8" name="Rectangle 7"/>
          <p:cNvSpPr/>
          <p:nvPr/>
        </p:nvSpPr>
        <p:spPr>
          <a:xfrm>
            <a:off x="2348453" y="1025413"/>
            <a:ext cx="9523929" cy="201400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Definition:</a:t>
            </a:r>
          </a:p>
          <a:p>
            <a:pPr marL="285750" indent="-285750">
              <a:buFontTx/>
              <a:buChar char="-"/>
            </a:pPr>
            <a:r>
              <a:rPr lang="en-US" sz="1600" dirty="0">
                <a:solidFill>
                  <a:schemeClr val="tx1">
                    <a:lumMod val="85000"/>
                    <a:lumOff val="15000"/>
                  </a:schemeClr>
                </a:solidFill>
              </a:rPr>
              <a:t>enable ONAP to deploy and run on multiple infrastructure environments, including OpenStack and its different distributions, public and private clouds, and micro services containers, etc.</a:t>
            </a:r>
          </a:p>
          <a:p>
            <a:pPr marL="285750" indent="-285750">
              <a:buFontTx/>
              <a:buChar char="-"/>
            </a:pPr>
            <a:r>
              <a:rPr lang="en-US" sz="1600" dirty="0">
                <a:solidFill>
                  <a:schemeClr val="tx1">
                    <a:lumMod val="85000"/>
                    <a:lumOff val="15000"/>
                  </a:schemeClr>
                </a:solidFill>
              </a:rPr>
              <a:t>provide a Cloud Mediation Layer supporting multiple infrastructures and network </a:t>
            </a:r>
            <a:r>
              <a:rPr lang="en-US" sz="1600" dirty="0" err="1">
                <a:solidFill>
                  <a:schemeClr val="tx1">
                    <a:lumMod val="85000"/>
                    <a:lumOff val="15000"/>
                  </a:schemeClr>
                </a:solidFill>
              </a:rPr>
              <a:t>backends</a:t>
            </a:r>
            <a:r>
              <a:rPr lang="en-US" sz="1600" dirty="0">
                <a:solidFill>
                  <a:schemeClr val="tx1">
                    <a:lumMod val="85000"/>
                    <a:lumOff val="15000"/>
                  </a:schemeClr>
                </a:solidFill>
              </a:rPr>
              <a:t> so as to effectively prevents vendor lock-in.</a:t>
            </a:r>
          </a:p>
          <a:p>
            <a:pPr marL="285750" indent="-285750">
              <a:buFontTx/>
              <a:buChar char="-"/>
            </a:pPr>
            <a:r>
              <a:rPr lang="en-US" sz="1600" dirty="0">
                <a:solidFill>
                  <a:schemeClr val="tx1">
                    <a:lumMod val="85000"/>
                    <a:lumOff val="15000"/>
                  </a:schemeClr>
                </a:solidFill>
              </a:rPr>
              <a:t>decouple the evolution of ONAP platform from the evolution of underlying cloud infrastructure, and minimizes the impact on the deployed ONAP while upgrading the underlying cloud infrastructures independently.</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Rectangle 14"/>
          <p:cNvSpPr/>
          <p:nvPr/>
        </p:nvSpPr>
        <p:spPr>
          <a:xfrm>
            <a:off x="2348454" y="3148077"/>
            <a:ext cx="9523929" cy="325272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solidFill>
              </a:rPr>
              <a:t>Provided Interfaces:</a:t>
            </a:r>
          </a:p>
          <a:p>
            <a:pPr marL="285750" indent="-285750">
              <a:buFontTx/>
              <a:buChar char="-"/>
            </a:pPr>
            <a:r>
              <a:rPr lang="en-US" altLang="zh-CN" sz="1600" dirty="0">
                <a:solidFill>
                  <a:schemeClr val="tx1"/>
                </a:solidFill>
              </a:rPr>
              <a:t>Resource</a:t>
            </a:r>
            <a:r>
              <a:rPr lang="zh-CN" altLang="en-US" sz="1600" dirty="0">
                <a:solidFill>
                  <a:schemeClr val="tx1"/>
                </a:solidFill>
              </a:rPr>
              <a:t> </a:t>
            </a:r>
            <a:r>
              <a:rPr lang="en-US" sz="1600" dirty="0">
                <a:solidFill>
                  <a:schemeClr val="tx1"/>
                </a:solidFill>
              </a:rPr>
              <a:t>LCM interface</a:t>
            </a:r>
          </a:p>
          <a:p>
            <a:pPr marL="742950" lvl="2" indent="-285750">
              <a:buFontTx/>
              <a:buChar char="-"/>
            </a:pPr>
            <a:r>
              <a:rPr lang="en-US" altLang="zh-CN" sz="1600" dirty="0">
                <a:solidFill>
                  <a:schemeClr val="tx1"/>
                </a:solidFill>
              </a:rPr>
              <a:t>Support</a:t>
            </a:r>
            <a:r>
              <a:rPr lang="zh-CN" altLang="en-US" sz="1600" dirty="0">
                <a:solidFill>
                  <a:schemeClr val="tx1"/>
                </a:solidFill>
              </a:rPr>
              <a:t> </a:t>
            </a:r>
            <a:r>
              <a:rPr lang="en-US" altLang="zh-CN" sz="1600" dirty="0">
                <a:solidFill>
                  <a:schemeClr val="tx1"/>
                </a:solidFill>
              </a:rPr>
              <a:t>VNF</a:t>
            </a:r>
            <a:r>
              <a:rPr lang="zh-CN" altLang="en-US" sz="1600" dirty="0">
                <a:solidFill>
                  <a:schemeClr val="tx1"/>
                </a:solidFill>
              </a:rPr>
              <a:t> </a:t>
            </a:r>
            <a:r>
              <a:rPr lang="en-US" altLang="zh-CN" sz="1600" dirty="0">
                <a:solidFill>
                  <a:schemeClr val="tx1"/>
                </a:solidFill>
              </a:rPr>
              <a:t>instantiation/termination</a:t>
            </a:r>
          </a:p>
          <a:p>
            <a:pPr marL="457200" lvl="2"/>
            <a:r>
              <a:rPr lang="zh-CN" altLang="en-US" sz="1600" dirty="0">
                <a:solidFill>
                  <a:schemeClr val="tx1"/>
                </a:solidFill>
              </a:rPr>
              <a:t>     </a:t>
            </a:r>
            <a:r>
              <a:rPr lang="en-US" sz="1600" dirty="0">
                <a:solidFill>
                  <a:schemeClr val="tx1"/>
                </a:solidFill>
              </a:rPr>
              <a:t>(</a:t>
            </a:r>
            <a:r>
              <a:rPr lang="en-US" altLang="zh-CN" sz="1600" dirty="0">
                <a:solidFill>
                  <a:schemeClr val="tx1"/>
                </a:solidFill>
              </a:rPr>
              <a:t>Resource create/delete/update/query</a:t>
            </a:r>
            <a:r>
              <a:rPr lang="en-US" sz="1600" dirty="0">
                <a:solidFill>
                  <a:schemeClr val="tx1"/>
                </a:solidFill>
              </a:rPr>
              <a:t>) </a:t>
            </a:r>
          </a:p>
          <a:p>
            <a:pPr marL="285750" indent="-285750">
              <a:buFontTx/>
              <a:buChar char="-"/>
            </a:pPr>
            <a:r>
              <a:rPr lang="en-US" altLang="zh-CN" sz="1600" dirty="0">
                <a:solidFill>
                  <a:schemeClr val="tx1"/>
                </a:solidFill>
              </a:rPr>
              <a:t>VIM</a:t>
            </a:r>
            <a:r>
              <a:rPr lang="zh-CN" altLang="en-US" sz="1600" dirty="0">
                <a:solidFill>
                  <a:schemeClr val="tx1"/>
                </a:solidFill>
              </a:rPr>
              <a:t> </a:t>
            </a:r>
            <a:r>
              <a:rPr lang="en-US" altLang="zh-CN" sz="1600" dirty="0">
                <a:solidFill>
                  <a:schemeClr val="tx1"/>
                </a:solidFill>
              </a:rPr>
              <a:t>registry/un-registry Interface</a:t>
            </a:r>
          </a:p>
          <a:p>
            <a:pPr marL="742950" lvl="1" indent="-285750">
              <a:buFontTx/>
              <a:buChar char="-"/>
            </a:pPr>
            <a:r>
              <a:rPr lang="en-US" altLang="zh-CN" sz="1600" dirty="0">
                <a:solidFill>
                  <a:schemeClr val="tx1"/>
                </a:solidFill>
              </a:rPr>
              <a:t>Support</a:t>
            </a:r>
            <a:r>
              <a:rPr lang="zh-CN" altLang="en-US" sz="1600" dirty="0">
                <a:solidFill>
                  <a:schemeClr val="tx1"/>
                </a:solidFill>
              </a:rPr>
              <a:t> </a:t>
            </a:r>
            <a:r>
              <a:rPr lang="en-US" altLang="zh-CN" sz="1600" dirty="0">
                <a:solidFill>
                  <a:schemeClr val="tx1"/>
                </a:solidFill>
              </a:rPr>
              <a:t>registry/un-registry</a:t>
            </a:r>
            <a:r>
              <a:rPr lang="zh-CN" altLang="en-US" sz="1600" dirty="0">
                <a:solidFill>
                  <a:schemeClr val="tx1"/>
                </a:solidFill>
              </a:rPr>
              <a:t> </a:t>
            </a:r>
            <a:r>
              <a:rPr lang="en-US" altLang="zh-CN" sz="1600" dirty="0">
                <a:solidFill>
                  <a:schemeClr val="tx1"/>
                </a:solidFill>
              </a:rPr>
              <a:t>of</a:t>
            </a:r>
            <a:r>
              <a:rPr lang="zh-CN" altLang="en-US" sz="1600" dirty="0">
                <a:solidFill>
                  <a:schemeClr val="tx1"/>
                </a:solidFill>
              </a:rPr>
              <a:t> </a:t>
            </a:r>
            <a:r>
              <a:rPr lang="en-US" altLang="zh-CN" sz="1600" dirty="0">
                <a:solidFill>
                  <a:schemeClr val="tx1"/>
                </a:solidFill>
              </a:rPr>
              <a:t>multiple</a:t>
            </a:r>
            <a:r>
              <a:rPr lang="zh-CN" altLang="en-US" sz="1600" dirty="0">
                <a:solidFill>
                  <a:schemeClr val="tx1"/>
                </a:solidFill>
              </a:rPr>
              <a:t> </a:t>
            </a:r>
            <a:r>
              <a:rPr lang="en-US" altLang="zh-CN" sz="1600" dirty="0">
                <a:solidFill>
                  <a:schemeClr val="tx1"/>
                </a:solidFill>
              </a:rPr>
              <a:t>clouds</a:t>
            </a:r>
          </a:p>
          <a:p>
            <a:pPr lvl="1"/>
            <a:r>
              <a:rPr lang="zh-CN" altLang="en-US" sz="1600" dirty="0">
                <a:solidFill>
                  <a:schemeClr val="tx1"/>
                </a:solidFill>
              </a:rPr>
              <a:t>      </a:t>
            </a:r>
            <a:r>
              <a:rPr lang="en-US" altLang="zh-CN" sz="1600" dirty="0">
                <a:solidFill>
                  <a:schemeClr val="tx1"/>
                </a:solidFill>
              </a:rPr>
              <a:t>(VIM</a:t>
            </a:r>
            <a:r>
              <a:rPr lang="zh-CN" altLang="en-US" sz="1600" dirty="0">
                <a:solidFill>
                  <a:schemeClr val="tx1"/>
                </a:solidFill>
              </a:rPr>
              <a:t> </a:t>
            </a:r>
            <a:r>
              <a:rPr lang="en-US" altLang="zh-CN" sz="1600" dirty="0">
                <a:solidFill>
                  <a:schemeClr val="tx1"/>
                </a:solidFill>
              </a:rPr>
              <a:t>create/delete/update)</a:t>
            </a:r>
          </a:p>
          <a:p>
            <a:pPr marL="285750" indent="-285750">
              <a:buFontTx/>
              <a:buChar char="-"/>
            </a:pPr>
            <a:r>
              <a:rPr lang="en-US" altLang="zh-CN" sz="1600" dirty="0">
                <a:solidFill>
                  <a:schemeClr val="tx1"/>
                </a:solidFill>
              </a:rPr>
              <a:t>VIM</a:t>
            </a:r>
            <a:r>
              <a:rPr lang="zh-CN" altLang="en-US" sz="1600" dirty="0">
                <a:solidFill>
                  <a:schemeClr val="tx1"/>
                </a:solidFill>
              </a:rPr>
              <a:t> </a:t>
            </a:r>
            <a:r>
              <a:rPr lang="en-US" altLang="zh-CN" sz="1600" dirty="0">
                <a:solidFill>
                  <a:schemeClr val="tx1"/>
                </a:solidFill>
              </a:rPr>
              <a:t>FCAPS management Interface</a:t>
            </a:r>
          </a:p>
          <a:p>
            <a:pPr marL="742950" lvl="1" indent="-285750">
              <a:buFontTx/>
              <a:buChar char="-"/>
            </a:pPr>
            <a:r>
              <a:rPr lang="en-US" altLang="zh-CN" sz="1600" dirty="0">
                <a:solidFill>
                  <a:schemeClr val="tx1"/>
                </a:solidFill>
              </a:rPr>
              <a:t>Support</a:t>
            </a:r>
            <a:r>
              <a:rPr lang="zh-CN" altLang="en-US" sz="1600" dirty="0">
                <a:solidFill>
                  <a:schemeClr val="tx1"/>
                </a:solidFill>
              </a:rPr>
              <a:t> </a:t>
            </a:r>
            <a:r>
              <a:rPr lang="en-US" altLang="zh-CN" sz="1600" dirty="0">
                <a:solidFill>
                  <a:schemeClr val="tx1"/>
                </a:solidFill>
              </a:rPr>
              <a:t>FCAPS</a:t>
            </a:r>
            <a:r>
              <a:rPr lang="zh-CN" altLang="en-US" sz="1600" dirty="0">
                <a:solidFill>
                  <a:schemeClr val="tx1"/>
                </a:solidFill>
              </a:rPr>
              <a:t> </a:t>
            </a:r>
            <a:r>
              <a:rPr lang="en-US" altLang="zh-CN" sz="1600" dirty="0">
                <a:solidFill>
                  <a:schemeClr val="tx1"/>
                </a:solidFill>
              </a:rPr>
              <a:t>required</a:t>
            </a:r>
            <a:r>
              <a:rPr lang="zh-CN" altLang="en-US" sz="1600" dirty="0">
                <a:solidFill>
                  <a:schemeClr val="tx1"/>
                </a:solidFill>
              </a:rPr>
              <a:t> </a:t>
            </a:r>
            <a:r>
              <a:rPr lang="en-US" altLang="zh-CN" sz="1600" dirty="0">
                <a:solidFill>
                  <a:schemeClr val="tx1"/>
                </a:solidFill>
              </a:rPr>
              <a:t>data</a:t>
            </a:r>
            <a:r>
              <a:rPr lang="zh-CN" altLang="en-US" sz="1600" dirty="0">
                <a:solidFill>
                  <a:schemeClr val="tx1"/>
                </a:solidFill>
              </a:rPr>
              <a:t> </a:t>
            </a:r>
            <a:r>
              <a:rPr lang="en-US" altLang="zh-CN" sz="1600" dirty="0">
                <a:solidFill>
                  <a:schemeClr val="tx1"/>
                </a:solidFill>
              </a:rPr>
              <a:t>collection,</a:t>
            </a:r>
            <a:r>
              <a:rPr lang="zh-CN" altLang="en-US" sz="1600" dirty="0">
                <a:solidFill>
                  <a:schemeClr val="tx1"/>
                </a:solidFill>
              </a:rPr>
              <a:t> </a:t>
            </a:r>
            <a:r>
              <a:rPr lang="en-US" altLang="zh-CN" sz="1600" dirty="0">
                <a:solidFill>
                  <a:schemeClr val="tx1"/>
                </a:solidFill>
              </a:rPr>
              <a:t>event/alert/metrics</a:t>
            </a:r>
            <a:r>
              <a:rPr lang="zh-CN" altLang="en-US" sz="1600" dirty="0">
                <a:solidFill>
                  <a:schemeClr val="tx1"/>
                </a:solidFill>
              </a:rPr>
              <a:t> </a:t>
            </a:r>
            <a:r>
              <a:rPr lang="en-US" altLang="zh-CN" sz="1600" dirty="0">
                <a:solidFill>
                  <a:schemeClr val="tx1"/>
                </a:solidFill>
              </a:rPr>
              <a:t>federation</a:t>
            </a:r>
            <a:r>
              <a:rPr lang="zh-CN" altLang="en-US" sz="1600" dirty="0">
                <a:solidFill>
                  <a:schemeClr val="tx1"/>
                </a:solidFill>
              </a:rPr>
              <a:t> </a:t>
            </a:r>
            <a:r>
              <a:rPr lang="en-US" altLang="zh-CN" sz="1600" dirty="0">
                <a:solidFill>
                  <a:schemeClr val="tx1"/>
                </a:solidFill>
              </a:rPr>
              <a:t>functions</a:t>
            </a:r>
            <a:r>
              <a:rPr lang="zh-CN" altLang="en-US" sz="1600" dirty="0">
                <a:solidFill>
                  <a:schemeClr val="tx1"/>
                </a:solidFill>
              </a:rPr>
              <a:t> </a:t>
            </a:r>
            <a:endParaRPr lang="en-US" altLang="zh-CN" sz="1600" dirty="0">
              <a:solidFill>
                <a:schemeClr val="tx1"/>
              </a:solidFill>
            </a:endParaRPr>
          </a:p>
          <a:p>
            <a:pPr lvl="1"/>
            <a:r>
              <a:rPr lang="zh-CN" altLang="en-US" sz="1600" dirty="0">
                <a:solidFill>
                  <a:schemeClr val="tx1"/>
                </a:solidFill>
              </a:rPr>
              <a:t>      </a:t>
            </a:r>
            <a:r>
              <a:rPr lang="en-US" altLang="zh-CN" sz="1600" dirty="0">
                <a:solidFill>
                  <a:schemeClr val="tx1"/>
                </a:solidFill>
              </a:rPr>
              <a:t>(message</a:t>
            </a:r>
            <a:r>
              <a:rPr lang="zh-CN" altLang="en-US" sz="1600" dirty="0">
                <a:solidFill>
                  <a:schemeClr val="tx1"/>
                </a:solidFill>
              </a:rPr>
              <a:t> </a:t>
            </a:r>
            <a:r>
              <a:rPr lang="en-US" altLang="zh-CN" sz="1600" dirty="0">
                <a:solidFill>
                  <a:schemeClr val="tx1"/>
                </a:solidFill>
              </a:rPr>
              <a:t>pub/sub)</a:t>
            </a:r>
          </a:p>
          <a:p>
            <a:pPr marL="285750" lvl="1" indent="-285750">
              <a:buFontTx/>
              <a:buChar char="-"/>
            </a:pPr>
            <a:r>
              <a:rPr lang="en-US" altLang="zh-CN" sz="1600" dirty="0">
                <a:solidFill>
                  <a:schemeClr val="tx1"/>
                </a:solidFill>
              </a:rPr>
              <a:t>VIM</a:t>
            </a:r>
            <a:r>
              <a:rPr lang="zh-CN" altLang="en-US" sz="1600" dirty="0">
                <a:solidFill>
                  <a:schemeClr val="tx1"/>
                </a:solidFill>
              </a:rPr>
              <a:t> </a:t>
            </a:r>
            <a:r>
              <a:rPr lang="en-US" altLang="zh-CN" sz="1600" dirty="0">
                <a:solidFill>
                  <a:schemeClr val="tx1"/>
                </a:solidFill>
              </a:rPr>
              <a:t>capacity/capability</a:t>
            </a:r>
            <a:r>
              <a:rPr lang="zh-CN" altLang="en-US" sz="1600" dirty="0">
                <a:solidFill>
                  <a:schemeClr val="tx1"/>
                </a:solidFill>
              </a:rPr>
              <a:t> </a:t>
            </a:r>
            <a:r>
              <a:rPr lang="en-US" altLang="zh-CN" sz="1600" dirty="0">
                <a:solidFill>
                  <a:schemeClr val="tx1"/>
                </a:solidFill>
              </a:rPr>
              <a:t>query</a:t>
            </a:r>
          </a:p>
          <a:p>
            <a:pPr marL="742950" lvl="2" indent="-285750">
              <a:buFontTx/>
              <a:buChar char="-"/>
            </a:pPr>
            <a:r>
              <a:rPr lang="en-US" altLang="zh-CN" sz="1600" dirty="0">
                <a:solidFill>
                  <a:schemeClr val="tx1"/>
                </a:solidFill>
              </a:rPr>
              <a:t>Support</a:t>
            </a:r>
            <a:r>
              <a:rPr lang="zh-CN" altLang="en-US" sz="1600" dirty="0">
                <a:solidFill>
                  <a:schemeClr val="tx1"/>
                </a:solidFill>
              </a:rPr>
              <a:t> </a:t>
            </a:r>
            <a:r>
              <a:rPr lang="en-US" altLang="zh-CN" sz="1600" dirty="0">
                <a:solidFill>
                  <a:schemeClr val="tx1"/>
                </a:solidFill>
              </a:rPr>
              <a:t>placement</a:t>
            </a:r>
            <a:r>
              <a:rPr lang="zh-CN" altLang="en-US" sz="1600" dirty="0">
                <a:solidFill>
                  <a:schemeClr val="tx1"/>
                </a:solidFill>
              </a:rPr>
              <a:t> </a:t>
            </a:r>
            <a:r>
              <a:rPr lang="en-US" altLang="zh-CN" sz="1600" dirty="0">
                <a:solidFill>
                  <a:schemeClr val="tx1"/>
                </a:solidFill>
              </a:rPr>
              <a:t>and</a:t>
            </a:r>
            <a:r>
              <a:rPr lang="zh-CN" altLang="en-US" sz="1600" dirty="0">
                <a:solidFill>
                  <a:schemeClr val="tx1"/>
                </a:solidFill>
              </a:rPr>
              <a:t> </a:t>
            </a:r>
            <a:r>
              <a:rPr lang="en-US" altLang="zh-CN" sz="1600" dirty="0">
                <a:solidFill>
                  <a:schemeClr val="tx1"/>
                </a:solidFill>
              </a:rPr>
              <a:t>scheduling</a:t>
            </a:r>
            <a:r>
              <a:rPr lang="zh-CN" altLang="en-US" sz="1600" dirty="0">
                <a:solidFill>
                  <a:schemeClr val="tx1"/>
                </a:solidFill>
              </a:rPr>
              <a:t> </a:t>
            </a:r>
            <a:r>
              <a:rPr lang="en-US" altLang="zh-CN" sz="1600" dirty="0">
                <a:solidFill>
                  <a:schemeClr val="tx1"/>
                </a:solidFill>
              </a:rPr>
              <a:t>purpose</a:t>
            </a:r>
          </a:p>
          <a:p>
            <a:pPr marL="457200" lvl="2"/>
            <a:r>
              <a:rPr lang="zh-CN" altLang="en-US" sz="1600" dirty="0">
                <a:solidFill>
                  <a:schemeClr val="tx1"/>
                </a:solidFill>
              </a:rPr>
              <a:t>      </a:t>
            </a:r>
            <a:r>
              <a:rPr lang="en-US" altLang="zh-CN" sz="1600" dirty="0">
                <a:solidFill>
                  <a:schemeClr val="tx1"/>
                </a:solidFill>
              </a:rPr>
              <a:t>(capacity/capability</a:t>
            </a:r>
            <a:r>
              <a:rPr lang="zh-CN" altLang="en-US" sz="1600" dirty="0">
                <a:solidFill>
                  <a:schemeClr val="tx1"/>
                </a:solidFill>
              </a:rPr>
              <a:t> </a:t>
            </a:r>
            <a:r>
              <a:rPr lang="en-US" altLang="zh-CN" sz="1600" dirty="0">
                <a:solidFill>
                  <a:schemeClr val="tx1"/>
                </a:solidFill>
              </a:rPr>
              <a:t>query/report)</a:t>
            </a:r>
          </a:p>
        </p:txBody>
      </p:sp>
      <p:sp>
        <p:nvSpPr>
          <p:cNvPr id="23" name="TextBox 22"/>
          <p:cNvSpPr txBox="1"/>
          <p:nvPr/>
        </p:nvSpPr>
        <p:spPr>
          <a:xfrm>
            <a:off x="-1" y="1263241"/>
            <a:ext cx="2297231" cy="784830"/>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Resource LCM Interface</a:t>
            </a:r>
          </a:p>
          <a:p>
            <a:pPr marL="171450" indent="-171450">
              <a:buFont typeface="Arial" panose="020B0604020202020204" pitchFamily="34" charset="0"/>
              <a:buChar char="•"/>
            </a:pPr>
            <a:r>
              <a:rPr lang="en-US" altLang="zh-CN" sz="900" dirty="0"/>
              <a:t>VIM</a:t>
            </a:r>
            <a:r>
              <a:rPr lang="zh-CN" altLang="en-US" sz="900" dirty="0"/>
              <a:t> </a:t>
            </a:r>
            <a:r>
              <a:rPr lang="en-US" altLang="zh-CN" sz="900" dirty="0"/>
              <a:t>registry/un-registry Interface</a:t>
            </a:r>
          </a:p>
          <a:p>
            <a:pPr marL="171450" indent="-171450">
              <a:buFont typeface="Arial" panose="020B0604020202020204" pitchFamily="34" charset="0"/>
              <a:buChar char="•"/>
            </a:pPr>
            <a:r>
              <a:rPr lang="en-US" altLang="zh-CN" sz="900" dirty="0"/>
              <a:t>VIM</a:t>
            </a:r>
            <a:r>
              <a:rPr lang="zh-CN" altLang="en-US" sz="900" dirty="0"/>
              <a:t> </a:t>
            </a:r>
            <a:r>
              <a:rPr lang="en-US" altLang="zh-CN" sz="900" dirty="0"/>
              <a:t>FCAPS management Interface</a:t>
            </a:r>
          </a:p>
          <a:p>
            <a:pPr marL="171450" lvl="1" indent="-171450">
              <a:buFont typeface="Arial" panose="020B0604020202020204" pitchFamily="34" charset="0"/>
              <a:buChar char="•"/>
            </a:pPr>
            <a:r>
              <a:rPr lang="en-US" altLang="zh-CN" sz="900" dirty="0"/>
              <a:t>VIM</a:t>
            </a:r>
            <a:r>
              <a:rPr lang="zh-CN" altLang="en-US" sz="900" dirty="0"/>
              <a:t> </a:t>
            </a:r>
            <a:r>
              <a:rPr lang="en-US" altLang="zh-CN" sz="900" dirty="0"/>
              <a:t>capacity/capability</a:t>
            </a:r>
            <a:r>
              <a:rPr lang="zh-CN" altLang="en-US" sz="900" dirty="0"/>
              <a:t> </a:t>
            </a:r>
            <a:r>
              <a:rPr lang="en-US" altLang="zh-CN" sz="900" dirty="0"/>
              <a:t>query</a:t>
            </a:r>
          </a:p>
          <a:p>
            <a:pPr marL="171450" indent="-171450">
              <a:buFont typeface="Arial" panose="020B0604020202020204" pitchFamily="34" charset="0"/>
              <a:buChar char="•"/>
            </a:pPr>
            <a:endParaRPr lang="en-US" altLang="zh-CN" sz="900" dirty="0"/>
          </a:p>
        </p:txBody>
      </p:sp>
      <p:sp>
        <p:nvSpPr>
          <p:cNvPr id="16" name="TextBox 15"/>
          <p:cNvSpPr txBox="1"/>
          <p:nvPr/>
        </p:nvSpPr>
        <p:spPr>
          <a:xfrm>
            <a:off x="314960" y="3998875"/>
            <a:ext cx="1982269" cy="1077218"/>
          </a:xfrm>
          <a:prstGeom prst="rect">
            <a:avLst/>
          </a:prstGeom>
          <a:noFill/>
        </p:spPr>
        <p:txBody>
          <a:bodyPr wrap="square" rtlCol="0">
            <a:spAutoFit/>
          </a:bodyPr>
          <a:lstStyle/>
          <a:p>
            <a:r>
              <a:rPr lang="en-US" altLang="zh-CN" sz="800" dirty="0"/>
              <a:t>ONAP</a:t>
            </a:r>
            <a:r>
              <a:rPr lang="zh-CN" altLang="en-US" sz="800" dirty="0"/>
              <a:t> </a:t>
            </a:r>
            <a:r>
              <a:rPr lang="en-US" altLang="zh-CN" sz="800" dirty="0"/>
              <a:t>Interface</a:t>
            </a:r>
          </a:p>
          <a:p>
            <a:pPr lvl="1"/>
            <a:r>
              <a:rPr lang="en-US" altLang="zh-CN" sz="800" dirty="0"/>
              <a:t>Inventory Service Interface</a:t>
            </a:r>
          </a:p>
          <a:p>
            <a:pPr lvl="1"/>
            <a:r>
              <a:rPr lang="en-US" altLang="zh-CN" sz="800" dirty="0"/>
              <a:t>DMAAP</a:t>
            </a:r>
            <a:r>
              <a:rPr lang="zh-CN" altLang="en-US" sz="800" dirty="0"/>
              <a:t> </a:t>
            </a:r>
            <a:r>
              <a:rPr lang="en-US" altLang="zh-CN" sz="800" dirty="0"/>
              <a:t>interface</a:t>
            </a:r>
          </a:p>
          <a:p>
            <a:pPr lvl="1"/>
            <a:r>
              <a:rPr lang="en-US" altLang="zh-CN" sz="800" dirty="0"/>
              <a:t>Logging</a:t>
            </a:r>
            <a:r>
              <a:rPr lang="zh-CN" altLang="en-US" sz="800" dirty="0"/>
              <a:t> </a:t>
            </a:r>
            <a:r>
              <a:rPr lang="en-US" altLang="zh-CN" sz="800" dirty="0"/>
              <a:t>interface</a:t>
            </a:r>
          </a:p>
          <a:p>
            <a:r>
              <a:rPr lang="en-US" altLang="zh-CN" sz="800" dirty="0"/>
              <a:t>The</a:t>
            </a:r>
            <a:r>
              <a:rPr lang="zh-CN" altLang="en-US" sz="800" dirty="0"/>
              <a:t> </a:t>
            </a:r>
            <a:r>
              <a:rPr lang="en-US" altLang="zh-CN" sz="800" dirty="0"/>
              <a:t>third</a:t>
            </a:r>
            <a:r>
              <a:rPr lang="zh-CN" altLang="en-US" sz="800" dirty="0"/>
              <a:t> </a:t>
            </a:r>
            <a:r>
              <a:rPr lang="en-US" altLang="zh-CN" sz="800" dirty="0"/>
              <a:t>party</a:t>
            </a:r>
            <a:r>
              <a:rPr lang="zh-CN" altLang="en-US" sz="800" dirty="0"/>
              <a:t> </a:t>
            </a:r>
            <a:r>
              <a:rPr lang="en-US" altLang="zh-CN" sz="800" dirty="0"/>
              <a:t>Cloud</a:t>
            </a:r>
            <a:r>
              <a:rPr lang="zh-CN" altLang="en-US" sz="800" dirty="0"/>
              <a:t> </a:t>
            </a:r>
            <a:r>
              <a:rPr lang="en-US" altLang="zh-CN" sz="800" dirty="0"/>
              <a:t>interface</a:t>
            </a:r>
          </a:p>
          <a:p>
            <a:pPr lvl="1"/>
            <a:r>
              <a:rPr lang="en-US" altLang="zh-CN" sz="800" dirty="0"/>
              <a:t>OpenStack</a:t>
            </a:r>
            <a:r>
              <a:rPr lang="zh-CN" altLang="en-US" sz="800" dirty="0"/>
              <a:t> </a:t>
            </a:r>
            <a:r>
              <a:rPr lang="en-US" altLang="zh-CN" sz="800" dirty="0"/>
              <a:t>Interface</a:t>
            </a:r>
          </a:p>
          <a:p>
            <a:pPr lvl="1"/>
            <a:r>
              <a:rPr lang="en-US" altLang="zh-CN" sz="800" dirty="0"/>
              <a:t>VMware</a:t>
            </a:r>
            <a:r>
              <a:rPr lang="zh-CN" altLang="en-US" sz="800" dirty="0"/>
              <a:t> </a:t>
            </a:r>
            <a:r>
              <a:rPr lang="en-US" altLang="zh-CN" sz="800" dirty="0"/>
              <a:t>VIO</a:t>
            </a:r>
            <a:r>
              <a:rPr lang="zh-CN" altLang="en-US" sz="800" dirty="0"/>
              <a:t> </a:t>
            </a:r>
            <a:r>
              <a:rPr lang="en-US" altLang="zh-CN" sz="800" dirty="0"/>
              <a:t>interface</a:t>
            </a:r>
          </a:p>
          <a:p>
            <a:pPr lvl="1"/>
            <a:r>
              <a:rPr lang="en-US" altLang="zh-CN" sz="800" dirty="0"/>
              <a:t>Wind</a:t>
            </a:r>
            <a:r>
              <a:rPr lang="zh-CN" altLang="en-US" sz="800" dirty="0"/>
              <a:t> </a:t>
            </a:r>
            <a:r>
              <a:rPr lang="en-US" altLang="zh-CN" sz="800" dirty="0"/>
              <a:t>River</a:t>
            </a:r>
            <a:r>
              <a:rPr lang="zh-CN" altLang="en-US" sz="800" dirty="0"/>
              <a:t> </a:t>
            </a:r>
            <a:r>
              <a:rPr lang="en-US" altLang="zh-CN" sz="800" dirty="0"/>
              <a:t>Titanium</a:t>
            </a:r>
            <a:r>
              <a:rPr lang="zh-CN" altLang="en-US" sz="800" dirty="0"/>
              <a:t> </a:t>
            </a:r>
            <a:r>
              <a:rPr lang="en-US" altLang="zh-CN" sz="800" dirty="0"/>
              <a:t>Interface</a:t>
            </a:r>
          </a:p>
        </p:txBody>
      </p:sp>
    </p:spTree>
    <p:extLst>
      <p:ext uri="{BB962C8B-B14F-4D97-AF65-F5344CB8AC3E}">
        <p14:creationId xmlns:p14="http://schemas.microsoft.com/office/powerpoint/2010/main" val="1539544504"/>
      </p:ext>
    </p:extLst>
  </p:cSld>
  <p:clrMapOvr>
    <a:masterClrMapping/>
  </p:clrMapOvr>
  <p:transition>
    <p:wipe dir="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45</a:t>
            </a:fld>
            <a:endParaRPr lang="en-US" dirty="0"/>
          </a:p>
        </p:txBody>
      </p:sp>
      <p:sp>
        <p:nvSpPr>
          <p:cNvPr id="3" name="Title 2"/>
          <p:cNvSpPr>
            <a:spLocks noGrp="1"/>
          </p:cNvSpPr>
          <p:nvPr>
            <p:ph type="title"/>
          </p:nvPr>
        </p:nvSpPr>
        <p:spPr/>
        <p:txBody>
          <a:bodyPr>
            <a:normAutofit fontScale="90000"/>
          </a:bodyPr>
          <a:lstStyle/>
          <a:p>
            <a:r>
              <a:rPr lang="en-US" dirty="0"/>
              <a:t>Multi-Cloud Adaptation (2/2)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Multi-Cloud adaptation</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Rectangle 19"/>
          <p:cNvSpPr/>
          <p:nvPr/>
        </p:nvSpPr>
        <p:spPr>
          <a:xfrm>
            <a:off x="2335575" y="1041852"/>
            <a:ext cx="9523929" cy="31180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solidFill>
              </a:rPr>
              <a:t>Consumed Interfaces:</a:t>
            </a:r>
          </a:p>
          <a:p>
            <a:pPr marL="285750" indent="-285750">
              <a:buFontTx/>
              <a:buChar char="-"/>
            </a:pPr>
            <a:r>
              <a:rPr lang="en-US" altLang="zh-CN" dirty="0">
                <a:solidFill>
                  <a:schemeClr val="tx1"/>
                </a:solidFill>
              </a:rPr>
              <a:t>ONAP</a:t>
            </a:r>
            <a:r>
              <a:rPr lang="zh-CN" altLang="en-US" dirty="0">
                <a:solidFill>
                  <a:schemeClr val="tx1"/>
                </a:solidFill>
              </a:rPr>
              <a:t> </a:t>
            </a:r>
            <a:endParaRPr lang="en-US" altLang="zh-CN" dirty="0">
              <a:solidFill>
                <a:schemeClr val="tx1"/>
              </a:solidFill>
            </a:endParaRPr>
          </a:p>
          <a:p>
            <a:pPr marL="742950" lvl="1" indent="-285750">
              <a:buFontTx/>
              <a:buChar char="-"/>
            </a:pPr>
            <a:r>
              <a:rPr lang="en-US" altLang="zh-CN" dirty="0">
                <a:solidFill>
                  <a:schemeClr val="tx1"/>
                </a:solidFill>
              </a:rPr>
              <a:t>Inventory Service Interface from Available and Active Inventory</a:t>
            </a:r>
          </a:p>
          <a:p>
            <a:pPr marL="742950" lvl="1" indent="-285750">
              <a:buFontTx/>
              <a:buChar char="-"/>
            </a:pPr>
            <a:r>
              <a:rPr lang="en-US" altLang="zh-CN" dirty="0">
                <a:solidFill>
                  <a:schemeClr val="tx1"/>
                </a:solidFill>
              </a:rPr>
              <a:t>Message</a:t>
            </a:r>
            <a:r>
              <a:rPr lang="zh-CN" altLang="en-US" dirty="0">
                <a:solidFill>
                  <a:schemeClr val="tx1"/>
                </a:solidFill>
              </a:rPr>
              <a:t> </a:t>
            </a:r>
            <a:r>
              <a:rPr lang="en-US" altLang="zh-CN" dirty="0">
                <a:solidFill>
                  <a:schemeClr val="tx1"/>
                </a:solidFill>
              </a:rPr>
              <a:t>pub/sub</a:t>
            </a:r>
            <a:r>
              <a:rPr lang="zh-CN" altLang="en-US" dirty="0">
                <a:solidFill>
                  <a:schemeClr val="tx1"/>
                </a:solidFill>
              </a:rPr>
              <a:t> </a:t>
            </a:r>
            <a:r>
              <a:rPr lang="en-US" altLang="zh-CN" dirty="0">
                <a:solidFill>
                  <a:schemeClr val="tx1"/>
                </a:solidFill>
              </a:rPr>
              <a:t>interface</a:t>
            </a:r>
            <a:r>
              <a:rPr lang="zh-CN" altLang="en-US" dirty="0">
                <a:solidFill>
                  <a:schemeClr val="tx1"/>
                </a:solidFill>
              </a:rPr>
              <a:t> </a:t>
            </a:r>
            <a:r>
              <a:rPr lang="en-US" altLang="zh-CN" dirty="0">
                <a:solidFill>
                  <a:schemeClr val="tx1"/>
                </a:solidFill>
              </a:rPr>
              <a:t>from</a:t>
            </a:r>
            <a:r>
              <a:rPr lang="zh-CN" altLang="en-US" dirty="0">
                <a:solidFill>
                  <a:schemeClr val="tx1"/>
                </a:solidFill>
              </a:rPr>
              <a:t> </a:t>
            </a:r>
            <a:r>
              <a:rPr lang="en-US" altLang="zh-CN" dirty="0">
                <a:solidFill>
                  <a:schemeClr val="tx1"/>
                </a:solidFill>
              </a:rPr>
              <a:t>DMAAP</a:t>
            </a:r>
          </a:p>
          <a:p>
            <a:pPr marL="742950" lvl="1" indent="-285750">
              <a:buFontTx/>
              <a:buChar char="-"/>
            </a:pPr>
            <a:r>
              <a:rPr lang="en-US" altLang="zh-CN" dirty="0">
                <a:solidFill>
                  <a:schemeClr val="tx1"/>
                </a:solidFill>
              </a:rPr>
              <a:t>Logging</a:t>
            </a:r>
            <a:r>
              <a:rPr lang="zh-CN" altLang="en-US" dirty="0">
                <a:solidFill>
                  <a:schemeClr val="tx1"/>
                </a:solidFill>
              </a:rPr>
              <a:t> </a:t>
            </a:r>
            <a:r>
              <a:rPr lang="en-US" altLang="zh-CN" dirty="0">
                <a:solidFill>
                  <a:schemeClr val="tx1"/>
                </a:solidFill>
              </a:rPr>
              <a:t>interface</a:t>
            </a:r>
            <a:r>
              <a:rPr lang="zh-CN" altLang="en-US" dirty="0">
                <a:solidFill>
                  <a:schemeClr val="tx1"/>
                </a:solidFill>
              </a:rPr>
              <a:t> </a:t>
            </a:r>
            <a:r>
              <a:rPr lang="en-US" altLang="zh-CN" dirty="0">
                <a:solidFill>
                  <a:schemeClr val="tx1"/>
                </a:solidFill>
              </a:rPr>
              <a:t>from</a:t>
            </a:r>
            <a:r>
              <a:rPr lang="zh-CN" altLang="en-US" dirty="0">
                <a:solidFill>
                  <a:schemeClr val="tx1"/>
                </a:solidFill>
              </a:rPr>
              <a:t> </a:t>
            </a:r>
            <a:r>
              <a:rPr lang="en-US" altLang="zh-CN" dirty="0">
                <a:solidFill>
                  <a:schemeClr val="tx1"/>
                </a:solidFill>
              </a:rPr>
              <a:t>Logging</a:t>
            </a:r>
            <a:r>
              <a:rPr lang="zh-CN" altLang="en-US" dirty="0">
                <a:solidFill>
                  <a:schemeClr val="tx1"/>
                </a:solidFill>
              </a:rPr>
              <a:t> </a:t>
            </a:r>
            <a:r>
              <a:rPr lang="en-US" altLang="zh-CN" dirty="0">
                <a:solidFill>
                  <a:schemeClr val="tx1"/>
                </a:solidFill>
              </a:rPr>
              <a:t>project</a:t>
            </a:r>
          </a:p>
          <a:p>
            <a:pPr marL="285750" indent="-285750">
              <a:buFontTx/>
              <a:buChar char="-"/>
            </a:pPr>
            <a:r>
              <a:rPr lang="en-US" altLang="zh-CN" dirty="0">
                <a:solidFill>
                  <a:schemeClr val="tx1"/>
                </a:solidFill>
              </a:rPr>
              <a:t>The</a:t>
            </a:r>
            <a:r>
              <a:rPr lang="zh-CN" altLang="en-US" dirty="0">
                <a:solidFill>
                  <a:schemeClr val="tx1"/>
                </a:solidFill>
              </a:rPr>
              <a:t> </a:t>
            </a:r>
            <a:r>
              <a:rPr lang="en-US" altLang="zh-CN" dirty="0">
                <a:solidFill>
                  <a:schemeClr val="tx1"/>
                </a:solidFill>
              </a:rPr>
              <a:t>third</a:t>
            </a:r>
            <a:r>
              <a:rPr lang="zh-CN" altLang="en-US" dirty="0">
                <a:solidFill>
                  <a:schemeClr val="tx1"/>
                </a:solidFill>
              </a:rPr>
              <a:t> </a:t>
            </a:r>
            <a:r>
              <a:rPr lang="en-US" altLang="zh-CN" dirty="0">
                <a:solidFill>
                  <a:schemeClr val="tx1"/>
                </a:solidFill>
              </a:rPr>
              <a:t>party</a:t>
            </a:r>
            <a:r>
              <a:rPr lang="zh-CN" altLang="en-US" dirty="0">
                <a:solidFill>
                  <a:schemeClr val="tx1"/>
                </a:solidFill>
              </a:rPr>
              <a:t> </a:t>
            </a:r>
            <a:r>
              <a:rPr lang="en-US" altLang="zh-CN" dirty="0">
                <a:solidFill>
                  <a:schemeClr val="tx1"/>
                </a:solidFill>
              </a:rPr>
              <a:t>Cloud</a:t>
            </a:r>
            <a:r>
              <a:rPr lang="zh-CN" altLang="en-US" dirty="0">
                <a:solidFill>
                  <a:schemeClr val="tx1"/>
                </a:solidFill>
              </a:rPr>
              <a:t> </a:t>
            </a:r>
            <a:r>
              <a:rPr lang="en-US" altLang="zh-CN" dirty="0">
                <a:solidFill>
                  <a:schemeClr val="tx1"/>
                </a:solidFill>
              </a:rPr>
              <a:t>API</a:t>
            </a:r>
          </a:p>
          <a:p>
            <a:pPr marL="742950" lvl="2" indent="-285750">
              <a:buFontTx/>
              <a:buChar char="-"/>
            </a:pPr>
            <a:r>
              <a:rPr lang="en-US" altLang="zh-CN" dirty="0">
                <a:solidFill>
                  <a:schemeClr val="tx1"/>
                </a:solidFill>
              </a:rPr>
              <a:t>OpenStack</a:t>
            </a:r>
            <a:r>
              <a:rPr lang="zh-CN" altLang="en-US" dirty="0">
                <a:solidFill>
                  <a:schemeClr val="tx1"/>
                </a:solidFill>
              </a:rPr>
              <a:t> </a:t>
            </a:r>
            <a:r>
              <a:rPr lang="en-US" altLang="zh-CN" dirty="0">
                <a:solidFill>
                  <a:schemeClr val="tx1"/>
                </a:solidFill>
              </a:rPr>
              <a:t>Interface</a:t>
            </a:r>
          </a:p>
          <a:p>
            <a:pPr marL="1200150" lvl="3" indent="-285750">
              <a:buFontTx/>
              <a:buChar char="-"/>
            </a:pPr>
            <a:r>
              <a:rPr lang="en-US" altLang="zh-CN" dirty="0" err="1">
                <a:solidFill>
                  <a:schemeClr val="tx1"/>
                </a:solidFill>
              </a:rPr>
              <a:t>Ocata</a:t>
            </a:r>
            <a:endParaRPr lang="en-US" altLang="zh-CN" dirty="0">
              <a:solidFill>
                <a:schemeClr val="tx1"/>
              </a:solidFill>
            </a:endParaRPr>
          </a:p>
          <a:p>
            <a:pPr marL="1200150" lvl="3" indent="-285750">
              <a:buFontTx/>
              <a:buChar char="-"/>
            </a:pPr>
            <a:r>
              <a:rPr lang="en-US" altLang="zh-CN" dirty="0" err="1">
                <a:solidFill>
                  <a:schemeClr val="tx1"/>
                </a:solidFill>
              </a:rPr>
              <a:t>Mitaka</a:t>
            </a:r>
            <a:endParaRPr lang="en-US" altLang="zh-CN" dirty="0">
              <a:solidFill>
                <a:schemeClr val="tx1"/>
              </a:solidFill>
            </a:endParaRPr>
          </a:p>
          <a:p>
            <a:pPr marL="742950" lvl="2" indent="-285750">
              <a:buFontTx/>
              <a:buChar char="-"/>
            </a:pPr>
            <a:r>
              <a:rPr lang="en-US" altLang="zh-CN" dirty="0">
                <a:solidFill>
                  <a:schemeClr val="tx1"/>
                </a:solidFill>
              </a:rPr>
              <a:t>VMware</a:t>
            </a:r>
            <a:r>
              <a:rPr lang="zh-CN" altLang="en-US" dirty="0">
                <a:solidFill>
                  <a:schemeClr val="tx1"/>
                </a:solidFill>
              </a:rPr>
              <a:t> </a:t>
            </a:r>
            <a:r>
              <a:rPr lang="en-US" altLang="zh-CN" dirty="0">
                <a:solidFill>
                  <a:schemeClr val="tx1"/>
                </a:solidFill>
              </a:rPr>
              <a:t>VIO</a:t>
            </a:r>
            <a:r>
              <a:rPr lang="zh-CN" altLang="en-US" dirty="0">
                <a:solidFill>
                  <a:schemeClr val="tx1"/>
                </a:solidFill>
              </a:rPr>
              <a:t> </a:t>
            </a:r>
            <a:r>
              <a:rPr lang="en-US" altLang="zh-CN" dirty="0">
                <a:solidFill>
                  <a:schemeClr val="tx1"/>
                </a:solidFill>
              </a:rPr>
              <a:t>interface</a:t>
            </a:r>
            <a:r>
              <a:rPr lang="zh-CN" altLang="en-US" dirty="0">
                <a:solidFill>
                  <a:schemeClr val="tx1"/>
                </a:solidFill>
              </a:rPr>
              <a:t> </a:t>
            </a:r>
            <a:r>
              <a:rPr lang="en-US" altLang="zh-CN" dirty="0">
                <a:solidFill>
                  <a:schemeClr val="tx1"/>
                </a:solidFill>
              </a:rPr>
              <a:t>(</a:t>
            </a:r>
            <a:r>
              <a:rPr lang="en-US" altLang="zh-CN" dirty="0" err="1">
                <a:solidFill>
                  <a:schemeClr val="tx1"/>
                </a:solidFill>
              </a:rPr>
              <a:t>Ocata</a:t>
            </a:r>
            <a:r>
              <a:rPr lang="en-US" altLang="zh-CN" dirty="0">
                <a:solidFill>
                  <a:schemeClr val="tx1"/>
                </a:solidFill>
              </a:rPr>
              <a:t>)</a:t>
            </a:r>
          </a:p>
          <a:p>
            <a:pPr marL="742950" lvl="2" indent="-285750">
              <a:buFontTx/>
              <a:buChar char="-"/>
            </a:pPr>
            <a:r>
              <a:rPr lang="en-US" altLang="zh-CN" dirty="0">
                <a:solidFill>
                  <a:schemeClr val="tx1"/>
                </a:solidFill>
              </a:rPr>
              <a:t>Wind</a:t>
            </a:r>
            <a:r>
              <a:rPr lang="zh-CN" altLang="en-US" dirty="0">
                <a:solidFill>
                  <a:schemeClr val="tx1"/>
                </a:solidFill>
              </a:rPr>
              <a:t> </a:t>
            </a:r>
            <a:r>
              <a:rPr lang="en-US" altLang="zh-CN" dirty="0">
                <a:solidFill>
                  <a:schemeClr val="tx1"/>
                </a:solidFill>
              </a:rPr>
              <a:t>River</a:t>
            </a:r>
            <a:r>
              <a:rPr lang="zh-CN" altLang="en-US" dirty="0">
                <a:solidFill>
                  <a:schemeClr val="tx1"/>
                </a:solidFill>
              </a:rPr>
              <a:t> </a:t>
            </a:r>
            <a:r>
              <a:rPr lang="en-US" altLang="zh-CN" dirty="0">
                <a:solidFill>
                  <a:schemeClr val="tx1"/>
                </a:solidFill>
              </a:rPr>
              <a:t>Titanium</a:t>
            </a:r>
            <a:r>
              <a:rPr lang="zh-CN" altLang="en-US" dirty="0">
                <a:solidFill>
                  <a:schemeClr val="tx1"/>
                </a:solidFill>
              </a:rPr>
              <a:t> </a:t>
            </a:r>
            <a:r>
              <a:rPr lang="en-US" altLang="zh-CN" dirty="0">
                <a:solidFill>
                  <a:schemeClr val="tx1"/>
                </a:solidFill>
              </a:rPr>
              <a:t>Interface</a:t>
            </a:r>
            <a:r>
              <a:rPr lang="zh-CN" altLang="en-US" dirty="0">
                <a:solidFill>
                  <a:schemeClr val="tx1"/>
                </a:solidFill>
              </a:rPr>
              <a:t> </a:t>
            </a:r>
            <a:r>
              <a:rPr lang="en-US" altLang="zh-CN" dirty="0">
                <a:solidFill>
                  <a:schemeClr val="tx1"/>
                </a:solidFill>
              </a:rPr>
              <a:t>(</a:t>
            </a:r>
            <a:r>
              <a:rPr lang="en-US" altLang="zh-CN" dirty="0" err="1">
                <a:solidFill>
                  <a:schemeClr val="tx1"/>
                </a:solidFill>
              </a:rPr>
              <a:t>Mitaka</a:t>
            </a:r>
            <a:r>
              <a:rPr lang="en-US" altLang="zh-CN" dirty="0">
                <a:solidFill>
                  <a:schemeClr val="tx1"/>
                </a:solidFill>
              </a:rPr>
              <a:t>)</a:t>
            </a:r>
          </a:p>
          <a:p>
            <a:pPr marL="285750" indent="-285750">
              <a:buFontTx/>
              <a:buChar char="-"/>
            </a:pPr>
            <a:endParaRPr lang="en-US" altLang="zh-CN" dirty="0">
              <a:solidFill>
                <a:schemeClr val="tx1"/>
              </a:solidFill>
            </a:endParaRPr>
          </a:p>
        </p:txBody>
      </p:sp>
      <p:sp>
        <p:nvSpPr>
          <p:cNvPr id="21" name="Rectangle 20"/>
          <p:cNvSpPr/>
          <p:nvPr/>
        </p:nvSpPr>
        <p:spPr>
          <a:xfrm>
            <a:off x="2348454" y="4275786"/>
            <a:ext cx="9523929" cy="177728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r>
              <a:rPr lang="en-US" altLang="zh-CN" dirty="0">
                <a:solidFill>
                  <a:schemeClr val="tx1">
                    <a:lumMod val="85000"/>
                    <a:lumOff val="15000"/>
                  </a:schemeClr>
                </a:solidFill>
              </a:rPr>
              <a:t>:</a:t>
            </a:r>
            <a:r>
              <a:rPr lang="zh-CN" altLang="en-US" dirty="0">
                <a:solidFill>
                  <a:schemeClr val="tx1">
                    <a:lumMod val="85000"/>
                    <a:lumOff val="15000"/>
                  </a:schemeClr>
                </a:solidFill>
              </a:rPr>
              <a:t> </a:t>
            </a:r>
            <a:endParaRPr lang="en-US" altLang="zh-CN" dirty="0">
              <a:solidFill>
                <a:schemeClr val="tx1">
                  <a:lumMod val="85000"/>
                  <a:lumOff val="15000"/>
                </a:schemeClr>
              </a:solidFill>
            </a:endParaRPr>
          </a:p>
          <a:p>
            <a:pPr marL="285750" indent="-285750">
              <a:buFontTx/>
              <a:buChar char="-"/>
            </a:pPr>
            <a:r>
              <a:rPr lang="en-US" altLang="zh-CN" dirty="0">
                <a:solidFill>
                  <a:schemeClr val="tx1">
                    <a:lumMod val="85000"/>
                    <a:lumOff val="15000"/>
                  </a:schemeClr>
                </a:solidFill>
              </a:rPr>
              <a:t>Existing</a:t>
            </a:r>
          </a:p>
          <a:p>
            <a:pPr marL="742950" lvl="1" indent="-285750">
              <a:buFontTx/>
              <a:buChar char="-"/>
            </a:pPr>
            <a:r>
              <a:rPr lang="en-US" altLang="zh-CN" dirty="0">
                <a:solidFill>
                  <a:schemeClr val="tx1">
                    <a:lumMod val="85000"/>
                    <a:lumOff val="15000"/>
                  </a:schemeClr>
                </a:solidFill>
              </a:rPr>
              <a:t>VES</a:t>
            </a:r>
            <a:r>
              <a:rPr lang="zh-CN" altLang="en-US" dirty="0">
                <a:solidFill>
                  <a:schemeClr val="tx1">
                    <a:lumMod val="85000"/>
                    <a:lumOff val="15000"/>
                  </a:schemeClr>
                </a:solidFill>
              </a:rPr>
              <a:t> </a:t>
            </a:r>
            <a:r>
              <a:rPr lang="en-US" altLang="zh-CN" dirty="0">
                <a:solidFill>
                  <a:schemeClr val="tx1">
                    <a:lumMod val="85000"/>
                    <a:lumOff val="15000"/>
                  </a:schemeClr>
                </a:solidFill>
              </a:rPr>
              <a:t>data</a:t>
            </a:r>
            <a:r>
              <a:rPr lang="zh-CN" altLang="en-US" dirty="0">
                <a:solidFill>
                  <a:schemeClr val="tx1">
                    <a:lumMod val="85000"/>
                    <a:lumOff val="15000"/>
                  </a:schemeClr>
                </a:solidFill>
              </a:rPr>
              <a:t> </a:t>
            </a:r>
            <a:r>
              <a:rPr lang="en-US" altLang="zh-CN" dirty="0">
                <a:solidFill>
                  <a:schemeClr val="tx1">
                    <a:lumMod val="85000"/>
                    <a:lumOff val="15000"/>
                  </a:schemeClr>
                </a:solidFill>
              </a:rPr>
              <a:t>format</a:t>
            </a:r>
          </a:p>
          <a:p>
            <a:pPr marL="285750" indent="-285750">
              <a:buFontTx/>
              <a:buChar char="-"/>
            </a:pPr>
            <a:r>
              <a:rPr lang="en-US" altLang="zh-CN" dirty="0">
                <a:solidFill>
                  <a:schemeClr val="tx1">
                    <a:lumMod val="85000"/>
                    <a:lumOff val="15000"/>
                  </a:schemeClr>
                </a:solidFill>
              </a:rPr>
              <a:t>Underworking</a:t>
            </a:r>
          </a:p>
          <a:p>
            <a:pPr marL="742950" lvl="1" indent="-285750">
              <a:buFontTx/>
              <a:buChar char="-"/>
            </a:pPr>
            <a:r>
              <a:rPr lang="en-US" altLang="zh-CN" dirty="0">
                <a:solidFill>
                  <a:schemeClr val="tx1">
                    <a:lumMod val="85000"/>
                    <a:lumOff val="15000"/>
                  </a:schemeClr>
                </a:solidFill>
              </a:rPr>
              <a:t>Hierarchical</a:t>
            </a:r>
            <a:r>
              <a:rPr lang="zh-CN" altLang="en-US" dirty="0">
                <a:solidFill>
                  <a:schemeClr val="tx1">
                    <a:lumMod val="85000"/>
                    <a:lumOff val="15000"/>
                  </a:schemeClr>
                </a:solidFill>
              </a:rPr>
              <a:t> </a:t>
            </a:r>
            <a:r>
              <a:rPr lang="en-US" altLang="zh-CN" dirty="0">
                <a:solidFill>
                  <a:schemeClr val="tx1">
                    <a:lumMod val="85000"/>
                    <a:lumOff val="15000"/>
                  </a:schemeClr>
                </a:solidFill>
              </a:rPr>
              <a:t>Infrastructure</a:t>
            </a:r>
            <a:r>
              <a:rPr lang="zh-CN" altLang="en-US" dirty="0">
                <a:solidFill>
                  <a:schemeClr val="tx1">
                    <a:lumMod val="85000"/>
                    <a:lumOff val="15000"/>
                  </a:schemeClr>
                </a:solidFill>
              </a:rPr>
              <a:t> </a:t>
            </a:r>
            <a:r>
              <a:rPr lang="en-US" altLang="zh-CN" dirty="0">
                <a:solidFill>
                  <a:schemeClr val="tx1">
                    <a:lumMod val="85000"/>
                    <a:lumOff val="15000"/>
                  </a:schemeClr>
                </a:solidFill>
              </a:rPr>
              <a:t>Resource</a:t>
            </a:r>
            <a:r>
              <a:rPr lang="zh-CN" altLang="en-US" dirty="0">
                <a:solidFill>
                  <a:schemeClr val="tx1">
                    <a:lumMod val="85000"/>
                    <a:lumOff val="15000"/>
                  </a:schemeClr>
                </a:solidFill>
              </a:rPr>
              <a:t> </a:t>
            </a:r>
            <a:r>
              <a:rPr lang="en-US" altLang="zh-CN" dirty="0">
                <a:solidFill>
                  <a:schemeClr val="tx1">
                    <a:lumMod val="85000"/>
                    <a:lumOff val="15000"/>
                  </a:schemeClr>
                </a:solidFill>
              </a:rPr>
              <a:t>Information Model</a:t>
            </a:r>
          </a:p>
          <a:p>
            <a:pPr marL="742950" lvl="1" indent="-285750">
              <a:buFontTx/>
              <a:buChar char="-"/>
            </a:pPr>
            <a:r>
              <a:rPr lang="en-US" altLang="zh-CN" dirty="0">
                <a:solidFill>
                  <a:schemeClr val="tx1">
                    <a:lumMod val="85000"/>
                    <a:lumOff val="15000"/>
                  </a:schemeClr>
                </a:solidFill>
              </a:rPr>
              <a:t>FCAPS</a:t>
            </a:r>
            <a:r>
              <a:rPr lang="zh-CN" altLang="en-US" dirty="0">
                <a:solidFill>
                  <a:schemeClr val="tx1">
                    <a:lumMod val="85000"/>
                    <a:lumOff val="15000"/>
                  </a:schemeClr>
                </a:solidFill>
              </a:rPr>
              <a:t> </a:t>
            </a:r>
            <a:r>
              <a:rPr lang="en-US" altLang="zh-CN" dirty="0">
                <a:solidFill>
                  <a:schemeClr val="tx1">
                    <a:lumMod val="85000"/>
                    <a:lumOff val="15000"/>
                  </a:schemeClr>
                </a:solidFill>
              </a:rPr>
              <a:t>Data Model</a:t>
            </a:r>
            <a:r>
              <a:rPr lang="zh-CN" altLang="en-US" dirty="0">
                <a:solidFill>
                  <a:schemeClr val="tx1">
                    <a:lumMod val="85000"/>
                    <a:lumOff val="15000"/>
                  </a:schemeClr>
                </a:solidFill>
              </a:rPr>
              <a:t> </a:t>
            </a:r>
            <a:endParaRPr lang="en-US" dirty="0">
              <a:solidFill>
                <a:schemeClr val="tx1">
                  <a:lumMod val="85000"/>
                  <a:lumOff val="15000"/>
                </a:schemeClr>
              </a:solidFill>
            </a:endParaRPr>
          </a:p>
        </p:txBody>
      </p:sp>
      <p:sp>
        <p:nvSpPr>
          <p:cNvPr id="16" name="TextBox 15"/>
          <p:cNvSpPr txBox="1"/>
          <p:nvPr/>
        </p:nvSpPr>
        <p:spPr>
          <a:xfrm>
            <a:off x="314960" y="3998875"/>
            <a:ext cx="1982269" cy="1077218"/>
          </a:xfrm>
          <a:prstGeom prst="rect">
            <a:avLst/>
          </a:prstGeom>
          <a:noFill/>
        </p:spPr>
        <p:txBody>
          <a:bodyPr wrap="square" rtlCol="0">
            <a:spAutoFit/>
          </a:bodyPr>
          <a:lstStyle/>
          <a:p>
            <a:r>
              <a:rPr lang="en-US" altLang="zh-CN" sz="800" dirty="0"/>
              <a:t>ONAP</a:t>
            </a:r>
            <a:r>
              <a:rPr lang="zh-CN" altLang="en-US" sz="800" dirty="0"/>
              <a:t> </a:t>
            </a:r>
            <a:r>
              <a:rPr lang="en-US" altLang="zh-CN" sz="800" dirty="0"/>
              <a:t>Interface</a:t>
            </a:r>
          </a:p>
          <a:p>
            <a:pPr lvl="1"/>
            <a:r>
              <a:rPr lang="en-US" altLang="zh-CN" sz="800" dirty="0"/>
              <a:t>Inventory Service Interface</a:t>
            </a:r>
          </a:p>
          <a:p>
            <a:pPr lvl="1"/>
            <a:r>
              <a:rPr lang="en-US" altLang="zh-CN" sz="800" dirty="0"/>
              <a:t>DMAAP</a:t>
            </a:r>
            <a:r>
              <a:rPr lang="zh-CN" altLang="en-US" sz="800" dirty="0"/>
              <a:t> </a:t>
            </a:r>
            <a:r>
              <a:rPr lang="en-US" altLang="zh-CN" sz="800" dirty="0"/>
              <a:t>interface</a:t>
            </a:r>
          </a:p>
          <a:p>
            <a:pPr lvl="1"/>
            <a:r>
              <a:rPr lang="en-US" altLang="zh-CN" sz="800" dirty="0"/>
              <a:t>Logging</a:t>
            </a:r>
            <a:r>
              <a:rPr lang="zh-CN" altLang="en-US" sz="800" dirty="0"/>
              <a:t> </a:t>
            </a:r>
            <a:r>
              <a:rPr lang="en-US" altLang="zh-CN" sz="800" dirty="0"/>
              <a:t>interface</a:t>
            </a:r>
          </a:p>
          <a:p>
            <a:r>
              <a:rPr lang="en-US" altLang="zh-CN" sz="800" dirty="0"/>
              <a:t>The</a:t>
            </a:r>
            <a:r>
              <a:rPr lang="zh-CN" altLang="en-US" sz="800" dirty="0"/>
              <a:t> </a:t>
            </a:r>
            <a:r>
              <a:rPr lang="en-US" altLang="zh-CN" sz="800" dirty="0"/>
              <a:t>third</a:t>
            </a:r>
            <a:r>
              <a:rPr lang="zh-CN" altLang="en-US" sz="800" dirty="0"/>
              <a:t> </a:t>
            </a:r>
            <a:r>
              <a:rPr lang="en-US" altLang="zh-CN" sz="800" dirty="0"/>
              <a:t>party</a:t>
            </a:r>
            <a:r>
              <a:rPr lang="zh-CN" altLang="en-US" sz="800" dirty="0"/>
              <a:t> </a:t>
            </a:r>
            <a:r>
              <a:rPr lang="en-US" altLang="zh-CN" sz="800" dirty="0"/>
              <a:t>Cloud</a:t>
            </a:r>
            <a:r>
              <a:rPr lang="zh-CN" altLang="en-US" sz="800" dirty="0"/>
              <a:t> </a:t>
            </a:r>
            <a:r>
              <a:rPr lang="en-US" altLang="zh-CN" sz="800" dirty="0"/>
              <a:t>interface</a:t>
            </a:r>
          </a:p>
          <a:p>
            <a:pPr lvl="1"/>
            <a:r>
              <a:rPr lang="en-US" altLang="zh-CN" sz="800" dirty="0"/>
              <a:t>OpenStack</a:t>
            </a:r>
            <a:r>
              <a:rPr lang="zh-CN" altLang="en-US" sz="800" dirty="0"/>
              <a:t> </a:t>
            </a:r>
            <a:r>
              <a:rPr lang="en-US" altLang="zh-CN" sz="800" dirty="0"/>
              <a:t>Interface</a:t>
            </a:r>
          </a:p>
          <a:p>
            <a:pPr lvl="1"/>
            <a:r>
              <a:rPr lang="en-US" altLang="zh-CN" sz="800" dirty="0"/>
              <a:t>VMware</a:t>
            </a:r>
            <a:r>
              <a:rPr lang="zh-CN" altLang="en-US" sz="800" dirty="0"/>
              <a:t> </a:t>
            </a:r>
            <a:r>
              <a:rPr lang="en-US" altLang="zh-CN" sz="800" dirty="0"/>
              <a:t>VIO</a:t>
            </a:r>
            <a:r>
              <a:rPr lang="zh-CN" altLang="en-US" sz="800" dirty="0"/>
              <a:t> </a:t>
            </a:r>
            <a:r>
              <a:rPr lang="en-US" altLang="zh-CN" sz="800" dirty="0"/>
              <a:t>interface</a:t>
            </a:r>
          </a:p>
          <a:p>
            <a:pPr lvl="1"/>
            <a:r>
              <a:rPr lang="en-US" altLang="zh-CN" sz="800" dirty="0"/>
              <a:t>Wind</a:t>
            </a:r>
            <a:r>
              <a:rPr lang="zh-CN" altLang="en-US" sz="800" dirty="0"/>
              <a:t> </a:t>
            </a:r>
            <a:r>
              <a:rPr lang="en-US" altLang="zh-CN" sz="800" dirty="0"/>
              <a:t>River</a:t>
            </a:r>
            <a:r>
              <a:rPr lang="zh-CN" altLang="en-US" sz="800" dirty="0"/>
              <a:t> </a:t>
            </a:r>
            <a:r>
              <a:rPr lang="en-US" altLang="zh-CN" sz="800" dirty="0"/>
              <a:t>Titanium</a:t>
            </a:r>
            <a:r>
              <a:rPr lang="zh-CN" altLang="en-US" sz="800" dirty="0"/>
              <a:t> </a:t>
            </a:r>
            <a:r>
              <a:rPr lang="en-US" altLang="zh-CN" sz="800" dirty="0"/>
              <a:t>Interface</a:t>
            </a:r>
          </a:p>
        </p:txBody>
      </p:sp>
      <p:sp>
        <p:nvSpPr>
          <p:cNvPr id="22" name="TextBox 21"/>
          <p:cNvSpPr txBox="1"/>
          <p:nvPr/>
        </p:nvSpPr>
        <p:spPr>
          <a:xfrm>
            <a:off x="-1" y="1263241"/>
            <a:ext cx="2297231" cy="784830"/>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Resource LCM Interface</a:t>
            </a:r>
          </a:p>
          <a:p>
            <a:pPr marL="171450" indent="-171450">
              <a:buFont typeface="Arial" panose="020B0604020202020204" pitchFamily="34" charset="0"/>
              <a:buChar char="•"/>
            </a:pPr>
            <a:r>
              <a:rPr lang="en-US" altLang="zh-CN" sz="900" dirty="0"/>
              <a:t>VIM</a:t>
            </a:r>
            <a:r>
              <a:rPr lang="zh-CN" altLang="en-US" sz="900" dirty="0"/>
              <a:t> </a:t>
            </a:r>
            <a:r>
              <a:rPr lang="en-US" altLang="zh-CN" sz="900" dirty="0"/>
              <a:t>registry/un-registry Interface</a:t>
            </a:r>
          </a:p>
          <a:p>
            <a:pPr marL="171450" indent="-171450">
              <a:buFont typeface="Arial" panose="020B0604020202020204" pitchFamily="34" charset="0"/>
              <a:buChar char="•"/>
            </a:pPr>
            <a:r>
              <a:rPr lang="en-US" altLang="zh-CN" sz="900" dirty="0"/>
              <a:t>VIM</a:t>
            </a:r>
            <a:r>
              <a:rPr lang="zh-CN" altLang="en-US" sz="900" dirty="0"/>
              <a:t> </a:t>
            </a:r>
            <a:r>
              <a:rPr lang="en-US" altLang="zh-CN" sz="900" dirty="0"/>
              <a:t>FCAPS management Interface</a:t>
            </a:r>
          </a:p>
          <a:p>
            <a:pPr marL="171450" lvl="1" indent="-171450">
              <a:buFont typeface="Arial" panose="020B0604020202020204" pitchFamily="34" charset="0"/>
              <a:buChar char="•"/>
            </a:pPr>
            <a:r>
              <a:rPr lang="en-US" altLang="zh-CN" sz="900" dirty="0"/>
              <a:t>VIM</a:t>
            </a:r>
            <a:r>
              <a:rPr lang="zh-CN" altLang="en-US" sz="900" dirty="0"/>
              <a:t> </a:t>
            </a:r>
            <a:r>
              <a:rPr lang="en-US" altLang="zh-CN" sz="900" dirty="0"/>
              <a:t>capacity/capability</a:t>
            </a:r>
            <a:r>
              <a:rPr lang="zh-CN" altLang="en-US" sz="900" dirty="0"/>
              <a:t> </a:t>
            </a:r>
            <a:r>
              <a:rPr lang="en-US" altLang="zh-CN" sz="900"/>
              <a:t>query</a:t>
            </a:r>
            <a:endParaRPr lang="en-US" altLang="zh-CN" sz="900" dirty="0"/>
          </a:p>
          <a:p>
            <a:pPr marL="171450" indent="-171450">
              <a:buFont typeface="Arial" panose="020B0604020202020204" pitchFamily="34" charset="0"/>
              <a:buChar char="•"/>
            </a:pPr>
            <a:endParaRPr lang="en-US" altLang="zh-CN" sz="900" dirty="0"/>
          </a:p>
        </p:txBody>
      </p:sp>
    </p:spTree>
    <p:extLst>
      <p:ext uri="{BB962C8B-B14F-4D97-AF65-F5344CB8AC3E}">
        <p14:creationId xmlns:p14="http://schemas.microsoft.com/office/powerpoint/2010/main" val="2333509035"/>
      </p:ext>
    </p:extLst>
  </p:cSld>
  <p:clrMapOvr>
    <a:masterClrMapping/>
  </p:clrMapOvr>
  <p:transition>
    <p:wipe dir="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46</a:t>
            </a:fld>
            <a:endParaRPr lang="en-US" dirty="0"/>
          </a:p>
        </p:txBody>
      </p:sp>
      <p:sp>
        <p:nvSpPr>
          <p:cNvPr id="3" name="Title 2"/>
          <p:cNvSpPr>
            <a:spLocks noGrp="1"/>
          </p:cNvSpPr>
          <p:nvPr>
            <p:ph type="title"/>
          </p:nvPr>
        </p:nvSpPr>
        <p:spPr/>
        <p:txBody>
          <a:bodyPr>
            <a:normAutofit fontScale="90000"/>
          </a:bodyPr>
          <a:lstStyle/>
          <a:p>
            <a:r>
              <a:rPr lang="en-US" dirty="0"/>
              <a:t>ONAP Operations Manager (OOM)</a:t>
            </a:r>
          </a:p>
        </p:txBody>
      </p:sp>
      <p:sp>
        <p:nvSpPr>
          <p:cNvPr id="7" name="圆角矩形 30"/>
          <p:cNvSpPr/>
          <p:nvPr/>
        </p:nvSpPr>
        <p:spPr>
          <a:xfrm>
            <a:off x="314961" y="4501831"/>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ONAP Operations Manager</a:t>
            </a:r>
          </a:p>
        </p:txBody>
      </p:sp>
      <p:sp>
        <p:nvSpPr>
          <p:cNvPr id="8" name="Rectangle 7"/>
          <p:cNvSpPr/>
          <p:nvPr/>
        </p:nvSpPr>
        <p:spPr>
          <a:xfrm>
            <a:off x="2297232" y="1381991"/>
            <a:ext cx="9523929" cy="324390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solidFill>
              </a:rPr>
              <a:t>Definition: OOM is the life cycle manager of the ONAP platform (i.e. SDC, SO, SDNC, etc.). OOM uses the Kubernetes container management system and Consul to provide the following functionality:</a:t>
            </a:r>
          </a:p>
          <a:p>
            <a:pPr lvl="1"/>
            <a:r>
              <a:rPr lang="en-US" b="1" dirty="0">
                <a:solidFill>
                  <a:schemeClr val="tx1"/>
                </a:solidFill>
              </a:rPr>
              <a:t>Deployment</a:t>
            </a:r>
            <a:r>
              <a:rPr lang="en-US" dirty="0">
                <a:solidFill>
                  <a:schemeClr val="tx1"/>
                </a:solidFill>
              </a:rPr>
              <a:t> - with built-in component dependency management (including multiple clusters, federated deployments across sites, and anti-affinity rules)</a:t>
            </a:r>
          </a:p>
          <a:p>
            <a:pPr lvl="1"/>
            <a:r>
              <a:rPr lang="en-US" b="1" dirty="0">
                <a:solidFill>
                  <a:schemeClr val="tx1"/>
                </a:solidFill>
              </a:rPr>
              <a:t>Configuration - </a:t>
            </a:r>
            <a:r>
              <a:rPr lang="en-US" dirty="0">
                <a:solidFill>
                  <a:schemeClr val="tx1"/>
                </a:solidFill>
              </a:rPr>
              <a:t>unified configuration across all ONAP components</a:t>
            </a:r>
          </a:p>
          <a:p>
            <a:pPr lvl="1"/>
            <a:r>
              <a:rPr lang="en-US" b="1" dirty="0">
                <a:solidFill>
                  <a:schemeClr val="tx1"/>
                </a:solidFill>
              </a:rPr>
              <a:t>Monitoring</a:t>
            </a:r>
            <a:r>
              <a:rPr lang="en-US" dirty="0">
                <a:solidFill>
                  <a:schemeClr val="tx1"/>
                </a:solidFill>
              </a:rPr>
              <a:t> - real-time health monitoring feeding to a Consul GUI and Kubernetes</a:t>
            </a:r>
          </a:p>
          <a:p>
            <a:pPr lvl="1"/>
            <a:r>
              <a:rPr lang="en-US" b="1" dirty="0">
                <a:solidFill>
                  <a:schemeClr val="tx1"/>
                </a:solidFill>
              </a:rPr>
              <a:t>Restart</a:t>
            </a:r>
            <a:r>
              <a:rPr lang="en-US" dirty="0">
                <a:solidFill>
                  <a:schemeClr val="tx1"/>
                </a:solidFill>
              </a:rPr>
              <a:t> - failed ONAP components are restarted automatically</a:t>
            </a:r>
          </a:p>
          <a:p>
            <a:pPr lvl="1"/>
            <a:r>
              <a:rPr lang="en-US" b="1" dirty="0">
                <a:solidFill>
                  <a:schemeClr val="tx1"/>
                </a:solidFill>
              </a:rPr>
              <a:t>Clustering and Scaling</a:t>
            </a:r>
            <a:r>
              <a:rPr lang="en-US" dirty="0">
                <a:solidFill>
                  <a:schemeClr val="tx1"/>
                </a:solidFill>
              </a:rPr>
              <a:t> - cluster ONAP services to enable seamless scaling </a:t>
            </a:r>
          </a:p>
          <a:p>
            <a:pPr lvl="1"/>
            <a:r>
              <a:rPr lang="en-US" b="1" dirty="0">
                <a:solidFill>
                  <a:schemeClr val="tx1"/>
                </a:solidFill>
              </a:rPr>
              <a:t>Upgrade</a:t>
            </a:r>
            <a:r>
              <a:rPr lang="en-US" dirty="0">
                <a:solidFill>
                  <a:schemeClr val="tx1"/>
                </a:solidFill>
              </a:rPr>
              <a:t> - change-out containers or configuration with little or no service impact</a:t>
            </a:r>
          </a:p>
          <a:p>
            <a:pPr lvl="1"/>
            <a:r>
              <a:rPr lang="en-US" b="1" dirty="0">
                <a:solidFill>
                  <a:schemeClr val="tx1"/>
                </a:solidFill>
              </a:rPr>
              <a:t>Deletion</a:t>
            </a:r>
            <a:r>
              <a:rPr lang="en-US" dirty="0">
                <a:solidFill>
                  <a:schemeClr val="tx1"/>
                </a:solidFill>
              </a:rPr>
              <a:t> - cleanup individual containers or entire deployments</a:t>
            </a:r>
          </a:p>
          <a:p>
            <a:r>
              <a:rPr lang="en-US" dirty="0">
                <a:solidFill>
                  <a:schemeClr val="tx1"/>
                </a:solidFill>
              </a:rPr>
              <a:t>OOM supports a wide variety of cloud infrastructures to suit your individual requirements.</a:t>
            </a:r>
          </a:p>
        </p:txBody>
      </p:sp>
      <p:sp>
        <p:nvSpPr>
          <p:cNvPr id="9" name="Rectangle 8"/>
          <p:cNvSpPr/>
          <p:nvPr/>
        </p:nvSpPr>
        <p:spPr>
          <a:xfrm>
            <a:off x="2297232" y="4727864"/>
            <a:ext cx="9523929" cy="42796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 Consul GUI for health monitoring, Kubernetes CLI for platform management</a:t>
            </a:r>
          </a:p>
        </p:txBody>
      </p:sp>
      <p:sp>
        <p:nvSpPr>
          <p:cNvPr id="10" name="Rectangle 9"/>
          <p:cNvSpPr/>
          <p:nvPr/>
        </p:nvSpPr>
        <p:spPr>
          <a:xfrm>
            <a:off x="2297232" y="5237017"/>
            <a:ext cx="9523929" cy="45913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 None</a:t>
            </a:r>
          </a:p>
        </p:txBody>
      </p:sp>
      <p:sp>
        <p:nvSpPr>
          <p:cNvPr id="11" name="Rectangle 10"/>
          <p:cNvSpPr/>
          <p:nvPr/>
        </p:nvSpPr>
        <p:spPr>
          <a:xfrm>
            <a:off x="2297231" y="5798125"/>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 ONAP Deployment Specifications, ONAP Component Configuration Artifacts</a:t>
            </a:r>
          </a:p>
        </p:txBody>
      </p:sp>
      <p:cxnSp>
        <p:nvCxnSpPr>
          <p:cNvPr id="13" name="Straight Connector 12"/>
          <p:cNvCxnSpPr/>
          <p:nvPr/>
        </p:nvCxnSpPr>
        <p:spPr>
          <a:xfrm flipV="1">
            <a:off x="685800" y="4194026"/>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3975817"/>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3790819"/>
            <a:ext cx="635110" cy="215444"/>
          </a:xfrm>
          <a:prstGeom prst="rect">
            <a:avLst/>
          </a:prstGeom>
          <a:noFill/>
        </p:spPr>
        <p:txBody>
          <a:bodyPr wrap="none" rtlCol="0">
            <a:spAutoFit/>
          </a:bodyPr>
          <a:lstStyle/>
          <a:p>
            <a:r>
              <a:rPr lang="en-US" sz="800" dirty="0"/>
              <a:t>Interface 1</a:t>
            </a:r>
          </a:p>
        </p:txBody>
      </p:sp>
      <p:cxnSp>
        <p:nvCxnSpPr>
          <p:cNvPr id="17" name="Straight Connector 16"/>
          <p:cNvCxnSpPr/>
          <p:nvPr/>
        </p:nvCxnSpPr>
        <p:spPr>
          <a:xfrm flipV="1">
            <a:off x="549563" y="5522276"/>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5842235"/>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6025099"/>
            <a:ext cx="649537" cy="215444"/>
          </a:xfrm>
          <a:prstGeom prst="rect">
            <a:avLst/>
          </a:prstGeom>
          <a:noFill/>
        </p:spPr>
        <p:txBody>
          <a:bodyPr wrap="none" rtlCol="0">
            <a:spAutoFit/>
          </a:bodyPr>
          <a:lstStyle/>
          <a:p>
            <a:r>
              <a:rPr lang="en-US" sz="800" dirty="0"/>
              <a:t>Interface N</a:t>
            </a:r>
          </a:p>
        </p:txBody>
      </p:sp>
      <p:pic>
        <p:nvPicPr>
          <p:cNvPr id="12" name="Picture 11"/>
          <p:cNvPicPr>
            <a:picLocks noChangeAspect="1"/>
          </p:cNvPicPr>
          <p:nvPr/>
        </p:nvPicPr>
        <p:blipFill>
          <a:blip r:embed="rId3"/>
          <a:stretch>
            <a:fillRect/>
          </a:stretch>
        </p:blipFill>
        <p:spPr>
          <a:xfrm>
            <a:off x="165467" y="1381991"/>
            <a:ext cx="2088725" cy="2108713"/>
          </a:xfrm>
          <a:prstGeom prst="rect">
            <a:avLst/>
          </a:prstGeom>
        </p:spPr>
      </p:pic>
    </p:spTree>
    <p:extLst>
      <p:ext uri="{BB962C8B-B14F-4D97-AF65-F5344CB8AC3E}">
        <p14:creationId xmlns:p14="http://schemas.microsoft.com/office/powerpoint/2010/main" val="1467456045"/>
      </p:ext>
    </p:extLst>
  </p:cSld>
  <p:clrMapOvr>
    <a:masterClrMapping/>
  </p:clrMapOvr>
  <p:transition>
    <p:wipe dir="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47</a:t>
            </a:fld>
            <a:endParaRPr lang="en-US" dirty="0"/>
          </a:p>
        </p:txBody>
      </p:sp>
      <p:sp>
        <p:nvSpPr>
          <p:cNvPr id="3" name="Title 2"/>
          <p:cNvSpPr>
            <a:spLocks noGrp="1"/>
          </p:cNvSpPr>
          <p:nvPr>
            <p:ph type="title"/>
          </p:nvPr>
        </p:nvSpPr>
        <p:spPr/>
        <p:txBody>
          <a:bodyPr>
            <a:normAutofit fontScale="90000"/>
          </a:bodyPr>
          <a:lstStyle/>
          <a:p>
            <a:r>
              <a:rPr lang="en-US" dirty="0"/>
              <a:t>Policy Framework (1/2)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Policy Framework</a:t>
            </a:r>
          </a:p>
        </p:txBody>
      </p:sp>
      <p:sp>
        <p:nvSpPr>
          <p:cNvPr id="8" name="Rectangle 7"/>
          <p:cNvSpPr/>
          <p:nvPr/>
        </p:nvSpPr>
        <p:spPr>
          <a:xfrm>
            <a:off x="2297232" y="1381990"/>
            <a:ext cx="9523929" cy="230250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a:solidFill>
                  <a:schemeClr val="tx1">
                    <a:lumMod val="85000"/>
                    <a:lumOff val="15000"/>
                  </a:schemeClr>
                </a:solidFill>
              </a:rPr>
              <a:t>Provides a logically centralized environment for the creation and management of modifiable configurations, rules, assertions and/or conditions to provide real-time decision making on conditions and events that underlie ONAP’s control, orchestration, and management functions</a:t>
            </a:r>
          </a:p>
          <a:p>
            <a:pPr marL="285750" indent="-285750">
              <a:buFontTx/>
              <a:buChar char="-"/>
            </a:pPr>
            <a:r>
              <a:rPr lang="en-US" dirty="0">
                <a:solidFill>
                  <a:schemeClr val="tx1">
                    <a:lumMod val="85000"/>
                    <a:lumOff val="15000"/>
                  </a:schemeClr>
                </a:solidFill>
              </a:rPr>
              <a:t>Supports specification, decomposition, distribution and enforcement for various types of policies such as </a:t>
            </a:r>
            <a:r>
              <a:rPr lang="en-US" dirty="0" err="1">
                <a:solidFill>
                  <a:schemeClr val="tx1">
                    <a:lumMod val="85000"/>
                    <a:lumOff val="15000"/>
                  </a:schemeClr>
                </a:solidFill>
              </a:rPr>
              <a:t>microservice</a:t>
            </a:r>
            <a:r>
              <a:rPr lang="en-US" dirty="0">
                <a:solidFill>
                  <a:schemeClr val="tx1">
                    <a:lumMod val="85000"/>
                    <a:lumOff val="15000"/>
                  </a:schemeClr>
                </a:solidFill>
              </a:rPr>
              <a:t> configuration policy, operational policy, decision policy, guard policy, etc.</a:t>
            </a:r>
          </a:p>
          <a:p>
            <a:pPr marL="285750" indent="-285750">
              <a:buFontTx/>
              <a:buChar char="-"/>
            </a:pPr>
            <a:r>
              <a:rPr lang="en-US" dirty="0">
                <a:solidFill>
                  <a:schemeClr val="tx1">
                    <a:lumMod val="85000"/>
                    <a:lumOff val="15000"/>
                  </a:schemeClr>
                </a:solidFill>
              </a:rPr>
              <a:t>Policy scopes include, but are not limited to, infrastructure/network management, products and services, operation automation, and security.</a:t>
            </a:r>
          </a:p>
        </p:txBody>
      </p:sp>
      <p:sp>
        <p:nvSpPr>
          <p:cNvPr id="9" name="Rectangle 8"/>
          <p:cNvSpPr/>
          <p:nvPr/>
        </p:nvSpPr>
        <p:spPr>
          <a:xfrm>
            <a:off x="2297232" y="3813183"/>
            <a:ext cx="9523929" cy="227833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Policy CRUD interface: </a:t>
            </a:r>
          </a:p>
          <a:p>
            <a:pPr marL="742950" lvl="1" indent="-285750">
              <a:buFontTx/>
              <a:buChar char="-"/>
            </a:pPr>
            <a:r>
              <a:rPr lang="en-US" dirty="0">
                <a:solidFill>
                  <a:schemeClr val="tx1">
                    <a:lumMod val="85000"/>
                    <a:lumOff val="15000"/>
                  </a:schemeClr>
                </a:solidFill>
              </a:rPr>
              <a:t>Provide UI and API options to create/query/update/delete configuration, decision and operational policies</a:t>
            </a:r>
          </a:p>
          <a:p>
            <a:pPr marL="285750" indent="-285750">
              <a:buFontTx/>
              <a:buChar char="-"/>
            </a:pPr>
            <a:r>
              <a:rPr lang="en-US" dirty="0">
                <a:solidFill>
                  <a:schemeClr val="tx1">
                    <a:lumMod val="85000"/>
                    <a:lumOff val="15000"/>
                  </a:schemeClr>
                </a:solidFill>
              </a:rPr>
              <a:t>Policy deployment interface:</a:t>
            </a:r>
          </a:p>
          <a:p>
            <a:pPr lvl="1"/>
            <a:r>
              <a:rPr lang="en-US" dirty="0">
                <a:solidFill>
                  <a:schemeClr val="tx1">
                    <a:lumMod val="85000"/>
                    <a:lumOff val="15000"/>
                  </a:schemeClr>
                </a:solidFill>
              </a:rPr>
              <a:t>-    Provide UI and API options to deploy configuration, decision and operational policies</a:t>
            </a:r>
          </a:p>
          <a:p>
            <a:pPr marL="285750" indent="-285750">
              <a:buFontTx/>
              <a:buChar char="-"/>
            </a:pPr>
            <a:r>
              <a:rPr lang="en-US" dirty="0">
                <a:solidFill>
                  <a:schemeClr val="tx1">
                    <a:lumMod val="85000"/>
                    <a:lumOff val="15000"/>
                  </a:schemeClr>
                </a:solidFill>
              </a:rPr>
              <a:t>Policy model CRUD interface:</a:t>
            </a:r>
          </a:p>
          <a:p>
            <a:pPr marL="742950" lvl="1" indent="-285750">
              <a:buFontTx/>
              <a:buChar char="-"/>
            </a:pPr>
            <a:r>
              <a:rPr lang="en-US" dirty="0">
                <a:solidFill>
                  <a:schemeClr val="tx1">
                    <a:lumMod val="85000"/>
                    <a:lumOff val="15000"/>
                  </a:schemeClr>
                </a:solidFill>
              </a:rPr>
              <a:t>Provide UI and API options to create, query, update and delete policy models</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32181" y="1493579"/>
            <a:ext cx="1377300" cy="461665"/>
          </a:xfrm>
          <a:prstGeom prst="rect">
            <a:avLst/>
          </a:prstGeom>
          <a:noFill/>
        </p:spPr>
        <p:txBody>
          <a:bodyPr wrap="none" rtlCol="0">
            <a:spAutoFit/>
          </a:bodyPr>
          <a:lstStyle/>
          <a:p>
            <a:r>
              <a:rPr lang="en-US" sz="800" dirty="0"/>
              <a:t>Policy CRUD interface</a:t>
            </a:r>
          </a:p>
          <a:p>
            <a:r>
              <a:rPr lang="en-US" sz="800" dirty="0"/>
              <a:t>Policy deployment interface</a:t>
            </a:r>
          </a:p>
          <a:p>
            <a:r>
              <a:rPr lang="en-US" sz="800" dirty="0"/>
              <a:t>Policy model CRUD interface</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TextBox 14"/>
          <p:cNvSpPr txBox="1"/>
          <p:nvPr/>
        </p:nvSpPr>
        <p:spPr>
          <a:xfrm>
            <a:off x="314961" y="3998875"/>
            <a:ext cx="1960793" cy="954107"/>
          </a:xfrm>
          <a:prstGeom prst="rect">
            <a:avLst/>
          </a:prstGeom>
          <a:noFill/>
        </p:spPr>
        <p:txBody>
          <a:bodyPr wrap="none" rtlCol="0">
            <a:spAutoFit/>
          </a:bodyPr>
          <a:lstStyle/>
          <a:p>
            <a:r>
              <a:rPr lang="en-US" sz="800" dirty="0"/>
              <a:t>Message Router Pub/Sub Service Interface</a:t>
            </a:r>
          </a:p>
          <a:p>
            <a:r>
              <a:rPr lang="en-US" sz="800"/>
              <a:t>Service Registration/Discovery </a:t>
            </a:r>
            <a:r>
              <a:rPr lang="en-US" sz="800" dirty="0"/>
              <a:t>Interface</a:t>
            </a:r>
          </a:p>
          <a:p>
            <a:r>
              <a:rPr lang="en-US" sz="800" dirty="0"/>
              <a:t>VNF/VM LCM Interface</a:t>
            </a:r>
          </a:p>
          <a:p>
            <a:r>
              <a:rPr lang="en-US" sz="800" dirty="0"/>
              <a:t>NF </a:t>
            </a:r>
            <a:r>
              <a:rPr lang="en-US" sz="800" dirty="0" err="1"/>
              <a:t>Config</a:t>
            </a:r>
            <a:r>
              <a:rPr lang="en-US" sz="800" dirty="0"/>
              <a:t> Interface</a:t>
            </a:r>
          </a:p>
          <a:p>
            <a:r>
              <a:rPr lang="en-US" sz="800" dirty="0"/>
              <a:t>Inventory Service Interface</a:t>
            </a:r>
          </a:p>
          <a:p>
            <a:r>
              <a:rPr lang="en-US" sz="800" dirty="0"/>
              <a:t>Network Service LCM Interface</a:t>
            </a:r>
          </a:p>
          <a:p>
            <a:r>
              <a:rPr lang="en-US" sz="800" dirty="0"/>
              <a:t>Service Distribution Interface</a:t>
            </a:r>
          </a:p>
        </p:txBody>
      </p:sp>
    </p:spTree>
    <p:extLst>
      <p:ext uri="{BB962C8B-B14F-4D97-AF65-F5344CB8AC3E}">
        <p14:creationId xmlns:p14="http://schemas.microsoft.com/office/powerpoint/2010/main" val="3903976193"/>
      </p:ext>
    </p:extLst>
  </p:cSld>
  <p:clrMapOvr>
    <a:masterClrMapping/>
  </p:clrMapOvr>
  <p:transition>
    <p:wipe dir="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48</a:t>
            </a:fld>
            <a:endParaRPr lang="en-US" dirty="0"/>
          </a:p>
        </p:txBody>
      </p:sp>
      <p:sp>
        <p:nvSpPr>
          <p:cNvPr id="3" name="Title 2"/>
          <p:cNvSpPr>
            <a:spLocks noGrp="1"/>
          </p:cNvSpPr>
          <p:nvPr>
            <p:ph type="title"/>
          </p:nvPr>
        </p:nvSpPr>
        <p:spPr/>
        <p:txBody>
          <a:bodyPr>
            <a:normAutofit fontScale="90000"/>
          </a:bodyPr>
          <a:lstStyle/>
          <a:p>
            <a:r>
              <a:rPr lang="en-US" dirty="0"/>
              <a:t>Policy Framework (2/2)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Policy Framework</a:t>
            </a:r>
          </a:p>
        </p:txBody>
      </p:sp>
      <p:sp>
        <p:nvSpPr>
          <p:cNvPr id="10" name="Rectangle 9"/>
          <p:cNvSpPr/>
          <p:nvPr/>
        </p:nvSpPr>
        <p:spPr>
          <a:xfrm>
            <a:off x="2297232" y="1418897"/>
            <a:ext cx="9523929" cy="313208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dirty="0">
                <a:solidFill>
                  <a:schemeClr val="tx1">
                    <a:lumMod val="85000"/>
                    <a:lumOff val="15000"/>
                  </a:schemeClr>
                </a:solidFill>
              </a:rPr>
              <a:t>Message Router Pub/Sub Service Interface, from:  Data Movement as a Platform</a:t>
            </a:r>
          </a:p>
          <a:p>
            <a:pPr marL="285750" indent="-285750">
              <a:buFontTx/>
              <a:buChar char="-"/>
            </a:pPr>
            <a:r>
              <a:rPr lang="en-US" dirty="0">
                <a:solidFill>
                  <a:schemeClr val="tx1">
                    <a:lumMod val="85000"/>
                    <a:lumOff val="15000"/>
                  </a:schemeClr>
                </a:solidFill>
              </a:rPr>
              <a:t>Service Registration/Discovery Interface, from: </a:t>
            </a:r>
            <a:r>
              <a:rPr lang="en-US" dirty="0" err="1">
                <a:solidFill>
                  <a:schemeClr val="tx1">
                    <a:lumMod val="85000"/>
                    <a:lumOff val="15000"/>
                  </a:schemeClr>
                </a:solidFill>
              </a:rPr>
              <a:t>Microservices</a:t>
            </a:r>
            <a:r>
              <a:rPr lang="en-US" dirty="0">
                <a:solidFill>
                  <a:schemeClr val="tx1">
                    <a:lumMod val="85000"/>
                    <a:lumOff val="15000"/>
                  </a:schemeClr>
                </a:solidFill>
              </a:rPr>
              <a:t> Bus</a:t>
            </a:r>
          </a:p>
          <a:p>
            <a:pPr marL="285750" indent="-285750">
              <a:buFontTx/>
              <a:buChar char="-"/>
            </a:pPr>
            <a:r>
              <a:rPr lang="en-US" dirty="0">
                <a:solidFill>
                  <a:schemeClr val="tx1">
                    <a:lumMod val="85000"/>
                    <a:lumOff val="15000"/>
                  </a:schemeClr>
                </a:solidFill>
              </a:rPr>
              <a:t>VNF/VM LCM Interface, from: Generic NF controller</a:t>
            </a:r>
          </a:p>
          <a:p>
            <a:pPr marL="285750" indent="-285750">
              <a:buFontTx/>
              <a:buChar char="-"/>
            </a:pPr>
            <a:r>
              <a:rPr lang="en-US" dirty="0">
                <a:solidFill>
                  <a:schemeClr val="tx1">
                    <a:lumMod val="85000"/>
                    <a:lumOff val="15000"/>
                  </a:schemeClr>
                </a:solidFill>
              </a:rPr>
              <a:t>NF </a:t>
            </a:r>
            <a:r>
              <a:rPr lang="en-US" dirty="0" err="1">
                <a:solidFill>
                  <a:schemeClr val="tx1">
                    <a:lumMod val="85000"/>
                    <a:lumOff val="15000"/>
                  </a:schemeClr>
                </a:solidFill>
              </a:rPr>
              <a:t>Config</a:t>
            </a:r>
            <a:r>
              <a:rPr lang="en-US" dirty="0">
                <a:solidFill>
                  <a:schemeClr val="tx1">
                    <a:lumMod val="85000"/>
                    <a:lumOff val="15000"/>
                  </a:schemeClr>
                </a:solidFill>
              </a:rPr>
              <a:t> Interface, from: Generic NF controller</a:t>
            </a:r>
          </a:p>
          <a:p>
            <a:pPr marL="285750" indent="-285750">
              <a:buFontTx/>
              <a:buChar char="-"/>
            </a:pPr>
            <a:r>
              <a:rPr lang="en-US" dirty="0">
                <a:solidFill>
                  <a:schemeClr val="tx1">
                    <a:lumMod val="85000"/>
                    <a:lumOff val="15000"/>
                  </a:schemeClr>
                </a:solidFill>
              </a:rPr>
              <a:t>Inventory Service Interface, from: Available and Active Inventory</a:t>
            </a:r>
          </a:p>
          <a:p>
            <a:pPr marL="285750" indent="-285750">
              <a:buFontTx/>
              <a:buChar char="-"/>
            </a:pPr>
            <a:r>
              <a:rPr lang="en-US" dirty="0">
                <a:solidFill>
                  <a:schemeClr val="tx1">
                    <a:lumMod val="85000"/>
                    <a:lumOff val="15000"/>
                  </a:schemeClr>
                </a:solidFill>
              </a:rPr>
              <a:t>Network Service LCM Interface, from: Service Orchestrator</a:t>
            </a:r>
          </a:p>
          <a:p>
            <a:pPr marL="285750" indent="-285750">
              <a:buFontTx/>
              <a:buChar char="-"/>
            </a:pPr>
            <a:r>
              <a:rPr lang="en-US" dirty="0">
                <a:solidFill>
                  <a:schemeClr val="tx1">
                    <a:lumMod val="85000"/>
                    <a:lumOff val="15000"/>
                  </a:schemeClr>
                </a:solidFill>
              </a:rPr>
              <a:t>Network Service LCM Interface, from: Virtual Controllers (APPC and VFC)</a:t>
            </a:r>
          </a:p>
          <a:p>
            <a:pPr marL="285750" indent="-285750">
              <a:buFontTx/>
              <a:buChar char="-"/>
            </a:pPr>
            <a:r>
              <a:rPr lang="en-US" dirty="0">
                <a:solidFill>
                  <a:schemeClr val="tx1">
                    <a:lumMod val="85000"/>
                    <a:lumOff val="15000"/>
                  </a:schemeClr>
                </a:solidFill>
              </a:rPr>
              <a:t>Service Distribution Interface, from: Service Design &amp; Creation</a:t>
            </a:r>
          </a:p>
          <a:p>
            <a:pPr marL="285750" indent="-285750">
              <a:buFontTx/>
              <a:buChar char="-"/>
            </a:pPr>
            <a:endParaRPr lang="en-US" dirty="0">
              <a:solidFill>
                <a:schemeClr val="tx1">
                  <a:lumMod val="85000"/>
                  <a:lumOff val="15000"/>
                </a:schemeClr>
              </a:solidFill>
            </a:endParaRPr>
          </a:p>
        </p:txBody>
      </p:sp>
      <p:sp>
        <p:nvSpPr>
          <p:cNvPr id="11" name="Rectangle 10"/>
          <p:cNvSpPr/>
          <p:nvPr/>
        </p:nvSpPr>
        <p:spPr>
          <a:xfrm>
            <a:off x="2297231" y="4677103"/>
            <a:ext cx="9523929" cy="160288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a:solidFill>
                  <a:schemeClr val="tx1">
                    <a:lumMod val="85000"/>
                    <a:lumOff val="15000"/>
                  </a:schemeClr>
                </a:solidFill>
              </a:rPr>
              <a:t>Operational policy model</a:t>
            </a:r>
          </a:p>
          <a:p>
            <a:pPr marL="285750" indent="-285750">
              <a:buFontTx/>
              <a:buChar char="-"/>
            </a:pPr>
            <a:r>
              <a:rPr lang="en-US" dirty="0">
                <a:solidFill>
                  <a:schemeClr val="tx1">
                    <a:lumMod val="85000"/>
                    <a:lumOff val="15000"/>
                  </a:schemeClr>
                </a:solidFill>
              </a:rPr>
              <a:t>Configuration policy model</a:t>
            </a:r>
          </a:p>
          <a:p>
            <a:pPr marL="285750" indent="-285750">
              <a:buFontTx/>
              <a:buChar char="-"/>
            </a:pPr>
            <a:r>
              <a:rPr lang="en-US" dirty="0">
                <a:solidFill>
                  <a:schemeClr val="tx1">
                    <a:lumMod val="85000"/>
                    <a:lumOff val="15000"/>
                  </a:schemeClr>
                </a:solidFill>
              </a:rPr>
              <a:t>Resource model in the catalog</a:t>
            </a:r>
          </a:p>
          <a:p>
            <a:pPr marL="285750" indent="-285750">
              <a:buFontTx/>
              <a:buChar char="-"/>
            </a:pPr>
            <a:r>
              <a:rPr lang="en-US" dirty="0">
                <a:solidFill>
                  <a:schemeClr val="tx1">
                    <a:lumMod val="85000"/>
                    <a:lumOff val="15000"/>
                  </a:schemeClr>
                </a:solidFill>
              </a:rPr>
              <a:t>Service model in the catalog</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1960793" cy="954107"/>
          </a:xfrm>
          <a:prstGeom prst="rect">
            <a:avLst/>
          </a:prstGeom>
          <a:noFill/>
        </p:spPr>
        <p:txBody>
          <a:bodyPr wrap="none" rtlCol="0">
            <a:spAutoFit/>
          </a:bodyPr>
          <a:lstStyle/>
          <a:p>
            <a:r>
              <a:rPr lang="en-US" sz="800" dirty="0"/>
              <a:t>Message Router Pub/Sub Service Interface</a:t>
            </a:r>
          </a:p>
          <a:p>
            <a:r>
              <a:rPr lang="en-US" sz="800" dirty="0"/>
              <a:t>Service Registration/Discovery Interface</a:t>
            </a:r>
          </a:p>
          <a:p>
            <a:r>
              <a:rPr lang="en-US" sz="800" dirty="0"/>
              <a:t>VNF/VM LCM Interface</a:t>
            </a:r>
          </a:p>
          <a:p>
            <a:r>
              <a:rPr lang="en-US" sz="800" dirty="0"/>
              <a:t>NF </a:t>
            </a:r>
            <a:r>
              <a:rPr lang="en-US" sz="800" dirty="0" err="1"/>
              <a:t>Config</a:t>
            </a:r>
            <a:r>
              <a:rPr lang="en-US" sz="800" dirty="0"/>
              <a:t> Interface</a:t>
            </a:r>
          </a:p>
          <a:p>
            <a:r>
              <a:rPr lang="en-US" sz="800" dirty="0"/>
              <a:t>Inventory Service Interface</a:t>
            </a:r>
          </a:p>
          <a:p>
            <a:r>
              <a:rPr lang="en-US" sz="800" dirty="0"/>
              <a:t>Network Service LCM Interface</a:t>
            </a:r>
          </a:p>
          <a:p>
            <a:r>
              <a:rPr lang="en-US" sz="800" dirty="0"/>
              <a:t>Service Distribution Interface</a:t>
            </a:r>
          </a:p>
        </p:txBody>
      </p:sp>
      <p:sp>
        <p:nvSpPr>
          <p:cNvPr id="15" name="TextBox 14"/>
          <p:cNvSpPr txBox="1"/>
          <p:nvPr/>
        </p:nvSpPr>
        <p:spPr>
          <a:xfrm>
            <a:off x="332181" y="1493579"/>
            <a:ext cx="1377300" cy="461665"/>
          </a:xfrm>
          <a:prstGeom prst="rect">
            <a:avLst/>
          </a:prstGeom>
          <a:noFill/>
        </p:spPr>
        <p:txBody>
          <a:bodyPr wrap="none" rtlCol="0">
            <a:spAutoFit/>
          </a:bodyPr>
          <a:lstStyle/>
          <a:p>
            <a:r>
              <a:rPr lang="en-US" sz="800" dirty="0"/>
              <a:t>Policy CRUD interface</a:t>
            </a:r>
          </a:p>
          <a:p>
            <a:r>
              <a:rPr lang="en-US" sz="800" dirty="0"/>
              <a:t>Policy deployment interface</a:t>
            </a:r>
          </a:p>
          <a:p>
            <a:r>
              <a:rPr lang="en-US" sz="800" dirty="0"/>
              <a:t>Policy model CRUD interface</a:t>
            </a:r>
          </a:p>
        </p:txBody>
      </p:sp>
    </p:spTree>
    <p:extLst>
      <p:ext uri="{BB962C8B-B14F-4D97-AF65-F5344CB8AC3E}">
        <p14:creationId xmlns:p14="http://schemas.microsoft.com/office/powerpoint/2010/main" val="590923332"/>
      </p:ext>
    </p:extLst>
  </p:cSld>
  <p:clrMapOvr>
    <a:masterClrMapping/>
  </p:clrMapOvr>
  <p:transition>
    <p:wipe dir="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C9CD605-947A-3C4E-98CB-B055F943FEBA}" type="slidenum">
              <a:rPr kumimoji="0" lang="en-US" sz="1200" b="0" i="0" u="none" strike="noStrike" kern="1200" cap="none" spc="0" normalizeH="0" baseline="0" noProof="0" smtClean="0">
                <a:ln>
                  <a:noFill/>
                </a:ln>
                <a:solidFill>
                  <a:prstClr val="black">
                    <a:alpha val="50000"/>
                  </a:prstClr>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49</a:t>
            </a:fld>
            <a:endParaRPr kumimoji="0" lang="en-US" sz="1200" b="0" i="0" u="none" strike="noStrike" kern="1200" cap="none" spc="0" normalizeH="0" baseline="0" noProof="0" dirty="0">
              <a:ln>
                <a:noFill/>
              </a:ln>
              <a:solidFill>
                <a:prstClr val="black">
                  <a:alpha val="50000"/>
                </a:prstClr>
              </a:solidFill>
              <a:effectLst/>
              <a:uLnTx/>
              <a:uFillTx/>
              <a:latin typeface="Arial" panose="020B0604020202020204" pitchFamily="34" charset="0"/>
              <a:ea typeface="+mn-ea"/>
              <a:cs typeface="Arial" panose="020B0604020202020204" pitchFamily="34" charset="0"/>
            </a:endParaRPr>
          </a:p>
        </p:txBody>
      </p:sp>
      <p:sp>
        <p:nvSpPr>
          <p:cNvPr id="3" name="Title 2"/>
          <p:cNvSpPr>
            <a:spLocks noGrp="1"/>
          </p:cNvSpPr>
          <p:nvPr>
            <p:ph type="title"/>
          </p:nvPr>
        </p:nvSpPr>
        <p:spPr>
          <a:xfrm>
            <a:off x="115163" y="172021"/>
            <a:ext cx="11506200" cy="538770"/>
          </a:xfrm>
        </p:spPr>
        <p:txBody>
          <a:bodyPr>
            <a:normAutofit fontScale="90000"/>
          </a:bodyPr>
          <a:lstStyle/>
          <a:p>
            <a:r>
              <a:rPr lang="en-US" dirty="0" smtClean="0"/>
              <a:t>SDN-C Functions</a:t>
            </a:r>
            <a:endParaRPr lang="en-US" dirty="0"/>
          </a:p>
        </p:txBody>
      </p:sp>
      <p:sp>
        <p:nvSpPr>
          <p:cNvPr id="4" name="Text Placeholder 3"/>
          <p:cNvSpPr>
            <a:spLocks noGrp="1"/>
          </p:cNvSpPr>
          <p:nvPr>
            <p:ph type="body" sz="quarter" idx="10"/>
          </p:nvPr>
        </p:nvSpPr>
        <p:spPr>
          <a:xfrm>
            <a:off x="115163" y="1128408"/>
            <a:ext cx="5926573" cy="5106517"/>
          </a:xfrm>
        </p:spPr>
        <p:txBody>
          <a:bodyPr>
            <a:normAutofit/>
          </a:bodyPr>
          <a:lstStyle/>
          <a:p>
            <a:pPr marL="168782" indent="-168782">
              <a:spcBef>
                <a:spcPts val="600"/>
              </a:spcBef>
              <a:spcAft>
                <a:spcPts val="300"/>
              </a:spcAft>
              <a:buFont typeface="Arial" panose="020B0604020202020204" pitchFamily="34" charset="0"/>
              <a:buChar char="•"/>
            </a:pPr>
            <a:r>
              <a:rPr lang="en-US" sz="1400" b="1" dirty="0" smtClean="0">
                <a:solidFill>
                  <a:srgbClr val="045C87"/>
                </a:solidFill>
              </a:rPr>
              <a:t>SDN-C </a:t>
            </a:r>
            <a:r>
              <a:rPr lang="en-US" sz="1400" b="1" dirty="0">
                <a:solidFill>
                  <a:srgbClr val="045C87"/>
                </a:solidFill>
              </a:rPr>
              <a:t>configures and maintains the health of L1-3 VNFs/PNFs and network services throughout their lifecycle</a:t>
            </a:r>
          </a:p>
          <a:p>
            <a:pPr marL="168782" indent="-168782">
              <a:spcBef>
                <a:spcPts val="600"/>
              </a:spcBef>
              <a:spcAft>
                <a:spcPts val="300"/>
              </a:spcAft>
              <a:buFont typeface="Arial" panose="020B0604020202020204" pitchFamily="34" charset="0"/>
              <a:buChar char="•"/>
            </a:pPr>
            <a:r>
              <a:rPr lang="en-US" sz="1400" b="1" dirty="0">
                <a:solidFill>
                  <a:srgbClr val="045C87"/>
                </a:solidFill>
              </a:rPr>
              <a:t>Programmable network application management platform</a:t>
            </a:r>
            <a:endParaRPr lang="en-US" sz="1400" b="1" dirty="0">
              <a:solidFill>
                <a:srgbClr val="067AB4">
                  <a:lumMod val="75000"/>
                </a:srgbClr>
              </a:solidFill>
            </a:endParaRPr>
          </a:p>
          <a:p>
            <a:pPr marL="347041" lvl="1" indent="-170367">
              <a:buFont typeface="Calibri" panose="020F0502020204030204" pitchFamily="34" charset="0"/>
              <a:buChar char="‒"/>
            </a:pPr>
            <a:r>
              <a:rPr lang="en-US" sz="1200" b="1" dirty="0">
                <a:solidFill>
                  <a:srgbClr val="000000"/>
                </a:solidFill>
              </a:rPr>
              <a:t>Behavior patterns programmed via models and policies</a:t>
            </a:r>
          </a:p>
          <a:p>
            <a:pPr marL="347041" lvl="1" indent="-170367">
              <a:buFont typeface="Calibri" panose="020F0502020204030204" pitchFamily="34" charset="0"/>
              <a:buChar char="‒"/>
            </a:pPr>
            <a:r>
              <a:rPr lang="en-US" sz="1200" b="1" dirty="0">
                <a:solidFill>
                  <a:srgbClr val="000000"/>
                </a:solidFill>
              </a:rPr>
              <a:t>Standards based models &amp; protocols for multi-vendor implementation</a:t>
            </a:r>
          </a:p>
          <a:p>
            <a:pPr marL="347041" lvl="1" indent="-170367">
              <a:buFont typeface="Calibri" panose="020F0502020204030204" pitchFamily="34" charset="0"/>
              <a:buChar char="‒"/>
            </a:pPr>
            <a:r>
              <a:rPr lang="en-US" sz="1200" b="1" dirty="0">
                <a:solidFill>
                  <a:srgbClr val="000000"/>
                </a:solidFill>
              </a:rPr>
              <a:t>Extensible SB adapter set supporting various network </a:t>
            </a:r>
            <a:r>
              <a:rPr lang="en-US" sz="1200" b="1" dirty="0" err="1">
                <a:solidFill>
                  <a:srgbClr val="000000"/>
                </a:solidFill>
              </a:rPr>
              <a:t>config</a:t>
            </a:r>
            <a:r>
              <a:rPr lang="en-US" sz="1200" b="1" dirty="0">
                <a:solidFill>
                  <a:srgbClr val="000000"/>
                </a:solidFill>
              </a:rPr>
              <a:t> protocols, including 3</a:t>
            </a:r>
            <a:r>
              <a:rPr lang="en-US" sz="1200" b="1" baseline="30000" dirty="0">
                <a:solidFill>
                  <a:srgbClr val="000000"/>
                </a:solidFill>
              </a:rPr>
              <a:t>rd</a:t>
            </a:r>
            <a:r>
              <a:rPr lang="en-US" sz="1200" b="1" dirty="0">
                <a:solidFill>
                  <a:srgbClr val="000000"/>
                </a:solidFill>
              </a:rPr>
              <a:t> party controllers</a:t>
            </a:r>
          </a:p>
          <a:p>
            <a:pPr marL="347041" lvl="1" indent="-170367">
              <a:buFont typeface="Calibri" panose="020F0502020204030204" pitchFamily="34" charset="0"/>
              <a:buChar char="‒"/>
            </a:pPr>
            <a:r>
              <a:rPr lang="en-US" sz="1200" b="1" dirty="0">
                <a:solidFill>
                  <a:srgbClr val="000000"/>
                </a:solidFill>
              </a:rPr>
              <a:t>Operational control, coordinated state changes across devices, source of telemetry/events, etc.</a:t>
            </a:r>
          </a:p>
          <a:p>
            <a:pPr marL="168782" indent="-168782">
              <a:spcBef>
                <a:spcPts val="600"/>
              </a:spcBef>
              <a:spcAft>
                <a:spcPts val="300"/>
              </a:spcAft>
              <a:buFont typeface="Arial" panose="020B0604020202020204" pitchFamily="34" charset="0"/>
              <a:buChar char="•"/>
            </a:pPr>
            <a:r>
              <a:rPr lang="en-US" sz="1400" b="1" dirty="0">
                <a:solidFill>
                  <a:srgbClr val="067AB4">
                    <a:lumMod val="75000"/>
                  </a:srgbClr>
                </a:solidFill>
              </a:rPr>
              <a:t>Manages the health of network services &amp; VNFs/PNFs in its scope</a:t>
            </a:r>
          </a:p>
          <a:p>
            <a:pPr marL="347041" lvl="1" indent="-170367">
              <a:buFont typeface="Calibri" panose="020F0502020204030204" pitchFamily="34" charset="0"/>
              <a:buChar char="‒"/>
            </a:pPr>
            <a:r>
              <a:rPr lang="en-US" sz="1200" b="1" dirty="0">
                <a:solidFill>
                  <a:srgbClr val="000000"/>
                </a:solidFill>
              </a:rPr>
              <a:t>Policy-based optimization to meet SLAs</a:t>
            </a:r>
          </a:p>
          <a:p>
            <a:pPr marL="347041" lvl="1" indent="-170367">
              <a:buFont typeface="Calibri" panose="020F0502020204030204" pitchFamily="34" charset="0"/>
              <a:buChar char="‒"/>
            </a:pPr>
            <a:r>
              <a:rPr lang="en-US" sz="1200" b="1" dirty="0">
                <a:solidFill>
                  <a:srgbClr val="000000"/>
                </a:solidFill>
              </a:rPr>
              <a:t>Event-based control loop automation to solve local issues near real-time</a:t>
            </a:r>
          </a:p>
          <a:p>
            <a:pPr marL="347041" lvl="1" indent="-170367">
              <a:buFont typeface="Calibri" panose="020F0502020204030204" pitchFamily="34" charset="0"/>
              <a:buChar char="‒"/>
            </a:pPr>
            <a:r>
              <a:rPr lang="en-US" sz="1200" b="1" dirty="0">
                <a:solidFill>
                  <a:srgbClr val="000000"/>
                </a:solidFill>
              </a:rPr>
              <a:t>Action executor for outer control loop automation</a:t>
            </a:r>
          </a:p>
          <a:p>
            <a:pPr marL="168782" indent="-168782">
              <a:spcBef>
                <a:spcPts val="600"/>
              </a:spcBef>
              <a:spcAft>
                <a:spcPts val="300"/>
              </a:spcAft>
              <a:buFont typeface="Arial" panose="020B0604020202020204" pitchFamily="34" charset="0"/>
              <a:buChar char="•"/>
            </a:pPr>
            <a:r>
              <a:rPr lang="en-US" sz="1400" b="1" dirty="0">
                <a:solidFill>
                  <a:srgbClr val="067AB4">
                    <a:lumMod val="75000"/>
                  </a:srgbClr>
                </a:solidFill>
              </a:rPr>
              <a:t>Local source of truth</a:t>
            </a:r>
          </a:p>
          <a:p>
            <a:pPr marL="347041" lvl="1" indent="-170367">
              <a:buFont typeface="Calibri" panose="020F0502020204030204" pitchFamily="34" charset="0"/>
              <a:buChar char="‒"/>
            </a:pPr>
            <a:r>
              <a:rPr lang="en-US" sz="1200" b="1" dirty="0">
                <a:solidFill>
                  <a:srgbClr val="000000"/>
                </a:solidFill>
              </a:rPr>
              <a:t>Manages inventory within its scope</a:t>
            </a:r>
          </a:p>
          <a:p>
            <a:pPr marL="347041" lvl="1" indent="-170367">
              <a:buFont typeface="Calibri" panose="020F0502020204030204" pitchFamily="34" charset="0"/>
              <a:buChar char="‒"/>
            </a:pPr>
            <a:r>
              <a:rPr lang="en-US" sz="1200" b="1" dirty="0">
                <a:solidFill>
                  <a:srgbClr val="000000"/>
                </a:solidFill>
              </a:rPr>
              <a:t>All stages/states of lifecycle</a:t>
            </a:r>
          </a:p>
          <a:p>
            <a:pPr marL="347041" lvl="1" indent="-170367">
              <a:buFont typeface="Calibri" panose="020F0502020204030204" pitchFamily="34" charset="0"/>
              <a:buChar char="‒"/>
            </a:pPr>
            <a:r>
              <a:rPr lang="en-US" sz="1200" b="1" dirty="0">
                <a:solidFill>
                  <a:srgbClr val="000000"/>
                </a:solidFill>
              </a:rPr>
              <a:t>Configuration audits</a:t>
            </a:r>
          </a:p>
          <a:p>
            <a:pPr marL="168782" indent="-168782">
              <a:lnSpc>
                <a:spcPct val="100000"/>
              </a:lnSpc>
              <a:spcBef>
                <a:spcPts val="600"/>
              </a:spcBef>
              <a:spcAft>
                <a:spcPts val="300"/>
              </a:spcAft>
              <a:buFont typeface="Arial" panose="020B0604020202020204" pitchFamily="34" charset="0"/>
              <a:buChar char="•"/>
            </a:pPr>
            <a:r>
              <a:rPr lang="en-US" sz="1400" b="1" dirty="0">
                <a:solidFill>
                  <a:srgbClr val="067AB4">
                    <a:lumMod val="75000"/>
                  </a:srgbClr>
                </a:solidFill>
              </a:rPr>
              <a:t>Key Attributes of Controllers</a:t>
            </a:r>
          </a:p>
          <a:p>
            <a:pPr marL="347041" lvl="1" indent="-170367">
              <a:buFont typeface="Calibri" panose="020F0502020204030204" pitchFamily="34" charset="0"/>
              <a:buChar char="‒"/>
            </a:pPr>
            <a:r>
              <a:rPr lang="en-US" sz="1200" b="1" dirty="0">
                <a:solidFill>
                  <a:srgbClr val="000000"/>
                </a:solidFill>
              </a:rPr>
              <a:t>Intimate with network protocols</a:t>
            </a:r>
          </a:p>
          <a:p>
            <a:pPr marL="347041" lvl="1" indent="-170367">
              <a:buFont typeface="Calibri" panose="020F0502020204030204" pitchFamily="34" charset="0"/>
              <a:buChar char="‒"/>
            </a:pPr>
            <a:r>
              <a:rPr lang="en-US" sz="1200" b="1" dirty="0">
                <a:solidFill>
                  <a:srgbClr val="000000"/>
                </a:solidFill>
              </a:rPr>
              <a:t>Manages the state of services</a:t>
            </a:r>
          </a:p>
          <a:p>
            <a:pPr marL="347041" lvl="1" indent="-170367">
              <a:buFont typeface="Calibri" panose="020F0502020204030204" pitchFamily="34" charset="0"/>
              <a:buChar char="‒"/>
            </a:pPr>
            <a:r>
              <a:rPr lang="en-US" sz="1200" b="1" dirty="0">
                <a:solidFill>
                  <a:srgbClr val="000000"/>
                </a:solidFill>
              </a:rPr>
              <a:t>Single service/network domain scope per instance</a:t>
            </a:r>
          </a:p>
        </p:txBody>
      </p:sp>
      <p:grpSp>
        <p:nvGrpSpPr>
          <p:cNvPr id="5" name="Group 4"/>
          <p:cNvGrpSpPr/>
          <p:nvPr/>
        </p:nvGrpSpPr>
        <p:grpSpPr>
          <a:xfrm>
            <a:off x="10194455" y="45332"/>
            <a:ext cx="1814461" cy="940456"/>
            <a:chOff x="10194455" y="45332"/>
            <a:chExt cx="1814461" cy="940456"/>
          </a:xfrm>
        </p:grpSpPr>
        <p:sp>
          <p:nvSpPr>
            <p:cNvPr id="84" name="Rectangle 83">
              <a:extLst>
                <a:ext uri="{FF2B5EF4-FFF2-40B4-BE49-F238E27FC236}">
                  <a16:creationId xmlns:a16="http://schemas.microsoft.com/office/drawing/2014/main" xmlns="" id="{3261A921-D5CE-49C2-9B24-6EB17C1C8DA8}"/>
                </a:ext>
              </a:extLst>
            </p:cNvPr>
            <p:cNvSpPr/>
            <p:nvPr/>
          </p:nvSpPr>
          <p:spPr>
            <a:xfrm>
              <a:off x="10194455" y="273769"/>
              <a:ext cx="1814461" cy="712019"/>
            </a:xfrm>
            <a:prstGeom prst="rect">
              <a:avLst/>
            </a:prstGeom>
            <a:solidFill>
              <a:schemeClr val="bg1"/>
            </a:solidFill>
            <a:ln w="76200" cap="flat">
              <a:solidFill>
                <a:schemeClr val="tx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ctr" anchorCtr="0" forceAA="0" compatLnSpc="1">
              <a:prstTxWarp prst="textNoShape">
                <a:avLst/>
              </a:prstTxWarp>
              <a:no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a:ea typeface="+mn-ea"/>
                <a:cs typeface="+mn-cs"/>
                <a:sym typeface="Calibri"/>
              </a:endParaRPr>
            </a:p>
          </p:txBody>
        </p:sp>
        <p:sp>
          <p:nvSpPr>
            <p:cNvPr id="85" name="TextBox 84">
              <a:extLst>
                <a:ext uri="{FF2B5EF4-FFF2-40B4-BE49-F238E27FC236}">
                  <a16:creationId xmlns:a16="http://schemas.microsoft.com/office/drawing/2014/main" xmlns="" id="{61E46455-4F0F-463D-AB65-404AE4F7355E}"/>
                </a:ext>
              </a:extLst>
            </p:cNvPr>
            <p:cNvSpPr txBox="1"/>
            <p:nvPr/>
          </p:nvSpPr>
          <p:spPr>
            <a:xfrm>
              <a:off x="10901158" y="45332"/>
              <a:ext cx="432168" cy="369330"/>
            </a:xfrm>
            <a:prstGeom prst="rect">
              <a:avLst/>
            </a:pr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a:ea typeface="+mn-ea"/>
                  <a:cs typeface="+mn-cs"/>
                  <a:sym typeface="Calibri"/>
                </a:rPr>
                <a:t>Key</a:t>
              </a:r>
            </a:p>
          </p:txBody>
        </p:sp>
        <p:grpSp>
          <p:nvGrpSpPr>
            <p:cNvPr id="86" name="Group 85">
              <a:extLst>
                <a:ext uri="{FF2B5EF4-FFF2-40B4-BE49-F238E27FC236}">
                  <a16:creationId xmlns:a16="http://schemas.microsoft.com/office/drawing/2014/main" xmlns="" id="{E4A90269-B139-4BEE-B670-97E5AACE2CF7}"/>
                </a:ext>
              </a:extLst>
            </p:cNvPr>
            <p:cNvGrpSpPr/>
            <p:nvPr/>
          </p:nvGrpSpPr>
          <p:grpSpPr>
            <a:xfrm>
              <a:off x="10280393" y="447126"/>
              <a:ext cx="1714288" cy="436790"/>
              <a:chOff x="5236557" y="1068009"/>
              <a:chExt cx="1714288" cy="436790"/>
            </a:xfrm>
          </p:grpSpPr>
          <p:sp>
            <p:nvSpPr>
              <p:cNvPr id="87" name="TextBox 86">
                <a:extLst>
                  <a:ext uri="{FF2B5EF4-FFF2-40B4-BE49-F238E27FC236}">
                    <a16:creationId xmlns:a16="http://schemas.microsoft.com/office/drawing/2014/main" xmlns="" id="{1F6DC9E0-BB51-4BE7-B541-C52F0FBAB1C7}"/>
                  </a:ext>
                </a:extLst>
              </p:cNvPr>
              <p:cNvSpPr txBox="1"/>
              <p:nvPr/>
            </p:nvSpPr>
            <p:spPr>
              <a:xfrm>
                <a:off x="5236557" y="1068009"/>
                <a:ext cx="481258" cy="215331"/>
              </a:xfrm>
              <a:prstGeom prst="rect">
                <a:avLst/>
              </a:prstGeom>
              <a:solidFill>
                <a:srgbClr val="BFBFBF">
                  <a:alpha val="74902"/>
                </a:srgbClr>
              </a:solid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CE-x</a:t>
                </a:r>
              </a:p>
            </p:txBody>
          </p:sp>
          <p:sp>
            <p:nvSpPr>
              <p:cNvPr id="88" name="TextBox 87">
                <a:extLst>
                  <a:ext uri="{FF2B5EF4-FFF2-40B4-BE49-F238E27FC236}">
                    <a16:creationId xmlns:a16="http://schemas.microsoft.com/office/drawing/2014/main" xmlns="" id="{5C9EC464-C30F-4A12-8EA7-61B0C36B359A}"/>
                  </a:ext>
                </a:extLst>
              </p:cNvPr>
              <p:cNvSpPr txBox="1"/>
              <p:nvPr/>
            </p:nvSpPr>
            <p:spPr>
              <a:xfrm>
                <a:off x="5236557" y="1289468"/>
                <a:ext cx="481258" cy="215331"/>
              </a:xfrm>
              <a:prstGeom prst="rect">
                <a:avLst/>
              </a:prstGeom>
              <a:solidFill>
                <a:srgbClr val="BFBFBF">
                  <a:alpha val="74902"/>
                </a:srgbClr>
              </a:solid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CI-x</a:t>
                </a:r>
              </a:p>
            </p:txBody>
          </p:sp>
          <p:sp>
            <p:nvSpPr>
              <p:cNvPr id="89" name="TextBox 88">
                <a:extLst>
                  <a:ext uri="{FF2B5EF4-FFF2-40B4-BE49-F238E27FC236}">
                    <a16:creationId xmlns:a16="http://schemas.microsoft.com/office/drawing/2014/main" xmlns="" id="{839B1F57-7E45-4803-A778-6DA687031A58}"/>
                  </a:ext>
                </a:extLst>
              </p:cNvPr>
              <p:cNvSpPr txBox="1"/>
              <p:nvPr/>
            </p:nvSpPr>
            <p:spPr>
              <a:xfrm>
                <a:off x="5717815" y="1071230"/>
                <a:ext cx="1233030" cy="215444"/>
              </a:xfrm>
              <a:prstGeom prst="rect">
                <a:avLst/>
              </a:prstGeom>
              <a:no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Controller External API</a:t>
                </a:r>
              </a:p>
            </p:txBody>
          </p:sp>
          <p:sp>
            <p:nvSpPr>
              <p:cNvPr id="90" name="TextBox 89">
                <a:extLst>
                  <a:ext uri="{FF2B5EF4-FFF2-40B4-BE49-F238E27FC236}">
                    <a16:creationId xmlns:a16="http://schemas.microsoft.com/office/drawing/2014/main" xmlns="" id="{21FE55A6-061E-4CCE-AC67-4B2536577CE3}"/>
                  </a:ext>
                </a:extLst>
              </p:cNvPr>
              <p:cNvSpPr txBox="1"/>
              <p:nvPr/>
            </p:nvSpPr>
            <p:spPr>
              <a:xfrm>
                <a:off x="5725221" y="1283340"/>
                <a:ext cx="1199367" cy="215444"/>
              </a:xfrm>
              <a:prstGeom prst="rect">
                <a:avLst/>
              </a:prstGeom>
              <a:no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Controller Internal API</a:t>
                </a:r>
              </a:p>
            </p:txBody>
          </p:sp>
        </p:grpSp>
      </p:grpSp>
      <p:grpSp>
        <p:nvGrpSpPr>
          <p:cNvPr id="12" name="Group 11">
            <a:extLst>
              <a:ext uri="{FF2B5EF4-FFF2-40B4-BE49-F238E27FC236}">
                <a16:creationId xmlns:a16="http://schemas.microsoft.com/office/drawing/2014/main" xmlns="" id="{4385331D-C8C2-5943-9B61-510395E78058}"/>
              </a:ext>
            </a:extLst>
          </p:cNvPr>
          <p:cNvGrpSpPr/>
          <p:nvPr/>
        </p:nvGrpSpPr>
        <p:grpSpPr>
          <a:xfrm>
            <a:off x="5961888" y="1002790"/>
            <a:ext cx="6047029" cy="5476879"/>
            <a:chOff x="5961888" y="1002790"/>
            <a:chExt cx="6047029" cy="5476879"/>
          </a:xfrm>
        </p:grpSpPr>
        <p:sp>
          <p:nvSpPr>
            <p:cNvPr id="115" name="Rectangle 114">
              <a:extLst>
                <a:ext uri="{FF2B5EF4-FFF2-40B4-BE49-F238E27FC236}">
                  <a16:creationId xmlns:a16="http://schemas.microsoft.com/office/drawing/2014/main" xmlns="" id="{7545B064-58F7-4345-A6C9-A4371EB911ED}"/>
                </a:ext>
              </a:extLst>
            </p:cNvPr>
            <p:cNvSpPr/>
            <p:nvPr/>
          </p:nvSpPr>
          <p:spPr>
            <a:xfrm>
              <a:off x="9562795" y="1219898"/>
              <a:ext cx="1172818" cy="338707"/>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t" anchorCtr="1"/>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rgbClr val="70AD47">
                      <a:lumMod val="20000"/>
                      <a:lumOff val="80000"/>
                    </a:srgbClr>
                  </a:solidFill>
                  <a:effectLst/>
                  <a:uLnTx/>
                  <a:uFillTx/>
                  <a:latin typeface="Calibri"/>
                  <a:ea typeface="+mn-ea"/>
                  <a:cs typeface="+mn-cs"/>
                </a:rPr>
                <a:t>Policy</a:t>
              </a:r>
            </a:p>
          </p:txBody>
        </p:sp>
        <p:sp>
          <p:nvSpPr>
            <p:cNvPr id="22" name="Rounded Rectangle 132"/>
            <p:cNvSpPr/>
            <p:nvPr/>
          </p:nvSpPr>
          <p:spPr>
            <a:xfrm>
              <a:off x="6213007" y="2094846"/>
              <a:ext cx="5795910" cy="3631471"/>
            </a:xfrm>
            <a:prstGeom prst="roundRect">
              <a:avLst>
                <a:gd name="adj" fmla="val 0"/>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1362" tIns="45679" rIns="91362" bIns="45679" rtlCol="0" anchor="t" anchorCtr="0"/>
            <a:lstStyle/>
            <a:p>
              <a:pPr marL="0" marR="0" lvl="0" indent="0" algn="ctr" defTabSz="1216859" rtl="0" eaLnBrk="1" fontAlgn="auto" latinLnBrk="0" hangingPunct="1">
                <a:lnSpc>
                  <a:spcPts val="14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libri"/>
                <a:ea typeface="+mn-ea"/>
                <a:cs typeface="+mn-cs"/>
              </a:endParaRPr>
            </a:p>
          </p:txBody>
        </p:sp>
        <p:sp>
          <p:nvSpPr>
            <p:cNvPr id="23" name="Rounded Rectangle 21"/>
            <p:cNvSpPr/>
            <p:nvPr/>
          </p:nvSpPr>
          <p:spPr>
            <a:xfrm>
              <a:off x="8175688" y="2706650"/>
              <a:ext cx="1750338" cy="1672513"/>
            </a:xfrm>
            <a:prstGeom prst="round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1362" tIns="45679" rIns="91362" bIns="45679" rtlCol="0" anchor="t" anchorCtr="0"/>
            <a:lstStyle/>
            <a:p>
              <a:pPr marL="0" marR="0" lvl="0" indent="0" algn="ctr" defTabSz="1216859" rtl="0" eaLnBrk="1" fontAlgn="auto" latinLnBrk="0" hangingPunct="1">
                <a:lnSpc>
                  <a:spcPts val="14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a:ea typeface="+mn-ea"/>
                  <a:cs typeface="+mn-cs"/>
                </a:rPr>
                <a:t>Service Control </a:t>
              </a:r>
            </a:p>
            <a:p>
              <a:pPr marL="0" marR="0" lvl="0" indent="0" algn="ctr" defTabSz="1216859" rtl="0" eaLnBrk="1" fontAlgn="auto" latinLnBrk="0" hangingPunct="1">
                <a:lnSpc>
                  <a:spcPts val="14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a:ea typeface="+mn-ea"/>
                  <a:cs typeface="+mn-cs"/>
                </a:rPr>
                <a:t>Processing</a:t>
              </a:r>
            </a:p>
          </p:txBody>
        </p:sp>
        <p:sp>
          <p:nvSpPr>
            <p:cNvPr id="24" name="TextBox 23"/>
            <p:cNvSpPr txBox="1"/>
            <p:nvPr/>
          </p:nvSpPr>
          <p:spPr>
            <a:xfrm>
              <a:off x="6176065" y="2024174"/>
              <a:ext cx="909066" cy="707803"/>
            </a:xfrm>
            <a:prstGeom prst="rect">
              <a:avLst/>
            </a:prstGeom>
            <a:noFill/>
          </p:spPr>
          <p:txBody>
            <a:bodyPr wrap="none" lIns="91362" tIns="45679" rIns="91362" bIns="45679" rtlCol="0">
              <a:spAutoFit/>
            </a:bodyPr>
            <a:lstStyle/>
            <a:p>
              <a:pPr marL="0" marR="0" lvl="0" indent="0" algn="l" defTabSz="1216859"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smtClean="0">
                  <a:ln>
                    <a:noFill/>
                  </a:ln>
                  <a:solidFill>
                    <a:prstClr val="black"/>
                  </a:solidFill>
                  <a:effectLst/>
                  <a:uLnTx/>
                  <a:uFillTx/>
                  <a:latin typeface="Calibri"/>
                  <a:ea typeface="+mn-ea"/>
                  <a:cs typeface="+mn-cs"/>
                </a:rPr>
                <a:t>SDN-C </a:t>
              </a:r>
              <a:endParaRPr kumimoji="0" lang="en-US" sz="2000" b="1"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1216859"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black"/>
                </a:solidFill>
                <a:effectLst/>
                <a:uLnTx/>
                <a:uFillTx/>
                <a:latin typeface="Calibri"/>
                <a:ea typeface="+mn-ea"/>
                <a:cs typeface="+mn-cs"/>
              </a:endParaRPr>
            </a:p>
          </p:txBody>
        </p:sp>
        <p:sp>
          <p:nvSpPr>
            <p:cNvPr id="31" name="Can 93"/>
            <p:cNvSpPr/>
            <p:nvPr/>
          </p:nvSpPr>
          <p:spPr bwMode="auto">
            <a:xfrm>
              <a:off x="6338243" y="2706650"/>
              <a:ext cx="1547611" cy="1696602"/>
            </a:xfrm>
            <a:prstGeom prst="can">
              <a:avLst>
                <a:gd name="adj" fmla="val 16600"/>
              </a:avLst>
            </a:prstGeom>
            <a:solidFill>
              <a:schemeClr val="bg1"/>
            </a:solidFill>
            <a:ln w="12700" cap="flat" cmpd="sng" algn="ctr">
              <a:solidFill>
                <a:schemeClr val="accent3">
                  <a:lumMod val="50000"/>
                </a:schemeClr>
              </a:solidFill>
              <a:prstDash val="solid"/>
              <a:round/>
              <a:headEnd type="none" w="med" len="med"/>
              <a:tailEnd type="none" w="med" len="med"/>
            </a:ln>
            <a:effectLst/>
          </p:spPr>
          <p:txBody>
            <a:bodyPr vert="horz" wrap="square" lIns="0" tIns="0" rIns="0" bIns="91266" numCol="1" rtlCol="0" anchor="t" anchorCtr="0" compatLnSpc="1">
              <a:prstTxWarp prst="textNoShape">
                <a:avLst/>
              </a:prstTxWarp>
              <a:noAutofit/>
            </a:bodyPr>
            <a:lstStyle/>
            <a:p>
              <a:pPr marL="0" marR="0" lvl="0" indent="0" algn="ctr" defTabSz="912717" rtl="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dirty="0">
                <a:ln>
                  <a:noFill/>
                </a:ln>
                <a:solidFill>
                  <a:prstClr val="black"/>
                </a:solidFill>
                <a:effectLst/>
                <a:uLnTx/>
                <a:uFillTx/>
                <a:latin typeface="Calibri"/>
                <a:ea typeface="+mn-ea"/>
                <a:cs typeface="+mn-cs"/>
              </a:endParaRPr>
            </a:p>
            <a:p>
              <a:pPr marL="0" marR="0" lvl="0" indent="0" algn="ctr" defTabSz="912717" rtl="0" eaLnBrk="1" fontAlgn="auto" latinLnBrk="0" hangingPunct="1">
                <a:lnSpc>
                  <a:spcPct val="100000"/>
                </a:lnSpc>
                <a:spcBef>
                  <a:spcPts val="0"/>
                </a:spcBef>
                <a:spcAft>
                  <a:spcPts val="0"/>
                </a:spcAft>
                <a:buClrTx/>
                <a:buSzTx/>
                <a:buFontTx/>
                <a:buNone/>
                <a:tabLst/>
                <a:defRPr/>
              </a:pPr>
              <a:endParaRPr kumimoji="0" lang="en-US" sz="1100" b="1" i="0" u="none" strike="noStrike" kern="0" cap="none" spc="0" normalizeH="0" baseline="0" noProof="0" dirty="0">
                <a:ln>
                  <a:noFill/>
                </a:ln>
                <a:solidFill>
                  <a:prstClr val="black"/>
                </a:solidFill>
                <a:effectLst/>
                <a:uLnTx/>
                <a:uFillTx/>
                <a:latin typeface="Calibri"/>
                <a:ea typeface="+mn-ea"/>
                <a:cs typeface="+mn-cs"/>
              </a:endParaRPr>
            </a:p>
            <a:p>
              <a:pPr marL="0" marR="0" lvl="0" indent="0" algn="ctr" defTabSz="912717" rtl="0" eaLnBrk="1" fontAlgn="auto" latinLnBrk="0" hangingPunct="1">
                <a:lnSpc>
                  <a:spcPct val="100000"/>
                </a:lnSpc>
                <a:spcBef>
                  <a:spcPts val="0"/>
                </a:spcBef>
                <a:spcAft>
                  <a:spcPts val="0"/>
                </a:spcAft>
                <a:buClrTx/>
                <a:buSzTx/>
                <a:buFontTx/>
                <a:buNone/>
                <a:tabLst/>
                <a:defRPr/>
              </a:pPr>
              <a:endParaRPr kumimoji="0" lang="en-US" sz="1100" b="1" i="0" u="none" strike="noStrike" kern="0" cap="none" spc="0" normalizeH="0" baseline="0" noProof="0" dirty="0">
                <a:ln>
                  <a:noFill/>
                </a:ln>
                <a:solidFill>
                  <a:prstClr val="black"/>
                </a:solidFill>
                <a:effectLst/>
                <a:uLnTx/>
                <a:uFillTx/>
                <a:latin typeface="Calibri"/>
                <a:ea typeface="+mn-ea"/>
                <a:cs typeface="+mn-cs"/>
              </a:endParaRPr>
            </a:p>
            <a:p>
              <a:pPr marL="0" marR="0" lvl="0" indent="0" algn="ctr" defTabSz="912717" rtl="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dirty="0">
                <a:ln>
                  <a:noFill/>
                </a:ln>
                <a:solidFill>
                  <a:prstClr val="black"/>
                </a:solidFill>
                <a:effectLst/>
                <a:uLnTx/>
                <a:uFillTx/>
                <a:latin typeface="Calibri"/>
                <a:ea typeface="+mn-ea"/>
                <a:cs typeface="+mn-cs"/>
              </a:endParaRPr>
            </a:p>
            <a:p>
              <a:pPr marL="0" marR="0" lvl="0" indent="0" algn="ctr" defTabSz="912717" rtl="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dirty="0">
                <a:ln>
                  <a:noFill/>
                </a:ln>
                <a:solidFill>
                  <a:prstClr val="black"/>
                </a:solidFill>
                <a:effectLst/>
                <a:uLnTx/>
                <a:uFillTx/>
                <a:latin typeface="Calibri"/>
                <a:ea typeface="+mn-ea"/>
                <a:cs typeface="+mn-cs"/>
              </a:endParaRPr>
            </a:p>
          </p:txBody>
        </p:sp>
        <p:sp>
          <p:nvSpPr>
            <p:cNvPr id="32" name="Rectangle 31"/>
            <p:cNvSpPr/>
            <p:nvPr/>
          </p:nvSpPr>
          <p:spPr>
            <a:xfrm>
              <a:off x="6379170" y="3180260"/>
              <a:ext cx="1445387" cy="117687"/>
            </a:xfrm>
            <a:prstGeom prst="rect">
              <a:avLst/>
            </a:prstGeom>
          </p:spPr>
          <p:style>
            <a:lnRef idx="1">
              <a:schemeClr val="accent2"/>
            </a:lnRef>
            <a:fillRef idx="2">
              <a:schemeClr val="accent2"/>
            </a:fillRef>
            <a:effectRef idx="1">
              <a:schemeClr val="accent2"/>
            </a:effectRef>
            <a:fontRef idx="minor">
              <a:schemeClr val="dk1"/>
            </a:fontRef>
          </p:style>
          <p:txBody>
            <a:bodyPr lIns="9144" tIns="45679" rIns="9144" bIns="45679" rtlCol="0" anchor="ctr"/>
            <a:lstStyle/>
            <a:p>
              <a:pPr marL="0" marR="0" lvl="0" indent="0" algn="ctr" defTabSz="1216859"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a:ln>
                    <a:noFill/>
                  </a:ln>
                  <a:solidFill>
                    <a:prstClr val="black"/>
                  </a:solidFill>
                  <a:effectLst/>
                  <a:uLnTx/>
                  <a:uFillTx/>
                  <a:latin typeface="Calibri"/>
                  <a:ea typeface="+mn-ea"/>
                  <a:cs typeface="+mn-cs"/>
                </a:rPr>
                <a:t>NB Service/Network </a:t>
              </a:r>
              <a:r>
                <a:rPr kumimoji="0" lang="en-US" sz="800" b="1" i="0" u="none" strike="noStrike" kern="1200" cap="none" spc="0" normalizeH="0" baseline="0" noProof="0" dirty="0">
                  <a:ln>
                    <a:noFill/>
                  </a:ln>
                  <a:solidFill>
                    <a:prstClr val="black"/>
                  </a:solidFill>
                  <a:effectLst/>
                  <a:uLnTx/>
                  <a:uFillTx/>
                  <a:latin typeface="Calibri"/>
                  <a:ea typeface="+mn-ea"/>
                  <a:cs typeface="+mn-cs"/>
                </a:rPr>
                <a:t>Yang Models </a:t>
              </a:r>
            </a:p>
          </p:txBody>
        </p:sp>
        <p:sp>
          <p:nvSpPr>
            <p:cNvPr id="35" name="Rectangle 34"/>
            <p:cNvSpPr/>
            <p:nvPr/>
          </p:nvSpPr>
          <p:spPr>
            <a:xfrm>
              <a:off x="6380259" y="4054931"/>
              <a:ext cx="1444296" cy="121306"/>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marL="0" marR="0" lvl="0" indent="0" algn="ctr" defTabSz="1216859"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Calibri"/>
                  <a:ea typeface="+mn-ea"/>
                  <a:cs typeface="+mn-cs"/>
                </a:rPr>
                <a:t>SB Device Yang Models</a:t>
              </a:r>
            </a:p>
          </p:txBody>
        </p:sp>
        <p:sp>
          <p:nvSpPr>
            <p:cNvPr id="36" name="Rounded Rectangle 120"/>
            <p:cNvSpPr/>
            <p:nvPr/>
          </p:nvSpPr>
          <p:spPr>
            <a:xfrm>
              <a:off x="7649846" y="2214854"/>
              <a:ext cx="3107752" cy="285464"/>
            </a:xfrm>
            <a:prstGeom prst="roundRect">
              <a:avLst/>
            </a:prstGeom>
            <a:solidFill>
              <a:schemeClr val="bg1"/>
            </a:solidFill>
            <a:ln w="9525" cap="flat" cmpd="sng" algn="ctr">
              <a:solidFill>
                <a:schemeClr val="accent3">
                  <a:lumMod val="50000"/>
                </a:schemeClr>
              </a:solidFill>
              <a:prstDash val="solid"/>
            </a:ln>
            <a:effectLst>
              <a:outerShdw blurRad="40000" dist="20000" dir="5400000" rotWithShape="0">
                <a:srgbClr val="000000">
                  <a:alpha val="38000"/>
                </a:srgbClr>
              </a:outerShdw>
            </a:effectLst>
          </p:spPr>
          <p:txBody>
            <a:bodyPr lIns="91240" tIns="0" rIns="91240" bIns="45614" rtlCol="0" anchor="ctr" anchorCtr="1"/>
            <a:lstStyle/>
            <a:p>
              <a:pPr marL="0" marR="0" lvl="0" indent="0" algn="ctr" defTabSz="91245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API Handler </a:t>
              </a:r>
            </a:p>
          </p:txBody>
        </p:sp>
        <p:cxnSp>
          <p:nvCxnSpPr>
            <p:cNvPr id="37" name="Straight Arrow Connector 36"/>
            <p:cNvCxnSpPr/>
            <p:nvPr/>
          </p:nvCxnSpPr>
          <p:spPr>
            <a:xfrm>
              <a:off x="9119086" y="2508365"/>
              <a:ext cx="0" cy="230420"/>
            </a:xfrm>
            <a:prstGeom prst="straightConnector1">
              <a:avLst/>
            </a:prstGeom>
            <a:noFill/>
            <a:ln w="28575" cap="flat" cmpd="sng" algn="ctr">
              <a:solidFill>
                <a:schemeClr val="tx1"/>
              </a:solidFill>
              <a:prstDash val="solid"/>
              <a:headEnd type="triangle" w="med" len="med"/>
              <a:tailEnd type="triangle" w="med" len="med"/>
            </a:ln>
            <a:effectLst/>
          </p:spPr>
        </p:cxnSp>
        <p:cxnSp>
          <p:nvCxnSpPr>
            <p:cNvPr id="38" name="Straight Arrow Connector 37"/>
            <p:cNvCxnSpPr/>
            <p:nvPr/>
          </p:nvCxnSpPr>
          <p:spPr>
            <a:xfrm>
              <a:off x="10630738" y="2505572"/>
              <a:ext cx="0" cy="217311"/>
            </a:xfrm>
            <a:prstGeom prst="straightConnector1">
              <a:avLst/>
            </a:prstGeom>
            <a:noFill/>
            <a:ln w="28575" cap="flat" cmpd="sng" algn="ctr">
              <a:solidFill>
                <a:schemeClr val="tx1"/>
              </a:solidFill>
              <a:prstDash val="solid"/>
              <a:headEnd type="triangle" w="med" len="med"/>
              <a:tailEnd type="triangle" w="med" len="med"/>
            </a:ln>
            <a:effectLst/>
          </p:spPr>
        </p:cxnSp>
        <p:sp>
          <p:nvSpPr>
            <p:cNvPr id="39" name="Rounded Rectangle 125"/>
            <p:cNvSpPr/>
            <p:nvPr/>
          </p:nvSpPr>
          <p:spPr>
            <a:xfrm>
              <a:off x="6343980" y="4820638"/>
              <a:ext cx="5522126" cy="777412"/>
            </a:xfrm>
            <a:prstGeom prst="roundRect">
              <a:avLst/>
            </a:prstGeom>
            <a:solidFill>
              <a:schemeClr val="bg1"/>
            </a:solidFill>
            <a:ln w="9525" cap="flat" cmpd="sng" algn="ctr">
              <a:solidFill>
                <a:schemeClr val="accent3">
                  <a:lumMod val="50000"/>
                </a:schemeClr>
              </a:solidFill>
              <a:prstDash val="solid"/>
            </a:ln>
            <a:effectLst>
              <a:outerShdw blurRad="40000" dist="20000" dir="5400000" rotWithShape="0">
                <a:srgbClr val="000000">
                  <a:alpha val="38000"/>
                </a:srgbClr>
              </a:outerShdw>
            </a:effectLst>
          </p:spPr>
          <p:txBody>
            <a:bodyPr lIns="91240" tIns="0" rIns="91240" bIns="45614" rtlCol="0" anchor="t" anchorCtr="0"/>
            <a:lstStyle/>
            <a:p>
              <a:pPr marL="0" marR="0" lvl="0" indent="0" algn="ctr" defTabSz="912450" rtl="0" eaLnBrk="1" fontAlgn="auto" latinLnBrk="0" hangingPunct="1">
                <a:lnSpc>
                  <a:spcPts val="1199"/>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Adapters </a:t>
              </a:r>
            </a:p>
          </p:txBody>
        </p:sp>
        <p:sp>
          <p:nvSpPr>
            <p:cNvPr id="40" name="Rectangle 39"/>
            <p:cNvSpPr/>
            <p:nvPr/>
          </p:nvSpPr>
          <p:spPr>
            <a:xfrm>
              <a:off x="6458278" y="5044936"/>
              <a:ext cx="5317101" cy="495742"/>
            </a:xfrm>
            <a:prstGeom prst="rect">
              <a:avLst/>
            </a:prstGeom>
            <a:solidFill>
              <a:schemeClr val="bg1"/>
            </a:solidFill>
            <a:ln>
              <a:solidFill>
                <a:schemeClr val="accent3">
                  <a:lumMod val="50000"/>
                </a:schemeClr>
              </a:solidFill>
            </a:ln>
          </p:spPr>
          <p:style>
            <a:lnRef idx="1">
              <a:schemeClr val="accent1"/>
            </a:lnRef>
            <a:fillRef idx="2">
              <a:schemeClr val="accent1"/>
            </a:fillRef>
            <a:effectRef idx="1">
              <a:schemeClr val="accent1"/>
            </a:effectRef>
            <a:fontRef idx="minor">
              <a:schemeClr val="dk1"/>
            </a:fontRef>
          </p:style>
          <p:txBody>
            <a:bodyPr wrap="square" lIns="91362" tIns="45679" rIns="91362" bIns="45679" rtlCol="0" anchor="ctr"/>
            <a:lstStyle/>
            <a:p>
              <a:pPr marL="0" marR="0" lvl="0" indent="0" algn="l" defTabSz="912717" rtl="0" eaLnBrk="1" fontAlgn="auto" latinLnBrk="0" hangingPunct="1">
                <a:lnSpc>
                  <a:spcPts val="899"/>
                </a:lnSpc>
                <a:spcBef>
                  <a:spcPts val="0"/>
                </a:spcBef>
                <a:spcAft>
                  <a:spcPts val="0"/>
                </a:spcAft>
                <a:buClrTx/>
                <a:buSzTx/>
                <a:buFontTx/>
                <a:buNone/>
                <a:tabLst/>
                <a:defRPr/>
              </a:pPr>
              <a:endParaRPr kumimoji="0" lang="en-US" sz="1100" b="1" i="0" u="none" strike="noStrike" kern="0" cap="none" spc="0" normalizeH="0" baseline="0" noProof="0" dirty="0">
                <a:ln>
                  <a:noFill/>
                </a:ln>
                <a:solidFill>
                  <a:prstClr val="black"/>
                </a:solidFill>
                <a:effectLst/>
                <a:uLnTx/>
                <a:uFillTx/>
                <a:latin typeface="Calibri"/>
                <a:ea typeface="+mn-ea"/>
                <a:cs typeface="+mn-cs"/>
              </a:endParaRPr>
            </a:p>
          </p:txBody>
        </p:sp>
        <p:sp>
          <p:nvSpPr>
            <p:cNvPr id="41" name="Rectangle 40"/>
            <p:cNvSpPr/>
            <p:nvPr/>
          </p:nvSpPr>
          <p:spPr>
            <a:xfrm>
              <a:off x="7911882" y="5135450"/>
              <a:ext cx="587730" cy="365379"/>
            </a:xfrm>
            <a:prstGeom prst="rect">
              <a:avLst/>
            </a:prstGeom>
            <a:ln/>
          </p:spPr>
          <p:style>
            <a:lnRef idx="0">
              <a:schemeClr val="dk1"/>
            </a:lnRef>
            <a:fillRef idx="3">
              <a:schemeClr val="dk1"/>
            </a:fillRef>
            <a:effectRef idx="3">
              <a:schemeClr val="dk1"/>
            </a:effectRef>
            <a:fontRef idx="minor">
              <a:schemeClr val="lt1"/>
            </a:fontRef>
          </p:style>
          <p:txBody>
            <a:bodyPr wrap="square" lIns="0" tIns="45679" rIns="0" bIns="45679" rtlCol="0" anchor="ctr"/>
            <a:lstStyle/>
            <a:p>
              <a:pPr marL="0" marR="0" lvl="0" indent="0" algn="ctr" defTabSz="912717" rtl="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err="1">
                  <a:ln>
                    <a:noFill/>
                  </a:ln>
                  <a:solidFill>
                    <a:prstClr val="white"/>
                  </a:solidFill>
                  <a:effectLst/>
                  <a:uLnTx/>
                  <a:uFillTx/>
                  <a:latin typeface="Calibri"/>
                  <a:ea typeface="+mn-ea"/>
                  <a:cs typeface="+mn-cs"/>
                </a:rPr>
                <a:t>NetConf</a:t>
              </a:r>
              <a:r>
                <a:rPr kumimoji="0" lang="en-US" sz="1000" b="1" i="0" u="none" strike="noStrike" kern="0" cap="none" spc="0" normalizeH="0" baseline="0" noProof="0" dirty="0">
                  <a:ln>
                    <a:noFill/>
                  </a:ln>
                  <a:solidFill>
                    <a:prstClr val="white"/>
                  </a:solidFill>
                  <a:effectLst/>
                  <a:uLnTx/>
                  <a:uFillTx/>
                  <a:latin typeface="Calibri"/>
                  <a:ea typeface="+mn-ea"/>
                  <a:cs typeface="+mn-cs"/>
                </a:rPr>
                <a:t>/ YANG</a:t>
              </a:r>
            </a:p>
          </p:txBody>
        </p:sp>
        <p:sp>
          <p:nvSpPr>
            <p:cNvPr id="42" name="Rectangle 41"/>
            <p:cNvSpPr/>
            <p:nvPr/>
          </p:nvSpPr>
          <p:spPr>
            <a:xfrm>
              <a:off x="6617372" y="5135450"/>
              <a:ext cx="923896" cy="365379"/>
            </a:xfrm>
            <a:prstGeom prst="rect">
              <a:avLst/>
            </a:prstGeom>
            <a:ln/>
          </p:spPr>
          <p:style>
            <a:lnRef idx="0">
              <a:schemeClr val="dk1"/>
            </a:lnRef>
            <a:fillRef idx="3">
              <a:schemeClr val="dk1"/>
            </a:fillRef>
            <a:effectRef idx="3">
              <a:schemeClr val="dk1"/>
            </a:effectRef>
            <a:fontRef idx="minor">
              <a:schemeClr val="lt1"/>
            </a:fontRef>
          </p:style>
          <p:txBody>
            <a:bodyPr wrap="square" lIns="91362" tIns="45679" rIns="91362" bIns="45679" rtlCol="0" anchor="ctr"/>
            <a:lstStyle/>
            <a:p>
              <a:pPr marL="0" marR="0" lvl="0" indent="0" algn="ctr" defTabSz="912717" rtl="0" eaLnBrk="1" fontAlgn="auto" latinLnBrk="0" hangingPunct="1">
                <a:lnSpc>
                  <a:spcPts val="75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white"/>
                  </a:solidFill>
                  <a:effectLst/>
                  <a:uLnTx/>
                  <a:uFillTx/>
                  <a:latin typeface="Calibri"/>
                  <a:ea typeface="+mn-ea"/>
                  <a:cs typeface="+mn-cs"/>
                </a:rPr>
                <a:t>Multi-Cloud Network Adapter</a:t>
              </a:r>
            </a:p>
          </p:txBody>
        </p:sp>
        <p:sp>
          <p:nvSpPr>
            <p:cNvPr id="45" name="Rectangle 44"/>
            <p:cNvSpPr/>
            <p:nvPr/>
          </p:nvSpPr>
          <p:spPr>
            <a:xfrm>
              <a:off x="9155705" y="5135450"/>
              <a:ext cx="587730" cy="365379"/>
            </a:xfrm>
            <a:prstGeom prst="rect">
              <a:avLst/>
            </a:prstGeom>
            <a:ln/>
          </p:spPr>
          <p:style>
            <a:lnRef idx="0">
              <a:schemeClr val="dk1"/>
            </a:lnRef>
            <a:fillRef idx="3">
              <a:schemeClr val="dk1"/>
            </a:fillRef>
            <a:effectRef idx="3">
              <a:schemeClr val="dk1"/>
            </a:effectRef>
            <a:fontRef idx="minor">
              <a:schemeClr val="lt1"/>
            </a:fontRef>
          </p:style>
          <p:txBody>
            <a:bodyPr wrap="square" lIns="0" tIns="45679" rIns="0" bIns="45679" rtlCol="0" anchor="ctr"/>
            <a:lstStyle/>
            <a:p>
              <a:pPr marL="0" marR="0" lvl="0" indent="0" algn="ctr" defTabSz="912717" rtl="0" eaLnBrk="1" fontAlgn="auto" latinLnBrk="0" hangingPunct="1">
                <a:lnSpc>
                  <a:spcPts val="75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white"/>
                  </a:solidFill>
                  <a:effectLst/>
                  <a:uLnTx/>
                  <a:uFillTx/>
                  <a:latin typeface="Calibri"/>
                  <a:ea typeface="+mn-ea"/>
                  <a:cs typeface="+mn-cs"/>
                </a:rPr>
                <a:t>BGP LS/ </a:t>
              </a:r>
            </a:p>
            <a:p>
              <a:pPr marL="0" marR="0" lvl="0" indent="0" algn="ctr" defTabSz="912717" rtl="0" eaLnBrk="1" fontAlgn="auto" latinLnBrk="0" hangingPunct="1">
                <a:lnSpc>
                  <a:spcPts val="75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white"/>
                  </a:solidFill>
                  <a:effectLst/>
                  <a:uLnTx/>
                  <a:uFillTx/>
                  <a:latin typeface="Calibri"/>
                  <a:ea typeface="+mn-ea"/>
                  <a:cs typeface="+mn-cs"/>
                </a:rPr>
                <a:t>PCEP</a:t>
              </a:r>
            </a:p>
          </p:txBody>
        </p:sp>
        <p:cxnSp>
          <p:nvCxnSpPr>
            <p:cNvPr id="48" name="Straight Arrow Connector 47"/>
            <p:cNvCxnSpPr/>
            <p:nvPr/>
          </p:nvCxnSpPr>
          <p:spPr>
            <a:xfrm>
              <a:off x="7344144" y="1728564"/>
              <a:ext cx="0" cy="1010221"/>
            </a:xfrm>
            <a:prstGeom prst="straightConnector1">
              <a:avLst/>
            </a:prstGeom>
            <a:noFill/>
            <a:ln w="19050" cap="flat" cmpd="sng" algn="ctr">
              <a:solidFill>
                <a:sysClr val="windowText" lastClr="000000"/>
              </a:solidFill>
              <a:prstDash val="solid"/>
              <a:headEnd type="none" w="med" len="med"/>
              <a:tailEnd type="triangle" w="med" len="med"/>
            </a:ln>
            <a:effectLst/>
          </p:spPr>
        </p:cxnSp>
        <p:cxnSp>
          <p:nvCxnSpPr>
            <p:cNvPr id="50" name="Straight Arrow Connector 49"/>
            <p:cNvCxnSpPr/>
            <p:nvPr/>
          </p:nvCxnSpPr>
          <p:spPr>
            <a:xfrm flipV="1">
              <a:off x="11277139" y="1760505"/>
              <a:ext cx="1" cy="2023556"/>
            </a:xfrm>
            <a:prstGeom prst="straightConnector1">
              <a:avLst/>
            </a:prstGeom>
            <a:noFill/>
            <a:ln w="19050" cap="flat" cmpd="sng" algn="ctr">
              <a:solidFill>
                <a:sysClr val="windowText" lastClr="000000"/>
              </a:solidFill>
              <a:prstDash val="solid"/>
              <a:headEnd type="triangle" w="med" len="med"/>
              <a:tailEnd type="triangle" w="med" len="med"/>
            </a:ln>
            <a:effectLst/>
          </p:spPr>
        </p:cxnSp>
        <p:sp>
          <p:nvSpPr>
            <p:cNvPr id="53" name="Rectangle 52"/>
            <p:cNvSpPr/>
            <p:nvPr/>
          </p:nvSpPr>
          <p:spPr>
            <a:xfrm>
              <a:off x="9930396" y="5135450"/>
              <a:ext cx="563077" cy="365379"/>
            </a:xfrm>
            <a:prstGeom prst="rect">
              <a:avLst/>
            </a:prstGeom>
            <a:ln/>
          </p:spPr>
          <p:style>
            <a:lnRef idx="0">
              <a:schemeClr val="dk1"/>
            </a:lnRef>
            <a:fillRef idx="3">
              <a:schemeClr val="dk1"/>
            </a:fillRef>
            <a:effectRef idx="3">
              <a:schemeClr val="dk1"/>
            </a:effectRef>
            <a:fontRef idx="minor">
              <a:schemeClr val="lt1"/>
            </a:fontRef>
          </p:style>
          <p:txBody>
            <a:bodyPr wrap="square" rtlCol="0" anchor="ctr"/>
            <a:lstStyle/>
            <a:p>
              <a:pPr marL="0" marR="0" lvl="0" indent="0" algn="ctr" defTabSz="913486" rtl="0" eaLnBrk="1" fontAlgn="auto" latinLnBrk="0" hangingPunct="1">
                <a:lnSpc>
                  <a:spcPts val="750"/>
                </a:lnSpc>
                <a:spcBef>
                  <a:spcPts val="0"/>
                </a:spcBef>
                <a:spcAft>
                  <a:spcPts val="0"/>
                </a:spcAft>
                <a:buClrTx/>
                <a:buSzTx/>
                <a:buFontTx/>
                <a:buNone/>
                <a:tabLst/>
                <a:defRPr/>
              </a:pPr>
              <a:r>
                <a:rPr kumimoji="0" lang="en-US" sz="999" b="1" i="0" u="none" strike="noStrike" kern="0" cap="none" spc="0" normalizeH="0" baseline="0" noProof="0" dirty="0">
                  <a:ln>
                    <a:noFill/>
                  </a:ln>
                  <a:solidFill>
                    <a:prstClr val="white"/>
                  </a:solidFill>
                  <a:effectLst/>
                  <a:uLnTx/>
                  <a:uFillTx/>
                  <a:latin typeface="Calibri"/>
                  <a:ea typeface="+mn-ea"/>
                  <a:cs typeface="+mn-cs"/>
                </a:rPr>
                <a:t>Others</a:t>
              </a:r>
            </a:p>
          </p:txBody>
        </p:sp>
        <p:sp>
          <p:nvSpPr>
            <p:cNvPr id="54" name="TextBox 53"/>
            <p:cNvSpPr txBox="1"/>
            <p:nvPr/>
          </p:nvSpPr>
          <p:spPr>
            <a:xfrm>
              <a:off x="9662901" y="5074961"/>
              <a:ext cx="34336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a:t>
              </a:r>
            </a:p>
          </p:txBody>
        </p:sp>
        <p:cxnSp>
          <p:nvCxnSpPr>
            <p:cNvPr id="64" name="Straight Arrow Connector 63"/>
            <p:cNvCxnSpPr>
              <a:stCxn id="42" idx="2"/>
              <a:endCxn id="65" idx="0"/>
            </p:cNvCxnSpPr>
            <p:nvPr/>
          </p:nvCxnSpPr>
          <p:spPr>
            <a:xfrm flipH="1">
              <a:off x="7075862" y="5500829"/>
              <a:ext cx="3458" cy="655792"/>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5" name="Rectangle 64"/>
            <p:cNvSpPr/>
            <p:nvPr/>
          </p:nvSpPr>
          <p:spPr>
            <a:xfrm>
              <a:off x="6536735" y="6156621"/>
              <a:ext cx="1078254" cy="193897"/>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70AD47">
                      <a:lumMod val="20000"/>
                      <a:lumOff val="80000"/>
                    </a:srgbClr>
                  </a:solidFill>
                  <a:effectLst/>
                  <a:uLnTx/>
                  <a:uFillTx/>
                  <a:latin typeface="Calibri"/>
                  <a:ea typeface="+mn-ea"/>
                  <a:cs typeface="+mn-cs"/>
                </a:rPr>
                <a:t>Multi-VIM/Cloud</a:t>
              </a:r>
            </a:p>
          </p:txBody>
        </p:sp>
        <p:sp>
          <p:nvSpPr>
            <p:cNvPr id="47" name="Rectangle 46"/>
            <p:cNvSpPr/>
            <p:nvPr/>
          </p:nvSpPr>
          <p:spPr>
            <a:xfrm>
              <a:off x="10752375" y="1401159"/>
              <a:ext cx="1093250" cy="315279"/>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rgbClr val="70AD47">
                      <a:lumMod val="20000"/>
                      <a:lumOff val="80000"/>
                    </a:srgbClr>
                  </a:solidFill>
                  <a:effectLst/>
                  <a:uLnTx/>
                  <a:uFillTx/>
                  <a:latin typeface="Calibri"/>
                  <a:ea typeface="+mn-ea"/>
                  <a:cs typeface="+mn-cs"/>
                </a:rPr>
                <a:t>Active &amp; Available Inventory </a:t>
              </a:r>
            </a:p>
          </p:txBody>
        </p:sp>
        <p:sp>
          <p:nvSpPr>
            <p:cNvPr id="49" name="Rectangle 48"/>
            <p:cNvSpPr/>
            <p:nvPr/>
          </p:nvSpPr>
          <p:spPr>
            <a:xfrm>
              <a:off x="6953261" y="1374869"/>
              <a:ext cx="760880" cy="329036"/>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a:ln>
                    <a:noFill/>
                  </a:ln>
                  <a:solidFill>
                    <a:srgbClr val="70AD47">
                      <a:lumMod val="20000"/>
                      <a:lumOff val="80000"/>
                    </a:srgbClr>
                  </a:solidFill>
                  <a:effectLst/>
                  <a:uLnTx/>
                  <a:uFillTx/>
                  <a:latin typeface="Calibri"/>
                  <a:ea typeface="+mn-ea"/>
                  <a:cs typeface="+mn-cs"/>
                </a:rPr>
                <a:t>Service Design &amp; Creation</a:t>
              </a:r>
              <a:endParaRPr kumimoji="0" lang="en-US" sz="1000" b="0" i="0" u="none" strike="noStrike" kern="0" cap="none" spc="0" normalizeH="0" baseline="0" noProof="0" dirty="0">
                <a:ln>
                  <a:noFill/>
                </a:ln>
                <a:solidFill>
                  <a:srgbClr val="70AD47">
                    <a:lumMod val="20000"/>
                    <a:lumOff val="80000"/>
                  </a:srgbClr>
                </a:solidFill>
                <a:effectLst/>
                <a:uLnTx/>
                <a:uFillTx/>
                <a:latin typeface="Calibri"/>
                <a:ea typeface="+mn-ea"/>
                <a:cs typeface="+mn-cs"/>
              </a:endParaRPr>
            </a:p>
          </p:txBody>
        </p:sp>
        <p:sp>
          <p:nvSpPr>
            <p:cNvPr id="67" name="Rectangle 66"/>
            <p:cNvSpPr/>
            <p:nvPr/>
          </p:nvSpPr>
          <p:spPr>
            <a:xfrm>
              <a:off x="8364925" y="1378545"/>
              <a:ext cx="881696" cy="322164"/>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rgbClr val="70AD47">
                      <a:lumMod val="20000"/>
                      <a:lumOff val="80000"/>
                    </a:srgbClr>
                  </a:solidFill>
                  <a:effectLst/>
                  <a:uLnTx/>
                  <a:uFillTx/>
                  <a:latin typeface="Calibri"/>
                  <a:ea typeface="+mn-ea"/>
                  <a:cs typeface="+mn-cs"/>
                </a:rPr>
                <a:t>Orchestration</a:t>
              </a:r>
              <a:endParaRPr kumimoji="0" lang="en-US" sz="1100" b="0" i="0" u="none" strike="noStrike" kern="0" cap="none" spc="0" normalizeH="0" baseline="0" noProof="0" dirty="0">
                <a:ln>
                  <a:noFill/>
                </a:ln>
                <a:solidFill>
                  <a:srgbClr val="70AD47">
                    <a:lumMod val="20000"/>
                    <a:lumOff val="80000"/>
                  </a:srgbClr>
                </a:solidFill>
                <a:effectLst/>
                <a:uLnTx/>
                <a:uFillTx/>
                <a:latin typeface="Calibri"/>
                <a:ea typeface="+mn-ea"/>
                <a:cs typeface="+mn-cs"/>
              </a:endParaRPr>
            </a:p>
          </p:txBody>
        </p:sp>
        <p:sp>
          <p:nvSpPr>
            <p:cNvPr id="68" name="Rectangle 67"/>
            <p:cNvSpPr/>
            <p:nvPr/>
          </p:nvSpPr>
          <p:spPr>
            <a:xfrm>
              <a:off x="9502946" y="1376272"/>
              <a:ext cx="1172818" cy="338707"/>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rgbClr val="70AD47">
                      <a:lumMod val="20000"/>
                      <a:lumOff val="80000"/>
                    </a:srgbClr>
                  </a:solidFill>
                  <a:effectLst/>
                  <a:uLnTx/>
                  <a:uFillTx/>
                  <a:latin typeface="Calibri"/>
                  <a:ea typeface="+mn-ea"/>
                  <a:cs typeface="+mn-cs"/>
                </a:rPr>
                <a:t>Data Collection, Analytics &amp; Events</a:t>
              </a:r>
            </a:p>
          </p:txBody>
        </p:sp>
        <p:sp>
          <p:nvSpPr>
            <p:cNvPr id="69" name="TextBox 68"/>
            <p:cNvSpPr txBox="1"/>
            <p:nvPr/>
          </p:nvSpPr>
          <p:spPr>
            <a:xfrm>
              <a:off x="9525628" y="1002790"/>
              <a:ext cx="1169917" cy="230581"/>
            </a:xfrm>
            <a:prstGeom prst="rect">
              <a:avLst/>
            </a:prstGeom>
            <a:noFill/>
          </p:spPr>
          <p:txBody>
            <a:bodyPr wrap="square" lIns="0" tIns="45659" rIns="0" bIns="45659" rtlCol="0" anchor="ctr" anchorCtr="0">
              <a:spAutoFit/>
            </a:bodyPr>
            <a:lstStyle/>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1" i="1" u="none" strike="noStrike" kern="0" cap="none" spc="0" normalizeH="0" baseline="0" noProof="0" dirty="0">
                  <a:ln>
                    <a:noFill/>
                  </a:ln>
                  <a:solidFill>
                    <a:prstClr val="black"/>
                  </a:solidFill>
                  <a:effectLst/>
                  <a:uLnTx/>
                  <a:uFillTx/>
                  <a:latin typeface="Calibri"/>
                  <a:ea typeface="+mn-ea"/>
                  <a:cs typeface="+mn-cs"/>
                </a:rPr>
                <a:t>Closed Loop Actions</a:t>
              </a:r>
            </a:p>
          </p:txBody>
        </p:sp>
        <p:sp>
          <p:nvSpPr>
            <p:cNvPr id="70" name="TextBox 69"/>
            <p:cNvSpPr txBox="1"/>
            <p:nvPr/>
          </p:nvSpPr>
          <p:spPr>
            <a:xfrm>
              <a:off x="10841374" y="1031444"/>
              <a:ext cx="934006" cy="368952"/>
            </a:xfrm>
            <a:prstGeom prst="rect">
              <a:avLst/>
            </a:prstGeom>
            <a:noFill/>
          </p:spPr>
          <p:txBody>
            <a:bodyPr wrap="square" lIns="0" tIns="45659" rIns="0" bIns="45659" rtlCol="0" anchor="ctr" anchorCtr="0">
              <a:spAutoFit/>
            </a:bodyPr>
            <a:lstStyle/>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1" i="1" u="none" strike="noStrike" kern="0" cap="none" spc="0" normalizeH="0" baseline="0" noProof="0">
                  <a:ln>
                    <a:noFill/>
                  </a:ln>
                  <a:solidFill>
                    <a:prstClr val="black"/>
                  </a:solidFill>
                  <a:effectLst/>
                  <a:uLnTx/>
                  <a:uFillTx/>
                  <a:latin typeface="Calibri"/>
                  <a:ea typeface="+mn-ea"/>
                  <a:cs typeface="+mn-cs"/>
                </a:rPr>
                <a:t>Inventory </a:t>
              </a:r>
            </a:p>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1" i="1" u="none" strike="noStrike" kern="0" cap="none" spc="0" normalizeH="0" baseline="0" noProof="0" dirty="0">
                  <a:ln>
                    <a:noFill/>
                  </a:ln>
                  <a:solidFill>
                    <a:prstClr val="black"/>
                  </a:solidFill>
                  <a:effectLst/>
                  <a:uLnTx/>
                  <a:uFillTx/>
                  <a:latin typeface="Calibri"/>
                  <a:ea typeface="+mn-ea"/>
                  <a:cs typeface="+mn-cs"/>
                </a:rPr>
                <a:t>Updates</a:t>
              </a:r>
            </a:p>
          </p:txBody>
        </p:sp>
        <p:sp>
          <p:nvSpPr>
            <p:cNvPr id="71" name="TextBox 70"/>
            <p:cNvSpPr txBox="1"/>
            <p:nvPr/>
          </p:nvSpPr>
          <p:spPr>
            <a:xfrm>
              <a:off x="8335848" y="1106561"/>
              <a:ext cx="934006" cy="230581"/>
            </a:xfrm>
            <a:prstGeom prst="rect">
              <a:avLst/>
            </a:prstGeom>
            <a:noFill/>
          </p:spPr>
          <p:txBody>
            <a:bodyPr wrap="square" lIns="0" tIns="45659" rIns="0" bIns="45659" rtlCol="0" anchor="ctr" anchorCtr="0">
              <a:spAutoFit/>
            </a:bodyPr>
            <a:lstStyle/>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1" i="1" u="none" strike="noStrike" kern="0" cap="none" spc="0" normalizeH="0" baseline="0" noProof="0" dirty="0">
                  <a:ln>
                    <a:noFill/>
                  </a:ln>
                  <a:solidFill>
                    <a:prstClr val="black"/>
                  </a:solidFill>
                  <a:effectLst/>
                  <a:uLnTx/>
                  <a:uFillTx/>
                  <a:latin typeface="Calibri"/>
                  <a:ea typeface="+mn-ea"/>
                  <a:cs typeface="+mn-cs"/>
                </a:rPr>
                <a:t>Orchestration</a:t>
              </a:r>
            </a:p>
          </p:txBody>
        </p:sp>
        <p:sp>
          <p:nvSpPr>
            <p:cNvPr id="72" name="TextBox 71"/>
            <p:cNvSpPr txBox="1"/>
            <p:nvPr/>
          </p:nvSpPr>
          <p:spPr>
            <a:xfrm>
              <a:off x="6866698" y="1033277"/>
              <a:ext cx="934006" cy="368952"/>
            </a:xfrm>
            <a:prstGeom prst="rect">
              <a:avLst/>
            </a:prstGeom>
            <a:noFill/>
          </p:spPr>
          <p:txBody>
            <a:bodyPr wrap="square" lIns="0" tIns="45659" rIns="0" bIns="45659" rtlCol="0" anchor="ctr" anchorCtr="0">
              <a:spAutoFit/>
            </a:bodyPr>
            <a:lstStyle/>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1" i="1" u="none" strike="noStrike" kern="0" cap="none" spc="0" normalizeH="0" baseline="0" noProof="0" dirty="0">
                  <a:ln>
                    <a:noFill/>
                  </a:ln>
                  <a:solidFill>
                    <a:prstClr val="black"/>
                  </a:solidFill>
                  <a:effectLst/>
                  <a:uLnTx/>
                  <a:uFillTx/>
                  <a:latin typeface="Calibri"/>
                  <a:ea typeface="+mn-ea"/>
                  <a:cs typeface="+mn-cs"/>
                </a:rPr>
                <a:t>Artifact Distribution</a:t>
              </a:r>
            </a:p>
          </p:txBody>
        </p:sp>
        <p:cxnSp>
          <p:nvCxnSpPr>
            <p:cNvPr id="62" name="Straight Arrow Connector 61"/>
            <p:cNvCxnSpPr/>
            <p:nvPr/>
          </p:nvCxnSpPr>
          <p:spPr>
            <a:xfrm>
              <a:off x="9033389" y="1705506"/>
              <a:ext cx="102" cy="509348"/>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44" name="Group 43"/>
            <p:cNvGrpSpPr/>
            <p:nvPr/>
          </p:nvGrpSpPr>
          <p:grpSpPr>
            <a:xfrm>
              <a:off x="10653402" y="5137883"/>
              <a:ext cx="1193385" cy="1332547"/>
              <a:chOff x="9260011" y="5135450"/>
              <a:chExt cx="1193385" cy="1332547"/>
            </a:xfrm>
          </p:grpSpPr>
          <p:sp>
            <p:nvSpPr>
              <p:cNvPr id="73" name="Rectangle 72"/>
              <p:cNvSpPr/>
              <p:nvPr/>
            </p:nvSpPr>
            <p:spPr>
              <a:xfrm>
                <a:off x="9412739" y="5135450"/>
                <a:ext cx="893056" cy="365379"/>
              </a:xfrm>
              <a:prstGeom prst="rect">
                <a:avLst/>
              </a:prstGeom>
              <a:solidFill>
                <a:srgbClr val="006F8D"/>
              </a:solidFill>
              <a:ln/>
            </p:spPr>
            <p:style>
              <a:lnRef idx="0">
                <a:schemeClr val="dk1"/>
              </a:lnRef>
              <a:fillRef idx="3">
                <a:schemeClr val="dk1"/>
              </a:fillRef>
              <a:effectRef idx="3">
                <a:schemeClr val="dk1"/>
              </a:effectRef>
              <a:fontRef idx="minor">
                <a:schemeClr val="lt1"/>
              </a:fontRef>
            </p:style>
            <p:txBody>
              <a:bodyPr wrap="square" rtlCol="0" anchor="ctr"/>
              <a:lstStyle/>
              <a:p>
                <a:pPr marL="0" marR="0" lvl="0" indent="0" algn="ctr" defTabSz="913486" rtl="0" eaLnBrk="1" fontAlgn="auto" latinLnBrk="0" hangingPunct="1">
                  <a:lnSpc>
                    <a:spcPts val="750"/>
                  </a:lnSpc>
                  <a:spcBef>
                    <a:spcPts val="0"/>
                  </a:spcBef>
                  <a:spcAft>
                    <a:spcPts val="0"/>
                  </a:spcAft>
                  <a:buClrTx/>
                  <a:buSzTx/>
                  <a:buFontTx/>
                  <a:buNone/>
                  <a:tabLst/>
                  <a:defRPr/>
                </a:pPr>
                <a:r>
                  <a:rPr kumimoji="0" lang="en-US" sz="999" b="1" i="0" u="none" strike="noStrike" kern="0" cap="none" spc="0" normalizeH="0" baseline="0" noProof="0" dirty="0">
                    <a:ln>
                      <a:noFill/>
                    </a:ln>
                    <a:solidFill>
                      <a:prstClr val="white"/>
                    </a:solidFill>
                    <a:effectLst/>
                    <a:uLnTx/>
                    <a:uFillTx/>
                    <a:latin typeface="Calibri"/>
                    <a:ea typeface="+mn-ea"/>
                    <a:cs typeface="+mn-cs"/>
                  </a:rPr>
                  <a:t>External System Adapter (s)</a:t>
                </a:r>
              </a:p>
            </p:txBody>
          </p:sp>
          <p:sp>
            <p:nvSpPr>
              <p:cNvPr id="76" name="TextBox 75"/>
              <p:cNvSpPr txBox="1"/>
              <p:nvPr/>
            </p:nvSpPr>
            <p:spPr>
              <a:xfrm>
                <a:off x="9260011" y="5960674"/>
                <a:ext cx="1193385" cy="507323"/>
              </a:xfrm>
              <a:prstGeom prst="rect">
                <a:avLst/>
              </a:prstGeom>
              <a:noFill/>
            </p:spPr>
            <p:txBody>
              <a:bodyPr wrap="square" lIns="0" tIns="45659" rIns="0" bIns="45659" rtlCol="0" anchor="ctr" anchorCtr="0">
                <a:spAutoFit/>
              </a:bodyPr>
              <a:lstStyle/>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1" i="1" u="none" strike="noStrike" kern="0" cap="none" spc="0" normalizeH="0" baseline="0" noProof="0" dirty="0">
                    <a:ln>
                      <a:noFill/>
                    </a:ln>
                    <a:solidFill>
                      <a:prstClr val="black"/>
                    </a:solidFill>
                    <a:effectLst/>
                    <a:uLnTx/>
                    <a:uFillTx/>
                    <a:latin typeface="Calibri"/>
                    <a:ea typeface="+mn-ea"/>
                    <a:cs typeface="+mn-cs"/>
                  </a:rPr>
                  <a:t>External </a:t>
                </a:r>
              </a:p>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1" i="1" u="none" strike="noStrike" kern="0" cap="none" spc="0" normalizeH="0" baseline="0" noProof="0" dirty="0">
                    <a:ln>
                      <a:noFill/>
                    </a:ln>
                    <a:solidFill>
                      <a:prstClr val="black"/>
                    </a:solidFill>
                    <a:effectLst/>
                    <a:uLnTx/>
                    <a:uFillTx/>
                    <a:latin typeface="Calibri"/>
                    <a:ea typeface="+mn-ea"/>
                    <a:cs typeface="+mn-cs"/>
                  </a:rPr>
                  <a:t>3</a:t>
                </a:r>
                <a:r>
                  <a:rPr kumimoji="0" lang="en-US" sz="899" b="1" i="1" u="none" strike="noStrike" kern="0" cap="none" spc="0" normalizeH="0" baseline="30000" noProof="0" dirty="0">
                    <a:ln>
                      <a:noFill/>
                    </a:ln>
                    <a:solidFill>
                      <a:prstClr val="black"/>
                    </a:solidFill>
                    <a:effectLst/>
                    <a:uLnTx/>
                    <a:uFillTx/>
                    <a:latin typeface="Calibri"/>
                    <a:ea typeface="+mn-ea"/>
                    <a:cs typeface="+mn-cs"/>
                  </a:rPr>
                  <a:t>rd</a:t>
                </a:r>
                <a:r>
                  <a:rPr kumimoji="0" lang="en-US" sz="899" b="1" i="1" u="none" strike="noStrike" kern="0" cap="none" spc="0" normalizeH="0" baseline="0" noProof="0" dirty="0">
                    <a:ln>
                      <a:noFill/>
                    </a:ln>
                    <a:solidFill>
                      <a:prstClr val="black"/>
                    </a:solidFill>
                    <a:effectLst/>
                    <a:uLnTx/>
                    <a:uFillTx/>
                    <a:latin typeface="Calibri"/>
                    <a:ea typeface="+mn-ea"/>
                    <a:cs typeface="+mn-cs"/>
                  </a:rPr>
                  <a:t> Party Controllers</a:t>
                </a:r>
              </a:p>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1" i="1" u="none" strike="noStrike" kern="0" cap="none" spc="0" normalizeH="0" baseline="0" noProof="0" dirty="0">
                    <a:ln>
                      <a:noFill/>
                    </a:ln>
                    <a:solidFill>
                      <a:prstClr val="black"/>
                    </a:solidFill>
                    <a:effectLst/>
                    <a:uLnTx/>
                    <a:uFillTx/>
                    <a:latin typeface="Calibri"/>
                    <a:ea typeface="+mn-ea"/>
                    <a:cs typeface="+mn-cs"/>
                  </a:rPr>
                  <a:t>Element Mgt. Systems</a:t>
                </a:r>
              </a:p>
            </p:txBody>
          </p:sp>
        </p:grpSp>
        <p:cxnSp>
          <p:nvCxnSpPr>
            <p:cNvPr id="51" name="Straight Arrow Connector 50"/>
            <p:cNvCxnSpPr/>
            <p:nvPr/>
          </p:nvCxnSpPr>
          <p:spPr>
            <a:xfrm>
              <a:off x="10161149" y="1723794"/>
              <a:ext cx="102" cy="509348"/>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8" name="Group 7"/>
            <p:cNvGrpSpPr/>
            <p:nvPr/>
          </p:nvGrpSpPr>
          <p:grpSpPr>
            <a:xfrm>
              <a:off x="5961888" y="1865074"/>
              <a:ext cx="5603335" cy="4108789"/>
              <a:chOff x="5961888" y="1865074"/>
              <a:chExt cx="5603335" cy="4108789"/>
            </a:xfrm>
          </p:grpSpPr>
          <p:sp>
            <p:nvSpPr>
              <p:cNvPr id="66" name="Rectangle 65"/>
              <p:cNvSpPr/>
              <p:nvPr/>
            </p:nvSpPr>
            <p:spPr>
              <a:xfrm>
                <a:off x="5961888" y="5786953"/>
                <a:ext cx="1793273" cy="186910"/>
              </a:xfrm>
              <a:prstGeom prst="rect">
                <a:avLst/>
              </a:prstGeom>
              <a:solidFill>
                <a:schemeClr val="accent6">
                  <a:lumMod val="40000"/>
                  <a:lumOff val="60000"/>
                </a:schemeClr>
              </a:solid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a:ln>
                      <a:noFill/>
                    </a:ln>
                    <a:solidFill>
                      <a:prstClr val="black"/>
                    </a:solidFill>
                    <a:effectLst/>
                    <a:uLnTx/>
                    <a:uFillTx/>
                    <a:latin typeface="Calibri"/>
                    <a:ea typeface="+mn-ea"/>
                    <a:cs typeface="+mn-cs"/>
                  </a:rPr>
                  <a:t>MSB/Data Movement</a:t>
                </a:r>
                <a:endParaRPr kumimoji="0" lang="en-US" sz="1050" b="0" i="0" u="none" strike="noStrike" kern="1200" cap="none" spc="0" normalizeH="0" baseline="0" noProof="0" dirty="0">
                  <a:ln>
                    <a:noFill/>
                  </a:ln>
                  <a:solidFill>
                    <a:prstClr val="black"/>
                  </a:solidFill>
                  <a:effectLst/>
                  <a:uLnTx/>
                  <a:uFillTx/>
                  <a:latin typeface="Calibri"/>
                  <a:ea typeface="+mn-ea"/>
                  <a:cs typeface="+mn-cs"/>
                </a:endParaRPr>
              </a:p>
            </p:txBody>
          </p:sp>
          <p:sp>
            <p:nvSpPr>
              <p:cNvPr id="43" name="Rectangle 42"/>
              <p:cNvSpPr/>
              <p:nvPr/>
            </p:nvSpPr>
            <p:spPr>
              <a:xfrm>
                <a:off x="5961888" y="1865074"/>
                <a:ext cx="5603335" cy="179901"/>
              </a:xfrm>
              <a:prstGeom prst="rect">
                <a:avLst/>
              </a:prstGeom>
              <a:solidFill>
                <a:schemeClr val="accent6">
                  <a:lumMod val="40000"/>
                  <a:lumOff val="60000"/>
                </a:schemeClr>
              </a:solid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a:ea typeface="+mn-ea"/>
                    <a:cs typeface="+mn-cs"/>
                  </a:rPr>
                  <a:t>MSB/Data Movement</a:t>
                </a:r>
              </a:p>
            </p:txBody>
          </p:sp>
          <p:sp>
            <p:nvSpPr>
              <p:cNvPr id="55" name="Rectangle 54"/>
              <p:cNvSpPr/>
              <p:nvPr/>
            </p:nvSpPr>
            <p:spPr>
              <a:xfrm rot="16200000">
                <a:off x="4002553" y="3828207"/>
                <a:ext cx="4106522" cy="180257"/>
              </a:xfrm>
              <a:prstGeom prst="rect">
                <a:avLst/>
              </a:prstGeom>
              <a:solidFill>
                <a:schemeClr val="accent6">
                  <a:lumMod val="40000"/>
                  <a:lumOff val="60000"/>
                </a:schemeClr>
              </a:solid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a:ln>
                      <a:noFill/>
                    </a:ln>
                    <a:solidFill>
                      <a:prstClr val="black"/>
                    </a:solidFill>
                    <a:effectLst/>
                    <a:uLnTx/>
                    <a:uFillTx/>
                    <a:latin typeface="Calibri"/>
                    <a:ea typeface="+mn-ea"/>
                    <a:cs typeface="+mn-cs"/>
                  </a:rPr>
                  <a:t>MSB/Data Movement</a:t>
                </a:r>
                <a:endParaRPr kumimoji="0" lang="en-US" sz="1050" b="0" i="0" u="none" strike="noStrike" kern="1200" cap="none" spc="0" normalizeH="0" baseline="0" noProof="0" dirty="0">
                  <a:ln>
                    <a:noFill/>
                  </a:ln>
                  <a:solidFill>
                    <a:prstClr val="black"/>
                  </a:solidFill>
                  <a:effectLst/>
                  <a:uLnTx/>
                  <a:uFillTx/>
                  <a:latin typeface="Calibri"/>
                  <a:ea typeface="+mn-ea"/>
                  <a:cs typeface="+mn-cs"/>
                </a:endParaRPr>
              </a:p>
            </p:txBody>
          </p:sp>
          <p:sp>
            <p:nvSpPr>
              <p:cNvPr id="7" name="Rectangle 6"/>
              <p:cNvSpPr/>
              <p:nvPr/>
            </p:nvSpPr>
            <p:spPr>
              <a:xfrm>
                <a:off x="6113648" y="1880064"/>
                <a:ext cx="86805" cy="164911"/>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56" name="Rectangle 55"/>
              <p:cNvSpPr/>
              <p:nvPr/>
            </p:nvSpPr>
            <p:spPr>
              <a:xfrm>
                <a:off x="6112733" y="5795735"/>
                <a:ext cx="86805" cy="164911"/>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cxnSp>
          <p:nvCxnSpPr>
            <p:cNvPr id="58" name="Straight Arrow Connector 57"/>
            <p:cNvCxnSpPr/>
            <p:nvPr/>
          </p:nvCxnSpPr>
          <p:spPr>
            <a:xfrm>
              <a:off x="8867275" y="4379162"/>
              <a:ext cx="1" cy="441476"/>
            </a:xfrm>
            <a:prstGeom prst="straightConnector1">
              <a:avLst/>
            </a:prstGeom>
            <a:noFill/>
            <a:ln w="28575" cap="flat" cmpd="sng" algn="ctr">
              <a:solidFill>
                <a:schemeClr val="tx1"/>
              </a:solidFill>
              <a:prstDash val="solid"/>
              <a:headEnd type="triangle" w="med" len="med"/>
              <a:tailEnd type="triangle" w="med" len="med"/>
            </a:ln>
            <a:effectLst/>
          </p:spPr>
        </p:cxnSp>
        <p:sp>
          <p:nvSpPr>
            <p:cNvPr id="77" name="TextBox 76">
              <a:extLst>
                <a:ext uri="{FF2B5EF4-FFF2-40B4-BE49-F238E27FC236}">
                  <a16:creationId xmlns:a16="http://schemas.microsoft.com/office/drawing/2014/main" xmlns="" id="{0D5F24D4-65A7-4DBE-A719-65FAFB595C13}"/>
                </a:ext>
              </a:extLst>
            </p:cNvPr>
            <p:cNvSpPr txBox="1"/>
            <p:nvPr/>
          </p:nvSpPr>
          <p:spPr>
            <a:xfrm>
              <a:off x="8785813" y="1988540"/>
              <a:ext cx="481258" cy="150293"/>
            </a:xfrm>
            <a:prstGeom prst="rect">
              <a:avLst/>
            </a:prstGeom>
            <a:solidFill>
              <a:schemeClr val="accent2">
                <a:alpha val="74902"/>
              </a:scheme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CE-2</a:t>
              </a:r>
            </a:p>
          </p:txBody>
        </p:sp>
        <p:sp>
          <p:nvSpPr>
            <p:cNvPr id="78" name="TextBox 77">
              <a:extLst>
                <a:ext uri="{FF2B5EF4-FFF2-40B4-BE49-F238E27FC236}">
                  <a16:creationId xmlns:a16="http://schemas.microsoft.com/office/drawing/2014/main" xmlns="" id="{0D5F24D4-65A7-4DBE-A719-65FAFB595C13}"/>
                </a:ext>
              </a:extLst>
            </p:cNvPr>
            <p:cNvSpPr txBox="1"/>
            <p:nvPr/>
          </p:nvSpPr>
          <p:spPr>
            <a:xfrm>
              <a:off x="9871481" y="1964075"/>
              <a:ext cx="481258" cy="150293"/>
            </a:xfrm>
            <a:prstGeom prst="rect">
              <a:avLst/>
            </a:prstGeom>
            <a:solidFill>
              <a:schemeClr val="accent2">
                <a:alpha val="74902"/>
              </a:scheme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CE-3</a:t>
              </a:r>
            </a:p>
          </p:txBody>
        </p:sp>
        <p:sp>
          <p:nvSpPr>
            <p:cNvPr id="80" name="TextBox 79">
              <a:extLst>
                <a:ext uri="{FF2B5EF4-FFF2-40B4-BE49-F238E27FC236}">
                  <a16:creationId xmlns:a16="http://schemas.microsoft.com/office/drawing/2014/main" xmlns="" id="{0D5F24D4-65A7-4DBE-A719-65FAFB595C13}"/>
                </a:ext>
              </a:extLst>
            </p:cNvPr>
            <p:cNvSpPr txBox="1"/>
            <p:nvPr/>
          </p:nvSpPr>
          <p:spPr>
            <a:xfrm>
              <a:off x="10999139" y="1976597"/>
              <a:ext cx="481258" cy="150293"/>
            </a:xfrm>
            <a:prstGeom prst="rect">
              <a:avLst/>
            </a:prstGeom>
            <a:solidFill>
              <a:schemeClr val="accent2">
                <a:alpha val="74902"/>
              </a:scheme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CE-4</a:t>
              </a:r>
            </a:p>
          </p:txBody>
        </p:sp>
        <p:sp>
          <p:nvSpPr>
            <p:cNvPr id="81" name="TextBox 80">
              <a:extLst>
                <a:ext uri="{FF2B5EF4-FFF2-40B4-BE49-F238E27FC236}">
                  <a16:creationId xmlns:a16="http://schemas.microsoft.com/office/drawing/2014/main" xmlns="" id="{0D5F24D4-65A7-4DBE-A719-65FAFB595C13}"/>
                </a:ext>
              </a:extLst>
            </p:cNvPr>
            <p:cNvSpPr txBox="1"/>
            <p:nvPr/>
          </p:nvSpPr>
          <p:spPr>
            <a:xfrm>
              <a:off x="6815675" y="5593986"/>
              <a:ext cx="481258" cy="150293"/>
            </a:xfrm>
            <a:prstGeom prst="rect">
              <a:avLst/>
            </a:prstGeom>
            <a:solidFill>
              <a:schemeClr val="accent2">
                <a:alpha val="74902"/>
              </a:scheme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CE-5</a:t>
              </a:r>
            </a:p>
          </p:txBody>
        </p:sp>
        <p:sp>
          <p:nvSpPr>
            <p:cNvPr id="82" name="TextBox 81">
              <a:extLst>
                <a:ext uri="{FF2B5EF4-FFF2-40B4-BE49-F238E27FC236}">
                  <a16:creationId xmlns:a16="http://schemas.microsoft.com/office/drawing/2014/main" xmlns="" id="{0D5F24D4-65A7-4DBE-A719-65FAFB595C13}"/>
                </a:ext>
              </a:extLst>
            </p:cNvPr>
            <p:cNvSpPr txBox="1"/>
            <p:nvPr/>
          </p:nvSpPr>
          <p:spPr>
            <a:xfrm>
              <a:off x="7038443" y="1989328"/>
              <a:ext cx="481258" cy="150293"/>
            </a:xfrm>
            <a:prstGeom prst="rect">
              <a:avLst/>
            </a:prstGeom>
            <a:solidFill>
              <a:schemeClr val="accent2">
                <a:alpha val="74902"/>
              </a:scheme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CE-1</a:t>
              </a:r>
            </a:p>
          </p:txBody>
        </p:sp>
        <p:sp>
          <p:nvSpPr>
            <p:cNvPr id="91" name="Rectangle 90"/>
            <p:cNvSpPr/>
            <p:nvPr/>
          </p:nvSpPr>
          <p:spPr>
            <a:xfrm>
              <a:off x="6379170" y="3327822"/>
              <a:ext cx="1445387" cy="121063"/>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marL="0" marR="0" lvl="0" indent="0" algn="ctr" defTabSz="1216859"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Calibri"/>
                  <a:ea typeface="+mn-ea"/>
                  <a:cs typeface="+mn-cs"/>
                </a:rPr>
                <a:t>Service Logic</a:t>
              </a:r>
            </a:p>
          </p:txBody>
        </p:sp>
        <p:sp>
          <p:nvSpPr>
            <p:cNvPr id="17" name="Rectangle 16"/>
            <p:cNvSpPr/>
            <p:nvPr/>
          </p:nvSpPr>
          <p:spPr>
            <a:xfrm>
              <a:off x="6309718" y="2666801"/>
              <a:ext cx="1652857" cy="276999"/>
            </a:xfrm>
            <a:prstGeom prst="rect">
              <a:avLst/>
            </a:prstGeom>
          </p:spPr>
          <p:txBody>
            <a:bodyPr wrap="square">
              <a:spAutoFit/>
            </a:bodyPr>
            <a:lstStyle/>
            <a:p>
              <a:pPr marL="0" marR="0" lvl="0" indent="0" algn="ctr" defTabSz="912717"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Repository</a:t>
              </a:r>
            </a:p>
          </p:txBody>
        </p:sp>
        <p:grpSp>
          <p:nvGrpSpPr>
            <p:cNvPr id="94" name="Group 93"/>
            <p:cNvGrpSpPr/>
            <p:nvPr/>
          </p:nvGrpSpPr>
          <p:grpSpPr>
            <a:xfrm>
              <a:off x="8195871" y="3426893"/>
              <a:ext cx="589925" cy="281695"/>
              <a:chOff x="11464311" y="3343275"/>
              <a:chExt cx="708648" cy="338386"/>
            </a:xfrm>
            <a:solidFill>
              <a:schemeClr val="accent6">
                <a:lumMod val="75000"/>
              </a:schemeClr>
            </a:solidFill>
            <a:effectLst>
              <a:outerShdw blurRad="50800" dist="38100" dir="2700000" algn="tl" rotWithShape="0">
                <a:prstClr val="black">
                  <a:alpha val="40000"/>
                </a:prstClr>
              </a:outerShdw>
            </a:effectLst>
          </p:grpSpPr>
          <p:sp>
            <p:nvSpPr>
              <p:cNvPr id="95" name="Rounded Rectangle 118"/>
              <p:cNvSpPr/>
              <p:nvPr/>
            </p:nvSpPr>
            <p:spPr>
              <a:xfrm>
                <a:off x="11477246" y="3343275"/>
                <a:ext cx="695713" cy="338386"/>
              </a:xfrm>
              <a:prstGeom prst="round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96" name="Oval 95"/>
              <p:cNvSpPr/>
              <p:nvPr/>
            </p:nvSpPr>
            <p:spPr>
              <a:xfrm>
                <a:off x="12004951" y="336681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97" name="Oval 96"/>
              <p:cNvSpPr/>
              <p:nvPr/>
            </p:nvSpPr>
            <p:spPr>
              <a:xfrm>
                <a:off x="11901213" y="348382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98" name="Oval 97"/>
              <p:cNvSpPr/>
              <p:nvPr/>
            </p:nvSpPr>
            <p:spPr>
              <a:xfrm>
                <a:off x="12035921" y="3569063"/>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99" name="Oval 98"/>
              <p:cNvSpPr/>
              <p:nvPr/>
            </p:nvSpPr>
            <p:spPr>
              <a:xfrm>
                <a:off x="11808456" y="3595258"/>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100" name="Straight Connector 99"/>
              <p:cNvCxnSpPr/>
              <p:nvPr/>
            </p:nvCxnSpPr>
            <p:spPr>
              <a:xfrm flipH="1">
                <a:off x="11967065" y="3425874"/>
                <a:ext cx="49185" cy="680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11967065" y="3542884"/>
                <a:ext cx="80155" cy="36312"/>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flipH="1">
                <a:off x="11874308" y="3542884"/>
                <a:ext cx="38204" cy="6250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3" name="TextBox 102"/>
              <p:cNvSpPr txBox="1"/>
              <p:nvPr/>
            </p:nvSpPr>
            <p:spPr>
              <a:xfrm>
                <a:off x="11464311" y="3358476"/>
                <a:ext cx="491056" cy="246170"/>
              </a:xfrm>
              <a:prstGeom prst="rect">
                <a:avLst/>
              </a:prstGeom>
              <a:noFill/>
            </p:spPr>
            <p:txBody>
              <a:bodyPr wrap="square" lIns="0" tIns="0" rIns="0" bIns="0" rtlCol="0" anchor="ctr" anchorCtr="1">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66" b="0" i="1" u="none" strike="noStrike" kern="1200" cap="none" spc="0" normalizeH="0" baseline="0" noProof="0" dirty="0">
                    <a:ln>
                      <a:noFill/>
                    </a:ln>
                    <a:solidFill>
                      <a:prstClr val="black"/>
                    </a:solidFill>
                    <a:effectLst/>
                    <a:uLnTx/>
                    <a:uFillTx/>
                    <a:latin typeface="Calibri"/>
                    <a:ea typeface="+mn-ea"/>
                    <a:cs typeface="+mn-cs"/>
                  </a:rPr>
                  <a:t>Service Logic</a:t>
                </a:r>
              </a:p>
            </p:txBody>
          </p:sp>
        </p:grpSp>
        <p:grpSp>
          <p:nvGrpSpPr>
            <p:cNvPr id="105" name="Group 104"/>
            <p:cNvGrpSpPr/>
            <p:nvPr/>
          </p:nvGrpSpPr>
          <p:grpSpPr>
            <a:xfrm>
              <a:off x="8201964" y="3643214"/>
              <a:ext cx="610098" cy="281695"/>
              <a:chOff x="11464311" y="3343275"/>
              <a:chExt cx="732880" cy="338386"/>
            </a:xfrm>
            <a:solidFill>
              <a:schemeClr val="accent6">
                <a:lumMod val="75000"/>
              </a:schemeClr>
            </a:solidFill>
            <a:effectLst>
              <a:outerShdw blurRad="50800" dist="38100" dir="2700000" algn="tl" rotWithShape="0">
                <a:prstClr val="black">
                  <a:alpha val="40000"/>
                </a:prstClr>
              </a:outerShdw>
            </a:effectLst>
          </p:grpSpPr>
          <p:sp>
            <p:nvSpPr>
              <p:cNvPr id="106" name="Rounded Rectangle 118"/>
              <p:cNvSpPr/>
              <p:nvPr/>
            </p:nvSpPr>
            <p:spPr>
              <a:xfrm>
                <a:off x="11501478" y="3343275"/>
                <a:ext cx="695713" cy="338386"/>
              </a:xfrm>
              <a:prstGeom prst="round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107" name="Oval 106"/>
              <p:cNvSpPr/>
              <p:nvPr/>
            </p:nvSpPr>
            <p:spPr>
              <a:xfrm>
                <a:off x="12004951" y="336681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108" name="Oval 107"/>
              <p:cNvSpPr/>
              <p:nvPr/>
            </p:nvSpPr>
            <p:spPr>
              <a:xfrm>
                <a:off x="11901213" y="348382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109" name="Oval 108"/>
              <p:cNvSpPr/>
              <p:nvPr/>
            </p:nvSpPr>
            <p:spPr>
              <a:xfrm>
                <a:off x="12035921" y="3569063"/>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110" name="Oval 109"/>
              <p:cNvSpPr/>
              <p:nvPr/>
            </p:nvSpPr>
            <p:spPr>
              <a:xfrm>
                <a:off x="11808456" y="3595258"/>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111" name="Straight Connector 110"/>
              <p:cNvCxnSpPr/>
              <p:nvPr/>
            </p:nvCxnSpPr>
            <p:spPr>
              <a:xfrm flipH="1">
                <a:off x="11967065" y="3425874"/>
                <a:ext cx="49185" cy="680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a:off x="11967065" y="3542884"/>
                <a:ext cx="80155" cy="36312"/>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flipH="1">
                <a:off x="11874308" y="3542884"/>
                <a:ext cx="38204" cy="6250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14" name="TextBox 113"/>
              <p:cNvSpPr txBox="1"/>
              <p:nvPr/>
            </p:nvSpPr>
            <p:spPr>
              <a:xfrm>
                <a:off x="11464311" y="3358476"/>
                <a:ext cx="491056" cy="246170"/>
              </a:xfrm>
              <a:prstGeom prst="rect">
                <a:avLst/>
              </a:prstGeom>
              <a:noFill/>
            </p:spPr>
            <p:txBody>
              <a:bodyPr wrap="square" lIns="0" tIns="0" rIns="0" bIns="0" rtlCol="0" anchor="ctr" anchorCtr="1">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66" b="0" i="1" u="none" strike="noStrike" kern="1200" cap="none" spc="0" normalizeH="0" baseline="0" noProof="0" dirty="0">
                    <a:ln>
                      <a:noFill/>
                    </a:ln>
                    <a:solidFill>
                      <a:prstClr val="black"/>
                    </a:solidFill>
                    <a:effectLst/>
                    <a:uLnTx/>
                    <a:uFillTx/>
                    <a:latin typeface="Calibri"/>
                    <a:ea typeface="+mn-ea"/>
                    <a:cs typeface="+mn-cs"/>
                  </a:rPr>
                  <a:t>Service Logic</a:t>
                </a:r>
              </a:p>
            </p:txBody>
          </p:sp>
        </p:grpSp>
        <p:grpSp>
          <p:nvGrpSpPr>
            <p:cNvPr id="116" name="Group 115"/>
            <p:cNvGrpSpPr/>
            <p:nvPr/>
          </p:nvGrpSpPr>
          <p:grpSpPr>
            <a:xfrm>
              <a:off x="8300208" y="4044983"/>
              <a:ext cx="589925" cy="281695"/>
              <a:chOff x="11464311" y="3343275"/>
              <a:chExt cx="708648" cy="338386"/>
            </a:xfrm>
            <a:solidFill>
              <a:schemeClr val="accent6">
                <a:lumMod val="75000"/>
              </a:schemeClr>
            </a:solidFill>
            <a:effectLst>
              <a:outerShdw blurRad="50800" dist="38100" dir="2700000" algn="tl" rotWithShape="0">
                <a:prstClr val="black">
                  <a:alpha val="40000"/>
                </a:prstClr>
              </a:outerShdw>
            </a:effectLst>
          </p:grpSpPr>
          <p:sp>
            <p:nvSpPr>
              <p:cNvPr id="117" name="Rounded Rectangle 118"/>
              <p:cNvSpPr/>
              <p:nvPr/>
            </p:nvSpPr>
            <p:spPr>
              <a:xfrm>
                <a:off x="11477246" y="3343275"/>
                <a:ext cx="695713" cy="338386"/>
              </a:xfrm>
              <a:prstGeom prst="round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118" name="Oval 117"/>
              <p:cNvSpPr/>
              <p:nvPr/>
            </p:nvSpPr>
            <p:spPr>
              <a:xfrm>
                <a:off x="12004951" y="336681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119" name="Oval 118"/>
              <p:cNvSpPr/>
              <p:nvPr/>
            </p:nvSpPr>
            <p:spPr>
              <a:xfrm>
                <a:off x="11901213" y="348382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120" name="Oval 119"/>
              <p:cNvSpPr/>
              <p:nvPr/>
            </p:nvSpPr>
            <p:spPr>
              <a:xfrm>
                <a:off x="12035921" y="3569063"/>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sp>
            <p:nvSpPr>
              <p:cNvPr id="121" name="Oval 120"/>
              <p:cNvSpPr/>
              <p:nvPr/>
            </p:nvSpPr>
            <p:spPr>
              <a:xfrm>
                <a:off x="11808456" y="3595258"/>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99"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122" name="Straight Connector 121"/>
              <p:cNvCxnSpPr/>
              <p:nvPr/>
            </p:nvCxnSpPr>
            <p:spPr>
              <a:xfrm flipH="1">
                <a:off x="11967065" y="3425874"/>
                <a:ext cx="49185" cy="680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a:off x="11967065" y="3542884"/>
                <a:ext cx="80155" cy="36312"/>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flipH="1">
                <a:off x="11874308" y="3542884"/>
                <a:ext cx="38204" cy="6250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25" name="TextBox 124"/>
              <p:cNvSpPr txBox="1"/>
              <p:nvPr/>
            </p:nvSpPr>
            <p:spPr>
              <a:xfrm>
                <a:off x="11464311" y="3358476"/>
                <a:ext cx="491056" cy="246170"/>
              </a:xfrm>
              <a:prstGeom prst="rect">
                <a:avLst/>
              </a:prstGeom>
              <a:noFill/>
            </p:spPr>
            <p:txBody>
              <a:bodyPr wrap="square" lIns="0" tIns="0" rIns="0" bIns="0" rtlCol="0" anchor="ctr" anchorCtr="1">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66" b="0" i="1" u="none" strike="noStrike" kern="1200" cap="none" spc="0" normalizeH="0" baseline="0" noProof="0" dirty="0">
                    <a:ln>
                      <a:noFill/>
                    </a:ln>
                    <a:solidFill>
                      <a:prstClr val="black"/>
                    </a:solidFill>
                    <a:effectLst/>
                    <a:uLnTx/>
                    <a:uFillTx/>
                    <a:latin typeface="Calibri"/>
                    <a:ea typeface="+mn-ea"/>
                    <a:cs typeface="+mn-cs"/>
                  </a:rPr>
                  <a:t>Service Logic</a:t>
                </a:r>
              </a:p>
            </p:txBody>
          </p:sp>
        </p:grpSp>
        <p:sp>
          <p:nvSpPr>
            <p:cNvPr id="126" name="TextBox 125"/>
            <p:cNvSpPr txBox="1"/>
            <p:nvPr/>
          </p:nvSpPr>
          <p:spPr>
            <a:xfrm>
              <a:off x="8876159" y="3229851"/>
              <a:ext cx="1104351" cy="10772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E7E6E6">
                      <a:lumMod val="25000"/>
                    </a:srgbClr>
                  </a:solidFill>
                  <a:effectLst/>
                  <a:uLnTx/>
                  <a:uFillTx/>
                  <a:latin typeface="Calibri"/>
                  <a:ea typeface="+mn-ea"/>
                  <a:cs typeface="+mn-cs"/>
                </a:rPr>
                <a:t>IP/VRF Assign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E7E6E6">
                      <a:lumMod val="25000"/>
                    </a:srgbClr>
                  </a:solidFill>
                  <a:effectLst/>
                  <a:uLnTx/>
                  <a:uFillTx/>
                  <a:latin typeface="Calibri"/>
                  <a:ea typeface="+mn-ea"/>
                  <a:cs typeface="+mn-cs"/>
                </a:rPr>
                <a:t>L2 Service Create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E7E6E6">
                      <a:lumMod val="25000"/>
                    </a:srgbClr>
                  </a:solidFill>
                  <a:effectLst/>
                  <a:uLnTx/>
                  <a:uFillTx/>
                  <a:latin typeface="Calibri"/>
                  <a:ea typeface="+mn-ea"/>
                  <a:cs typeface="+mn-cs"/>
                </a:rPr>
                <a:t>L3 VPN Service Create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E7E6E6">
                      <a:lumMod val="25000"/>
                    </a:srgbClr>
                  </a:solidFill>
                  <a:effectLst/>
                  <a:uLnTx/>
                  <a:uFillTx/>
                  <a:latin typeface="Calibri"/>
                  <a:ea typeface="+mn-ea"/>
                  <a:cs typeface="+mn-cs"/>
                </a:rPr>
                <a:t>SD-WAN Create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E7E6E6">
                      <a:lumMod val="25000"/>
                    </a:srgbClr>
                  </a:solidFill>
                  <a:effectLst/>
                  <a:uLnTx/>
                  <a:uFillTx/>
                  <a:latin typeface="Calibri"/>
                  <a:ea typeface="+mn-ea"/>
                  <a:cs typeface="+mn-cs"/>
                </a:rPr>
                <a:t>TE Tunneling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E7E6E6">
                      <a:lumMod val="25000"/>
                    </a:srgbClr>
                  </a:solidFill>
                  <a:effectLst/>
                  <a:uLnTx/>
                  <a:uFillTx/>
                  <a:latin typeface="Calibri"/>
                  <a:ea typeface="+mn-ea"/>
                  <a:cs typeface="+mn-cs"/>
                </a:rPr>
                <a:t>BGP </a:t>
              </a:r>
              <a:r>
                <a:rPr kumimoji="0" lang="en-US" sz="800" b="1" i="0" u="none" strike="noStrike" kern="1200" cap="none" spc="0" normalizeH="0" baseline="0" noProof="0" dirty="0" err="1">
                  <a:ln>
                    <a:noFill/>
                  </a:ln>
                  <a:solidFill>
                    <a:srgbClr val="E7E6E6">
                      <a:lumMod val="25000"/>
                    </a:srgbClr>
                  </a:solidFill>
                  <a:effectLst/>
                  <a:uLnTx/>
                  <a:uFillTx/>
                  <a:latin typeface="Calibri"/>
                  <a:ea typeface="+mn-ea"/>
                  <a:cs typeface="+mn-cs"/>
                </a:rPr>
                <a:t>Config</a:t>
              </a:r>
              <a:endParaRPr kumimoji="0" lang="en-US" sz="800" b="1" i="0" u="none" strike="noStrike" kern="1200" cap="none" spc="0" normalizeH="0" baseline="0" noProof="0" dirty="0">
                <a:ln>
                  <a:noFill/>
                </a:ln>
                <a:solidFill>
                  <a:srgbClr val="E7E6E6">
                    <a:lumMod val="25000"/>
                  </a:srgbClr>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E7E6E6">
                      <a:lumMod val="25000"/>
                    </a:srgbClr>
                  </a:solidFill>
                  <a:effectLst/>
                  <a:uLnTx/>
                  <a:uFillTx/>
                  <a:latin typeface="Calibri"/>
                  <a:ea typeface="+mn-ea"/>
                  <a:cs typeface="+mn-cs"/>
                </a:rPr>
                <a:t>SW Upgrade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mr-IN" sz="800" b="1" i="0" u="none" strike="noStrike" kern="1200" cap="none" spc="0" normalizeH="0" baseline="0" noProof="0" dirty="0">
                  <a:ln>
                    <a:noFill/>
                  </a:ln>
                  <a:solidFill>
                    <a:srgbClr val="E7E6E6">
                      <a:lumMod val="25000"/>
                    </a:srgbClr>
                  </a:solidFill>
                  <a:effectLst/>
                  <a:uLnTx/>
                  <a:uFillTx/>
                  <a:latin typeface="Calibri"/>
                  <a:ea typeface="+mn-ea"/>
                  <a:cs typeface="Mangal" panose="02040503050203030202" pitchFamily="18" charset="0"/>
                </a:rPr>
                <a:t>…</a:t>
              </a:r>
              <a:endParaRPr kumimoji="0" lang="en-US" sz="800" b="1" i="0" u="none" strike="noStrike" kern="1200" cap="none" spc="0" normalizeH="0" baseline="0" noProof="0" dirty="0">
                <a:ln>
                  <a:noFill/>
                </a:ln>
                <a:solidFill>
                  <a:srgbClr val="E7E6E6">
                    <a:lumMod val="25000"/>
                  </a:srgbClr>
                </a:solidFill>
                <a:effectLst/>
                <a:uLnTx/>
                <a:uFillTx/>
                <a:latin typeface="Calibri"/>
                <a:ea typeface="+mn-ea"/>
                <a:cs typeface="+mn-cs"/>
              </a:endParaRPr>
            </a:p>
          </p:txBody>
        </p:sp>
        <p:sp>
          <p:nvSpPr>
            <p:cNvPr id="127" name="TextBox 126"/>
            <p:cNvSpPr txBox="1"/>
            <p:nvPr/>
          </p:nvSpPr>
          <p:spPr>
            <a:xfrm>
              <a:off x="8382747" y="3767730"/>
              <a:ext cx="34336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a:t>
              </a:r>
            </a:p>
          </p:txBody>
        </p:sp>
        <p:sp>
          <p:nvSpPr>
            <p:cNvPr id="129" name="Rectangle 128"/>
            <p:cNvSpPr/>
            <p:nvPr/>
          </p:nvSpPr>
          <p:spPr>
            <a:xfrm>
              <a:off x="6380259" y="3480899"/>
              <a:ext cx="1444298" cy="125833"/>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marL="0" marR="0" lvl="0" indent="0" algn="ctr" defTabSz="1216859"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Calibri"/>
                  <a:ea typeface="+mn-ea"/>
                  <a:cs typeface="+mn-cs"/>
                </a:rPr>
                <a:t>Configuration Templates</a:t>
              </a:r>
            </a:p>
          </p:txBody>
        </p:sp>
        <p:sp>
          <p:nvSpPr>
            <p:cNvPr id="130" name="Rectangle 129"/>
            <p:cNvSpPr/>
            <p:nvPr/>
          </p:nvSpPr>
          <p:spPr>
            <a:xfrm>
              <a:off x="6379169" y="3640315"/>
              <a:ext cx="1445387" cy="240231"/>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marL="0" marR="0" lvl="0" indent="0" algn="ctr" defTabSz="1216859"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Calibri"/>
                  <a:ea typeface="+mn-ea"/>
                  <a:cs typeface="+mn-cs"/>
                </a:rPr>
                <a:t>Service/Network Design &amp; </a:t>
              </a:r>
              <a:r>
                <a:rPr kumimoji="0" lang="en-US" sz="800" b="1" i="0" u="none" strike="noStrike" kern="1200" cap="none" spc="0" normalizeH="0" baseline="0" noProof="0">
                  <a:ln>
                    <a:noFill/>
                  </a:ln>
                  <a:solidFill>
                    <a:prstClr val="black"/>
                  </a:solidFill>
                  <a:effectLst/>
                  <a:uLnTx/>
                  <a:uFillTx/>
                  <a:latin typeface="Calibri"/>
                  <a:ea typeface="+mn-ea"/>
                  <a:cs typeface="+mn-cs"/>
                </a:rPr>
                <a:t>Engineering Rules</a:t>
              </a:r>
              <a:endParaRPr kumimoji="0" lang="en-US" sz="800" b="1" i="0" u="none" strike="noStrike" kern="1200" cap="none" spc="0" normalizeH="0" baseline="0" noProof="0" dirty="0">
                <a:ln>
                  <a:noFill/>
                </a:ln>
                <a:solidFill>
                  <a:prstClr val="black"/>
                </a:solidFill>
                <a:effectLst/>
                <a:uLnTx/>
                <a:uFillTx/>
                <a:latin typeface="Calibri"/>
                <a:ea typeface="+mn-ea"/>
                <a:cs typeface="+mn-cs"/>
              </a:endParaRPr>
            </a:p>
          </p:txBody>
        </p:sp>
        <p:sp>
          <p:nvSpPr>
            <p:cNvPr id="131" name="Rectangle 130"/>
            <p:cNvSpPr/>
            <p:nvPr/>
          </p:nvSpPr>
          <p:spPr>
            <a:xfrm>
              <a:off x="6379168" y="3914434"/>
              <a:ext cx="1445387" cy="108806"/>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marL="0" marR="0" lvl="0" indent="0" algn="ctr" defTabSz="1216859"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a:ln>
                    <a:noFill/>
                  </a:ln>
                  <a:solidFill>
                    <a:prstClr val="black"/>
                  </a:solidFill>
                  <a:effectLst/>
                  <a:uLnTx/>
                  <a:uFillTx/>
                  <a:latin typeface="Calibri"/>
                  <a:ea typeface="+mn-ea"/>
                  <a:cs typeface="+mn-cs"/>
                </a:rPr>
                <a:t>Policies</a:t>
              </a:r>
              <a:endParaRPr kumimoji="0" lang="en-US" sz="800" b="1" i="0" u="none" strike="noStrike" kern="1200" cap="none" spc="0" normalizeH="0" baseline="0" noProof="0" dirty="0">
                <a:ln>
                  <a:noFill/>
                </a:ln>
                <a:solidFill>
                  <a:prstClr val="black"/>
                </a:solidFill>
                <a:effectLst/>
                <a:uLnTx/>
                <a:uFillTx/>
                <a:latin typeface="Calibri"/>
                <a:ea typeface="+mn-ea"/>
                <a:cs typeface="+mn-cs"/>
              </a:endParaRPr>
            </a:p>
          </p:txBody>
        </p:sp>
        <p:sp>
          <p:nvSpPr>
            <p:cNvPr id="132" name="Down Arrow 131"/>
            <p:cNvSpPr/>
            <p:nvPr/>
          </p:nvSpPr>
          <p:spPr>
            <a:xfrm>
              <a:off x="9110962" y="5870441"/>
              <a:ext cx="201349" cy="269191"/>
            </a:xfrm>
            <a:prstGeom prst="down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33" name="TextBox 132"/>
            <p:cNvSpPr txBox="1"/>
            <p:nvPr/>
          </p:nvSpPr>
          <p:spPr>
            <a:xfrm>
              <a:off x="8891467" y="6110717"/>
              <a:ext cx="672558" cy="368952"/>
            </a:xfrm>
            <a:prstGeom prst="rect">
              <a:avLst/>
            </a:prstGeom>
            <a:noFill/>
          </p:spPr>
          <p:txBody>
            <a:bodyPr wrap="square" lIns="0" tIns="45659" rIns="0" bIns="45659" rtlCol="0" anchor="ctr" anchorCtr="0">
              <a:spAutoFit/>
            </a:bodyPr>
            <a:lstStyle/>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1" i="1" u="none" strike="noStrike" kern="0" cap="none" spc="0" normalizeH="0" baseline="0" noProof="0" dirty="0">
                  <a:ln>
                    <a:noFill/>
                  </a:ln>
                  <a:solidFill>
                    <a:prstClr val="black"/>
                  </a:solidFill>
                  <a:effectLst/>
                  <a:uLnTx/>
                  <a:uFillTx/>
                  <a:latin typeface="Calibri"/>
                  <a:ea typeface="+mn-ea"/>
                  <a:cs typeface="+mn-cs"/>
                </a:rPr>
                <a:t>VNFs</a:t>
              </a:r>
            </a:p>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1" i="1" u="none" strike="noStrike" kern="0" cap="none" spc="0" normalizeH="0" baseline="0" noProof="0" dirty="0">
                  <a:ln>
                    <a:noFill/>
                  </a:ln>
                  <a:solidFill>
                    <a:prstClr val="black"/>
                  </a:solidFill>
                  <a:effectLst/>
                  <a:uLnTx/>
                  <a:uFillTx/>
                  <a:latin typeface="Calibri"/>
                  <a:ea typeface="+mn-ea"/>
                  <a:cs typeface="+mn-cs"/>
                </a:rPr>
                <a:t>PNFs</a:t>
              </a:r>
            </a:p>
          </p:txBody>
        </p:sp>
        <p:sp>
          <p:nvSpPr>
            <p:cNvPr id="134" name="Left Brace 133"/>
            <p:cNvSpPr/>
            <p:nvPr/>
          </p:nvSpPr>
          <p:spPr>
            <a:xfrm rot="16200000">
              <a:off x="9068614" y="4383166"/>
              <a:ext cx="268127" cy="2581591"/>
            </a:xfrm>
            <a:prstGeom prst="leftBrace">
              <a:avLst>
                <a:gd name="adj1" fmla="val 49923"/>
                <a:gd name="adj2" fmla="val 50000"/>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135" name="Rectangle 134"/>
            <p:cNvSpPr/>
            <p:nvPr/>
          </p:nvSpPr>
          <p:spPr>
            <a:xfrm>
              <a:off x="8533540" y="5143706"/>
              <a:ext cx="587730" cy="353611"/>
            </a:xfrm>
            <a:prstGeom prst="rect">
              <a:avLst/>
            </a:prstGeom>
            <a:ln/>
          </p:spPr>
          <p:style>
            <a:lnRef idx="0">
              <a:schemeClr val="dk1"/>
            </a:lnRef>
            <a:fillRef idx="3">
              <a:schemeClr val="dk1"/>
            </a:fillRef>
            <a:effectRef idx="3">
              <a:schemeClr val="dk1"/>
            </a:effectRef>
            <a:fontRef idx="minor">
              <a:schemeClr val="lt1"/>
            </a:fontRef>
          </p:style>
          <p:txBody>
            <a:bodyPr wrap="square" lIns="0" tIns="45679" rIns="0" bIns="45679" rtlCol="0" anchor="ctr"/>
            <a:lstStyle/>
            <a:p>
              <a:pPr marL="0" marR="0" lvl="0" indent="0" algn="ctr" defTabSz="912717" rtl="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err="1">
                  <a:ln>
                    <a:noFill/>
                  </a:ln>
                  <a:solidFill>
                    <a:prstClr val="white"/>
                  </a:solidFill>
                  <a:effectLst/>
                  <a:uLnTx/>
                  <a:uFillTx/>
                  <a:latin typeface="Calibri"/>
                  <a:ea typeface="+mn-ea"/>
                  <a:cs typeface="+mn-cs"/>
                </a:rPr>
                <a:t>OpenFlow</a:t>
              </a:r>
              <a:endParaRPr kumimoji="0" lang="en-US" sz="1000" b="1" i="0" u="none" strike="noStrike" kern="0" cap="none" spc="0" normalizeH="0" baseline="0" noProof="0" dirty="0">
                <a:ln>
                  <a:noFill/>
                </a:ln>
                <a:solidFill>
                  <a:prstClr val="white"/>
                </a:solidFill>
                <a:effectLst/>
                <a:uLnTx/>
                <a:uFillTx/>
                <a:latin typeface="Calibri"/>
                <a:ea typeface="+mn-ea"/>
                <a:cs typeface="+mn-cs"/>
              </a:endParaRPr>
            </a:p>
          </p:txBody>
        </p:sp>
        <p:sp>
          <p:nvSpPr>
            <p:cNvPr id="136" name="Rounded Rectangle 65"/>
            <p:cNvSpPr/>
            <p:nvPr/>
          </p:nvSpPr>
          <p:spPr>
            <a:xfrm>
              <a:off x="10168496" y="3797598"/>
              <a:ext cx="1697610" cy="552318"/>
            </a:xfrm>
            <a:prstGeom prst="roundRect">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0" tIns="0" rIns="0" bIns="0"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latin typeface="Calibri"/>
                  <a:ea typeface="+mn-ea"/>
                  <a:cs typeface="+mn-cs"/>
                </a:rPr>
                <a:t>Assigned Resources Inventory: Service*  Topology &amp;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latin typeface="Calibri"/>
                  <a:ea typeface="+mn-ea"/>
                  <a:cs typeface="+mn-cs"/>
                </a:rPr>
                <a:t>VNF/PNF State</a:t>
              </a:r>
            </a:p>
          </p:txBody>
        </p:sp>
        <p:sp>
          <p:nvSpPr>
            <p:cNvPr id="137" name="Rounded Rectangle 166"/>
            <p:cNvSpPr/>
            <p:nvPr/>
          </p:nvSpPr>
          <p:spPr>
            <a:xfrm>
              <a:off x="10168496" y="2722198"/>
              <a:ext cx="1019969" cy="451250"/>
            </a:xfrm>
            <a:prstGeom prst="roundRect">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0" tIns="0" rIns="0" bIns="0"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Calibri"/>
                  <a:ea typeface="+mn-ea"/>
                  <a:cs typeface="+mn-cs"/>
                </a:rPr>
                <a:t>Operational Tree/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err="1">
                  <a:ln>
                    <a:noFill/>
                  </a:ln>
                  <a:solidFill>
                    <a:prstClr val="black"/>
                  </a:solidFill>
                  <a:effectLst/>
                  <a:uLnTx/>
                  <a:uFillTx/>
                  <a:latin typeface="Calibri"/>
                  <a:ea typeface="+mn-ea"/>
                  <a:cs typeface="+mn-cs"/>
                </a:rPr>
                <a:t>Config</a:t>
              </a:r>
              <a:r>
                <a:rPr kumimoji="0" lang="en-US" sz="900" b="0" i="0" u="none" strike="noStrike" kern="0" cap="none" spc="0" normalizeH="0" baseline="0" noProof="0" dirty="0">
                  <a:ln>
                    <a:noFill/>
                  </a:ln>
                  <a:solidFill>
                    <a:prstClr val="black"/>
                  </a:solidFill>
                  <a:effectLst/>
                  <a:uLnTx/>
                  <a:uFillTx/>
                  <a:latin typeface="Calibri"/>
                  <a:ea typeface="+mn-ea"/>
                  <a:cs typeface="+mn-cs"/>
                </a:rPr>
                <a:t> Tree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Calibri"/>
                  <a:ea typeface="+mn-ea"/>
                  <a:cs typeface="+mn-cs"/>
                </a:rPr>
                <a:t>(Service Model)</a:t>
              </a:r>
            </a:p>
          </p:txBody>
        </p:sp>
        <p:cxnSp>
          <p:nvCxnSpPr>
            <p:cNvPr id="139" name="Straight Arrow Connector 138"/>
            <p:cNvCxnSpPr>
              <a:stCxn id="73" idx="2"/>
              <a:endCxn id="76" idx="0"/>
            </p:cNvCxnSpPr>
            <p:nvPr/>
          </p:nvCxnSpPr>
          <p:spPr>
            <a:xfrm flipH="1">
              <a:off x="11250095" y="5503262"/>
              <a:ext cx="2563" cy="459845"/>
            </a:xfrm>
            <a:prstGeom prst="straightConnector1">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0" name="Straight Arrow Connector 139"/>
            <p:cNvCxnSpPr/>
            <p:nvPr/>
          </p:nvCxnSpPr>
          <p:spPr>
            <a:xfrm>
              <a:off x="9926977" y="2995223"/>
              <a:ext cx="241519" cy="5999"/>
            </a:xfrm>
            <a:prstGeom prst="straightConnector1">
              <a:avLst/>
            </a:prstGeom>
            <a:noFill/>
            <a:ln w="28575" cap="flat" cmpd="sng" algn="ctr">
              <a:solidFill>
                <a:schemeClr val="tx1"/>
              </a:solidFill>
              <a:prstDash val="solid"/>
              <a:headEnd type="triangle" w="med" len="med"/>
              <a:tailEnd type="triangle" w="med" len="med"/>
            </a:ln>
            <a:effectLst/>
          </p:spPr>
        </p:cxnSp>
        <p:cxnSp>
          <p:nvCxnSpPr>
            <p:cNvPr id="143" name="Straight Arrow Connector 142"/>
            <p:cNvCxnSpPr/>
            <p:nvPr/>
          </p:nvCxnSpPr>
          <p:spPr>
            <a:xfrm>
              <a:off x="9945186" y="3946397"/>
              <a:ext cx="241519" cy="5999"/>
            </a:xfrm>
            <a:prstGeom prst="straightConnector1">
              <a:avLst/>
            </a:prstGeom>
            <a:noFill/>
            <a:ln w="28575" cap="flat" cmpd="sng" algn="ctr">
              <a:solidFill>
                <a:schemeClr val="tx1"/>
              </a:solidFill>
              <a:prstDash val="solid"/>
              <a:headEnd type="triangle" w="med" len="med"/>
              <a:tailEnd type="triangle" w="med" len="med"/>
            </a:ln>
            <a:effectLst/>
          </p:spPr>
        </p:cxnSp>
        <p:sp>
          <p:nvSpPr>
            <p:cNvPr id="144" name="TextBox 143">
              <a:extLst>
                <a:ext uri="{FF2B5EF4-FFF2-40B4-BE49-F238E27FC236}">
                  <a16:creationId xmlns:a16="http://schemas.microsoft.com/office/drawing/2014/main" xmlns="" id="{0D5F24D4-65A7-4DBE-A719-65FAFB595C13}"/>
                </a:ext>
              </a:extLst>
            </p:cNvPr>
            <p:cNvSpPr txBox="1"/>
            <p:nvPr/>
          </p:nvSpPr>
          <p:spPr>
            <a:xfrm>
              <a:off x="8801041" y="2508746"/>
              <a:ext cx="273779" cy="135489"/>
            </a:xfrm>
            <a:prstGeom prst="rect">
              <a:avLst/>
            </a:prstGeom>
            <a:solidFill>
              <a:srgbClr val="00B0F0">
                <a:alpha val="74902"/>
              </a:srgb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CI-2</a:t>
              </a:r>
            </a:p>
          </p:txBody>
        </p:sp>
        <p:sp>
          <p:nvSpPr>
            <p:cNvPr id="146" name="TextBox 145">
              <a:extLst>
                <a:ext uri="{FF2B5EF4-FFF2-40B4-BE49-F238E27FC236}">
                  <a16:creationId xmlns:a16="http://schemas.microsoft.com/office/drawing/2014/main" xmlns="" id="{0D5F24D4-65A7-4DBE-A719-65FAFB595C13}"/>
                </a:ext>
              </a:extLst>
            </p:cNvPr>
            <p:cNvSpPr txBox="1"/>
            <p:nvPr/>
          </p:nvSpPr>
          <p:spPr>
            <a:xfrm>
              <a:off x="7885854" y="3202397"/>
              <a:ext cx="288883" cy="136981"/>
            </a:xfrm>
            <a:prstGeom prst="rect">
              <a:avLst/>
            </a:prstGeom>
            <a:solidFill>
              <a:srgbClr val="00B0F0">
                <a:alpha val="74902"/>
              </a:srgb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CI-4</a:t>
              </a:r>
            </a:p>
          </p:txBody>
        </p:sp>
        <p:sp>
          <p:nvSpPr>
            <p:cNvPr id="147" name="TextBox 146">
              <a:extLst>
                <a:ext uri="{FF2B5EF4-FFF2-40B4-BE49-F238E27FC236}">
                  <a16:creationId xmlns:a16="http://schemas.microsoft.com/office/drawing/2014/main" xmlns="" id="{0D5F24D4-65A7-4DBE-A719-65FAFB595C13}"/>
                </a:ext>
              </a:extLst>
            </p:cNvPr>
            <p:cNvSpPr txBox="1"/>
            <p:nvPr/>
          </p:nvSpPr>
          <p:spPr>
            <a:xfrm>
              <a:off x="9926026" y="3027317"/>
              <a:ext cx="278000" cy="159668"/>
            </a:xfrm>
            <a:prstGeom prst="rect">
              <a:avLst/>
            </a:prstGeom>
            <a:solidFill>
              <a:srgbClr val="00B0F0">
                <a:alpha val="74902"/>
              </a:srgb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CI-5</a:t>
              </a:r>
            </a:p>
          </p:txBody>
        </p:sp>
        <p:sp>
          <p:nvSpPr>
            <p:cNvPr id="148" name="TextBox 147">
              <a:extLst>
                <a:ext uri="{FF2B5EF4-FFF2-40B4-BE49-F238E27FC236}">
                  <a16:creationId xmlns:a16="http://schemas.microsoft.com/office/drawing/2014/main" xmlns="" id="{0D5F24D4-65A7-4DBE-A719-65FAFB595C13}"/>
                </a:ext>
              </a:extLst>
            </p:cNvPr>
            <p:cNvSpPr txBox="1"/>
            <p:nvPr/>
          </p:nvSpPr>
          <p:spPr>
            <a:xfrm>
              <a:off x="10352320" y="2494899"/>
              <a:ext cx="258754" cy="152828"/>
            </a:xfrm>
            <a:prstGeom prst="rect">
              <a:avLst/>
            </a:prstGeom>
            <a:solidFill>
              <a:srgbClr val="00B0F0">
                <a:alpha val="74902"/>
              </a:srgb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CI-3</a:t>
              </a:r>
            </a:p>
          </p:txBody>
        </p:sp>
        <p:cxnSp>
          <p:nvCxnSpPr>
            <p:cNvPr id="150" name="Straight Arrow Connector 149"/>
            <p:cNvCxnSpPr/>
            <p:nvPr/>
          </p:nvCxnSpPr>
          <p:spPr>
            <a:xfrm flipH="1">
              <a:off x="7761913" y="2510486"/>
              <a:ext cx="2718" cy="282927"/>
            </a:xfrm>
            <a:prstGeom prst="straightConnector1">
              <a:avLst/>
            </a:prstGeom>
            <a:noFill/>
            <a:ln w="28575" cap="flat" cmpd="sng" algn="ctr">
              <a:solidFill>
                <a:schemeClr val="tx1"/>
              </a:solidFill>
              <a:prstDash val="solid"/>
              <a:headEnd type="triangle" w="med" len="med"/>
              <a:tailEnd type="triangle" w="med" len="med"/>
            </a:ln>
            <a:effectLst/>
          </p:spPr>
        </p:cxnSp>
        <p:sp>
          <p:nvSpPr>
            <p:cNvPr id="145" name="TextBox 144">
              <a:extLst>
                <a:ext uri="{FF2B5EF4-FFF2-40B4-BE49-F238E27FC236}">
                  <a16:creationId xmlns:a16="http://schemas.microsoft.com/office/drawing/2014/main" xmlns="" id="{0D5F24D4-65A7-4DBE-A719-65FAFB595C13}"/>
                </a:ext>
              </a:extLst>
            </p:cNvPr>
            <p:cNvSpPr txBox="1"/>
            <p:nvPr/>
          </p:nvSpPr>
          <p:spPr>
            <a:xfrm>
              <a:off x="7808335" y="2497435"/>
              <a:ext cx="287336" cy="146576"/>
            </a:xfrm>
            <a:prstGeom prst="rect">
              <a:avLst/>
            </a:prstGeom>
            <a:solidFill>
              <a:srgbClr val="00B0F0">
                <a:alpha val="74902"/>
              </a:srgb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CI-1</a:t>
              </a:r>
            </a:p>
          </p:txBody>
        </p:sp>
        <p:cxnSp>
          <p:nvCxnSpPr>
            <p:cNvPr id="153" name="Straight Arrow Connector 152"/>
            <p:cNvCxnSpPr/>
            <p:nvPr/>
          </p:nvCxnSpPr>
          <p:spPr>
            <a:xfrm>
              <a:off x="7885854" y="3150132"/>
              <a:ext cx="310953" cy="0"/>
            </a:xfrm>
            <a:prstGeom prst="straightConnector1">
              <a:avLst/>
            </a:prstGeom>
            <a:noFill/>
            <a:ln w="28575" cap="flat" cmpd="sng" algn="ctr">
              <a:solidFill>
                <a:schemeClr val="tx1"/>
              </a:solidFill>
              <a:prstDash val="solid"/>
              <a:headEnd type="triangle" w="med" len="med"/>
              <a:tailEnd type="triangle" w="med" len="med"/>
            </a:ln>
            <a:effectLst/>
          </p:spPr>
        </p:cxnSp>
        <p:sp>
          <p:nvSpPr>
            <p:cNvPr id="155" name="TextBox 154">
              <a:extLst>
                <a:ext uri="{FF2B5EF4-FFF2-40B4-BE49-F238E27FC236}">
                  <a16:creationId xmlns:a16="http://schemas.microsoft.com/office/drawing/2014/main" xmlns="" id="{0D5F24D4-65A7-4DBE-A719-65FAFB595C13}"/>
                </a:ext>
              </a:extLst>
            </p:cNvPr>
            <p:cNvSpPr txBox="1"/>
            <p:nvPr/>
          </p:nvSpPr>
          <p:spPr>
            <a:xfrm>
              <a:off x="8720490" y="4437443"/>
              <a:ext cx="278000" cy="159668"/>
            </a:xfrm>
            <a:prstGeom prst="rect">
              <a:avLst/>
            </a:prstGeom>
            <a:solidFill>
              <a:srgbClr val="00B0F0">
                <a:alpha val="74902"/>
              </a:srgb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CI-6</a:t>
              </a:r>
            </a:p>
          </p:txBody>
        </p:sp>
        <p:sp>
          <p:nvSpPr>
            <p:cNvPr id="156" name="TextBox 155">
              <a:extLst>
                <a:ext uri="{FF2B5EF4-FFF2-40B4-BE49-F238E27FC236}">
                  <a16:creationId xmlns:a16="http://schemas.microsoft.com/office/drawing/2014/main" xmlns="" id="{0D5F24D4-65A7-4DBE-A719-65FAFB595C13}"/>
                </a:ext>
              </a:extLst>
            </p:cNvPr>
            <p:cNvSpPr txBox="1"/>
            <p:nvPr/>
          </p:nvSpPr>
          <p:spPr>
            <a:xfrm>
              <a:off x="9921734" y="4013465"/>
              <a:ext cx="278000" cy="159668"/>
            </a:xfrm>
            <a:prstGeom prst="rect">
              <a:avLst/>
            </a:prstGeom>
            <a:solidFill>
              <a:srgbClr val="00B0F0">
                <a:alpha val="74902"/>
              </a:srgb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CI-7</a:t>
              </a:r>
            </a:p>
          </p:txBody>
        </p:sp>
        <p:sp>
          <p:nvSpPr>
            <p:cNvPr id="158" name="TextBox 157"/>
            <p:cNvSpPr txBox="1"/>
            <p:nvPr/>
          </p:nvSpPr>
          <p:spPr>
            <a:xfrm>
              <a:off x="6156135" y="4448436"/>
              <a:ext cx="2408896" cy="368952"/>
            </a:xfrm>
            <a:prstGeom prst="rect">
              <a:avLst/>
            </a:prstGeom>
            <a:noFill/>
          </p:spPr>
          <p:txBody>
            <a:bodyPr wrap="square" lIns="0" tIns="45659" rIns="0" bIns="45659" rtlCol="0" anchor="ctr" anchorCtr="0">
              <a:spAutoFit/>
            </a:bodyPr>
            <a:lstStyle/>
            <a:p>
              <a:pPr marL="0" marR="0" lvl="0" indent="0" algn="ctr" defTabSz="913220" rtl="0" eaLnBrk="1" fontAlgn="auto" latinLnBrk="0" hangingPunct="1">
                <a:lnSpc>
                  <a:spcPct val="100000"/>
                </a:lnSpc>
                <a:spcBef>
                  <a:spcPts val="0"/>
                </a:spcBef>
                <a:spcAft>
                  <a:spcPts val="0"/>
                </a:spcAft>
                <a:buClrTx/>
                <a:buSzTx/>
                <a:buFontTx/>
                <a:buNone/>
                <a:tabLst/>
                <a:defRPr/>
              </a:pPr>
              <a:r>
                <a:rPr kumimoji="0" lang="en-US" sz="899" b="0" i="1" u="none" strike="noStrike" kern="0" cap="none" spc="0" normalizeH="0" baseline="0" noProof="0" dirty="0">
                  <a:ln>
                    <a:noFill/>
                  </a:ln>
                  <a:solidFill>
                    <a:prstClr val="black"/>
                  </a:solidFill>
                  <a:effectLst/>
                  <a:uLnTx/>
                  <a:uFillTx/>
                  <a:latin typeface="Calibri"/>
                  <a:ea typeface="+mn-ea"/>
                  <a:cs typeface="+mn-cs"/>
                </a:rPr>
                <a:t>*Not E2E service view.  The “Service” view in the SDN Controller is limited its scope of control</a:t>
              </a:r>
            </a:p>
          </p:txBody>
        </p:sp>
        <p:sp>
          <p:nvSpPr>
            <p:cNvPr id="138" name="TextBox 137">
              <a:extLst>
                <a:ext uri="{FF2B5EF4-FFF2-40B4-BE49-F238E27FC236}">
                  <a16:creationId xmlns:a16="http://schemas.microsoft.com/office/drawing/2014/main" xmlns="" id="{0D5F24D4-65A7-4DBE-A719-65FAFB595C13}"/>
                </a:ext>
              </a:extLst>
            </p:cNvPr>
            <p:cNvSpPr txBox="1"/>
            <p:nvPr/>
          </p:nvSpPr>
          <p:spPr>
            <a:xfrm>
              <a:off x="10999139" y="5598815"/>
              <a:ext cx="481258" cy="150293"/>
            </a:xfrm>
            <a:prstGeom prst="rect">
              <a:avLst/>
            </a:prstGeom>
            <a:solidFill>
              <a:schemeClr val="accent2">
                <a:alpha val="74902"/>
              </a:schemeClr>
            </a:solidFill>
          </p:spPr>
          <p:txBody>
            <a:bodyPr wrap="square" lIns="0" tIns="45664" rIns="0" bIns="45664" rtlCol="0" anchor="ctr" anchorCtr="0">
              <a:no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CE-6</a:t>
              </a:r>
            </a:p>
          </p:txBody>
        </p:sp>
        <p:sp>
          <p:nvSpPr>
            <p:cNvPr id="128" name="Rectangle 127">
              <a:extLst>
                <a:ext uri="{FF2B5EF4-FFF2-40B4-BE49-F238E27FC236}">
                  <a16:creationId xmlns:a16="http://schemas.microsoft.com/office/drawing/2014/main" xmlns="" id="{51105A3A-33F1-C947-AE01-8D09013C704A}"/>
                </a:ext>
              </a:extLst>
            </p:cNvPr>
            <p:cNvSpPr/>
            <p:nvPr/>
          </p:nvSpPr>
          <p:spPr>
            <a:xfrm>
              <a:off x="10571358" y="2236000"/>
              <a:ext cx="163982" cy="616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cxnSp>
          <p:nvCxnSpPr>
            <p:cNvPr id="141" name="Elbow Connector 140">
              <a:extLst>
                <a:ext uri="{FF2B5EF4-FFF2-40B4-BE49-F238E27FC236}">
                  <a16:creationId xmlns:a16="http://schemas.microsoft.com/office/drawing/2014/main" xmlns="" id="{505A84C2-9616-D142-8875-A85C97AB2C6C}"/>
                </a:ext>
              </a:extLst>
            </p:cNvPr>
            <p:cNvCxnSpPr>
              <a:cxnSpLocks/>
              <a:endCxn id="23" idx="3"/>
            </p:cNvCxnSpPr>
            <p:nvPr/>
          </p:nvCxnSpPr>
          <p:spPr>
            <a:xfrm rot="5400000">
              <a:off x="9700775" y="1975201"/>
              <a:ext cx="1792958" cy="1342455"/>
            </a:xfrm>
            <a:prstGeom prst="bentConnector2">
              <a:avLst/>
            </a:prstGeom>
            <a:solidFill>
              <a:schemeClr val="accent2">
                <a:alpha val="74902"/>
              </a:schemeClr>
            </a:solidFill>
            <a:ln w="19050" cap="flat" cmpd="sng" algn="ctr">
              <a:solidFill>
                <a:sysClr val="windowText" lastClr="000000"/>
              </a:solidFill>
              <a:prstDash val="solid"/>
              <a:headEnd type="triangle" w="med" len="med"/>
              <a:tailEnd type="triangle" w="med" len="med"/>
            </a:ln>
            <a:effectLst/>
          </p:spPr>
        </p:cxnSp>
      </p:grpSp>
    </p:spTree>
    <p:extLst>
      <p:ext uri="{BB962C8B-B14F-4D97-AF65-F5344CB8AC3E}">
        <p14:creationId xmlns:p14="http://schemas.microsoft.com/office/powerpoint/2010/main" val="4005977439"/>
      </p:ext>
    </p:extLst>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a:t>
            </a:fld>
            <a:endParaRPr lang="en-US" dirty="0"/>
          </a:p>
        </p:txBody>
      </p:sp>
      <p:sp>
        <p:nvSpPr>
          <p:cNvPr id="3" name="Title 2"/>
          <p:cNvSpPr>
            <a:spLocks noGrp="1"/>
          </p:cNvSpPr>
          <p:nvPr>
            <p:ph type="title"/>
          </p:nvPr>
        </p:nvSpPr>
        <p:spPr/>
        <p:txBody>
          <a:bodyPr>
            <a:normAutofit fontScale="90000"/>
          </a:bodyPr>
          <a:lstStyle/>
          <a:p>
            <a:r>
              <a:rPr lang="en-US" dirty="0"/>
              <a:t>Casablanca ARC Recommendations </a:t>
            </a:r>
            <a:r>
              <a:rPr lang="en-US" dirty="0" smtClean="0"/>
              <a:t>RTSA/</a:t>
            </a:r>
            <a:r>
              <a:rPr lang="en-US" dirty="0" err="1" smtClean="0">
                <a:latin typeface="Symbol" charset="2"/>
                <a:ea typeface="Symbol" charset="2"/>
                <a:cs typeface="Symbol" charset="2"/>
              </a:rPr>
              <a:t>m</a:t>
            </a:r>
            <a:r>
              <a:rPr lang="en-US" dirty="0" err="1" smtClean="0"/>
              <a:t>S</a:t>
            </a:r>
            <a:endParaRPr lang="en-US" dirty="0"/>
          </a:p>
        </p:txBody>
      </p:sp>
      <p:sp>
        <p:nvSpPr>
          <p:cNvPr id="4" name="Text Placeholder 3"/>
          <p:cNvSpPr>
            <a:spLocks noGrp="1"/>
          </p:cNvSpPr>
          <p:nvPr>
            <p:ph type="body" sz="quarter" idx="10"/>
          </p:nvPr>
        </p:nvSpPr>
        <p:spPr>
          <a:xfrm>
            <a:off x="0" y="984738"/>
            <a:ext cx="12192000" cy="5873262"/>
          </a:xfrm>
          <a:noFill/>
          <a:ln>
            <a:noFill/>
          </a:ln>
        </p:spPr>
        <p:txBody>
          <a:bodyPr>
            <a:noAutofit/>
          </a:bodyPr>
          <a:lstStyle/>
          <a:p>
            <a:r>
              <a:rPr lang="en-US" sz="2400" dirty="0" smtClean="0"/>
              <a:t>Real-time streaming analytics</a:t>
            </a:r>
          </a:p>
          <a:p>
            <a:pPr lvl="1"/>
            <a:r>
              <a:rPr lang="en-US" sz="2000" dirty="0" smtClean="0"/>
              <a:t>DCAE </a:t>
            </a:r>
            <a:r>
              <a:rPr lang="en-US" sz="2000" dirty="0"/>
              <a:t>enhancements to support real-time streaming analysis:</a:t>
            </a:r>
          </a:p>
          <a:p>
            <a:pPr lvl="1"/>
            <a:r>
              <a:rPr lang="en-US" sz="1400" b="1" dirty="0">
                <a:solidFill>
                  <a:srgbClr val="0070C0"/>
                </a:solidFill>
              </a:rPr>
              <a:t>Enhance DCAE collector to support high volume streaming data collection (Using Socket and/or DDS)</a:t>
            </a:r>
          </a:p>
          <a:p>
            <a:pPr lvl="1"/>
            <a:r>
              <a:rPr lang="en-US" sz="1400" b="1" dirty="0">
                <a:solidFill>
                  <a:srgbClr val="0070C0"/>
                </a:solidFill>
              </a:rPr>
              <a:t>Add Bulk data collector to DCAE</a:t>
            </a:r>
          </a:p>
          <a:p>
            <a:pPr lvl="1"/>
            <a:r>
              <a:rPr lang="en-US" sz="1400" b="1" dirty="0">
                <a:solidFill>
                  <a:srgbClr val="0070C0"/>
                </a:solidFill>
              </a:rPr>
              <a:t>Add real-time streaming analytic framework (</a:t>
            </a:r>
            <a:r>
              <a:rPr lang="en-US" sz="1400" b="1" dirty="0" err="1">
                <a:solidFill>
                  <a:srgbClr val="0070C0"/>
                </a:solidFill>
              </a:rPr>
              <a:t>Flink</a:t>
            </a:r>
            <a:r>
              <a:rPr lang="en-US" sz="1400" b="1" dirty="0">
                <a:solidFill>
                  <a:srgbClr val="0070C0"/>
                </a:solidFill>
              </a:rPr>
              <a:t>)</a:t>
            </a:r>
          </a:p>
          <a:p>
            <a:pPr lvl="1"/>
            <a:r>
              <a:rPr lang="en-US" sz="1400" b="1" dirty="0">
                <a:solidFill>
                  <a:srgbClr val="0070C0"/>
                </a:solidFill>
              </a:rPr>
              <a:t>Support AAF for VNF to DCAE secure communication</a:t>
            </a:r>
          </a:p>
          <a:p>
            <a:pPr lvl="1"/>
            <a:r>
              <a:rPr lang="en-US" sz="2000" dirty="0" err="1"/>
              <a:t>DMaaP</a:t>
            </a:r>
            <a:r>
              <a:rPr lang="en-US" sz="2000" dirty="0"/>
              <a:t> Enhancements:</a:t>
            </a:r>
          </a:p>
          <a:p>
            <a:pPr lvl="1"/>
            <a:r>
              <a:rPr lang="en-US" sz="1400" b="1" dirty="0">
                <a:solidFill>
                  <a:srgbClr val="0070C0"/>
                </a:solidFill>
              </a:rPr>
              <a:t>Add file routing capabilities for bulk data movement</a:t>
            </a:r>
          </a:p>
          <a:p>
            <a:r>
              <a:rPr lang="en-US" sz="2400" dirty="0" err="1" smtClean="0"/>
              <a:t>Microservices</a:t>
            </a:r>
            <a:r>
              <a:rPr lang="en-US" sz="2400" dirty="0" smtClean="0"/>
              <a:t>: </a:t>
            </a:r>
          </a:p>
          <a:p>
            <a:pPr lvl="1"/>
            <a:r>
              <a:rPr lang="en-US" sz="2000" dirty="0" smtClean="0"/>
              <a:t>Identify and harmonize common components</a:t>
            </a:r>
          </a:p>
          <a:p>
            <a:pPr lvl="2"/>
            <a:r>
              <a:rPr lang="en-US" sz="1400" b="1" dirty="0">
                <a:solidFill>
                  <a:srgbClr val="0070C0"/>
                </a:solidFill>
              </a:rPr>
              <a:t>For example, reduce number of databases in ONAP using OOM.  Projects should use common DB where appropriate or clearly state why they need an alternate approach</a:t>
            </a:r>
            <a:r>
              <a:rPr lang="en-US" sz="1400" b="1" dirty="0" smtClean="0">
                <a:solidFill>
                  <a:srgbClr val="0070C0"/>
                </a:solidFill>
              </a:rPr>
              <a:t>. A lot of this work occurred in Beijing release.</a:t>
            </a:r>
          </a:p>
          <a:p>
            <a:pPr lvl="1"/>
            <a:r>
              <a:rPr lang="en-US" sz="2000" dirty="0"/>
              <a:t>Initial support for K8S VNF in Multi VIM/Cloud</a:t>
            </a:r>
          </a:p>
          <a:p>
            <a:pPr lvl="1"/>
            <a:r>
              <a:rPr lang="en-US" sz="2000" dirty="0"/>
              <a:t>Include OPNFV Clover project </a:t>
            </a:r>
            <a:r>
              <a:rPr lang="en-US" sz="2000" dirty="0" smtClean="0"/>
              <a:t>(Spinnaker) in CD pipeline (part of Integration)</a:t>
            </a:r>
          </a:p>
          <a:p>
            <a:pPr lvl="1"/>
            <a:r>
              <a:rPr lang="en-US" sz="2000" dirty="0" smtClean="0">
                <a:solidFill>
                  <a:srgbClr val="FF0000"/>
                </a:solidFill>
              </a:rPr>
              <a:t>Interest (but no consensus) regarding service mesh/</a:t>
            </a:r>
            <a:r>
              <a:rPr lang="en-US" sz="2000" dirty="0" err="1" smtClean="0">
                <a:solidFill>
                  <a:srgbClr val="FF0000"/>
                </a:solidFill>
              </a:rPr>
              <a:t>Istio</a:t>
            </a:r>
            <a:r>
              <a:rPr lang="en-US" sz="2000" dirty="0" smtClean="0">
                <a:solidFill>
                  <a:srgbClr val="FF0000"/>
                </a:solidFill>
              </a:rPr>
              <a:t> </a:t>
            </a:r>
            <a:r>
              <a:rPr lang="mr-IN" sz="2000" dirty="0" smtClean="0">
                <a:solidFill>
                  <a:srgbClr val="FF0000"/>
                </a:solidFill>
              </a:rPr>
              <a:t>–</a:t>
            </a:r>
            <a:r>
              <a:rPr lang="en-US" sz="2000" dirty="0" smtClean="0">
                <a:solidFill>
                  <a:srgbClr val="FF0000"/>
                </a:solidFill>
              </a:rPr>
              <a:t> no recommendation for Casablanca</a:t>
            </a:r>
          </a:p>
          <a:p>
            <a:pPr lvl="2"/>
            <a:r>
              <a:rPr lang="en-US" sz="1600" dirty="0" smtClean="0">
                <a:solidFill>
                  <a:srgbClr val="FF0000"/>
                </a:solidFill>
              </a:rPr>
              <a:t>Projects are free to experiment with </a:t>
            </a:r>
            <a:r>
              <a:rPr lang="en-US" sz="1600" dirty="0" err="1" smtClean="0">
                <a:solidFill>
                  <a:srgbClr val="FF0000"/>
                </a:solidFill>
              </a:rPr>
              <a:t>Istio</a:t>
            </a:r>
            <a:r>
              <a:rPr lang="en-US" sz="1600" dirty="0" smtClean="0">
                <a:solidFill>
                  <a:srgbClr val="FF0000"/>
                </a:solidFill>
              </a:rPr>
              <a:t> on their own.</a:t>
            </a:r>
          </a:p>
          <a:p>
            <a:pPr lvl="2"/>
            <a:r>
              <a:rPr lang="en-US" sz="1600" dirty="0" smtClean="0">
                <a:solidFill>
                  <a:srgbClr val="FF0000"/>
                </a:solidFill>
              </a:rPr>
              <a:t>Constrained </a:t>
            </a:r>
            <a:r>
              <a:rPr lang="en-US" sz="1600" dirty="0" err="1" smtClean="0">
                <a:solidFill>
                  <a:srgbClr val="FF0000"/>
                </a:solidFill>
              </a:rPr>
              <a:t>PoC</a:t>
            </a:r>
            <a:r>
              <a:rPr lang="en-US" sz="1600" dirty="0">
                <a:solidFill>
                  <a:srgbClr val="FF0000"/>
                </a:solidFill>
              </a:rPr>
              <a:t> </a:t>
            </a:r>
            <a:r>
              <a:rPr lang="en-US" sz="1600" dirty="0" smtClean="0">
                <a:solidFill>
                  <a:srgbClr val="FF0000"/>
                </a:solidFill>
              </a:rPr>
              <a:t>in MSB with zero impact to other projects</a:t>
            </a:r>
          </a:p>
        </p:txBody>
      </p:sp>
    </p:spTree>
    <p:extLst>
      <p:ext uri="{BB962C8B-B14F-4D97-AF65-F5344CB8AC3E}">
        <p14:creationId xmlns:p14="http://schemas.microsoft.com/office/powerpoint/2010/main" val="1571257318"/>
      </p:ext>
    </p:extLst>
  </p:cSld>
  <p:clrMapOvr>
    <a:masterClrMapping/>
  </p:clrMapOvr>
  <p:transition>
    <p:wipe dir="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C9CD605-947A-3C4E-98CB-B055F943FEBA}" type="slidenum">
              <a:rPr kumimoji="0" lang="en-US" sz="1200" b="0" i="0" u="none" strike="noStrike" kern="1200" cap="none" spc="0" normalizeH="0" baseline="0" noProof="0" smtClean="0">
                <a:ln>
                  <a:noFill/>
                </a:ln>
                <a:solidFill>
                  <a:prstClr val="black">
                    <a:alpha val="50000"/>
                  </a:prstClr>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50</a:t>
            </a:fld>
            <a:endParaRPr kumimoji="0" lang="en-US" sz="1200" b="0" i="0" u="none" strike="noStrike" kern="1200" cap="none" spc="0" normalizeH="0" baseline="0" noProof="0" dirty="0">
              <a:ln>
                <a:noFill/>
              </a:ln>
              <a:solidFill>
                <a:prstClr val="black">
                  <a:alpha val="50000"/>
                </a:prstClr>
              </a:solidFill>
              <a:effectLst/>
              <a:uLnTx/>
              <a:uFillTx/>
              <a:latin typeface="Arial" panose="020B0604020202020204" pitchFamily="34" charset="0"/>
              <a:ea typeface="+mn-ea"/>
              <a:cs typeface="Arial" panose="020B0604020202020204" pitchFamily="34" charset="0"/>
            </a:endParaRPr>
          </a:p>
        </p:txBody>
      </p:sp>
      <p:sp>
        <p:nvSpPr>
          <p:cNvPr id="3" name="Title 2"/>
          <p:cNvSpPr>
            <a:spLocks noGrp="1"/>
          </p:cNvSpPr>
          <p:nvPr>
            <p:ph type="title"/>
          </p:nvPr>
        </p:nvSpPr>
        <p:spPr>
          <a:xfrm>
            <a:off x="115163" y="172021"/>
            <a:ext cx="11506200" cy="538770"/>
          </a:xfrm>
        </p:spPr>
        <p:txBody>
          <a:bodyPr>
            <a:normAutofit fontScale="90000"/>
          </a:bodyPr>
          <a:lstStyle/>
          <a:p>
            <a:r>
              <a:rPr lang="en-US" dirty="0" smtClean="0"/>
              <a:t>SDN-C External/Internal </a:t>
            </a:r>
            <a:r>
              <a:rPr lang="en-US" dirty="0"/>
              <a:t>Interface Definitions</a:t>
            </a:r>
          </a:p>
        </p:txBody>
      </p:sp>
      <p:grpSp>
        <p:nvGrpSpPr>
          <p:cNvPr id="5" name="Group 4"/>
          <p:cNvGrpSpPr/>
          <p:nvPr/>
        </p:nvGrpSpPr>
        <p:grpSpPr>
          <a:xfrm>
            <a:off x="10194455" y="26282"/>
            <a:ext cx="1814461" cy="878593"/>
            <a:chOff x="10194455" y="45332"/>
            <a:chExt cx="1814461" cy="940456"/>
          </a:xfrm>
        </p:grpSpPr>
        <p:sp>
          <p:nvSpPr>
            <p:cNvPr id="84" name="Rectangle 83">
              <a:extLst>
                <a:ext uri="{FF2B5EF4-FFF2-40B4-BE49-F238E27FC236}">
                  <a16:creationId xmlns:a16="http://schemas.microsoft.com/office/drawing/2014/main" xmlns="" id="{3261A921-D5CE-49C2-9B24-6EB17C1C8DA8}"/>
                </a:ext>
              </a:extLst>
            </p:cNvPr>
            <p:cNvSpPr/>
            <p:nvPr/>
          </p:nvSpPr>
          <p:spPr>
            <a:xfrm>
              <a:off x="10194455" y="273769"/>
              <a:ext cx="1814461" cy="712019"/>
            </a:xfrm>
            <a:prstGeom prst="rect">
              <a:avLst/>
            </a:prstGeom>
            <a:solidFill>
              <a:schemeClr val="bg1"/>
            </a:solidFill>
            <a:ln w="76200" cap="flat">
              <a:solidFill>
                <a:schemeClr val="tx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ctr" anchorCtr="0" forceAA="0" compatLnSpc="1">
              <a:prstTxWarp prst="textNoShape">
                <a:avLst/>
              </a:prstTxWarp>
              <a:no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a:ea typeface="+mn-ea"/>
                <a:cs typeface="+mn-cs"/>
                <a:sym typeface="Calibri"/>
              </a:endParaRPr>
            </a:p>
          </p:txBody>
        </p:sp>
        <p:sp>
          <p:nvSpPr>
            <p:cNvPr id="85" name="TextBox 84">
              <a:extLst>
                <a:ext uri="{FF2B5EF4-FFF2-40B4-BE49-F238E27FC236}">
                  <a16:creationId xmlns:a16="http://schemas.microsoft.com/office/drawing/2014/main" xmlns="" id="{61E46455-4F0F-463D-AB65-404AE4F7355E}"/>
                </a:ext>
              </a:extLst>
            </p:cNvPr>
            <p:cNvSpPr txBox="1"/>
            <p:nvPr/>
          </p:nvSpPr>
          <p:spPr>
            <a:xfrm>
              <a:off x="10901158" y="45332"/>
              <a:ext cx="432168" cy="369330"/>
            </a:xfrm>
            <a:prstGeom prst="rect">
              <a:avLst/>
            </a:pr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a:ea typeface="+mn-ea"/>
                  <a:cs typeface="+mn-cs"/>
                  <a:sym typeface="Calibri"/>
                </a:rPr>
                <a:t>Key</a:t>
              </a:r>
            </a:p>
          </p:txBody>
        </p:sp>
        <p:grpSp>
          <p:nvGrpSpPr>
            <p:cNvPr id="86" name="Group 85">
              <a:extLst>
                <a:ext uri="{FF2B5EF4-FFF2-40B4-BE49-F238E27FC236}">
                  <a16:creationId xmlns:a16="http://schemas.microsoft.com/office/drawing/2014/main" xmlns="" id="{E4A90269-B139-4BEE-B670-97E5AACE2CF7}"/>
                </a:ext>
              </a:extLst>
            </p:cNvPr>
            <p:cNvGrpSpPr/>
            <p:nvPr/>
          </p:nvGrpSpPr>
          <p:grpSpPr>
            <a:xfrm>
              <a:off x="10280393" y="447126"/>
              <a:ext cx="1714288" cy="436790"/>
              <a:chOff x="5236557" y="1068009"/>
              <a:chExt cx="1714288" cy="436790"/>
            </a:xfrm>
          </p:grpSpPr>
          <p:sp>
            <p:nvSpPr>
              <p:cNvPr id="87" name="TextBox 86">
                <a:extLst>
                  <a:ext uri="{FF2B5EF4-FFF2-40B4-BE49-F238E27FC236}">
                    <a16:creationId xmlns:a16="http://schemas.microsoft.com/office/drawing/2014/main" xmlns="" id="{1F6DC9E0-BB51-4BE7-B541-C52F0FBAB1C7}"/>
                  </a:ext>
                </a:extLst>
              </p:cNvPr>
              <p:cNvSpPr txBox="1"/>
              <p:nvPr/>
            </p:nvSpPr>
            <p:spPr>
              <a:xfrm>
                <a:off x="5236557" y="1068009"/>
                <a:ext cx="481258" cy="215331"/>
              </a:xfrm>
              <a:prstGeom prst="rect">
                <a:avLst/>
              </a:prstGeom>
              <a:solidFill>
                <a:srgbClr val="BFBFBF">
                  <a:alpha val="74902"/>
                </a:srgbClr>
              </a:solid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CE-x</a:t>
                </a:r>
              </a:p>
            </p:txBody>
          </p:sp>
          <p:sp>
            <p:nvSpPr>
              <p:cNvPr id="88" name="TextBox 87">
                <a:extLst>
                  <a:ext uri="{FF2B5EF4-FFF2-40B4-BE49-F238E27FC236}">
                    <a16:creationId xmlns:a16="http://schemas.microsoft.com/office/drawing/2014/main" xmlns="" id="{5C9EC464-C30F-4A12-8EA7-61B0C36B359A}"/>
                  </a:ext>
                </a:extLst>
              </p:cNvPr>
              <p:cNvSpPr txBox="1"/>
              <p:nvPr/>
            </p:nvSpPr>
            <p:spPr>
              <a:xfrm>
                <a:off x="5236557" y="1289468"/>
                <a:ext cx="481258" cy="215331"/>
              </a:xfrm>
              <a:prstGeom prst="rect">
                <a:avLst/>
              </a:prstGeom>
              <a:solidFill>
                <a:srgbClr val="BFBFBF">
                  <a:alpha val="74902"/>
                </a:srgbClr>
              </a:solid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CI-x</a:t>
                </a:r>
              </a:p>
            </p:txBody>
          </p:sp>
          <p:sp>
            <p:nvSpPr>
              <p:cNvPr id="89" name="TextBox 88">
                <a:extLst>
                  <a:ext uri="{FF2B5EF4-FFF2-40B4-BE49-F238E27FC236}">
                    <a16:creationId xmlns:a16="http://schemas.microsoft.com/office/drawing/2014/main" xmlns="" id="{839B1F57-7E45-4803-A778-6DA687031A58}"/>
                  </a:ext>
                </a:extLst>
              </p:cNvPr>
              <p:cNvSpPr txBox="1"/>
              <p:nvPr/>
            </p:nvSpPr>
            <p:spPr>
              <a:xfrm>
                <a:off x="5717815" y="1071230"/>
                <a:ext cx="1233030" cy="215444"/>
              </a:xfrm>
              <a:prstGeom prst="rect">
                <a:avLst/>
              </a:prstGeom>
              <a:no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Controller External API</a:t>
                </a:r>
              </a:p>
            </p:txBody>
          </p:sp>
          <p:sp>
            <p:nvSpPr>
              <p:cNvPr id="90" name="TextBox 89">
                <a:extLst>
                  <a:ext uri="{FF2B5EF4-FFF2-40B4-BE49-F238E27FC236}">
                    <a16:creationId xmlns:a16="http://schemas.microsoft.com/office/drawing/2014/main" xmlns="" id="{21FE55A6-061E-4CCE-AC67-4B2536577CE3}"/>
                  </a:ext>
                </a:extLst>
              </p:cNvPr>
              <p:cNvSpPr txBox="1"/>
              <p:nvPr/>
            </p:nvSpPr>
            <p:spPr>
              <a:xfrm>
                <a:off x="5725221" y="1283340"/>
                <a:ext cx="1199367" cy="215444"/>
              </a:xfrm>
              <a:prstGeom prst="rect">
                <a:avLst/>
              </a:prstGeom>
              <a:no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Controller Internal API</a:t>
                </a:r>
              </a:p>
            </p:txBody>
          </p:sp>
        </p:grpSp>
      </p:grpSp>
      <p:graphicFrame>
        <p:nvGraphicFramePr>
          <p:cNvPr id="12" name="Table 11">
            <a:extLst>
              <a:ext uri="{FF2B5EF4-FFF2-40B4-BE49-F238E27FC236}">
                <a16:creationId xmlns:a16="http://schemas.microsoft.com/office/drawing/2014/main" xmlns="" id="{30AB97AA-3AFA-EB42-9294-43149E35A824}"/>
              </a:ext>
            </a:extLst>
          </p:cNvPr>
          <p:cNvGraphicFramePr>
            <a:graphicFrameLocks noGrp="1"/>
          </p:cNvGraphicFramePr>
          <p:nvPr>
            <p:extLst/>
          </p:nvPr>
        </p:nvGraphicFramePr>
        <p:xfrm>
          <a:off x="5127256" y="984393"/>
          <a:ext cx="6976254" cy="5627001"/>
        </p:xfrm>
        <a:graphic>
          <a:graphicData uri="http://schemas.openxmlformats.org/drawingml/2006/table">
            <a:tbl>
              <a:tblPr firstRow="1" bandRow="1">
                <a:tableStyleId>{5C22544A-7EE6-4342-B048-85BDC9FD1C3A}</a:tableStyleId>
              </a:tblPr>
              <a:tblGrid>
                <a:gridCol w="486963">
                  <a:extLst>
                    <a:ext uri="{9D8B030D-6E8A-4147-A177-3AD203B41FA5}">
                      <a16:colId xmlns:a16="http://schemas.microsoft.com/office/drawing/2014/main" xmlns="" val="56849490"/>
                    </a:ext>
                  </a:extLst>
                </a:gridCol>
                <a:gridCol w="4788310">
                  <a:extLst>
                    <a:ext uri="{9D8B030D-6E8A-4147-A177-3AD203B41FA5}">
                      <a16:colId xmlns:a16="http://schemas.microsoft.com/office/drawing/2014/main" xmlns="" val="227787447"/>
                    </a:ext>
                  </a:extLst>
                </a:gridCol>
                <a:gridCol w="1700981">
                  <a:extLst>
                    <a:ext uri="{9D8B030D-6E8A-4147-A177-3AD203B41FA5}">
                      <a16:colId xmlns:a16="http://schemas.microsoft.com/office/drawing/2014/main" xmlns="" val="2138137167"/>
                    </a:ext>
                  </a:extLst>
                </a:gridCol>
              </a:tblGrid>
              <a:tr h="311027">
                <a:tc>
                  <a:txBody>
                    <a:bodyPr/>
                    <a:lstStyle/>
                    <a:p>
                      <a:endParaRPr lang="en-US" sz="1100" dirty="0"/>
                    </a:p>
                  </a:txBody>
                  <a:tcPr/>
                </a:tc>
                <a:tc>
                  <a:txBody>
                    <a:bodyPr/>
                    <a:lstStyle/>
                    <a:p>
                      <a:pPr algn="ctr"/>
                      <a:r>
                        <a:rPr lang="en-US" sz="1200" dirty="0"/>
                        <a:t>Interface Definitions</a:t>
                      </a:r>
                    </a:p>
                  </a:txBody>
                  <a:tcPr/>
                </a:tc>
                <a:tc>
                  <a:txBody>
                    <a:bodyPr/>
                    <a:lstStyle/>
                    <a:p>
                      <a:pPr algn="ctr"/>
                      <a:r>
                        <a:rPr lang="en-US" sz="1200" dirty="0"/>
                        <a:t>Beijing Release</a:t>
                      </a:r>
                    </a:p>
                  </a:txBody>
                  <a:tcPr/>
                </a:tc>
                <a:extLst>
                  <a:ext uri="{0D108BD9-81ED-4DB2-BD59-A6C34878D82A}">
                    <a16:rowId xmlns:a16="http://schemas.microsoft.com/office/drawing/2014/main" xmlns="" val="4191558347"/>
                  </a:ext>
                </a:extLst>
              </a:tr>
              <a:tr h="311027">
                <a:tc>
                  <a:txBody>
                    <a:bodyPr/>
                    <a:lstStyle/>
                    <a:p>
                      <a:r>
                        <a:rPr lang="en-US" sz="1100" dirty="0"/>
                        <a:t>CE-1</a:t>
                      </a:r>
                    </a:p>
                  </a:txBody>
                  <a:tcPr/>
                </a:tc>
                <a:tc>
                  <a:txBody>
                    <a:bodyPr/>
                    <a:lstStyle/>
                    <a:p>
                      <a:r>
                        <a:rPr lang="en-US" sz="1100" dirty="0"/>
                        <a:t>Distribution of artifacts from Service Design and </a:t>
                      </a:r>
                      <a:r>
                        <a:rPr lang="en-US" sz="1100" dirty="0" smtClean="0"/>
                        <a:t>Creation (SDC)</a:t>
                      </a:r>
                      <a:endParaRPr lang="en-US" sz="1100" dirty="0"/>
                    </a:p>
                  </a:txBody>
                  <a:tcPr/>
                </a:tc>
                <a:tc>
                  <a:txBody>
                    <a:bodyPr/>
                    <a:lstStyle/>
                    <a:p>
                      <a:pPr algn="ctr"/>
                      <a:r>
                        <a:rPr lang="en-US" sz="1100" dirty="0"/>
                        <a:t>Yes - TOSCA only</a:t>
                      </a:r>
                    </a:p>
                  </a:txBody>
                  <a:tcPr/>
                </a:tc>
                <a:extLst>
                  <a:ext uri="{0D108BD9-81ED-4DB2-BD59-A6C34878D82A}">
                    <a16:rowId xmlns:a16="http://schemas.microsoft.com/office/drawing/2014/main" xmlns="" val="2384736571"/>
                  </a:ext>
                </a:extLst>
              </a:tr>
              <a:tr h="311027">
                <a:tc>
                  <a:txBody>
                    <a:bodyPr/>
                    <a:lstStyle/>
                    <a:p>
                      <a:r>
                        <a:rPr lang="en-US" sz="1100" dirty="0"/>
                        <a:t>CE-2</a:t>
                      </a:r>
                    </a:p>
                  </a:txBody>
                  <a:tcPr/>
                </a:tc>
                <a:tc>
                  <a:txBody>
                    <a:bodyPr/>
                    <a:lstStyle/>
                    <a:p>
                      <a:r>
                        <a:rPr lang="en-US" sz="1100" dirty="0"/>
                        <a:t>Service requests from </a:t>
                      </a:r>
                      <a:r>
                        <a:rPr lang="en-US" sz="1100" dirty="0" smtClean="0"/>
                        <a:t>Orchestration (SO)</a:t>
                      </a:r>
                      <a:endParaRPr lang="en-US" sz="1100" dirty="0"/>
                    </a:p>
                  </a:txBody>
                  <a:tcPr/>
                </a:tc>
                <a:tc>
                  <a:txBody>
                    <a:bodyPr/>
                    <a:lstStyle/>
                    <a:p>
                      <a:pPr algn="ctr"/>
                      <a:r>
                        <a:rPr lang="en-US" sz="1100" dirty="0"/>
                        <a:t>Yes </a:t>
                      </a:r>
                    </a:p>
                  </a:txBody>
                  <a:tcPr/>
                </a:tc>
                <a:extLst>
                  <a:ext uri="{0D108BD9-81ED-4DB2-BD59-A6C34878D82A}">
                    <a16:rowId xmlns:a16="http://schemas.microsoft.com/office/drawing/2014/main" xmlns="" val="2060550856"/>
                  </a:ext>
                </a:extLst>
              </a:tr>
              <a:tr h="304001">
                <a:tc>
                  <a:txBody>
                    <a:bodyPr/>
                    <a:lstStyle/>
                    <a:p>
                      <a:r>
                        <a:rPr lang="en-US" sz="1100" dirty="0"/>
                        <a:t>CE-3</a:t>
                      </a:r>
                    </a:p>
                  </a:txBody>
                  <a:tcPr/>
                </a:tc>
                <a:tc>
                  <a:txBody>
                    <a:bodyPr/>
                    <a:lstStyle/>
                    <a:p>
                      <a:r>
                        <a:rPr lang="en-US" sz="1100" dirty="0"/>
                        <a:t>Closed Loop action requests from Data Collection, Analytics &amp; </a:t>
                      </a:r>
                      <a:r>
                        <a:rPr lang="en-US" sz="1100" dirty="0" smtClean="0"/>
                        <a:t>Events (DCAE)/Policy</a:t>
                      </a:r>
                      <a:endParaRPr lang="en-US" sz="1100" dirty="0"/>
                    </a:p>
                  </a:txBody>
                  <a:tcPr/>
                </a:tc>
                <a:tc>
                  <a:txBody>
                    <a:bodyPr/>
                    <a:lstStyle/>
                    <a:p>
                      <a:pPr algn="ctr"/>
                      <a:r>
                        <a:rPr lang="en-US" sz="1100" dirty="0"/>
                        <a:t>Not in scope</a:t>
                      </a:r>
                    </a:p>
                  </a:txBody>
                  <a:tcPr/>
                </a:tc>
                <a:extLst>
                  <a:ext uri="{0D108BD9-81ED-4DB2-BD59-A6C34878D82A}">
                    <a16:rowId xmlns:a16="http://schemas.microsoft.com/office/drawing/2014/main" xmlns="" val="3990311467"/>
                  </a:ext>
                </a:extLst>
              </a:tr>
              <a:tr h="311027">
                <a:tc>
                  <a:txBody>
                    <a:bodyPr/>
                    <a:lstStyle/>
                    <a:p>
                      <a:r>
                        <a:rPr lang="en-US" sz="1100" dirty="0"/>
                        <a:t>CE-4</a:t>
                      </a:r>
                    </a:p>
                  </a:txBody>
                  <a:tcPr/>
                </a:tc>
                <a:tc>
                  <a:txBody>
                    <a:bodyPr/>
                    <a:lstStyle/>
                    <a:p>
                      <a:r>
                        <a:rPr lang="en-US" sz="1100" dirty="0"/>
                        <a:t>Inventory retrieval from Active &amp; Available </a:t>
                      </a:r>
                      <a:r>
                        <a:rPr lang="en-US" sz="1100" dirty="0" smtClean="0"/>
                        <a:t>Inventory (A&amp;AI) </a:t>
                      </a:r>
                      <a:r>
                        <a:rPr lang="en-US" sz="1100" dirty="0"/>
                        <a:t>by Service </a:t>
                      </a:r>
                      <a:r>
                        <a:rPr lang="en-US" sz="1100" dirty="0" smtClean="0"/>
                        <a:t>Logic</a:t>
                      </a:r>
                      <a:endParaRPr lang="en-US" sz="1100" dirty="0"/>
                    </a:p>
                    <a:p>
                      <a:r>
                        <a:rPr lang="en-US" sz="1100" dirty="0"/>
                        <a:t>Inventory updates to Active &amp; Available Inventory by Assigned Resources </a:t>
                      </a:r>
                      <a:r>
                        <a:rPr lang="en-US" sz="1100" dirty="0" err="1"/>
                        <a:t>Inv</a:t>
                      </a:r>
                      <a:endParaRPr lang="en-US" sz="1100" dirty="0"/>
                    </a:p>
                  </a:txBody>
                  <a:tcPr/>
                </a:tc>
                <a:tc>
                  <a:txBody>
                    <a:bodyPr/>
                    <a:lstStyle/>
                    <a:p>
                      <a:pPr algn="ctr"/>
                      <a:r>
                        <a:rPr lang="en-US" sz="1100" dirty="0"/>
                        <a:t>Yes – push/pull (no </a:t>
                      </a:r>
                      <a:r>
                        <a:rPr lang="en-US" sz="1100" dirty="0" err="1"/>
                        <a:t>DMaaP</a:t>
                      </a:r>
                      <a:r>
                        <a:rPr lang="en-US" sz="1100" dirty="0"/>
                        <a:t> topic subscription)</a:t>
                      </a:r>
                    </a:p>
                  </a:txBody>
                  <a:tcPr/>
                </a:tc>
                <a:extLst>
                  <a:ext uri="{0D108BD9-81ED-4DB2-BD59-A6C34878D82A}">
                    <a16:rowId xmlns:a16="http://schemas.microsoft.com/office/drawing/2014/main" xmlns="" val="3038040089"/>
                  </a:ext>
                </a:extLst>
              </a:tr>
              <a:tr h="311027">
                <a:tc>
                  <a:txBody>
                    <a:bodyPr/>
                    <a:lstStyle/>
                    <a:p>
                      <a:r>
                        <a:rPr lang="en-US" sz="1100" dirty="0"/>
                        <a:t>CE-5</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Configuration requests for cloud infrastructure networking</a:t>
                      </a:r>
                    </a:p>
                    <a:p>
                      <a:r>
                        <a:rPr lang="en-US" sz="1100" dirty="0"/>
                        <a:t>Lifecycle management requests to Multi-Cloud (e.g., stop/start VM)</a:t>
                      </a:r>
                    </a:p>
                  </a:txBody>
                  <a:tcPr/>
                </a:tc>
                <a:tc>
                  <a:txBody>
                    <a:bodyPr/>
                    <a:lstStyle/>
                    <a:p>
                      <a:pPr algn="ctr"/>
                      <a:r>
                        <a:rPr lang="en-US" sz="1100" dirty="0"/>
                        <a:t>Not in scope</a:t>
                      </a:r>
                    </a:p>
                  </a:txBody>
                  <a:tcPr/>
                </a:tc>
                <a:extLst>
                  <a:ext uri="{0D108BD9-81ED-4DB2-BD59-A6C34878D82A}">
                    <a16:rowId xmlns:a16="http://schemas.microsoft.com/office/drawing/2014/main" xmlns="" val="2420081310"/>
                  </a:ext>
                </a:extLst>
              </a:tr>
              <a:tr h="425250">
                <a:tc>
                  <a:txBody>
                    <a:bodyPr/>
                    <a:lstStyle/>
                    <a:p>
                      <a:r>
                        <a:rPr lang="en-US" sz="1100" dirty="0"/>
                        <a:t>CE-6</a:t>
                      </a:r>
                    </a:p>
                  </a:txBody>
                  <a:tcPr/>
                </a:tc>
                <a:tc>
                  <a:txBody>
                    <a:bodyPr/>
                    <a:lstStyle/>
                    <a:p>
                      <a:r>
                        <a:rPr lang="en-US" sz="1100" dirty="0"/>
                        <a:t>Lifecycle management or configuration requests to an external controller or system that has responsibility of the target VNF</a:t>
                      </a:r>
                    </a:p>
                  </a:txBody>
                  <a:tcPr/>
                </a:tc>
                <a:tc>
                  <a:txBody>
                    <a:bodyPr/>
                    <a:lstStyle/>
                    <a:p>
                      <a:pPr algn="ctr"/>
                      <a:r>
                        <a:rPr lang="en-US" sz="1100" dirty="0"/>
                        <a:t>Yes </a:t>
                      </a:r>
                    </a:p>
                  </a:txBody>
                  <a:tcPr/>
                </a:tc>
                <a:extLst>
                  <a:ext uri="{0D108BD9-81ED-4DB2-BD59-A6C34878D82A}">
                    <a16:rowId xmlns:a16="http://schemas.microsoft.com/office/drawing/2014/main" xmlns="" val="285165971"/>
                  </a:ext>
                </a:extLst>
              </a:tr>
              <a:tr h="425250">
                <a:tc>
                  <a:txBody>
                    <a:bodyPr/>
                    <a:lstStyle/>
                    <a:p>
                      <a:r>
                        <a:rPr lang="en-US" sz="1100" dirty="0"/>
                        <a:t>CI-1</a:t>
                      </a:r>
                    </a:p>
                  </a:txBody>
                  <a:tcPr/>
                </a:tc>
                <a:tc>
                  <a:txBody>
                    <a:bodyPr/>
                    <a:lstStyle/>
                    <a:p>
                      <a:r>
                        <a:rPr lang="en-US" sz="1100" dirty="0"/>
                        <a:t>API Handler looks up or retrieves the corresponding Service Logic instance that maps to NB service request (service/network yang)</a:t>
                      </a:r>
                    </a:p>
                  </a:txBody>
                  <a:tcPr/>
                </a:tc>
                <a:tc>
                  <a:txBody>
                    <a:bodyPr/>
                    <a:lstStyle/>
                    <a:p>
                      <a:pPr algn="ctr"/>
                      <a:r>
                        <a:rPr lang="en-US" sz="1100" dirty="0"/>
                        <a:t>Yes </a:t>
                      </a:r>
                    </a:p>
                  </a:txBody>
                  <a:tcPr/>
                </a:tc>
                <a:extLst>
                  <a:ext uri="{0D108BD9-81ED-4DB2-BD59-A6C34878D82A}">
                    <a16:rowId xmlns:a16="http://schemas.microsoft.com/office/drawing/2014/main" xmlns="" val="3990164964"/>
                  </a:ext>
                </a:extLst>
              </a:tr>
              <a:tr h="425250">
                <a:tc>
                  <a:txBody>
                    <a:bodyPr/>
                    <a:lstStyle/>
                    <a:p>
                      <a:r>
                        <a:rPr lang="en-US" sz="1100" dirty="0"/>
                        <a:t>CI-2</a:t>
                      </a:r>
                    </a:p>
                  </a:txBody>
                  <a:tcPr/>
                </a:tc>
                <a:tc>
                  <a:txBody>
                    <a:bodyPr/>
                    <a:lstStyle/>
                    <a:p>
                      <a:r>
                        <a:rPr lang="en-US" sz="1100" dirty="0"/>
                        <a:t>API Handler calls Service Control Processing to perform the Service Logic on the target service or network</a:t>
                      </a:r>
                    </a:p>
                  </a:txBody>
                  <a:tcPr/>
                </a:tc>
                <a:tc>
                  <a:txBody>
                    <a:bodyPr/>
                    <a:lstStyle/>
                    <a:p>
                      <a:pPr algn="ctr"/>
                      <a:r>
                        <a:rPr lang="en-US" sz="1100" dirty="0"/>
                        <a:t>Yes </a:t>
                      </a:r>
                    </a:p>
                  </a:txBody>
                  <a:tcPr/>
                </a:tc>
                <a:extLst>
                  <a:ext uri="{0D108BD9-81ED-4DB2-BD59-A6C34878D82A}">
                    <a16:rowId xmlns:a16="http://schemas.microsoft.com/office/drawing/2014/main" xmlns="" val="2671978756"/>
                  </a:ext>
                </a:extLst>
              </a:tr>
              <a:tr h="425250">
                <a:tc>
                  <a:txBody>
                    <a:bodyPr/>
                    <a:lstStyle/>
                    <a:p>
                      <a:r>
                        <a:rPr lang="en-US" sz="1100" dirty="0"/>
                        <a:t>CI-3</a:t>
                      </a:r>
                    </a:p>
                  </a:txBody>
                  <a:tcPr/>
                </a:tc>
                <a:tc>
                  <a:txBody>
                    <a:bodyPr/>
                    <a:lstStyle/>
                    <a:p>
                      <a:r>
                        <a:rPr lang="en-US" sz="1100" dirty="0"/>
                        <a:t>Prior to CI-2, API Handler might query the (in-memory) Operational/</a:t>
                      </a:r>
                      <a:r>
                        <a:rPr lang="en-US" sz="1100" dirty="0" err="1"/>
                        <a:t>Config</a:t>
                      </a:r>
                      <a:r>
                        <a:rPr lang="en-US" sz="1100" dirty="0"/>
                        <a:t> Trees for the network or service details (if already existing)</a:t>
                      </a:r>
                    </a:p>
                  </a:txBody>
                  <a:tcPr/>
                </a:tc>
                <a:tc>
                  <a:txBody>
                    <a:bodyPr/>
                    <a:lstStyle/>
                    <a:p>
                      <a:pPr algn="ctr"/>
                      <a:r>
                        <a:rPr lang="en-US" sz="1100" dirty="0"/>
                        <a:t>Yes </a:t>
                      </a:r>
                    </a:p>
                  </a:txBody>
                  <a:tcPr/>
                </a:tc>
                <a:extLst>
                  <a:ext uri="{0D108BD9-81ED-4DB2-BD59-A6C34878D82A}">
                    <a16:rowId xmlns:a16="http://schemas.microsoft.com/office/drawing/2014/main" xmlns="" val="531485410"/>
                  </a:ext>
                </a:extLst>
              </a:tr>
              <a:tr h="425250">
                <a:tc>
                  <a:txBody>
                    <a:bodyPr/>
                    <a:lstStyle/>
                    <a:p>
                      <a:r>
                        <a:rPr lang="en-US" sz="1100" dirty="0"/>
                        <a:t>CI-4</a:t>
                      </a:r>
                    </a:p>
                  </a:txBody>
                  <a:tcPr/>
                </a:tc>
                <a:tc>
                  <a:txBody>
                    <a:bodyPr/>
                    <a:lstStyle/>
                    <a:p>
                      <a:r>
                        <a:rPr lang="en-US" sz="1100" dirty="0"/>
                        <a:t>Service Control Processing retrieves the Service Logic, </a:t>
                      </a:r>
                      <a:r>
                        <a:rPr lang="en-US" sz="1100" dirty="0" err="1"/>
                        <a:t>Config</a:t>
                      </a:r>
                      <a:r>
                        <a:rPr lang="en-US" sz="1100" dirty="0"/>
                        <a:t> Templates, Engineering rules, and Policies as part of processing the requested action</a:t>
                      </a:r>
                    </a:p>
                  </a:txBody>
                  <a:tcPr/>
                </a:tc>
                <a:tc>
                  <a:txBody>
                    <a:bodyPr/>
                    <a:lstStyle/>
                    <a:p>
                      <a:pPr algn="ctr"/>
                      <a:r>
                        <a:rPr lang="en-US" sz="1100" dirty="0"/>
                        <a:t>Yes </a:t>
                      </a:r>
                    </a:p>
                  </a:txBody>
                  <a:tcPr/>
                </a:tc>
                <a:extLst>
                  <a:ext uri="{0D108BD9-81ED-4DB2-BD59-A6C34878D82A}">
                    <a16:rowId xmlns:a16="http://schemas.microsoft.com/office/drawing/2014/main" xmlns="" val="1182350257"/>
                  </a:ext>
                </a:extLst>
              </a:tr>
              <a:tr h="425250">
                <a:tc>
                  <a:txBody>
                    <a:bodyPr/>
                    <a:lstStyle/>
                    <a:p>
                      <a:r>
                        <a:rPr lang="en-US" sz="1100" dirty="0"/>
                        <a:t>CI-5</a:t>
                      </a:r>
                    </a:p>
                  </a:txBody>
                  <a:tcPr/>
                </a:tc>
                <a:tc>
                  <a:txBody>
                    <a:bodyPr/>
                    <a:lstStyle/>
                    <a:p>
                      <a:r>
                        <a:rPr lang="en-US" sz="1100" dirty="0"/>
                        <a:t>Service Control Processing queries and/or updates Operational/</a:t>
                      </a:r>
                      <a:r>
                        <a:rPr lang="en-US" sz="1100" dirty="0" err="1"/>
                        <a:t>Config</a:t>
                      </a:r>
                      <a:r>
                        <a:rPr lang="en-US" sz="1100" dirty="0"/>
                        <a:t> Trees as part of making changes to the network (VNFs/PNFs)</a:t>
                      </a:r>
                    </a:p>
                  </a:txBody>
                  <a:tcPr/>
                </a:tc>
                <a:tc>
                  <a:txBody>
                    <a:bodyPr/>
                    <a:lstStyle/>
                    <a:p>
                      <a:pPr algn="ctr"/>
                      <a:r>
                        <a:rPr lang="en-US" sz="1100" dirty="0"/>
                        <a:t>Yes </a:t>
                      </a:r>
                    </a:p>
                  </a:txBody>
                  <a:tcPr/>
                </a:tc>
                <a:extLst>
                  <a:ext uri="{0D108BD9-81ED-4DB2-BD59-A6C34878D82A}">
                    <a16:rowId xmlns:a16="http://schemas.microsoft.com/office/drawing/2014/main" xmlns="" val="338723263"/>
                  </a:ext>
                </a:extLst>
              </a:tr>
              <a:tr h="425250">
                <a:tc>
                  <a:txBody>
                    <a:bodyPr/>
                    <a:lstStyle/>
                    <a:p>
                      <a:r>
                        <a:rPr lang="en-US" sz="1100" dirty="0"/>
                        <a:t>CI-6</a:t>
                      </a:r>
                    </a:p>
                  </a:txBody>
                  <a:tcPr/>
                </a:tc>
                <a:tc>
                  <a:txBody>
                    <a:bodyPr/>
                    <a:lstStyle/>
                    <a:p>
                      <a:r>
                        <a:rPr lang="en-US" sz="1100" dirty="0"/>
                        <a:t>Service Control Processing requests adapter layer to update/configure VNF/PNF update using the appropriate adapter for the VNF/PNF</a:t>
                      </a:r>
                    </a:p>
                  </a:txBody>
                  <a:tcPr/>
                </a:tc>
                <a:tc>
                  <a:txBody>
                    <a:bodyPr/>
                    <a:lstStyle/>
                    <a:p>
                      <a:pPr algn="ctr"/>
                      <a:r>
                        <a:rPr lang="en-US" sz="1100" dirty="0"/>
                        <a:t>Yes </a:t>
                      </a:r>
                    </a:p>
                  </a:txBody>
                  <a:tcPr/>
                </a:tc>
                <a:extLst>
                  <a:ext uri="{0D108BD9-81ED-4DB2-BD59-A6C34878D82A}">
                    <a16:rowId xmlns:a16="http://schemas.microsoft.com/office/drawing/2014/main" xmlns="" val="3302754331"/>
                  </a:ext>
                </a:extLst>
              </a:tr>
              <a:tr h="425250">
                <a:tc>
                  <a:txBody>
                    <a:bodyPr/>
                    <a:lstStyle/>
                    <a:p>
                      <a:r>
                        <a:rPr lang="en-US" sz="1100" dirty="0"/>
                        <a:t>CI-7</a:t>
                      </a:r>
                    </a:p>
                  </a:txBody>
                  <a:tcPr/>
                </a:tc>
                <a:tc>
                  <a:txBody>
                    <a:bodyPr/>
                    <a:lstStyle/>
                    <a:p>
                      <a:r>
                        <a:rPr lang="en-US" sz="1100" dirty="0"/>
                        <a:t>Service Control Processing updates the local Assigned Resources Store/Inventory once network updates are made successfully </a:t>
                      </a:r>
                    </a:p>
                  </a:txBody>
                  <a:tcPr/>
                </a:tc>
                <a:tc>
                  <a:txBody>
                    <a:bodyPr/>
                    <a:lstStyle/>
                    <a:p>
                      <a:pPr algn="ctr"/>
                      <a:r>
                        <a:rPr lang="en-US" sz="1100" dirty="0"/>
                        <a:t>Yes </a:t>
                      </a:r>
                    </a:p>
                  </a:txBody>
                  <a:tcPr/>
                </a:tc>
                <a:extLst>
                  <a:ext uri="{0D108BD9-81ED-4DB2-BD59-A6C34878D82A}">
                    <a16:rowId xmlns:a16="http://schemas.microsoft.com/office/drawing/2014/main" xmlns="" val="813070704"/>
                  </a:ext>
                </a:extLst>
              </a:tr>
            </a:tbl>
          </a:graphicData>
        </a:graphic>
      </p:graphicFrame>
      <p:pic>
        <p:nvPicPr>
          <p:cNvPr id="4" name="Picture 3">
            <a:extLst>
              <a:ext uri="{FF2B5EF4-FFF2-40B4-BE49-F238E27FC236}">
                <a16:creationId xmlns:a16="http://schemas.microsoft.com/office/drawing/2014/main" xmlns="" id="{FD10DEAE-3C4E-B944-B554-63DD0483FBFC}"/>
              </a:ext>
            </a:extLst>
          </p:cNvPr>
          <p:cNvPicPr>
            <a:picLocks noChangeAspect="1"/>
          </p:cNvPicPr>
          <p:nvPr/>
        </p:nvPicPr>
        <p:blipFill>
          <a:blip r:embed="rId3"/>
          <a:stretch>
            <a:fillRect/>
          </a:stretch>
        </p:blipFill>
        <p:spPr>
          <a:xfrm>
            <a:off x="0" y="915522"/>
            <a:ext cx="5014452" cy="4523454"/>
          </a:xfrm>
          <a:prstGeom prst="rect">
            <a:avLst/>
          </a:prstGeom>
        </p:spPr>
      </p:pic>
    </p:spTree>
    <p:extLst>
      <p:ext uri="{BB962C8B-B14F-4D97-AF65-F5344CB8AC3E}">
        <p14:creationId xmlns:p14="http://schemas.microsoft.com/office/powerpoint/2010/main" val="2474441"/>
      </p:ext>
    </p:extLst>
  </p:cSld>
  <p:clrMapOvr>
    <a:masterClrMapping/>
  </p:clrMapOvr>
  <p:transition>
    <p:wipe dir="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51</a:t>
            </a:fld>
            <a:endParaRPr lang="en-US" dirty="0"/>
          </a:p>
        </p:txBody>
      </p:sp>
      <p:sp>
        <p:nvSpPr>
          <p:cNvPr id="3" name="Title 2"/>
          <p:cNvSpPr>
            <a:spLocks noGrp="1"/>
          </p:cNvSpPr>
          <p:nvPr>
            <p:ph type="title"/>
          </p:nvPr>
        </p:nvSpPr>
        <p:spPr/>
        <p:txBody>
          <a:bodyPr>
            <a:normAutofit fontScale="90000"/>
          </a:bodyPr>
          <a:lstStyle/>
          <a:p>
            <a:r>
              <a:rPr lang="en-US" dirty="0" smtClean="0"/>
              <a:t>External API Definition &amp; Interfaces (1/2</a:t>
            </a:r>
            <a:r>
              <a:rPr lang="en-US" dirty="0"/>
              <a:t>)</a:t>
            </a:r>
          </a:p>
        </p:txBody>
      </p:sp>
      <p:sp>
        <p:nvSpPr>
          <p:cNvPr id="7" name="圆角矩形 30"/>
          <p:cNvSpPr/>
          <p:nvPr/>
        </p:nvSpPr>
        <p:spPr>
          <a:xfrm>
            <a:off x="281699" y="2889771"/>
            <a:ext cx="161323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External APIs</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2297232" y="1381990"/>
            <a:ext cx="9523929" cy="205789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Definition:</a:t>
            </a:r>
          </a:p>
          <a:p>
            <a:pPr marL="285750" indent="-285750">
              <a:buFontTx/>
              <a:buChar char="-"/>
            </a:pPr>
            <a:r>
              <a:rPr lang="en-US" sz="1600" dirty="0">
                <a:solidFill>
                  <a:schemeClr val="tx1">
                    <a:lumMod val="85000"/>
                    <a:lumOff val="15000"/>
                  </a:schemeClr>
                </a:solidFill>
              </a:rPr>
              <a:t>ONAP External APIs expose the capabilities of ONAP.  They allow ONAP to be viewed as a “black box” by providing an abstracted view of the ONAP capabilities.  </a:t>
            </a:r>
          </a:p>
          <a:p>
            <a:pPr marL="285750" indent="-285750">
              <a:buFontTx/>
              <a:buChar char="-"/>
            </a:pPr>
            <a:r>
              <a:rPr lang="en-US" sz="1600" dirty="0">
                <a:solidFill>
                  <a:schemeClr val="tx1">
                    <a:lumMod val="85000"/>
                    <a:lumOff val="15000"/>
                  </a:schemeClr>
                </a:solidFill>
              </a:rPr>
              <a:t>External APIs support that an external consumer of ONAP capabilities can be authenticated and authorized.  These APIs can also be used for connecting to systems where ONAP uses the capabilities of other systems.</a:t>
            </a:r>
          </a:p>
          <a:p>
            <a:pPr marL="285750" indent="-285750">
              <a:buFontTx/>
              <a:buChar char="-"/>
            </a:pPr>
            <a:r>
              <a:rPr lang="en-US" sz="1600" dirty="0" smtClean="0">
                <a:solidFill>
                  <a:schemeClr val="tx1">
                    <a:lumMod val="85000"/>
                    <a:lumOff val="15000"/>
                  </a:schemeClr>
                </a:solidFill>
              </a:rPr>
              <a:t>Provides </a:t>
            </a:r>
            <a:r>
              <a:rPr lang="en-US" sz="1600" dirty="0">
                <a:solidFill>
                  <a:schemeClr val="tx1">
                    <a:lumMod val="85000"/>
                    <a:lumOff val="15000"/>
                  </a:schemeClr>
                </a:solidFill>
              </a:rPr>
              <a:t>a clear and unambiguous ONAP service abstraction so that the BSS/OSS can exchange service requirements and service capabilities in a common and consistent fashion</a:t>
            </a:r>
            <a:r>
              <a:rPr lang="en-US" sz="1600" dirty="0" smtClean="0">
                <a:solidFill>
                  <a:schemeClr val="tx1">
                    <a:lumMod val="85000"/>
                    <a:lumOff val="15000"/>
                  </a:schemeClr>
                </a:solidFill>
              </a:rPr>
              <a:t>.</a:t>
            </a:r>
          </a:p>
        </p:txBody>
      </p:sp>
      <p:sp>
        <p:nvSpPr>
          <p:cNvPr id="9" name="Rectangle 8"/>
          <p:cNvSpPr/>
          <p:nvPr/>
        </p:nvSpPr>
        <p:spPr>
          <a:xfrm>
            <a:off x="2297232" y="3581544"/>
            <a:ext cx="9523929" cy="267995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a:t>
            </a:r>
          </a:p>
          <a:p>
            <a:pPr marL="285750" indent="-285750">
              <a:buFontTx/>
              <a:buChar char="-"/>
            </a:pPr>
            <a:r>
              <a:rPr lang="en-US" sz="1600" dirty="0" smtClean="0">
                <a:solidFill>
                  <a:schemeClr val="tx1">
                    <a:lumMod val="85000"/>
                    <a:lumOff val="15000"/>
                  </a:schemeClr>
                </a:solidFill>
              </a:rPr>
              <a:t>Service Catalog Interface</a:t>
            </a:r>
            <a:endParaRPr lang="en-US" sz="1600" dirty="0">
              <a:solidFill>
                <a:schemeClr val="tx1">
                  <a:lumMod val="85000"/>
                  <a:lumOff val="15000"/>
                </a:schemeClr>
              </a:solidFill>
            </a:endParaRPr>
          </a:p>
          <a:p>
            <a:pPr marL="742950" lvl="1" indent="-285750">
              <a:buFontTx/>
              <a:buChar char="-"/>
            </a:pPr>
            <a:r>
              <a:rPr lang="en-US" sz="1600" dirty="0" smtClean="0">
                <a:solidFill>
                  <a:schemeClr val="tx1">
                    <a:lumMod val="85000"/>
                    <a:lumOff val="15000"/>
                  </a:schemeClr>
                </a:solidFill>
              </a:rPr>
              <a:t>Provides </a:t>
            </a:r>
            <a:r>
              <a:rPr lang="en-US" sz="1600" dirty="0">
                <a:solidFill>
                  <a:schemeClr val="tx1">
                    <a:lumMod val="85000"/>
                    <a:lumOff val="15000"/>
                  </a:schemeClr>
                </a:solidFill>
              </a:rPr>
              <a:t>an external view of </a:t>
            </a:r>
            <a:r>
              <a:rPr lang="en-US" sz="1600" dirty="0" err="1">
                <a:solidFill>
                  <a:schemeClr val="tx1">
                    <a:lumMod val="85000"/>
                    <a:lumOff val="15000"/>
                  </a:schemeClr>
                </a:solidFill>
              </a:rPr>
              <a:t>requestable</a:t>
            </a:r>
            <a:r>
              <a:rPr lang="en-US" sz="1600" dirty="0">
                <a:solidFill>
                  <a:schemeClr val="tx1">
                    <a:lumMod val="85000"/>
                    <a:lumOff val="15000"/>
                  </a:schemeClr>
                </a:solidFill>
              </a:rPr>
              <a:t> ONAP Services and the retrieval of the associated Service template (model)</a:t>
            </a:r>
          </a:p>
          <a:p>
            <a:pPr marL="285750" indent="-285750">
              <a:buFontTx/>
              <a:buChar char="-"/>
            </a:pPr>
            <a:r>
              <a:rPr lang="en-US" sz="1600" dirty="0" smtClean="0">
                <a:solidFill>
                  <a:schemeClr val="tx1">
                    <a:lumMod val="85000"/>
                    <a:lumOff val="15000"/>
                  </a:schemeClr>
                </a:solidFill>
              </a:rPr>
              <a:t>Service Ordering Interface</a:t>
            </a:r>
            <a:endParaRPr lang="en-US" sz="1600" dirty="0">
              <a:solidFill>
                <a:schemeClr val="tx1">
                  <a:lumMod val="85000"/>
                  <a:lumOff val="15000"/>
                </a:schemeClr>
              </a:solidFill>
            </a:endParaRPr>
          </a:p>
          <a:p>
            <a:pPr marL="742950" lvl="1" indent="-285750">
              <a:buFontTx/>
              <a:buChar char="-"/>
            </a:pPr>
            <a:r>
              <a:rPr lang="en-US" sz="1600" dirty="0">
                <a:solidFill>
                  <a:schemeClr val="tx1">
                    <a:lumMod val="85000"/>
                    <a:lumOff val="15000"/>
                  </a:schemeClr>
                </a:solidFill>
              </a:rPr>
              <a:t>Provides a mechanism for placing a service order with all of the necessary order parameters represented on the Service template. It allows users to create, update &amp; retrieve Service Orders and manages related notifications.</a:t>
            </a:r>
          </a:p>
          <a:p>
            <a:pPr marL="285750" indent="-285750">
              <a:buFontTx/>
              <a:buChar char="-"/>
            </a:pPr>
            <a:r>
              <a:rPr lang="en-US" sz="1600" dirty="0" smtClean="0">
                <a:solidFill>
                  <a:schemeClr val="tx1">
                    <a:lumMod val="85000"/>
                    <a:lumOff val="15000"/>
                  </a:schemeClr>
                </a:solidFill>
              </a:rPr>
              <a:t>Service Inventory Interface</a:t>
            </a:r>
            <a:endParaRPr lang="en-US" sz="1600" dirty="0">
              <a:solidFill>
                <a:schemeClr val="tx1">
                  <a:lumMod val="85000"/>
                  <a:lumOff val="15000"/>
                </a:schemeClr>
              </a:solidFill>
            </a:endParaRPr>
          </a:p>
          <a:p>
            <a:pPr marL="742950" lvl="1" indent="-285750">
              <a:buFontTx/>
              <a:buChar char="-"/>
            </a:pPr>
            <a:r>
              <a:rPr lang="en-US" sz="1600" dirty="0">
                <a:solidFill>
                  <a:schemeClr val="tx1">
                    <a:lumMod val="85000"/>
                    <a:lumOff val="15000"/>
                  </a:schemeClr>
                </a:solidFill>
              </a:rPr>
              <a:t>Provides a consistent mechanism to query the Service inventory from an external </a:t>
            </a:r>
            <a:r>
              <a:rPr lang="en-US" sz="1600" dirty="0" smtClean="0">
                <a:solidFill>
                  <a:schemeClr val="tx1">
                    <a:lumMod val="85000"/>
                    <a:lumOff val="15000"/>
                  </a:schemeClr>
                </a:solidFill>
              </a:rPr>
              <a:t>perspective.</a:t>
            </a:r>
            <a:endParaRPr lang="en-US" sz="1600" dirty="0">
              <a:solidFill>
                <a:schemeClr val="tx1">
                  <a:lumMod val="85000"/>
                  <a:lumOff val="15000"/>
                </a:schemeClr>
              </a:solidFill>
            </a:endParaRP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808056"/>
            <a:ext cx="1364221" cy="923330"/>
          </a:xfrm>
          <a:prstGeom prst="rect">
            <a:avLst/>
          </a:prstGeom>
          <a:noFill/>
        </p:spPr>
        <p:txBody>
          <a:bodyPr wrap="square" rtlCol="0">
            <a:spAutoFit/>
          </a:bodyPr>
          <a:lstStyle/>
          <a:p>
            <a:pPr marL="171450" indent="-171450">
              <a:buFont typeface="Arial" panose="020B0604020202020204" pitchFamily="34" charset="0"/>
              <a:buChar char="•"/>
            </a:pPr>
            <a:r>
              <a:rPr lang="en-US" sz="900" dirty="0" smtClean="0"/>
              <a:t>Service Catalog</a:t>
            </a:r>
          </a:p>
          <a:p>
            <a:pPr marL="171450" indent="-171450">
              <a:buFont typeface="Arial" panose="020B0604020202020204" pitchFamily="34" charset="0"/>
              <a:buChar char="•"/>
            </a:pPr>
            <a:r>
              <a:rPr lang="en-US" sz="900" dirty="0" smtClean="0"/>
              <a:t>Service Ordering</a:t>
            </a:r>
          </a:p>
          <a:p>
            <a:pPr marL="171450" indent="-171450">
              <a:buFont typeface="Arial" panose="020B0604020202020204" pitchFamily="34" charset="0"/>
              <a:buChar char="•"/>
            </a:pPr>
            <a:r>
              <a:rPr lang="en-US" sz="900" dirty="0" smtClean="0"/>
              <a:t>Service Inventory</a:t>
            </a:r>
            <a:endParaRPr lang="en-US" sz="900" dirty="0"/>
          </a:p>
          <a:p>
            <a:pPr marL="171450" indent="-171450">
              <a:buFont typeface="Arial" panose="020B0604020202020204" pitchFamily="34" charset="0"/>
              <a:buChar char="•"/>
            </a:pPr>
            <a:endParaRPr lang="en-US" sz="900" dirty="0"/>
          </a:p>
          <a:p>
            <a:pPr marL="171450" indent="-171450">
              <a:buFont typeface="Arial" panose="020B0604020202020204" pitchFamily="34" charset="0"/>
              <a:buChar char="•"/>
            </a:pPr>
            <a:endParaRPr lang="en-US" sz="900" dirty="0"/>
          </a:p>
          <a:p>
            <a:endParaRPr lang="en-US" sz="9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770276"/>
            <a:ext cx="1745991" cy="507831"/>
          </a:xfrm>
          <a:prstGeom prst="rect">
            <a:avLst/>
          </a:prstGeom>
          <a:noFill/>
        </p:spPr>
        <p:txBody>
          <a:bodyPr wrap="none" rtlCol="0">
            <a:spAutoFit/>
          </a:bodyPr>
          <a:lstStyle/>
          <a:p>
            <a:r>
              <a:rPr lang="en-US" sz="900" dirty="0" smtClean="0"/>
              <a:t>SDC: Catalog</a:t>
            </a:r>
          </a:p>
          <a:p>
            <a:r>
              <a:rPr lang="en-US" sz="900" dirty="0" smtClean="0"/>
              <a:t>SO: Service Instantiation</a:t>
            </a:r>
          </a:p>
          <a:p>
            <a:r>
              <a:rPr lang="en-US" sz="900" dirty="0" smtClean="0"/>
              <a:t>A&amp;AI</a:t>
            </a:r>
            <a:r>
              <a:rPr lang="en-US" sz="900" dirty="0"/>
              <a:t>: Inventory Service </a:t>
            </a:r>
            <a:r>
              <a:rPr lang="en-US" sz="900" dirty="0" smtClean="0"/>
              <a:t>Interface</a:t>
            </a:r>
            <a:endParaRPr lang="en-US" sz="900" dirty="0"/>
          </a:p>
        </p:txBody>
      </p:sp>
    </p:spTree>
    <p:extLst>
      <p:ext uri="{BB962C8B-B14F-4D97-AF65-F5344CB8AC3E}">
        <p14:creationId xmlns:p14="http://schemas.microsoft.com/office/powerpoint/2010/main" val="3901067777"/>
      </p:ext>
    </p:extLst>
  </p:cSld>
  <p:clrMapOvr>
    <a:masterClrMapping/>
  </p:clrMapOvr>
  <p:transition>
    <p:wipe dir="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52</a:t>
            </a:fld>
            <a:endParaRPr lang="en-US" dirty="0"/>
          </a:p>
        </p:txBody>
      </p:sp>
      <p:sp>
        <p:nvSpPr>
          <p:cNvPr id="3" name="Title 2"/>
          <p:cNvSpPr>
            <a:spLocks noGrp="1"/>
          </p:cNvSpPr>
          <p:nvPr>
            <p:ph type="title"/>
          </p:nvPr>
        </p:nvSpPr>
        <p:spPr/>
        <p:txBody>
          <a:bodyPr>
            <a:normAutofit fontScale="90000"/>
          </a:bodyPr>
          <a:lstStyle/>
          <a:p>
            <a:r>
              <a:rPr lang="en-US" dirty="0" smtClean="0"/>
              <a:t>External API – Consumed Interfaces/Models (2/2</a:t>
            </a:r>
            <a:r>
              <a:rPr lang="en-US" dirty="0"/>
              <a:t>)</a:t>
            </a:r>
          </a:p>
        </p:txBody>
      </p:sp>
      <p:sp>
        <p:nvSpPr>
          <p:cNvPr id="10" name="Rectangle 9"/>
          <p:cNvSpPr/>
          <p:nvPr/>
        </p:nvSpPr>
        <p:spPr>
          <a:xfrm>
            <a:off x="2297232" y="1467015"/>
            <a:ext cx="9523929" cy="261609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Interfaces</a:t>
            </a:r>
            <a:r>
              <a:rPr lang="en-US" dirty="0">
                <a:solidFill>
                  <a:schemeClr val="tx1">
                    <a:lumMod val="85000"/>
                    <a:lumOff val="15000"/>
                  </a:schemeClr>
                </a:solidFill>
              </a:rPr>
              <a:t>:</a:t>
            </a:r>
          </a:p>
          <a:p>
            <a:pPr marL="285750" indent="-285750">
              <a:buFontTx/>
              <a:buChar char="-"/>
            </a:pPr>
            <a:r>
              <a:rPr lang="en-US" dirty="0">
                <a:solidFill>
                  <a:schemeClr val="tx1">
                    <a:lumMod val="85000"/>
                    <a:lumOff val="15000"/>
                  </a:schemeClr>
                </a:solidFill>
              </a:rPr>
              <a:t>SDC: Catalog</a:t>
            </a:r>
          </a:p>
          <a:p>
            <a:pPr marL="285750" indent="-285750">
              <a:buFontTx/>
              <a:buChar char="-"/>
            </a:pPr>
            <a:r>
              <a:rPr lang="en-US" dirty="0">
                <a:solidFill>
                  <a:schemeClr val="tx1">
                    <a:lumMod val="85000"/>
                    <a:lumOff val="15000"/>
                  </a:schemeClr>
                </a:solidFill>
              </a:rPr>
              <a:t>SO: Service Instantiation</a:t>
            </a:r>
          </a:p>
          <a:p>
            <a:pPr marL="285750" indent="-285750">
              <a:buFontTx/>
              <a:buChar char="-"/>
            </a:pPr>
            <a:r>
              <a:rPr lang="en-US" dirty="0">
                <a:solidFill>
                  <a:schemeClr val="tx1">
                    <a:lumMod val="85000"/>
                    <a:lumOff val="15000"/>
                  </a:schemeClr>
                </a:solidFill>
              </a:rPr>
              <a:t>A&amp;AI: Inventory Service Interface</a:t>
            </a:r>
          </a:p>
          <a:p>
            <a:endParaRPr lang="en-US" dirty="0">
              <a:solidFill>
                <a:schemeClr val="tx1">
                  <a:lumMod val="85000"/>
                  <a:lumOff val="15000"/>
                </a:schemeClr>
              </a:solidFill>
            </a:endParaRPr>
          </a:p>
          <a:p>
            <a:pPr marL="285750" indent="-285750">
              <a:buFontTx/>
              <a:buChar char="-"/>
            </a:pPr>
            <a:endParaRPr lang="en-US" dirty="0">
              <a:solidFill>
                <a:schemeClr val="tx1">
                  <a:lumMod val="85000"/>
                  <a:lumOff val="15000"/>
                </a:schemeClr>
              </a:solidFill>
            </a:endParaRPr>
          </a:p>
        </p:txBody>
      </p:sp>
      <p:sp>
        <p:nvSpPr>
          <p:cNvPr id="11" name="Rectangle 10"/>
          <p:cNvSpPr/>
          <p:nvPr/>
        </p:nvSpPr>
        <p:spPr>
          <a:xfrm>
            <a:off x="2297231" y="4083112"/>
            <a:ext cx="9523929" cy="211075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smtClean="0">
                <a:solidFill>
                  <a:schemeClr val="tx1">
                    <a:lumMod val="85000"/>
                    <a:lumOff val="15000"/>
                  </a:schemeClr>
                </a:solidFill>
              </a:rPr>
              <a:t>Service Descriptor (TOSCA YAML Service Descriptor)</a:t>
            </a:r>
            <a:endParaRPr lang="en-US" dirty="0">
              <a:solidFill>
                <a:schemeClr val="tx1">
                  <a:lumMod val="85000"/>
                  <a:lumOff val="15000"/>
                </a:schemeClr>
              </a:solidFill>
            </a:endParaRPr>
          </a:p>
        </p:txBody>
      </p:sp>
      <p:sp>
        <p:nvSpPr>
          <p:cNvPr id="26" name="圆角矩形 30"/>
          <p:cNvSpPr/>
          <p:nvPr/>
        </p:nvSpPr>
        <p:spPr>
          <a:xfrm>
            <a:off x="281699" y="2889771"/>
            <a:ext cx="161323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External APIs</a:t>
            </a:r>
            <a:endParaRPr lang="en-US" altLang="zh-CN" sz="1200" dirty="0">
              <a:latin typeface="微软雅黑" panose="020B0503020204020204" pitchFamily="34" charset="-122"/>
              <a:ea typeface="微软雅黑" panose="020B0503020204020204" pitchFamily="34" charset="-122"/>
            </a:endParaRPr>
          </a:p>
        </p:txBody>
      </p:sp>
      <p:cxnSp>
        <p:nvCxnSpPr>
          <p:cNvPr id="27" name="Straight Connector 26"/>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8" name="Oval 27"/>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281699" y="1808056"/>
            <a:ext cx="1364221" cy="923330"/>
          </a:xfrm>
          <a:prstGeom prst="rect">
            <a:avLst/>
          </a:prstGeom>
          <a:noFill/>
        </p:spPr>
        <p:txBody>
          <a:bodyPr wrap="square" rtlCol="0">
            <a:spAutoFit/>
          </a:bodyPr>
          <a:lstStyle/>
          <a:p>
            <a:pPr marL="171450" indent="-171450">
              <a:buFont typeface="Arial" panose="020B0604020202020204" pitchFamily="34" charset="0"/>
              <a:buChar char="•"/>
            </a:pPr>
            <a:r>
              <a:rPr lang="en-US" sz="900" dirty="0" smtClean="0"/>
              <a:t>Service Catalog</a:t>
            </a:r>
          </a:p>
          <a:p>
            <a:pPr marL="171450" indent="-171450">
              <a:buFont typeface="Arial" panose="020B0604020202020204" pitchFamily="34" charset="0"/>
              <a:buChar char="•"/>
            </a:pPr>
            <a:r>
              <a:rPr lang="en-US" sz="900" dirty="0" smtClean="0"/>
              <a:t>Service Ordering</a:t>
            </a:r>
          </a:p>
          <a:p>
            <a:pPr marL="171450" indent="-171450">
              <a:buFont typeface="Arial" panose="020B0604020202020204" pitchFamily="34" charset="0"/>
              <a:buChar char="•"/>
            </a:pPr>
            <a:r>
              <a:rPr lang="en-US" sz="900" dirty="0" smtClean="0"/>
              <a:t>Service Inventory</a:t>
            </a:r>
            <a:endParaRPr lang="en-US" sz="900" dirty="0"/>
          </a:p>
          <a:p>
            <a:pPr marL="171450" indent="-171450">
              <a:buFont typeface="Arial" panose="020B0604020202020204" pitchFamily="34" charset="0"/>
              <a:buChar char="•"/>
            </a:pPr>
            <a:endParaRPr lang="en-US" sz="900" dirty="0"/>
          </a:p>
          <a:p>
            <a:pPr marL="171450" indent="-171450">
              <a:buFont typeface="Arial" panose="020B0604020202020204" pitchFamily="34" charset="0"/>
              <a:buChar char="•"/>
            </a:pPr>
            <a:endParaRPr lang="en-US" sz="900" dirty="0"/>
          </a:p>
          <a:p>
            <a:endParaRPr lang="en-US" sz="900" dirty="0"/>
          </a:p>
        </p:txBody>
      </p:sp>
      <p:cxnSp>
        <p:nvCxnSpPr>
          <p:cNvPr id="30" name="Straight Connector 29"/>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1" name="Arc 30"/>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TextBox 31"/>
          <p:cNvSpPr txBox="1"/>
          <p:nvPr/>
        </p:nvSpPr>
        <p:spPr>
          <a:xfrm>
            <a:off x="314961" y="3770276"/>
            <a:ext cx="1745991" cy="507831"/>
          </a:xfrm>
          <a:prstGeom prst="rect">
            <a:avLst/>
          </a:prstGeom>
          <a:noFill/>
        </p:spPr>
        <p:txBody>
          <a:bodyPr wrap="none" rtlCol="0">
            <a:spAutoFit/>
          </a:bodyPr>
          <a:lstStyle/>
          <a:p>
            <a:r>
              <a:rPr lang="en-US" sz="900" dirty="0" smtClean="0"/>
              <a:t>SDC: Catalog</a:t>
            </a:r>
          </a:p>
          <a:p>
            <a:r>
              <a:rPr lang="en-US" sz="900" dirty="0" smtClean="0"/>
              <a:t>SO: Service Instantiation</a:t>
            </a:r>
          </a:p>
          <a:p>
            <a:r>
              <a:rPr lang="en-US" sz="900" dirty="0" smtClean="0"/>
              <a:t>A&amp;AI</a:t>
            </a:r>
            <a:r>
              <a:rPr lang="en-US" sz="900" dirty="0"/>
              <a:t>: Inventory Service </a:t>
            </a:r>
            <a:r>
              <a:rPr lang="en-US" sz="900" dirty="0" smtClean="0"/>
              <a:t>Interface</a:t>
            </a:r>
            <a:endParaRPr lang="en-US" sz="900" dirty="0"/>
          </a:p>
        </p:txBody>
      </p:sp>
    </p:spTree>
    <p:extLst>
      <p:ext uri="{BB962C8B-B14F-4D97-AF65-F5344CB8AC3E}">
        <p14:creationId xmlns:p14="http://schemas.microsoft.com/office/powerpoint/2010/main" val="3182679083"/>
      </p:ext>
    </p:extLst>
  </p:cSld>
  <p:clrMapOvr>
    <a:masterClrMapping/>
  </p:clrMapOvr>
  <p:transition>
    <p:wipe dir="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E69129-417E-4513-97A0-7938BAAC1B30}"/>
              </a:ext>
            </a:extLst>
          </p:cNvPr>
          <p:cNvSpPr>
            <a:spLocks noGrp="1"/>
          </p:cNvSpPr>
          <p:nvPr>
            <p:ph type="sldNum" sz="quarter" idx="4"/>
          </p:nvPr>
        </p:nvSpPr>
        <p:spPr/>
        <p:txBody>
          <a:bodyPr/>
          <a:lstStyle/>
          <a:p>
            <a:fld id="{6C9CD605-947A-3C4E-98CB-B055F943FEBA}" type="slidenum">
              <a:rPr lang="en-US" smtClean="0"/>
              <a:pPr/>
              <a:t>53</a:t>
            </a:fld>
            <a:endParaRPr lang="en-US" dirty="0"/>
          </a:p>
        </p:txBody>
      </p:sp>
      <p:sp>
        <p:nvSpPr>
          <p:cNvPr id="3" name="Title 2">
            <a:extLst>
              <a:ext uri="{FF2B5EF4-FFF2-40B4-BE49-F238E27FC236}">
                <a16:creationId xmlns="" xmlns:a16="http://schemas.microsoft.com/office/drawing/2014/main" id="{F842310F-EE06-44DA-B9FA-2FF9DFE7D9F4}"/>
              </a:ext>
            </a:extLst>
          </p:cNvPr>
          <p:cNvSpPr>
            <a:spLocks noGrp="1"/>
          </p:cNvSpPr>
          <p:nvPr>
            <p:ph type="title"/>
          </p:nvPr>
        </p:nvSpPr>
        <p:spPr/>
        <p:txBody>
          <a:bodyPr>
            <a:normAutofit fontScale="90000"/>
          </a:bodyPr>
          <a:lstStyle/>
          <a:p>
            <a:r>
              <a:rPr lang="en-US" dirty="0" smtClean="0"/>
              <a:t>External API – Service Catalog (1/3)</a:t>
            </a:r>
            <a:endParaRPr lang="en-US" dirty="0"/>
          </a:p>
        </p:txBody>
      </p:sp>
      <p:graphicFrame>
        <p:nvGraphicFramePr>
          <p:cNvPr id="7" name="Content Placeholder 6">
            <a:extLst>
              <a:ext uri="{FF2B5EF4-FFF2-40B4-BE49-F238E27FC236}">
                <a16:creationId xmlns="" xmlns:a16="http://schemas.microsoft.com/office/drawing/2014/main" id="{786E75EC-CCBF-4CDF-8AE8-01F9318770F8}"/>
              </a:ext>
            </a:extLst>
          </p:cNvPr>
          <p:cNvGraphicFramePr>
            <a:graphicFrameLocks noGrp="1"/>
          </p:cNvGraphicFramePr>
          <p:nvPr>
            <p:ph sz="half" idx="4294967295"/>
            <p:extLst/>
          </p:nvPr>
        </p:nvGraphicFramePr>
        <p:xfrm>
          <a:off x="226106" y="1301750"/>
          <a:ext cx="11737294" cy="2839178"/>
        </p:xfrm>
        <a:graphic>
          <a:graphicData uri="http://schemas.openxmlformats.org/drawingml/2006/table">
            <a:tbl>
              <a:tblPr firstRow="1" bandRow="1">
                <a:tableStyleId>{5C22544A-7EE6-4342-B048-85BDC9FD1C3A}</a:tableStyleId>
              </a:tblPr>
              <a:tblGrid>
                <a:gridCol w="2345030">
                  <a:extLst>
                    <a:ext uri="{9D8B030D-6E8A-4147-A177-3AD203B41FA5}">
                      <a16:colId xmlns="" xmlns:a16="http://schemas.microsoft.com/office/drawing/2014/main" val="2523137343"/>
                    </a:ext>
                  </a:extLst>
                </a:gridCol>
                <a:gridCol w="9392264">
                  <a:extLst>
                    <a:ext uri="{9D8B030D-6E8A-4147-A177-3AD203B41FA5}">
                      <a16:colId xmlns="" xmlns:a16="http://schemas.microsoft.com/office/drawing/2014/main" val="750913862"/>
                    </a:ext>
                  </a:extLst>
                </a:gridCol>
              </a:tblGrid>
              <a:tr h="459469">
                <a:tc gridSpan="2">
                  <a:txBody>
                    <a:bodyPr/>
                    <a:lstStyle/>
                    <a:p>
                      <a:r>
                        <a:rPr lang="en-US" dirty="0" smtClean="0"/>
                        <a:t>Service Catalog</a:t>
                      </a:r>
                      <a:endParaRPr lang="en-US" dirty="0"/>
                    </a:p>
                  </a:txBody>
                  <a:tcPr/>
                </a:tc>
                <a:tc hMerge="1">
                  <a:txBody>
                    <a:bodyPr/>
                    <a:lstStyle/>
                    <a:p>
                      <a:endParaRPr lang="en-US" dirty="0"/>
                    </a:p>
                  </a:txBody>
                  <a:tcPr/>
                </a:tc>
                <a:extLst>
                  <a:ext uri="{0D108BD9-81ED-4DB2-BD59-A6C34878D82A}">
                    <a16:rowId xmlns="" xmlns:a16="http://schemas.microsoft.com/office/drawing/2014/main" val="54680813"/>
                  </a:ext>
                </a:extLst>
              </a:tr>
              <a:tr h="459469">
                <a:tc>
                  <a:txBody>
                    <a:bodyPr/>
                    <a:lstStyle/>
                    <a:p>
                      <a:r>
                        <a:rPr lang="en-US" dirty="0"/>
                        <a:t>Provided Service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Provides</a:t>
                      </a:r>
                      <a:r>
                        <a:rPr lang="en-US" baseline="0" dirty="0" smtClean="0"/>
                        <a:t> an external view of </a:t>
                      </a:r>
                      <a:r>
                        <a:rPr lang="en-US" baseline="0" dirty="0" err="1" smtClean="0"/>
                        <a:t>requestable</a:t>
                      </a:r>
                      <a:r>
                        <a:rPr lang="en-US" baseline="0" dirty="0" smtClean="0"/>
                        <a:t> ONAP Services and the retrieval of the associated Service template (model)</a:t>
                      </a:r>
                      <a:endParaRPr lang="en-US" dirty="0" smtClean="0"/>
                    </a:p>
                  </a:txBody>
                  <a:tcPr/>
                </a:tc>
                <a:extLst>
                  <a:ext uri="{0D108BD9-81ED-4DB2-BD59-A6C34878D82A}">
                    <a16:rowId xmlns="" xmlns:a16="http://schemas.microsoft.com/office/drawing/2014/main" val="2786426597"/>
                  </a:ext>
                </a:extLst>
              </a:tr>
              <a:tr h="459469">
                <a:tc>
                  <a:txBody>
                    <a:bodyPr/>
                    <a:lstStyle/>
                    <a:p>
                      <a:r>
                        <a:rPr lang="en-US" dirty="0"/>
                        <a:t>Supplementary Information</a:t>
                      </a:r>
                    </a:p>
                  </a:txBody>
                  <a:tcPr/>
                </a:tc>
                <a:tc>
                  <a:txBody>
                    <a:bodyPr/>
                    <a:lstStyle/>
                    <a:p>
                      <a:r>
                        <a:rPr lang="en-US" dirty="0" smtClean="0"/>
                        <a:t>Service Models are TOSCA representations</a:t>
                      </a:r>
                      <a:r>
                        <a:rPr lang="en-US" baseline="0" dirty="0" smtClean="0"/>
                        <a:t> of the Services that may be requested.</a:t>
                      </a:r>
                      <a:endParaRPr lang="en-US" dirty="0"/>
                    </a:p>
                  </a:txBody>
                  <a:tcPr/>
                </a:tc>
                <a:extLst>
                  <a:ext uri="{0D108BD9-81ED-4DB2-BD59-A6C34878D82A}">
                    <a16:rowId xmlns="" xmlns:a16="http://schemas.microsoft.com/office/drawing/2014/main" val="289276562"/>
                  </a:ext>
                </a:extLst>
              </a:tr>
              <a:tr h="459469">
                <a:tc>
                  <a:txBody>
                    <a:bodyPr/>
                    <a:lstStyle/>
                    <a:p>
                      <a:r>
                        <a:rPr lang="en-US" dirty="0"/>
                        <a:t>Interface Provider(s)</a:t>
                      </a:r>
                    </a:p>
                  </a:txBody>
                  <a:tcPr/>
                </a:tc>
                <a:tc>
                  <a:txBody>
                    <a:bodyPr/>
                    <a:lstStyle/>
                    <a:p>
                      <a:r>
                        <a:rPr lang="en-US" dirty="0" smtClean="0"/>
                        <a:t>External API</a:t>
                      </a:r>
                      <a:endParaRPr lang="en-US" dirty="0"/>
                    </a:p>
                  </a:txBody>
                  <a:tcPr/>
                </a:tc>
                <a:extLst>
                  <a:ext uri="{0D108BD9-81ED-4DB2-BD59-A6C34878D82A}">
                    <a16:rowId xmlns="" xmlns:a16="http://schemas.microsoft.com/office/drawing/2014/main" val="3289706606"/>
                  </a:ext>
                </a:extLst>
              </a:tr>
              <a:tr h="459469">
                <a:tc>
                  <a:txBody>
                    <a:bodyPr/>
                    <a:lstStyle/>
                    <a:p>
                      <a:r>
                        <a:rPr lang="en-US" dirty="0"/>
                        <a:t>Provided Capabilities</a:t>
                      </a:r>
                    </a:p>
                  </a:txBody>
                  <a:tcPr/>
                </a:tc>
                <a:tc>
                  <a:txBody>
                    <a:bodyPr/>
                    <a:lstStyle/>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Query Service Catalog</a:t>
                      </a:r>
                    </a:p>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Retrieve Service Model</a:t>
                      </a:r>
                    </a:p>
                  </a:txBody>
                  <a:tcPr/>
                </a:tc>
                <a:extLst>
                  <a:ext uri="{0D108BD9-81ED-4DB2-BD59-A6C34878D82A}">
                    <a16:rowId xmlns="" xmlns:a16="http://schemas.microsoft.com/office/drawing/2014/main" val="1226283752"/>
                  </a:ext>
                </a:extLst>
              </a:tr>
            </a:tbl>
          </a:graphicData>
        </a:graphic>
      </p:graphicFrame>
    </p:spTree>
    <p:extLst>
      <p:ext uri="{BB962C8B-B14F-4D97-AF65-F5344CB8AC3E}">
        <p14:creationId xmlns:p14="http://schemas.microsoft.com/office/powerpoint/2010/main" val="4121582130"/>
      </p:ext>
    </p:extLst>
  </p:cSld>
  <p:clrMapOvr>
    <a:masterClrMapping/>
  </p:clrMapOvr>
  <p:transition>
    <p:wipe dir="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E69129-417E-4513-97A0-7938BAAC1B30}"/>
              </a:ext>
            </a:extLst>
          </p:cNvPr>
          <p:cNvSpPr>
            <a:spLocks noGrp="1"/>
          </p:cNvSpPr>
          <p:nvPr>
            <p:ph type="sldNum" sz="quarter" idx="4"/>
          </p:nvPr>
        </p:nvSpPr>
        <p:spPr/>
        <p:txBody>
          <a:bodyPr/>
          <a:lstStyle/>
          <a:p>
            <a:fld id="{6C9CD605-947A-3C4E-98CB-B055F943FEBA}" type="slidenum">
              <a:rPr lang="en-US" smtClean="0"/>
              <a:pPr/>
              <a:t>54</a:t>
            </a:fld>
            <a:endParaRPr lang="en-US" dirty="0"/>
          </a:p>
        </p:txBody>
      </p:sp>
      <p:sp>
        <p:nvSpPr>
          <p:cNvPr id="3" name="Title 2">
            <a:extLst>
              <a:ext uri="{FF2B5EF4-FFF2-40B4-BE49-F238E27FC236}">
                <a16:creationId xmlns="" xmlns:a16="http://schemas.microsoft.com/office/drawing/2014/main" id="{F842310F-EE06-44DA-B9FA-2FF9DFE7D9F4}"/>
              </a:ext>
            </a:extLst>
          </p:cNvPr>
          <p:cNvSpPr>
            <a:spLocks noGrp="1"/>
          </p:cNvSpPr>
          <p:nvPr>
            <p:ph type="title"/>
          </p:nvPr>
        </p:nvSpPr>
        <p:spPr/>
        <p:txBody>
          <a:bodyPr>
            <a:normAutofit fontScale="90000"/>
          </a:bodyPr>
          <a:lstStyle/>
          <a:p>
            <a:r>
              <a:rPr lang="en-US" dirty="0" smtClean="0"/>
              <a:t>External API – Service Ordering (2/3)</a:t>
            </a:r>
            <a:endParaRPr lang="en-US" dirty="0"/>
          </a:p>
        </p:txBody>
      </p:sp>
      <p:graphicFrame>
        <p:nvGraphicFramePr>
          <p:cNvPr id="7" name="Content Placeholder 6">
            <a:extLst>
              <a:ext uri="{FF2B5EF4-FFF2-40B4-BE49-F238E27FC236}">
                <a16:creationId xmlns="" xmlns:a16="http://schemas.microsoft.com/office/drawing/2014/main" id="{786E75EC-CCBF-4CDF-8AE8-01F9318770F8}"/>
              </a:ext>
            </a:extLst>
          </p:cNvPr>
          <p:cNvGraphicFramePr>
            <a:graphicFrameLocks noGrp="1"/>
          </p:cNvGraphicFramePr>
          <p:nvPr>
            <p:ph sz="half" idx="4294967295"/>
            <p:extLst/>
          </p:nvPr>
        </p:nvGraphicFramePr>
        <p:xfrm>
          <a:off x="226106" y="1301750"/>
          <a:ext cx="11737294" cy="4485098"/>
        </p:xfrm>
        <a:graphic>
          <a:graphicData uri="http://schemas.openxmlformats.org/drawingml/2006/table">
            <a:tbl>
              <a:tblPr firstRow="1" bandRow="1">
                <a:tableStyleId>{5C22544A-7EE6-4342-B048-85BDC9FD1C3A}</a:tableStyleId>
              </a:tblPr>
              <a:tblGrid>
                <a:gridCol w="2345030">
                  <a:extLst>
                    <a:ext uri="{9D8B030D-6E8A-4147-A177-3AD203B41FA5}">
                      <a16:colId xmlns="" xmlns:a16="http://schemas.microsoft.com/office/drawing/2014/main" val="2523137343"/>
                    </a:ext>
                  </a:extLst>
                </a:gridCol>
                <a:gridCol w="9392264">
                  <a:extLst>
                    <a:ext uri="{9D8B030D-6E8A-4147-A177-3AD203B41FA5}">
                      <a16:colId xmlns="" xmlns:a16="http://schemas.microsoft.com/office/drawing/2014/main" val="750913862"/>
                    </a:ext>
                  </a:extLst>
                </a:gridCol>
              </a:tblGrid>
              <a:tr h="459469">
                <a:tc gridSpan="2">
                  <a:txBody>
                    <a:bodyPr/>
                    <a:lstStyle/>
                    <a:p>
                      <a:r>
                        <a:rPr lang="en-US" dirty="0" smtClean="0"/>
                        <a:t>Service Ordering</a:t>
                      </a:r>
                      <a:endParaRPr lang="en-US" dirty="0"/>
                    </a:p>
                  </a:txBody>
                  <a:tcPr/>
                </a:tc>
                <a:tc hMerge="1">
                  <a:txBody>
                    <a:bodyPr/>
                    <a:lstStyle/>
                    <a:p>
                      <a:endParaRPr lang="en-US" dirty="0"/>
                    </a:p>
                  </a:txBody>
                  <a:tcPr/>
                </a:tc>
                <a:extLst>
                  <a:ext uri="{0D108BD9-81ED-4DB2-BD59-A6C34878D82A}">
                    <a16:rowId xmlns="" xmlns:a16="http://schemas.microsoft.com/office/drawing/2014/main" val="54680813"/>
                  </a:ext>
                </a:extLst>
              </a:tr>
              <a:tr h="459469">
                <a:tc>
                  <a:txBody>
                    <a:bodyPr/>
                    <a:lstStyle/>
                    <a:p>
                      <a:r>
                        <a:rPr lang="en-US" dirty="0"/>
                        <a:t>Provided Service</a:t>
                      </a:r>
                    </a:p>
                  </a:txBody>
                  <a:tcPr/>
                </a:tc>
                <a:tc>
                  <a:txBody>
                    <a:bodyPr/>
                    <a:lstStyle/>
                    <a:p>
                      <a:r>
                        <a:rPr lang="en-US" sz="1800" b="0" i="0" kern="1200" dirty="0" smtClean="0">
                          <a:solidFill>
                            <a:schemeClr val="dk1"/>
                          </a:solidFill>
                          <a:effectLst/>
                          <a:latin typeface="+mn-lt"/>
                          <a:ea typeface="+mn-ea"/>
                          <a:cs typeface="+mn-cs"/>
                        </a:rPr>
                        <a:t>Provides a mechanism for placing a service order with all of the necessary order parameters represented on the Service template. It allows users to create, update &amp; retrieve Service Orders and manages related notifications.</a:t>
                      </a:r>
                      <a:endParaRPr lang="en-US" dirty="0"/>
                    </a:p>
                  </a:txBody>
                  <a:tcPr/>
                </a:tc>
                <a:extLst>
                  <a:ext uri="{0D108BD9-81ED-4DB2-BD59-A6C34878D82A}">
                    <a16:rowId xmlns="" xmlns:a16="http://schemas.microsoft.com/office/drawing/2014/main" val="2786426597"/>
                  </a:ext>
                </a:extLst>
              </a:tr>
              <a:tr h="459469">
                <a:tc>
                  <a:txBody>
                    <a:bodyPr/>
                    <a:lstStyle/>
                    <a:p>
                      <a:r>
                        <a:rPr lang="en-US" dirty="0"/>
                        <a:t>Supplementary Information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Service Models are TOSCA representations</a:t>
                      </a:r>
                      <a:r>
                        <a:rPr lang="en-US" baseline="0" dirty="0" smtClean="0"/>
                        <a:t> of the Services that may be requested.</a:t>
                      </a:r>
                      <a:endParaRPr lang="en-US" dirty="0" smtClean="0"/>
                    </a:p>
                    <a:p>
                      <a:endParaRPr lang="en-US" dirty="0"/>
                    </a:p>
                  </a:txBody>
                  <a:tcPr/>
                </a:tc>
                <a:extLst>
                  <a:ext uri="{0D108BD9-81ED-4DB2-BD59-A6C34878D82A}">
                    <a16:rowId xmlns="" xmlns:a16="http://schemas.microsoft.com/office/drawing/2014/main" val="289276562"/>
                  </a:ext>
                </a:extLst>
              </a:tr>
              <a:tr h="459469">
                <a:tc>
                  <a:txBody>
                    <a:bodyPr/>
                    <a:lstStyle/>
                    <a:p>
                      <a:r>
                        <a:rPr lang="en-US" dirty="0"/>
                        <a:t>Interface Provider(s)</a:t>
                      </a:r>
                    </a:p>
                  </a:txBody>
                  <a:tcPr/>
                </a:tc>
                <a:tc>
                  <a:txBody>
                    <a:bodyPr/>
                    <a:lstStyle/>
                    <a:p>
                      <a:r>
                        <a:rPr lang="en-US" dirty="0" smtClean="0"/>
                        <a:t>External API</a:t>
                      </a:r>
                      <a:endParaRPr lang="en-US" dirty="0"/>
                    </a:p>
                  </a:txBody>
                  <a:tcPr/>
                </a:tc>
                <a:extLst>
                  <a:ext uri="{0D108BD9-81ED-4DB2-BD59-A6C34878D82A}">
                    <a16:rowId xmlns="" xmlns:a16="http://schemas.microsoft.com/office/drawing/2014/main" val="3289706606"/>
                  </a:ext>
                </a:extLst>
              </a:tr>
              <a:tr h="459469">
                <a:tc>
                  <a:txBody>
                    <a:bodyPr/>
                    <a:lstStyle/>
                    <a:p>
                      <a:r>
                        <a:rPr lang="en-US" dirty="0"/>
                        <a:t>Provided Capabilities</a:t>
                      </a:r>
                    </a:p>
                  </a:txBody>
                  <a:tcPr/>
                </a:tc>
                <a:tc>
                  <a:txBody>
                    <a:bodyPr/>
                    <a:lstStyle/>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Place Service Order</a:t>
                      </a:r>
                    </a:p>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Query Service Order</a:t>
                      </a:r>
                    </a:p>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Retrieve Service Order</a:t>
                      </a:r>
                    </a:p>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Delete Service Order</a:t>
                      </a:r>
                    </a:p>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Retrieve Service Order State</a:t>
                      </a:r>
                    </a:p>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Subscribe to Service Order Notifications</a:t>
                      </a:r>
                    </a:p>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Receive Service Order Notifications</a:t>
                      </a:r>
                    </a:p>
                  </a:txBody>
                  <a:tcPr/>
                </a:tc>
                <a:extLst>
                  <a:ext uri="{0D108BD9-81ED-4DB2-BD59-A6C34878D82A}">
                    <a16:rowId xmlns="" xmlns:a16="http://schemas.microsoft.com/office/drawing/2014/main" val="1226283752"/>
                  </a:ext>
                </a:extLst>
              </a:tr>
            </a:tbl>
          </a:graphicData>
        </a:graphic>
      </p:graphicFrame>
    </p:spTree>
    <p:extLst>
      <p:ext uri="{BB962C8B-B14F-4D97-AF65-F5344CB8AC3E}">
        <p14:creationId xmlns:p14="http://schemas.microsoft.com/office/powerpoint/2010/main" val="100785455"/>
      </p:ext>
    </p:extLst>
  </p:cSld>
  <p:clrMapOvr>
    <a:masterClrMapping/>
  </p:clrMapOvr>
  <p:transition>
    <p:wipe dir="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E69129-417E-4513-97A0-7938BAAC1B30}"/>
              </a:ext>
            </a:extLst>
          </p:cNvPr>
          <p:cNvSpPr>
            <a:spLocks noGrp="1"/>
          </p:cNvSpPr>
          <p:nvPr>
            <p:ph type="sldNum" sz="quarter" idx="4"/>
          </p:nvPr>
        </p:nvSpPr>
        <p:spPr/>
        <p:txBody>
          <a:bodyPr/>
          <a:lstStyle/>
          <a:p>
            <a:fld id="{6C9CD605-947A-3C4E-98CB-B055F943FEBA}" type="slidenum">
              <a:rPr lang="en-US" smtClean="0"/>
              <a:pPr/>
              <a:t>55</a:t>
            </a:fld>
            <a:endParaRPr lang="en-US" dirty="0"/>
          </a:p>
        </p:txBody>
      </p:sp>
      <p:sp>
        <p:nvSpPr>
          <p:cNvPr id="3" name="Title 2">
            <a:extLst>
              <a:ext uri="{FF2B5EF4-FFF2-40B4-BE49-F238E27FC236}">
                <a16:creationId xmlns="" xmlns:a16="http://schemas.microsoft.com/office/drawing/2014/main" id="{F842310F-EE06-44DA-B9FA-2FF9DFE7D9F4}"/>
              </a:ext>
            </a:extLst>
          </p:cNvPr>
          <p:cNvSpPr>
            <a:spLocks noGrp="1"/>
          </p:cNvSpPr>
          <p:nvPr>
            <p:ph type="title"/>
          </p:nvPr>
        </p:nvSpPr>
        <p:spPr/>
        <p:txBody>
          <a:bodyPr>
            <a:normAutofit fontScale="90000"/>
          </a:bodyPr>
          <a:lstStyle/>
          <a:p>
            <a:r>
              <a:rPr lang="en-US" dirty="0" smtClean="0"/>
              <a:t>External API – Service Inventory (3/3)</a:t>
            </a:r>
            <a:endParaRPr lang="en-US" dirty="0"/>
          </a:p>
        </p:txBody>
      </p:sp>
      <p:graphicFrame>
        <p:nvGraphicFramePr>
          <p:cNvPr id="7" name="Content Placeholder 6">
            <a:extLst>
              <a:ext uri="{FF2B5EF4-FFF2-40B4-BE49-F238E27FC236}">
                <a16:creationId xmlns="" xmlns:a16="http://schemas.microsoft.com/office/drawing/2014/main" id="{786E75EC-CCBF-4CDF-8AE8-01F9318770F8}"/>
              </a:ext>
            </a:extLst>
          </p:cNvPr>
          <p:cNvGraphicFramePr>
            <a:graphicFrameLocks noGrp="1"/>
          </p:cNvGraphicFramePr>
          <p:nvPr>
            <p:ph sz="half" idx="4294967295"/>
            <p:extLst/>
          </p:nvPr>
        </p:nvGraphicFramePr>
        <p:xfrm>
          <a:off x="226106" y="1301750"/>
          <a:ext cx="11737294" cy="2932887"/>
        </p:xfrm>
        <a:graphic>
          <a:graphicData uri="http://schemas.openxmlformats.org/drawingml/2006/table">
            <a:tbl>
              <a:tblPr firstRow="1" bandRow="1">
                <a:tableStyleId>{5C22544A-7EE6-4342-B048-85BDC9FD1C3A}</a:tableStyleId>
              </a:tblPr>
              <a:tblGrid>
                <a:gridCol w="2345030">
                  <a:extLst>
                    <a:ext uri="{9D8B030D-6E8A-4147-A177-3AD203B41FA5}">
                      <a16:colId xmlns="" xmlns:a16="http://schemas.microsoft.com/office/drawing/2014/main" val="2523137343"/>
                    </a:ext>
                  </a:extLst>
                </a:gridCol>
                <a:gridCol w="9392264">
                  <a:extLst>
                    <a:ext uri="{9D8B030D-6E8A-4147-A177-3AD203B41FA5}">
                      <a16:colId xmlns="" xmlns:a16="http://schemas.microsoft.com/office/drawing/2014/main" val="750913862"/>
                    </a:ext>
                  </a:extLst>
                </a:gridCol>
              </a:tblGrid>
              <a:tr h="459469">
                <a:tc gridSpan="2">
                  <a:txBody>
                    <a:bodyPr/>
                    <a:lstStyle/>
                    <a:p>
                      <a:r>
                        <a:rPr lang="en-US" dirty="0" smtClean="0"/>
                        <a:t>Service Inventory</a:t>
                      </a:r>
                      <a:endParaRPr lang="en-US" dirty="0"/>
                    </a:p>
                  </a:txBody>
                  <a:tcPr/>
                </a:tc>
                <a:tc hMerge="1">
                  <a:txBody>
                    <a:bodyPr/>
                    <a:lstStyle/>
                    <a:p>
                      <a:endParaRPr lang="en-US" dirty="0"/>
                    </a:p>
                  </a:txBody>
                  <a:tcPr/>
                </a:tc>
                <a:extLst>
                  <a:ext uri="{0D108BD9-81ED-4DB2-BD59-A6C34878D82A}">
                    <a16:rowId xmlns="" xmlns:a16="http://schemas.microsoft.com/office/drawing/2014/main" val="54680813"/>
                  </a:ext>
                </a:extLst>
              </a:tr>
              <a:tr h="459469">
                <a:tc>
                  <a:txBody>
                    <a:bodyPr/>
                    <a:lstStyle/>
                    <a:p>
                      <a:r>
                        <a:rPr lang="en-US" dirty="0"/>
                        <a:t>Provided Service</a:t>
                      </a:r>
                    </a:p>
                  </a:txBody>
                  <a:tcPr/>
                </a:tc>
                <a:tc>
                  <a:txBody>
                    <a:bodyPr/>
                    <a:lstStyle/>
                    <a:p>
                      <a:r>
                        <a:rPr lang="en-US" sz="1800" b="0" i="0" kern="1200" dirty="0" smtClean="0">
                          <a:solidFill>
                            <a:schemeClr val="dk1"/>
                          </a:solidFill>
                          <a:effectLst/>
                          <a:latin typeface="+mn-lt"/>
                          <a:ea typeface="+mn-ea"/>
                          <a:cs typeface="+mn-cs"/>
                        </a:rPr>
                        <a:t>Provides</a:t>
                      </a:r>
                      <a:r>
                        <a:rPr lang="en-US" sz="1800" b="0" i="0" kern="1200" baseline="0" dirty="0" smtClean="0">
                          <a:solidFill>
                            <a:schemeClr val="dk1"/>
                          </a:solidFill>
                          <a:effectLst/>
                          <a:latin typeface="+mn-lt"/>
                          <a:ea typeface="+mn-ea"/>
                          <a:cs typeface="+mn-cs"/>
                        </a:rPr>
                        <a:t> </a:t>
                      </a:r>
                      <a:r>
                        <a:rPr lang="en-US" sz="1800" b="0" i="0" kern="1200" dirty="0" smtClean="0">
                          <a:solidFill>
                            <a:schemeClr val="dk1"/>
                          </a:solidFill>
                          <a:effectLst/>
                          <a:latin typeface="+mn-lt"/>
                          <a:ea typeface="+mn-ea"/>
                          <a:cs typeface="+mn-cs"/>
                        </a:rPr>
                        <a:t>a consistent</a:t>
                      </a:r>
                      <a:r>
                        <a:rPr lang="en-US" sz="1800" b="0" i="0" kern="1200" baseline="0" dirty="0" smtClean="0">
                          <a:solidFill>
                            <a:schemeClr val="dk1"/>
                          </a:solidFill>
                          <a:effectLst/>
                          <a:latin typeface="+mn-lt"/>
                          <a:ea typeface="+mn-ea"/>
                          <a:cs typeface="+mn-cs"/>
                        </a:rPr>
                        <a:t> </a:t>
                      </a:r>
                      <a:r>
                        <a:rPr lang="en-US" sz="1800" b="0" i="0" kern="1200" dirty="0" smtClean="0">
                          <a:solidFill>
                            <a:schemeClr val="dk1"/>
                          </a:solidFill>
                          <a:effectLst/>
                          <a:latin typeface="+mn-lt"/>
                          <a:ea typeface="+mn-ea"/>
                          <a:cs typeface="+mn-cs"/>
                        </a:rPr>
                        <a:t>mechanism to query the Service inventory from an external perspective.</a:t>
                      </a:r>
                      <a:endParaRPr lang="en-US" dirty="0"/>
                    </a:p>
                  </a:txBody>
                  <a:tcPr/>
                </a:tc>
                <a:extLst>
                  <a:ext uri="{0D108BD9-81ED-4DB2-BD59-A6C34878D82A}">
                    <a16:rowId xmlns="" xmlns:a16="http://schemas.microsoft.com/office/drawing/2014/main" val="2786426597"/>
                  </a:ext>
                </a:extLst>
              </a:tr>
              <a:tr h="459469">
                <a:tc>
                  <a:txBody>
                    <a:bodyPr/>
                    <a:lstStyle/>
                    <a:p>
                      <a:r>
                        <a:rPr lang="en-US" dirty="0"/>
                        <a:t>Supplementary Information</a:t>
                      </a:r>
                    </a:p>
                  </a:txBody>
                  <a:tcPr/>
                </a:tc>
                <a:tc>
                  <a:txBody>
                    <a:bodyPr/>
                    <a:lstStyle/>
                    <a:p>
                      <a:endParaRPr lang="en-US" dirty="0"/>
                    </a:p>
                  </a:txBody>
                  <a:tcPr/>
                </a:tc>
                <a:extLst>
                  <a:ext uri="{0D108BD9-81ED-4DB2-BD59-A6C34878D82A}">
                    <a16:rowId xmlns="" xmlns:a16="http://schemas.microsoft.com/office/drawing/2014/main" val="289276562"/>
                  </a:ext>
                </a:extLst>
              </a:tr>
              <a:tr h="459469">
                <a:tc>
                  <a:txBody>
                    <a:bodyPr/>
                    <a:lstStyle/>
                    <a:p>
                      <a:r>
                        <a:rPr lang="en-US" dirty="0"/>
                        <a:t>Interface Provider(s)</a:t>
                      </a:r>
                    </a:p>
                  </a:txBody>
                  <a:tcPr/>
                </a:tc>
                <a:tc>
                  <a:txBody>
                    <a:bodyPr/>
                    <a:lstStyle/>
                    <a:p>
                      <a:r>
                        <a:rPr lang="en-US" dirty="0" smtClean="0"/>
                        <a:t>External API</a:t>
                      </a:r>
                      <a:endParaRPr lang="en-US" dirty="0"/>
                    </a:p>
                  </a:txBody>
                  <a:tcPr/>
                </a:tc>
                <a:extLst>
                  <a:ext uri="{0D108BD9-81ED-4DB2-BD59-A6C34878D82A}">
                    <a16:rowId xmlns="" xmlns:a16="http://schemas.microsoft.com/office/drawing/2014/main" val="3289706606"/>
                  </a:ext>
                </a:extLst>
              </a:tr>
              <a:tr h="459469">
                <a:tc>
                  <a:txBody>
                    <a:bodyPr/>
                    <a:lstStyle/>
                    <a:p>
                      <a:r>
                        <a:rPr lang="en-US" dirty="0"/>
                        <a:t>Provided Capabilities</a:t>
                      </a:r>
                    </a:p>
                  </a:txBody>
                  <a:tcPr/>
                </a:tc>
                <a:tc>
                  <a:txBody>
                    <a:bodyPr/>
                    <a:lstStyle/>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Query Service Inventory</a:t>
                      </a:r>
                    </a:p>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Retrieve Service</a:t>
                      </a:r>
                    </a:p>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Retrieve Service State</a:t>
                      </a:r>
                    </a:p>
                  </a:txBody>
                  <a:tcPr/>
                </a:tc>
                <a:extLst>
                  <a:ext uri="{0D108BD9-81ED-4DB2-BD59-A6C34878D82A}">
                    <a16:rowId xmlns="" xmlns:a16="http://schemas.microsoft.com/office/drawing/2014/main" val="1226283752"/>
                  </a:ext>
                </a:extLst>
              </a:tr>
            </a:tbl>
          </a:graphicData>
        </a:graphic>
      </p:graphicFrame>
    </p:spTree>
    <p:extLst>
      <p:ext uri="{BB962C8B-B14F-4D97-AF65-F5344CB8AC3E}">
        <p14:creationId xmlns:p14="http://schemas.microsoft.com/office/powerpoint/2010/main" val="15468368"/>
      </p:ext>
    </p:extLst>
  </p:cSld>
  <p:clrMapOvr>
    <a:masterClrMapping/>
  </p:clrMapOvr>
  <p:transition>
    <p:wipe dir="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7" name="Slide Number Placeholder 1"/>
          <p:cNvSpPr txBox="1">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fld id="{86CB4B4D-7CA3-9044-876B-883B54F8677D}" type="slidenum">
              <a:t>56</a:t>
            </a:fld>
            <a:endParaRPr/>
          </a:p>
        </p:txBody>
      </p:sp>
      <p:sp>
        <p:nvSpPr>
          <p:cNvPr id="558" name="Title 2"/>
          <p:cNvSpPr txBox="1">
            <a:spLocks noGrp="1"/>
          </p:cNvSpPr>
          <p:nvPr>
            <p:ph type="title"/>
          </p:nvPr>
        </p:nvSpPr>
        <p:spPr>
          <a:xfrm>
            <a:off x="314961" y="197830"/>
            <a:ext cx="11506201" cy="538772"/>
          </a:xfrm>
          <a:prstGeom prst="rect">
            <a:avLst/>
          </a:prstGeom>
        </p:spPr>
        <p:txBody>
          <a:bodyPr/>
          <a:lstStyle>
            <a:lvl1pPr defTabSz="832104">
              <a:defRPr sz="2912"/>
            </a:lvl1pPr>
          </a:lstStyle>
          <a:p>
            <a:r>
              <a:rPr dirty="0"/>
              <a:t>MUSIC- Multi-Site State Coordination Service</a:t>
            </a:r>
          </a:p>
        </p:txBody>
      </p:sp>
      <p:grpSp>
        <p:nvGrpSpPr>
          <p:cNvPr id="561" name="圆角矩形 30"/>
          <p:cNvGrpSpPr/>
          <p:nvPr/>
        </p:nvGrpSpPr>
        <p:grpSpPr>
          <a:xfrm>
            <a:off x="314961" y="2475607"/>
            <a:ext cx="1613231" cy="1020446"/>
            <a:chOff x="0" y="0"/>
            <a:chExt cx="1613230" cy="1020444"/>
          </a:xfrm>
        </p:grpSpPr>
        <p:sp>
          <p:nvSpPr>
            <p:cNvPr id="559" name="Rounded Rectangle"/>
            <p:cNvSpPr/>
            <p:nvPr/>
          </p:nvSpPr>
          <p:spPr>
            <a:xfrm>
              <a:off x="0" y="0"/>
              <a:ext cx="1613231" cy="1020445"/>
            </a:xfrm>
            <a:prstGeom prst="roundRect">
              <a:avLst>
                <a:gd name="adj" fmla="val 9045"/>
              </a:avLst>
            </a:prstGeom>
            <a:noFill/>
            <a:ln w="9525" cap="flat">
              <a:solidFill>
                <a:srgbClr val="000000"/>
              </a:solidFill>
              <a:prstDash val="solid"/>
              <a:round/>
            </a:ln>
            <a:effectLst/>
          </p:spPr>
          <p:txBody>
            <a:bodyPr wrap="square" lIns="45719" tIns="45719" rIns="45719" bIns="45719" numCol="1" anchor="t">
              <a:noAutofit/>
            </a:bodyPr>
            <a:lstStyle/>
            <a:p>
              <a:pPr algn="ctr" defTabSz="914377"/>
              <a:endParaRPr/>
            </a:p>
          </p:txBody>
        </p:sp>
        <p:sp>
          <p:nvSpPr>
            <p:cNvPr id="560" name="MUSIC (Multi-site State Coordination Service )"/>
            <p:cNvSpPr txBox="1"/>
            <p:nvPr/>
          </p:nvSpPr>
          <p:spPr>
            <a:xfrm>
              <a:off x="27033" y="27033"/>
              <a:ext cx="1559164" cy="6248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lgn="ctr" defTabSz="914377">
                <a:defRPr sz="1200"/>
              </a:lvl1pPr>
            </a:lstStyle>
            <a:p>
              <a:r>
                <a:t>MUSIC (Multi-site State Coordination Service )</a:t>
              </a:r>
            </a:p>
          </p:txBody>
        </p:sp>
      </p:grpSp>
      <p:grpSp>
        <p:nvGrpSpPr>
          <p:cNvPr id="564" name="Rectangle 7"/>
          <p:cNvGrpSpPr/>
          <p:nvPr/>
        </p:nvGrpSpPr>
        <p:grpSpPr>
          <a:xfrm>
            <a:off x="2228126" y="1132190"/>
            <a:ext cx="9838307" cy="2385313"/>
            <a:chOff x="-27035" y="-224259"/>
            <a:chExt cx="9838305" cy="2385312"/>
          </a:xfrm>
        </p:grpSpPr>
        <p:sp>
          <p:nvSpPr>
            <p:cNvPr id="562" name="Rectangle"/>
            <p:cNvSpPr/>
            <p:nvPr/>
          </p:nvSpPr>
          <p:spPr>
            <a:xfrm>
              <a:off x="-1" y="-1"/>
              <a:ext cx="9811271" cy="2081506"/>
            </a:xfrm>
            <a:prstGeom prst="rect">
              <a:avLst/>
            </a:prstGeom>
            <a:solidFill>
              <a:srgbClr val="FFFFFF"/>
            </a:solidFill>
            <a:ln w="12700" cap="flat">
              <a:solidFill>
                <a:srgbClr val="42719B"/>
              </a:solidFill>
              <a:prstDash val="solid"/>
              <a:miter lim="800000"/>
            </a:ln>
            <a:effectLst/>
          </p:spPr>
          <p:txBody>
            <a:bodyPr wrap="square" lIns="45719" tIns="45719" rIns="45719" bIns="45719" numCol="1" anchor="t">
              <a:noAutofit/>
            </a:bodyPr>
            <a:lstStyle/>
            <a:p>
              <a:pPr>
                <a:defRPr>
                  <a:solidFill>
                    <a:srgbClr val="FFFFFF"/>
                  </a:solidFill>
                </a:defRPr>
              </a:pPr>
              <a:endParaRPr/>
            </a:p>
          </p:txBody>
        </p:sp>
        <p:sp>
          <p:nvSpPr>
            <p:cNvPr id="563" name="Definition:"/>
            <p:cNvSpPr txBox="1"/>
            <p:nvPr/>
          </p:nvSpPr>
          <p:spPr>
            <a:xfrm>
              <a:off x="-27035" y="-224259"/>
              <a:ext cx="9811271" cy="23853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noAutofit/>
            </a:bodyPr>
            <a:lstStyle>
              <a:lvl1pPr>
                <a:defRPr>
                  <a:solidFill>
                    <a:srgbClr val="262626"/>
                  </a:solidFill>
                </a:defRPr>
              </a:lvl1pPr>
            </a:lstStyle>
            <a:p>
              <a:endParaRPr dirty="0">
                <a:solidFill>
                  <a:srgbClr val="FFFFFF"/>
                </a:solidFill>
              </a:endParaRPr>
            </a:p>
          </p:txBody>
        </p:sp>
      </p:grpSp>
      <p:grpSp>
        <p:nvGrpSpPr>
          <p:cNvPr id="567" name="Rectangle 8"/>
          <p:cNvGrpSpPr/>
          <p:nvPr/>
        </p:nvGrpSpPr>
        <p:grpSpPr>
          <a:xfrm>
            <a:off x="2297231" y="3660727"/>
            <a:ext cx="9523931" cy="1521374"/>
            <a:chOff x="0" y="0"/>
            <a:chExt cx="9523929" cy="1521373"/>
          </a:xfrm>
        </p:grpSpPr>
        <p:sp>
          <p:nvSpPr>
            <p:cNvPr id="565" name="Rectangle"/>
            <p:cNvSpPr/>
            <p:nvPr/>
          </p:nvSpPr>
          <p:spPr>
            <a:xfrm>
              <a:off x="-1" y="-1"/>
              <a:ext cx="9523931" cy="1521375"/>
            </a:xfrm>
            <a:prstGeom prst="rect">
              <a:avLst/>
            </a:prstGeom>
            <a:solidFill>
              <a:srgbClr val="FFFFFF"/>
            </a:solidFill>
            <a:ln w="12700" cap="flat">
              <a:solidFill>
                <a:srgbClr val="42719B"/>
              </a:solidFill>
              <a:prstDash val="solid"/>
              <a:miter lim="800000"/>
            </a:ln>
            <a:effectLst/>
          </p:spPr>
          <p:txBody>
            <a:bodyPr wrap="square" lIns="45719" tIns="45719" rIns="45719" bIns="45719" numCol="1" anchor="t">
              <a:noAutofit/>
            </a:bodyPr>
            <a:lstStyle/>
            <a:p>
              <a:pPr>
                <a:defRPr>
                  <a:solidFill>
                    <a:srgbClr val="FFFFFF"/>
                  </a:solidFill>
                </a:defRPr>
              </a:pPr>
              <a:endParaRPr/>
            </a:p>
          </p:txBody>
        </p:sp>
        <p:sp>
          <p:nvSpPr>
            <p:cNvPr id="566" name="Provided Interfaces:…"/>
            <p:cNvSpPr txBox="1"/>
            <p:nvPr/>
          </p:nvSpPr>
          <p:spPr>
            <a:xfrm>
              <a:off x="-1" y="-1"/>
              <a:ext cx="9523931" cy="12090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a:defRPr>
                  <a:solidFill>
                    <a:srgbClr val="262626"/>
                  </a:solidFill>
                </a:defRPr>
              </a:pPr>
              <a:r>
                <a:rPr dirty="0"/>
                <a:t>Provided Interfaces:</a:t>
              </a:r>
              <a:endParaRPr dirty="0">
                <a:solidFill>
                  <a:srgbClr val="FFFFFF"/>
                </a:solidFill>
              </a:endParaRPr>
            </a:p>
            <a:p>
              <a:pPr marL="285750" indent="-285750">
                <a:buSzPct val="100000"/>
                <a:buChar char="-"/>
                <a:defRPr>
                  <a:solidFill>
                    <a:srgbClr val="262626"/>
                  </a:solidFill>
                </a:defRPr>
              </a:pPr>
              <a:r>
                <a:rPr dirty="0"/>
                <a:t>The MUSIC API is a REST API used to </a:t>
              </a:r>
              <a:r>
                <a:rPr lang="en-US" dirty="0" smtClean="0"/>
                <a:t>read and write </a:t>
              </a:r>
              <a:r>
                <a:rPr dirty="0" smtClean="0"/>
                <a:t>state </a:t>
              </a:r>
              <a:r>
                <a:rPr dirty="0"/>
                <a:t>and manage access to it through a locking service</a:t>
              </a:r>
              <a:r>
                <a:rPr dirty="0" smtClean="0"/>
                <a:t>.</a:t>
              </a:r>
              <a:endParaRPr lang="en-US" dirty="0" smtClean="0"/>
            </a:p>
            <a:p>
              <a:pPr marL="285750" indent="-285750">
                <a:buSzPct val="100000"/>
                <a:buChar char="-"/>
                <a:defRPr>
                  <a:solidFill>
                    <a:srgbClr val="262626"/>
                  </a:solidFill>
                </a:defRPr>
              </a:pPr>
              <a:r>
                <a:rPr lang="en-US" dirty="0" smtClean="0"/>
                <a:t>API to manage (Add/Modify/Delete) configuration/settings.</a:t>
              </a:r>
              <a:endParaRPr dirty="0"/>
            </a:p>
          </p:txBody>
        </p:sp>
      </p:grpSp>
      <p:grpSp>
        <p:nvGrpSpPr>
          <p:cNvPr id="570" name="Rectangle 10"/>
          <p:cNvGrpSpPr/>
          <p:nvPr/>
        </p:nvGrpSpPr>
        <p:grpSpPr>
          <a:xfrm>
            <a:off x="2297230" y="5798125"/>
            <a:ext cx="9523931" cy="481862"/>
            <a:chOff x="0" y="0"/>
            <a:chExt cx="9523929" cy="481861"/>
          </a:xfrm>
        </p:grpSpPr>
        <p:sp>
          <p:nvSpPr>
            <p:cNvPr id="568" name="Rectangle"/>
            <p:cNvSpPr/>
            <p:nvPr/>
          </p:nvSpPr>
          <p:spPr>
            <a:xfrm>
              <a:off x="-1" y="0"/>
              <a:ext cx="9523931" cy="481861"/>
            </a:xfrm>
            <a:prstGeom prst="rect">
              <a:avLst/>
            </a:prstGeom>
            <a:solidFill>
              <a:srgbClr val="FFFFFF"/>
            </a:solidFill>
            <a:ln w="12700" cap="flat">
              <a:solidFill>
                <a:srgbClr val="42719B"/>
              </a:solidFill>
              <a:prstDash val="solid"/>
              <a:miter lim="800000"/>
            </a:ln>
            <a:effectLst/>
          </p:spPr>
          <p:txBody>
            <a:bodyPr wrap="square" lIns="45719" tIns="45719" rIns="45719" bIns="45719" numCol="1" anchor="t">
              <a:noAutofit/>
            </a:bodyPr>
            <a:lstStyle/>
            <a:p>
              <a:pPr>
                <a:defRPr>
                  <a:solidFill>
                    <a:srgbClr val="FFFFFF"/>
                  </a:solidFill>
                </a:defRPr>
              </a:pPr>
              <a:endParaRPr/>
            </a:p>
          </p:txBody>
        </p:sp>
        <p:sp>
          <p:nvSpPr>
            <p:cNvPr id="569" name="Consumed Models - None."/>
            <p:cNvSpPr txBox="1"/>
            <p:nvPr/>
          </p:nvSpPr>
          <p:spPr>
            <a:xfrm>
              <a:off x="-1" y="0"/>
              <a:ext cx="9523931" cy="3708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defRPr>
                  <a:solidFill>
                    <a:srgbClr val="262626"/>
                  </a:solidFill>
                </a:defRPr>
              </a:lvl1pPr>
            </a:lstStyle>
            <a:p>
              <a:r>
                <a:t>Consumed Models - None. </a:t>
              </a:r>
            </a:p>
          </p:txBody>
        </p:sp>
      </p:grpSp>
      <p:sp>
        <p:nvSpPr>
          <p:cNvPr id="571" name="Straight Connector 12"/>
          <p:cNvSpPr/>
          <p:nvPr/>
        </p:nvSpPr>
        <p:spPr>
          <a:xfrm flipV="1">
            <a:off x="685799" y="2167802"/>
            <a:ext cx="1" cy="314091"/>
          </a:xfrm>
          <a:prstGeom prst="line">
            <a:avLst/>
          </a:prstGeom>
          <a:ln w="15875">
            <a:solidFill>
              <a:srgbClr val="262626"/>
            </a:solidFill>
            <a:miter/>
          </a:ln>
        </p:spPr>
        <p:txBody>
          <a:bodyPr lIns="45719" rIns="45719"/>
          <a:lstStyle/>
          <a:p>
            <a:endParaRPr/>
          </a:p>
        </p:txBody>
      </p:sp>
      <p:sp>
        <p:nvSpPr>
          <p:cNvPr id="572" name="Oval 13"/>
          <p:cNvSpPr/>
          <p:nvPr/>
        </p:nvSpPr>
        <p:spPr>
          <a:xfrm>
            <a:off x="555913" y="1949593"/>
            <a:ext cx="259775" cy="218209"/>
          </a:xfrm>
          <a:prstGeom prst="ellipse">
            <a:avLst/>
          </a:prstGeom>
          <a:ln w="15875">
            <a:solidFill>
              <a:srgbClr val="262626"/>
            </a:solidFill>
            <a:miter/>
          </a:ln>
        </p:spPr>
        <p:txBody>
          <a:bodyPr lIns="45719" rIns="45719" anchor="ctr"/>
          <a:lstStyle/>
          <a:p>
            <a:pPr algn="ctr">
              <a:defRPr>
                <a:solidFill>
                  <a:srgbClr val="FFFFFF"/>
                </a:solidFill>
              </a:defRPr>
            </a:pPr>
            <a:endParaRPr/>
          </a:p>
        </p:txBody>
      </p:sp>
      <p:sp>
        <p:nvSpPr>
          <p:cNvPr id="573" name="TextBox 15"/>
          <p:cNvSpPr txBox="1"/>
          <p:nvPr/>
        </p:nvSpPr>
        <p:spPr>
          <a:xfrm>
            <a:off x="453204" y="1676506"/>
            <a:ext cx="617945" cy="2184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800"/>
            </a:lvl1pPr>
          </a:lstStyle>
          <a:p>
            <a:r>
              <a:t>MUSIC API</a:t>
            </a:r>
          </a:p>
        </p:txBody>
      </p:sp>
      <p:sp>
        <p:nvSpPr>
          <p:cNvPr id="574" name="Straight Connector 16"/>
          <p:cNvSpPr/>
          <p:nvPr/>
        </p:nvSpPr>
        <p:spPr>
          <a:xfrm flipV="1">
            <a:off x="549563" y="3496052"/>
            <a:ext cx="1" cy="314091"/>
          </a:xfrm>
          <a:prstGeom prst="line">
            <a:avLst/>
          </a:prstGeom>
          <a:ln w="15875">
            <a:solidFill>
              <a:srgbClr val="262626"/>
            </a:solidFill>
            <a:miter/>
          </a:ln>
        </p:spPr>
        <p:txBody>
          <a:bodyPr lIns="45719" rIns="45719"/>
          <a:lstStyle/>
          <a:p>
            <a:endParaRPr/>
          </a:p>
        </p:txBody>
      </p:sp>
      <p:sp>
        <p:nvSpPr>
          <p:cNvPr id="575" name="Arc 17"/>
          <p:cNvSpPr/>
          <p:nvPr/>
        </p:nvSpPr>
        <p:spPr>
          <a:xfrm rot="16200000">
            <a:off x="489997" y="3756446"/>
            <a:ext cx="119131" cy="23260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929" y="0"/>
                  <a:pt x="21600" y="4835"/>
                  <a:pt x="21600" y="10800"/>
                </a:cubicBezTo>
                <a:cubicBezTo>
                  <a:pt x="21600" y="16765"/>
                  <a:pt x="11929" y="21600"/>
                  <a:pt x="0" y="21600"/>
                </a:cubicBezTo>
              </a:path>
            </a:pathLst>
          </a:custGeom>
          <a:ln w="15875">
            <a:solidFill>
              <a:srgbClr val="262626"/>
            </a:solidFill>
            <a:miter/>
          </a:ln>
        </p:spPr>
        <p:txBody>
          <a:bodyPr lIns="45719" rIns="45719" anchor="ctr"/>
          <a:lstStyle/>
          <a:p>
            <a:pPr algn="ctr"/>
            <a:endParaRPr/>
          </a:p>
        </p:txBody>
      </p:sp>
      <p:sp>
        <p:nvSpPr>
          <p:cNvPr id="576" name="TextBox 18"/>
          <p:cNvSpPr txBox="1"/>
          <p:nvPr/>
        </p:nvSpPr>
        <p:spPr>
          <a:xfrm>
            <a:off x="314961" y="3998874"/>
            <a:ext cx="375256" cy="2184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800"/>
            </a:lvl1pPr>
          </a:lstStyle>
          <a:p>
            <a:r>
              <a:t>None.</a:t>
            </a:r>
          </a:p>
        </p:txBody>
      </p:sp>
      <p:grpSp>
        <p:nvGrpSpPr>
          <p:cNvPr id="579" name="Rectangle 10"/>
          <p:cNvGrpSpPr/>
          <p:nvPr/>
        </p:nvGrpSpPr>
        <p:grpSpPr>
          <a:xfrm>
            <a:off x="2297231" y="5248662"/>
            <a:ext cx="9523931" cy="481862"/>
            <a:chOff x="0" y="0"/>
            <a:chExt cx="9523929" cy="481861"/>
          </a:xfrm>
        </p:grpSpPr>
        <p:sp>
          <p:nvSpPr>
            <p:cNvPr id="577" name="Rectangle"/>
            <p:cNvSpPr/>
            <p:nvPr/>
          </p:nvSpPr>
          <p:spPr>
            <a:xfrm>
              <a:off x="-1" y="0"/>
              <a:ext cx="9523931" cy="481861"/>
            </a:xfrm>
            <a:prstGeom prst="rect">
              <a:avLst/>
            </a:prstGeom>
            <a:solidFill>
              <a:srgbClr val="FFFFFF"/>
            </a:solidFill>
            <a:ln w="12700" cap="flat">
              <a:solidFill>
                <a:srgbClr val="42719B"/>
              </a:solidFill>
              <a:prstDash val="solid"/>
              <a:miter lim="800000"/>
            </a:ln>
            <a:effectLst/>
          </p:spPr>
          <p:txBody>
            <a:bodyPr wrap="square" lIns="45719" tIns="45719" rIns="45719" bIns="45719" numCol="1" anchor="t">
              <a:noAutofit/>
            </a:bodyPr>
            <a:lstStyle/>
            <a:p>
              <a:pPr>
                <a:defRPr>
                  <a:solidFill>
                    <a:srgbClr val="FFFFFF"/>
                  </a:solidFill>
                </a:defRPr>
              </a:pPr>
              <a:endParaRPr/>
            </a:p>
          </p:txBody>
        </p:sp>
        <p:sp>
          <p:nvSpPr>
            <p:cNvPr id="578" name="Consumed Interfaces - None."/>
            <p:cNvSpPr txBox="1"/>
            <p:nvPr/>
          </p:nvSpPr>
          <p:spPr>
            <a:xfrm>
              <a:off x="-1" y="0"/>
              <a:ext cx="9523931" cy="3708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defRPr>
                  <a:solidFill>
                    <a:srgbClr val="262626"/>
                  </a:solidFill>
                </a:defRPr>
              </a:lvl1pPr>
            </a:lstStyle>
            <a:p>
              <a:r>
                <a:t>Consumed Interfaces - None. </a:t>
              </a:r>
            </a:p>
          </p:txBody>
        </p:sp>
      </p:grpSp>
      <p:sp>
        <p:nvSpPr>
          <p:cNvPr id="580" name="Rectangle"/>
          <p:cNvSpPr/>
          <p:nvPr/>
        </p:nvSpPr>
        <p:spPr>
          <a:xfrm>
            <a:off x="2297231" y="1437977"/>
            <a:ext cx="9523931" cy="1521374"/>
          </a:xfrm>
          <a:prstGeom prst="rect">
            <a:avLst/>
          </a:prstGeom>
          <a:solidFill>
            <a:srgbClr val="FFFFFF"/>
          </a:solidFill>
          <a:ln w="12700">
            <a:miter lim="400000"/>
          </a:ln>
        </p:spPr>
        <p:txBody>
          <a:bodyPr lIns="45719" rIns="45719"/>
          <a:lstStyle/>
          <a:p>
            <a:pPr>
              <a:defRPr>
                <a:solidFill>
                  <a:srgbClr val="FFFFFF"/>
                </a:solidFill>
              </a:defRPr>
            </a:pPr>
            <a:endParaRPr/>
          </a:p>
        </p:txBody>
      </p:sp>
      <p:sp>
        <p:nvSpPr>
          <p:cNvPr id="581" name="Definition: MUSIC is a a multi-site state coordination/management service with a rich suite of recipes that ONAP components/micro-services can simply configure and use for their state-management needs both within and across sites. At its core, MUSIC provides a scalable sharded eventually-consistent data-store (Cassandra) wherein the access to the keys can be protected using a locking service (built on Zookeeper) that is tightly coupled with the data-store."/>
          <p:cNvSpPr txBox="1"/>
          <p:nvPr/>
        </p:nvSpPr>
        <p:spPr>
          <a:xfrm>
            <a:off x="2297231" y="1437977"/>
            <a:ext cx="9523931" cy="1631216"/>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1600">
                <a:solidFill>
                  <a:srgbClr val="262626"/>
                </a:solidFill>
              </a:defRPr>
            </a:lvl1pPr>
          </a:lstStyle>
          <a:p>
            <a:r>
              <a:rPr dirty="0"/>
              <a:t>Definition: </a:t>
            </a:r>
            <a:r>
              <a:rPr sz="1400" dirty="0"/>
              <a:t>MUSIC is a </a:t>
            </a:r>
            <a:r>
              <a:rPr sz="1400" dirty="0" smtClean="0"/>
              <a:t>multi-site </a:t>
            </a:r>
            <a:r>
              <a:rPr sz="1400" dirty="0"/>
              <a:t>state coordination/management </a:t>
            </a:r>
            <a:r>
              <a:rPr sz="1400" dirty="0" smtClean="0"/>
              <a:t>service</a:t>
            </a:r>
            <a:r>
              <a:rPr lang="en-US" sz="1400" dirty="0" smtClean="0"/>
              <a:t> for a single operator</a:t>
            </a:r>
            <a:r>
              <a:rPr sz="1400" dirty="0" smtClean="0"/>
              <a:t> </a:t>
            </a:r>
            <a:r>
              <a:rPr sz="1400" dirty="0"/>
              <a:t>with a rich suite of recipes that ONAP components/micro-services can simply configure and use for their state-management needs both within and across sites. At its core, MUSIC provides a scalable </a:t>
            </a:r>
            <a:r>
              <a:rPr sz="1400" dirty="0" err="1"/>
              <a:t>sharded</a:t>
            </a:r>
            <a:r>
              <a:rPr sz="1400" dirty="0"/>
              <a:t> eventually-consistent data-store (Cassandra) wherein the access to the keys can be protected using a locking service (built on Zookeeper) that is tightly coupled with the data-store. </a:t>
            </a:r>
            <a:endParaRPr lang="en-US" sz="1400" dirty="0" smtClean="0"/>
          </a:p>
          <a:p>
            <a:endParaRPr lang="en-US" sz="1400" dirty="0"/>
          </a:p>
          <a:p>
            <a:r>
              <a:rPr lang="en-US" sz="1400" dirty="0" smtClean="0"/>
              <a:t>MUSIC also supports Consul based distributed KV Store and its features include ability to store default configuration settings,  dynamic changes to the configuration and propagating the changes to running service instances</a:t>
            </a:r>
            <a:endParaRPr sz="1400" dirty="0"/>
          </a:p>
        </p:txBody>
      </p:sp>
    </p:spTree>
    <p:extLst>
      <p:ext uri="{BB962C8B-B14F-4D97-AF65-F5344CB8AC3E}">
        <p14:creationId xmlns:p14="http://schemas.microsoft.com/office/powerpoint/2010/main" val="1455141027"/>
      </p:ext>
    </p:extLst>
  </p:cSld>
  <p:clrMapOvr>
    <a:masterClrMapping/>
  </p:clrMapOvr>
  <mc:AlternateContent xmlns:mc="http://schemas.openxmlformats.org/markup-compatibility/2006" xmlns:p14="http://schemas.microsoft.com/office/powerpoint/2010/main">
    <mc:Choice Requires="p14">
      <p:transition spd="slow">
        <p:wipe dir="r"/>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6</a:t>
            </a:fld>
            <a:endParaRPr lang="en-US" dirty="0"/>
          </a:p>
        </p:txBody>
      </p:sp>
      <p:sp>
        <p:nvSpPr>
          <p:cNvPr id="3" name="Title 2"/>
          <p:cNvSpPr>
            <a:spLocks noGrp="1"/>
          </p:cNvSpPr>
          <p:nvPr>
            <p:ph type="title"/>
          </p:nvPr>
        </p:nvSpPr>
        <p:spPr/>
        <p:txBody>
          <a:bodyPr>
            <a:normAutofit fontScale="90000"/>
          </a:bodyPr>
          <a:lstStyle/>
          <a:p>
            <a:r>
              <a:rPr lang="en-US" dirty="0"/>
              <a:t>Casablanca ARC Recommendations </a:t>
            </a:r>
            <a:r>
              <a:rPr lang="en-US" dirty="0" smtClean="0"/>
              <a:t>APIs &amp; Cloud Region</a:t>
            </a:r>
            <a:endParaRPr lang="en-US" dirty="0"/>
          </a:p>
        </p:txBody>
      </p:sp>
      <p:sp>
        <p:nvSpPr>
          <p:cNvPr id="4" name="Text Placeholder 3"/>
          <p:cNvSpPr>
            <a:spLocks noGrp="1"/>
          </p:cNvSpPr>
          <p:nvPr>
            <p:ph type="body" sz="quarter" idx="10"/>
          </p:nvPr>
        </p:nvSpPr>
        <p:spPr>
          <a:xfrm>
            <a:off x="0" y="984738"/>
            <a:ext cx="12192000" cy="5873262"/>
          </a:xfrm>
        </p:spPr>
        <p:txBody>
          <a:bodyPr>
            <a:noAutofit/>
          </a:bodyPr>
          <a:lstStyle/>
          <a:p>
            <a:r>
              <a:rPr lang="en-US" sz="1800" dirty="0"/>
              <a:t>External APIs: External actors view ONAP as a black box. This should simplify the ONAP architecture/interfaces, leveraging the APIs developed by the Ext API project (</a:t>
            </a:r>
            <a:r>
              <a:rPr lang="en-US" sz="1800" dirty="0" err="1"/>
              <a:t>eg</a:t>
            </a:r>
            <a:r>
              <a:rPr lang="en-US" sz="1800" dirty="0"/>
              <a:t>, MEF LSO, TM Forum </a:t>
            </a:r>
            <a:r>
              <a:rPr lang="en-US" sz="1800" dirty="0" err="1"/>
              <a:t>etc</a:t>
            </a:r>
            <a:r>
              <a:rPr lang="en-US" sz="1800" dirty="0"/>
              <a:t>). </a:t>
            </a:r>
          </a:p>
          <a:p>
            <a:pPr lvl="1"/>
            <a:r>
              <a:rPr lang="en-US" sz="1800" b="1" dirty="0">
                <a:solidFill>
                  <a:srgbClr val="0070C0"/>
                </a:solidFill>
              </a:rPr>
              <a:t>MEF: Legato, Interlude (new functionality for orchestration federation)</a:t>
            </a:r>
          </a:p>
          <a:p>
            <a:pPr lvl="1"/>
            <a:r>
              <a:rPr lang="en-US" sz="1800" b="1" dirty="0">
                <a:solidFill>
                  <a:srgbClr val="0070C0"/>
                </a:solidFill>
              </a:rPr>
              <a:t>TMF: the API  as NBI to BSS and West-East API with another ONAP instances, include (service catalogue-633, service inventory-638, and service order -641)</a:t>
            </a:r>
          </a:p>
          <a:p>
            <a:r>
              <a:rPr lang="en-US" sz="1800" dirty="0"/>
              <a:t>API Improvements: Currently, ONAP internal interactions are mostly handled via REST-like APIs.</a:t>
            </a:r>
          </a:p>
          <a:p>
            <a:pPr lvl="1"/>
            <a:r>
              <a:rPr lang="en-US" sz="1800" b="1" dirty="0">
                <a:solidFill>
                  <a:srgbClr val="0070C0"/>
                </a:solidFill>
              </a:rPr>
              <a:t>All APIs between internal </a:t>
            </a:r>
            <a:r>
              <a:rPr lang="en-US" sz="1800" b="1" dirty="0" smtClean="0">
                <a:solidFill>
                  <a:srgbClr val="0070C0"/>
                </a:solidFill>
              </a:rPr>
              <a:t>components </a:t>
            </a:r>
            <a:r>
              <a:rPr lang="en-US" sz="1800" b="1" dirty="0">
                <a:solidFill>
                  <a:srgbClr val="0070C0"/>
                </a:solidFill>
              </a:rPr>
              <a:t>&amp; external APIs should be </a:t>
            </a:r>
            <a:r>
              <a:rPr lang="en-US" sz="1800" b="1" dirty="0" smtClean="0">
                <a:solidFill>
                  <a:srgbClr val="0070C0"/>
                </a:solidFill>
              </a:rPr>
              <a:t>generated </a:t>
            </a:r>
            <a:r>
              <a:rPr lang="en-US" sz="1800" b="1" dirty="0">
                <a:solidFill>
                  <a:srgbClr val="0070C0"/>
                </a:solidFill>
              </a:rPr>
              <a:t>by Swagger, </a:t>
            </a:r>
          </a:p>
          <a:p>
            <a:pPr lvl="1"/>
            <a:r>
              <a:rPr lang="en-US" sz="1800" b="1" dirty="0">
                <a:solidFill>
                  <a:srgbClr val="0070C0"/>
                </a:solidFill>
              </a:rPr>
              <a:t>APIs align with ONAP-published DM,</a:t>
            </a:r>
          </a:p>
          <a:p>
            <a:pPr lvl="1"/>
            <a:r>
              <a:rPr lang="en-US" sz="1800" b="1" dirty="0">
                <a:solidFill>
                  <a:srgbClr val="0070C0"/>
                </a:solidFill>
              </a:rPr>
              <a:t>Messages exchanged in JSON format.</a:t>
            </a:r>
          </a:p>
          <a:p>
            <a:r>
              <a:rPr lang="en-US" sz="1800" dirty="0"/>
              <a:t>API Versioning </a:t>
            </a:r>
            <a:r>
              <a:rPr lang="en-US" sz="1800" dirty="0" smtClean="0"/>
              <a:t>Support</a:t>
            </a:r>
          </a:p>
          <a:p>
            <a:pPr lvl="1"/>
            <a:r>
              <a:rPr lang="en-US" sz="1800" b="1" dirty="0">
                <a:solidFill>
                  <a:srgbClr val="0070C0"/>
                </a:solidFill>
              </a:rPr>
              <a:t>https://</a:t>
            </a:r>
            <a:r>
              <a:rPr lang="en-US" sz="1800" b="1" dirty="0" err="1">
                <a:solidFill>
                  <a:srgbClr val="0070C0"/>
                </a:solidFill>
              </a:rPr>
              <a:t>wiki.onap.org</a:t>
            </a:r>
            <a:r>
              <a:rPr lang="en-US" sz="1800" b="1" dirty="0">
                <a:solidFill>
                  <a:srgbClr val="0070C0"/>
                </a:solidFill>
              </a:rPr>
              <a:t>/display/DW/</a:t>
            </a:r>
            <a:r>
              <a:rPr lang="en-US" sz="1800" b="1" dirty="0" err="1">
                <a:solidFill>
                  <a:srgbClr val="0070C0"/>
                </a:solidFill>
              </a:rPr>
              <a:t>ONAP+API+Common+Versioning+Strategy</a:t>
            </a:r>
            <a:r>
              <a:rPr lang="en-US" sz="1800" b="1" dirty="0">
                <a:solidFill>
                  <a:srgbClr val="0070C0"/>
                </a:solidFill>
              </a:rPr>
              <a:t>+%</a:t>
            </a:r>
            <a:r>
              <a:rPr lang="en-US" sz="1800" b="1" dirty="0" smtClean="0">
                <a:solidFill>
                  <a:srgbClr val="0070C0"/>
                </a:solidFill>
              </a:rPr>
              <a:t>28CVS%29+Proposal</a:t>
            </a:r>
            <a:endParaRPr lang="en-US" sz="1800" b="1" dirty="0">
              <a:solidFill>
                <a:srgbClr val="0070C0"/>
              </a:solidFill>
            </a:endParaRPr>
          </a:p>
        </p:txBody>
      </p:sp>
      <p:sp>
        <p:nvSpPr>
          <p:cNvPr id="6" name="Rectangle 5"/>
          <p:cNvSpPr/>
          <p:nvPr/>
        </p:nvSpPr>
        <p:spPr>
          <a:xfrm>
            <a:off x="0" y="4409396"/>
            <a:ext cx="12241349" cy="2093907"/>
          </a:xfrm>
          <a:prstGeom prst="rect">
            <a:avLst/>
          </a:prstGeom>
        </p:spPr>
        <p:txBody>
          <a:bodyPr wrap="square">
            <a:spAutoFit/>
          </a:bodyPr>
          <a:lstStyle/>
          <a:p>
            <a:pPr marL="228600" indent="-228600">
              <a:lnSpc>
                <a:spcPct val="90000"/>
              </a:lnSpc>
              <a:spcBef>
                <a:spcPts val="1000"/>
              </a:spcBef>
              <a:buFont typeface="Arial" charset="0"/>
              <a:buChar char="•"/>
            </a:pPr>
            <a:r>
              <a:rPr lang="en-US" dirty="0">
                <a:solidFill>
                  <a:schemeClr val="tx2"/>
                </a:solidFill>
                <a:latin typeface="Arial" panose="020B0604020202020204" pitchFamily="34" charset="0"/>
                <a:cs typeface="Arial" panose="020B0604020202020204" pitchFamily="34" charset="0"/>
              </a:rPr>
              <a:t>Cloud</a:t>
            </a:r>
            <a:r>
              <a:rPr lang="en-US" dirty="0">
                <a:solidFill>
                  <a:schemeClr val="tx2"/>
                </a:solidFill>
                <a:latin typeface="Arial" panose="020B0604020202020204" pitchFamily="34" charset="0"/>
                <a:cs typeface="Arial" panose="020B0604020202020204" pitchFamily="34" charset="0"/>
              </a:rPr>
              <a:t> </a:t>
            </a:r>
            <a:r>
              <a:rPr lang="en-US" dirty="0">
                <a:solidFill>
                  <a:schemeClr val="tx2"/>
                </a:solidFill>
                <a:latin typeface="Arial" panose="020B0604020202020204" pitchFamily="34" charset="0"/>
                <a:cs typeface="Arial" panose="020B0604020202020204" pitchFamily="34" charset="0"/>
              </a:rPr>
              <a:t>Region</a:t>
            </a:r>
          </a:p>
          <a:p>
            <a:pPr marL="685800" lvl="1" indent="-228600">
              <a:lnSpc>
                <a:spcPct val="90000"/>
              </a:lnSpc>
              <a:spcBef>
                <a:spcPts val="500"/>
              </a:spcBef>
              <a:buFont typeface=".AppleSystemUIFont" charset="-120"/>
              <a:buChar char="-"/>
            </a:pPr>
            <a:r>
              <a:rPr lang="en-US" dirty="0">
                <a:solidFill>
                  <a:srgbClr val="0070C0"/>
                </a:solidFill>
                <a:latin typeface="Arial" panose="020B0604020202020204" pitchFamily="34" charset="0"/>
                <a:cs typeface="Arial" panose="020B0604020202020204" pitchFamily="34" charset="0"/>
              </a:rPr>
              <a:t>Enhancements in the interactions between OOF and Multi-Cloud for optimal selection of registered cloud regions for ONAP workload (VNF etc.) deployment</a:t>
            </a:r>
          </a:p>
          <a:p>
            <a:pPr marL="685800" lvl="1" indent="-228600">
              <a:lnSpc>
                <a:spcPct val="90000"/>
              </a:lnSpc>
              <a:spcBef>
                <a:spcPts val="500"/>
              </a:spcBef>
              <a:buFont typeface=".AppleSystemUIFont" charset="-120"/>
              <a:buChar char="-"/>
            </a:pPr>
            <a:r>
              <a:rPr lang="en-US" dirty="0">
                <a:solidFill>
                  <a:srgbClr val="0070C0"/>
                </a:solidFill>
                <a:latin typeface="Arial" panose="020B0604020202020204" pitchFamily="34" charset="0"/>
                <a:cs typeface="Arial" panose="020B0604020202020204" pitchFamily="34" charset="0"/>
              </a:rPr>
              <a:t>Multi-Cloud assists OOF by summarizing cloud-specific capability, capacity &amp; cost metrics</a:t>
            </a:r>
          </a:p>
          <a:p>
            <a:pPr marL="685800" lvl="1" indent="-228600">
              <a:lnSpc>
                <a:spcPct val="90000"/>
              </a:lnSpc>
              <a:spcBef>
                <a:spcPts val="500"/>
              </a:spcBef>
              <a:buFont typeface=".AppleSystemUIFont" charset="-120"/>
              <a:buChar char="-"/>
            </a:pPr>
            <a:r>
              <a:rPr lang="en-US" dirty="0">
                <a:solidFill>
                  <a:srgbClr val="0070C0"/>
                </a:solidFill>
                <a:latin typeface="Arial" panose="020B0604020202020204" pitchFamily="34" charset="0"/>
                <a:cs typeface="Arial" panose="020B0604020202020204" pitchFamily="34" charset="0"/>
              </a:rPr>
              <a:t>Enhancements in Multi-Cloud while maintaining the separation of concerns between the ONAP service provider and cloud region provider.</a:t>
            </a:r>
          </a:p>
          <a:p>
            <a:pPr marL="685800" lvl="1" indent="-228600">
              <a:lnSpc>
                <a:spcPct val="90000"/>
              </a:lnSpc>
              <a:spcBef>
                <a:spcPts val="500"/>
              </a:spcBef>
              <a:buFont typeface=".AppleSystemUIFont" charset="-120"/>
              <a:buChar char="-"/>
            </a:pPr>
            <a:r>
              <a:rPr lang="en-US" dirty="0">
                <a:solidFill>
                  <a:srgbClr val="0070C0"/>
                </a:solidFill>
                <a:latin typeface="Arial" panose="020B0604020202020204" pitchFamily="34" charset="0"/>
                <a:cs typeface="Arial" panose="020B0604020202020204" pitchFamily="34" charset="0"/>
              </a:rPr>
              <a:t>Multi-Cloud does dynamic modification of the cloud specific VNF deployment template based on specified intent.</a:t>
            </a:r>
          </a:p>
        </p:txBody>
      </p:sp>
    </p:spTree>
    <p:extLst>
      <p:ext uri="{BB962C8B-B14F-4D97-AF65-F5344CB8AC3E}">
        <p14:creationId xmlns:p14="http://schemas.microsoft.com/office/powerpoint/2010/main" val="458452518"/>
      </p:ext>
    </p:extLst>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7</a:t>
            </a:fld>
            <a:endParaRPr lang="en-US" dirty="0"/>
          </a:p>
        </p:txBody>
      </p:sp>
      <p:sp>
        <p:nvSpPr>
          <p:cNvPr id="3" name="Title 2"/>
          <p:cNvSpPr>
            <a:spLocks noGrp="1"/>
          </p:cNvSpPr>
          <p:nvPr>
            <p:ph type="title"/>
          </p:nvPr>
        </p:nvSpPr>
        <p:spPr/>
        <p:txBody>
          <a:bodyPr>
            <a:normAutofit fontScale="90000"/>
          </a:bodyPr>
          <a:lstStyle/>
          <a:p>
            <a:r>
              <a:rPr lang="en-US" dirty="0"/>
              <a:t>Casablanca ARC Recommendations </a:t>
            </a:r>
            <a:r>
              <a:rPr lang="en-US" dirty="0" smtClean="0"/>
              <a:t>PNF, Controller, CPU</a:t>
            </a:r>
            <a:endParaRPr lang="en-US" dirty="0"/>
          </a:p>
        </p:txBody>
      </p:sp>
      <p:sp>
        <p:nvSpPr>
          <p:cNvPr id="4" name="Text Placeholder 3"/>
          <p:cNvSpPr>
            <a:spLocks noGrp="1"/>
          </p:cNvSpPr>
          <p:nvPr>
            <p:ph type="body" sz="quarter" idx="10"/>
          </p:nvPr>
        </p:nvSpPr>
        <p:spPr>
          <a:xfrm>
            <a:off x="0" y="984738"/>
            <a:ext cx="12274062" cy="5849816"/>
          </a:xfrm>
        </p:spPr>
        <p:txBody>
          <a:bodyPr>
            <a:noAutofit/>
          </a:bodyPr>
          <a:lstStyle/>
          <a:p>
            <a:r>
              <a:rPr lang="en-US" sz="1600" dirty="0"/>
              <a:t>PNF Support:</a:t>
            </a:r>
          </a:p>
          <a:p>
            <a:pPr lvl="1"/>
            <a:r>
              <a:rPr lang="en-US" sz="1400" b="1" dirty="0">
                <a:solidFill>
                  <a:srgbClr val="0070C0"/>
                </a:solidFill>
              </a:rPr>
              <a:t>PNF Registration</a:t>
            </a:r>
          </a:p>
          <a:p>
            <a:pPr lvl="1"/>
            <a:r>
              <a:rPr lang="en-US" sz="1400" b="1" dirty="0">
                <a:solidFill>
                  <a:srgbClr val="0070C0"/>
                </a:solidFill>
              </a:rPr>
              <a:t>PNF Packaging guideline and verification</a:t>
            </a:r>
          </a:p>
          <a:p>
            <a:pPr lvl="1"/>
            <a:r>
              <a:rPr lang="en-US" sz="1400" b="1" dirty="0">
                <a:solidFill>
                  <a:srgbClr val="0070C0"/>
                </a:solidFill>
              </a:rPr>
              <a:t>PNF orchestration and lifecycle management (including monitoring, closed loop automation, change management)</a:t>
            </a:r>
          </a:p>
          <a:p>
            <a:pPr lvl="0"/>
            <a:r>
              <a:rPr lang="en-US" sz="1600" dirty="0"/>
              <a:t>Physical network discovery</a:t>
            </a:r>
          </a:p>
          <a:p>
            <a:pPr lvl="1"/>
            <a:r>
              <a:rPr lang="en-US" sz="1400" b="1" dirty="0">
                <a:solidFill>
                  <a:srgbClr val="0070C0"/>
                </a:solidFill>
              </a:rPr>
              <a:t>Register 3rd party controller in ESR</a:t>
            </a:r>
          </a:p>
          <a:p>
            <a:pPr lvl="1"/>
            <a:r>
              <a:rPr lang="en-US" sz="1400" b="1" dirty="0">
                <a:solidFill>
                  <a:srgbClr val="0070C0"/>
                </a:solidFill>
              </a:rPr>
              <a:t>Sync up the abstract topology in A&amp;AI</a:t>
            </a:r>
          </a:p>
          <a:p>
            <a:pPr lvl="1"/>
            <a:r>
              <a:rPr lang="en-US" sz="1400" b="1" dirty="0">
                <a:solidFill>
                  <a:srgbClr val="0070C0"/>
                </a:solidFill>
              </a:rPr>
              <a:t>Onboard </a:t>
            </a:r>
            <a:r>
              <a:rPr lang="en-US" sz="1400" b="1" dirty="0" err="1">
                <a:solidFill>
                  <a:srgbClr val="0070C0"/>
                </a:solidFill>
              </a:rPr>
              <a:t>yaml</a:t>
            </a:r>
            <a:r>
              <a:rPr lang="en-US" sz="1400" b="1" dirty="0">
                <a:solidFill>
                  <a:srgbClr val="0070C0"/>
                </a:solidFill>
              </a:rPr>
              <a:t> file for the resource in the physical network in SDC. </a:t>
            </a:r>
            <a:r>
              <a:rPr lang="en-US" sz="1600" dirty="0">
                <a:highlight>
                  <a:srgbClr val="FFFF00"/>
                </a:highlight>
              </a:rPr>
              <a:t>  </a:t>
            </a:r>
            <a:endParaRPr lang="en-US" sz="1400" b="1" dirty="0">
              <a:solidFill>
                <a:srgbClr val="0070C0"/>
              </a:solidFill>
              <a:highlight>
                <a:srgbClr val="FFFF00"/>
              </a:highlight>
            </a:endParaRPr>
          </a:p>
          <a:p>
            <a:r>
              <a:rPr lang="en-US" sz="1600" dirty="0"/>
              <a:t>CCSDK Enhancements:</a:t>
            </a:r>
          </a:p>
          <a:p>
            <a:pPr lvl="1"/>
            <a:r>
              <a:rPr lang="en-US" sz="1400" b="1" dirty="0" smtClean="0">
                <a:solidFill>
                  <a:srgbClr val="0070C0"/>
                </a:solidFill>
              </a:rPr>
              <a:t>Support </a:t>
            </a:r>
            <a:r>
              <a:rPr lang="en-US" sz="1400" b="1" dirty="0">
                <a:solidFill>
                  <a:srgbClr val="0070C0"/>
                </a:solidFill>
              </a:rPr>
              <a:t>configuration and lifecycle </a:t>
            </a:r>
            <a:r>
              <a:rPr lang="en-US" sz="1400" b="1" dirty="0" smtClean="0">
                <a:solidFill>
                  <a:srgbClr val="0070C0"/>
                </a:solidFill>
              </a:rPr>
              <a:t>management</a:t>
            </a:r>
            <a:endParaRPr lang="en-US" sz="1400" b="1" dirty="0">
              <a:solidFill>
                <a:srgbClr val="0070C0"/>
              </a:solidFill>
            </a:endParaRPr>
          </a:p>
          <a:p>
            <a:pPr lvl="1"/>
            <a:r>
              <a:rPr lang="en-US" sz="1400" b="1" dirty="0" smtClean="0">
                <a:solidFill>
                  <a:srgbClr val="0070C0"/>
                </a:solidFill>
              </a:rPr>
              <a:t>Use single controller persona to support (L0-L7) for 5G RAN</a:t>
            </a:r>
            <a:endParaRPr lang="en-US" sz="1400" b="1" dirty="0">
              <a:solidFill>
                <a:srgbClr val="0070C0"/>
              </a:solidFill>
            </a:endParaRPr>
          </a:p>
          <a:p>
            <a:r>
              <a:rPr lang="en-US" sz="1600" dirty="0" smtClean="0"/>
              <a:t>Multi-CPU architecture</a:t>
            </a:r>
          </a:p>
          <a:p>
            <a:pPr lvl="1"/>
            <a:r>
              <a:rPr lang="en-US" sz="1400" b="1" dirty="0" smtClean="0">
                <a:solidFill>
                  <a:srgbClr val="0070C0"/>
                </a:solidFill>
              </a:rPr>
              <a:t>Develop common Docker templates which include multi-CPU arch support</a:t>
            </a:r>
          </a:p>
        </p:txBody>
      </p:sp>
    </p:spTree>
    <p:extLst>
      <p:ext uri="{BB962C8B-B14F-4D97-AF65-F5344CB8AC3E}">
        <p14:creationId xmlns:p14="http://schemas.microsoft.com/office/powerpoint/2010/main" val="40144590"/>
      </p:ext>
    </p:extLst>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8</a:t>
            </a:fld>
            <a:endParaRPr lang="en-US" dirty="0"/>
          </a:p>
        </p:txBody>
      </p:sp>
      <p:sp>
        <p:nvSpPr>
          <p:cNvPr id="3" name="Title 2"/>
          <p:cNvSpPr>
            <a:spLocks noGrp="1"/>
          </p:cNvSpPr>
          <p:nvPr>
            <p:ph type="title"/>
          </p:nvPr>
        </p:nvSpPr>
        <p:spPr/>
        <p:txBody>
          <a:bodyPr>
            <a:normAutofit fontScale="90000"/>
          </a:bodyPr>
          <a:lstStyle/>
          <a:p>
            <a:r>
              <a:rPr lang="en-US" dirty="0"/>
              <a:t>Casablanca ARC Recommendations </a:t>
            </a:r>
            <a:r>
              <a:rPr lang="en-US" dirty="0" smtClean="0"/>
              <a:t>SO/SDC/ETSI</a:t>
            </a:r>
            <a:endParaRPr lang="en-US" dirty="0"/>
          </a:p>
        </p:txBody>
      </p:sp>
      <p:sp>
        <p:nvSpPr>
          <p:cNvPr id="4" name="Text Placeholder 3"/>
          <p:cNvSpPr>
            <a:spLocks noGrp="1"/>
          </p:cNvSpPr>
          <p:nvPr>
            <p:ph type="body" sz="quarter" idx="10"/>
          </p:nvPr>
        </p:nvSpPr>
        <p:spPr>
          <a:xfrm>
            <a:off x="0" y="984738"/>
            <a:ext cx="12274062" cy="5849816"/>
          </a:xfrm>
        </p:spPr>
        <p:txBody>
          <a:bodyPr>
            <a:noAutofit/>
          </a:bodyPr>
          <a:lstStyle/>
          <a:p>
            <a:r>
              <a:rPr lang="en-US" sz="2400" dirty="0" smtClean="0"/>
              <a:t>Integrated </a:t>
            </a:r>
            <a:r>
              <a:rPr lang="en-US" sz="2400" dirty="0"/>
              <a:t>design environment (SDC) – take incremental steps towards target: </a:t>
            </a:r>
          </a:p>
          <a:p>
            <a:pPr lvl="1"/>
            <a:r>
              <a:rPr lang="en-US" sz="2000" b="1" dirty="0">
                <a:solidFill>
                  <a:srgbClr val="0070C0"/>
                </a:solidFill>
              </a:rPr>
              <a:t>Run-Time Catalog</a:t>
            </a:r>
          </a:p>
          <a:p>
            <a:pPr lvl="1"/>
            <a:r>
              <a:rPr lang="en-US" sz="2000" b="1" dirty="0">
                <a:solidFill>
                  <a:srgbClr val="0070C0"/>
                </a:solidFill>
              </a:rPr>
              <a:t>DCAE-DS enhancements to support CLAMP flow design </a:t>
            </a:r>
          </a:p>
          <a:p>
            <a:pPr lvl="1"/>
            <a:r>
              <a:rPr lang="en-US" sz="2000" b="1" dirty="0">
                <a:solidFill>
                  <a:srgbClr val="0070C0"/>
                </a:solidFill>
              </a:rPr>
              <a:t>Policy Designer integration to support Control Loop MS configuration policies (</a:t>
            </a:r>
            <a:r>
              <a:rPr lang="en-US" sz="2000" b="1" dirty="0" err="1">
                <a:solidFill>
                  <a:srgbClr val="0070C0"/>
                </a:solidFill>
              </a:rPr>
              <a:t>Xacml</a:t>
            </a:r>
            <a:r>
              <a:rPr lang="en-US" sz="2000" b="1" dirty="0">
                <a:solidFill>
                  <a:srgbClr val="0070C0"/>
                </a:solidFill>
              </a:rPr>
              <a:t>) and Operations Policies (drools). </a:t>
            </a:r>
          </a:p>
          <a:p>
            <a:pPr lvl="1"/>
            <a:r>
              <a:rPr lang="en-US" sz="2000" b="1" dirty="0">
                <a:solidFill>
                  <a:srgbClr val="0070C0"/>
                </a:solidFill>
              </a:rPr>
              <a:t>Flow Designer - GUI and BPMN artifact generations for SO Change Management support. </a:t>
            </a:r>
          </a:p>
          <a:p>
            <a:r>
              <a:rPr lang="en-US" sz="2400" dirty="0"/>
              <a:t>SO Enhancements</a:t>
            </a:r>
          </a:p>
          <a:p>
            <a:pPr lvl="1"/>
            <a:r>
              <a:rPr lang="en-US" sz="2000" b="1" dirty="0">
                <a:solidFill>
                  <a:srgbClr val="0070C0"/>
                </a:solidFill>
              </a:rPr>
              <a:t>Extend the SO “decomposition” Building Block to support decomposition of Services that include VNFs and PNFs.  </a:t>
            </a:r>
          </a:p>
          <a:p>
            <a:pPr lvl="1"/>
            <a:r>
              <a:rPr lang="en-US" sz="2000" b="1" dirty="0">
                <a:solidFill>
                  <a:srgbClr val="0070C0"/>
                </a:solidFill>
              </a:rPr>
              <a:t>Model the “Service Instantiation” sequencing relationships [in SDC] that SO must enforce among the Resources within a Service.  </a:t>
            </a:r>
          </a:p>
          <a:p>
            <a:r>
              <a:rPr lang="en-US" dirty="0" smtClean="0"/>
              <a:t>ONAP to leverage ETSI </a:t>
            </a:r>
            <a:r>
              <a:rPr lang="en-US" dirty="0"/>
              <a:t>SOL </a:t>
            </a:r>
            <a:r>
              <a:rPr lang="en-US" dirty="0" smtClean="0"/>
              <a:t>specifications in applicable projects</a:t>
            </a:r>
            <a:endParaRPr lang="en-US" dirty="0"/>
          </a:p>
          <a:p>
            <a:pPr lvl="1"/>
            <a:r>
              <a:rPr lang="en-US" sz="1600" dirty="0" smtClean="0"/>
              <a:t>VNF Onboarding (external to ONAP): SOL-001, SOL-004</a:t>
            </a:r>
          </a:p>
          <a:p>
            <a:pPr lvl="1"/>
            <a:r>
              <a:rPr lang="en-US" sz="1600" dirty="0" smtClean="0"/>
              <a:t>Plugged-in VNFM </a:t>
            </a:r>
            <a:r>
              <a:rPr lang="en-US" sz="1600" dirty="0"/>
              <a:t>(external to ONAP): </a:t>
            </a:r>
            <a:r>
              <a:rPr lang="en-US" sz="1600" dirty="0" smtClean="0"/>
              <a:t>SOL-003 </a:t>
            </a:r>
            <a:endParaRPr lang="en-US" sz="1600" dirty="0" smtClean="0"/>
          </a:p>
          <a:p>
            <a:pPr lvl="1"/>
            <a:r>
              <a:rPr lang="en-US" sz="1600" dirty="0" smtClean="0"/>
              <a:t>SO-VFC (internal to ONAP): SOL-005</a:t>
            </a:r>
            <a:endParaRPr lang="en-US" sz="1600" dirty="0"/>
          </a:p>
          <a:p>
            <a:endParaRPr lang="en-US" sz="2000" b="1" dirty="0">
              <a:solidFill>
                <a:srgbClr val="0070C0"/>
              </a:solidFill>
            </a:endParaRPr>
          </a:p>
          <a:p>
            <a:pPr lvl="1"/>
            <a:endParaRPr lang="en-US" sz="1400" b="1" dirty="0">
              <a:solidFill>
                <a:srgbClr val="0070C0"/>
              </a:solidFill>
            </a:endParaRPr>
          </a:p>
        </p:txBody>
      </p:sp>
    </p:spTree>
    <p:extLst>
      <p:ext uri="{BB962C8B-B14F-4D97-AF65-F5344CB8AC3E}">
        <p14:creationId xmlns:p14="http://schemas.microsoft.com/office/powerpoint/2010/main" val="400258972"/>
      </p:ext>
    </p:extLst>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873967" y="3836646"/>
            <a:ext cx="11318033" cy="2283814"/>
          </a:xfrm>
          <a:prstGeom prst="rect">
            <a:avLst/>
          </a:prstGeom>
        </p:spPr>
        <p:txBody>
          <a:bodyPr>
            <a:noAutofit/>
          </a:bodyPr>
          <a:lstStyle/>
          <a:p>
            <a:r>
              <a:rPr lang="en-US" sz="2800" b="1" dirty="0">
                <a:solidFill>
                  <a:schemeClr val="tx1"/>
                </a:solidFill>
              </a:rPr>
              <a:t>Functional Description of </a:t>
            </a:r>
            <a:r>
              <a:rPr lang="en-US" sz="2800" b="1" dirty="0" smtClean="0">
                <a:solidFill>
                  <a:schemeClr val="tx1"/>
                </a:solidFill>
              </a:rPr>
              <a:t>Project </a:t>
            </a:r>
            <a:r>
              <a:rPr lang="en-US" sz="2800" b="1" dirty="0">
                <a:solidFill>
                  <a:schemeClr val="tx1"/>
                </a:solidFill>
              </a:rPr>
              <a:t>Components</a:t>
            </a:r>
            <a:br>
              <a:rPr lang="en-US" sz="2800" b="1" dirty="0">
                <a:solidFill>
                  <a:schemeClr val="tx1"/>
                </a:solidFill>
              </a:rPr>
            </a:br>
            <a:r>
              <a:rPr lang="en-US" sz="3200" b="1" dirty="0">
                <a:solidFill>
                  <a:schemeClr val="tx1"/>
                </a:solidFill>
              </a:rPr>
              <a:t/>
            </a:r>
            <a:br>
              <a:rPr lang="en-US" sz="3200" b="1" dirty="0">
                <a:solidFill>
                  <a:schemeClr val="tx1"/>
                </a:solidFill>
              </a:rPr>
            </a:br>
            <a:r>
              <a:rPr lang="en-US" sz="1800" b="1" dirty="0">
                <a:solidFill>
                  <a:srgbClr val="FFC000"/>
                </a:solidFill>
              </a:rPr>
              <a:t>Note – The detailed description of features/capabilities/interfaces for each component planned for the Beijing release will be provided by respective projects.</a:t>
            </a:r>
            <a:br>
              <a:rPr lang="en-US" sz="1800" b="1" dirty="0">
                <a:solidFill>
                  <a:srgbClr val="FFC000"/>
                </a:solidFill>
              </a:rPr>
            </a:br>
            <a:endParaRPr lang="en-US" sz="900" b="1" dirty="0">
              <a:solidFill>
                <a:srgbClr val="FFC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4079664508"/>
      </p:ext>
    </p:extLst>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75807</TotalTime>
  <Words>6838</Words>
  <Application>Microsoft Macintosh PowerPoint</Application>
  <PresentationFormat>Widescreen</PresentationFormat>
  <Paragraphs>1175</Paragraphs>
  <Slides>56</Slides>
  <Notes>19</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56</vt:i4>
      </vt:variant>
    </vt:vector>
  </HeadingPairs>
  <TitlesOfParts>
    <vt:vector size="70" baseType="lpstr">
      <vt:lpstr>.AppleSystemUIFont</vt:lpstr>
      <vt:lpstr>Calibri</vt:lpstr>
      <vt:lpstr>DengXian</vt:lpstr>
      <vt:lpstr>DengXian Light</vt:lpstr>
      <vt:lpstr>Mangal</vt:lpstr>
      <vt:lpstr>Microsoft YaHei</vt:lpstr>
      <vt:lpstr>MS PGothic</vt:lpstr>
      <vt:lpstr>SimSun</vt:lpstr>
      <vt:lpstr>Symbol</vt:lpstr>
      <vt:lpstr>华文细黑</vt:lpstr>
      <vt:lpstr>宋体</vt:lpstr>
      <vt:lpstr>微软雅黑</vt:lpstr>
      <vt:lpstr>Arial</vt:lpstr>
      <vt:lpstr>Office Theme</vt:lpstr>
      <vt:lpstr>ONAP Casablanca Architecture (v3.0.1)  For TSC Approval</vt:lpstr>
      <vt:lpstr>Casablanca Deployability Focus</vt:lpstr>
      <vt:lpstr>ONAP Beijing Architecture for Reference (High-Level View with Projects) </vt:lpstr>
      <vt:lpstr>ONAP Casablanca Architecture  (High-Level View with Projects) </vt:lpstr>
      <vt:lpstr>Casablanca ARC Recommendations RTSA/mS</vt:lpstr>
      <vt:lpstr>Casablanca ARC Recommendations APIs &amp; Cloud Region</vt:lpstr>
      <vt:lpstr>Casablanca ARC Recommendations PNF, Controller, CPU</vt:lpstr>
      <vt:lpstr>Casablanca ARC Recommendations SO/SDC/ETSI</vt:lpstr>
      <vt:lpstr>Functional Description of Project Components  Note – The detailed description of features/capabilities/interfaces for each component planned for the Beijing release will be provided by respective projects. </vt:lpstr>
      <vt:lpstr>SO: Service Orchestrator (1/2)</vt:lpstr>
      <vt:lpstr>SO: Service Orchestrator (2/2)</vt:lpstr>
      <vt:lpstr>SDC: Service Design and Creation (1/2)</vt:lpstr>
      <vt:lpstr>SDC: Service Design and Creation (2/2)</vt:lpstr>
      <vt:lpstr>Data Collection, Analytics, and Events</vt:lpstr>
      <vt:lpstr>Holmes</vt:lpstr>
      <vt:lpstr>Active &amp; Available Inventory, External Registry</vt:lpstr>
      <vt:lpstr>AAF Functional Description</vt:lpstr>
      <vt:lpstr>AAF Functional Description</vt:lpstr>
      <vt:lpstr>AAF Functional Description</vt:lpstr>
      <vt:lpstr>AAF Object Model</vt:lpstr>
      <vt:lpstr>DMaaP Functional Description</vt:lpstr>
      <vt:lpstr>APPC (1/2)</vt:lpstr>
      <vt:lpstr>APPC (2/2)</vt:lpstr>
      <vt:lpstr>CLAMP (1/2)</vt:lpstr>
      <vt:lpstr>CLAMP (2/2)</vt:lpstr>
      <vt:lpstr>Use-case UI</vt:lpstr>
      <vt:lpstr>Use-case UI</vt:lpstr>
      <vt:lpstr>ONAP CLI</vt:lpstr>
      <vt:lpstr>Microservices Bus (1/2)</vt:lpstr>
      <vt:lpstr>Microservices Bus (2/2)</vt:lpstr>
      <vt:lpstr>Optimization Framework - R2 (1/4)</vt:lpstr>
      <vt:lpstr>Optimization Framework - R3+ (2/4)</vt:lpstr>
      <vt:lpstr>Optimization Framework - Interface Definitions (3/4)</vt:lpstr>
      <vt:lpstr>Optimization Framework - Interface Definitions (4/4)</vt:lpstr>
      <vt:lpstr>VNF SDK (VNF package validation) (1/2)</vt:lpstr>
      <vt:lpstr>VNF SDK - Interface Definitions (2/2)</vt:lpstr>
      <vt:lpstr>VF-C Components</vt:lpstr>
      <vt:lpstr>VF-C – NFVO (1/2)</vt:lpstr>
      <vt:lpstr>VF-C – NFVO (2/2)</vt:lpstr>
      <vt:lpstr>VF-C - GVNFM</vt:lpstr>
      <vt:lpstr>PowerPoint Presentation</vt:lpstr>
      <vt:lpstr>Logging-analytics (1/2)</vt:lpstr>
      <vt:lpstr>PowerPoint Presentation</vt:lpstr>
      <vt:lpstr>Multi-Cloud Adaptation (1/2)</vt:lpstr>
      <vt:lpstr>Multi-Cloud Adaptation (2/2)</vt:lpstr>
      <vt:lpstr>ONAP Operations Manager (OOM)</vt:lpstr>
      <vt:lpstr>Policy Framework (1/2)</vt:lpstr>
      <vt:lpstr>Policy Framework (2/2)</vt:lpstr>
      <vt:lpstr>SDN-C Functions</vt:lpstr>
      <vt:lpstr>SDN-C External/Internal Interface Definitions</vt:lpstr>
      <vt:lpstr>External API Definition &amp; Interfaces (1/2)</vt:lpstr>
      <vt:lpstr>External API – Consumed Interfaces/Models (2/2)</vt:lpstr>
      <vt:lpstr>External API – Service Catalog (1/3)</vt:lpstr>
      <vt:lpstr>External API – Service Ordering (2/3)</vt:lpstr>
      <vt:lpstr>External API – Service Inventory (3/3)</vt:lpstr>
      <vt:lpstr>MUSIC- Multi-Site State Coordination Service</vt:lpstr>
    </vt:vector>
  </TitlesOfParts>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Chris Donley</cp:lastModifiedBy>
  <cp:revision>707</cp:revision>
  <cp:lastPrinted>2018-07-17T14:19:55Z</cp:lastPrinted>
  <dcterms:created xsi:type="dcterms:W3CDTF">2017-02-27T16:23:08Z</dcterms:created>
  <dcterms:modified xsi:type="dcterms:W3CDTF">2018-07-17T14:21:05Z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1517505821</vt:lpwstr>
  </property>
</Properties>
</file>