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04A25-5EE8-40A3-9E3E-937C1B5EC0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30814E-0828-4062-8228-B9CEF7104E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E216C-C2CF-4C77-B1BD-1284CE6AD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C2BE-0E13-4059-B05D-699FBAFA6E81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85AA5-DE79-4892-8765-39D1FB049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8AD4F8-173C-4667-8970-637BCEB44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3983A-B885-4AC2-BBD2-3ED9D8DF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82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56275-5245-41C7-86E4-E78E5F36D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48B95D-FE8B-4D7A-AD0F-9827086F25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226AB-7D17-4342-9442-CB6DF83D5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C2BE-0E13-4059-B05D-699FBAFA6E81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C42C6-305B-4AD7-9625-16A0E8B33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8C5A9-9E07-492B-8690-630907EEB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3983A-B885-4AC2-BBD2-3ED9D8DF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309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A30F01-1096-41A6-AA04-A48FD1F55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BE5455-F874-4319-A3F3-96EE54CDAA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5196B-7183-46FC-937F-8797F0C82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C2BE-0E13-4059-B05D-699FBAFA6E81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91D1B-7632-40B2-9F52-80D889366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BC00-BB32-452E-A468-B09214833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3983A-B885-4AC2-BBD2-3ED9D8DF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686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5A80D-1914-4214-B10B-C44A30F7C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1C272-95F9-4E1A-822D-C3ABD36D3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6CF5AC-EDE4-4375-9A27-757978BF1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C2BE-0E13-4059-B05D-699FBAFA6E81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64E04-11AD-4BDC-9CC5-A12FC6F8D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CE372-32AF-443D-8C12-5CA6A994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3983A-B885-4AC2-BBD2-3ED9D8DF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309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CC5C-6C2F-4264-A71E-F51492742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50D4A-299F-416A-87F1-D97CEB205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F6A23-75C8-4E08-90F3-0E70383B0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C2BE-0E13-4059-B05D-699FBAFA6E81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95D1D-50ED-4B0C-8413-986B898F2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EB62A-4BC1-4F5E-B15E-D576D8F2F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3983A-B885-4AC2-BBD2-3ED9D8DF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42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D4263-1B6E-4233-AD90-A75302E84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0DAC5-ED66-4DC9-B95F-4356106793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67721-F1A5-4FDA-BB41-6AC44E543E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E8DE3D-54AD-4847-8B41-D15528FCF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C2BE-0E13-4059-B05D-699FBAFA6E81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7B378-0BD6-46E4-BCF5-A01C2879E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7404C-45E4-4249-AE29-2DB3A81B5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3983A-B885-4AC2-BBD2-3ED9D8DF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206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C4E6D-F3A9-401A-A980-735BC3634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5391-B4A0-4177-A573-A66DD8CF4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3B191D-2396-4793-AF28-8A1E5A6DB5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6123CC-D800-4DC9-BB26-E4FF54CC9E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9CB5EB-7544-414D-B6DD-65716207BC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5FF9E0-AAB7-4C6A-BFE1-E6358029F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C2BE-0E13-4059-B05D-699FBAFA6E81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380FEC-9552-4589-9889-B1BCBCCF4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F8080F-60BB-40C0-BE24-4421B001D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3983A-B885-4AC2-BBD2-3ED9D8DF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246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97A6E-4B06-4D48-AC39-F48ECA33A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D0E106-04FE-4688-A75B-E501B3C5A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C2BE-0E13-4059-B05D-699FBAFA6E81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DF1801-8CDE-475A-917C-81991C9A2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54DC1D-C68D-4304-A432-88B5DEA2E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3983A-B885-4AC2-BBD2-3ED9D8DF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FD53C7-0F5A-4FCC-AC75-AC2B648E6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C2BE-0E13-4059-B05D-699FBAFA6E81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978D3A-330E-40DE-B9D9-B09031844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BC6D5C-C393-4DD2-A169-B04C859AA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3983A-B885-4AC2-BBD2-3ED9D8DF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19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8CA1C-2D94-4470-8B12-12FB98D53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62482-13A9-42B4-8081-7473406F3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AA36DD-FCBD-485D-9406-89D836876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643890-C2E9-4D67-AB63-877FC626E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C2BE-0E13-4059-B05D-699FBAFA6E81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AD48F4-1F2A-4616-B069-74AA04854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7F6F2A-1273-460C-9F65-066A1AD25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3983A-B885-4AC2-BBD2-3ED9D8DF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03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96F33-8242-4E49-9FCD-AF46878F4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DF25B6-1B12-494A-B530-4160D32D82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5714FA-46AF-40F8-8AEF-10F2E9B025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D0D458-5592-4A05-804F-7D0052ABB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C2BE-0E13-4059-B05D-699FBAFA6E81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379471-D6F5-4A71-8BD8-562CB3371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826B8D-0CFD-4104-B1AB-3BF6314D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3983A-B885-4AC2-BBD2-3ED9D8DF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303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157205-027D-494B-8A15-83B9BABA5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895C62-61B7-43E1-B8D2-FDB82768E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8637A-B12E-4D06-BA57-1ABC4B8A45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1C2BE-0E13-4059-B05D-699FBAFA6E81}" type="datetimeFigureOut">
              <a:rPr lang="en-US" smtClean="0"/>
              <a:t>7/17/2018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749E1-F58A-4246-9C48-51377B71B4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422129-A20F-4562-8889-C0D5BF230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3983A-B885-4AC2-BBD2-3ED9D8DF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16008694" TargetMode="External"/><Relationship Id="rId2" Type="http://schemas.openxmlformats.org/officeDocument/2006/relationships/hyperlink" Target="https://wiki.onap.org/display/DW/SDC+Data+mode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ED422-9912-4246-9F7D-80FBC2C5B2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Models, </a:t>
            </a:r>
            <a:br>
              <a:rPr lang="en-US" dirty="0"/>
            </a:br>
            <a:r>
              <a:rPr lang="en-US" dirty="0"/>
              <a:t>R2 State of Affairs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9F5870-7AF4-4943-BA7E-169872D027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15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168E5-860C-4F82-951A-699E8A63C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563" y="365126"/>
            <a:ext cx="10999237" cy="689234"/>
          </a:xfrm>
        </p:spPr>
        <p:txBody>
          <a:bodyPr>
            <a:normAutofit fontScale="90000"/>
          </a:bodyPr>
          <a:lstStyle/>
          <a:p>
            <a:r>
              <a:rPr lang="en-US" dirty="0"/>
              <a:t>Real R2 Model = “R2 Model” + SDC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38188-3BDB-4864-99BE-A688DADB2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564" y="1400432"/>
            <a:ext cx="7767944" cy="4776531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“SDC Model” – Model 1</a:t>
            </a:r>
          </a:p>
          <a:p>
            <a:pPr lvl="1"/>
            <a:r>
              <a:rPr lang="en-US" dirty="0"/>
              <a:t>Based on ECOMP</a:t>
            </a:r>
          </a:p>
          <a:p>
            <a:pPr lvl="1"/>
            <a:r>
              <a:rPr lang="en-US" dirty="0"/>
              <a:t>Documented </a:t>
            </a:r>
            <a:r>
              <a:rPr lang="en-US" dirty="0">
                <a:hlinkClick r:id="rId2"/>
              </a:rPr>
              <a:t>here</a:t>
            </a:r>
            <a:endParaRPr lang="en-US" dirty="0"/>
          </a:p>
          <a:p>
            <a:pPr lvl="1"/>
            <a:r>
              <a:rPr lang="en-US" dirty="0"/>
              <a:t>~40 node types, ~60 data types, drives X*5(?) lines of code</a:t>
            </a:r>
          </a:p>
          <a:p>
            <a:pPr lvl="1"/>
            <a:r>
              <a:rPr lang="en-US" dirty="0"/>
              <a:t>Onboarded as HEAT + TOSCA</a:t>
            </a:r>
          </a:p>
          <a:p>
            <a:pPr lvl="1"/>
            <a:r>
              <a:rPr lang="en-US" dirty="0"/>
              <a:t>Consumed by SDC, SO, SDN-*, VID, AI&amp;I, APP-C, CLAMP</a:t>
            </a:r>
          </a:p>
          <a:p>
            <a:r>
              <a:rPr lang="en-US" dirty="0"/>
              <a:t>“R2+ Model” – Model 2</a:t>
            </a:r>
          </a:p>
          <a:p>
            <a:pPr lvl="1"/>
            <a:r>
              <a:rPr lang="en-US" dirty="0"/>
              <a:t>Based on Open-O, NFV profile, SOL001 in mind</a:t>
            </a:r>
          </a:p>
          <a:p>
            <a:pPr lvl="1"/>
            <a:r>
              <a:rPr lang="en-US" dirty="0"/>
              <a:t>Documented </a:t>
            </a:r>
            <a:r>
              <a:rPr lang="en-US" dirty="0">
                <a:hlinkClick r:id="rId3"/>
              </a:rPr>
              <a:t>here</a:t>
            </a:r>
            <a:endParaRPr lang="en-US" dirty="0"/>
          </a:p>
          <a:p>
            <a:pPr lvl="1"/>
            <a:r>
              <a:rPr lang="en-US" dirty="0"/>
              <a:t>~10 node types, ~40 data types, drives X(?) lines of code</a:t>
            </a:r>
          </a:p>
          <a:p>
            <a:pPr lvl="1"/>
            <a:r>
              <a:rPr lang="en-US" dirty="0"/>
              <a:t>Onboarded as TOSCA</a:t>
            </a:r>
          </a:p>
          <a:p>
            <a:pPr lvl="1"/>
            <a:r>
              <a:rPr lang="en-US" dirty="0"/>
              <a:t>Consumed by SDC, VF-C, UUI, dispatched by SO</a:t>
            </a:r>
          </a:p>
          <a:p>
            <a:r>
              <a:rPr lang="en-US" dirty="0"/>
              <a:t>Almost all apart</a:t>
            </a:r>
          </a:p>
          <a:p>
            <a:pPr lvl="1"/>
            <a:r>
              <a:rPr lang="en-US" dirty="0"/>
              <a:t>2 different onboarding flows</a:t>
            </a:r>
          </a:p>
          <a:p>
            <a:pPr lvl="1"/>
            <a:r>
              <a:rPr lang="en-US" dirty="0"/>
              <a:t>2 different orchestration flows</a:t>
            </a:r>
          </a:p>
          <a:p>
            <a:pPr lvl="1"/>
            <a:r>
              <a:rPr lang="en-US" dirty="0"/>
              <a:t>2 separate “populations” of VNFs, never mixed in one service</a:t>
            </a:r>
          </a:p>
          <a:p>
            <a:r>
              <a:rPr lang="en-US" dirty="0"/>
              <a:t>Use cases:</a:t>
            </a:r>
          </a:p>
          <a:p>
            <a:pPr lvl="1"/>
            <a:r>
              <a:rPr lang="en-US" dirty="0" err="1"/>
              <a:t>VoLTE</a:t>
            </a:r>
            <a:r>
              <a:rPr lang="en-US" dirty="0"/>
              <a:t> – Model 2</a:t>
            </a:r>
          </a:p>
          <a:p>
            <a:pPr lvl="1"/>
            <a:r>
              <a:rPr lang="en-US" dirty="0" err="1"/>
              <a:t>vCPE</a:t>
            </a:r>
            <a:r>
              <a:rPr lang="en-US" dirty="0"/>
              <a:t> – Model 1 (there is a TOSCA-based </a:t>
            </a:r>
            <a:r>
              <a:rPr lang="en-US" dirty="0" err="1"/>
              <a:t>vCPE</a:t>
            </a:r>
            <a:r>
              <a:rPr lang="en-US" dirty="0"/>
              <a:t>, but it has never been officially supported)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6AADA8-00CB-45B0-B4CF-75D465ED30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435" y="1825625"/>
            <a:ext cx="3061365" cy="306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2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6FA48-8C9B-4AAB-8A6D-3A7F4D2BA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9234"/>
          </a:xfrm>
        </p:spPr>
        <p:txBody>
          <a:bodyPr>
            <a:normAutofit fontScale="90000"/>
          </a:bodyPr>
          <a:lstStyle/>
          <a:p>
            <a:r>
              <a:rPr lang="en-US" dirty="0"/>
              <a:t>SDC and SO as Integration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7A1E9-F458-4080-89A2-2545F793E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895" y="1287624"/>
            <a:ext cx="6662056" cy="488933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SDC</a:t>
            </a:r>
          </a:p>
          <a:p>
            <a:pPr lvl="1"/>
            <a:r>
              <a:rPr lang="en-US" dirty="0"/>
              <a:t>2 different onboarding flows</a:t>
            </a:r>
          </a:p>
          <a:p>
            <a:pPr lvl="1"/>
            <a:r>
              <a:rPr lang="en-US" dirty="0"/>
              <a:t>2 actually separate “populations” of VNFs:</a:t>
            </a:r>
          </a:p>
          <a:p>
            <a:pPr lvl="2"/>
            <a:r>
              <a:rPr lang="en-US" dirty="0"/>
              <a:t>stored together</a:t>
            </a:r>
          </a:p>
          <a:p>
            <a:pPr lvl="2"/>
            <a:r>
              <a:rPr lang="en-US" dirty="0"/>
              <a:t>Theoretically, a composition of both types is possible</a:t>
            </a:r>
          </a:p>
          <a:p>
            <a:pPr lvl="2"/>
            <a:r>
              <a:rPr lang="en-US" dirty="0"/>
              <a:t>Practically, models 1 and 2 are never mixed in one service</a:t>
            </a:r>
          </a:p>
          <a:p>
            <a:pPr lvl="1"/>
            <a:r>
              <a:rPr lang="en-US" dirty="0"/>
              <a:t>CSAR</a:t>
            </a:r>
          </a:p>
          <a:p>
            <a:pPr lvl="2"/>
            <a:r>
              <a:rPr lang="en-US" dirty="0"/>
              <a:t>Types – all</a:t>
            </a:r>
          </a:p>
          <a:p>
            <a:pPr lvl="2"/>
            <a:r>
              <a:rPr lang="en-US" dirty="0"/>
              <a:t>Templates – based on a half of the types</a:t>
            </a:r>
          </a:p>
          <a:p>
            <a:r>
              <a:rPr lang="en-US" dirty="0"/>
              <a:t>SO</a:t>
            </a:r>
          </a:p>
          <a:p>
            <a:pPr lvl="1"/>
            <a:r>
              <a:rPr lang="en-US" dirty="0"/>
              <a:t>Full orchestration for Model1-based services</a:t>
            </a:r>
          </a:p>
          <a:p>
            <a:pPr lvl="1"/>
            <a:r>
              <a:rPr lang="en-US" dirty="0"/>
              <a:t>Quick delegation to VF-C for Model2-based of services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0DEE4C1-CCFA-4845-B613-706163145A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490" y="1287624"/>
            <a:ext cx="4444602" cy="488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412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781AA-74B9-4C18-87EA-EC57388AB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support across ONAP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A2EE56F-B823-4D48-8FF1-2F7A014D57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410815"/>
              </p:ext>
            </p:extLst>
          </p:nvPr>
        </p:nvGraphicFramePr>
        <p:xfrm>
          <a:off x="838200" y="1825625"/>
          <a:ext cx="10515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03">
                  <a:extLst>
                    <a:ext uri="{9D8B030D-6E8A-4147-A177-3AD203B41FA5}">
                      <a16:colId xmlns:a16="http://schemas.microsoft.com/office/drawing/2014/main" val="2241720413"/>
                    </a:ext>
                  </a:extLst>
                </a:gridCol>
                <a:gridCol w="3739978">
                  <a:extLst>
                    <a:ext uri="{9D8B030D-6E8A-4147-A177-3AD203B41FA5}">
                      <a16:colId xmlns:a16="http://schemas.microsoft.com/office/drawing/2014/main" val="869912509"/>
                    </a:ext>
                  </a:extLst>
                </a:gridCol>
                <a:gridCol w="3585519">
                  <a:extLst>
                    <a:ext uri="{9D8B030D-6E8A-4147-A177-3AD203B41FA5}">
                      <a16:colId xmlns:a16="http://schemas.microsoft.com/office/drawing/2014/main" val="7615199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ONAP 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Model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Model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508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sym typeface="Wingdings" panose="05000000000000000000" pitchFamily="2" charset="2"/>
                        </a:rPr>
                        <a:t>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sym typeface="Wingdings" panose="05000000000000000000" pitchFamily="2" charset="2"/>
                        </a:rPr>
                        <a:t>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308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sym typeface="Wingdings" panose="05000000000000000000" pitchFamily="2" charset="2"/>
                        </a:rPr>
                        <a:t>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FF00"/>
                          </a:highlight>
                          <a:sym typeface="Wingdings" panose="05000000000000000000" pitchFamily="2" charset="2"/>
                        </a:rPr>
                        <a:t></a:t>
                      </a:r>
                      <a:r>
                        <a:rPr lang="en-US" dirty="0">
                          <a:sym typeface="Wingdings" panose="05000000000000000000" pitchFamily="2" charset="2"/>
                        </a:rPr>
                        <a:t> (Delegates to VF-C)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055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SDN-*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sym typeface="Wingdings" panose="05000000000000000000" pitchFamily="2" charset="2"/>
                        </a:rPr>
                        <a:t>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0000"/>
                          </a:highlight>
                          <a:sym typeface="Wingdings" panose="05000000000000000000" pitchFamily="2" charset="2"/>
                        </a:rPr>
                        <a:t>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767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APP-C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sym typeface="Wingdings" panose="05000000000000000000" pitchFamily="2" charset="2"/>
                        </a:rPr>
                        <a:t>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0000"/>
                          </a:highlight>
                          <a:sym typeface="Wingdings" panose="05000000000000000000" pitchFamily="2" charset="2"/>
                        </a:rPr>
                        <a:t>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5435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sym typeface="Wingdings" panose="05000000000000000000" pitchFamily="2" charset="2"/>
                        </a:rPr>
                        <a:t>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0000"/>
                          </a:highlight>
                          <a:sym typeface="Wingdings" panose="05000000000000000000" pitchFamily="2" charset="2"/>
                        </a:rPr>
                        <a:t>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848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sym typeface="Wingdings" panose="05000000000000000000" pitchFamily="2" charset="2"/>
                        </a:rPr>
                        <a:t>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0000"/>
                          </a:highlight>
                          <a:sym typeface="Wingdings" panose="05000000000000000000" pitchFamily="2" charset="2"/>
                        </a:rPr>
                        <a:t>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283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VF-C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0000"/>
                          </a:highlight>
                          <a:sym typeface="Wingdings" panose="05000000000000000000" pitchFamily="2" charset="2"/>
                        </a:rPr>
                        <a:t>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sym typeface="Wingdings" panose="05000000000000000000" pitchFamily="2" charset="2"/>
                        </a:rPr>
                        <a:t>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696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FF0000"/>
                          </a:highlight>
                          <a:sym typeface="Wingdings" panose="05000000000000000000" pitchFamily="2" charset="2"/>
                        </a:rPr>
                        <a:t>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highlight>
                            <a:srgbClr val="00FF00"/>
                          </a:highlight>
                          <a:sym typeface="Wingdings" panose="05000000000000000000" pitchFamily="2" charset="2"/>
                        </a:rPr>
                        <a:t>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115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82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9094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275</Words>
  <Application>Microsoft Office PowerPoint</Application>
  <PresentationFormat>Widescreen</PresentationFormat>
  <Paragraphs>62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ONAP Models,  R2 State of Affairs</vt:lpstr>
      <vt:lpstr>Real R2 Model = “R2 Model” + SDC </vt:lpstr>
      <vt:lpstr>SDC and SO as Integration Points</vt:lpstr>
      <vt:lpstr>Model support across ONAP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Models, Overview</dc:title>
  <dc:creator>Katzman, Anatoly</dc:creator>
  <cp:lastModifiedBy>Katzman, Anatoly</cp:lastModifiedBy>
  <cp:revision>19</cp:revision>
  <dcterms:created xsi:type="dcterms:W3CDTF">2018-07-17T09:59:17Z</dcterms:created>
  <dcterms:modified xsi:type="dcterms:W3CDTF">2018-07-17T12:19:32Z</dcterms:modified>
</cp:coreProperties>
</file>