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sldIdLst>
    <p:sldId id="256" r:id="rId2"/>
    <p:sldId id="293" r:id="rId3"/>
    <p:sldId id="294" r:id="rId4"/>
    <p:sldId id="295" r:id="rId5"/>
    <p:sldId id="296" r:id="rId6"/>
    <p:sldId id="297" r:id="rId7"/>
    <p:sldId id="298" r:id="rId8"/>
    <p:sldId id="299" r:id="rId9"/>
    <p:sldId id="300" r:id="rId10"/>
    <p:sldId id="301" r:id="rId11"/>
    <p:sldId id="302" r:id="rId12"/>
    <p:sldId id="30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6F8D"/>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4768" autoAdjust="0"/>
  </p:normalViewPr>
  <p:slideViewPr>
    <p:cSldViewPr snapToGrid="0" snapToObjects="1">
      <p:cViewPr varScale="1">
        <p:scale>
          <a:sx n="101" d="100"/>
          <a:sy n="101" d="100"/>
        </p:scale>
        <p:origin x="426" y="1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6/25/2018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9443090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556797" y="1440000"/>
            <a:ext cx="11078400" cy="4747200"/>
          </a:xfrm>
          <a:prstGeom prst="rect">
            <a:avLst/>
          </a:prstGeom>
        </p:spPr>
        <p:txBody>
          <a:bodyPr lIns="0" tIns="0" rIns="0" bIns="0"/>
          <a:lstStyle>
            <a:lvl1pPr marL="380990" indent="-380990">
              <a:spcAft>
                <a:spcPts val="800"/>
              </a:spcAft>
              <a:buFont typeface="Arial" panose="020B0604020202020204" pitchFamily="34" charset="0"/>
              <a:buChar char="•"/>
              <a:defRPr sz="2667" baseline="0">
                <a:solidFill>
                  <a:schemeClr val="tx2"/>
                </a:solidFill>
              </a:defRPr>
            </a:lvl1pPr>
            <a:lvl2pPr marL="764098" indent="-457189">
              <a:buFont typeface="Arial" panose="020B0604020202020204" pitchFamily="34" charset="0"/>
              <a:buChar char="•"/>
              <a:defRPr sz="2667" baseline="30000"/>
            </a:lvl2pPr>
            <a:lvl3pPr marL="1068891" indent="-457189">
              <a:buFont typeface="Arial" panose="020B0604020202020204" pitchFamily="34" charset="0"/>
              <a:buChar char="•"/>
              <a:defRPr sz="2667" baseline="30000"/>
            </a:lvl3pPr>
            <a:lvl4pPr marL="1369450" indent="-457189">
              <a:buFont typeface="Arial" panose="020B0604020202020204" pitchFamily="34" charset="0"/>
              <a:buChar char="•"/>
              <a:defRPr baseline="30000"/>
            </a:lvl4pPr>
            <a:lvl5pPr>
              <a:buNone/>
              <a:defRPr/>
            </a:lvl5pPr>
          </a:lstStyle>
          <a:p>
            <a:pPr lvl="0"/>
            <a:r>
              <a:rPr lang="en-US" dirty="0"/>
              <a:t>Edit Master text styles</a:t>
            </a:r>
          </a:p>
          <a:p>
            <a:pPr lvl="1"/>
            <a:r>
              <a:rPr lang="en-US" dirty="0" err="1"/>
              <a:t>Fasdfsa</a:t>
            </a:r>
            <a:endParaRPr lang="en-US" dirty="0"/>
          </a:p>
          <a:p>
            <a:pPr lvl="2"/>
            <a:r>
              <a:rPr lang="en-US" dirty="0" err="1"/>
              <a:t>Dfda</a:t>
            </a:r>
            <a:endParaRPr lang="en-US" dirty="0"/>
          </a:p>
          <a:p>
            <a:pPr lvl="3"/>
            <a:r>
              <a:rPr lang="en-US" dirty="0" err="1"/>
              <a:t>Adfsf</a:t>
            </a:r>
            <a:endParaRPr lang="en-US" dirty="0"/>
          </a:p>
        </p:txBody>
      </p:sp>
      <p:sp>
        <p:nvSpPr>
          <p:cNvPr id="6" name="Footer Placeholder 27"/>
          <p:cNvSpPr>
            <a:spLocks noGrp="1"/>
          </p:cNvSpPr>
          <p:nvPr>
            <p:ph type="ftr" sz="quarter" idx="3"/>
          </p:nvPr>
        </p:nvSpPr>
        <p:spPr>
          <a:xfrm>
            <a:off x="4375200" y="6422400"/>
            <a:ext cx="3441600" cy="163200"/>
          </a:xfrm>
          <a:prstGeom prst="rect">
            <a:avLst/>
          </a:prstGeom>
        </p:spPr>
        <p:txBody>
          <a:bodyPr vert="horz" lIns="0" tIns="0" rIns="0" bIns="0" rtlCol="0" anchor="b"/>
          <a:lstStyle>
            <a:lvl1pPr algn="ctr">
              <a:defRPr sz="1067">
                <a:solidFill>
                  <a:schemeClr val="tx2"/>
                </a:solidFill>
                <a:latin typeface="+mn-lt"/>
              </a:defRPr>
            </a:lvl1pPr>
          </a:lstStyle>
          <a:p>
            <a:r>
              <a:rPr lang="en-US">
                <a:cs typeface="Arial" panose="020B0604020202020204" pitchFamily="34" charset="0"/>
              </a:rPr>
              <a:t>Nokia Internal Use</a:t>
            </a:r>
            <a:endParaRPr lang="en-US" dirty="0">
              <a:cs typeface="Arial" panose="020B0604020202020204" pitchFamily="34" charset="0"/>
            </a:endParaRPr>
          </a:p>
        </p:txBody>
      </p:sp>
      <p:sp>
        <p:nvSpPr>
          <p:cNvPr id="10" name="Title 1"/>
          <p:cNvSpPr>
            <a:spLocks noGrp="1"/>
          </p:cNvSpPr>
          <p:nvPr>
            <p:ph type="title" hasCustomPrompt="1"/>
          </p:nvPr>
        </p:nvSpPr>
        <p:spPr>
          <a:xfrm>
            <a:off x="556800" y="372332"/>
            <a:ext cx="11078400" cy="412800"/>
          </a:xfrm>
        </p:spPr>
        <p:txBody>
          <a:bodyPr/>
          <a:lstStyle>
            <a:lvl1pPr>
              <a:defRPr sz="2667"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556683" y="787200"/>
            <a:ext cx="11078400" cy="412800"/>
          </a:xfrm>
          <a:prstGeom prst="rect">
            <a:avLst/>
          </a:prstGeom>
        </p:spPr>
        <p:txBody>
          <a:bodyPr lIns="0" tIns="0" rIns="0" bIns="0"/>
          <a:lstStyle>
            <a:lvl1pPr marL="0" marR="0" indent="0" algn="l" defTabSz="609585" rtl="0" eaLnBrk="1" fontAlgn="base" latinLnBrk="0" hangingPunct="1">
              <a:lnSpc>
                <a:spcPct val="100000"/>
              </a:lnSpc>
              <a:spcBef>
                <a:spcPct val="0"/>
              </a:spcBef>
              <a:spcAft>
                <a:spcPts val="0"/>
              </a:spcAft>
              <a:buClrTx/>
              <a:buSzTx/>
              <a:buFont typeface="Arial" charset="0"/>
              <a:buNone/>
              <a:tabLst/>
              <a:defRPr sz="2667">
                <a:solidFill>
                  <a:schemeClr val="bg2"/>
                </a:solidFill>
                <a:latin typeface="+mj-lt"/>
              </a:defRPr>
            </a:lvl1pPr>
          </a:lstStyle>
          <a:p>
            <a:pPr marL="0" marR="0" lvl="0" indent="0" algn="l" defTabSz="609585" rtl="0" eaLnBrk="1" fontAlgn="base" latinLnBrk="0" hangingPunct="1">
              <a:lnSpc>
                <a:spcPct val="100000"/>
              </a:lnSpc>
              <a:spcBef>
                <a:spcPct val="0"/>
              </a:spcBef>
              <a:spcAft>
                <a:spcPts val="8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79953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556800" y="372332"/>
            <a:ext cx="11078400" cy="412800"/>
          </a:xfrm>
        </p:spPr>
        <p:txBody>
          <a:bodyPr/>
          <a:lstStyle>
            <a:lvl1pPr>
              <a:defRPr sz="2667" b="0">
                <a:solidFill>
                  <a:schemeClr val="tx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4375200" y="6422400"/>
            <a:ext cx="3441600" cy="163200"/>
          </a:xfrm>
          <a:prstGeom prst="rect">
            <a:avLst/>
          </a:prstGeom>
        </p:spPr>
        <p:txBody>
          <a:bodyPr vert="horz" lIns="0" tIns="0" rIns="0" bIns="0" rtlCol="0" anchor="b"/>
          <a:lstStyle>
            <a:lvl1pPr algn="ctr">
              <a:defRPr sz="1067">
                <a:solidFill>
                  <a:schemeClr val="tx2"/>
                </a:solidFill>
                <a:latin typeface="+mn-lt"/>
              </a:defRPr>
            </a:lvl1pPr>
          </a:lstStyle>
          <a:p>
            <a:r>
              <a:rPr lang="en-US">
                <a:cs typeface="Arial" panose="020B0604020202020204" pitchFamily="34" charset="0"/>
              </a:rPr>
              <a:t>Nokia Internal Use</a:t>
            </a:r>
            <a:endParaRPr lang="en-US" dirty="0">
              <a:cs typeface="Arial" panose="020B0604020202020204" pitchFamily="34" charset="0"/>
            </a:endParaRPr>
          </a:p>
        </p:txBody>
      </p:sp>
      <p:sp>
        <p:nvSpPr>
          <p:cNvPr id="3" name="Text Placeholder 2"/>
          <p:cNvSpPr>
            <a:spLocks noGrp="1"/>
          </p:cNvSpPr>
          <p:nvPr>
            <p:ph type="body" sz="quarter" idx="10" hasCustomPrompt="1"/>
          </p:nvPr>
        </p:nvSpPr>
        <p:spPr>
          <a:xfrm>
            <a:off x="556683" y="787200"/>
            <a:ext cx="11078400" cy="412800"/>
          </a:xfrm>
          <a:prstGeom prst="rect">
            <a:avLst/>
          </a:prstGeom>
        </p:spPr>
        <p:txBody>
          <a:bodyPr lIns="0" tIns="0" rIns="0" bIns="0"/>
          <a:lstStyle>
            <a:lvl1pPr marL="0" marR="0" indent="0" algn="l" defTabSz="609585" rtl="0" eaLnBrk="1" fontAlgn="base" latinLnBrk="0" hangingPunct="1">
              <a:lnSpc>
                <a:spcPct val="100000"/>
              </a:lnSpc>
              <a:spcBef>
                <a:spcPct val="0"/>
              </a:spcBef>
              <a:spcAft>
                <a:spcPts val="0"/>
              </a:spcAft>
              <a:buClrTx/>
              <a:buSzTx/>
              <a:buFont typeface="Arial" charset="0"/>
              <a:buNone/>
              <a:tabLst/>
              <a:defRPr sz="2667">
                <a:solidFill>
                  <a:schemeClr val="bg2"/>
                </a:solidFill>
                <a:latin typeface="+mj-lt"/>
              </a:defRPr>
            </a:lvl1pPr>
          </a:lstStyle>
          <a:p>
            <a:pPr marL="0" marR="0" lvl="0" indent="0" algn="l" defTabSz="609585" rtl="0" eaLnBrk="1" fontAlgn="base" latinLnBrk="0" hangingPunct="1">
              <a:lnSpc>
                <a:spcPct val="100000"/>
              </a:lnSpc>
              <a:spcBef>
                <a:spcPct val="0"/>
              </a:spcBef>
              <a:spcAft>
                <a:spcPts val="8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4165887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557491" y="1440000"/>
            <a:ext cx="11078400" cy="4747200"/>
          </a:xfrm>
          <a:prstGeom prst="rect">
            <a:avLst/>
          </a:prstGeom>
        </p:spPr>
        <p:txBody>
          <a:bodyPr lIns="0" tIns="0" rIns="0" bIns="0"/>
          <a:lstStyle>
            <a:lvl1pPr algn="l">
              <a:defRPr sz="2133">
                <a:solidFill>
                  <a:schemeClr val="tx2"/>
                </a:solidFill>
              </a:defRPr>
            </a:lvl1pPr>
            <a:lvl2pPr marL="614385" algn="l">
              <a:defRPr sz="1867">
                <a:solidFill>
                  <a:schemeClr val="tx2"/>
                </a:solidFill>
              </a:defRPr>
            </a:lvl2pPr>
            <a:lvl3pPr marL="921577" indent="-307192" algn="l">
              <a:defRPr sz="1600">
                <a:solidFill>
                  <a:schemeClr val="tx2"/>
                </a:solidFill>
              </a:defRPr>
            </a:lvl3pPr>
            <a:lvl4pPr marL="1228769" algn="l">
              <a:defRPr sz="1333">
                <a:solidFill>
                  <a:schemeClr val="tx2"/>
                </a:solidFill>
              </a:defRPr>
            </a:lvl4pPr>
            <a:lvl5pPr marL="1535962" algn="l">
              <a:defRPr sz="1067">
                <a:solidFill>
                  <a:schemeClr val="tx2"/>
                </a:solidFill>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27"/>
          <p:cNvSpPr>
            <a:spLocks noGrp="1"/>
          </p:cNvSpPr>
          <p:nvPr>
            <p:ph type="ftr" sz="quarter" idx="3"/>
          </p:nvPr>
        </p:nvSpPr>
        <p:spPr>
          <a:xfrm>
            <a:off x="4375200" y="6422400"/>
            <a:ext cx="3441600" cy="163200"/>
          </a:xfrm>
          <a:prstGeom prst="rect">
            <a:avLst/>
          </a:prstGeom>
        </p:spPr>
        <p:txBody>
          <a:bodyPr vert="horz" lIns="0" tIns="0" rIns="0" bIns="0" rtlCol="0" anchor="b"/>
          <a:lstStyle>
            <a:lvl1pPr algn="l">
              <a:defRPr sz="1067">
                <a:solidFill>
                  <a:schemeClr val="tx2"/>
                </a:solidFill>
                <a:latin typeface="+mn-lt"/>
              </a:defRPr>
            </a:lvl1pPr>
          </a:lstStyle>
          <a:p>
            <a:pPr algn="ctr"/>
            <a:r>
              <a:rPr lang="en-GB">
                <a:cs typeface="Arial" panose="020B0604020202020204" pitchFamily="34" charset="0"/>
              </a:rPr>
              <a:t>Nokia Internal Use</a:t>
            </a:r>
            <a:endParaRPr lang="en-GB" dirty="0">
              <a:cs typeface="Arial" panose="020B0604020202020204" pitchFamily="34" charset="0"/>
            </a:endParaRPr>
          </a:p>
        </p:txBody>
      </p:sp>
      <p:sp>
        <p:nvSpPr>
          <p:cNvPr id="9" name="Title 1"/>
          <p:cNvSpPr>
            <a:spLocks noGrp="1"/>
          </p:cNvSpPr>
          <p:nvPr>
            <p:ph type="title" hasCustomPrompt="1"/>
          </p:nvPr>
        </p:nvSpPr>
        <p:spPr>
          <a:xfrm>
            <a:off x="556800" y="372332"/>
            <a:ext cx="11078400" cy="412800"/>
          </a:xfrm>
        </p:spPr>
        <p:txBody>
          <a:bodyPr/>
          <a:lstStyle>
            <a:lvl1pPr>
              <a:defRPr sz="2667"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556683" y="787200"/>
            <a:ext cx="11078400" cy="412800"/>
          </a:xfrm>
          <a:prstGeom prst="rect">
            <a:avLst/>
          </a:prstGeom>
        </p:spPr>
        <p:txBody>
          <a:bodyPr lIns="0" tIns="0" rIns="0" bIns="0"/>
          <a:lstStyle>
            <a:lvl1pPr marL="0" marR="0" indent="0" algn="l" defTabSz="609585" rtl="0" eaLnBrk="1" fontAlgn="base" latinLnBrk="0" hangingPunct="1">
              <a:lnSpc>
                <a:spcPct val="100000"/>
              </a:lnSpc>
              <a:spcBef>
                <a:spcPct val="0"/>
              </a:spcBef>
              <a:spcAft>
                <a:spcPts val="0"/>
              </a:spcAft>
              <a:buClrTx/>
              <a:buSzTx/>
              <a:buFont typeface="Arial" charset="0"/>
              <a:buNone/>
              <a:tabLst/>
              <a:defRPr sz="2667">
                <a:solidFill>
                  <a:schemeClr val="bg2"/>
                </a:solidFill>
                <a:latin typeface="+mj-lt"/>
              </a:defRPr>
            </a:lvl1pPr>
          </a:lstStyle>
          <a:p>
            <a:pPr marL="0" marR="0" lvl="0" indent="0" algn="l" defTabSz="609585" rtl="0" eaLnBrk="1" fontAlgn="base" latinLnBrk="0" hangingPunct="1">
              <a:lnSpc>
                <a:spcPct val="100000"/>
              </a:lnSpc>
              <a:spcBef>
                <a:spcPct val="0"/>
              </a:spcBef>
              <a:spcAft>
                <a:spcPts val="8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28804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7" r:id="rId5"/>
    <p:sldLayoutId id="2147483658" r:id="rId6"/>
    <p:sldLayoutId id="2147483659" r:id="rId7"/>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webapp.etsi.org/WorkProgram/Report_WorkItem.asp?WKI_ID=49491" TargetMode="External"/><Relationship Id="rId2" Type="http://schemas.openxmlformats.org/officeDocument/2006/relationships/hyperlink" Target="https://docbox.etsi.org/ISG/NFV/SOL/05-CONTRIBUTIONS/2018/NFVSOL(18)000325r1_Draft_GS_NFV-SOL001v080_contribution.zip"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8.wmf"/><Relationship Id="rId5" Type="http://schemas.openxmlformats.org/officeDocument/2006/relationships/oleObject" Target="../embeddings/oleObject2.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3375588"/>
            <a:ext cx="11332718" cy="1987988"/>
          </a:xfrm>
        </p:spPr>
        <p:txBody>
          <a:bodyPr>
            <a:normAutofit fontScale="90000"/>
          </a:bodyPr>
          <a:lstStyle/>
          <a:p>
            <a:r>
              <a:rPr lang="en-US" sz="6000" b="1" dirty="0">
                <a:solidFill>
                  <a:schemeClr val="tx1"/>
                </a:solidFill>
              </a:rPr>
              <a:t>SOL001 updates and key points</a:t>
            </a:r>
            <a:br>
              <a:rPr lang="en-US" sz="6000" b="1" dirty="0">
                <a:solidFill>
                  <a:schemeClr val="tx1"/>
                </a:solidFill>
              </a:rPr>
            </a:br>
            <a:br>
              <a:rPr lang="en-US" dirty="0"/>
            </a:br>
            <a:r>
              <a:rPr lang="en-US" dirty="0"/>
              <a:t>Thinh Nguyenphu, Nokia</a:t>
            </a:r>
            <a:br>
              <a:rPr lang="en-US" dirty="0"/>
            </a:br>
            <a:r>
              <a:rPr lang="en-US" dirty="0"/>
              <a:t>thinh.nguyenphu@nokia.com</a:t>
            </a:r>
            <a:br>
              <a:rPr lang="en-US" dirty="0"/>
            </a:br>
            <a:br>
              <a:rPr lang="en-US" dirty="0"/>
            </a:br>
            <a:r>
              <a:rPr lang="en-US"/>
              <a:t>June 25, </a:t>
            </a:r>
            <a:r>
              <a:rPr lang="en-US" dirty="0"/>
              <a:t>2018</a:t>
            </a:r>
            <a:br>
              <a:rPr lang="en-US" dirty="0"/>
            </a:br>
            <a:endParaRPr lang="en-US" dirty="0"/>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722683-EF63-49E7-A421-329D412021C8}"/>
              </a:ext>
            </a:extLst>
          </p:cNvPr>
          <p:cNvSpPr>
            <a:spLocks noGrp="1"/>
          </p:cNvSpPr>
          <p:nvPr>
            <p:ph type="body" sz="quarter" idx="16"/>
          </p:nvPr>
        </p:nvSpPr>
        <p:spPr>
          <a:xfrm>
            <a:off x="465357" y="1142428"/>
            <a:ext cx="11078400" cy="5240716"/>
          </a:xfrm>
        </p:spPr>
        <p:txBody>
          <a:bodyPr/>
          <a:lstStyle/>
          <a:p>
            <a:r>
              <a:rPr lang="en-US" dirty="0" err="1"/>
              <a:t>VnfConfigurableProperties</a:t>
            </a:r>
            <a:r>
              <a:rPr lang="en-US" dirty="0"/>
              <a:t>: (</a:t>
            </a:r>
            <a:r>
              <a:rPr lang="en-US" dirty="0" err="1"/>
              <a:t>tosca.datatypes.nfv.VnfConfigurableProperties</a:t>
            </a:r>
            <a:r>
              <a:rPr lang="en-US" dirty="0"/>
              <a:t>)</a:t>
            </a:r>
          </a:p>
          <a:p>
            <a:pPr lvl="1"/>
            <a:r>
              <a:rPr lang="en-US" dirty="0" err="1"/>
              <a:t>additionalConfigurableProperty</a:t>
            </a:r>
            <a:r>
              <a:rPr lang="en-US" dirty="0"/>
              <a:t>: To be defined by the VNF provider to allow functional blocks such as the NFVO to instruct the VNFM to set certain properties of the VNF instance.</a:t>
            </a:r>
          </a:p>
          <a:p>
            <a:pPr lvl="1"/>
            <a:r>
              <a:rPr lang="en-US" dirty="0"/>
              <a:t>must be declared in VNFD and default value may be declared.  These default values will be part of the </a:t>
            </a:r>
            <a:r>
              <a:rPr lang="en-US" dirty="0" err="1"/>
              <a:t>VnfInfo</a:t>
            </a:r>
            <a:r>
              <a:rPr lang="en-US" dirty="0"/>
              <a:t> object, once the VNF instance is created.</a:t>
            </a:r>
          </a:p>
          <a:p>
            <a:pPr lvl="1"/>
            <a:r>
              <a:rPr lang="en-US" dirty="0"/>
              <a:t>It must be set by </a:t>
            </a:r>
            <a:r>
              <a:rPr lang="en-GB" dirty="0"/>
              <a:t>Modify VNF Information operation</a:t>
            </a:r>
            <a:r>
              <a:rPr lang="en-US" dirty="0"/>
              <a:t> via SOL003 API.</a:t>
            </a:r>
          </a:p>
          <a:p>
            <a:pPr lvl="1"/>
            <a:r>
              <a:rPr lang="en-US" dirty="0"/>
              <a:t>Key point: this property is to be consume by VNF instance, via VNFM pass this information to VNF instance via </a:t>
            </a:r>
            <a:r>
              <a:rPr lang="en-GB" dirty="0"/>
              <a:t>Modify VNF Information operation.</a:t>
            </a:r>
          </a:p>
          <a:p>
            <a:pPr lvl="1"/>
            <a:r>
              <a:rPr lang="en-GB" dirty="0"/>
              <a:t>Applicable to </a:t>
            </a:r>
            <a:r>
              <a:rPr lang="en-US" dirty="0" err="1"/>
              <a:t>tosca.datatypes.nfv.VnfcConfigurableProperties</a:t>
            </a:r>
            <a:endParaRPr lang="en-GB" dirty="0"/>
          </a:p>
          <a:p>
            <a:r>
              <a:rPr lang="en-US" dirty="0" err="1"/>
              <a:t>VnfInfoModifiableAttributes</a:t>
            </a:r>
            <a:r>
              <a:rPr lang="en-US" dirty="0"/>
              <a:t>: (</a:t>
            </a:r>
            <a:r>
              <a:rPr lang="en-US" dirty="0" err="1"/>
              <a:t>tosca.datatypes.nfv.VnfInfoModifiableAttributes</a:t>
            </a:r>
            <a:r>
              <a:rPr lang="en-US" dirty="0"/>
              <a:t>):</a:t>
            </a:r>
          </a:p>
          <a:p>
            <a:pPr lvl="1"/>
            <a:r>
              <a:rPr lang="en-US" dirty="0"/>
              <a:t>These will allow an external functional block to set information that is typically for consumption by the VNFM, but will not be sent to the VNF instance.   It can be used by VNF LCM script.</a:t>
            </a:r>
          </a:p>
          <a:p>
            <a:pPr lvl="1"/>
            <a:endParaRPr lang="en-US" dirty="0"/>
          </a:p>
        </p:txBody>
      </p:sp>
      <p:sp>
        <p:nvSpPr>
          <p:cNvPr id="4" name="Title 3">
            <a:extLst>
              <a:ext uri="{FF2B5EF4-FFF2-40B4-BE49-F238E27FC236}">
                <a16:creationId xmlns:a16="http://schemas.microsoft.com/office/drawing/2014/main" id="{DC619502-82CB-43A0-9334-21C44CC37F5F}"/>
              </a:ext>
            </a:extLst>
          </p:cNvPr>
          <p:cNvSpPr>
            <a:spLocks noGrp="1"/>
          </p:cNvSpPr>
          <p:nvPr>
            <p:ph type="title"/>
          </p:nvPr>
        </p:nvSpPr>
        <p:spPr/>
        <p:txBody>
          <a:bodyPr>
            <a:normAutofit fontScale="90000"/>
          </a:bodyPr>
          <a:lstStyle/>
          <a:p>
            <a:r>
              <a:rPr lang="en-US" b="1" dirty="0" err="1">
                <a:solidFill>
                  <a:schemeClr val="bg1"/>
                </a:solidFill>
              </a:rPr>
              <a:t>VnfConfigurableProperties</a:t>
            </a:r>
            <a:r>
              <a:rPr lang="en-US" b="1" dirty="0">
                <a:solidFill>
                  <a:schemeClr val="bg1"/>
                </a:solidFill>
              </a:rPr>
              <a:t> &amp; </a:t>
            </a:r>
            <a:r>
              <a:rPr lang="en-US" b="1" dirty="0" err="1">
                <a:solidFill>
                  <a:schemeClr val="bg1"/>
                </a:solidFill>
              </a:rPr>
              <a:t>VnfInfoModifiableAttributes</a:t>
            </a:r>
            <a:endParaRPr lang="en-US" b="1" dirty="0">
              <a:solidFill>
                <a:schemeClr val="bg1"/>
              </a:solidFill>
            </a:endParaRPr>
          </a:p>
        </p:txBody>
      </p:sp>
    </p:spTree>
    <p:extLst>
      <p:ext uri="{BB962C8B-B14F-4D97-AF65-F5344CB8AC3E}">
        <p14:creationId xmlns:p14="http://schemas.microsoft.com/office/powerpoint/2010/main" val="3872668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30E4E9-0AF9-45F1-8184-CD04E084BA3B}"/>
              </a:ext>
            </a:extLst>
          </p:cNvPr>
          <p:cNvSpPr>
            <a:spLocks noGrp="1"/>
          </p:cNvSpPr>
          <p:nvPr>
            <p:ph type="body" sz="quarter" idx="16"/>
          </p:nvPr>
        </p:nvSpPr>
        <p:spPr/>
        <p:txBody>
          <a:bodyPr/>
          <a:lstStyle/>
          <a:p>
            <a:r>
              <a:rPr lang="en-US" dirty="0"/>
              <a:t>Scaling Aspect: introduces a general mechanism for deltas that allows to represent the different types of deltas to be applied to one aspect separately from the sequence of their application. As result, deltas and </a:t>
            </a:r>
            <a:r>
              <a:rPr lang="en-US" dirty="0" err="1"/>
              <a:t>stepDeltas</a:t>
            </a:r>
            <a:r>
              <a:rPr lang="en-US" dirty="0"/>
              <a:t> are introduced and </a:t>
            </a:r>
            <a:r>
              <a:rPr lang="en-US" dirty="0" err="1"/>
              <a:t>uniformDelta</a:t>
            </a:r>
            <a:r>
              <a:rPr lang="en-US" dirty="0"/>
              <a:t> is removed.</a:t>
            </a:r>
          </a:p>
          <a:p>
            <a:r>
              <a:rPr lang="en-US" dirty="0" err="1"/>
              <a:t>VnfElementGroup</a:t>
            </a:r>
            <a:r>
              <a:rPr lang="en-US" dirty="0"/>
              <a:t> IE is removed, because the information is provided by </a:t>
            </a:r>
            <a:r>
              <a:rPr lang="en-US" dirty="0" err="1"/>
              <a:t>ScalingDelta</a:t>
            </a:r>
            <a:r>
              <a:rPr lang="en-US" dirty="0"/>
              <a:t>.</a:t>
            </a:r>
          </a:p>
          <a:p>
            <a:r>
              <a:rPr lang="en-US" dirty="0"/>
              <a:t>Scaling Aspect is modeled as policies:</a:t>
            </a:r>
          </a:p>
          <a:p>
            <a:pPr lvl="1"/>
            <a:r>
              <a:rPr lang="en-US" dirty="0" err="1"/>
              <a:t>tosca.policies.nfv.ScalingAspects</a:t>
            </a:r>
            <a:r>
              <a:rPr lang="en-US" dirty="0"/>
              <a:t>:</a:t>
            </a:r>
          </a:p>
          <a:p>
            <a:pPr lvl="1"/>
            <a:r>
              <a:rPr lang="en-US" dirty="0" err="1"/>
              <a:t>tosca.policies.nfv.VduScalingDeltas</a:t>
            </a:r>
            <a:endParaRPr lang="en-US" dirty="0"/>
          </a:p>
          <a:p>
            <a:pPr lvl="1"/>
            <a:r>
              <a:rPr lang="en-US" dirty="0" err="1"/>
              <a:t>tosca.policies.nfv.VirtualLinkBitrateScalingDeltas</a:t>
            </a:r>
            <a:endParaRPr lang="en-US" dirty="0"/>
          </a:p>
        </p:txBody>
      </p:sp>
      <p:sp>
        <p:nvSpPr>
          <p:cNvPr id="4" name="Title 3">
            <a:extLst>
              <a:ext uri="{FF2B5EF4-FFF2-40B4-BE49-F238E27FC236}">
                <a16:creationId xmlns:a16="http://schemas.microsoft.com/office/drawing/2014/main" id="{4515F0AE-2B66-4436-B7D0-A130F0FCF8D0}"/>
              </a:ext>
            </a:extLst>
          </p:cNvPr>
          <p:cNvSpPr>
            <a:spLocks noGrp="1"/>
          </p:cNvSpPr>
          <p:nvPr>
            <p:ph type="title"/>
          </p:nvPr>
        </p:nvSpPr>
        <p:spPr/>
        <p:txBody>
          <a:bodyPr>
            <a:normAutofit fontScale="90000"/>
          </a:bodyPr>
          <a:lstStyle/>
          <a:p>
            <a:r>
              <a:rPr lang="en-US" b="1" dirty="0">
                <a:solidFill>
                  <a:schemeClr val="bg1"/>
                </a:solidFill>
              </a:rPr>
              <a:t>Scaling Aspect &amp; </a:t>
            </a:r>
            <a:r>
              <a:rPr lang="en-US" b="1" dirty="0" err="1">
                <a:solidFill>
                  <a:schemeClr val="bg1"/>
                </a:solidFill>
              </a:rPr>
              <a:t>ElementGroup</a:t>
            </a:r>
            <a:r>
              <a:rPr lang="en-US" b="1" dirty="0">
                <a:solidFill>
                  <a:schemeClr val="bg1"/>
                </a:solidFill>
              </a:rPr>
              <a:t> IEs</a:t>
            </a:r>
          </a:p>
        </p:txBody>
      </p:sp>
    </p:spTree>
    <p:extLst>
      <p:ext uri="{BB962C8B-B14F-4D97-AF65-F5344CB8AC3E}">
        <p14:creationId xmlns:p14="http://schemas.microsoft.com/office/powerpoint/2010/main" val="2808102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BE56734-35E4-4178-A5E1-B2CD25B1E4BC}"/>
              </a:ext>
            </a:extLst>
          </p:cNvPr>
          <p:cNvSpPr>
            <a:spLocks noGrp="1"/>
          </p:cNvSpPr>
          <p:nvPr>
            <p:ph type="title"/>
          </p:nvPr>
        </p:nvSpPr>
        <p:spPr/>
        <p:txBody>
          <a:bodyPr>
            <a:normAutofit fontScale="90000"/>
          </a:bodyPr>
          <a:lstStyle/>
          <a:p>
            <a:r>
              <a:rPr lang="en-US" b="1" dirty="0">
                <a:solidFill>
                  <a:schemeClr val="bg1"/>
                </a:solidFill>
              </a:rPr>
              <a:t>Scaling Aspect</a:t>
            </a:r>
          </a:p>
        </p:txBody>
      </p:sp>
      <p:pic>
        <p:nvPicPr>
          <p:cNvPr id="9" name="Picture 8">
            <a:extLst>
              <a:ext uri="{FF2B5EF4-FFF2-40B4-BE49-F238E27FC236}">
                <a16:creationId xmlns:a16="http://schemas.microsoft.com/office/drawing/2014/main" id="{E8FEBEBE-8243-436D-9BF6-525FC6F24CD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38579" y="1933717"/>
            <a:ext cx="8333740" cy="3754967"/>
          </a:xfrm>
          <a:prstGeom prst="rect">
            <a:avLst/>
          </a:prstGeom>
          <a:noFill/>
        </p:spPr>
      </p:pic>
    </p:spTree>
    <p:extLst>
      <p:ext uri="{BB962C8B-B14F-4D97-AF65-F5344CB8AC3E}">
        <p14:creationId xmlns:p14="http://schemas.microsoft.com/office/powerpoint/2010/main" val="710108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BE31D4-7A46-4082-BD9A-A37893CB0D36}"/>
              </a:ext>
            </a:extLst>
          </p:cNvPr>
          <p:cNvSpPr>
            <a:spLocks noGrp="1"/>
          </p:cNvSpPr>
          <p:nvPr>
            <p:ph type="body" sz="quarter" idx="16"/>
          </p:nvPr>
        </p:nvSpPr>
        <p:spPr>
          <a:xfrm>
            <a:off x="556797" y="1440001"/>
            <a:ext cx="11078400" cy="3471879"/>
          </a:xfrm>
        </p:spPr>
        <p:txBody>
          <a:bodyPr>
            <a:normAutofit/>
          </a:bodyPr>
          <a:lstStyle/>
          <a:p>
            <a:r>
              <a:rPr lang="en-US" sz="2133" dirty="0"/>
              <a:t>The VNFD part of SOL001 is considered </a:t>
            </a:r>
            <a:r>
              <a:rPr lang="en-US" sz="2133" dirty="0">
                <a:highlight>
                  <a:srgbClr val="00FF00"/>
                </a:highlight>
              </a:rPr>
              <a:t>stable</a:t>
            </a:r>
            <a:r>
              <a:rPr lang="en-US" sz="2133" dirty="0"/>
              <a:t>, with known gaps. Latest </a:t>
            </a:r>
            <a:r>
              <a:rPr lang="en-US" sz="2133" dirty="0">
                <a:hlinkClick r:id="rId2"/>
              </a:rPr>
              <a:t>https://docbox.etsi.org/ISG/NFV/SOL/05-CONTRIBUTIONS/2018//NFVSOL(18)000325r1_Draft_GS_NFV-SOL001v080_contribution.zip</a:t>
            </a:r>
            <a:endParaRPr lang="en-US" sz="2133" dirty="0"/>
          </a:p>
          <a:p>
            <a:pPr lvl="1"/>
            <a:r>
              <a:rPr lang="en-US" sz="2133" dirty="0"/>
              <a:t>The remaining gaps are about Monitoring and VNF indicators</a:t>
            </a:r>
          </a:p>
          <a:p>
            <a:r>
              <a:rPr lang="en-US" sz="2133" dirty="0"/>
              <a:t>Once the stability is confirmed, SOL WG will start a document review focused on the VNFD aspects for a 4-week period (2 weeks for collecting contributions and 2 weeks for approving them.</a:t>
            </a:r>
          </a:p>
          <a:p>
            <a:endParaRPr lang="en-US" sz="2133" dirty="0"/>
          </a:p>
          <a:p>
            <a:pPr lvl="2"/>
            <a:endParaRPr lang="en-US" sz="2133" dirty="0"/>
          </a:p>
          <a:p>
            <a:endParaRPr lang="en-US" sz="2133" dirty="0"/>
          </a:p>
        </p:txBody>
      </p:sp>
      <p:sp>
        <p:nvSpPr>
          <p:cNvPr id="4" name="Title 3">
            <a:extLst>
              <a:ext uri="{FF2B5EF4-FFF2-40B4-BE49-F238E27FC236}">
                <a16:creationId xmlns:a16="http://schemas.microsoft.com/office/drawing/2014/main" id="{4982E797-5CE2-4113-B00C-F96DE97C236B}"/>
              </a:ext>
            </a:extLst>
          </p:cNvPr>
          <p:cNvSpPr>
            <a:spLocks noGrp="1"/>
          </p:cNvSpPr>
          <p:nvPr>
            <p:ph type="title"/>
          </p:nvPr>
        </p:nvSpPr>
        <p:spPr/>
        <p:txBody>
          <a:bodyPr>
            <a:normAutofit fontScale="90000"/>
          </a:bodyPr>
          <a:lstStyle/>
          <a:p>
            <a:r>
              <a:rPr lang="en-US" b="1" dirty="0">
                <a:solidFill>
                  <a:schemeClr val="bg1"/>
                </a:solidFill>
              </a:rPr>
              <a:t>SOL001 (VNFD Status), as June 14</a:t>
            </a:r>
          </a:p>
        </p:txBody>
      </p:sp>
      <p:graphicFrame>
        <p:nvGraphicFramePr>
          <p:cNvPr id="11" name="Table 10">
            <a:extLst>
              <a:ext uri="{FF2B5EF4-FFF2-40B4-BE49-F238E27FC236}">
                <a16:creationId xmlns:a16="http://schemas.microsoft.com/office/drawing/2014/main" id="{EF39D98D-4FF0-4553-828E-14A1B3D395F6}"/>
              </a:ext>
            </a:extLst>
          </p:cNvPr>
          <p:cNvGraphicFramePr>
            <a:graphicFrameLocks noGrp="1"/>
          </p:cNvGraphicFramePr>
          <p:nvPr>
            <p:extLst>
              <p:ext uri="{D42A27DB-BD31-4B8C-83A1-F6EECF244321}">
                <p14:modId xmlns:p14="http://schemas.microsoft.com/office/powerpoint/2010/main" val="350902926"/>
              </p:ext>
            </p:extLst>
          </p:nvPr>
        </p:nvGraphicFramePr>
        <p:xfrm>
          <a:off x="1095947" y="4723243"/>
          <a:ext cx="9630670" cy="603504"/>
        </p:xfrm>
        <a:graphic>
          <a:graphicData uri="http://schemas.openxmlformats.org/drawingml/2006/table">
            <a:tbl>
              <a:tblPr firstRow="1" firstCol="1" bandRow="1"/>
              <a:tblGrid>
                <a:gridCol w="3954035">
                  <a:extLst>
                    <a:ext uri="{9D8B030D-6E8A-4147-A177-3AD203B41FA5}">
                      <a16:colId xmlns:a16="http://schemas.microsoft.com/office/drawing/2014/main" val="3652432726"/>
                    </a:ext>
                  </a:extLst>
                </a:gridCol>
                <a:gridCol w="1550135">
                  <a:extLst>
                    <a:ext uri="{9D8B030D-6E8A-4147-A177-3AD203B41FA5}">
                      <a16:colId xmlns:a16="http://schemas.microsoft.com/office/drawing/2014/main" val="1854057446"/>
                    </a:ext>
                  </a:extLst>
                </a:gridCol>
                <a:gridCol w="1927193">
                  <a:extLst>
                    <a:ext uri="{9D8B030D-6E8A-4147-A177-3AD203B41FA5}">
                      <a16:colId xmlns:a16="http://schemas.microsoft.com/office/drawing/2014/main" val="493469052"/>
                    </a:ext>
                  </a:extLst>
                </a:gridCol>
                <a:gridCol w="1110232">
                  <a:extLst>
                    <a:ext uri="{9D8B030D-6E8A-4147-A177-3AD203B41FA5}">
                      <a16:colId xmlns:a16="http://schemas.microsoft.com/office/drawing/2014/main" val="634552477"/>
                    </a:ext>
                  </a:extLst>
                </a:gridCol>
                <a:gridCol w="1089075">
                  <a:extLst>
                    <a:ext uri="{9D8B030D-6E8A-4147-A177-3AD203B41FA5}">
                      <a16:colId xmlns:a16="http://schemas.microsoft.com/office/drawing/2014/main" val="68847500"/>
                    </a:ext>
                  </a:extLst>
                </a:gridCol>
              </a:tblGrid>
              <a:tr h="182880">
                <a:tc>
                  <a:txBody>
                    <a:bodyPr/>
                    <a:lstStyle/>
                    <a:p>
                      <a:pPr algn="ctr"/>
                      <a:r>
                        <a:rPr lang="en-GB" sz="1200" b="1">
                          <a:effectLst/>
                          <a:latin typeface="Arial" panose="020B0604020202020204" pitchFamily="34" charset="0"/>
                        </a:rPr>
                        <a:t>Reference</a:t>
                      </a:r>
                      <a:endParaRPr lang="en-US" sz="150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a:effectLst/>
                          <a:latin typeface="Arial" panose="020B0604020202020204" pitchFamily="34" charset="0"/>
                        </a:rPr>
                        <a:t>Stable Draft</a:t>
                      </a:r>
                      <a:endParaRPr lang="en-US" sz="150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dirty="0">
                          <a:effectLst/>
                          <a:latin typeface="Arial" panose="020B0604020202020204" pitchFamily="34" charset="0"/>
                        </a:rPr>
                        <a:t>Final Draft</a:t>
                      </a:r>
                      <a:endParaRPr lang="en-US" sz="1500" dirty="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dirty="0">
                          <a:effectLst/>
                          <a:latin typeface="Arial" panose="020B0604020202020204" pitchFamily="34" charset="0"/>
                        </a:rPr>
                        <a:t>WG App</a:t>
                      </a:r>
                      <a:endParaRPr lang="en-US" sz="1500" dirty="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200" b="1" dirty="0">
                          <a:effectLst/>
                          <a:latin typeface="Arial" panose="020B0604020202020204" pitchFamily="34" charset="0"/>
                        </a:rPr>
                        <a:t>TB App</a:t>
                      </a:r>
                      <a:endParaRPr lang="en-US" sz="1500" dirty="0">
                        <a:effectLst/>
                        <a:latin typeface="Calibri" panose="020F0502020204030204" pitchFamily="34"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2455704"/>
                  </a:ext>
                </a:extLst>
              </a:tr>
              <a:tr h="420624">
                <a:tc>
                  <a:txBody>
                    <a:bodyPr/>
                    <a:lstStyle/>
                    <a:p>
                      <a:pPr hangingPunct="0">
                        <a:lnSpc>
                          <a:spcPct val="115000"/>
                        </a:lnSpc>
                        <a:spcAft>
                          <a:spcPts val="0"/>
                        </a:spcAft>
                      </a:pPr>
                      <a:r>
                        <a:rPr lang="en-GB" sz="1200" u="sng" dirty="0">
                          <a:solidFill>
                            <a:srgbClr val="0000FF"/>
                          </a:solidFill>
                          <a:effectLst/>
                          <a:latin typeface="Arial" panose="020B0604020202020204" pitchFamily="34" charset="0"/>
                          <a:ea typeface="Times New Roman" panose="02020603050405020304" pitchFamily="18" charset="0"/>
                          <a:hlinkClick r:id="rId3"/>
                        </a:rPr>
                        <a:t>SOL001  "TOSCA-based NFV descriptors spec“</a:t>
                      </a:r>
                      <a:endParaRPr lang="en-GB" sz="1200" u="sng" dirty="0">
                        <a:solidFill>
                          <a:srgbClr val="0000FF"/>
                        </a:solidFill>
                        <a:effectLst/>
                        <a:latin typeface="Arial" panose="020B0604020202020204" pitchFamily="34" charset="0"/>
                        <a:ea typeface="Times New Roman" panose="02020603050405020304" pitchFamily="18" charset="0"/>
                      </a:endParaRPr>
                    </a:p>
                    <a:p>
                      <a:pPr hangingPunct="0">
                        <a:lnSpc>
                          <a:spcPct val="115000"/>
                        </a:lnSpc>
                        <a:spcAft>
                          <a:spcPts val="0"/>
                        </a:spcAft>
                      </a:pPr>
                      <a:r>
                        <a:rPr lang="en-GB" sz="1200" u="sng" dirty="0">
                          <a:solidFill>
                            <a:srgbClr val="0000FF"/>
                          </a:solidFill>
                          <a:effectLst/>
                          <a:latin typeface="Arial" panose="020B0604020202020204" pitchFamily="34" charset="0"/>
                          <a:ea typeface="Times New Roman" panose="02020603050405020304" pitchFamily="18" charset="0"/>
                        </a:rPr>
                        <a:t>(VNFD &amp; NSD)</a:t>
                      </a:r>
                      <a:endParaRPr lang="en-US" sz="1300" dirty="0">
                        <a:effectLst/>
                        <a:latin typeface="Times New Roman" panose="02020603050405020304" pitchFamily="18" charset="0"/>
                        <a:ea typeface="Times New Roman" panose="02020603050405020304" pitchFamily="18" charset="0"/>
                      </a:endParaRPr>
                    </a:p>
                  </a:txBody>
                  <a:tcPr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2018.07.01</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2018.08.26</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2018.08.31</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15000"/>
                        </a:lnSpc>
                        <a:spcAft>
                          <a:spcPts val="0"/>
                        </a:spcAft>
                      </a:pPr>
                      <a:r>
                        <a:rPr lang="en-GB" sz="1200" dirty="0">
                          <a:effectLst/>
                          <a:latin typeface="Arial" panose="020B0604020202020204" pitchFamily="34" charset="0"/>
                          <a:ea typeface="Calibri" panose="020F0502020204030204" pitchFamily="34" charset="0"/>
                        </a:rPr>
                        <a:t>2018.09.30</a:t>
                      </a:r>
                      <a:endParaRPr lang="en-US" sz="1300" dirty="0">
                        <a:effectLst/>
                        <a:latin typeface="Times New Roman" panose="02020603050405020304" pitchFamily="18" charset="0"/>
                        <a:ea typeface="Times New Roman" panose="02020603050405020304" pitchFamily="18" charset="0"/>
                      </a:endParaRPr>
                    </a:p>
                  </a:txBody>
                  <a:tcPr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956011"/>
                  </a:ext>
                </a:extLst>
              </a:tr>
            </a:tbl>
          </a:graphicData>
        </a:graphic>
      </p:graphicFrame>
    </p:spTree>
    <p:extLst>
      <p:ext uri="{BB962C8B-B14F-4D97-AF65-F5344CB8AC3E}">
        <p14:creationId xmlns:p14="http://schemas.microsoft.com/office/powerpoint/2010/main" val="777209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6CAE940-BA66-45D6-A2D8-0C7E16B8C2B7}"/>
              </a:ext>
            </a:extLst>
          </p:cNvPr>
          <p:cNvSpPr>
            <a:spLocks noGrp="1"/>
          </p:cNvSpPr>
          <p:nvPr>
            <p:ph type="body" sz="quarter" idx="16"/>
          </p:nvPr>
        </p:nvSpPr>
        <p:spPr/>
        <p:txBody>
          <a:bodyPr>
            <a:normAutofit fontScale="92500" lnSpcReduction="10000"/>
          </a:bodyPr>
          <a:lstStyle/>
          <a:p>
            <a:r>
              <a:rPr lang="en-US" sz="2400" dirty="0"/>
              <a:t>SOL001 (VNFD): is based on TOSCA Simple YAML v1.2.</a:t>
            </a:r>
          </a:p>
          <a:p>
            <a:r>
              <a:rPr lang="en-US" sz="2400" dirty="0"/>
              <a:t>In the case of one or multiple deployment </a:t>
            </a:r>
            <a:r>
              <a:rPr lang="en-US" sz="2400" dirty="0" err="1"/>
              <a:t>flavours</a:t>
            </a:r>
            <a:r>
              <a:rPr lang="en-US" sz="2400" dirty="0"/>
              <a:t> (DFs), TOSCA Simple YAML v1.2 shall be used</a:t>
            </a:r>
          </a:p>
          <a:p>
            <a:r>
              <a:rPr lang="en-US" sz="2400" dirty="0"/>
              <a:t>In the case of one DF only, TOSCA Simple YAML v1.1 may be used.</a:t>
            </a:r>
          </a:p>
          <a:p>
            <a:r>
              <a:rPr lang="en-US" sz="2400" dirty="0"/>
              <a:t>There are two methods of service template design:</a:t>
            </a:r>
          </a:p>
          <a:p>
            <a:pPr lvl="1"/>
            <a:r>
              <a:rPr lang="en-US" sz="2400" dirty="0"/>
              <a:t>2 levels service templates: in cased of 1 or more multiple DFs (see example)</a:t>
            </a:r>
          </a:p>
          <a:p>
            <a:pPr lvl="1"/>
            <a:r>
              <a:rPr lang="en-US" sz="2400" dirty="0"/>
              <a:t>1 level service template: in case of 1 DF only. (see example)</a:t>
            </a:r>
          </a:p>
          <a:p>
            <a:r>
              <a:rPr lang="en-US" sz="2400" dirty="0" err="1"/>
              <a:t>AffinityRule</a:t>
            </a:r>
            <a:r>
              <a:rPr lang="en-US" sz="2400" dirty="0"/>
              <a:t>, </a:t>
            </a:r>
            <a:r>
              <a:rPr lang="en-US" sz="2400" dirty="0" err="1"/>
              <a:t>AntiAffinityRule</a:t>
            </a:r>
            <a:r>
              <a:rPr lang="en-US" sz="2400" dirty="0"/>
              <a:t>: </a:t>
            </a:r>
            <a:r>
              <a:rPr lang="en-US" sz="2400" dirty="0" err="1"/>
              <a:t>tosca.policies.nfv.AffinityRule</a:t>
            </a:r>
            <a:endParaRPr lang="en-US" sz="2400" dirty="0"/>
          </a:p>
          <a:p>
            <a:r>
              <a:rPr lang="en-US" sz="2400" dirty="0"/>
              <a:t>Instantiation Levels: </a:t>
            </a:r>
            <a:r>
              <a:rPr lang="en-US" sz="2400" dirty="0" err="1"/>
              <a:t>tosca.policies.nfv.InstantiationLevels</a:t>
            </a:r>
            <a:r>
              <a:rPr lang="en-US" sz="2400" dirty="0"/>
              <a:t>:</a:t>
            </a:r>
          </a:p>
          <a:p>
            <a:pPr lvl="1"/>
            <a:r>
              <a:rPr lang="en-US" sz="2400" dirty="0" err="1"/>
              <a:t>tosca.policies.nfv.VduInstantiationLevels</a:t>
            </a:r>
            <a:r>
              <a:rPr lang="en-US" sz="2400" dirty="0"/>
              <a:t> &amp; </a:t>
            </a:r>
            <a:r>
              <a:rPr lang="en-US" sz="2400" dirty="0" err="1"/>
              <a:t>tosca.policies.nfv.VirtualLinkInstantiationLevels</a:t>
            </a:r>
            <a:endParaRPr lang="en-US" sz="2400" dirty="0"/>
          </a:p>
          <a:p>
            <a:r>
              <a:rPr lang="en-US" sz="2400" dirty="0"/>
              <a:t>Scaling Aspect: </a:t>
            </a:r>
            <a:r>
              <a:rPr lang="en-US" sz="2400" dirty="0" err="1"/>
              <a:t>tosca.policies.nfv.ScalingAspects</a:t>
            </a:r>
            <a:endParaRPr lang="en-US" sz="2400" dirty="0"/>
          </a:p>
          <a:p>
            <a:pPr lvl="1"/>
            <a:r>
              <a:rPr lang="en-US" sz="2400" dirty="0" err="1"/>
              <a:t>tosca.policies.nfv.VduScalingDeltas</a:t>
            </a:r>
            <a:r>
              <a:rPr lang="en-US" sz="2400" dirty="0"/>
              <a:t> &amp; </a:t>
            </a:r>
            <a:r>
              <a:rPr lang="en-US" sz="2400" dirty="0" err="1"/>
              <a:t>tosca.policies.nfv.VirtualLinkBitrateScalingDeltas</a:t>
            </a:r>
            <a:r>
              <a:rPr lang="en-US" sz="2400" dirty="0"/>
              <a:t>:</a:t>
            </a:r>
          </a:p>
          <a:p>
            <a:endParaRPr lang="en-US" sz="2400" dirty="0"/>
          </a:p>
        </p:txBody>
      </p:sp>
      <p:sp>
        <p:nvSpPr>
          <p:cNvPr id="4" name="Title 3">
            <a:extLst>
              <a:ext uri="{FF2B5EF4-FFF2-40B4-BE49-F238E27FC236}">
                <a16:creationId xmlns:a16="http://schemas.microsoft.com/office/drawing/2014/main" id="{1006117E-6E10-467C-90B3-DF39EAF7AE29}"/>
              </a:ext>
            </a:extLst>
          </p:cNvPr>
          <p:cNvSpPr>
            <a:spLocks noGrp="1"/>
          </p:cNvSpPr>
          <p:nvPr>
            <p:ph type="title"/>
          </p:nvPr>
        </p:nvSpPr>
        <p:spPr/>
        <p:txBody>
          <a:bodyPr>
            <a:normAutofit fontScale="90000"/>
          </a:bodyPr>
          <a:lstStyle/>
          <a:p>
            <a:r>
              <a:rPr lang="en-US" b="1" dirty="0">
                <a:solidFill>
                  <a:schemeClr val="bg1"/>
                </a:solidFill>
              </a:rPr>
              <a:t>SOL001 (VNFD): key concepts</a:t>
            </a:r>
          </a:p>
        </p:txBody>
      </p:sp>
    </p:spTree>
    <p:extLst>
      <p:ext uri="{BB962C8B-B14F-4D97-AF65-F5344CB8AC3E}">
        <p14:creationId xmlns:p14="http://schemas.microsoft.com/office/powerpoint/2010/main" val="228062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D03C6A6-2E4A-45F7-A334-37E9299BCCB9}"/>
              </a:ext>
            </a:extLst>
          </p:cNvPr>
          <p:cNvSpPr/>
          <p:nvPr/>
        </p:nvSpPr>
        <p:spPr>
          <a:xfrm>
            <a:off x="3132505" y="0"/>
            <a:ext cx="6773673" cy="65612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4FA866C-BB29-412D-A361-D56F2F6BFBE7}"/>
              </a:ext>
            </a:extLst>
          </p:cNvPr>
          <p:cNvSpPr>
            <a:spLocks noGrp="1"/>
          </p:cNvSpPr>
          <p:nvPr>
            <p:ph type="title"/>
          </p:nvPr>
        </p:nvSpPr>
        <p:spPr>
          <a:xfrm>
            <a:off x="249079" y="0"/>
            <a:ext cx="2575704" cy="1087393"/>
          </a:xfrm>
        </p:spPr>
        <p:txBody>
          <a:bodyPr>
            <a:normAutofit fontScale="90000"/>
          </a:bodyPr>
          <a:lstStyle/>
          <a:p>
            <a:r>
              <a:rPr lang="en-US" b="1" dirty="0">
                <a:solidFill>
                  <a:schemeClr val="bg1"/>
                </a:solidFill>
              </a:rPr>
              <a:t>2 Levels service template design: key points</a:t>
            </a:r>
          </a:p>
        </p:txBody>
      </p:sp>
      <p:pic>
        <p:nvPicPr>
          <p:cNvPr id="6" name="Picture 5">
            <a:extLst>
              <a:ext uri="{FF2B5EF4-FFF2-40B4-BE49-F238E27FC236}">
                <a16:creationId xmlns:a16="http://schemas.microsoft.com/office/drawing/2014/main" id="{57949C4C-5476-4FD8-BB0F-FDED6C59977E}"/>
              </a:ext>
            </a:extLst>
          </p:cNvPr>
          <p:cNvPicPr/>
          <p:nvPr/>
        </p:nvPicPr>
        <p:blipFill>
          <a:blip r:embed="rId2">
            <a:extLst>
              <a:ext uri="{28A0092B-C50C-407E-A947-70E740481C1C}">
                <a14:useLocalDpi xmlns:a14="http://schemas.microsoft.com/office/drawing/2010/main" val="0"/>
              </a:ext>
            </a:extLst>
          </a:blip>
          <a:stretch>
            <a:fillRect/>
          </a:stretch>
        </p:blipFill>
        <p:spPr>
          <a:xfrm>
            <a:off x="3132505" y="473683"/>
            <a:ext cx="6773673" cy="6338635"/>
          </a:xfrm>
          <a:prstGeom prst="rect">
            <a:avLst/>
          </a:prstGeom>
        </p:spPr>
      </p:pic>
      <p:sp>
        <p:nvSpPr>
          <p:cNvPr id="17" name="Speech Bubble: Rectangle 16">
            <a:extLst>
              <a:ext uri="{FF2B5EF4-FFF2-40B4-BE49-F238E27FC236}">
                <a16:creationId xmlns:a16="http://schemas.microsoft.com/office/drawing/2014/main" id="{8DECA3C8-2C79-4BC1-A38B-1B705F178F9F}"/>
              </a:ext>
            </a:extLst>
          </p:cNvPr>
          <p:cNvSpPr/>
          <p:nvPr/>
        </p:nvSpPr>
        <p:spPr>
          <a:xfrm>
            <a:off x="139702" y="5905955"/>
            <a:ext cx="1777999" cy="430887"/>
          </a:xfrm>
          <a:prstGeom prst="wedgeRectCallout">
            <a:avLst>
              <a:gd name="adj1" fmla="val 130073"/>
              <a:gd name="adj2" fmla="val -10016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400"/>
              <a:t>Separate ST for VNF specific</a:t>
            </a:r>
          </a:p>
        </p:txBody>
      </p:sp>
      <p:sp>
        <p:nvSpPr>
          <p:cNvPr id="18" name="Speech Bubble: Rectangle 17">
            <a:extLst>
              <a:ext uri="{FF2B5EF4-FFF2-40B4-BE49-F238E27FC236}">
                <a16:creationId xmlns:a16="http://schemas.microsoft.com/office/drawing/2014/main" id="{57CAECDD-81D9-47D5-A9FB-0EECFB2F309F}"/>
              </a:ext>
            </a:extLst>
          </p:cNvPr>
          <p:cNvSpPr/>
          <p:nvPr/>
        </p:nvSpPr>
        <p:spPr>
          <a:xfrm>
            <a:off x="139702" y="5403074"/>
            <a:ext cx="1994359" cy="215444"/>
          </a:xfrm>
          <a:prstGeom prst="wedgeRectCallout">
            <a:avLst>
              <a:gd name="adj1" fmla="val 143916"/>
              <a:gd name="adj2" fmla="val -1199546"/>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400"/>
              <a:t>Flavor_id : required</a:t>
            </a:r>
          </a:p>
        </p:txBody>
      </p:sp>
      <p:sp>
        <p:nvSpPr>
          <p:cNvPr id="13" name="Speech Bubble: Rectangle 12">
            <a:extLst>
              <a:ext uri="{FF2B5EF4-FFF2-40B4-BE49-F238E27FC236}">
                <a16:creationId xmlns:a16="http://schemas.microsoft.com/office/drawing/2014/main" id="{8197F153-04AE-4B86-B331-BE0B0412FC46}"/>
              </a:ext>
            </a:extLst>
          </p:cNvPr>
          <p:cNvSpPr/>
          <p:nvPr/>
        </p:nvSpPr>
        <p:spPr>
          <a:xfrm>
            <a:off x="139701" y="2073039"/>
            <a:ext cx="2794459" cy="430887"/>
          </a:xfrm>
          <a:prstGeom prst="wedgeRectCallout">
            <a:avLst>
              <a:gd name="adj1" fmla="val 75716"/>
              <a:gd name="adj2" fmla="val -27866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400"/>
              <a:t>tosca_definitions_version: tosca_simple_yaml_1_2</a:t>
            </a:r>
          </a:p>
        </p:txBody>
      </p:sp>
      <p:sp>
        <p:nvSpPr>
          <p:cNvPr id="16" name="Speech Bubble: Rectangle 15">
            <a:extLst>
              <a:ext uri="{FF2B5EF4-FFF2-40B4-BE49-F238E27FC236}">
                <a16:creationId xmlns:a16="http://schemas.microsoft.com/office/drawing/2014/main" id="{20C24927-9C0F-4DF5-B7BA-18A3BE0B618F}"/>
              </a:ext>
            </a:extLst>
          </p:cNvPr>
          <p:cNvSpPr/>
          <p:nvPr/>
        </p:nvSpPr>
        <p:spPr>
          <a:xfrm>
            <a:off x="63962" y="3266404"/>
            <a:ext cx="2870199" cy="1877072"/>
          </a:xfrm>
          <a:prstGeom prst="wedgeRectCallout">
            <a:avLst>
              <a:gd name="adj1" fmla="val 73319"/>
              <a:gd name="adj2" fmla="val -149922"/>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noAutofit/>
          </a:bodyPr>
          <a:lstStyle/>
          <a:p>
            <a:r>
              <a:rPr lang="en-US" sz="1400"/>
              <a:t>Imports: lower STs, VNF specific, and SOL001 types</a:t>
            </a:r>
          </a:p>
          <a:p>
            <a:endParaRPr lang="en-US" sz="1400"/>
          </a:p>
          <a:p>
            <a:r>
              <a:rPr lang="en-US" sz="1400"/>
              <a:t>SOL001 types: file name shall be structured as follows: etsi_nfv_sol001_vnfd_x_y_types.yaml, where x and y represents the version of this file. Pending EA</a:t>
            </a:r>
          </a:p>
        </p:txBody>
      </p:sp>
      <p:sp>
        <p:nvSpPr>
          <p:cNvPr id="19" name="Speech Bubble: Rectangle 18">
            <a:extLst>
              <a:ext uri="{FF2B5EF4-FFF2-40B4-BE49-F238E27FC236}">
                <a16:creationId xmlns:a16="http://schemas.microsoft.com/office/drawing/2014/main" id="{01C94C6A-CA77-4DB4-9C63-FC19AAFBF4E5}"/>
              </a:ext>
            </a:extLst>
          </p:cNvPr>
          <p:cNvSpPr/>
          <p:nvPr/>
        </p:nvSpPr>
        <p:spPr>
          <a:xfrm>
            <a:off x="10077242" y="1298253"/>
            <a:ext cx="2087479" cy="5070857"/>
          </a:xfrm>
          <a:prstGeom prst="wedgeRectCallout">
            <a:avLst>
              <a:gd name="adj1" fmla="val -143160"/>
              <a:gd name="adj2" fmla="val -42704"/>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noAutofit/>
          </a:bodyPr>
          <a:lstStyle/>
          <a:p>
            <a:r>
              <a:rPr lang="en-US" sz="1400" dirty="0"/>
              <a:t>topology template describing the internal topology of the VNF with: </a:t>
            </a:r>
            <a:r>
              <a:rPr lang="en-US" sz="1400" dirty="0" err="1"/>
              <a:t>substitution_mappings</a:t>
            </a:r>
            <a:r>
              <a:rPr lang="en-US" sz="1400" dirty="0"/>
              <a:t> indicating:</a:t>
            </a:r>
          </a:p>
          <a:p>
            <a:endParaRPr lang="en-US" sz="1400" dirty="0"/>
          </a:p>
          <a:p>
            <a:r>
              <a:rPr lang="en-US" sz="1400" dirty="0"/>
              <a:t>a) the same node type as defined in the top level service template, </a:t>
            </a:r>
          </a:p>
          <a:p>
            <a:endParaRPr lang="en-US" sz="1400" dirty="0"/>
          </a:p>
          <a:p>
            <a:r>
              <a:rPr lang="en-US" sz="1400" dirty="0"/>
              <a:t>b)  a </a:t>
            </a:r>
            <a:r>
              <a:rPr lang="en-US" sz="1400" dirty="0" err="1"/>
              <a:t>flavour_id</a:t>
            </a:r>
            <a:r>
              <a:rPr lang="en-US" sz="1400" dirty="0"/>
              <a:t> property value which identifies this DF within the VNFD and c) the mapping of the </a:t>
            </a:r>
            <a:r>
              <a:rPr lang="en-US" sz="1400" dirty="0" err="1"/>
              <a:t>virtual_link</a:t>
            </a:r>
            <a:r>
              <a:rPr lang="en-US" sz="1400" dirty="0"/>
              <a:t> requirement</a:t>
            </a:r>
          </a:p>
          <a:p>
            <a:endParaRPr lang="en-US" sz="1400" dirty="0"/>
          </a:p>
          <a:p>
            <a:r>
              <a:rPr lang="en-US" sz="1400" dirty="0"/>
              <a:t>a node template of the abstract VNF node type with implementations of the LCM interfaces of the VNF</a:t>
            </a:r>
          </a:p>
        </p:txBody>
      </p:sp>
    </p:spTree>
    <p:extLst>
      <p:ext uri="{BB962C8B-B14F-4D97-AF65-F5344CB8AC3E}">
        <p14:creationId xmlns:p14="http://schemas.microsoft.com/office/powerpoint/2010/main" val="577400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9D1EA7A-D22A-49A8-946A-9A8FC84FCD30}"/>
              </a:ext>
            </a:extLst>
          </p:cNvPr>
          <p:cNvSpPr/>
          <p:nvPr/>
        </p:nvSpPr>
        <p:spPr>
          <a:xfrm>
            <a:off x="4028304" y="0"/>
            <a:ext cx="5446470" cy="65612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3B224386-B793-4191-B8E2-DF83DFDB06A3}"/>
              </a:ext>
            </a:extLst>
          </p:cNvPr>
          <p:cNvSpPr>
            <a:spLocks noGrp="1"/>
          </p:cNvSpPr>
          <p:nvPr>
            <p:ph type="title"/>
          </p:nvPr>
        </p:nvSpPr>
        <p:spPr>
          <a:xfrm>
            <a:off x="25351" y="369587"/>
            <a:ext cx="4430428" cy="478411"/>
          </a:xfrm>
        </p:spPr>
        <p:txBody>
          <a:bodyPr>
            <a:normAutofit fontScale="90000"/>
          </a:bodyPr>
          <a:lstStyle/>
          <a:p>
            <a:r>
              <a:rPr lang="en-US" b="1" dirty="0">
                <a:solidFill>
                  <a:schemeClr val="bg1"/>
                </a:solidFill>
              </a:rPr>
              <a:t>1 service template design: based on tosca_simple_yaml_1_1</a:t>
            </a:r>
          </a:p>
        </p:txBody>
      </p:sp>
      <p:pic>
        <p:nvPicPr>
          <p:cNvPr id="7" name="Picture 6">
            <a:extLst>
              <a:ext uri="{FF2B5EF4-FFF2-40B4-BE49-F238E27FC236}">
                <a16:creationId xmlns:a16="http://schemas.microsoft.com/office/drawing/2014/main" id="{7B541D45-B060-4645-8F47-5D2A41F2E6C8}"/>
              </a:ext>
            </a:extLst>
          </p:cNvPr>
          <p:cNvPicPr>
            <a:picLocks noChangeAspect="1"/>
          </p:cNvPicPr>
          <p:nvPr/>
        </p:nvPicPr>
        <p:blipFill>
          <a:blip r:embed="rId2"/>
          <a:stretch>
            <a:fillRect/>
          </a:stretch>
        </p:blipFill>
        <p:spPr>
          <a:xfrm>
            <a:off x="4676634" y="0"/>
            <a:ext cx="4565193" cy="6763872"/>
          </a:xfrm>
          <a:prstGeom prst="rect">
            <a:avLst/>
          </a:prstGeom>
        </p:spPr>
      </p:pic>
      <p:sp>
        <p:nvSpPr>
          <p:cNvPr id="5" name="Speech Bubble: Rectangle 4">
            <a:extLst>
              <a:ext uri="{FF2B5EF4-FFF2-40B4-BE49-F238E27FC236}">
                <a16:creationId xmlns:a16="http://schemas.microsoft.com/office/drawing/2014/main" id="{E3CCED4C-BC88-4EE4-9950-6BB55CBE6B3C}"/>
              </a:ext>
            </a:extLst>
          </p:cNvPr>
          <p:cNvSpPr/>
          <p:nvPr/>
        </p:nvSpPr>
        <p:spPr>
          <a:xfrm>
            <a:off x="9474773" y="1221435"/>
            <a:ext cx="2441652" cy="492443"/>
          </a:xfrm>
          <a:prstGeom prst="wedgeRectCallout">
            <a:avLst>
              <a:gd name="adj1" fmla="val -108755"/>
              <a:gd name="adj2" fmla="val -12970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600" dirty="0" err="1"/>
              <a:t>tosca_definitions_version</a:t>
            </a:r>
            <a:r>
              <a:rPr lang="en-US" sz="1600" dirty="0"/>
              <a:t>: tosca_simple_yaml_1_1</a:t>
            </a:r>
          </a:p>
        </p:txBody>
      </p:sp>
      <p:sp>
        <p:nvSpPr>
          <p:cNvPr id="6" name="Speech Bubble: Rectangle 5">
            <a:extLst>
              <a:ext uri="{FF2B5EF4-FFF2-40B4-BE49-F238E27FC236}">
                <a16:creationId xmlns:a16="http://schemas.microsoft.com/office/drawing/2014/main" id="{A5E97261-F309-4043-9546-FFCC93F1AC6C}"/>
              </a:ext>
            </a:extLst>
          </p:cNvPr>
          <p:cNvSpPr/>
          <p:nvPr/>
        </p:nvSpPr>
        <p:spPr>
          <a:xfrm>
            <a:off x="9199196" y="3734655"/>
            <a:ext cx="2992803" cy="492443"/>
          </a:xfrm>
          <a:prstGeom prst="wedgeRectCallout">
            <a:avLst>
              <a:gd name="adj1" fmla="val -129749"/>
              <a:gd name="adj2" fmla="val -478182"/>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600"/>
              <a:t>VNF specific node type: derived from tosca.nodes.nfv.vnf</a:t>
            </a:r>
          </a:p>
        </p:txBody>
      </p:sp>
      <p:sp>
        <p:nvSpPr>
          <p:cNvPr id="8" name="Speech Bubble: Rectangle 7">
            <a:extLst>
              <a:ext uri="{FF2B5EF4-FFF2-40B4-BE49-F238E27FC236}">
                <a16:creationId xmlns:a16="http://schemas.microsoft.com/office/drawing/2014/main" id="{B448DDA0-0F34-44E3-9C95-1DF336BA409C}"/>
              </a:ext>
            </a:extLst>
          </p:cNvPr>
          <p:cNvSpPr/>
          <p:nvPr/>
        </p:nvSpPr>
        <p:spPr>
          <a:xfrm>
            <a:off x="246206" y="3857766"/>
            <a:ext cx="1994359" cy="246221"/>
          </a:xfrm>
          <a:prstGeom prst="wedgeRectCallout">
            <a:avLst>
              <a:gd name="adj1" fmla="val 212204"/>
              <a:gd name="adj2" fmla="val -723609"/>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spAutoFit/>
          </a:bodyPr>
          <a:lstStyle/>
          <a:p>
            <a:r>
              <a:rPr lang="en-US" sz="1600" dirty="0" err="1"/>
              <a:t>Flavor_id</a:t>
            </a:r>
            <a:r>
              <a:rPr lang="en-US" sz="1600" dirty="0"/>
              <a:t> : required</a:t>
            </a:r>
          </a:p>
        </p:txBody>
      </p:sp>
      <p:sp>
        <p:nvSpPr>
          <p:cNvPr id="9" name="Speech Bubble: Rectangle 8">
            <a:extLst>
              <a:ext uri="{FF2B5EF4-FFF2-40B4-BE49-F238E27FC236}">
                <a16:creationId xmlns:a16="http://schemas.microsoft.com/office/drawing/2014/main" id="{7A84FEE9-AE79-4E87-AB2A-EFAC471D8B56}"/>
              </a:ext>
            </a:extLst>
          </p:cNvPr>
          <p:cNvSpPr/>
          <p:nvPr/>
        </p:nvSpPr>
        <p:spPr>
          <a:xfrm>
            <a:off x="246206" y="2174407"/>
            <a:ext cx="4121077" cy="391372"/>
          </a:xfrm>
          <a:prstGeom prst="wedgeRectCallout">
            <a:avLst>
              <a:gd name="adj1" fmla="val 63783"/>
              <a:gd name="adj2" fmla="val -337305"/>
            </a:avLst>
          </a:prstGeom>
          <a:ln w="15875"/>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121920" tIns="0" rIns="0" bIns="0" numCol="1" spcCol="0" rtlCol="0" fromWordArt="0" anchor="t" anchorCtr="0" forceAA="0" compatLnSpc="1">
            <a:prstTxWarp prst="textNoShape">
              <a:avLst/>
            </a:prstTxWarp>
            <a:noAutofit/>
          </a:bodyPr>
          <a:lstStyle/>
          <a:p>
            <a:r>
              <a:rPr lang="en-US" sz="1600" dirty="0"/>
              <a:t>Imports: SOL001 NFV types</a:t>
            </a:r>
          </a:p>
        </p:txBody>
      </p:sp>
    </p:spTree>
    <p:extLst>
      <p:ext uri="{BB962C8B-B14F-4D97-AF65-F5344CB8AC3E}">
        <p14:creationId xmlns:p14="http://schemas.microsoft.com/office/powerpoint/2010/main" val="2325159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59B103E-6273-42DA-8F80-D4AF88FC246B}"/>
              </a:ext>
            </a:extLst>
          </p:cNvPr>
          <p:cNvSpPr>
            <a:spLocks noGrp="1"/>
          </p:cNvSpPr>
          <p:nvPr>
            <p:ph type="title"/>
          </p:nvPr>
        </p:nvSpPr>
        <p:spPr/>
        <p:txBody>
          <a:bodyPr>
            <a:normAutofit fontScale="90000"/>
          </a:bodyPr>
          <a:lstStyle/>
          <a:p>
            <a:r>
              <a:rPr lang="en-US" b="1" dirty="0">
                <a:solidFill>
                  <a:schemeClr val="bg1"/>
                </a:solidFill>
              </a:rPr>
              <a:t>1 and 2 level service template design: examples</a:t>
            </a:r>
          </a:p>
        </p:txBody>
      </p:sp>
      <p:graphicFrame>
        <p:nvGraphicFramePr>
          <p:cNvPr id="6" name="Object 5">
            <a:extLst>
              <a:ext uri="{FF2B5EF4-FFF2-40B4-BE49-F238E27FC236}">
                <a16:creationId xmlns:a16="http://schemas.microsoft.com/office/drawing/2014/main" id="{16D39502-9EA1-432A-B469-63E5F91511A1}"/>
              </a:ext>
            </a:extLst>
          </p:cNvPr>
          <p:cNvGraphicFramePr>
            <a:graphicFrameLocks noChangeAspect="1"/>
          </p:cNvGraphicFramePr>
          <p:nvPr>
            <p:extLst/>
          </p:nvPr>
        </p:nvGraphicFramePr>
        <p:xfrm>
          <a:off x="1303980" y="2150919"/>
          <a:ext cx="1219200" cy="1028700"/>
        </p:xfrm>
        <a:graphic>
          <a:graphicData uri="http://schemas.openxmlformats.org/presentationml/2006/ole">
            <mc:AlternateContent xmlns:mc="http://schemas.openxmlformats.org/markup-compatibility/2006">
              <mc:Choice xmlns:v="urn:schemas-microsoft-com:vml" Requires="v">
                <p:oleObj spid="_x0000_s1040" name="Document" showAsIcon="1" r:id="rId3" imgW="914400" imgH="771480" progId="Word.Document.12">
                  <p:embed/>
                </p:oleObj>
              </mc:Choice>
              <mc:Fallback>
                <p:oleObj name="Document" showAsIcon="1" r:id="rId3" imgW="914400" imgH="771480" progId="Word.Document.12">
                  <p:embed/>
                  <p:pic>
                    <p:nvPicPr>
                      <p:cNvPr id="6" name="Object 5">
                        <a:extLst>
                          <a:ext uri="{FF2B5EF4-FFF2-40B4-BE49-F238E27FC236}">
                            <a16:creationId xmlns:a16="http://schemas.microsoft.com/office/drawing/2014/main" id="{16D39502-9EA1-432A-B469-63E5F91511A1}"/>
                          </a:ext>
                        </a:extLst>
                      </p:cNvPr>
                      <p:cNvPicPr/>
                      <p:nvPr/>
                    </p:nvPicPr>
                    <p:blipFill>
                      <a:blip r:embed="rId4"/>
                      <a:stretch>
                        <a:fillRect/>
                      </a:stretch>
                    </p:blipFill>
                    <p:spPr>
                      <a:xfrm>
                        <a:off x="1303980" y="2150919"/>
                        <a:ext cx="1219200" cy="10287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D088198-1CCA-47A9-8CDE-DCB0B955BB61}"/>
              </a:ext>
            </a:extLst>
          </p:cNvPr>
          <p:cNvGraphicFramePr>
            <a:graphicFrameLocks noChangeAspect="1"/>
          </p:cNvGraphicFramePr>
          <p:nvPr>
            <p:extLst/>
          </p:nvPr>
        </p:nvGraphicFramePr>
        <p:xfrm>
          <a:off x="5486283" y="2268149"/>
          <a:ext cx="1219200" cy="1028700"/>
        </p:xfrm>
        <a:graphic>
          <a:graphicData uri="http://schemas.openxmlformats.org/presentationml/2006/ole">
            <mc:AlternateContent xmlns:mc="http://schemas.openxmlformats.org/markup-compatibility/2006">
              <mc:Choice xmlns:v="urn:schemas-microsoft-com:vml" Requires="v">
                <p:oleObj spid="_x0000_s1041" name="Document" showAsIcon="1" r:id="rId5" imgW="914400" imgH="771480" progId="Word.Document.12">
                  <p:embed/>
                </p:oleObj>
              </mc:Choice>
              <mc:Fallback>
                <p:oleObj name="Document" showAsIcon="1" r:id="rId5" imgW="914400" imgH="771480" progId="Word.Document.12">
                  <p:embed/>
                  <p:pic>
                    <p:nvPicPr>
                      <p:cNvPr id="7" name="Object 6">
                        <a:extLst>
                          <a:ext uri="{FF2B5EF4-FFF2-40B4-BE49-F238E27FC236}">
                            <a16:creationId xmlns:a16="http://schemas.microsoft.com/office/drawing/2014/main" id="{CD088198-1CCA-47A9-8CDE-DCB0B955BB61}"/>
                          </a:ext>
                        </a:extLst>
                      </p:cNvPr>
                      <p:cNvPicPr/>
                      <p:nvPr/>
                    </p:nvPicPr>
                    <p:blipFill>
                      <a:blip r:embed="rId6"/>
                      <a:stretch>
                        <a:fillRect/>
                      </a:stretch>
                    </p:blipFill>
                    <p:spPr>
                      <a:xfrm>
                        <a:off x="5486283" y="2268149"/>
                        <a:ext cx="1219200" cy="102870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D0B24C6C-FF98-45B9-B1EC-933CF0E34F0F}"/>
              </a:ext>
            </a:extLst>
          </p:cNvPr>
          <p:cNvSpPr txBox="1"/>
          <p:nvPr/>
        </p:nvSpPr>
        <p:spPr>
          <a:xfrm>
            <a:off x="671586" y="3446177"/>
            <a:ext cx="2483989" cy="768519"/>
          </a:xfrm>
          <a:prstGeom prst="rect">
            <a:avLst/>
          </a:prstGeom>
          <a:noFill/>
        </p:spPr>
        <p:txBody>
          <a:bodyPr wrap="none" lIns="96000" tIns="96000" rIns="96000" bIns="96000" rtlCol="0">
            <a:spAutoFit/>
          </a:bodyPr>
          <a:lstStyle/>
          <a:p>
            <a:pPr algn="ctr">
              <a:buClr>
                <a:srgbClr val="001135"/>
              </a:buClr>
            </a:pPr>
            <a:r>
              <a:rPr lang="en-US" sz="1867" dirty="0">
                <a:solidFill>
                  <a:schemeClr val="tx2"/>
                </a:solidFill>
                <a:ea typeface="Nokia Pure Text" panose="020B0503020202020204" pitchFamily="34" charset="0"/>
                <a:cs typeface="Nokia Pure Headline Light"/>
              </a:rPr>
              <a:t>Single DF</a:t>
            </a:r>
          </a:p>
          <a:p>
            <a:pPr algn="ctr">
              <a:buClr>
                <a:srgbClr val="001135"/>
              </a:buClr>
            </a:pPr>
            <a:r>
              <a:rPr lang="en-US" sz="1867" dirty="0">
                <a:solidFill>
                  <a:schemeClr val="tx2"/>
                </a:solidFill>
                <a:ea typeface="Nokia Pure Text" panose="020B0503020202020204" pitchFamily="34" charset="0"/>
                <a:cs typeface="Nokia Pure Headline Light"/>
              </a:rPr>
              <a:t>1 level service template</a:t>
            </a:r>
          </a:p>
        </p:txBody>
      </p:sp>
      <p:sp>
        <p:nvSpPr>
          <p:cNvPr id="9" name="TextBox 8">
            <a:extLst>
              <a:ext uri="{FF2B5EF4-FFF2-40B4-BE49-F238E27FC236}">
                <a16:creationId xmlns:a16="http://schemas.microsoft.com/office/drawing/2014/main" id="{2524BD92-4B89-4311-AE93-8A5300021C55}"/>
              </a:ext>
            </a:extLst>
          </p:cNvPr>
          <p:cNvSpPr txBox="1"/>
          <p:nvPr/>
        </p:nvSpPr>
        <p:spPr>
          <a:xfrm>
            <a:off x="5067741" y="3446177"/>
            <a:ext cx="2483989" cy="768519"/>
          </a:xfrm>
          <a:prstGeom prst="rect">
            <a:avLst/>
          </a:prstGeom>
          <a:noFill/>
        </p:spPr>
        <p:txBody>
          <a:bodyPr wrap="none" lIns="96000" tIns="96000" rIns="96000" bIns="96000" rtlCol="0">
            <a:spAutoFit/>
          </a:bodyPr>
          <a:lstStyle/>
          <a:p>
            <a:pPr algn="ctr">
              <a:buClr>
                <a:srgbClr val="001135"/>
              </a:buClr>
            </a:pPr>
            <a:r>
              <a:rPr lang="en-US" sz="1867" dirty="0">
                <a:solidFill>
                  <a:schemeClr val="tx2"/>
                </a:solidFill>
                <a:ea typeface="Nokia Pure Text" panose="020B0503020202020204" pitchFamily="34" charset="0"/>
                <a:cs typeface="Nokia Pure Headline Light"/>
              </a:rPr>
              <a:t>Multiple DFs</a:t>
            </a:r>
          </a:p>
          <a:p>
            <a:pPr algn="ctr">
              <a:buClr>
                <a:srgbClr val="001135"/>
              </a:buClr>
            </a:pPr>
            <a:r>
              <a:rPr lang="en-US" sz="1867" dirty="0">
                <a:solidFill>
                  <a:schemeClr val="tx2"/>
                </a:solidFill>
                <a:ea typeface="Nokia Pure Text" panose="020B0503020202020204" pitchFamily="34" charset="0"/>
                <a:cs typeface="Nokia Pure Headline Light"/>
              </a:rPr>
              <a:t>2 level service template</a:t>
            </a:r>
          </a:p>
        </p:txBody>
      </p:sp>
    </p:spTree>
    <p:extLst>
      <p:ext uri="{BB962C8B-B14F-4D97-AF65-F5344CB8AC3E}">
        <p14:creationId xmlns:p14="http://schemas.microsoft.com/office/powerpoint/2010/main" val="738531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EDC5BA-85BC-4833-9A0F-410C59F03399}"/>
              </a:ext>
            </a:extLst>
          </p:cNvPr>
          <p:cNvSpPr>
            <a:spLocks noGrp="1"/>
          </p:cNvSpPr>
          <p:nvPr>
            <p:ph type="body" sz="quarter" idx="16"/>
          </p:nvPr>
        </p:nvSpPr>
        <p:spPr/>
        <p:txBody>
          <a:bodyPr>
            <a:normAutofit/>
          </a:bodyPr>
          <a:lstStyle/>
          <a:p>
            <a:r>
              <a:rPr lang="en-US" sz="2800" dirty="0"/>
              <a:t>SOL001 GS will includes SOL001 NFV Types definitions file: </a:t>
            </a:r>
            <a:r>
              <a:rPr lang="en-US" sz="2800" dirty="0" err="1"/>
              <a:t>vnfd</a:t>
            </a:r>
            <a:r>
              <a:rPr lang="en-US" sz="2800" dirty="0"/>
              <a:t> &amp; </a:t>
            </a:r>
            <a:r>
              <a:rPr lang="en-US" sz="2800" dirty="0" err="1"/>
              <a:t>nsd</a:t>
            </a:r>
            <a:endParaRPr lang="en-US" sz="2800" dirty="0"/>
          </a:p>
          <a:p>
            <a:r>
              <a:rPr lang="en-US" sz="2800" dirty="0"/>
              <a:t>Naming convention: etsi_nfv_sol001_vnfd_x_y_types.yaml (for VNFD)</a:t>
            </a:r>
          </a:p>
          <a:p>
            <a:r>
              <a:rPr lang="en-US" sz="2800" dirty="0"/>
              <a:t>File version convention: </a:t>
            </a:r>
            <a:r>
              <a:rPr lang="en-US" sz="2800" dirty="0" err="1"/>
              <a:t>tbd</a:t>
            </a:r>
            <a:endParaRPr lang="en-US" sz="2800" dirty="0"/>
          </a:p>
          <a:p>
            <a:r>
              <a:rPr lang="en-US" sz="2800" dirty="0"/>
              <a:t>Whether “etsi_nfv_sol001_vnfd_x_y_types.yaml”  file must be included in the VNF package and/or can be referenced via URI is for further study.</a:t>
            </a:r>
          </a:p>
          <a:p>
            <a:endParaRPr lang="en-US" sz="2800" dirty="0"/>
          </a:p>
        </p:txBody>
      </p:sp>
      <p:sp>
        <p:nvSpPr>
          <p:cNvPr id="4" name="Title 3">
            <a:extLst>
              <a:ext uri="{FF2B5EF4-FFF2-40B4-BE49-F238E27FC236}">
                <a16:creationId xmlns:a16="http://schemas.microsoft.com/office/drawing/2014/main" id="{925CF9C0-B8D5-432F-9615-9FF33602F099}"/>
              </a:ext>
            </a:extLst>
          </p:cNvPr>
          <p:cNvSpPr>
            <a:spLocks noGrp="1"/>
          </p:cNvSpPr>
          <p:nvPr>
            <p:ph type="title"/>
          </p:nvPr>
        </p:nvSpPr>
        <p:spPr/>
        <p:txBody>
          <a:bodyPr>
            <a:normAutofit fontScale="90000"/>
          </a:bodyPr>
          <a:lstStyle/>
          <a:p>
            <a:r>
              <a:rPr lang="en-US" b="1" dirty="0">
                <a:solidFill>
                  <a:schemeClr val="bg1"/>
                </a:solidFill>
              </a:rPr>
              <a:t>SOL001 NFV Types definitions file</a:t>
            </a:r>
          </a:p>
        </p:txBody>
      </p:sp>
    </p:spTree>
    <p:extLst>
      <p:ext uri="{BB962C8B-B14F-4D97-AF65-F5344CB8AC3E}">
        <p14:creationId xmlns:p14="http://schemas.microsoft.com/office/powerpoint/2010/main" val="1622923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355FAC99-B9FD-4D9D-95B1-EC64A101899E}"/>
              </a:ext>
            </a:extLst>
          </p:cNvPr>
          <p:cNvSpPr>
            <a:spLocks noGrp="1"/>
          </p:cNvSpPr>
          <p:nvPr>
            <p:ph type="body" sz="quarter" idx="16"/>
          </p:nvPr>
        </p:nvSpPr>
        <p:spPr/>
        <p:txBody>
          <a:bodyPr>
            <a:normAutofit/>
          </a:bodyPr>
          <a:lstStyle/>
          <a:p>
            <a:r>
              <a:rPr lang="en-US" sz="3200" dirty="0"/>
              <a:t>Per IFA011, </a:t>
            </a:r>
            <a:r>
              <a:rPr lang="en-US" sz="3200" dirty="0" err="1"/>
              <a:t>VnfLcmOperationsConfiguration</a:t>
            </a:r>
            <a:r>
              <a:rPr lang="en-US" sz="3200" dirty="0"/>
              <a:t> serves two purposes: setting parameters and pre-defined properties of LCM operations.</a:t>
            </a:r>
          </a:p>
          <a:p>
            <a:pPr lvl="1"/>
            <a:r>
              <a:rPr lang="en-US" sz="3200" dirty="0"/>
              <a:t>Setting parameters: to be used as input values to be passed in the SOL003 VNF LCM APIs</a:t>
            </a:r>
          </a:p>
          <a:p>
            <a:pPr lvl="1"/>
            <a:r>
              <a:rPr lang="en-US" sz="3200" dirty="0"/>
              <a:t>Pre-defined: LCM parameters values assignments to pre-declared configuration parameters.</a:t>
            </a:r>
          </a:p>
          <a:p>
            <a:r>
              <a:rPr lang="en-US" sz="3200" dirty="0"/>
              <a:t>SOL001 mapping:</a:t>
            </a:r>
          </a:p>
          <a:p>
            <a:pPr lvl="1"/>
            <a:r>
              <a:rPr lang="en-US" sz="3200" dirty="0"/>
              <a:t>Setting parameters: interfaces types: </a:t>
            </a:r>
            <a:r>
              <a:rPr lang="en-US" sz="3200" dirty="0" err="1"/>
              <a:t>additional_parameters</a:t>
            </a:r>
            <a:r>
              <a:rPr lang="en-US" sz="3200" dirty="0"/>
              <a:t>: </a:t>
            </a:r>
            <a:r>
              <a:rPr lang="en-US" sz="3200" dirty="0" err="1"/>
              <a:t>tosca.datatypes.nfv.VnfOperationAdditionalParameters</a:t>
            </a:r>
            <a:endParaRPr lang="en-US" sz="3200" dirty="0"/>
          </a:p>
          <a:p>
            <a:pPr lvl="1"/>
            <a:r>
              <a:rPr lang="en-US" sz="3200" dirty="0"/>
              <a:t>Pre-defined: </a:t>
            </a:r>
            <a:r>
              <a:rPr lang="en-US" sz="3200" dirty="0" err="1"/>
              <a:t>tosca.nodes.nfv.VNF</a:t>
            </a:r>
            <a:r>
              <a:rPr lang="en-US" sz="3200" dirty="0"/>
              <a:t>: </a:t>
            </a:r>
            <a:r>
              <a:rPr lang="en-US" sz="3200" dirty="0" err="1"/>
              <a:t>lcm_operations_configuration</a:t>
            </a:r>
            <a:r>
              <a:rPr lang="en-US" sz="3200" dirty="0"/>
              <a:t>: </a:t>
            </a:r>
            <a:r>
              <a:rPr lang="en-US" sz="3200" dirty="0" err="1"/>
              <a:t>tosca.datatypes.nfv.VnfLcmOperationsConfiguration</a:t>
            </a:r>
            <a:endParaRPr lang="en-US" sz="3200" dirty="0"/>
          </a:p>
          <a:p>
            <a:endParaRPr lang="en-US" sz="3200" dirty="0"/>
          </a:p>
          <a:p>
            <a:endParaRPr lang="en-US" sz="3200" dirty="0"/>
          </a:p>
          <a:p>
            <a:endParaRPr lang="en-US" sz="3200" dirty="0"/>
          </a:p>
        </p:txBody>
      </p:sp>
      <p:sp>
        <p:nvSpPr>
          <p:cNvPr id="4" name="Title 3">
            <a:extLst>
              <a:ext uri="{FF2B5EF4-FFF2-40B4-BE49-F238E27FC236}">
                <a16:creationId xmlns:a16="http://schemas.microsoft.com/office/drawing/2014/main" id="{3C996C66-151E-438A-B24D-91A69211BBCD}"/>
              </a:ext>
            </a:extLst>
          </p:cNvPr>
          <p:cNvSpPr>
            <a:spLocks noGrp="1"/>
          </p:cNvSpPr>
          <p:nvPr>
            <p:ph type="title"/>
          </p:nvPr>
        </p:nvSpPr>
        <p:spPr/>
        <p:txBody>
          <a:bodyPr>
            <a:normAutofit fontScale="90000"/>
          </a:bodyPr>
          <a:lstStyle/>
          <a:p>
            <a:r>
              <a:rPr lang="en-US" b="1" dirty="0" err="1">
                <a:solidFill>
                  <a:schemeClr val="bg1"/>
                </a:solidFill>
              </a:rPr>
              <a:t>VnfLcmOperationsConfiguration</a:t>
            </a:r>
            <a:r>
              <a:rPr lang="en-US" b="1" dirty="0">
                <a:solidFill>
                  <a:schemeClr val="bg1"/>
                </a:solidFill>
              </a:rPr>
              <a:t> (1/2)</a:t>
            </a:r>
          </a:p>
        </p:txBody>
      </p:sp>
    </p:spTree>
    <p:extLst>
      <p:ext uri="{BB962C8B-B14F-4D97-AF65-F5344CB8AC3E}">
        <p14:creationId xmlns:p14="http://schemas.microsoft.com/office/powerpoint/2010/main" val="111172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A651E0-A283-4DE9-8BA5-70C25E35EC96}"/>
              </a:ext>
            </a:extLst>
          </p:cNvPr>
          <p:cNvSpPr>
            <a:spLocks noGrp="1"/>
          </p:cNvSpPr>
          <p:nvPr>
            <p:ph type="title"/>
          </p:nvPr>
        </p:nvSpPr>
        <p:spPr/>
        <p:txBody>
          <a:bodyPr>
            <a:normAutofit fontScale="90000"/>
          </a:bodyPr>
          <a:lstStyle/>
          <a:p>
            <a:r>
              <a:rPr lang="en-US" b="1" dirty="0" err="1">
                <a:solidFill>
                  <a:schemeClr val="bg1"/>
                </a:solidFill>
              </a:rPr>
              <a:t>VnfLcmOperationsConfiguration</a:t>
            </a:r>
            <a:r>
              <a:rPr lang="en-US" b="1" dirty="0">
                <a:solidFill>
                  <a:schemeClr val="bg1"/>
                </a:solidFill>
              </a:rPr>
              <a:t> (2/2)</a:t>
            </a:r>
          </a:p>
        </p:txBody>
      </p:sp>
      <p:graphicFrame>
        <p:nvGraphicFramePr>
          <p:cNvPr id="9" name="Table 8">
            <a:extLst>
              <a:ext uri="{FF2B5EF4-FFF2-40B4-BE49-F238E27FC236}">
                <a16:creationId xmlns:a16="http://schemas.microsoft.com/office/drawing/2014/main" id="{A526A846-A1DD-4375-B68D-571E9867EC2E}"/>
              </a:ext>
            </a:extLst>
          </p:cNvPr>
          <p:cNvGraphicFramePr>
            <a:graphicFrameLocks noGrp="1"/>
          </p:cNvGraphicFramePr>
          <p:nvPr>
            <p:extLst>
              <p:ext uri="{D42A27DB-BD31-4B8C-83A1-F6EECF244321}">
                <p14:modId xmlns:p14="http://schemas.microsoft.com/office/powerpoint/2010/main" val="2052417234"/>
              </p:ext>
            </p:extLst>
          </p:nvPr>
        </p:nvGraphicFramePr>
        <p:xfrm>
          <a:off x="6251945" y="2"/>
          <a:ext cx="5940055" cy="5760718"/>
        </p:xfrm>
        <a:graphic>
          <a:graphicData uri="http://schemas.openxmlformats.org/drawingml/2006/table">
            <a:tbl>
              <a:tblPr firstRow="1" firstCol="1" bandRow="1">
                <a:tableStyleId>{5C22544A-7EE6-4342-B048-85BDC9FD1C3A}</a:tableStyleId>
              </a:tblPr>
              <a:tblGrid>
                <a:gridCol w="5940055">
                  <a:extLst>
                    <a:ext uri="{9D8B030D-6E8A-4147-A177-3AD203B41FA5}">
                      <a16:colId xmlns:a16="http://schemas.microsoft.com/office/drawing/2014/main" val="1758261860"/>
                    </a:ext>
                  </a:extLst>
                </a:gridCol>
              </a:tblGrid>
              <a:tr h="5760718">
                <a:tc>
                  <a:txBody>
                    <a:bodyPr/>
                    <a:lstStyle/>
                    <a:p>
                      <a:pPr marL="0" marR="0">
                        <a:lnSpc>
                          <a:spcPct val="115000"/>
                        </a:lnSpc>
                        <a:spcBef>
                          <a:spcPts val="0"/>
                        </a:spcBef>
                        <a:spcAft>
                          <a:spcPts val="0"/>
                        </a:spcAft>
                      </a:pPr>
                      <a:r>
                        <a:rPr lang="en-GB" sz="1400" b="0" dirty="0" err="1">
                          <a:solidFill>
                            <a:schemeClr val="tx1"/>
                          </a:solidFill>
                          <a:effectLst/>
                        </a:rPr>
                        <a:t>tosca.nodes.nfv.VNF</a:t>
                      </a: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en-GB" sz="1400" b="0" dirty="0" err="1">
                          <a:solidFill>
                            <a:schemeClr val="tx1"/>
                          </a:solidFill>
                          <a:effectLst/>
                        </a:rPr>
                        <a:t>derived_from</a:t>
                      </a:r>
                      <a:r>
                        <a:rPr lang="en-GB" sz="1400" b="0" dirty="0">
                          <a:solidFill>
                            <a:schemeClr val="tx1"/>
                          </a:solidFill>
                          <a:effectLst/>
                        </a:rPr>
                        <a:t>: </a:t>
                      </a:r>
                      <a:r>
                        <a:rPr lang="en-GB" sz="1400" b="0" dirty="0" err="1">
                          <a:solidFill>
                            <a:schemeClr val="tx1"/>
                          </a:solidFill>
                          <a:effectLst/>
                        </a:rPr>
                        <a:t>tosca.nodes.Root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properties: </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en-GB" sz="1400" b="0" dirty="0" err="1">
                          <a:solidFill>
                            <a:schemeClr val="tx1"/>
                          </a:solidFill>
                          <a:effectLst/>
                        </a:rPr>
                        <a:t>descriptor_id</a:t>
                      </a:r>
                      <a:r>
                        <a:rPr lang="en-GB" sz="1400" b="0" dirty="0">
                          <a:solidFill>
                            <a:schemeClr val="tx1"/>
                          </a:solidFill>
                          <a:effectLst/>
                        </a:rPr>
                        <a:t>: # instead of </a:t>
                      </a:r>
                      <a:r>
                        <a:rPr lang="en-GB" sz="1400" b="0" dirty="0" err="1">
                          <a:solidFill>
                            <a:schemeClr val="tx1"/>
                          </a:solidFill>
                          <a:effectLst/>
                        </a:rPr>
                        <a:t>vnfd_id</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type: string # GUID</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required: true</a:t>
                      </a:r>
                      <a:endParaRPr lang="en-US" sz="1400" b="0" dirty="0">
                        <a:solidFill>
                          <a:schemeClr val="tx1"/>
                        </a:solidFill>
                        <a:effectLst/>
                      </a:endParaRPr>
                    </a:p>
                    <a:p>
                      <a:pPr marL="0" marR="0">
                        <a:lnSpc>
                          <a:spcPct val="115000"/>
                        </a:lnSpc>
                        <a:spcBef>
                          <a:spcPts val="0"/>
                        </a:spcBef>
                        <a:spcAft>
                          <a:spcPts val="0"/>
                        </a:spcAft>
                      </a:pPr>
                      <a:r>
                        <a:rPr lang="en-GB" sz="1400" b="0" dirty="0" err="1">
                          <a:solidFill>
                            <a:schemeClr val="tx1"/>
                          </a:solidFill>
                          <a:effectLst/>
                        </a:rPr>
                        <a:t>configurable_properties</a:t>
                      </a: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type: </a:t>
                      </a:r>
                      <a:r>
                        <a:rPr lang="en-GB" sz="1400" b="0" dirty="0" err="1">
                          <a:solidFill>
                            <a:schemeClr val="tx1"/>
                          </a:solidFill>
                          <a:effectLst/>
                        </a:rPr>
                        <a:t>tosca.datatypes.nfv.VnfConfigurableProperties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required: false</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fr-FR" sz="1400" b="0" dirty="0" err="1">
                          <a:solidFill>
                            <a:schemeClr val="tx1"/>
                          </a:solidFill>
                          <a:effectLst/>
                        </a:rPr>
                        <a:t>modifiable_attributes</a:t>
                      </a:r>
                      <a:r>
                        <a:rPr lang="fr-FR"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fr-FR" sz="1400" b="0" dirty="0">
                          <a:solidFill>
                            <a:schemeClr val="tx1"/>
                          </a:solidFill>
                          <a:effectLst/>
                        </a:rPr>
                        <a:t>        type: </a:t>
                      </a:r>
                      <a:r>
                        <a:rPr lang="fr-FR" sz="1400" b="0" dirty="0" err="1">
                          <a:solidFill>
                            <a:schemeClr val="tx1"/>
                          </a:solidFill>
                          <a:effectLst/>
                        </a:rPr>
                        <a:t>tosca.datatypes.nfv.VnfInfoModifiableAttributes</a:t>
                      </a:r>
                      <a:endParaRPr lang="en-US" sz="1400" b="0" dirty="0">
                        <a:solidFill>
                          <a:schemeClr val="tx1"/>
                        </a:solidFill>
                        <a:effectLst/>
                      </a:endParaRPr>
                    </a:p>
                    <a:p>
                      <a:pPr marL="0" marR="0">
                        <a:lnSpc>
                          <a:spcPct val="115000"/>
                        </a:lnSpc>
                        <a:spcBef>
                          <a:spcPts val="0"/>
                        </a:spcBef>
                        <a:spcAft>
                          <a:spcPts val="0"/>
                        </a:spcAft>
                      </a:pPr>
                      <a:r>
                        <a:rPr lang="fr-FR" sz="1400" b="0" dirty="0">
                          <a:solidFill>
                            <a:schemeClr val="tx1"/>
                          </a:solidFill>
                          <a:effectLst/>
                        </a:rPr>
                        <a:t>        </a:t>
                      </a:r>
                      <a:r>
                        <a:rPr lang="en-GB" sz="1400" b="0" dirty="0">
                          <a:solidFill>
                            <a:schemeClr val="tx1"/>
                          </a:solidFill>
                          <a:effectLst/>
                        </a:rPr>
                        <a:t>required: true </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highlight>
                            <a:srgbClr val="00FF00"/>
                          </a:highlight>
                        </a:rPr>
                        <a:t>      </a:t>
                      </a:r>
                      <a:r>
                        <a:rPr lang="en-GB" sz="1400" b="0" dirty="0" err="1">
                          <a:solidFill>
                            <a:schemeClr val="tx1"/>
                          </a:solidFill>
                          <a:effectLst/>
                          <a:highlight>
                            <a:srgbClr val="00FF00"/>
                          </a:highlight>
                        </a:rPr>
                        <a:t>lcm_operations_configuration</a:t>
                      </a:r>
                      <a:r>
                        <a:rPr lang="en-GB" sz="1400" b="0" dirty="0">
                          <a:solidFill>
                            <a:schemeClr val="tx1"/>
                          </a:solidFill>
                          <a:effectLst/>
                          <a:highlight>
                            <a:srgbClr val="00FF00"/>
                          </a:highlight>
                        </a:rPr>
                        <a:t>:</a:t>
                      </a:r>
                      <a:endParaRPr lang="en-US" sz="1400" b="0" dirty="0">
                        <a:solidFill>
                          <a:schemeClr val="tx1"/>
                        </a:solidFill>
                        <a:effectLst/>
                        <a:highlight>
                          <a:srgbClr val="00FF00"/>
                        </a:highlight>
                      </a:endParaRPr>
                    </a:p>
                    <a:p>
                      <a:pPr marL="0" marR="0">
                        <a:lnSpc>
                          <a:spcPct val="115000"/>
                        </a:lnSpc>
                        <a:spcBef>
                          <a:spcPts val="0"/>
                        </a:spcBef>
                        <a:spcAft>
                          <a:spcPts val="0"/>
                        </a:spcAft>
                      </a:pPr>
                      <a:r>
                        <a:rPr lang="en-GB" sz="1400" b="0" dirty="0">
                          <a:solidFill>
                            <a:schemeClr val="tx1"/>
                          </a:solidFill>
                          <a:effectLst/>
                          <a:highlight>
                            <a:srgbClr val="00FF00"/>
                          </a:highlight>
                        </a:rPr>
                        <a:t>        type: </a:t>
                      </a:r>
                      <a:r>
                        <a:rPr lang="en-GB" sz="1400" b="0" dirty="0" err="1">
                          <a:solidFill>
                            <a:schemeClr val="tx1"/>
                          </a:solidFill>
                          <a:effectLst/>
                          <a:highlight>
                            <a:srgbClr val="00FF00"/>
                          </a:highlight>
                        </a:rPr>
                        <a:t>tosca.datatypes.nfv.VnfLcmOperationsConfiguration</a:t>
                      </a:r>
                      <a:endParaRPr lang="en-US" sz="1400" b="0" dirty="0">
                        <a:solidFill>
                          <a:schemeClr val="tx1"/>
                        </a:solidFill>
                        <a:effectLst/>
                        <a:highlight>
                          <a:srgbClr val="00FF00"/>
                        </a:highlight>
                      </a:endParaRPr>
                    </a:p>
                    <a:p>
                      <a:pPr marL="0" marR="0">
                        <a:lnSpc>
                          <a:spcPct val="115000"/>
                        </a:lnSpc>
                        <a:spcBef>
                          <a:spcPts val="0"/>
                        </a:spcBef>
                        <a:spcAft>
                          <a:spcPts val="0"/>
                        </a:spcAft>
                      </a:pPr>
                      <a:r>
                        <a:rPr lang="en-GB" sz="1400" b="0" dirty="0">
                          <a:solidFill>
                            <a:schemeClr val="tx1"/>
                          </a:solidFill>
                          <a:effectLst/>
                        </a:rPr>
                        <a:t>        required: false</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capabilities: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requirements: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interfaces:</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a:t>
                      </a:r>
                      <a:r>
                        <a:rPr lang="en-GB" sz="1400" b="0" dirty="0" err="1">
                          <a:solidFill>
                            <a:schemeClr val="tx1"/>
                          </a:solidFill>
                          <a:effectLst/>
                        </a:rPr>
                        <a:t>Nfv</a:t>
                      </a:r>
                      <a:r>
                        <a:rPr lang="en-GB" sz="1400" b="0" dirty="0">
                          <a:solidFill>
                            <a:schemeClr val="tx1"/>
                          </a:solidFill>
                          <a:effectLst/>
                        </a:rPr>
                        <a:t>:</a:t>
                      </a:r>
                      <a:endParaRPr lang="en-US" sz="1400" b="0" dirty="0">
                        <a:solidFill>
                          <a:schemeClr val="tx1"/>
                        </a:solidFill>
                        <a:effectLst/>
                      </a:endParaRPr>
                    </a:p>
                    <a:p>
                      <a:pPr marL="0" marR="0">
                        <a:lnSpc>
                          <a:spcPct val="115000"/>
                        </a:lnSpc>
                        <a:spcBef>
                          <a:spcPts val="0"/>
                        </a:spcBef>
                        <a:spcAft>
                          <a:spcPts val="0"/>
                        </a:spcAft>
                      </a:pPr>
                      <a:r>
                        <a:rPr lang="en-GB" sz="1400" b="0" dirty="0">
                          <a:solidFill>
                            <a:schemeClr val="tx1"/>
                          </a:solidFill>
                          <a:effectLst/>
                        </a:rPr>
                        <a:t>        type: </a:t>
                      </a:r>
                      <a:r>
                        <a:rPr lang="en-GB" sz="1400" b="0" dirty="0" err="1">
                          <a:solidFill>
                            <a:schemeClr val="tx1"/>
                          </a:solidFill>
                          <a:effectLst/>
                        </a:rPr>
                        <a:t>tosca.interfaces.nfv.Vnflcm</a:t>
                      </a:r>
                      <a:endParaRPr lang="en-US" sz="1400" b="0" dirty="0">
                        <a:solidFill>
                          <a:schemeClr val="tx1"/>
                        </a:solidFill>
                        <a:effectLst/>
                      </a:endParaRPr>
                    </a:p>
                  </a:txBody>
                  <a:tcPr marL="14601" marR="59969" marT="30245" marB="44847">
                    <a:solidFill>
                      <a:schemeClr val="bg1">
                        <a:lumMod val="85000"/>
                      </a:schemeClr>
                    </a:solidFill>
                  </a:tcPr>
                </a:tc>
                <a:extLst>
                  <a:ext uri="{0D108BD9-81ED-4DB2-BD59-A6C34878D82A}">
                    <a16:rowId xmlns:a16="http://schemas.microsoft.com/office/drawing/2014/main" val="3411732158"/>
                  </a:ext>
                </a:extLst>
              </a:tr>
            </a:tbl>
          </a:graphicData>
        </a:graphic>
      </p:graphicFrame>
      <p:graphicFrame>
        <p:nvGraphicFramePr>
          <p:cNvPr id="10" name="Table 9">
            <a:extLst>
              <a:ext uri="{FF2B5EF4-FFF2-40B4-BE49-F238E27FC236}">
                <a16:creationId xmlns:a16="http://schemas.microsoft.com/office/drawing/2014/main" id="{663DCDF0-3CE1-4F86-9DBC-9B88332FBDAD}"/>
              </a:ext>
            </a:extLst>
          </p:cNvPr>
          <p:cNvGraphicFramePr>
            <a:graphicFrameLocks noGrp="1"/>
          </p:cNvGraphicFramePr>
          <p:nvPr>
            <p:extLst>
              <p:ext uri="{D42A27DB-BD31-4B8C-83A1-F6EECF244321}">
                <p14:modId xmlns:p14="http://schemas.microsoft.com/office/powerpoint/2010/main" val="1610216185"/>
              </p:ext>
            </p:extLst>
          </p:nvPr>
        </p:nvGraphicFramePr>
        <p:xfrm>
          <a:off x="0" y="1565552"/>
          <a:ext cx="6039549" cy="3767328"/>
        </p:xfrm>
        <a:graphic>
          <a:graphicData uri="http://schemas.openxmlformats.org/drawingml/2006/table">
            <a:tbl>
              <a:tblPr firstRow="1" firstCol="1" bandRow="1">
                <a:tableStyleId>{5C22544A-7EE6-4342-B048-85BDC9FD1C3A}</a:tableStyleId>
              </a:tblPr>
              <a:tblGrid>
                <a:gridCol w="6039549">
                  <a:extLst>
                    <a:ext uri="{9D8B030D-6E8A-4147-A177-3AD203B41FA5}">
                      <a16:colId xmlns:a16="http://schemas.microsoft.com/office/drawing/2014/main" val="3751573032"/>
                    </a:ext>
                  </a:extLst>
                </a:gridCol>
              </a:tblGrid>
              <a:tr h="3767328">
                <a:tc>
                  <a:txBody>
                    <a:bodyPr/>
                    <a:lstStyle/>
                    <a:p>
                      <a:pPr marL="0" marR="0">
                        <a:lnSpc>
                          <a:spcPct val="115000"/>
                        </a:lnSpc>
                        <a:spcBef>
                          <a:spcPts val="0"/>
                        </a:spcBef>
                        <a:spcAft>
                          <a:spcPts val="0"/>
                        </a:spcAft>
                      </a:pPr>
                      <a:r>
                        <a:rPr lang="en-GB" sz="1600" b="0" dirty="0" err="1">
                          <a:solidFill>
                            <a:schemeClr val="tx1"/>
                          </a:solidFill>
                          <a:effectLst/>
                        </a:rPr>
                        <a:t>tosca.interfaces.nfv.Vnflcm</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a:t>
                      </a:r>
                      <a:r>
                        <a:rPr lang="en-GB" sz="1600" b="0" dirty="0" err="1">
                          <a:solidFill>
                            <a:schemeClr val="tx1"/>
                          </a:solidFill>
                          <a:effectLst/>
                        </a:rPr>
                        <a:t>derived_from</a:t>
                      </a:r>
                      <a:r>
                        <a:rPr lang="en-GB" sz="1600" b="0" dirty="0">
                          <a:solidFill>
                            <a:schemeClr val="tx1"/>
                          </a:solidFill>
                          <a:effectLst/>
                        </a:rPr>
                        <a:t>: </a:t>
                      </a:r>
                      <a:r>
                        <a:rPr lang="en-GB" sz="1600" b="0" dirty="0" err="1">
                          <a:solidFill>
                            <a:schemeClr val="tx1"/>
                          </a:solidFill>
                          <a:effectLst/>
                        </a:rPr>
                        <a:t>tosca.interfaces.Root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instantiate: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description: Invoked upon receipt of an Instantiate VNF request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highlight>
                            <a:srgbClr val="00FF00"/>
                          </a:highlight>
                        </a:rPr>
                        <a:t>    inputs:</a:t>
                      </a:r>
                      <a:endParaRPr lang="en-US" sz="1600" b="0" dirty="0">
                        <a:solidFill>
                          <a:schemeClr val="tx1"/>
                        </a:solidFill>
                        <a:effectLst/>
                        <a:highlight>
                          <a:srgbClr val="00FF00"/>
                        </a:highlight>
                      </a:endParaRPr>
                    </a:p>
                    <a:p>
                      <a:pPr marL="0" marR="0">
                        <a:lnSpc>
                          <a:spcPct val="115000"/>
                        </a:lnSpc>
                        <a:spcBef>
                          <a:spcPts val="0"/>
                        </a:spcBef>
                        <a:spcAft>
                          <a:spcPts val="0"/>
                        </a:spcAft>
                      </a:pPr>
                      <a:r>
                        <a:rPr lang="en-GB" sz="1600" b="0" dirty="0">
                          <a:solidFill>
                            <a:schemeClr val="tx1"/>
                          </a:solidFill>
                          <a:effectLst/>
                          <a:highlight>
                            <a:srgbClr val="00FF00"/>
                          </a:highlight>
                        </a:rPr>
                        <a:t>      </a:t>
                      </a:r>
                      <a:r>
                        <a:rPr lang="en-GB" sz="1600" b="0" dirty="0" err="1">
                          <a:solidFill>
                            <a:schemeClr val="tx1"/>
                          </a:solidFill>
                          <a:effectLst/>
                          <a:highlight>
                            <a:srgbClr val="00FF00"/>
                          </a:highlight>
                        </a:rPr>
                        <a:t>additional_parameters</a:t>
                      </a:r>
                      <a:r>
                        <a:rPr lang="en-GB" sz="1600" b="0" dirty="0">
                          <a:solidFill>
                            <a:schemeClr val="tx1"/>
                          </a:solidFill>
                          <a:effectLst/>
                          <a:highlight>
                            <a:srgbClr val="00FF00"/>
                          </a:highlight>
                        </a:rPr>
                        <a:t>:</a:t>
                      </a:r>
                      <a:endParaRPr lang="en-US" sz="1600" b="0" dirty="0">
                        <a:solidFill>
                          <a:schemeClr val="tx1"/>
                        </a:solidFill>
                        <a:effectLst/>
                        <a:highlight>
                          <a:srgbClr val="00FF00"/>
                        </a:highlight>
                      </a:endParaRPr>
                    </a:p>
                    <a:p>
                      <a:pPr marL="0" marR="0">
                        <a:lnSpc>
                          <a:spcPct val="115000"/>
                        </a:lnSpc>
                        <a:spcBef>
                          <a:spcPts val="0"/>
                        </a:spcBef>
                        <a:spcAft>
                          <a:spcPts val="0"/>
                        </a:spcAft>
                      </a:pPr>
                      <a:r>
                        <a:rPr lang="en-GB" sz="1600" b="0" dirty="0">
                          <a:solidFill>
                            <a:schemeClr val="tx1"/>
                          </a:solidFill>
                          <a:effectLst/>
                          <a:highlight>
                            <a:srgbClr val="00FF00"/>
                          </a:highlight>
                        </a:rPr>
                        <a:t>        type: </a:t>
                      </a:r>
                      <a:r>
                        <a:rPr lang="en-GB" sz="1600" b="0" dirty="0" err="1">
                          <a:solidFill>
                            <a:schemeClr val="tx1"/>
                          </a:solidFill>
                          <a:effectLst/>
                          <a:highlight>
                            <a:srgbClr val="00FF00"/>
                          </a:highlight>
                        </a:rPr>
                        <a:t>tosca.datatypes.nfv.VnfOperationAdditionalParameters</a:t>
                      </a:r>
                      <a:endParaRPr lang="en-US" sz="1600" b="0" dirty="0">
                        <a:solidFill>
                          <a:schemeClr val="tx1"/>
                        </a:solidFill>
                        <a:effectLst/>
                        <a:highlight>
                          <a:srgbClr val="00FF00"/>
                        </a:highlight>
                      </a:endParaRPr>
                    </a:p>
                    <a:p>
                      <a:pPr marL="0" marR="0">
                        <a:lnSpc>
                          <a:spcPct val="115000"/>
                        </a:lnSpc>
                        <a:spcBef>
                          <a:spcPts val="0"/>
                        </a:spcBef>
                        <a:spcAft>
                          <a:spcPts val="0"/>
                        </a:spcAft>
                      </a:pPr>
                      <a:r>
                        <a:rPr lang="en-GB" sz="1600" b="0" dirty="0">
                          <a:solidFill>
                            <a:schemeClr val="tx1"/>
                          </a:solidFill>
                          <a:effectLst/>
                        </a:rPr>
                        <a:t>        required: false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a:t>
                      </a:r>
                      <a:r>
                        <a:rPr lang="en-GB" sz="1600" b="0" dirty="0" err="1">
                          <a:solidFill>
                            <a:schemeClr val="tx1"/>
                          </a:solidFill>
                          <a:effectLst/>
                        </a:rPr>
                        <a:t>instantiate_start</a:t>
                      </a:r>
                      <a:r>
                        <a:rPr lang="en-GB" sz="1600" b="0" dirty="0">
                          <a:solidFill>
                            <a:schemeClr val="tx1"/>
                          </a:solidFill>
                          <a:effectLst/>
                        </a:rPr>
                        <a: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description: Invoked before instantiate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a:t>
                      </a:r>
                      <a:r>
                        <a:rPr lang="en-GB" sz="1600" b="0" dirty="0" err="1">
                          <a:solidFill>
                            <a:schemeClr val="tx1"/>
                          </a:solidFill>
                          <a:effectLst/>
                        </a:rPr>
                        <a:t>instantiate_end</a:t>
                      </a:r>
                      <a:r>
                        <a:rPr lang="en-GB" sz="1600" b="0" dirty="0">
                          <a:solidFill>
                            <a:schemeClr val="tx1"/>
                          </a:solidFill>
                          <a:effectLst/>
                        </a:rPr>
                        <a:t>:</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    description: Invoked after instantiate</a:t>
                      </a:r>
                      <a:endParaRPr lang="en-US" sz="1600" b="0" dirty="0">
                        <a:solidFill>
                          <a:schemeClr val="tx1"/>
                        </a:solidFill>
                        <a:effectLst/>
                      </a:endParaRPr>
                    </a:p>
                    <a:p>
                      <a:pPr marL="0" marR="0">
                        <a:lnSpc>
                          <a:spcPct val="115000"/>
                        </a:lnSpc>
                        <a:spcBef>
                          <a:spcPts val="0"/>
                        </a:spcBef>
                        <a:spcAft>
                          <a:spcPts val="0"/>
                        </a:spcAft>
                      </a:pPr>
                      <a:r>
                        <a:rPr lang="en-GB" sz="1600" b="0" dirty="0">
                          <a:solidFill>
                            <a:schemeClr val="tx1"/>
                          </a:solidFill>
                          <a:effectLst/>
                        </a:rPr>
                        <a:t>...</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7367" marR="97367" marT="49107" marB="72813">
                    <a:solidFill>
                      <a:schemeClr val="bg1">
                        <a:lumMod val="85000"/>
                      </a:schemeClr>
                    </a:solidFill>
                  </a:tcPr>
                </a:tc>
                <a:extLst>
                  <a:ext uri="{0D108BD9-81ED-4DB2-BD59-A6C34878D82A}">
                    <a16:rowId xmlns:a16="http://schemas.microsoft.com/office/drawing/2014/main" val="3370835727"/>
                  </a:ext>
                </a:extLst>
              </a:tr>
            </a:tbl>
          </a:graphicData>
        </a:graphic>
      </p:graphicFrame>
      <p:sp>
        <p:nvSpPr>
          <p:cNvPr id="11" name="TextBox 10">
            <a:extLst>
              <a:ext uri="{FF2B5EF4-FFF2-40B4-BE49-F238E27FC236}">
                <a16:creationId xmlns:a16="http://schemas.microsoft.com/office/drawing/2014/main" id="{0F755B5F-795F-49CC-A933-7F2069A79A40}"/>
              </a:ext>
            </a:extLst>
          </p:cNvPr>
          <p:cNvSpPr txBox="1"/>
          <p:nvPr/>
        </p:nvSpPr>
        <p:spPr>
          <a:xfrm>
            <a:off x="1403498" y="5520121"/>
            <a:ext cx="2154412" cy="481198"/>
          </a:xfrm>
          <a:prstGeom prst="rect">
            <a:avLst/>
          </a:prstGeom>
          <a:noFill/>
        </p:spPr>
        <p:txBody>
          <a:bodyPr wrap="none" lIns="96000" tIns="96000" rIns="96000" bIns="96000" rtlCol="0">
            <a:spAutoFit/>
          </a:bodyPr>
          <a:lstStyle/>
          <a:p>
            <a:pPr>
              <a:buClr>
                <a:srgbClr val="001135"/>
              </a:buClr>
            </a:pPr>
            <a:r>
              <a:rPr lang="en-US" sz="1867" dirty="0">
                <a:ea typeface="Nokia Pure Text" panose="020B0503020202020204" pitchFamily="34" charset="0"/>
                <a:cs typeface="Nokia Pure Headline Light"/>
              </a:rPr>
              <a:t>Setting parameters: </a:t>
            </a:r>
          </a:p>
        </p:txBody>
      </p:sp>
      <p:sp>
        <p:nvSpPr>
          <p:cNvPr id="12" name="TextBox 11">
            <a:extLst>
              <a:ext uri="{FF2B5EF4-FFF2-40B4-BE49-F238E27FC236}">
                <a16:creationId xmlns:a16="http://schemas.microsoft.com/office/drawing/2014/main" id="{42A6306D-CE9D-4AA9-96C6-37C05FE03283}"/>
              </a:ext>
            </a:extLst>
          </p:cNvPr>
          <p:cNvSpPr txBox="1"/>
          <p:nvPr/>
        </p:nvSpPr>
        <p:spPr>
          <a:xfrm>
            <a:off x="7669314" y="5892451"/>
            <a:ext cx="1446975" cy="481198"/>
          </a:xfrm>
          <a:prstGeom prst="rect">
            <a:avLst/>
          </a:prstGeom>
          <a:noFill/>
        </p:spPr>
        <p:txBody>
          <a:bodyPr wrap="none" lIns="96000" tIns="96000" rIns="96000" bIns="96000" rtlCol="0">
            <a:spAutoFit/>
          </a:bodyPr>
          <a:lstStyle/>
          <a:p>
            <a:pPr>
              <a:buClr>
                <a:srgbClr val="001135"/>
              </a:buClr>
            </a:pPr>
            <a:r>
              <a:rPr lang="en-US" sz="1867" dirty="0">
                <a:ea typeface="Nokia Pure Text" panose="020B0503020202020204" pitchFamily="34" charset="0"/>
                <a:cs typeface="Nokia Pure Headline Light"/>
              </a:rPr>
              <a:t>Pre-defined: </a:t>
            </a:r>
          </a:p>
        </p:txBody>
      </p:sp>
    </p:spTree>
    <p:extLst>
      <p:ext uri="{BB962C8B-B14F-4D97-AF65-F5344CB8AC3E}">
        <p14:creationId xmlns:p14="http://schemas.microsoft.com/office/powerpoint/2010/main" val="35352917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2050</TotalTime>
  <Words>1157</Words>
  <Application>Microsoft Office PowerPoint</Application>
  <PresentationFormat>Widescreen</PresentationFormat>
  <Paragraphs>123</Paragraphs>
  <Slides>12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1" baseType="lpstr">
      <vt:lpstr>.AppleSystemUIFont</vt:lpstr>
      <vt:lpstr>Arial</vt:lpstr>
      <vt:lpstr>Calibri</vt:lpstr>
      <vt:lpstr>Calibri Light</vt:lpstr>
      <vt:lpstr>Nokia Pure Headline Light</vt:lpstr>
      <vt:lpstr>Nokia Pure Text</vt:lpstr>
      <vt:lpstr>Times New Roman</vt:lpstr>
      <vt:lpstr>Office Theme</vt:lpstr>
      <vt:lpstr>Document</vt:lpstr>
      <vt:lpstr>SOL001 updates and key points  Thinh Nguyenphu, Nokia thinh.nguyenphu@nokia.com  June 25, 2018 </vt:lpstr>
      <vt:lpstr>SOL001 (VNFD Status), as June 14</vt:lpstr>
      <vt:lpstr>SOL001 (VNFD): key concepts</vt:lpstr>
      <vt:lpstr>2 Levels service template design: key points</vt:lpstr>
      <vt:lpstr>1 service template design: based on tosca_simple_yaml_1_1</vt:lpstr>
      <vt:lpstr>1 and 2 level service template design: examples</vt:lpstr>
      <vt:lpstr>SOL001 NFV Types definitions file</vt:lpstr>
      <vt:lpstr>VnfLcmOperationsConfiguration (1/2)</vt:lpstr>
      <vt:lpstr>VnfLcmOperationsConfiguration (2/2)</vt:lpstr>
      <vt:lpstr>VnfConfigurableProperties &amp; VnfInfoModifiableAttributes</vt:lpstr>
      <vt:lpstr>Scaling Aspect &amp; ElementGroup IEs</vt:lpstr>
      <vt:lpstr>Scaling Aspect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Thinh Nguyenphu</cp:lastModifiedBy>
  <cp:revision>142</cp:revision>
  <dcterms:created xsi:type="dcterms:W3CDTF">2017-02-27T16:23:08Z</dcterms:created>
  <dcterms:modified xsi:type="dcterms:W3CDTF">2018-06-25T14:06:18Z</dcterms:modified>
</cp:coreProperties>
</file>