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358" r:id="rId2"/>
    <p:sldId id="450" r:id="rId3"/>
    <p:sldId id="453" r:id="rId4"/>
    <p:sldId id="451" r:id="rId5"/>
    <p:sldId id="452" r:id="rId6"/>
    <p:sldId id="437" r:id="rId7"/>
    <p:sldId id="438" r:id="rId8"/>
    <p:sldId id="439" r:id="rId9"/>
    <p:sldId id="440" r:id="rId10"/>
    <p:sldId id="441" r:id="rId11"/>
    <p:sldId id="44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9EE"/>
    <a:srgbClr val="FFFFCC"/>
    <a:srgbClr val="FF7C80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51" autoAdjust="0"/>
    <p:restoredTop sz="96096" autoAdjust="0"/>
  </p:normalViewPr>
  <p:slideViewPr>
    <p:cSldViewPr snapToGrid="0" snapToObjects="1">
      <p:cViewPr varScale="1">
        <p:scale>
          <a:sx n="85" d="100"/>
          <a:sy n="85" d="100"/>
        </p:scale>
        <p:origin x="96" y="690"/>
      </p:cViewPr>
      <p:guideLst>
        <p:guide orient="horz" pos="2160"/>
        <p:guide pos="3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6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46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82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83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22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56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76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42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15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04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43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1"/>
          <p:cNvSpPr txBox="1"/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/>
          <a:srcRect/>
          <a:stretch>
            <a:fillRect/>
          </a:stretch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435508" y="3594174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Orchestrator + 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Controller Review and future evolution consideration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090265" y="5371167"/>
            <a:ext cx="443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YUAN YUE</a:t>
            </a:r>
          </a:p>
          <a:p>
            <a:r>
              <a:rPr lang="en-US" altLang="zh-CN" b="1" dirty="0" smtClean="0">
                <a:solidFill>
                  <a:schemeClr val="bg1"/>
                </a:solidFill>
              </a:rPr>
              <a:t>ZTE COPORATION</a:t>
            </a:r>
          </a:p>
          <a:p>
            <a:r>
              <a:rPr lang="en-US" altLang="zh-CN" b="1" dirty="0" smtClean="0">
                <a:solidFill>
                  <a:schemeClr val="bg1"/>
                </a:solidFill>
              </a:rPr>
              <a:t>2018-8-8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 on VFC evolution of </a:t>
            </a:r>
            <a:r>
              <a:rPr lang="en-US" dirty="0" smtClean="0"/>
              <a:t>R3+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9500" y="1461770"/>
            <a:ext cx="980298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r>
              <a:rPr lang="zh-CN" altLang="en-US" dirty="0" smtClean="0">
                <a:ea typeface="宋体" panose="02010600030101010101" pitchFamily="2" charset="-122"/>
              </a:rPr>
              <a:t>，</a:t>
            </a:r>
            <a:r>
              <a:rPr lang="en-US" altLang="zh-CN" dirty="0" smtClean="0">
                <a:ea typeface="宋体" panose="02010600030101010101" pitchFamily="2" charset="-122"/>
              </a:rPr>
              <a:t>Support NS enhancement for 5G use case</a:t>
            </a:r>
            <a:endParaRPr lang="zh-CN" altLang="en-US" dirty="0" smtClean="0"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ea typeface="宋体" panose="02010600030101010101" pitchFamily="2" charset="-122"/>
              </a:rPr>
              <a:t>Support PNF PnP via EMS, including PNF register, PNF instance selection, PNF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activation</a:t>
            </a:r>
            <a:endParaRPr lang="zh-CN" altLang="en-US" dirty="0" smtClean="0"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ea typeface="宋体" panose="02010600030101010101" pitchFamily="2" charset="-122"/>
              </a:rPr>
              <a:t>Support </a:t>
            </a:r>
            <a:r>
              <a:rPr lang="en-US" altLang="zh-CN" dirty="0" smtClean="0">
                <a:ea typeface="宋体" panose="02010600030101010101" pitchFamily="2" charset="-122"/>
              </a:rPr>
              <a:t>orchestration of </a:t>
            </a:r>
            <a:r>
              <a:rPr lang="en-US" altLang="zh-CN" dirty="0" smtClean="0">
                <a:ea typeface="宋体" panose="02010600030101010101" pitchFamily="2" charset="-122"/>
              </a:rPr>
              <a:t>NS with both PNFs and VNFs</a:t>
            </a:r>
            <a:endParaRPr lang="zh-CN" altLang="en-US" dirty="0" smtClean="0">
              <a:ea typeface="宋体" panose="02010600030101010101" pitchFamily="2" charset="-122"/>
            </a:endParaRPr>
          </a:p>
          <a:p>
            <a:pPr lvl="1" indent="0">
              <a:buFont typeface="Arial" panose="020B0604020202020204" pitchFamily="34" charset="0"/>
              <a:buNone/>
            </a:pPr>
            <a:endParaRPr lang="zh-CN" altLang="en-US" dirty="0" smtClean="0">
              <a:ea typeface="宋体" panose="02010600030101010101" pitchFamily="2" charset="-122"/>
            </a:endParaRPr>
          </a:p>
          <a:p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r>
              <a:rPr lang="zh-CN" altLang="en-US" dirty="0" smtClean="0">
                <a:ea typeface="宋体" panose="02010600030101010101" pitchFamily="2" charset="-122"/>
              </a:rPr>
              <a:t>，</a:t>
            </a:r>
            <a:r>
              <a:rPr lang="en-US" altLang="zh-CN" dirty="0" smtClean="0">
                <a:ea typeface="宋体" panose="02010600030101010101" pitchFamily="2" charset="-122"/>
              </a:rPr>
              <a:t>Align with latest output of ETSI:</a:t>
            </a:r>
            <a:endParaRPr lang="zh-CN" altLang="en-US" dirty="0" smtClean="0"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ea typeface="宋体" panose="02010600030101010101" pitchFamily="2" charset="-122"/>
              </a:rPr>
              <a:t>SOL003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ea typeface="宋体" panose="02010600030101010101" pitchFamily="2" charset="-122"/>
              </a:rPr>
              <a:t>SOL005</a:t>
            </a:r>
          </a:p>
          <a:p>
            <a:endParaRPr lang="zh-CN" altLang="en-US" dirty="0" smtClean="0">
              <a:ea typeface="宋体" panose="02010600030101010101" pitchFamily="2" charset="-122"/>
            </a:endParaRPr>
          </a:p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r>
              <a:rPr lang="zh-CN" altLang="en-US" dirty="0" smtClean="0">
                <a:ea typeface="宋体" panose="02010600030101010101" pitchFamily="2" charset="-122"/>
              </a:rPr>
              <a:t>， </a:t>
            </a:r>
            <a:r>
              <a:rPr lang="en-US" altLang="zh-CN" dirty="0" smtClean="0">
                <a:ea typeface="宋体" panose="02010600030101010101" pitchFamily="2" charset="-122"/>
              </a:rPr>
              <a:t>Enhance </a:t>
            </a:r>
            <a:r>
              <a:rPr lang="en-US" altLang="zh-CN" dirty="0" smtClean="0">
                <a:ea typeface="宋体" panose="02010600030101010101" pitchFamily="2" charset="-122"/>
              </a:rPr>
              <a:t>VFC full LCM management</a:t>
            </a:r>
            <a:endParaRPr lang="zh-CN" altLang="en-US" dirty="0" smtClean="0"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ea typeface="宋体" panose="02010600030101010101" pitchFamily="2" charset="-122"/>
              </a:rPr>
              <a:t>Support </a:t>
            </a:r>
            <a:r>
              <a:rPr lang="en-US" altLang="zh-CN" dirty="0" smtClean="0">
                <a:ea typeface="宋体" panose="02010600030101010101" pitchFamily="2" charset="-122"/>
              </a:rPr>
              <a:t>NS LCM operations including start, stop, scaling</a:t>
            </a:r>
            <a:endParaRPr lang="zh-CN" altLang="en-US" dirty="0" smtClean="0"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ea typeface="宋体" panose="02010600030101010101" pitchFamily="2" charset="-122"/>
              </a:rPr>
              <a:t>Support </a:t>
            </a:r>
            <a:r>
              <a:rPr lang="en-US" altLang="zh-CN" dirty="0" smtClean="0">
                <a:ea typeface="宋体" panose="02010600030101010101" pitchFamily="2" charset="-122"/>
              </a:rPr>
              <a:t>VNF </a:t>
            </a:r>
            <a:r>
              <a:rPr lang="en-US" altLang="zh-CN" dirty="0">
                <a:ea typeface="宋体" panose="02010600030101010101" pitchFamily="2" charset="-122"/>
              </a:rPr>
              <a:t>LCM operations including start, stop, </a:t>
            </a:r>
            <a:r>
              <a:rPr lang="en-US" altLang="zh-CN" dirty="0" smtClean="0">
                <a:ea typeface="宋体" panose="02010600030101010101" pitchFamily="2" charset="-122"/>
              </a:rPr>
              <a:t>scaling, configuration</a:t>
            </a:r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 smtClean="0">
                <a:ea typeface="宋体" panose="02010600030101010101" pitchFamily="2" charset="-122"/>
              </a:rPr>
              <a:t>         </a:t>
            </a:r>
            <a:endParaRPr lang="zh-CN" altLang="en-US" dirty="0" smtClean="0">
              <a:ea typeface="宋体" panose="02010600030101010101" pitchFamily="2" charset="-122"/>
            </a:endParaRPr>
          </a:p>
          <a:p>
            <a:r>
              <a:rPr lang="zh-CN" altLang="en-US" dirty="0" smtClean="0">
                <a:ea typeface="宋体" panose="02010600030101010101" pitchFamily="2" charset="-122"/>
              </a:rPr>
              <a:t>                 </a:t>
            </a:r>
          </a:p>
          <a:p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questions for discussion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0221" y="1175852"/>
            <a:ext cx="99793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Orchestration of networking between data centers or regions: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</a:t>
            </a:r>
            <a:r>
              <a:rPr lang="en-US" altLang="zh-CN" dirty="0" smtClean="0"/>
              <a:t>Launched from SO or VFC? ETSI is discussion on this part.</a:t>
            </a:r>
            <a:endParaRPr lang="en-US" altLang="zh-CN" dirty="0" smtClean="0"/>
          </a:p>
          <a:p>
            <a:r>
              <a:rPr lang="zh-CN" altLang="en-US" dirty="0" smtClean="0"/>
              <a:t>       </a:t>
            </a:r>
            <a:r>
              <a:rPr lang="en-US" altLang="zh-CN" dirty="0" smtClean="0"/>
              <a:t>Enhancement in SDNC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endParaRPr lang="en-US" altLang="zh-CN" dirty="0" smtClean="0"/>
          </a:p>
          <a:p>
            <a:r>
              <a:rPr lang="en-US" altLang="zh-CN" dirty="0" smtClean="0"/>
              <a:t>If </a:t>
            </a:r>
            <a:r>
              <a:rPr lang="en-US" altLang="zh-CN" dirty="0" smtClean="0"/>
              <a:t>SDNR is necessary?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Which component provides configuration functionality?</a:t>
            </a:r>
            <a:endParaRPr lang="en-US" altLang="zh-CN" dirty="0" smtClean="0"/>
          </a:p>
          <a:p>
            <a:r>
              <a:rPr lang="zh-CN" altLang="en-US" dirty="0" smtClean="0"/>
              <a:t> </a:t>
            </a:r>
            <a:r>
              <a:rPr lang="en-US" altLang="zh-CN" dirty="0" smtClean="0"/>
              <a:t>Propose: Initial configuration could be provided by VNFM or APPC, Further configuration would be provided by EMS. </a:t>
            </a:r>
            <a:r>
              <a:rPr lang="en-US" altLang="zh-CN" dirty="0" smtClean="0"/>
              <a:t>What are ideas from other vendors or operators?</a:t>
            </a: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Orchestrator </a:t>
            </a:r>
            <a:r>
              <a:rPr lang="en-US" altLang="zh-CN" dirty="0" smtClean="0"/>
              <a:t>+ </a:t>
            </a:r>
            <a:r>
              <a:rPr lang="en-US" altLang="zh-CN" dirty="0" smtClean="0"/>
              <a:t>Controller comes from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ECOMP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94665" y="1442720"/>
            <a:ext cx="7770387" cy="4598035"/>
            <a:chOff x="1521" y="1916"/>
            <a:chExt cx="15430" cy="7241"/>
          </a:xfrm>
        </p:grpSpPr>
        <p:sp>
          <p:nvSpPr>
            <p:cNvPr id="107" name="Freeform 281"/>
            <p:cNvSpPr/>
            <p:nvPr/>
          </p:nvSpPr>
          <p:spPr bwMode="auto">
            <a:xfrm>
              <a:off x="4887" y="7487"/>
              <a:ext cx="11598" cy="1670"/>
            </a:xfrm>
            <a:custGeom>
              <a:avLst/>
              <a:gdLst>
                <a:gd name="T0" fmla="*/ 86 w 1363"/>
                <a:gd name="T1" fmla="*/ 394 h 1152"/>
                <a:gd name="T2" fmla="*/ 42 w 1363"/>
                <a:gd name="T3" fmla="*/ 424 h 1152"/>
                <a:gd name="T4" fmla="*/ 12 w 1363"/>
                <a:gd name="T5" fmla="*/ 470 h 1152"/>
                <a:gd name="T6" fmla="*/ 0 w 1363"/>
                <a:gd name="T7" fmla="*/ 526 h 1152"/>
                <a:gd name="T8" fmla="*/ 10 w 1363"/>
                <a:gd name="T9" fmla="*/ 602 h 1152"/>
                <a:gd name="T10" fmla="*/ 50 w 1363"/>
                <a:gd name="T11" fmla="*/ 666 h 1152"/>
                <a:gd name="T12" fmla="*/ 50 w 1363"/>
                <a:gd name="T13" fmla="*/ 699 h 1152"/>
                <a:gd name="T14" fmla="*/ 29 w 1363"/>
                <a:gd name="T15" fmla="*/ 754 h 1152"/>
                <a:gd name="T16" fmla="*/ 31 w 1363"/>
                <a:gd name="T17" fmla="*/ 816 h 1152"/>
                <a:gd name="T18" fmla="*/ 52 w 1363"/>
                <a:gd name="T19" fmla="*/ 871 h 1152"/>
                <a:gd name="T20" fmla="*/ 90 w 1363"/>
                <a:gd name="T21" fmla="*/ 913 h 1152"/>
                <a:gd name="T22" fmla="*/ 138 w 1363"/>
                <a:gd name="T23" fmla="*/ 939 h 1152"/>
                <a:gd name="T24" fmla="*/ 183 w 1363"/>
                <a:gd name="T25" fmla="*/ 941 h 1152"/>
                <a:gd name="T26" fmla="*/ 246 w 1363"/>
                <a:gd name="T27" fmla="*/ 1025 h 1152"/>
                <a:gd name="T28" fmla="*/ 300 w 1363"/>
                <a:gd name="T29" fmla="*/ 1062 h 1152"/>
                <a:gd name="T30" fmla="*/ 376 w 1363"/>
                <a:gd name="T31" fmla="*/ 1082 h 1152"/>
                <a:gd name="T32" fmla="*/ 441 w 1363"/>
                <a:gd name="T33" fmla="*/ 1076 h 1152"/>
                <a:gd name="T34" fmla="*/ 504 w 1363"/>
                <a:gd name="T35" fmla="*/ 1051 h 1152"/>
                <a:gd name="T36" fmla="*/ 552 w 1363"/>
                <a:gd name="T37" fmla="*/ 1089 h 1152"/>
                <a:gd name="T38" fmla="*/ 645 w 1363"/>
                <a:gd name="T39" fmla="*/ 1146 h 1152"/>
                <a:gd name="T40" fmla="*/ 731 w 1363"/>
                <a:gd name="T41" fmla="*/ 1150 h 1152"/>
                <a:gd name="T42" fmla="*/ 794 w 1363"/>
                <a:gd name="T43" fmla="*/ 1124 h 1152"/>
                <a:gd name="T44" fmla="*/ 849 w 1363"/>
                <a:gd name="T45" fmla="*/ 1078 h 1152"/>
                <a:gd name="T46" fmla="*/ 886 w 1363"/>
                <a:gd name="T47" fmla="*/ 1014 h 1152"/>
                <a:gd name="T48" fmla="*/ 922 w 1363"/>
                <a:gd name="T49" fmla="*/ 992 h 1152"/>
                <a:gd name="T50" fmla="*/ 998 w 1363"/>
                <a:gd name="T51" fmla="*/ 1010 h 1152"/>
                <a:gd name="T52" fmla="*/ 1069 w 1363"/>
                <a:gd name="T53" fmla="*/ 994 h 1152"/>
                <a:gd name="T54" fmla="*/ 1126 w 1363"/>
                <a:gd name="T55" fmla="*/ 950 h 1152"/>
                <a:gd name="T56" fmla="*/ 1164 w 1363"/>
                <a:gd name="T57" fmla="*/ 884 h 1152"/>
                <a:gd name="T58" fmla="*/ 1181 w 1363"/>
                <a:gd name="T59" fmla="*/ 803 h 1152"/>
                <a:gd name="T60" fmla="*/ 1235 w 1363"/>
                <a:gd name="T61" fmla="*/ 785 h 1152"/>
                <a:gd name="T62" fmla="*/ 1298 w 1363"/>
                <a:gd name="T63" fmla="*/ 735 h 1152"/>
                <a:gd name="T64" fmla="*/ 1342 w 1363"/>
                <a:gd name="T65" fmla="*/ 666 h 1152"/>
                <a:gd name="T66" fmla="*/ 1363 w 1363"/>
                <a:gd name="T67" fmla="*/ 581 h 1152"/>
                <a:gd name="T68" fmla="*/ 1357 w 1363"/>
                <a:gd name="T69" fmla="*/ 499 h 1152"/>
                <a:gd name="T70" fmla="*/ 1330 w 1363"/>
                <a:gd name="T71" fmla="*/ 427 h 1152"/>
                <a:gd name="T72" fmla="*/ 1330 w 1363"/>
                <a:gd name="T73" fmla="*/ 371 h 1152"/>
                <a:gd name="T74" fmla="*/ 1330 w 1363"/>
                <a:gd name="T75" fmla="*/ 301 h 1152"/>
                <a:gd name="T76" fmla="*/ 1313 w 1363"/>
                <a:gd name="T77" fmla="*/ 240 h 1152"/>
                <a:gd name="T78" fmla="*/ 1269 w 1363"/>
                <a:gd name="T79" fmla="*/ 182 h 1152"/>
                <a:gd name="T80" fmla="*/ 1221 w 1363"/>
                <a:gd name="T81" fmla="*/ 151 h 1152"/>
                <a:gd name="T82" fmla="*/ 1197 w 1363"/>
                <a:gd name="T83" fmla="*/ 99 h 1152"/>
                <a:gd name="T84" fmla="*/ 1166 w 1363"/>
                <a:gd name="T85" fmla="*/ 52 h 1152"/>
                <a:gd name="T86" fmla="*/ 1124 w 1363"/>
                <a:gd name="T87" fmla="*/ 17 h 1152"/>
                <a:gd name="T88" fmla="*/ 1071 w 1363"/>
                <a:gd name="T89" fmla="*/ 2 h 1152"/>
                <a:gd name="T90" fmla="*/ 1008 w 1363"/>
                <a:gd name="T91" fmla="*/ 9 h 1152"/>
                <a:gd name="T92" fmla="*/ 954 w 1363"/>
                <a:gd name="T93" fmla="*/ 48 h 1152"/>
                <a:gd name="T94" fmla="*/ 905 w 1363"/>
                <a:gd name="T95" fmla="*/ 26 h 1152"/>
                <a:gd name="T96" fmla="*/ 847 w 1363"/>
                <a:gd name="T97" fmla="*/ 2 h 1152"/>
                <a:gd name="T98" fmla="*/ 775 w 1363"/>
                <a:gd name="T99" fmla="*/ 15 h 1152"/>
                <a:gd name="T100" fmla="*/ 716 w 1363"/>
                <a:gd name="T101" fmla="*/ 70 h 1152"/>
                <a:gd name="T102" fmla="*/ 683 w 1363"/>
                <a:gd name="T103" fmla="*/ 68 h 1152"/>
                <a:gd name="T104" fmla="*/ 622 w 1363"/>
                <a:gd name="T105" fmla="*/ 39 h 1152"/>
                <a:gd name="T106" fmla="*/ 544 w 1363"/>
                <a:gd name="T107" fmla="*/ 42 h 1152"/>
                <a:gd name="T108" fmla="*/ 468 w 1363"/>
                <a:gd name="T109" fmla="*/ 94 h 1152"/>
                <a:gd name="T110" fmla="*/ 416 w 1363"/>
                <a:gd name="T111" fmla="*/ 125 h 1152"/>
                <a:gd name="T112" fmla="*/ 361 w 1363"/>
                <a:gd name="T113" fmla="*/ 108 h 1152"/>
                <a:gd name="T114" fmla="*/ 269 w 1363"/>
                <a:gd name="T115" fmla="*/ 116 h 1152"/>
                <a:gd name="T116" fmla="*/ 197 w 1363"/>
                <a:gd name="T117" fmla="*/ 162 h 1152"/>
                <a:gd name="T118" fmla="*/ 145 w 1363"/>
                <a:gd name="T119" fmla="*/ 233 h 1152"/>
                <a:gd name="T120" fmla="*/ 120 w 1363"/>
                <a:gd name="T121" fmla="*/ 327 h 1152"/>
                <a:gd name="T122" fmla="*/ 122 w 1363"/>
                <a:gd name="T123" fmla="*/ 383 h 11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63"/>
                <a:gd name="T187" fmla="*/ 0 h 1152"/>
                <a:gd name="T188" fmla="*/ 1363 w 1363"/>
                <a:gd name="T189" fmla="*/ 1152 h 115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63" h="1152">
                  <a:moveTo>
                    <a:pt x="122" y="383"/>
                  </a:moveTo>
                  <a:lnTo>
                    <a:pt x="109" y="385"/>
                  </a:lnTo>
                  <a:lnTo>
                    <a:pt x="96" y="391"/>
                  </a:lnTo>
                  <a:lnTo>
                    <a:pt x="86" y="394"/>
                  </a:lnTo>
                  <a:lnTo>
                    <a:pt x="73" y="400"/>
                  </a:lnTo>
                  <a:lnTo>
                    <a:pt x="63" y="407"/>
                  </a:lnTo>
                  <a:lnTo>
                    <a:pt x="52" y="415"/>
                  </a:lnTo>
                  <a:lnTo>
                    <a:pt x="42" y="424"/>
                  </a:lnTo>
                  <a:lnTo>
                    <a:pt x="36" y="435"/>
                  </a:lnTo>
                  <a:lnTo>
                    <a:pt x="27" y="446"/>
                  </a:lnTo>
                  <a:lnTo>
                    <a:pt x="19" y="459"/>
                  </a:lnTo>
                  <a:lnTo>
                    <a:pt x="12" y="470"/>
                  </a:lnTo>
                  <a:lnTo>
                    <a:pt x="8" y="482"/>
                  </a:lnTo>
                  <a:lnTo>
                    <a:pt x="4" y="497"/>
                  </a:lnTo>
                  <a:lnTo>
                    <a:pt x="0" y="510"/>
                  </a:lnTo>
                  <a:lnTo>
                    <a:pt x="0" y="526"/>
                  </a:lnTo>
                  <a:lnTo>
                    <a:pt x="0" y="541"/>
                  </a:lnTo>
                  <a:lnTo>
                    <a:pt x="0" y="561"/>
                  </a:lnTo>
                  <a:lnTo>
                    <a:pt x="4" y="583"/>
                  </a:lnTo>
                  <a:lnTo>
                    <a:pt x="10" y="602"/>
                  </a:lnTo>
                  <a:lnTo>
                    <a:pt x="17" y="620"/>
                  </a:lnTo>
                  <a:lnTo>
                    <a:pt x="27" y="636"/>
                  </a:lnTo>
                  <a:lnTo>
                    <a:pt x="38" y="651"/>
                  </a:lnTo>
                  <a:lnTo>
                    <a:pt x="50" y="666"/>
                  </a:lnTo>
                  <a:lnTo>
                    <a:pt x="65" y="677"/>
                  </a:lnTo>
                  <a:lnTo>
                    <a:pt x="65" y="675"/>
                  </a:lnTo>
                  <a:lnTo>
                    <a:pt x="57" y="686"/>
                  </a:lnTo>
                  <a:lnTo>
                    <a:pt x="50" y="699"/>
                  </a:lnTo>
                  <a:lnTo>
                    <a:pt x="44" y="712"/>
                  </a:lnTo>
                  <a:lnTo>
                    <a:pt x="38" y="726"/>
                  </a:lnTo>
                  <a:lnTo>
                    <a:pt x="36" y="739"/>
                  </a:lnTo>
                  <a:lnTo>
                    <a:pt x="29" y="754"/>
                  </a:lnTo>
                  <a:lnTo>
                    <a:pt x="29" y="768"/>
                  </a:lnTo>
                  <a:lnTo>
                    <a:pt x="29" y="785"/>
                  </a:lnTo>
                  <a:lnTo>
                    <a:pt x="29" y="800"/>
                  </a:lnTo>
                  <a:lnTo>
                    <a:pt x="31" y="816"/>
                  </a:lnTo>
                  <a:lnTo>
                    <a:pt x="36" y="831"/>
                  </a:lnTo>
                  <a:lnTo>
                    <a:pt x="40" y="845"/>
                  </a:lnTo>
                  <a:lnTo>
                    <a:pt x="46" y="858"/>
                  </a:lnTo>
                  <a:lnTo>
                    <a:pt x="52" y="871"/>
                  </a:lnTo>
                  <a:lnTo>
                    <a:pt x="61" y="884"/>
                  </a:lnTo>
                  <a:lnTo>
                    <a:pt x="69" y="895"/>
                  </a:lnTo>
                  <a:lnTo>
                    <a:pt x="78" y="906"/>
                  </a:lnTo>
                  <a:lnTo>
                    <a:pt x="90" y="913"/>
                  </a:lnTo>
                  <a:lnTo>
                    <a:pt x="101" y="922"/>
                  </a:lnTo>
                  <a:lnTo>
                    <a:pt x="113" y="928"/>
                  </a:lnTo>
                  <a:lnTo>
                    <a:pt x="126" y="933"/>
                  </a:lnTo>
                  <a:lnTo>
                    <a:pt x="138" y="939"/>
                  </a:lnTo>
                  <a:lnTo>
                    <a:pt x="151" y="941"/>
                  </a:lnTo>
                  <a:lnTo>
                    <a:pt x="166" y="941"/>
                  </a:lnTo>
                  <a:lnTo>
                    <a:pt x="174" y="941"/>
                  </a:lnTo>
                  <a:lnTo>
                    <a:pt x="183" y="941"/>
                  </a:lnTo>
                  <a:lnTo>
                    <a:pt x="191" y="957"/>
                  </a:lnTo>
                  <a:lnTo>
                    <a:pt x="199" y="972"/>
                  </a:lnTo>
                  <a:lnTo>
                    <a:pt x="220" y="999"/>
                  </a:lnTo>
                  <a:lnTo>
                    <a:pt x="246" y="1025"/>
                  </a:lnTo>
                  <a:lnTo>
                    <a:pt x="258" y="1034"/>
                  </a:lnTo>
                  <a:lnTo>
                    <a:pt x="271" y="1045"/>
                  </a:lnTo>
                  <a:lnTo>
                    <a:pt x="286" y="1053"/>
                  </a:lnTo>
                  <a:lnTo>
                    <a:pt x="300" y="1062"/>
                  </a:lnTo>
                  <a:lnTo>
                    <a:pt x="315" y="1069"/>
                  </a:lnTo>
                  <a:lnTo>
                    <a:pt x="330" y="1073"/>
                  </a:lnTo>
                  <a:lnTo>
                    <a:pt x="361" y="1080"/>
                  </a:lnTo>
                  <a:lnTo>
                    <a:pt x="376" y="1082"/>
                  </a:lnTo>
                  <a:lnTo>
                    <a:pt x="393" y="1084"/>
                  </a:lnTo>
                  <a:lnTo>
                    <a:pt x="409" y="1082"/>
                  </a:lnTo>
                  <a:lnTo>
                    <a:pt x="426" y="1080"/>
                  </a:lnTo>
                  <a:lnTo>
                    <a:pt x="441" y="1076"/>
                  </a:lnTo>
                  <a:lnTo>
                    <a:pt x="458" y="1073"/>
                  </a:lnTo>
                  <a:lnTo>
                    <a:pt x="475" y="1067"/>
                  </a:lnTo>
                  <a:lnTo>
                    <a:pt x="489" y="1060"/>
                  </a:lnTo>
                  <a:lnTo>
                    <a:pt x="504" y="1051"/>
                  </a:lnTo>
                  <a:lnTo>
                    <a:pt x="519" y="1043"/>
                  </a:lnTo>
                  <a:lnTo>
                    <a:pt x="533" y="1069"/>
                  </a:lnTo>
                  <a:lnTo>
                    <a:pt x="552" y="1089"/>
                  </a:lnTo>
                  <a:lnTo>
                    <a:pt x="573" y="1108"/>
                  </a:lnTo>
                  <a:lnTo>
                    <a:pt x="596" y="1124"/>
                  </a:lnTo>
                  <a:lnTo>
                    <a:pt x="620" y="1135"/>
                  </a:lnTo>
                  <a:lnTo>
                    <a:pt x="645" y="1146"/>
                  </a:lnTo>
                  <a:lnTo>
                    <a:pt x="670" y="1150"/>
                  </a:lnTo>
                  <a:lnTo>
                    <a:pt x="697" y="1152"/>
                  </a:lnTo>
                  <a:lnTo>
                    <a:pt x="714" y="1150"/>
                  </a:lnTo>
                  <a:lnTo>
                    <a:pt x="731" y="1150"/>
                  </a:lnTo>
                  <a:lnTo>
                    <a:pt x="748" y="1146"/>
                  </a:lnTo>
                  <a:lnTo>
                    <a:pt x="765" y="1139"/>
                  </a:lnTo>
                  <a:lnTo>
                    <a:pt x="779" y="1131"/>
                  </a:lnTo>
                  <a:lnTo>
                    <a:pt x="794" y="1124"/>
                  </a:lnTo>
                  <a:lnTo>
                    <a:pt x="809" y="1115"/>
                  </a:lnTo>
                  <a:lnTo>
                    <a:pt x="823" y="1104"/>
                  </a:lnTo>
                  <a:lnTo>
                    <a:pt x="836" y="1091"/>
                  </a:lnTo>
                  <a:lnTo>
                    <a:pt x="849" y="1078"/>
                  </a:lnTo>
                  <a:lnTo>
                    <a:pt x="859" y="1064"/>
                  </a:lnTo>
                  <a:lnTo>
                    <a:pt x="870" y="1049"/>
                  </a:lnTo>
                  <a:lnTo>
                    <a:pt x="880" y="1031"/>
                  </a:lnTo>
                  <a:lnTo>
                    <a:pt x="886" y="1014"/>
                  </a:lnTo>
                  <a:lnTo>
                    <a:pt x="895" y="996"/>
                  </a:lnTo>
                  <a:lnTo>
                    <a:pt x="901" y="977"/>
                  </a:lnTo>
                  <a:lnTo>
                    <a:pt x="901" y="979"/>
                  </a:lnTo>
                  <a:lnTo>
                    <a:pt x="922" y="992"/>
                  </a:lnTo>
                  <a:lnTo>
                    <a:pt x="947" y="1003"/>
                  </a:lnTo>
                  <a:lnTo>
                    <a:pt x="973" y="1009"/>
                  </a:lnTo>
                  <a:lnTo>
                    <a:pt x="983" y="1010"/>
                  </a:lnTo>
                  <a:lnTo>
                    <a:pt x="998" y="1010"/>
                  </a:lnTo>
                  <a:lnTo>
                    <a:pt x="1017" y="1009"/>
                  </a:lnTo>
                  <a:lnTo>
                    <a:pt x="1034" y="1007"/>
                  </a:lnTo>
                  <a:lnTo>
                    <a:pt x="1052" y="1003"/>
                  </a:lnTo>
                  <a:lnTo>
                    <a:pt x="1069" y="994"/>
                  </a:lnTo>
                  <a:lnTo>
                    <a:pt x="1084" y="987"/>
                  </a:lnTo>
                  <a:lnTo>
                    <a:pt x="1099" y="976"/>
                  </a:lnTo>
                  <a:lnTo>
                    <a:pt x="1113" y="963"/>
                  </a:lnTo>
                  <a:lnTo>
                    <a:pt x="1126" y="950"/>
                  </a:lnTo>
                  <a:lnTo>
                    <a:pt x="1136" y="935"/>
                  </a:lnTo>
                  <a:lnTo>
                    <a:pt x="1149" y="919"/>
                  </a:lnTo>
                  <a:lnTo>
                    <a:pt x="1157" y="902"/>
                  </a:lnTo>
                  <a:lnTo>
                    <a:pt x="1164" y="884"/>
                  </a:lnTo>
                  <a:lnTo>
                    <a:pt x="1170" y="866"/>
                  </a:lnTo>
                  <a:lnTo>
                    <a:pt x="1176" y="845"/>
                  </a:lnTo>
                  <a:lnTo>
                    <a:pt x="1181" y="825"/>
                  </a:lnTo>
                  <a:lnTo>
                    <a:pt x="1181" y="803"/>
                  </a:lnTo>
                  <a:lnTo>
                    <a:pt x="1181" y="801"/>
                  </a:lnTo>
                  <a:lnTo>
                    <a:pt x="1200" y="798"/>
                  </a:lnTo>
                  <a:lnTo>
                    <a:pt x="1218" y="792"/>
                  </a:lnTo>
                  <a:lnTo>
                    <a:pt x="1235" y="785"/>
                  </a:lnTo>
                  <a:lnTo>
                    <a:pt x="1252" y="774"/>
                  </a:lnTo>
                  <a:lnTo>
                    <a:pt x="1269" y="763"/>
                  </a:lnTo>
                  <a:lnTo>
                    <a:pt x="1284" y="748"/>
                  </a:lnTo>
                  <a:lnTo>
                    <a:pt x="1298" y="735"/>
                  </a:lnTo>
                  <a:lnTo>
                    <a:pt x="1311" y="719"/>
                  </a:lnTo>
                  <a:lnTo>
                    <a:pt x="1323" y="702"/>
                  </a:lnTo>
                  <a:lnTo>
                    <a:pt x="1334" y="686"/>
                  </a:lnTo>
                  <a:lnTo>
                    <a:pt x="1342" y="666"/>
                  </a:lnTo>
                  <a:lnTo>
                    <a:pt x="1351" y="646"/>
                  </a:lnTo>
                  <a:lnTo>
                    <a:pt x="1355" y="625"/>
                  </a:lnTo>
                  <a:lnTo>
                    <a:pt x="1359" y="603"/>
                  </a:lnTo>
                  <a:lnTo>
                    <a:pt x="1363" y="581"/>
                  </a:lnTo>
                  <a:lnTo>
                    <a:pt x="1363" y="558"/>
                  </a:lnTo>
                  <a:lnTo>
                    <a:pt x="1363" y="537"/>
                  </a:lnTo>
                  <a:lnTo>
                    <a:pt x="1359" y="519"/>
                  </a:lnTo>
                  <a:lnTo>
                    <a:pt x="1357" y="499"/>
                  </a:lnTo>
                  <a:lnTo>
                    <a:pt x="1353" y="481"/>
                  </a:lnTo>
                  <a:lnTo>
                    <a:pt x="1347" y="460"/>
                  </a:lnTo>
                  <a:lnTo>
                    <a:pt x="1338" y="444"/>
                  </a:lnTo>
                  <a:lnTo>
                    <a:pt x="1330" y="427"/>
                  </a:lnTo>
                  <a:lnTo>
                    <a:pt x="1319" y="409"/>
                  </a:lnTo>
                  <a:lnTo>
                    <a:pt x="1323" y="391"/>
                  </a:lnTo>
                  <a:lnTo>
                    <a:pt x="1330" y="371"/>
                  </a:lnTo>
                  <a:lnTo>
                    <a:pt x="1332" y="352"/>
                  </a:lnTo>
                  <a:lnTo>
                    <a:pt x="1332" y="332"/>
                  </a:lnTo>
                  <a:lnTo>
                    <a:pt x="1332" y="316"/>
                  </a:lnTo>
                  <a:lnTo>
                    <a:pt x="1330" y="301"/>
                  </a:lnTo>
                  <a:lnTo>
                    <a:pt x="1328" y="284"/>
                  </a:lnTo>
                  <a:lnTo>
                    <a:pt x="1323" y="272"/>
                  </a:lnTo>
                  <a:lnTo>
                    <a:pt x="1319" y="255"/>
                  </a:lnTo>
                  <a:lnTo>
                    <a:pt x="1313" y="240"/>
                  </a:lnTo>
                  <a:lnTo>
                    <a:pt x="1305" y="228"/>
                  </a:lnTo>
                  <a:lnTo>
                    <a:pt x="1288" y="204"/>
                  </a:lnTo>
                  <a:lnTo>
                    <a:pt x="1279" y="193"/>
                  </a:lnTo>
                  <a:lnTo>
                    <a:pt x="1269" y="182"/>
                  </a:lnTo>
                  <a:lnTo>
                    <a:pt x="1258" y="173"/>
                  </a:lnTo>
                  <a:lnTo>
                    <a:pt x="1248" y="163"/>
                  </a:lnTo>
                  <a:lnTo>
                    <a:pt x="1233" y="156"/>
                  </a:lnTo>
                  <a:lnTo>
                    <a:pt x="1221" y="151"/>
                  </a:lnTo>
                  <a:lnTo>
                    <a:pt x="1208" y="145"/>
                  </a:lnTo>
                  <a:lnTo>
                    <a:pt x="1206" y="130"/>
                  </a:lnTo>
                  <a:lnTo>
                    <a:pt x="1202" y="114"/>
                  </a:lnTo>
                  <a:lnTo>
                    <a:pt x="1197" y="99"/>
                  </a:lnTo>
                  <a:lnTo>
                    <a:pt x="1191" y="88"/>
                  </a:lnTo>
                  <a:lnTo>
                    <a:pt x="1183" y="75"/>
                  </a:lnTo>
                  <a:lnTo>
                    <a:pt x="1174" y="63"/>
                  </a:lnTo>
                  <a:lnTo>
                    <a:pt x="1166" y="52"/>
                  </a:lnTo>
                  <a:lnTo>
                    <a:pt x="1155" y="41"/>
                  </a:lnTo>
                  <a:lnTo>
                    <a:pt x="1147" y="33"/>
                  </a:lnTo>
                  <a:lnTo>
                    <a:pt x="1134" y="24"/>
                  </a:lnTo>
                  <a:lnTo>
                    <a:pt x="1124" y="17"/>
                  </a:lnTo>
                  <a:lnTo>
                    <a:pt x="1111" y="11"/>
                  </a:lnTo>
                  <a:lnTo>
                    <a:pt x="1099" y="8"/>
                  </a:lnTo>
                  <a:lnTo>
                    <a:pt x="1084" y="4"/>
                  </a:lnTo>
                  <a:lnTo>
                    <a:pt x="1071" y="2"/>
                  </a:lnTo>
                  <a:lnTo>
                    <a:pt x="1059" y="0"/>
                  </a:lnTo>
                  <a:lnTo>
                    <a:pt x="1042" y="2"/>
                  </a:lnTo>
                  <a:lnTo>
                    <a:pt x="1025" y="4"/>
                  </a:lnTo>
                  <a:lnTo>
                    <a:pt x="1008" y="9"/>
                  </a:lnTo>
                  <a:lnTo>
                    <a:pt x="991" y="15"/>
                  </a:lnTo>
                  <a:lnTo>
                    <a:pt x="977" y="26"/>
                  </a:lnTo>
                  <a:lnTo>
                    <a:pt x="964" y="35"/>
                  </a:lnTo>
                  <a:lnTo>
                    <a:pt x="954" y="48"/>
                  </a:lnTo>
                  <a:lnTo>
                    <a:pt x="941" y="63"/>
                  </a:lnTo>
                  <a:lnTo>
                    <a:pt x="931" y="50"/>
                  </a:lnTo>
                  <a:lnTo>
                    <a:pt x="918" y="35"/>
                  </a:lnTo>
                  <a:lnTo>
                    <a:pt x="905" y="26"/>
                  </a:lnTo>
                  <a:lnTo>
                    <a:pt x="891" y="17"/>
                  </a:lnTo>
                  <a:lnTo>
                    <a:pt x="878" y="9"/>
                  </a:lnTo>
                  <a:lnTo>
                    <a:pt x="863" y="4"/>
                  </a:lnTo>
                  <a:lnTo>
                    <a:pt x="847" y="2"/>
                  </a:lnTo>
                  <a:lnTo>
                    <a:pt x="830" y="0"/>
                  </a:lnTo>
                  <a:lnTo>
                    <a:pt x="813" y="2"/>
                  </a:lnTo>
                  <a:lnTo>
                    <a:pt x="794" y="8"/>
                  </a:lnTo>
                  <a:lnTo>
                    <a:pt x="775" y="15"/>
                  </a:lnTo>
                  <a:lnTo>
                    <a:pt x="758" y="24"/>
                  </a:lnTo>
                  <a:lnTo>
                    <a:pt x="744" y="35"/>
                  </a:lnTo>
                  <a:lnTo>
                    <a:pt x="729" y="53"/>
                  </a:lnTo>
                  <a:lnTo>
                    <a:pt x="716" y="70"/>
                  </a:lnTo>
                  <a:lnTo>
                    <a:pt x="708" y="88"/>
                  </a:lnTo>
                  <a:lnTo>
                    <a:pt x="708" y="92"/>
                  </a:lnTo>
                  <a:lnTo>
                    <a:pt x="695" y="77"/>
                  </a:lnTo>
                  <a:lnTo>
                    <a:pt x="683" y="68"/>
                  </a:lnTo>
                  <a:lnTo>
                    <a:pt x="668" y="57"/>
                  </a:lnTo>
                  <a:lnTo>
                    <a:pt x="653" y="52"/>
                  </a:lnTo>
                  <a:lnTo>
                    <a:pt x="639" y="42"/>
                  </a:lnTo>
                  <a:lnTo>
                    <a:pt x="622" y="39"/>
                  </a:lnTo>
                  <a:lnTo>
                    <a:pt x="607" y="35"/>
                  </a:lnTo>
                  <a:lnTo>
                    <a:pt x="590" y="35"/>
                  </a:lnTo>
                  <a:lnTo>
                    <a:pt x="567" y="37"/>
                  </a:lnTo>
                  <a:lnTo>
                    <a:pt x="544" y="42"/>
                  </a:lnTo>
                  <a:lnTo>
                    <a:pt x="523" y="52"/>
                  </a:lnTo>
                  <a:lnTo>
                    <a:pt x="504" y="63"/>
                  </a:lnTo>
                  <a:lnTo>
                    <a:pt x="483" y="77"/>
                  </a:lnTo>
                  <a:lnTo>
                    <a:pt x="468" y="94"/>
                  </a:lnTo>
                  <a:lnTo>
                    <a:pt x="454" y="116"/>
                  </a:lnTo>
                  <a:lnTo>
                    <a:pt x="441" y="138"/>
                  </a:lnTo>
                  <a:lnTo>
                    <a:pt x="428" y="132"/>
                  </a:lnTo>
                  <a:lnTo>
                    <a:pt x="416" y="125"/>
                  </a:lnTo>
                  <a:lnTo>
                    <a:pt x="403" y="118"/>
                  </a:lnTo>
                  <a:lnTo>
                    <a:pt x="388" y="114"/>
                  </a:lnTo>
                  <a:lnTo>
                    <a:pt x="374" y="112"/>
                  </a:lnTo>
                  <a:lnTo>
                    <a:pt x="361" y="108"/>
                  </a:lnTo>
                  <a:lnTo>
                    <a:pt x="332" y="107"/>
                  </a:lnTo>
                  <a:lnTo>
                    <a:pt x="311" y="107"/>
                  </a:lnTo>
                  <a:lnTo>
                    <a:pt x="290" y="112"/>
                  </a:lnTo>
                  <a:lnTo>
                    <a:pt x="269" y="116"/>
                  </a:lnTo>
                  <a:lnTo>
                    <a:pt x="250" y="125"/>
                  </a:lnTo>
                  <a:lnTo>
                    <a:pt x="231" y="136"/>
                  </a:lnTo>
                  <a:lnTo>
                    <a:pt x="214" y="149"/>
                  </a:lnTo>
                  <a:lnTo>
                    <a:pt x="197" y="162"/>
                  </a:lnTo>
                  <a:lnTo>
                    <a:pt x="183" y="176"/>
                  </a:lnTo>
                  <a:lnTo>
                    <a:pt x="168" y="195"/>
                  </a:lnTo>
                  <a:lnTo>
                    <a:pt x="155" y="213"/>
                  </a:lnTo>
                  <a:lnTo>
                    <a:pt x="145" y="233"/>
                  </a:lnTo>
                  <a:lnTo>
                    <a:pt x="136" y="255"/>
                  </a:lnTo>
                  <a:lnTo>
                    <a:pt x="128" y="277"/>
                  </a:lnTo>
                  <a:lnTo>
                    <a:pt x="124" y="301"/>
                  </a:lnTo>
                  <a:lnTo>
                    <a:pt x="120" y="327"/>
                  </a:lnTo>
                  <a:lnTo>
                    <a:pt x="120" y="350"/>
                  </a:lnTo>
                  <a:lnTo>
                    <a:pt x="120" y="369"/>
                  </a:lnTo>
                  <a:lnTo>
                    <a:pt x="122" y="383"/>
                  </a:lnTo>
                  <a:close/>
                </a:path>
              </a:pathLst>
            </a:custGeom>
            <a:solidFill>
              <a:srgbClr val="EEECE1">
                <a:lumMod val="90000"/>
              </a:srgbClr>
            </a:solidFill>
            <a:ln w="9525">
              <a:solidFill>
                <a:srgbClr val="FFFFFF"/>
              </a:solidFill>
              <a:prstDash val="solid"/>
              <a:round/>
            </a:ln>
          </p:spPr>
          <p:txBody>
            <a:bodyPr anchor="ctr" anchorCtr="0"/>
            <a:lstStyle/>
            <a:p>
              <a:pPr marL="0" marR="0" lvl="0" indent="0" defTabSz="116459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6556" y="3276"/>
              <a:ext cx="6633" cy="1761"/>
            </a:xfrm>
            <a:prstGeom prst="rect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 anchorCtr="0"/>
            <a:lstStyle/>
            <a:p>
              <a:pPr marL="0" marR="0" lvl="0" indent="0" algn="ctr" defTabSz="116459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</a:rPr>
                <a:t>Master Service Orchestrator (MSO)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905" y="1916"/>
              <a:ext cx="3827" cy="568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marL="0" marR="0" lvl="0" indent="0" algn="ctr" defTabSz="116459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rPr>
                <a:t>OSS/BSS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>
              <a:off x="8690" y="2465"/>
              <a:ext cx="19" cy="693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68" name="Straight Arrow Connector 67"/>
            <p:cNvCxnSpPr/>
            <p:nvPr/>
          </p:nvCxnSpPr>
          <p:spPr>
            <a:xfrm>
              <a:off x="8393" y="2465"/>
              <a:ext cx="0" cy="693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71" name="TextBox 70"/>
            <p:cNvSpPr txBox="1"/>
            <p:nvPr/>
          </p:nvSpPr>
          <p:spPr>
            <a:xfrm>
              <a:off x="6716" y="2532"/>
              <a:ext cx="1504" cy="528"/>
            </a:xfrm>
            <a:prstGeom prst="rect">
              <a:avLst/>
            </a:prstGeom>
            <a:solidFill>
              <a:srgbClr val="FFFFCC">
                <a:alpha val="74902"/>
              </a:srgbClr>
            </a:solidFill>
          </p:spPr>
          <p:txBody>
            <a:bodyPr wrap="square" lIns="0" rIns="0" rtlCol="0" anchor="ctr" anchorCtr="0">
              <a:spAutoFit/>
            </a:bodyPr>
            <a:lstStyle/>
            <a:p>
              <a:pPr algn="ctr" defTabSz="1164590"/>
              <a:r>
                <a:rPr lang="en-US" sz="800" i="1" dirty="0" smtClean="0">
                  <a:solidFill>
                    <a:prstClr val="black"/>
                  </a:solidFill>
                  <a:latin typeface="Arial" panose="020B0604020202020204"/>
                </a:rPr>
                <a:t>Service Order</a:t>
              </a:r>
            </a:p>
            <a:p>
              <a:pPr algn="ctr" defTabSz="1164590"/>
              <a:r>
                <a:rPr lang="en-US" sz="800" i="1" dirty="0" smtClean="0">
                  <a:solidFill>
                    <a:prstClr val="black"/>
                  </a:solidFill>
                  <a:latin typeface="Arial" panose="020B0604020202020204"/>
                </a:rPr>
                <a:t>Requests</a:t>
              </a:r>
              <a:endParaRPr lang="en-US" sz="800" i="1" dirty="0">
                <a:solidFill>
                  <a:prstClr val="black"/>
                </a:solidFill>
                <a:latin typeface="Arial" panose="020B0604020202020204"/>
              </a:endParaRPr>
            </a:p>
          </p:txBody>
        </p:sp>
        <p:sp>
          <p:nvSpPr>
            <p:cNvPr id="190" name="Rounded Rectangle 189"/>
            <p:cNvSpPr/>
            <p:nvPr/>
          </p:nvSpPr>
          <p:spPr>
            <a:xfrm>
              <a:off x="6077" y="6379"/>
              <a:ext cx="1909" cy="305"/>
            </a:xfrm>
            <a:prstGeom prst="roundRec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116459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</a:rPr>
                <a:t>OpenStack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193" name="Rounded Rectangle 192"/>
            <p:cNvSpPr/>
            <p:nvPr/>
          </p:nvSpPr>
          <p:spPr>
            <a:xfrm>
              <a:off x="3775" y="5811"/>
              <a:ext cx="4985" cy="979"/>
            </a:xfrm>
            <a:prstGeom prst="roundRect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defTabSz="116459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rPr>
                <a:t>Platform/Cloud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rPr>
                <a:t>Orchestrator</a:t>
              </a:r>
            </a:p>
          </p:txBody>
        </p:sp>
        <p:cxnSp>
          <p:nvCxnSpPr>
            <p:cNvPr id="203" name="Straight Arrow Connector 202"/>
            <p:cNvCxnSpPr/>
            <p:nvPr/>
          </p:nvCxnSpPr>
          <p:spPr>
            <a:xfrm>
              <a:off x="8277" y="5114"/>
              <a:ext cx="0" cy="538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205" name="Straight Arrow Connector 204"/>
            <p:cNvCxnSpPr/>
            <p:nvPr/>
          </p:nvCxnSpPr>
          <p:spPr>
            <a:xfrm>
              <a:off x="11067" y="5125"/>
              <a:ext cx="0" cy="75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207" name="TextBox 206"/>
            <p:cNvSpPr txBox="1"/>
            <p:nvPr/>
          </p:nvSpPr>
          <p:spPr>
            <a:xfrm>
              <a:off x="13474" y="4646"/>
              <a:ext cx="3477" cy="1488"/>
            </a:xfrm>
            <a:prstGeom prst="rect">
              <a:avLst/>
            </a:prstGeom>
            <a:solidFill>
              <a:srgbClr val="FFFFCC">
                <a:alpha val="60000"/>
              </a:srgbClr>
            </a:solidFill>
          </p:spPr>
          <p:txBody>
            <a:bodyPr wrap="square" lIns="0" rIns="0" rtlCol="0" anchor="ctr" anchorCtr="0">
              <a:spAutoFit/>
            </a:bodyPr>
            <a:lstStyle/>
            <a:p>
              <a:pPr algn="l" defTabSz="1164590"/>
              <a:r>
                <a:rPr lang="en-US" sz="800" i="1" dirty="0">
                  <a:solidFill>
                    <a:prstClr val="black"/>
                  </a:solidFill>
                  <a:latin typeface="Arial" panose="020B0604020202020204"/>
                </a:rPr>
                <a:t>load the appropriate VNF software images, connect them to the designated</a:t>
              </a:r>
            </a:p>
            <a:p>
              <a:pPr algn="l" defTabSz="1164590"/>
              <a:r>
                <a:rPr lang="en-US" sz="800" i="1" dirty="0">
                  <a:solidFill>
                    <a:prstClr val="black"/>
                  </a:solidFill>
                  <a:latin typeface="Arial" panose="020B0604020202020204"/>
                </a:rPr>
                <a:t>data plane and control plane networks. Orchestration may also instruct the controllers to further configure the virtual functions for additional L3 features and L4+ capabilities</a:t>
              </a:r>
            </a:p>
          </p:txBody>
        </p:sp>
        <p:cxnSp>
          <p:nvCxnSpPr>
            <p:cNvPr id="208" name="Straight Arrow Connector 207"/>
            <p:cNvCxnSpPr/>
            <p:nvPr/>
          </p:nvCxnSpPr>
          <p:spPr>
            <a:xfrm>
              <a:off x="7468" y="6726"/>
              <a:ext cx="0" cy="906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209" name="Straight Arrow Connector 208"/>
            <p:cNvCxnSpPr/>
            <p:nvPr/>
          </p:nvCxnSpPr>
          <p:spPr>
            <a:xfrm>
              <a:off x="10799" y="6619"/>
              <a:ext cx="0" cy="101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211" name="Rectangle 210"/>
            <p:cNvSpPr/>
            <p:nvPr/>
          </p:nvSpPr>
          <p:spPr>
            <a:xfrm>
              <a:off x="14827" y="3276"/>
              <a:ext cx="1882" cy="149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AAI</a:t>
              </a:r>
              <a:endParaRPr lang="en-US" sz="1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12" name="Can 211"/>
            <p:cNvSpPr/>
            <p:nvPr/>
          </p:nvSpPr>
          <p:spPr>
            <a:xfrm>
              <a:off x="15040" y="3912"/>
              <a:ext cx="1445" cy="765"/>
            </a:xfrm>
            <a:prstGeom prst="can">
              <a:avLst>
                <a:gd name="adj" fmla="val 17987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tIns="91440" rtlCol="0" anchor="ctr"/>
            <a:lstStyle/>
            <a:p>
              <a:pPr marL="0" marR="0" lvl="0" indent="0" algn="ctr" defTabSz="116459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rPr>
                <a:t>Inventory</a:t>
              </a:r>
            </a:p>
          </p:txBody>
        </p:sp>
        <p:cxnSp>
          <p:nvCxnSpPr>
            <p:cNvPr id="213" name="Straight Arrow Connector 212"/>
            <p:cNvCxnSpPr>
              <a:stCxn id="60" idx="3"/>
              <a:endCxn id="211" idx="1"/>
            </p:cNvCxnSpPr>
            <p:nvPr/>
          </p:nvCxnSpPr>
          <p:spPr>
            <a:xfrm flipV="1">
              <a:off x="13189" y="4022"/>
              <a:ext cx="1638" cy="135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56" name="Straight Arrow Connector 155"/>
            <p:cNvCxnSpPr/>
            <p:nvPr/>
          </p:nvCxnSpPr>
          <p:spPr>
            <a:xfrm>
              <a:off x="11614" y="2531"/>
              <a:ext cx="0" cy="693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57" name="Straight Arrow Connector 156"/>
            <p:cNvCxnSpPr/>
            <p:nvPr/>
          </p:nvCxnSpPr>
          <p:spPr>
            <a:xfrm>
              <a:off x="11204" y="2486"/>
              <a:ext cx="0" cy="693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161" name="Rounded Rectangle 160"/>
            <p:cNvSpPr/>
            <p:nvPr/>
          </p:nvSpPr>
          <p:spPr bwMode="auto">
            <a:xfrm>
              <a:off x="8231" y="7932"/>
              <a:ext cx="779" cy="50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sz="1000" kern="0" dirty="0" smtClean="0">
                  <a:latin typeface="Arial" panose="020B0604020202020204" pitchFamily="34" charset="0"/>
                  <a:ea typeface="Arial" panose="020B0604020202020204" pitchFamily="-111" charset="-52"/>
                  <a:cs typeface="Arial" panose="020B0604020202020204" pitchFamily="34" charset="0"/>
                </a:rPr>
                <a:t>VM</a:t>
              </a: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rial" panose="020B0604020202020204" pitchFamily="-111" charset="-52"/>
                <a:cs typeface="Arial" panose="020B0604020202020204" pitchFamily="34" charset="0"/>
              </a:endParaRPr>
            </a:p>
          </p:txBody>
        </p:sp>
        <p:sp>
          <p:nvSpPr>
            <p:cNvPr id="167" name="Rounded Rectangle 166"/>
            <p:cNvSpPr/>
            <p:nvPr/>
          </p:nvSpPr>
          <p:spPr bwMode="auto">
            <a:xfrm>
              <a:off x="12078" y="7888"/>
              <a:ext cx="774" cy="515"/>
            </a:xfrm>
            <a:prstGeom prst="roundRect">
              <a:avLst/>
            </a:prstGeom>
            <a:solidFill>
              <a:srgbClr val="FF7200">
                <a:lumMod val="20000"/>
                <a:lumOff val="80000"/>
              </a:srgbClr>
            </a:solidFill>
            <a:ln w="127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-111" charset="-52"/>
                  <a:cs typeface="Arial" panose="020B0604020202020204" pitchFamily="34" charset="0"/>
                </a:rPr>
                <a:t>VM</a:t>
              </a: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1521" y="4447"/>
              <a:ext cx="1833" cy="1598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0" rIns="0" rtlCol="0" anchor="ctr"/>
            <a:lstStyle/>
            <a:p>
              <a:pPr marL="0" marR="0" lvl="0" indent="0" algn="ctr" defTabSz="116459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rPr>
                <a:t>DCAE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858" y="4699"/>
              <a:ext cx="1140" cy="25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Data Collector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66" name="Rounded Rectangle 165"/>
            <p:cNvSpPr/>
            <p:nvPr/>
          </p:nvSpPr>
          <p:spPr>
            <a:xfrm>
              <a:off x="1858" y="5653"/>
              <a:ext cx="1140" cy="25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Fault Collector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150" name="Straight Arrow Connector 149"/>
            <p:cNvCxnSpPr/>
            <p:nvPr/>
          </p:nvCxnSpPr>
          <p:spPr>
            <a:xfrm>
              <a:off x="3354" y="4768"/>
              <a:ext cx="3151" cy="2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143" name="TextBox 142"/>
            <p:cNvSpPr txBox="1"/>
            <p:nvPr/>
          </p:nvSpPr>
          <p:spPr>
            <a:xfrm>
              <a:off x="3729" y="4675"/>
              <a:ext cx="1769" cy="720"/>
            </a:xfrm>
            <a:prstGeom prst="rect">
              <a:avLst/>
            </a:prstGeom>
            <a:noFill/>
          </p:spPr>
          <p:txBody>
            <a:bodyPr wrap="square" lIns="0" rIns="0" rtlCol="0" anchor="ctr" anchorCtr="0">
              <a:spAutoFit/>
            </a:bodyPr>
            <a:lstStyle/>
            <a:p>
              <a:pPr algn="ctr" defTabSz="1164590"/>
              <a:r>
                <a:rPr lang="en-US" sz="800" i="1" dirty="0" smtClean="0">
                  <a:solidFill>
                    <a:prstClr val="black"/>
                  </a:solidFill>
                  <a:latin typeface="Arial" panose="020B0604020202020204"/>
                </a:rPr>
                <a:t>MSO metrics collection and fault monitoring</a:t>
              </a:r>
              <a:endParaRPr lang="en-US" sz="800" i="1" dirty="0">
                <a:solidFill>
                  <a:prstClr val="black"/>
                </a:solidFill>
                <a:latin typeface="Arial" panose="020B0604020202020204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1858" y="2390"/>
              <a:ext cx="2636" cy="161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SDC</a:t>
              </a:r>
              <a:endParaRPr lang="en-US" sz="1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0080" y="1918"/>
              <a:ext cx="3595" cy="568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marL="0" marR="0" lvl="0" indent="0" algn="ctr" defTabSz="116459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rPr>
                <a:t>Infrastructure Portal</a:t>
              </a:r>
            </a:p>
          </p:txBody>
        </p:sp>
        <p:cxnSp>
          <p:nvCxnSpPr>
            <p:cNvPr id="147" name="Straight Arrow Connector 146"/>
            <p:cNvCxnSpPr/>
            <p:nvPr/>
          </p:nvCxnSpPr>
          <p:spPr>
            <a:xfrm flipV="1">
              <a:off x="4534" y="3804"/>
              <a:ext cx="2031" cy="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72" name="TextBox 171"/>
            <p:cNvSpPr txBox="1"/>
            <p:nvPr/>
          </p:nvSpPr>
          <p:spPr>
            <a:xfrm>
              <a:off x="4676" y="3007"/>
              <a:ext cx="1489" cy="720"/>
            </a:xfrm>
            <a:prstGeom prst="rect">
              <a:avLst/>
            </a:prstGeom>
            <a:solidFill>
              <a:srgbClr val="FFFFCC">
                <a:alpha val="60000"/>
              </a:srgbClr>
            </a:solidFill>
          </p:spPr>
          <p:txBody>
            <a:bodyPr wrap="square" lIns="0" rIns="0" rtlCol="0" anchor="ctr" anchorCtr="0">
              <a:spAutoFit/>
            </a:bodyPr>
            <a:lstStyle/>
            <a:p>
              <a:pPr algn="ctr" defTabSz="1164590"/>
              <a:r>
                <a:rPr lang="en-US" sz="800" i="1" dirty="0" smtClean="0">
                  <a:solidFill>
                    <a:prstClr val="black"/>
                  </a:solidFill>
                  <a:latin typeface="Arial" panose="020B0604020202020204"/>
                </a:rPr>
                <a:t>Service &amp; Resource Artifacts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11760" y="2694"/>
              <a:ext cx="1504" cy="528"/>
            </a:xfrm>
            <a:prstGeom prst="rect">
              <a:avLst/>
            </a:prstGeom>
            <a:solidFill>
              <a:srgbClr val="FFFFCC">
                <a:alpha val="74902"/>
              </a:srgbClr>
            </a:solidFill>
          </p:spPr>
          <p:txBody>
            <a:bodyPr wrap="square" lIns="0" rIns="0" rtlCol="0" anchor="ctr" anchorCtr="0">
              <a:spAutoFit/>
            </a:bodyPr>
            <a:lstStyle/>
            <a:p>
              <a:pPr algn="ctr" defTabSz="1164590"/>
              <a:r>
                <a:rPr lang="en-US" sz="800" i="1" dirty="0" smtClean="0">
                  <a:solidFill>
                    <a:prstClr val="black"/>
                  </a:solidFill>
                  <a:latin typeface="Arial" panose="020B0604020202020204"/>
                </a:rPr>
                <a:t>VNF &amp; Network Requests</a:t>
              </a:r>
              <a:endParaRPr lang="en-US" sz="800" i="1" dirty="0">
                <a:solidFill>
                  <a:prstClr val="black"/>
                </a:solidFill>
                <a:latin typeface="Arial" panose="020B0604020202020204"/>
              </a:endParaRPr>
            </a:p>
          </p:txBody>
        </p:sp>
        <p:sp>
          <p:nvSpPr>
            <p:cNvPr id="146" name="Rounded Rectangle 145"/>
            <p:cNvSpPr/>
            <p:nvPr/>
          </p:nvSpPr>
          <p:spPr bwMode="auto">
            <a:xfrm>
              <a:off x="10288" y="8035"/>
              <a:ext cx="779" cy="509"/>
            </a:xfrm>
            <a:prstGeom prst="roundRect">
              <a:avLst/>
            </a:prstGeom>
            <a:solidFill>
              <a:srgbClr val="C4D82D">
                <a:lumMod val="20000"/>
                <a:lumOff val="80000"/>
              </a:srgbClr>
            </a:solidFill>
            <a:ln w="127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sz="1000" kern="0" dirty="0" err="1" smtClean="0">
                  <a:latin typeface="Arial" panose="020B0604020202020204" pitchFamily="34" charset="0"/>
                  <a:ea typeface="Arial" panose="020B0604020202020204" pitchFamily="-111" charset="-52"/>
                  <a:cs typeface="Arial" panose="020B0604020202020204" pitchFamily="34" charset="0"/>
                </a:rPr>
                <a:t>vCE</a:t>
              </a: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rial" panose="020B0604020202020204" pitchFamily="-111" charset="-52"/>
                <a:cs typeface="Arial" panose="020B0604020202020204" pitchFamily="34" charset="0"/>
              </a:endParaRPr>
            </a:p>
          </p:txBody>
        </p:sp>
        <p:sp>
          <p:nvSpPr>
            <p:cNvPr id="158" name="Rounded Rectangle 157"/>
            <p:cNvSpPr/>
            <p:nvPr/>
          </p:nvSpPr>
          <p:spPr bwMode="auto">
            <a:xfrm>
              <a:off x="10163" y="8163"/>
              <a:ext cx="779" cy="509"/>
            </a:xfrm>
            <a:prstGeom prst="roundRect">
              <a:avLst/>
            </a:prstGeom>
            <a:solidFill>
              <a:srgbClr val="C4D82D">
                <a:lumMod val="20000"/>
                <a:lumOff val="80000"/>
              </a:srgbClr>
            </a:solidFill>
            <a:ln w="127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sz="1000" kern="0" dirty="0" smtClean="0">
                  <a:latin typeface="Arial" panose="020B0604020202020204" pitchFamily="34" charset="0"/>
                  <a:ea typeface="Arial" panose="020B0604020202020204" pitchFamily="-111" charset="-52"/>
                  <a:cs typeface="Arial" panose="020B0604020202020204" pitchFamily="34" charset="0"/>
                </a:rPr>
                <a:t>VM</a:t>
              </a: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rial" panose="020B0604020202020204" pitchFamily="-111" charset="-52"/>
                <a:cs typeface="Arial" panose="020B0604020202020204" pitchFamily="34" charset="0"/>
              </a:endParaRPr>
            </a:p>
          </p:txBody>
        </p:sp>
        <p:cxnSp>
          <p:nvCxnSpPr>
            <p:cNvPr id="174" name="Straight Connector 173"/>
            <p:cNvCxnSpPr>
              <a:stCxn id="146" idx="3"/>
              <a:endCxn id="167" idx="1"/>
            </p:cNvCxnSpPr>
            <p:nvPr/>
          </p:nvCxnSpPr>
          <p:spPr>
            <a:xfrm flipV="1">
              <a:off x="11067" y="8146"/>
              <a:ext cx="1011" cy="144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>
              <a:stCxn id="161" idx="3"/>
              <a:endCxn id="158" idx="1"/>
            </p:cNvCxnSpPr>
            <p:nvPr/>
          </p:nvCxnSpPr>
          <p:spPr>
            <a:xfrm>
              <a:off x="9010" y="8187"/>
              <a:ext cx="1153" cy="231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TextBox 175"/>
            <p:cNvSpPr txBox="1"/>
            <p:nvPr/>
          </p:nvSpPr>
          <p:spPr>
            <a:xfrm>
              <a:off x="5391" y="8149"/>
              <a:ext cx="1448" cy="480"/>
            </a:xfrm>
            <a:prstGeom prst="rect">
              <a:avLst/>
            </a:prstGeom>
            <a:noFill/>
          </p:spPr>
          <p:txBody>
            <a:bodyPr wrap="square" lIns="0" rIns="0" rtlCol="0" anchor="ctr" anchorCtr="0">
              <a:spAutoFit/>
            </a:bodyPr>
            <a:lstStyle/>
            <a:p>
              <a:pPr algn="ctr" defTabSz="1164590"/>
              <a:r>
                <a:rPr lang="en-US" sz="1400" dirty="0" smtClean="0">
                  <a:solidFill>
                    <a:prstClr val="black"/>
                  </a:solidFill>
                  <a:latin typeface="Arial" panose="020B0604020202020204"/>
                </a:rPr>
                <a:t>Cloud</a:t>
              </a:r>
              <a:endParaRPr lang="en-US" sz="1400" dirty="0">
                <a:solidFill>
                  <a:prstClr val="black"/>
                </a:solidFill>
                <a:latin typeface="Arial" panose="020B0604020202020204"/>
              </a:endParaRPr>
            </a:p>
          </p:txBody>
        </p:sp>
        <p:sp>
          <p:nvSpPr>
            <p:cNvPr id="177" name="Rounded Rectangle 176"/>
            <p:cNvSpPr/>
            <p:nvPr/>
          </p:nvSpPr>
          <p:spPr bwMode="auto">
            <a:xfrm>
              <a:off x="13527" y="7963"/>
              <a:ext cx="779" cy="50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sz="1000" kern="0" dirty="0" smtClean="0">
                  <a:latin typeface="Arial" panose="020B0604020202020204" pitchFamily="34" charset="0"/>
                  <a:ea typeface="Arial" panose="020B0604020202020204" pitchFamily="-111" charset="-52"/>
                  <a:cs typeface="Arial" panose="020B0604020202020204" pitchFamily="34" charset="0"/>
                </a:rPr>
                <a:t>VM</a:t>
              </a: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rial" panose="020B0604020202020204" pitchFamily="-111" charset="-52"/>
                <a:cs typeface="Arial" panose="020B0604020202020204" pitchFamily="34" charset="0"/>
              </a:endParaRPr>
            </a:p>
          </p:txBody>
        </p:sp>
        <p:sp>
          <p:nvSpPr>
            <p:cNvPr id="180" name="Rounded Rectangle 179"/>
            <p:cNvSpPr/>
            <p:nvPr/>
          </p:nvSpPr>
          <p:spPr>
            <a:xfrm>
              <a:off x="3145" y="3519"/>
              <a:ext cx="1259" cy="393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Distribution Service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81" name="Rounded Rectangle 180"/>
            <p:cNvSpPr/>
            <p:nvPr/>
          </p:nvSpPr>
          <p:spPr>
            <a:xfrm>
              <a:off x="2213" y="2862"/>
              <a:ext cx="1378" cy="41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Design Studio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12907" y="5916"/>
              <a:ext cx="3201" cy="81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 anchorCtr="0"/>
            <a:lstStyle/>
            <a:p>
              <a:pPr marL="0" marR="0" lvl="0" indent="0" algn="ctr" defTabSz="116459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rPr>
                <a:t>APP Controllers</a:t>
              </a: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9344" y="5896"/>
              <a:ext cx="3248" cy="810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 anchorCtr="0"/>
            <a:lstStyle/>
            <a:p>
              <a:pPr marL="0" marR="0" lvl="0" indent="0" algn="ctr" defTabSz="116459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rPr>
                <a:t>SDN Controller</a:t>
              </a:r>
            </a:p>
          </p:txBody>
        </p:sp>
        <p:cxnSp>
          <p:nvCxnSpPr>
            <p:cNvPr id="191" name="Straight Arrow Connector 190"/>
            <p:cNvCxnSpPr/>
            <p:nvPr/>
          </p:nvCxnSpPr>
          <p:spPr>
            <a:xfrm flipH="1">
              <a:off x="13916" y="6726"/>
              <a:ext cx="537" cy="1206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92" name="Straight Arrow Connector 191"/>
            <p:cNvCxnSpPr>
              <a:endCxn id="167" idx="0"/>
            </p:cNvCxnSpPr>
            <p:nvPr/>
          </p:nvCxnSpPr>
          <p:spPr>
            <a:xfrm flipH="1">
              <a:off x="12466" y="6726"/>
              <a:ext cx="1451" cy="1162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95" name="Straight Arrow Connector 194"/>
            <p:cNvCxnSpPr/>
            <p:nvPr/>
          </p:nvCxnSpPr>
          <p:spPr>
            <a:xfrm>
              <a:off x="12853" y="5136"/>
              <a:ext cx="1064" cy="743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7" name="TextBox 4"/>
            <p:cNvSpPr txBox="1"/>
            <p:nvPr/>
          </p:nvSpPr>
          <p:spPr>
            <a:xfrm>
              <a:off x="13916" y="1970"/>
              <a:ext cx="2032" cy="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… and others</a:t>
              </a:r>
              <a:endParaRPr lang="en-US" sz="1400" dirty="0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8474545" y="1477010"/>
            <a:ext cx="33859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altLang="zh-CN" dirty="0" smtClean="0"/>
              <a:t>MSO instantiate and delete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service;  BPMN drive controllers instantiate resource</a:t>
            </a:r>
            <a:r>
              <a:rPr lang="zh-CN" altLang="en-US" dirty="0" smtClean="0">
                <a:ea typeface="宋体" panose="02010600030101010101" pitchFamily="2" charset="-122"/>
              </a:rPr>
              <a:t>；</a:t>
            </a:r>
            <a:r>
              <a:rPr lang="en-US" altLang="zh-CN" dirty="0" smtClean="0">
                <a:ea typeface="宋体" panose="02010600030101010101" pitchFamily="2" charset="-122"/>
              </a:rPr>
              <a:t>use Heat</a:t>
            </a: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deploy and delete VMs </a:t>
            </a:r>
            <a:r>
              <a:rPr lang="en-US" altLang="zh-CN" dirty="0" smtClean="0">
                <a:ea typeface="宋体" panose="02010600030101010101" pitchFamily="2" charset="-122"/>
              </a:rPr>
              <a:t>within </a:t>
            </a:r>
            <a:r>
              <a:rPr lang="en-US" altLang="zh-CN" dirty="0" err="1" smtClean="0">
                <a:ea typeface="宋体" panose="02010600030101010101" pitchFamily="2" charset="-122"/>
              </a:rPr>
              <a:t>O</a:t>
            </a:r>
            <a:r>
              <a:rPr lang="en-US" altLang="zh-CN" dirty="0" err="1" smtClean="0">
                <a:ea typeface="宋体" panose="02010600030101010101" pitchFamily="2" charset="-122"/>
              </a:rPr>
              <a:t>penstacks</a:t>
            </a:r>
            <a:r>
              <a:rPr lang="en-US" altLang="zh-CN" dirty="0" smtClean="0">
                <a:ea typeface="宋体" panose="02010600030101010101" pitchFamily="2" charset="-122"/>
              </a:rPr>
              <a:t>. </a:t>
            </a:r>
            <a:endParaRPr lang="zh-CN" altLang="en-US" dirty="0">
              <a:ea typeface="宋体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>
              <a:ea typeface="宋体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ea typeface="宋体" panose="02010600030101010101" pitchFamily="2" charset="-122"/>
              </a:rPr>
              <a:t>SDNC create/delete/</a:t>
            </a:r>
            <a:r>
              <a:rPr lang="en-US" altLang="zh-CN" dirty="0" err="1" smtClean="0">
                <a:ea typeface="宋体" panose="02010600030101010101" pitchFamily="2" charset="-122"/>
              </a:rPr>
              <a:t>config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networks in </a:t>
            </a:r>
            <a:r>
              <a:rPr lang="en-US" altLang="zh-CN" dirty="0" smtClean="0">
                <a:ea typeface="宋体" panose="02010600030101010101" pitchFamily="2" charset="-122"/>
              </a:rPr>
              <a:t>DC and WAN(add in Amsterdam version)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>
              <a:ea typeface="宋体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ea typeface="宋体" panose="02010600030101010101" pitchFamily="2" charset="-122"/>
              </a:rPr>
              <a:t>APPC software upgrade/configuration/start/stop/</a:t>
            </a:r>
            <a:r>
              <a:rPr lang="en-US" altLang="zh-CN" dirty="0" err="1" smtClean="0">
                <a:ea typeface="宋体" panose="02010600030101010101" pitchFamily="2" charset="-122"/>
              </a:rPr>
              <a:t>vm</a:t>
            </a:r>
            <a:r>
              <a:rPr lang="en-US" altLang="zh-CN" dirty="0" smtClean="0">
                <a:ea typeface="宋体" panose="02010600030101010101" pitchFamily="2" charset="-122"/>
              </a:rPr>
              <a:t> migration etc.</a:t>
            </a:r>
            <a:endParaRPr lang="zh-CN" altLang="en-US" dirty="0">
              <a:ea typeface="宋体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635" y="3525520"/>
            <a:ext cx="1908175" cy="335280"/>
          </a:xfrm>
          <a:prstGeom prst="rect">
            <a:avLst/>
          </a:prstGeom>
          <a:solidFill>
            <a:srgbClr val="FFFFCC">
              <a:alpha val="60000"/>
            </a:srgbClr>
          </a:solidFill>
        </p:spPr>
        <p:txBody>
          <a:bodyPr wrap="square" lIns="0" rIns="0" rtlCol="0" anchor="ctr" anchorCtr="0">
            <a:spAutoFit/>
          </a:bodyPr>
          <a:lstStyle/>
          <a:p>
            <a:pPr lvl="0" algn="ctr" defTabSz="1164590"/>
            <a:r>
              <a:rPr lang="en-US" sz="800" i="1" dirty="0" smtClean="0">
                <a:solidFill>
                  <a:prstClr val="black"/>
                </a:solidFill>
                <a:latin typeface="Arial" panose="020B0604020202020204"/>
                <a:sym typeface="+mn-ea"/>
              </a:rPr>
              <a:t>create the internal datacenter and WAN networks (L2 VLANs or L3 VPNs),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512060" y="3525520"/>
            <a:ext cx="1478280" cy="335280"/>
          </a:xfrm>
          <a:prstGeom prst="rect">
            <a:avLst/>
          </a:prstGeom>
          <a:solidFill>
            <a:srgbClr val="FFFFCC">
              <a:alpha val="60000"/>
            </a:srgbClr>
          </a:solidFill>
        </p:spPr>
        <p:txBody>
          <a:bodyPr wrap="square" lIns="0" rIns="0" rtlCol="0" anchor="ctr" anchorCtr="0">
            <a:spAutoFit/>
          </a:bodyPr>
          <a:lstStyle/>
          <a:p>
            <a:pPr lvl="0" algn="ctr" defTabSz="1164590"/>
            <a:r>
              <a:rPr lang="en-US" sz="800" i="1" dirty="0" smtClean="0">
                <a:solidFill>
                  <a:prstClr val="black"/>
                </a:solidFill>
                <a:latin typeface="Arial" panose="020B0604020202020204"/>
                <a:sym typeface="+mn-ea"/>
              </a:rPr>
              <a:t>spin up the VMsspin up the VMsspin up the VMs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5928454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of Orchestrator </a:t>
            </a:r>
            <a:r>
              <a:rPr lang="en-US" altLang="zh-CN" dirty="0" smtClean="0"/>
              <a:t>+ Controller </a:t>
            </a:r>
            <a:r>
              <a:rPr lang="en-US" altLang="zh-CN" dirty="0" smtClean="0"/>
              <a:t>NB </a:t>
            </a:r>
            <a:r>
              <a:rPr lang="en-US" altLang="zh-CN" dirty="0" smtClean="0"/>
              <a:t>API 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文档 4"/>
          <p:cNvSpPr/>
          <p:nvPr/>
        </p:nvSpPr>
        <p:spPr>
          <a:xfrm>
            <a:off x="1788161" y="1429514"/>
            <a:ext cx="4169549" cy="203200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API: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Create/Delete Service Instance</a:t>
            </a:r>
          </a:p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Create/Delete VNF</a:t>
            </a:r>
          </a:p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Create/Delete VFN Module</a:t>
            </a:r>
          </a:p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</a:t>
            </a:r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Create/Delete E2E service instance</a:t>
            </a:r>
          </a:p>
          <a:p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  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00958" y="2824451"/>
            <a:ext cx="587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</a:rPr>
              <a:t>SO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流程图: 文档 54"/>
          <p:cNvSpPr/>
          <p:nvPr/>
        </p:nvSpPr>
        <p:spPr>
          <a:xfrm>
            <a:off x="450429" y="3725327"/>
            <a:ext cx="3279422" cy="2340935"/>
          </a:xfrm>
          <a:prstGeom prst="flowChartDocumen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API</a:t>
            </a:r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: </a:t>
            </a:r>
            <a:r>
              <a:rPr lang="en-US" altLang="zh-CN" dirty="0" err="1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Openstack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Heat </a:t>
            </a:r>
          </a:p>
          <a:p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   Create/Delete Network</a:t>
            </a:r>
          </a:p>
          <a:p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   Create/Delete </a:t>
            </a:r>
            <a:r>
              <a:rPr lang="en-US" altLang="zh-CN" dirty="0" err="1" smtClean="0">
                <a:solidFill>
                  <a:srgbClr val="20435C"/>
                </a:solidFill>
                <a:latin typeface="Trebuchet MS" panose="020B0603020202020204" pitchFamily="34" charset="0"/>
              </a:rPr>
              <a:t>SubNet</a:t>
            </a:r>
            <a:endParaRPr lang="en-US" altLang="zh-CN" dirty="0" smtClean="0">
              <a:solidFill>
                <a:srgbClr val="20435C"/>
              </a:solidFill>
              <a:latin typeface="Trebuchet MS" panose="020B0603020202020204" pitchFamily="34" charset="0"/>
            </a:endParaRPr>
          </a:p>
          <a:p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    </a:t>
            </a:r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Create/Delete </a:t>
            </a:r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Port</a:t>
            </a:r>
          </a:p>
          <a:p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   Create/Delete Server</a:t>
            </a:r>
            <a:endParaRPr lang="zh-CN" altLang="en-US" dirty="0"/>
          </a:p>
        </p:txBody>
      </p:sp>
      <p:sp>
        <p:nvSpPr>
          <p:cNvPr id="56" name="流程图: 文档 55"/>
          <p:cNvSpPr/>
          <p:nvPr/>
        </p:nvSpPr>
        <p:spPr>
          <a:xfrm>
            <a:off x="4318000" y="3719683"/>
            <a:ext cx="3279422" cy="234093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API: </a:t>
            </a:r>
            <a:r>
              <a:rPr lang="en-US" altLang="zh-CN" dirty="0" err="1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GenericResourceAPI</a:t>
            </a:r>
            <a:endParaRPr lang="en-US" altLang="zh-CN" dirty="0" smtClean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request information:</a:t>
            </a:r>
          </a:p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{ action:</a:t>
            </a:r>
          </a:p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  create/activate/delete/…</a:t>
            </a:r>
          </a:p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 {service/network/</a:t>
            </a:r>
            <a:r>
              <a:rPr lang="en-US" altLang="zh-CN" dirty="0" err="1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vnf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/  </a:t>
            </a:r>
          </a:p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   </a:t>
            </a:r>
            <a:r>
              <a:rPr lang="en-US" altLang="zh-CN" dirty="0" err="1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vnfmodule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/</a:t>
            </a:r>
            <a:r>
              <a:rPr lang="en-US" altLang="zh-CN" dirty="0" err="1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seczone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/…}}</a:t>
            </a:r>
          </a:p>
          <a:p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      </a:t>
            </a:r>
            <a:endParaRPr lang="en-US" altLang="zh-CN" dirty="0">
              <a:solidFill>
                <a:srgbClr val="20435C"/>
              </a:solidFill>
              <a:latin typeface="Trebuchet MS" panose="020B0603020202020204" pitchFamily="34" charset="0"/>
            </a:endParaRPr>
          </a:p>
        </p:txBody>
      </p:sp>
      <p:sp>
        <p:nvSpPr>
          <p:cNvPr id="57" name="流程图: 文档 56"/>
          <p:cNvSpPr/>
          <p:nvPr/>
        </p:nvSpPr>
        <p:spPr>
          <a:xfrm>
            <a:off x="8082845" y="3725327"/>
            <a:ext cx="3279422" cy="234093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API: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LCM Request</a:t>
            </a:r>
          </a:p>
          <a:p>
            <a:r>
              <a:rPr lang="en-US" altLang="zh-CN" b="0" i="0" dirty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</a:rPr>
              <a:t> </a:t>
            </a:r>
            <a:r>
              <a:rPr lang="en-US" altLang="zh-CN" b="0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</a:rPr>
              <a:t>  Action</a:t>
            </a:r>
          </a:p>
          <a:p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 {Audit, </a:t>
            </a:r>
            <a:r>
              <a:rPr lang="en-US" altLang="zh-CN" dirty="0" err="1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config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, upgrade, </a:t>
            </a:r>
            <a:r>
              <a:rPr lang="en-US" altLang="zh-CN" dirty="0" err="1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startapp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,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err="1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stopapp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, start, stop, migrate… }</a:t>
            </a:r>
            <a:endParaRPr lang="en-US" altLang="zh-CN" b="0" i="0" dirty="0" smtClean="0">
              <a:solidFill>
                <a:schemeClr val="accent2">
                  <a:lumMod val="75000"/>
                </a:schemeClr>
              </a:solidFill>
              <a:effectLst/>
              <a:latin typeface="Trebuchet MS" panose="020B0603020202020204" pitchFamily="34" charset="0"/>
            </a:endParaRPr>
          </a:p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  Action-Identifiers </a:t>
            </a:r>
            <a:r>
              <a:rPr lang="en-US" altLang="zh-CN" b="0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</a:rPr>
              <a:t>{</a:t>
            </a:r>
            <a:r>
              <a:rPr lang="en-US" altLang="zh-CN" b="0" i="0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</a:rPr>
              <a:t>vnf</a:t>
            </a:r>
            <a:r>
              <a:rPr lang="en-US" altLang="zh-CN" b="0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</a:rPr>
              <a:t>/</a:t>
            </a:r>
            <a:r>
              <a:rPr lang="en-US" altLang="zh-CN" b="0" i="0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</a:rPr>
              <a:t>vm</a:t>
            </a:r>
            <a:r>
              <a:rPr lang="en-US" altLang="zh-CN" b="0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</a:rPr>
              <a:t>}</a:t>
            </a:r>
          </a:p>
          <a:p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 </a:t>
            </a:r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      </a:t>
            </a:r>
            <a:endParaRPr lang="en-US" altLang="zh-CN" b="0" i="0" dirty="0">
              <a:solidFill>
                <a:srgbClr val="20435C"/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185571" y="5412110"/>
            <a:ext cx="1179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</a:rPr>
              <a:t>APPC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543847" y="5466789"/>
            <a:ext cx="1179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</a:rPr>
              <a:t>SDNC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24372" y="5184795"/>
            <a:ext cx="1770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</a:rPr>
              <a:t>Multi-VIM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2" name="流程图: 文档 61"/>
          <p:cNvSpPr/>
          <p:nvPr/>
        </p:nvSpPr>
        <p:spPr>
          <a:xfrm>
            <a:off x="8082845" y="1493956"/>
            <a:ext cx="3279422" cy="2032000"/>
          </a:xfrm>
          <a:prstGeom prst="flowChartDocumen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API: </a:t>
            </a:r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Create NS, </a:t>
            </a:r>
            <a:r>
              <a:rPr lang="en-US" altLang="zh-CN" dirty="0">
                <a:solidFill>
                  <a:srgbClr val="20435C"/>
                </a:solidFill>
                <a:latin typeface="Trebuchet MS" panose="020B0603020202020204" pitchFamily="34" charset="0"/>
              </a:rPr>
              <a:t>Instantiate NS</a:t>
            </a:r>
          </a:p>
          <a:p>
            <a:r>
              <a:rPr lang="en-US" altLang="zh-CN" dirty="0" smtClean="0">
                <a:solidFill>
                  <a:srgbClr val="20435C"/>
                </a:solidFill>
                <a:latin typeface="Trebuchet MS" panose="020B0603020202020204" pitchFamily="34" charset="0"/>
              </a:rPr>
              <a:t>Get NS, Terminate NS, Delete NS, Heal NS</a:t>
            </a:r>
          </a:p>
          <a:p>
            <a:endParaRPr lang="en-US" altLang="zh-CN" dirty="0" smtClean="0">
              <a:solidFill>
                <a:srgbClr val="20435C"/>
              </a:solidFill>
              <a:latin typeface="Trebuchet MS" panose="020B0603020202020204" pitchFamily="34" charset="0"/>
            </a:endParaRPr>
          </a:p>
          <a:p>
            <a:endParaRPr lang="en-US" altLang="zh-CN" dirty="0">
              <a:solidFill>
                <a:srgbClr val="20435C"/>
              </a:solidFill>
              <a:latin typeface="Trebuchet MS" panose="020B06030202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246535" y="2843937"/>
            <a:ext cx="1179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</a:rPr>
              <a:t>VFC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9750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5928454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Questions on Orchestrator </a:t>
            </a:r>
            <a:r>
              <a:rPr lang="en-US" altLang="zh-CN" dirty="0" smtClean="0"/>
              <a:t>+ </a:t>
            </a:r>
            <a:r>
              <a:rPr lang="en-US" altLang="zh-CN" dirty="0" smtClean="0"/>
              <a:t>Controller Arch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5259" y="1382751"/>
            <a:ext cx="1071632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AutoNum type="arabicPeriod"/>
            </a:pPr>
            <a:r>
              <a:rPr lang="en-US" altLang="zh-CN" dirty="0" smtClean="0"/>
              <a:t>NB APIs of Orchestrator provides different granularity requests of create/delete Service</a:t>
            </a:r>
            <a:r>
              <a:rPr lang="zh-CN" altLang="en-US" dirty="0" smtClean="0"/>
              <a:t>、</a:t>
            </a:r>
            <a:r>
              <a:rPr lang="en-US" altLang="zh-CN" dirty="0" smtClean="0"/>
              <a:t>VNF</a:t>
            </a:r>
            <a:r>
              <a:rPr lang="zh-CN" altLang="en-US" dirty="0" smtClean="0"/>
              <a:t>、</a:t>
            </a:r>
            <a:r>
              <a:rPr lang="en-US" altLang="zh-CN" dirty="0" smtClean="0"/>
              <a:t>VNF </a:t>
            </a:r>
            <a:r>
              <a:rPr lang="en-US" altLang="zh-CN" dirty="0" smtClean="0"/>
              <a:t>Module, Internal workflow only write to the A&amp;AI when create service and VNF without actual operation to VIM or Controllers. Only VNF module API use </a:t>
            </a:r>
            <a:r>
              <a:rPr lang="en-US" altLang="zh-CN" dirty="0" err="1" smtClean="0"/>
              <a:t>Openstack</a:t>
            </a:r>
            <a:r>
              <a:rPr lang="en-US" altLang="zh-CN" dirty="0" smtClean="0"/>
              <a:t> heat template to create </a:t>
            </a:r>
            <a:r>
              <a:rPr lang="en-US" altLang="zh-CN" dirty="0" err="1" smtClean="0"/>
              <a:t>vms</a:t>
            </a:r>
            <a:r>
              <a:rPr lang="en-US" altLang="zh-CN" dirty="0" smtClean="0"/>
              <a:t>. Then who will call these APIs? looks there should be an E2E workflow outside MSO.</a:t>
            </a:r>
            <a:endParaRPr lang="en-US" altLang="zh-CN" dirty="0" smtClean="0"/>
          </a:p>
          <a:p>
            <a:pPr marL="342900" indent="-342900">
              <a:spcAft>
                <a:spcPts val="1200"/>
              </a:spcAft>
              <a:buAutoNum type="arabicPeriod"/>
            </a:pPr>
            <a:r>
              <a:rPr lang="en-US" altLang="zh-CN" dirty="0" smtClean="0"/>
              <a:t>We have seen SO use APPC NB API to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or start an VNF after instantiation. Who can confirm it?</a:t>
            </a:r>
            <a:endParaRPr lang="en-US" altLang="zh-CN" dirty="0" smtClean="0"/>
          </a:p>
          <a:p>
            <a:pPr marL="342900" indent="-342900">
              <a:spcAft>
                <a:spcPts val="1200"/>
              </a:spcAft>
              <a:buFontTx/>
              <a:buAutoNum type="arabicPeriod"/>
            </a:pPr>
            <a:r>
              <a:rPr lang="en-US" altLang="zh-CN" dirty="0" smtClean="0"/>
              <a:t>Compare of nested </a:t>
            </a:r>
            <a:r>
              <a:rPr lang="en-US" altLang="zh-CN" dirty="0" smtClean="0"/>
              <a:t>o</a:t>
            </a:r>
            <a:r>
              <a:rPr lang="en-US" altLang="zh-CN" dirty="0" smtClean="0"/>
              <a:t>rchestration to </a:t>
            </a:r>
            <a:r>
              <a:rPr lang="en-US" altLang="zh-CN" dirty="0" err="1" smtClean="0"/>
              <a:t>vm</a:t>
            </a:r>
            <a:r>
              <a:rPr lang="en-US" altLang="zh-CN" dirty="0" smtClean="0"/>
              <a:t> granularity and ETSI hierarchy mode:</a:t>
            </a:r>
            <a:endParaRPr lang="en-US" altLang="zh-CN" dirty="0" smtClean="0"/>
          </a:p>
          <a:p>
            <a:pPr lvl="1">
              <a:spcAft>
                <a:spcPts val="1200"/>
              </a:spcAft>
            </a:pPr>
            <a:r>
              <a:rPr lang="en-US" altLang="zh-CN" dirty="0" smtClean="0"/>
              <a:t>3.1 </a:t>
            </a:r>
            <a:r>
              <a:rPr lang="en-US" altLang="zh-CN" dirty="0" smtClean="0"/>
              <a:t>Difference of model and workflow </a:t>
            </a:r>
            <a:r>
              <a:rPr lang="en-US" altLang="zh-CN" dirty="0" smtClean="0"/>
              <a:t>between </a:t>
            </a:r>
            <a:r>
              <a:rPr lang="en-US" altLang="zh-CN" dirty="0" smtClean="0"/>
              <a:t>ECOMP and ETSI?</a:t>
            </a:r>
            <a:endParaRPr lang="en-US" altLang="zh-CN" dirty="0" smtClean="0"/>
          </a:p>
          <a:p>
            <a:pPr lvl="1">
              <a:spcAft>
                <a:spcPts val="1200"/>
              </a:spcAft>
            </a:pPr>
            <a:r>
              <a:rPr lang="en-US" altLang="zh-CN" dirty="0" smtClean="0"/>
              <a:t>3.2 </a:t>
            </a:r>
            <a:r>
              <a:rPr lang="en-US" altLang="zh-CN" dirty="0" smtClean="0"/>
              <a:t>If service model need such low granularity elements exposure during design stage.</a:t>
            </a:r>
            <a:endParaRPr lang="en-US" altLang="zh-CN" dirty="0"/>
          </a:p>
          <a:p>
            <a:pPr marL="342900" lvl="0" indent="-342900">
              <a:spcAft>
                <a:spcPts val="1200"/>
              </a:spcAft>
              <a:buFontTx/>
              <a:buAutoNum type="arabicPeriod"/>
            </a:pPr>
            <a:r>
              <a:rPr lang="en-US" altLang="zh-CN" dirty="0" smtClean="0">
                <a:solidFill>
                  <a:prstClr val="black"/>
                </a:solidFill>
              </a:rPr>
              <a:t>If the nested instantiation workflow could cover all NFVO requirements?</a:t>
            </a:r>
            <a:endParaRPr lang="en-US" altLang="zh-CN" dirty="0">
              <a:solidFill>
                <a:prstClr val="black"/>
              </a:solidFill>
            </a:endParaRPr>
          </a:p>
          <a:p>
            <a:pPr>
              <a:spcAft>
                <a:spcPts val="1200"/>
              </a:spcAft>
            </a:pPr>
            <a:endParaRPr lang="en-US" altLang="zh-CN" dirty="0" smtClean="0"/>
          </a:p>
          <a:p>
            <a:pPr>
              <a:spcAft>
                <a:spcPts val="1200"/>
              </a:spcAft>
            </a:pPr>
            <a:endParaRPr lang="en-US" altLang="zh-CN" dirty="0" smtClean="0"/>
          </a:p>
          <a:p>
            <a:pPr marL="342900" indent="-342900">
              <a:spcAft>
                <a:spcPts val="1200"/>
              </a:spcAft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81801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CCSDK</a:t>
            </a:r>
            <a:r>
              <a:rPr lang="zh-CN" altLang="en-US" dirty="0" smtClean="0"/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  <a:r>
              <a:rPr lang="zh-CN" altLang="en-US" dirty="0" smtClean="0"/>
              <a:t> </a:t>
            </a:r>
            <a:r>
              <a:rPr lang="en-US" altLang="zh-CN" dirty="0" smtClean="0"/>
              <a:t>Controllers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74465" y="3154045"/>
            <a:ext cx="4470400" cy="3181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/>
              <a:t>CCSDK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8234680" y="1341120"/>
            <a:ext cx="3575050" cy="181610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alpha val="41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/>
              <a:t>SDNC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5551170" y="3333750"/>
            <a:ext cx="2214245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DG</a:t>
            </a:r>
            <a:r>
              <a:rPr lang="zh-CN" altLang="zh-CN"/>
              <a:t>执行引擎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5551170" y="4150360"/>
            <a:ext cx="2412365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/>
              <a:t>控制器共有北向接口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551170" y="4867910"/>
            <a:ext cx="2214245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hangingPunct="1">
              <a:buNone/>
            </a:pPr>
            <a:r>
              <a:rPr lang="zh-CN" altLang="en-US" dirty="0" smtClean="0">
                <a:sym typeface="+mn-ea"/>
              </a:rPr>
              <a:t>DG中execute node的实现类</a:t>
            </a:r>
            <a:endParaRPr lang="zh-CN"/>
          </a:p>
        </p:txBody>
      </p:sp>
      <p:sp>
        <p:nvSpPr>
          <p:cNvPr id="9" name="圆角矩形 8"/>
          <p:cNvSpPr/>
          <p:nvPr/>
        </p:nvSpPr>
        <p:spPr>
          <a:xfrm>
            <a:off x="5551170" y="5605780"/>
            <a:ext cx="2214245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hangingPunct="1">
              <a:buNone/>
            </a:pPr>
            <a:r>
              <a:rPr lang="zh-CN" altLang="en-US" dirty="0" smtClean="0">
                <a:sym typeface="+mn-ea"/>
              </a:rPr>
              <a:t>DG中适配器</a:t>
            </a:r>
            <a:endParaRPr lang="zh-CN"/>
          </a:p>
        </p:txBody>
      </p:sp>
      <p:sp>
        <p:nvSpPr>
          <p:cNvPr id="11" name="圆角矩形 10"/>
          <p:cNvSpPr/>
          <p:nvPr/>
        </p:nvSpPr>
        <p:spPr>
          <a:xfrm>
            <a:off x="8546465" y="1576705"/>
            <a:ext cx="2214245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ym typeface="+mn-ea"/>
              </a:rPr>
              <a:t>SDN相关的DG file</a:t>
            </a:r>
            <a:endParaRPr lang="zh-CN" altLang="zh-CN"/>
          </a:p>
        </p:txBody>
      </p:sp>
      <p:sp>
        <p:nvSpPr>
          <p:cNvPr id="12" name="圆角矩形 11"/>
          <p:cNvSpPr/>
          <p:nvPr/>
        </p:nvSpPr>
        <p:spPr>
          <a:xfrm>
            <a:off x="8546465" y="2354580"/>
            <a:ext cx="2468880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ym typeface="+mn-ea"/>
              </a:rPr>
              <a:t>SDN相关的北向接口</a:t>
            </a:r>
            <a:endParaRPr lang="zh-CN" altLang="zh-CN"/>
          </a:p>
        </p:txBody>
      </p:sp>
      <p:sp>
        <p:nvSpPr>
          <p:cNvPr id="13" name="圆角矩形 12"/>
          <p:cNvSpPr/>
          <p:nvPr/>
        </p:nvSpPr>
        <p:spPr>
          <a:xfrm>
            <a:off x="5400040" y="2162810"/>
            <a:ext cx="1618615" cy="80264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ODL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5247640" y="1022294"/>
            <a:ext cx="6901180" cy="5481898"/>
          </a:xfrm>
          <a:prstGeom prst="roundRect">
            <a:avLst/>
          </a:prstGeom>
          <a:solidFill>
            <a:srgbClr val="FFFFCC">
              <a:alpha val="0"/>
            </a:srgbClr>
          </a:solidFill>
          <a:ln w="73025" cmpd="sng">
            <a:solidFill>
              <a:srgbClr val="0070C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altLang="zh-CN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endParaRPr lang="en-US" altLang="zh-CN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endParaRPr lang="en-US" altLang="zh-CN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</a:rPr>
              <a:t>SDN-C </a:t>
            </a:r>
            <a:r>
              <a:rPr lang="en-US" altLang="zh-CN" sz="2400" dirty="0">
                <a:solidFill>
                  <a:schemeClr val="accent1">
                    <a:lumMod val="50000"/>
                  </a:schemeClr>
                </a:solidFill>
              </a:rPr>
              <a:t>distribution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28905" y="1307465"/>
            <a:ext cx="3575050" cy="4298950"/>
          </a:xfrm>
          <a:prstGeom prst="roundRect">
            <a:avLst/>
          </a:prstGeom>
          <a:solidFill>
            <a:srgbClr val="7030A0"/>
          </a:solidFill>
          <a:ln>
            <a:solidFill>
              <a:schemeClr val="accent6">
                <a:alpha val="41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/>
              <a:t>APPC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314960" y="1551940"/>
            <a:ext cx="2214245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ym typeface="+mn-ea"/>
              </a:rPr>
              <a:t>APPC </a:t>
            </a:r>
            <a:r>
              <a:rPr lang="zh-CN" altLang="en-US" dirty="0" smtClean="0">
                <a:sym typeface="+mn-ea"/>
              </a:rPr>
              <a:t>的DG file</a:t>
            </a:r>
            <a:endParaRPr lang="zh-CN" altLang="zh-CN"/>
          </a:p>
        </p:txBody>
      </p:sp>
      <p:sp>
        <p:nvSpPr>
          <p:cNvPr id="19" name="圆角矩形 18"/>
          <p:cNvSpPr/>
          <p:nvPr/>
        </p:nvSpPr>
        <p:spPr>
          <a:xfrm>
            <a:off x="314960" y="2258695"/>
            <a:ext cx="2214245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ym typeface="+mn-ea"/>
              </a:rPr>
              <a:t>APPC </a:t>
            </a:r>
            <a:r>
              <a:rPr lang="zh-CN" altLang="en-US" dirty="0" smtClean="0">
                <a:sym typeface="+mn-ea"/>
              </a:rPr>
              <a:t>的 适配器</a:t>
            </a:r>
            <a:endParaRPr lang="en-US" altLang="zh-CN" dirty="0" smtClean="0">
              <a:sym typeface="+mn-ea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14960" y="2965450"/>
            <a:ext cx="2214245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ym typeface="+mn-ea"/>
              </a:rPr>
              <a:t>APPC </a:t>
            </a:r>
            <a:r>
              <a:rPr lang="zh-CN" altLang="en-US" dirty="0" smtClean="0">
                <a:sym typeface="+mn-ea"/>
              </a:rPr>
              <a:t>的 事件侦听</a:t>
            </a:r>
            <a:endParaRPr lang="zh-CN" dirty="0" smtClean="0">
              <a:sym typeface="+mn-ea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314960" y="3774440"/>
            <a:ext cx="2525395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ym typeface="+mn-ea"/>
              </a:rPr>
              <a:t>APPC </a:t>
            </a:r>
            <a:r>
              <a:rPr lang="zh-CN" altLang="en-US" dirty="0" smtClean="0">
                <a:sym typeface="+mn-ea"/>
              </a:rPr>
              <a:t>的生命周期管理</a:t>
            </a:r>
            <a:endParaRPr lang="zh-CN" dirty="0" smtClean="0">
              <a:sym typeface="+mn-ea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314960" y="4540885"/>
            <a:ext cx="1830070" cy="610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ym typeface="+mn-ea"/>
              </a:rPr>
              <a:t>SDC </a:t>
            </a:r>
            <a:r>
              <a:rPr lang="zh-CN" altLang="en-US" dirty="0" smtClean="0">
                <a:sym typeface="+mn-ea"/>
              </a:rPr>
              <a:t>侦听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9845" y="1034415"/>
            <a:ext cx="8081010" cy="5469255"/>
          </a:xfrm>
          <a:prstGeom prst="roundRect">
            <a:avLst/>
          </a:prstGeom>
          <a:solidFill>
            <a:schemeClr val="lt1">
              <a:alpha val="0"/>
            </a:schemeClr>
          </a:solidFill>
          <a:ln w="66675" cmpd="sng">
            <a:solidFill>
              <a:srgbClr val="FF0000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97840" y="5855828"/>
            <a:ext cx="2725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APP-C distribution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42917" y="4761230"/>
            <a:ext cx="27257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Question</a:t>
            </a:r>
            <a:r>
              <a:rPr lang="en-US" altLang="zh-CN" dirty="0"/>
              <a:t>:</a:t>
            </a:r>
            <a:endParaRPr lang="en-US" altLang="zh-CN" dirty="0" smtClean="0"/>
          </a:p>
          <a:p>
            <a:r>
              <a:rPr lang="en-US" altLang="zh-CN" dirty="0" smtClean="0"/>
              <a:t>If VNFM has requirement on CCSDK or has intention to leverage function in CCSDK?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40369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5G </a:t>
            </a:r>
            <a:r>
              <a:rPr lang="en-US" altLang="zh-CN" dirty="0" smtClean="0"/>
              <a:t>use </a:t>
            </a:r>
            <a:r>
              <a:rPr lang="en-US" altLang="zh-CN" dirty="0" smtClean="0"/>
              <a:t>case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with 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Orchestrator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Controller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workflow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43601" y="5049727"/>
            <a:ext cx="2095619" cy="527178"/>
          </a:xfrm>
          <a:prstGeom prst="rect">
            <a:avLst/>
          </a:prstGeom>
          <a:solidFill>
            <a:srgbClr val="FFFFFF">
              <a:lumMod val="50000"/>
            </a:srgbClr>
          </a:solidFill>
          <a:ln w="2540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rtlCol="0" anchor="b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VIM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66346" y="2494808"/>
            <a:ext cx="1156839" cy="463418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SDC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760052" y="2502164"/>
            <a:ext cx="1156839" cy="463418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SO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922764" y="4006433"/>
            <a:ext cx="1156839" cy="463418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DCAE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419588" y="4046890"/>
            <a:ext cx="1156839" cy="463418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APPC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922764" y="2498486"/>
            <a:ext cx="1156839" cy="463418"/>
          </a:xfrm>
          <a:prstGeom prst="rect">
            <a:avLst/>
          </a:prstGeom>
          <a:solidFill>
            <a:srgbClr val="5ACBF5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PRH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525149" y="2502164"/>
            <a:ext cx="1156839" cy="463418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AAI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948268" y="4046890"/>
            <a:ext cx="1156839" cy="463418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SDNC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401202" y="5098775"/>
            <a:ext cx="2802579" cy="463418"/>
          </a:xfrm>
          <a:prstGeom prst="rect">
            <a:avLst/>
          </a:prstGeom>
          <a:solidFill>
            <a:srgbClr val="FFFFFF">
              <a:lumMod val="50000"/>
            </a:srgbClr>
          </a:solidFill>
          <a:ln w="2540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rtlCol="0" anchor="b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PNF(RU/DU)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55" name="直接箭头连接符 54"/>
          <p:cNvCxnSpPr>
            <a:endCxn id="49" idx="2"/>
          </p:cNvCxnSpPr>
          <p:nvPr/>
        </p:nvCxnSpPr>
        <p:spPr>
          <a:xfrm flipH="1" flipV="1">
            <a:off x="6501183" y="4469851"/>
            <a:ext cx="0" cy="628924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56" name="直接箭头连接符 55"/>
          <p:cNvCxnSpPr>
            <a:stCxn id="49" idx="0"/>
            <a:endCxn id="51" idx="2"/>
          </p:cNvCxnSpPr>
          <p:nvPr/>
        </p:nvCxnSpPr>
        <p:spPr>
          <a:xfrm flipV="1">
            <a:off x="6501183" y="2961904"/>
            <a:ext cx="0" cy="1044529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57" name="直接箭头连接符 56"/>
          <p:cNvCxnSpPr/>
          <p:nvPr/>
        </p:nvCxnSpPr>
        <p:spPr>
          <a:xfrm flipH="1">
            <a:off x="5681988" y="2840532"/>
            <a:ext cx="364955" cy="3678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58" name="矩形 57"/>
          <p:cNvSpPr/>
          <p:nvPr/>
        </p:nvSpPr>
        <p:spPr>
          <a:xfrm>
            <a:off x="4401202" y="4046890"/>
            <a:ext cx="1156839" cy="463418"/>
          </a:xfrm>
          <a:prstGeom prst="rect">
            <a:avLst/>
          </a:prstGeom>
          <a:solidFill>
            <a:srgbClr val="5ACBF5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SDN-R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59" name="直接箭头连接符 58"/>
          <p:cNvCxnSpPr>
            <a:stCxn id="47" idx="3"/>
            <a:endCxn id="48" idx="1"/>
          </p:cNvCxnSpPr>
          <p:nvPr/>
        </p:nvCxnSpPr>
        <p:spPr>
          <a:xfrm>
            <a:off x="1323185" y="2726517"/>
            <a:ext cx="1436867" cy="7356"/>
          </a:xfrm>
          <a:prstGeom prst="straightConnector1">
            <a:avLst/>
          </a:prstGeom>
          <a:noFill/>
          <a:ln w="9525" cap="flat" cmpd="sng" algn="ctr">
            <a:solidFill>
              <a:srgbClr val="00A651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60" name="直接箭头连接符 59"/>
          <p:cNvCxnSpPr>
            <a:stCxn id="47" idx="3"/>
          </p:cNvCxnSpPr>
          <p:nvPr/>
        </p:nvCxnSpPr>
        <p:spPr>
          <a:xfrm>
            <a:off x="1323185" y="2726517"/>
            <a:ext cx="330525" cy="1320373"/>
          </a:xfrm>
          <a:prstGeom prst="straightConnector1">
            <a:avLst/>
          </a:prstGeom>
          <a:noFill/>
          <a:ln w="9525" cap="flat" cmpd="sng" algn="ctr">
            <a:solidFill>
              <a:srgbClr val="00A651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61" name="直接箭头连接符 60"/>
          <p:cNvCxnSpPr>
            <a:stCxn id="47" idx="3"/>
          </p:cNvCxnSpPr>
          <p:nvPr/>
        </p:nvCxnSpPr>
        <p:spPr>
          <a:xfrm>
            <a:off x="1323185" y="2726517"/>
            <a:ext cx="1861501" cy="1320373"/>
          </a:xfrm>
          <a:prstGeom prst="straightConnector1">
            <a:avLst/>
          </a:prstGeom>
          <a:noFill/>
          <a:ln w="9525" cap="flat" cmpd="sng" algn="ctr">
            <a:solidFill>
              <a:srgbClr val="00A651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62" name="直接箭头连接符 61"/>
          <p:cNvCxnSpPr>
            <a:stCxn id="47" idx="3"/>
          </p:cNvCxnSpPr>
          <p:nvPr/>
        </p:nvCxnSpPr>
        <p:spPr>
          <a:xfrm>
            <a:off x="1323185" y="2726517"/>
            <a:ext cx="3355750" cy="1285433"/>
          </a:xfrm>
          <a:prstGeom prst="straightConnector1">
            <a:avLst/>
          </a:prstGeom>
          <a:noFill/>
          <a:ln w="9525" cap="flat" cmpd="sng" algn="ctr">
            <a:solidFill>
              <a:srgbClr val="00A651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63" name="直接箭头连接符 62"/>
          <p:cNvCxnSpPr>
            <a:stCxn id="47" idx="3"/>
          </p:cNvCxnSpPr>
          <p:nvPr/>
        </p:nvCxnSpPr>
        <p:spPr>
          <a:xfrm>
            <a:off x="1323185" y="2726517"/>
            <a:ext cx="5022150" cy="1285433"/>
          </a:xfrm>
          <a:prstGeom prst="straightConnector1">
            <a:avLst/>
          </a:prstGeom>
          <a:noFill/>
          <a:ln w="9525" cap="flat" cmpd="sng" algn="ctr">
            <a:solidFill>
              <a:srgbClr val="00A651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64" name="矩形 63"/>
          <p:cNvSpPr/>
          <p:nvPr/>
        </p:nvSpPr>
        <p:spPr>
          <a:xfrm>
            <a:off x="2760052" y="1575328"/>
            <a:ext cx="1156839" cy="463418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VID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5" name="直接箭头连接符 64"/>
          <p:cNvCxnSpPr/>
          <p:nvPr/>
        </p:nvCxnSpPr>
        <p:spPr>
          <a:xfrm flipH="1">
            <a:off x="4979621" y="4510308"/>
            <a:ext cx="0" cy="58846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66" name="直接箭头连接符 65"/>
          <p:cNvCxnSpPr>
            <a:stCxn id="48" idx="2"/>
            <a:endCxn id="50" idx="0"/>
          </p:cNvCxnSpPr>
          <p:nvPr/>
        </p:nvCxnSpPr>
        <p:spPr>
          <a:xfrm flipH="1">
            <a:off x="1998007" y="2965582"/>
            <a:ext cx="1340464" cy="108130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67" name="直接箭头连接符 66"/>
          <p:cNvCxnSpPr>
            <a:stCxn id="48" idx="2"/>
            <a:endCxn id="53" idx="0"/>
          </p:cNvCxnSpPr>
          <p:nvPr/>
        </p:nvCxnSpPr>
        <p:spPr>
          <a:xfrm>
            <a:off x="3338471" y="2965582"/>
            <a:ext cx="188216" cy="108130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68" name="直接箭头连接符 67"/>
          <p:cNvCxnSpPr>
            <a:stCxn id="48" idx="2"/>
            <a:endCxn id="58" idx="0"/>
          </p:cNvCxnSpPr>
          <p:nvPr/>
        </p:nvCxnSpPr>
        <p:spPr>
          <a:xfrm>
            <a:off x="3338471" y="2965582"/>
            <a:ext cx="1641150" cy="108130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69" name="矩形 68"/>
          <p:cNvSpPr/>
          <p:nvPr/>
        </p:nvSpPr>
        <p:spPr>
          <a:xfrm>
            <a:off x="1419588" y="5098776"/>
            <a:ext cx="1156839" cy="362433"/>
          </a:xfrm>
          <a:prstGeom prst="rect">
            <a:avLst/>
          </a:prstGeom>
          <a:solidFill>
            <a:srgbClr val="FFFFFF">
              <a:lumMod val="50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b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VNF(CU)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948268" y="5098775"/>
            <a:ext cx="1251533" cy="463418"/>
          </a:xfrm>
          <a:prstGeom prst="rect">
            <a:avLst/>
          </a:prstGeom>
          <a:solidFill>
            <a:srgbClr val="FFFFFF">
              <a:lumMod val="50000"/>
            </a:srgbClr>
          </a:solidFill>
          <a:ln w="2540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rtlCol="0" anchor="b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Switch/…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1" name="直接箭头连接符 70"/>
          <p:cNvCxnSpPr>
            <a:stCxn id="64" idx="2"/>
            <a:endCxn id="48" idx="0"/>
          </p:cNvCxnSpPr>
          <p:nvPr/>
        </p:nvCxnSpPr>
        <p:spPr>
          <a:xfrm>
            <a:off x="3338471" y="2038746"/>
            <a:ext cx="0" cy="46341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72" name="直接箭头连接符 71"/>
          <p:cNvCxnSpPr>
            <a:stCxn id="53" idx="2"/>
            <a:endCxn id="70" idx="0"/>
          </p:cNvCxnSpPr>
          <p:nvPr/>
        </p:nvCxnSpPr>
        <p:spPr>
          <a:xfrm>
            <a:off x="3526688" y="4510308"/>
            <a:ext cx="47347" cy="58846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73" name="直接箭头连接符 72"/>
          <p:cNvCxnSpPr>
            <a:stCxn id="50" idx="2"/>
          </p:cNvCxnSpPr>
          <p:nvPr/>
        </p:nvCxnSpPr>
        <p:spPr>
          <a:xfrm flipH="1">
            <a:off x="1981940" y="4510308"/>
            <a:ext cx="16067" cy="603179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74" name="直接箭头连接符 73"/>
          <p:cNvCxnSpPr>
            <a:stCxn id="64" idx="2"/>
            <a:endCxn id="51" idx="0"/>
          </p:cNvCxnSpPr>
          <p:nvPr/>
        </p:nvCxnSpPr>
        <p:spPr>
          <a:xfrm>
            <a:off x="3338472" y="2038746"/>
            <a:ext cx="3162712" cy="459740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triangle"/>
          </a:ln>
          <a:effectLst/>
        </p:spPr>
      </p:cxnSp>
      <p:cxnSp>
        <p:nvCxnSpPr>
          <p:cNvPr id="75" name="直接箭头连接符 74"/>
          <p:cNvCxnSpPr>
            <a:stCxn id="48" idx="3"/>
            <a:endCxn id="52" idx="1"/>
          </p:cNvCxnSpPr>
          <p:nvPr/>
        </p:nvCxnSpPr>
        <p:spPr>
          <a:xfrm>
            <a:off x="3916890" y="2733873"/>
            <a:ext cx="608258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76" name="直接箭头连接符 75"/>
          <p:cNvCxnSpPr/>
          <p:nvPr/>
        </p:nvCxnSpPr>
        <p:spPr>
          <a:xfrm flipH="1">
            <a:off x="5681988" y="2649281"/>
            <a:ext cx="364955" cy="3678"/>
          </a:xfrm>
          <a:prstGeom prst="straightConnector1">
            <a:avLst/>
          </a:prstGeom>
          <a:noFill/>
          <a:ln w="9525" cap="flat" cmpd="sng" algn="ctr">
            <a:solidFill>
              <a:srgbClr val="FFC000"/>
            </a:solidFill>
            <a:prstDash val="solid"/>
            <a:tailEnd type="triangle"/>
          </a:ln>
          <a:effectLst/>
        </p:spPr>
      </p:cxnSp>
      <p:sp>
        <p:nvSpPr>
          <p:cNvPr id="77" name="矩形 76"/>
          <p:cNvSpPr/>
          <p:nvPr/>
        </p:nvSpPr>
        <p:spPr>
          <a:xfrm>
            <a:off x="6203055" y="5954120"/>
            <a:ext cx="1027714" cy="343885"/>
          </a:xfrm>
          <a:prstGeom prst="rect">
            <a:avLst/>
          </a:prstGeom>
          <a:solidFill>
            <a:srgbClr val="FFFFFF">
              <a:lumMod val="50000"/>
            </a:srgbClr>
          </a:solidFill>
          <a:ln w="2540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rtlCol="0" anchor="b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Init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-EM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8" name="直接箭头连接符 77"/>
          <p:cNvCxnSpPr/>
          <p:nvPr/>
        </p:nvCxnSpPr>
        <p:spPr>
          <a:xfrm flipH="1" flipV="1">
            <a:off x="6716912" y="5567362"/>
            <a:ext cx="1" cy="368244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sp>
        <p:nvSpPr>
          <p:cNvPr id="79" name="文本框 40"/>
          <p:cNvSpPr txBox="1"/>
          <p:nvPr/>
        </p:nvSpPr>
        <p:spPr>
          <a:xfrm>
            <a:off x="1709944" y="2396487"/>
            <a:ext cx="49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0" name="文本框 41"/>
          <p:cNvSpPr txBox="1"/>
          <p:nvPr/>
        </p:nvSpPr>
        <p:spPr>
          <a:xfrm>
            <a:off x="4749204" y="1907668"/>
            <a:ext cx="49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1" name="文本框 42"/>
          <p:cNvSpPr txBox="1"/>
          <p:nvPr/>
        </p:nvSpPr>
        <p:spPr>
          <a:xfrm>
            <a:off x="5918486" y="5751484"/>
            <a:ext cx="49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2" name="文本框 43"/>
          <p:cNvSpPr txBox="1"/>
          <p:nvPr/>
        </p:nvSpPr>
        <p:spPr>
          <a:xfrm>
            <a:off x="6666678" y="4672898"/>
            <a:ext cx="49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3" name="文本框 44"/>
          <p:cNvSpPr txBox="1"/>
          <p:nvPr/>
        </p:nvSpPr>
        <p:spPr>
          <a:xfrm>
            <a:off x="3082644" y="2115362"/>
            <a:ext cx="49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4" name="任意多边形 83"/>
          <p:cNvSpPr/>
          <p:nvPr/>
        </p:nvSpPr>
        <p:spPr>
          <a:xfrm flipH="1">
            <a:off x="577262" y="5130723"/>
            <a:ext cx="6750466" cy="411480"/>
          </a:xfrm>
          <a:custGeom>
            <a:avLst/>
            <a:gdLst>
              <a:gd name="connsiteX0" fmla="*/ 0 w 9046464"/>
              <a:gd name="connsiteY0" fmla="*/ 548640 h 548640"/>
              <a:gd name="connsiteX1" fmla="*/ 670560 w 9046464"/>
              <a:gd name="connsiteY1" fmla="*/ 487680 h 548640"/>
              <a:gd name="connsiteX2" fmla="*/ 816864 w 9046464"/>
              <a:gd name="connsiteY2" fmla="*/ 463296 h 548640"/>
              <a:gd name="connsiteX3" fmla="*/ 1158240 w 9046464"/>
              <a:gd name="connsiteY3" fmla="*/ 426720 h 548640"/>
              <a:gd name="connsiteX4" fmla="*/ 1316736 w 9046464"/>
              <a:gd name="connsiteY4" fmla="*/ 390144 h 548640"/>
              <a:gd name="connsiteX5" fmla="*/ 1767840 w 9046464"/>
              <a:gd name="connsiteY5" fmla="*/ 316992 h 548640"/>
              <a:gd name="connsiteX6" fmla="*/ 2036064 w 9046464"/>
              <a:gd name="connsiteY6" fmla="*/ 219456 h 548640"/>
              <a:gd name="connsiteX7" fmla="*/ 2243328 w 9046464"/>
              <a:gd name="connsiteY7" fmla="*/ 158496 h 548640"/>
              <a:gd name="connsiteX8" fmla="*/ 2426208 w 9046464"/>
              <a:gd name="connsiteY8" fmla="*/ 97536 h 548640"/>
              <a:gd name="connsiteX9" fmla="*/ 2816352 w 9046464"/>
              <a:gd name="connsiteY9" fmla="*/ 60960 h 548640"/>
              <a:gd name="connsiteX10" fmla="*/ 3035808 w 9046464"/>
              <a:gd name="connsiteY10" fmla="*/ 73152 h 548640"/>
              <a:gd name="connsiteX11" fmla="*/ 3072384 w 9046464"/>
              <a:gd name="connsiteY11" fmla="*/ 85344 h 548640"/>
              <a:gd name="connsiteX12" fmla="*/ 3133344 w 9046464"/>
              <a:gd name="connsiteY12" fmla="*/ 97536 h 548640"/>
              <a:gd name="connsiteX13" fmla="*/ 3182112 w 9046464"/>
              <a:gd name="connsiteY13" fmla="*/ 121920 h 548640"/>
              <a:gd name="connsiteX14" fmla="*/ 3364992 w 9046464"/>
              <a:gd name="connsiteY14" fmla="*/ 146304 h 548640"/>
              <a:gd name="connsiteX15" fmla="*/ 3450336 w 9046464"/>
              <a:gd name="connsiteY15" fmla="*/ 158496 h 548640"/>
              <a:gd name="connsiteX16" fmla="*/ 3584448 w 9046464"/>
              <a:gd name="connsiteY16" fmla="*/ 170688 h 548640"/>
              <a:gd name="connsiteX17" fmla="*/ 3852672 w 9046464"/>
              <a:gd name="connsiteY17" fmla="*/ 207264 h 548640"/>
              <a:gd name="connsiteX18" fmla="*/ 3950208 w 9046464"/>
              <a:gd name="connsiteY18" fmla="*/ 231648 h 548640"/>
              <a:gd name="connsiteX19" fmla="*/ 4023360 w 9046464"/>
              <a:gd name="connsiteY19" fmla="*/ 256032 h 548640"/>
              <a:gd name="connsiteX20" fmla="*/ 4072128 w 9046464"/>
              <a:gd name="connsiteY20" fmla="*/ 268224 h 548640"/>
              <a:gd name="connsiteX21" fmla="*/ 5010912 w 9046464"/>
              <a:gd name="connsiteY21" fmla="*/ 243840 h 548640"/>
              <a:gd name="connsiteX22" fmla="*/ 5120640 w 9046464"/>
              <a:gd name="connsiteY22" fmla="*/ 231648 h 548640"/>
              <a:gd name="connsiteX23" fmla="*/ 5608320 w 9046464"/>
              <a:gd name="connsiteY23" fmla="*/ 243840 h 548640"/>
              <a:gd name="connsiteX24" fmla="*/ 5742432 w 9046464"/>
              <a:gd name="connsiteY24" fmla="*/ 268224 h 548640"/>
              <a:gd name="connsiteX25" fmla="*/ 6022848 w 9046464"/>
              <a:gd name="connsiteY25" fmla="*/ 304800 h 548640"/>
              <a:gd name="connsiteX26" fmla="*/ 6912864 w 9046464"/>
              <a:gd name="connsiteY26" fmla="*/ 316992 h 548640"/>
              <a:gd name="connsiteX27" fmla="*/ 7668768 w 9046464"/>
              <a:gd name="connsiteY27" fmla="*/ 316992 h 548640"/>
              <a:gd name="connsiteX28" fmla="*/ 7876032 w 9046464"/>
              <a:gd name="connsiteY28" fmla="*/ 268224 h 548640"/>
              <a:gd name="connsiteX29" fmla="*/ 8022336 w 9046464"/>
              <a:gd name="connsiteY29" fmla="*/ 219456 h 548640"/>
              <a:gd name="connsiteX30" fmla="*/ 8095488 w 9046464"/>
              <a:gd name="connsiteY30" fmla="*/ 207264 h 548640"/>
              <a:gd name="connsiteX31" fmla="*/ 8241792 w 9046464"/>
              <a:gd name="connsiteY31" fmla="*/ 158496 h 548640"/>
              <a:gd name="connsiteX32" fmla="*/ 8449056 w 9046464"/>
              <a:gd name="connsiteY32" fmla="*/ 121920 h 548640"/>
              <a:gd name="connsiteX33" fmla="*/ 8522208 w 9046464"/>
              <a:gd name="connsiteY33" fmla="*/ 97536 h 548640"/>
              <a:gd name="connsiteX34" fmla="*/ 8656320 w 9046464"/>
              <a:gd name="connsiteY34" fmla="*/ 73152 h 548640"/>
              <a:gd name="connsiteX35" fmla="*/ 8717280 w 9046464"/>
              <a:gd name="connsiteY35" fmla="*/ 48768 h 548640"/>
              <a:gd name="connsiteX36" fmla="*/ 8802624 w 9046464"/>
              <a:gd name="connsiteY36" fmla="*/ 36576 h 548640"/>
              <a:gd name="connsiteX37" fmla="*/ 8839200 w 9046464"/>
              <a:gd name="connsiteY37" fmla="*/ 24384 h 548640"/>
              <a:gd name="connsiteX38" fmla="*/ 8961120 w 9046464"/>
              <a:gd name="connsiteY38" fmla="*/ 12192 h 548640"/>
              <a:gd name="connsiteX39" fmla="*/ 9046464 w 9046464"/>
              <a:gd name="connsiteY39" fmla="*/ 0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9046464" h="548640">
                <a:moveTo>
                  <a:pt x="0" y="548640"/>
                </a:moveTo>
                <a:lnTo>
                  <a:pt x="670560" y="487680"/>
                </a:lnTo>
                <a:cubicBezTo>
                  <a:pt x="719733" y="482543"/>
                  <a:pt x="767749" y="468963"/>
                  <a:pt x="816864" y="463296"/>
                </a:cubicBezTo>
                <a:cubicBezTo>
                  <a:pt x="1051756" y="436193"/>
                  <a:pt x="924156" y="470069"/>
                  <a:pt x="1158240" y="426720"/>
                </a:cubicBezTo>
                <a:cubicBezTo>
                  <a:pt x="1211554" y="416847"/>
                  <a:pt x="1263207" y="398778"/>
                  <a:pt x="1316736" y="390144"/>
                </a:cubicBezTo>
                <a:cubicBezTo>
                  <a:pt x="1551271" y="352316"/>
                  <a:pt x="1532083" y="385994"/>
                  <a:pt x="1767840" y="316992"/>
                </a:cubicBezTo>
                <a:cubicBezTo>
                  <a:pt x="1859145" y="290268"/>
                  <a:pt x="1945810" y="249541"/>
                  <a:pt x="2036064" y="219456"/>
                </a:cubicBezTo>
                <a:cubicBezTo>
                  <a:pt x="2104383" y="196683"/>
                  <a:pt x="2174592" y="179976"/>
                  <a:pt x="2243328" y="158496"/>
                </a:cubicBezTo>
                <a:cubicBezTo>
                  <a:pt x="2304660" y="139330"/>
                  <a:pt x="2363744" y="112613"/>
                  <a:pt x="2426208" y="97536"/>
                </a:cubicBezTo>
                <a:cubicBezTo>
                  <a:pt x="2540473" y="69955"/>
                  <a:pt x="2703892" y="67208"/>
                  <a:pt x="2816352" y="60960"/>
                </a:cubicBezTo>
                <a:cubicBezTo>
                  <a:pt x="2889504" y="65024"/>
                  <a:pt x="2962873" y="66206"/>
                  <a:pt x="3035808" y="73152"/>
                </a:cubicBezTo>
                <a:cubicBezTo>
                  <a:pt x="3048602" y="74370"/>
                  <a:pt x="3059916" y="82227"/>
                  <a:pt x="3072384" y="85344"/>
                </a:cubicBezTo>
                <a:cubicBezTo>
                  <a:pt x="3092488" y="90370"/>
                  <a:pt x="3113024" y="93472"/>
                  <a:pt x="3133344" y="97536"/>
                </a:cubicBezTo>
                <a:cubicBezTo>
                  <a:pt x="3149600" y="105664"/>
                  <a:pt x="3164870" y="116173"/>
                  <a:pt x="3182112" y="121920"/>
                </a:cubicBezTo>
                <a:cubicBezTo>
                  <a:pt x="3226596" y="136748"/>
                  <a:pt x="3333860" y="142641"/>
                  <a:pt x="3364992" y="146304"/>
                </a:cubicBezTo>
                <a:cubicBezTo>
                  <a:pt x="3393532" y="149662"/>
                  <a:pt x="3421775" y="155323"/>
                  <a:pt x="3450336" y="158496"/>
                </a:cubicBezTo>
                <a:cubicBezTo>
                  <a:pt x="3494950" y="163453"/>
                  <a:pt x="3539762" y="166432"/>
                  <a:pt x="3584448" y="170688"/>
                </a:cubicBezTo>
                <a:cubicBezTo>
                  <a:pt x="3644242" y="176383"/>
                  <a:pt x="3800837" y="189986"/>
                  <a:pt x="3852672" y="207264"/>
                </a:cubicBezTo>
                <a:cubicBezTo>
                  <a:pt x="3963652" y="244257"/>
                  <a:pt x="3788372" y="187511"/>
                  <a:pt x="3950208" y="231648"/>
                </a:cubicBezTo>
                <a:cubicBezTo>
                  <a:pt x="3975005" y="238411"/>
                  <a:pt x="3998424" y="249798"/>
                  <a:pt x="4023360" y="256032"/>
                </a:cubicBezTo>
                <a:lnTo>
                  <a:pt x="4072128" y="268224"/>
                </a:lnTo>
                <a:cubicBezTo>
                  <a:pt x="4444838" y="262213"/>
                  <a:pt x="4684301" y="271058"/>
                  <a:pt x="5010912" y="243840"/>
                </a:cubicBezTo>
                <a:cubicBezTo>
                  <a:pt x="5047586" y="240784"/>
                  <a:pt x="5084064" y="235712"/>
                  <a:pt x="5120640" y="231648"/>
                </a:cubicBezTo>
                <a:lnTo>
                  <a:pt x="5608320" y="243840"/>
                </a:lnTo>
                <a:cubicBezTo>
                  <a:pt x="5633202" y="244922"/>
                  <a:pt x="5714830" y="263353"/>
                  <a:pt x="5742432" y="268224"/>
                </a:cubicBezTo>
                <a:cubicBezTo>
                  <a:pt x="5832013" y="284032"/>
                  <a:pt x="5931199" y="302618"/>
                  <a:pt x="6022848" y="304800"/>
                </a:cubicBezTo>
                <a:cubicBezTo>
                  <a:pt x="6319464" y="311862"/>
                  <a:pt x="6616192" y="312928"/>
                  <a:pt x="6912864" y="316992"/>
                </a:cubicBezTo>
                <a:cubicBezTo>
                  <a:pt x="7234895" y="330993"/>
                  <a:pt x="7297653" y="340187"/>
                  <a:pt x="7668768" y="316992"/>
                </a:cubicBezTo>
                <a:cubicBezTo>
                  <a:pt x="7683902" y="316046"/>
                  <a:pt x="7856014" y="274229"/>
                  <a:pt x="7876032" y="268224"/>
                </a:cubicBezTo>
                <a:cubicBezTo>
                  <a:pt x="7925270" y="253453"/>
                  <a:pt x="7971629" y="227907"/>
                  <a:pt x="8022336" y="219456"/>
                </a:cubicBezTo>
                <a:cubicBezTo>
                  <a:pt x="8046720" y="215392"/>
                  <a:pt x="8071670" y="213880"/>
                  <a:pt x="8095488" y="207264"/>
                </a:cubicBezTo>
                <a:cubicBezTo>
                  <a:pt x="8145019" y="193506"/>
                  <a:pt x="8191168" y="167430"/>
                  <a:pt x="8241792" y="158496"/>
                </a:cubicBezTo>
                <a:cubicBezTo>
                  <a:pt x="8310880" y="146304"/>
                  <a:pt x="8382501" y="144105"/>
                  <a:pt x="8449056" y="121920"/>
                </a:cubicBezTo>
                <a:cubicBezTo>
                  <a:pt x="8473440" y="113792"/>
                  <a:pt x="8497411" y="104299"/>
                  <a:pt x="8522208" y="97536"/>
                </a:cubicBezTo>
                <a:cubicBezTo>
                  <a:pt x="8548985" y="90233"/>
                  <a:pt x="8632422" y="77135"/>
                  <a:pt x="8656320" y="73152"/>
                </a:cubicBezTo>
                <a:cubicBezTo>
                  <a:pt x="8676640" y="65024"/>
                  <a:pt x="8696048" y="54076"/>
                  <a:pt x="8717280" y="48768"/>
                </a:cubicBezTo>
                <a:cubicBezTo>
                  <a:pt x="8745159" y="41798"/>
                  <a:pt x="8774445" y="42212"/>
                  <a:pt x="8802624" y="36576"/>
                </a:cubicBezTo>
                <a:cubicBezTo>
                  <a:pt x="8815226" y="34056"/>
                  <a:pt x="8826498" y="26338"/>
                  <a:pt x="8839200" y="24384"/>
                </a:cubicBezTo>
                <a:cubicBezTo>
                  <a:pt x="8879568" y="18174"/>
                  <a:pt x="8920557" y="16964"/>
                  <a:pt x="8961120" y="12192"/>
                </a:cubicBezTo>
                <a:cubicBezTo>
                  <a:pt x="8989660" y="8834"/>
                  <a:pt x="9046464" y="0"/>
                  <a:pt x="9046464" y="0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5" name="直接箭头连接符 84"/>
          <p:cNvCxnSpPr>
            <a:stCxn id="48" idx="2"/>
          </p:cNvCxnSpPr>
          <p:nvPr/>
        </p:nvCxnSpPr>
        <p:spPr>
          <a:xfrm flipH="1">
            <a:off x="2459365" y="2965582"/>
            <a:ext cx="879107" cy="207664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86" name="矩形 85"/>
          <p:cNvSpPr/>
          <p:nvPr/>
        </p:nvSpPr>
        <p:spPr>
          <a:xfrm>
            <a:off x="4537773" y="3057530"/>
            <a:ext cx="1156839" cy="463418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OOF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7" name="直接箭头连接符 86"/>
          <p:cNvCxnSpPr>
            <a:stCxn id="48" idx="3"/>
            <a:endCxn id="86" idx="1"/>
          </p:cNvCxnSpPr>
          <p:nvPr/>
        </p:nvCxnSpPr>
        <p:spPr>
          <a:xfrm>
            <a:off x="3916891" y="2733873"/>
            <a:ext cx="620882" cy="55536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91" name="Content Placeholder 1"/>
          <p:cNvSpPr>
            <a:spLocks noGrp="1"/>
          </p:cNvSpPr>
          <p:nvPr/>
        </p:nvSpPr>
        <p:spPr bwMode="auto">
          <a:xfrm>
            <a:off x="7438590" y="1258229"/>
            <a:ext cx="4526464" cy="477950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</a:ln>
        </p:spPr>
        <p:txBody>
          <a:bodyPr vert="horz" wrap="square" lIns="0" tIns="0" rIns="0" bIns="0" numCol="1" anchor="t" anchorCtr="0" compatLnSpc="1"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0850" marR="0" lvl="1" indent="-269875" algn="l" defTabSz="457200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8ED3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rPr>
              <a:t>Deployment of the hybrid 5G Radio Network (PNFs &amp; VNFs)</a:t>
            </a:r>
          </a:p>
          <a:p>
            <a:pPr marL="802005" marR="0" lvl="2" indent="-170180" algn="l" defTabSz="457200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rPr>
              <a:t>Complete PNF Support</a:t>
            </a:r>
          </a:p>
          <a:p>
            <a:pPr marL="802005" marR="0" lvl="2" indent="-170180" algn="l" defTabSz="457200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rPr>
              <a:t>Platform Enhancements to Deploy Edge Virtual Radio Network Functions (e.g. CU)</a:t>
            </a:r>
          </a:p>
          <a:p>
            <a:pPr marL="450850" marR="0" lvl="1" indent="-269875" algn="l" defTabSz="457200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8ED3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rPr>
              <a:t>Creation &amp; Management of Radio Network Slice Subnet within the deployed network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500" b="0" i="0" u="none" strike="sng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rPr>
              <a:t>Lifecycle management of Radio Network Slice Subnet Instances</a:t>
            </a:r>
          </a:p>
          <a:p>
            <a:pPr marL="450850" marR="0" lvl="1" indent="-269875" algn="l" defTabSz="457200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8ED3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rPr>
              <a:t>Optimization of the deployed 5G network and the slices</a:t>
            </a:r>
          </a:p>
          <a:p>
            <a:pPr marL="802005" marR="0" lvl="2" indent="-170180" algn="l" defTabSz="457200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rPr>
              <a:t>Near-real Time Data Collection (e.g. streaming)</a:t>
            </a:r>
          </a:p>
          <a:p>
            <a:pPr marL="802005" marR="0" lvl="2" indent="-170180" algn="l" defTabSz="457200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rPr>
              <a:t>Edge Analytics to Support 5G Network Optimization </a:t>
            </a:r>
          </a:p>
          <a:p>
            <a:pPr marL="802005" marR="0" lvl="2" indent="-170180" algn="l" defTabSz="457200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rPr>
              <a:t>OOF enhancements for optimal placement of edge resources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GPP reused ETSI outputs in management domain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079" y="1614091"/>
            <a:ext cx="8659368" cy="41710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VFC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 </a:t>
            </a:r>
            <a:r>
              <a:rPr lang="en-US" altLang="zh-CN" dirty="0" smtClean="0"/>
              <a:t>ONAP architecture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37488" y="1377532"/>
            <a:ext cx="6542608" cy="4713490"/>
            <a:chOff x="592884" y="1126274"/>
            <a:chExt cx="5889992" cy="5199422"/>
          </a:xfrm>
        </p:grpSpPr>
        <p:sp>
          <p:nvSpPr>
            <p:cNvPr id="62" name="矩形 61"/>
            <p:cNvSpPr/>
            <p:nvPr/>
          </p:nvSpPr>
          <p:spPr>
            <a:xfrm>
              <a:off x="764855" y="1126274"/>
              <a:ext cx="5444267" cy="56871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Flowchart: Document 29"/>
            <p:cNvSpPr/>
            <p:nvPr/>
          </p:nvSpPr>
          <p:spPr>
            <a:xfrm>
              <a:off x="1019336" y="5707201"/>
              <a:ext cx="5463540" cy="495564"/>
            </a:xfrm>
            <a:prstGeom prst="flowChartDocumen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lowchart: Document 28"/>
            <p:cNvSpPr/>
            <p:nvPr/>
          </p:nvSpPr>
          <p:spPr>
            <a:xfrm>
              <a:off x="815715" y="5764757"/>
              <a:ext cx="5463540" cy="495564"/>
            </a:xfrm>
            <a:prstGeom prst="flowChartDocumen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: Rounded Corners 3"/>
            <p:cNvSpPr/>
            <p:nvPr/>
          </p:nvSpPr>
          <p:spPr>
            <a:xfrm>
              <a:off x="868109" y="1889720"/>
              <a:ext cx="5034915" cy="2243026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NFVO</a:t>
              </a:r>
            </a:p>
          </p:txBody>
        </p:sp>
        <p:sp>
          <p:nvSpPr>
            <p:cNvPr id="66" name="Flowchart: Document 26"/>
            <p:cNvSpPr/>
            <p:nvPr/>
          </p:nvSpPr>
          <p:spPr>
            <a:xfrm>
              <a:off x="592884" y="5830132"/>
              <a:ext cx="5463540" cy="495564"/>
            </a:xfrm>
            <a:prstGeom prst="flowChartDocumen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4"/>
            <p:cNvSpPr txBox="1"/>
            <p:nvPr/>
          </p:nvSpPr>
          <p:spPr>
            <a:xfrm>
              <a:off x="4551484" y="5607051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NFVI&amp;VIM</a:t>
              </a:r>
            </a:p>
          </p:txBody>
        </p:sp>
        <p:sp>
          <p:nvSpPr>
            <p:cNvPr id="68" name="Flowchart: Document 36"/>
            <p:cNvSpPr/>
            <p:nvPr/>
          </p:nvSpPr>
          <p:spPr>
            <a:xfrm>
              <a:off x="4998785" y="2097733"/>
              <a:ext cx="1266092" cy="514598"/>
            </a:xfrm>
            <a:prstGeom prst="flowChart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sz="1200" dirty="0"/>
                <a:t>VNF Package </a:t>
              </a:r>
              <a:br>
                <a:rPr lang="en-US" sz="1200" dirty="0"/>
              </a:br>
              <a:r>
                <a:rPr lang="en-US" sz="1200" dirty="0"/>
                <a:t>( VNFD)</a:t>
              </a:r>
            </a:p>
          </p:txBody>
        </p:sp>
        <p:sp>
          <p:nvSpPr>
            <p:cNvPr id="70" name="Flowchart: Document 35"/>
            <p:cNvSpPr/>
            <p:nvPr/>
          </p:nvSpPr>
          <p:spPr>
            <a:xfrm>
              <a:off x="4877221" y="2161155"/>
              <a:ext cx="1266092" cy="514598"/>
            </a:xfrm>
            <a:prstGeom prst="flowChart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sz="1200" dirty="0"/>
                <a:t>NS Package </a:t>
              </a:r>
              <a:br>
                <a:rPr lang="en-US" sz="1200" dirty="0"/>
              </a:br>
              <a:r>
                <a:rPr lang="en-US" sz="1200" dirty="0"/>
                <a:t>( NSD)</a:t>
              </a:r>
            </a:p>
          </p:txBody>
        </p:sp>
        <p:sp>
          <p:nvSpPr>
            <p:cNvPr id="71" name="Circle: Hollow 18"/>
            <p:cNvSpPr/>
            <p:nvPr/>
          </p:nvSpPr>
          <p:spPr>
            <a:xfrm>
              <a:off x="1907842" y="2371618"/>
              <a:ext cx="2406650" cy="1556078"/>
            </a:xfrm>
            <a:prstGeom prst="donut">
              <a:avLst>
                <a:gd name="adj" fmla="val 62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Rectangle: Rounded Corners 20"/>
            <p:cNvSpPr/>
            <p:nvPr/>
          </p:nvSpPr>
          <p:spPr>
            <a:xfrm>
              <a:off x="2887551" y="2321579"/>
              <a:ext cx="914400" cy="2476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Instantiate</a:t>
              </a:r>
              <a:endParaRPr lang="en-US" sz="1200" dirty="0"/>
            </a:p>
          </p:txBody>
        </p:sp>
        <p:sp>
          <p:nvSpPr>
            <p:cNvPr id="74" name="Rectangle: Rounded Corners 22"/>
            <p:cNvSpPr/>
            <p:nvPr/>
          </p:nvSpPr>
          <p:spPr>
            <a:xfrm>
              <a:off x="3876471" y="2943805"/>
              <a:ext cx="914400" cy="2476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Scale</a:t>
              </a:r>
            </a:p>
          </p:txBody>
        </p:sp>
        <p:sp>
          <p:nvSpPr>
            <p:cNvPr id="75" name="Rectangle: Rounded Corners 23"/>
            <p:cNvSpPr/>
            <p:nvPr/>
          </p:nvSpPr>
          <p:spPr>
            <a:xfrm>
              <a:off x="3278839" y="3526704"/>
              <a:ext cx="914400" cy="2476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Heal</a:t>
              </a:r>
            </a:p>
          </p:txBody>
        </p:sp>
        <p:sp>
          <p:nvSpPr>
            <p:cNvPr id="76" name="Rectangle: Rounded Corners 25"/>
            <p:cNvSpPr/>
            <p:nvPr/>
          </p:nvSpPr>
          <p:spPr>
            <a:xfrm>
              <a:off x="1635637" y="2685453"/>
              <a:ext cx="914400" cy="2476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Terminate</a:t>
              </a:r>
            </a:p>
          </p:txBody>
        </p:sp>
        <p:sp>
          <p:nvSpPr>
            <p:cNvPr id="77" name="Rectangle: Rounded Corners 5"/>
            <p:cNvSpPr/>
            <p:nvPr/>
          </p:nvSpPr>
          <p:spPr>
            <a:xfrm>
              <a:off x="820610" y="4466898"/>
              <a:ext cx="1705467" cy="499593"/>
            </a:xfrm>
            <a:prstGeom prst="roundRect">
              <a:avLst/>
            </a:prstGeom>
            <a:noFill/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SVNFM</a:t>
              </a:r>
            </a:p>
          </p:txBody>
        </p:sp>
        <p:sp>
          <p:nvSpPr>
            <p:cNvPr id="78" name="Rectangle: Rounded Corners 24"/>
            <p:cNvSpPr/>
            <p:nvPr/>
          </p:nvSpPr>
          <p:spPr>
            <a:xfrm>
              <a:off x="1255936" y="4354224"/>
              <a:ext cx="914400" cy="24765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D</a:t>
              </a:r>
              <a:r>
                <a:rPr lang="en-US" altLang="zh-CN" sz="1200" dirty="0"/>
                <a:t>river</a:t>
              </a:r>
              <a:endParaRPr lang="en-US" sz="1200" dirty="0"/>
            </a:p>
          </p:txBody>
        </p:sp>
        <p:sp>
          <p:nvSpPr>
            <p:cNvPr id="79" name="Rectangle: Rounded Corners 38"/>
            <p:cNvSpPr/>
            <p:nvPr/>
          </p:nvSpPr>
          <p:spPr>
            <a:xfrm>
              <a:off x="713534" y="5146302"/>
              <a:ext cx="5505084" cy="308231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Multi-Cloud</a:t>
              </a:r>
            </a:p>
          </p:txBody>
        </p:sp>
        <p:sp>
          <p:nvSpPr>
            <p:cNvPr id="81" name="Rectangle: Rounded Corners 23"/>
            <p:cNvSpPr/>
            <p:nvPr/>
          </p:nvSpPr>
          <p:spPr>
            <a:xfrm>
              <a:off x="1796332" y="3401715"/>
              <a:ext cx="914400" cy="2476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Operate</a:t>
              </a:r>
            </a:p>
          </p:txBody>
        </p:sp>
        <p:sp>
          <p:nvSpPr>
            <p:cNvPr id="82" name="Rectangle: Rounded Corners 5"/>
            <p:cNvSpPr/>
            <p:nvPr/>
          </p:nvSpPr>
          <p:spPr>
            <a:xfrm>
              <a:off x="3038218" y="4441258"/>
              <a:ext cx="1418124" cy="525234"/>
            </a:xfrm>
            <a:prstGeom prst="round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GVNFM</a:t>
              </a:r>
            </a:p>
          </p:txBody>
        </p:sp>
        <p:cxnSp>
          <p:nvCxnSpPr>
            <p:cNvPr id="84" name="Straight Arrow Connector 17"/>
            <p:cNvCxnSpPr/>
            <p:nvPr/>
          </p:nvCxnSpPr>
          <p:spPr>
            <a:xfrm flipV="1">
              <a:off x="2666455" y="4166200"/>
              <a:ext cx="0" cy="947474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triangl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17"/>
            <p:cNvCxnSpPr/>
            <p:nvPr/>
          </p:nvCxnSpPr>
          <p:spPr>
            <a:xfrm flipV="1">
              <a:off x="3607470" y="4166200"/>
              <a:ext cx="0" cy="286839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triangl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17"/>
            <p:cNvCxnSpPr/>
            <p:nvPr/>
          </p:nvCxnSpPr>
          <p:spPr>
            <a:xfrm flipV="1">
              <a:off x="1713136" y="4141679"/>
              <a:ext cx="0" cy="212546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triangl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17"/>
            <p:cNvCxnSpPr/>
            <p:nvPr/>
          </p:nvCxnSpPr>
          <p:spPr>
            <a:xfrm flipV="1">
              <a:off x="3071486" y="5443628"/>
              <a:ext cx="0" cy="286839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triangl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3189631" y="5443628"/>
              <a:ext cx="6655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Vi-</a:t>
              </a:r>
              <a:r>
                <a:rPr lang="en-US" sz="1100" b="1" dirty="0" err="1"/>
                <a:t>Vnfm</a:t>
              </a:r>
              <a:endParaRPr lang="en-US" sz="1100" b="1" dirty="0"/>
            </a:p>
          </p:txBody>
        </p:sp>
        <p:cxnSp>
          <p:nvCxnSpPr>
            <p:cNvPr id="94" name="Straight Arrow Connector 17"/>
            <p:cNvCxnSpPr/>
            <p:nvPr/>
          </p:nvCxnSpPr>
          <p:spPr>
            <a:xfrm flipV="1">
              <a:off x="3612916" y="4971450"/>
              <a:ext cx="0" cy="212546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triangl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1568173" y="5376452"/>
              <a:ext cx="6655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Vi-</a:t>
              </a:r>
              <a:r>
                <a:rPr lang="en-US" sz="1100" b="1" dirty="0" err="1"/>
                <a:t>Vnfm</a:t>
              </a:r>
              <a:endParaRPr lang="en-US" sz="1100" b="1" dirty="0"/>
            </a:p>
          </p:txBody>
        </p:sp>
        <p:cxnSp>
          <p:nvCxnSpPr>
            <p:cNvPr id="96" name="Straight Arrow Connector 17"/>
            <p:cNvCxnSpPr/>
            <p:nvPr/>
          </p:nvCxnSpPr>
          <p:spPr>
            <a:xfrm flipV="1">
              <a:off x="1635637" y="4935488"/>
              <a:ext cx="0" cy="829269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triangl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1673344" y="4106062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Or- </a:t>
              </a:r>
              <a:r>
                <a:rPr lang="en-US" sz="1100" b="1" dirty="0" err="1"/>
                <a:t>Vnfm</a:t>
              </a:r>
              <a:endParaRPr lang="en-US" sz="1100" b="1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586220" y="4135043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Or- </a:t>
              </a:r>
              <a:r>
                <a:rPr lang="en-US" sz="1100" b="1" dirty="0" err="1"/>
                <a:t>Vnfm</a:t>
              </a:r>
              <a:endParaRPr lang="en-US" sz="1100" b="1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604660" y="4471069"/>
              <a:ext cx="4924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Or-Vi</a:t>
              </a:r>
            </a:p>
          </p:txBody>
        </p:sp>
        <p:sp>
          <p:nvSpPr>
            <p:cNvPr id="100" name="Rectangle: Rounded Corners 5"/>
            <p:cNvSpPr/>
            <p:nvPr/>
          </p:nvSpPr>
          <p:spPr>
            <a:xfrm>
              <a:off x="4776007" y="4474710"/>
              <a:ext cx="1418124" cy="499593"/>
            </a:xfrm>
            <a:prstGeom prst="roundRect">
              <a:avLst/>
            </a:prstGeom>
            <a:noFill/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EMS</a:t>
              </a:r>
            </a:p>
          </p:txBody>
        </p:sp>
        <p:sp>
          <p:nvSpPr>
            <p:cNvPr id="101" name="Rectangle: Rounded Corners 24"/>
            <p:cNvSpPr/>
            <p:nvPr/>
          </p:nvSpPr>
          <p:spPr>
            <a:xfrm>
              <a:off x="5033228" y="4382799"/>
              <a:ext cx="914400" cy="24765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D</a:t>
              </a:r>
              <a:r>
                <a:rPr lang="en-US" altLang="zh-CN" sz="1200" dirty="0"/>
                <a:t>river</a:t>
              </a:r>
              <a:endParaRPr lang="en-US" sz="1200" dirty="0"/>
            </a:p>
          </p:txBody>
        </p:sp>
        <p:sp>
          <p:nvSpPr>
            <p:cNvPr id="102" name="Rectangle: Rounded Corners 3"/>
            <p:cNvSpPr/>
            <p:nvPr/>
          </p:nvSpPr>
          <p:spPr>
            <a:xfrm>
              <a:off x="831195" y="1182029"/>
              <a:ext cx="1712599" cy="426805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SO</a:t>
              </a:r>
            </a:p>
          </p:txBody>
        </p:sp>
        <p:sp>
          <p:nvSpPr>
            <p:cNvPr id="103" name="Rectangle: Rounded Corners 3"/>
            <p:cNvSpPr/>
            <p:nvPr/>
          </p:nvSpPr>
          <p:spPr>
            <a:xfrm>
              <a:off x="2632675" y="1182029"/>
              <a:ext cx="1712599" cy="426805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Policy</a:t>
              </a:r>
            </a:p>
          </p:txBody>
        </p:sp>
        <p:sp>
          <p:nvSpPr>
            <p:cNvPr id="104" name="Rectangle: Rounded Corners 3"/>
            <p:cNvSpPr/>
            <p:nvPr/>
          </p:nvSpPr>
          <p:spPr>
            <a:xfrm>
              <a:off x="4434040" y="1182029"/>
              <a:ext cx="1712599" cy="426805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UUI</a:t>
              </a:r>
            </a:p>
          </p:txBody>
        </p:sp>
        <p:cxnSp>
          <p:nvCxnSpPr>
            <p:cNvPr id="105" name="Straight Arrow Connector 17"/>
            <p:cNvCxnSpPr/>
            <p:nvPr/>
          </p:nvCxnSpPr>
          <p:spPr>
            <a:xfrm flipV="1">
              <a:off x="3445735" y="1710627"/>
              <a:ext cx="0" cy="212546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triangl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3432612" y="1677174"/>
              <a:ext cx="87876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altLang="zh-CN" sz="1100" b="1" dirty="0"/>
                <a:t>Os-Ma-</a:t>
              </a:r>
              <a:r>
                <a:rPr lang="en-GB" altLang="zh-CN" sz="1100" b="1" dirty="0" err="1"/>
                <a:t>nfvo</a:t>
              </a:r>
              <a:endParaRPr lang="zh-CN" altLang="en-US" sz="1100" b="1" dirty="0"/>
            </a:p>
          </p:txBody>
        </p:sp>
        <p:sp>
          <p:nvSpPr>
            <p:cNvPr id="107" name="Flowchart: Document 34"/>
            <p:cNvSpPr/>
            <p:nvPr/>
          </p:nvSpPr>
          <p:spPr>
            <a:xfrm>
              <a:off x="3988242" y="4338178"/>
              <a:ext cx="787765" cy="265781"/>
            </a:xfrm>
            <a:prstGeom prst="flowChart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900" dirty="0"/>
            </a:p>
          </p:txBody>
        </p:sp>
        <p:sp>
          <p:nvSpPr>
            <p:cNvPr id="108" name="Flowchart: Document 34"/>
            <p:cNvSpPr/>
            <p:nvPr/>
          </p:nvSpPr>
          <p:spPr>
            <a:xfrm>
              <a:off x="3888651" y="4396653"/>
              <a:ext cx="787765" cy="265781"/>
            </a:xfrm>
            <a:prstGeom prst="flowChart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sz="900" dirty="0"/>
                <a:t>VNF Package </a:t>
              </a:r>
              <a:br>
                <a:rPr lang="en-US" sz="900" dirty="0"/>
              </a:br>
              <a:r>
                <a:rPr lang="en-US" sz="900" dirty="0"/>
                <a:t>( VNFD)</a:t>
              </a: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7701915" y="1361440"/>
            <a:ext cx="4231506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dirty="0" smtClean="0"/>
              <a:t>VFC follows the ETSI hierarchy LCM mode, focus on resource management and support resource composition</a:t>
            </a:r>
            <a:endParaRPr lang="en-US" altLang="zh-CN" dirty="0">
              <a:ea typeface="宋体" panose="02010600030101010101" pitchFamily="2" charset="-122"/>
            </a:endParaRPr>
          </a:p>
          <a:p>
            <a:pPr marL="361950" lvl="1" indent="-180975">
              <a:buFont typeface="Arial" panose="020B0604020202020204" pitchFamily="34" charset="0"/>
              <a:buChar char="•"/>
            </a:pPr>
            <a:r>
              <a:rPr lang="en-US" altLang="zh-CN" dirty="0" smtClean="0"/>
              <a:t>NFVO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provides full LCM management of </a:t>
            </a:r>
            <a:r>
              <a:rPr lang="en-US" altLang="zh-CN" dirty="0" smtClean="0">
                <a:ea typeface="宋体" panose="02010600030101010101" pitchFamily="2" charset="-122"/>
              </a:rPr>
              <a:t>NS, including instantiation, scaling, healing , termination and other operations</a:t>
            </a:r>
            <a:endParaRPr lang="zh-CN" altLang="en-US" dirty="0">
              <a:ea typeface="宋体" panose="02010600030101010101" pitchFamily="2" charset="-122"/>
            </a:endParaRPr>
          </a:p>
          <a:p>
            <a:pPr marL="361950" lvl="1" indent="-180975">
              <a:buFont typeface="Arial" panose="020B0604020202020204" pitchFamily="34" charset="0"/>
              <a:buChar char="•"/>
            </a:pPr>
            <a:r>
              <a:rPr lang="en-US" altLang="zh-CN" dirty="0"/>
              <a:t>NFVO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provides full LCM management of </a:t>
            </a:r>
            <a:r>
              <a:rPr lang="en-US" altLang="zh-CN" dirty="0" smtClean="0">
                <a:ea typeface="宋体" panose="02010600030101010101" pitchFamily="2" charset="-122"/>
              </a:rPr>
              <a:t>VNFs, </a:t>
            </a:r>
            <a:r>
              <a:rPr lang="en-US" altLang="zh-CN" dirty="0">
                <a:ea typeface="宋体" panose="02010600030101010101" pitchFamily="2" charset="-122"/>
              </a:rPr>
              <a:t>including instantiation, scaling, healing , termination and other </a:t>
            </a:r>
            <a:r>
              <a:rPr lang="en-US" altLang="zh-CN" dirty="0" smtClean="0">
                <a:ea typeface="宋体" panose="02010600030101010101" pitchFamily="2" charset="-122"/>
              </a:rPr>
              <a:t>operations</a:t>
            </a:r>
            <a:endParaRPr lang="zh-CN" altLang="en-US" dirty="0"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zh-CN" altLang="en-US" dirty="0">
              <a:ea typeface="宋体" panose="02010600030101010101" pitchFamily="2" charset="-122"/>
            </a:endParaRPr>
          </a:p>
          <a:p>
            <a:pPr lvl="0" indent="0">
              <a:buFont typeface="Arial" panose="020B0604020202020204" pitchFamily="34" charset="0"/>
              <a:buNone/>
            </a:pPr>
            <a:r>
              <a:rPr lang="en-US" altLang="zh-CN" dirty="0" smtClean="0">
                <a:ea typeface="宋体" panose="02010600030101010101" pitchFamily="2" charset="-122"/>
              </a:rPr>
              <a:t>VFC comply with ETSI arch, is supporting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indent="0">
              <a:buFont typeface="Arial" panose="020B0604020202020204" pitchFamily="34" charset="0"/>
              <a:buNone/>
            </a:pPr>
            <a:r>
              <a:rPr lang="en-US" altLang="zh-CN" dirty="0" smtClean="0">
                <a:ea typeface="宋体" panose="02010600030101010101" pitchFamily="2" charset="-122"/>
              </a:rPr>
              <a:t>       SOL </a:t>
            </a:r>
            <a:r>
              <a:rPr lang="en-US" altLang="zh-CN" dirty="0">
                <a:ea typeface="宋体" panose="02010600030101010101" pitchFamily="2" charset="-122"/>
              </a:rPr>
              <a:t>005</a:t>
            </a:r>
          </a:p>
          <a:p>
            <a:pPr lvl="0" indent="0">
              <a:buFont typeface="Arial" panose="020B0604020202020204" pitchFamily="34" charset="0"/>
              <a:buNone/>
            </a:pPr>
            <a:r>
              <a:rPr lang="en-US" altLang="zh-CN" dirty="0" smtClean="0">
                <a:ea typeface="宋体" panose="02010600030101010101" pitchFamily="2" charset="-122"/>
              </a:rPr>
              <a:t>       SOL </a:t>
            </a:r>
            <a:r>
              <a:rPr lang="en-US" altLang="zh-CN" dirty="0">
                <a:ea typeface="宋体" panose="02010600030101010101" pitchFamily="2" charset="-122"/>
              </a:rPr>
              <a:t>003</a:t>
            </a:r>
          </a:p>
          <a:p>
            <a:pPr lvl="0" indent="0">
              <a:buFont typeface="Arial" panose="020B0604020202020204" pitchFamily="34" charset="0"/>
              <a:buNone/>
            </a:pPr>
            <a:r>
              <a:rPr lang="en-US" altLang="zh-CN" dirty="0">
                <a:ea typeface="宋体" panose="02010600030101010101" pitchFamily="2" charset="-122"/>
              </a:rPr>
              <a:t>       </a:t>
            </a:r>
            <a:r>
              <a:rPr lang="en-US" altLang="zh-CN" dirty="0" smtClean="0">
                <a:ea typeface="宋体" panose="02010600030101010101" pitchFamily="2" charset="-122"/>
              </a:rPr>
              <a:t>VFC provides driver for vendor API alignment 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 of </a:t>
            </a:r>
            <a:r>
              <a:rPr lang="en-US" dirty="0" smtClean="0"/>
              <a:t>5</a:t>
            </a:r>
            <a:r>
              <a:rPr lang="en-US" altLang="zh-CN" dirty="0" smtClean="0"/>
              <a:t>G </a:t>
            </a:r>
            <a:r>
              <a:rPr lang="en-US" altLang="zh-CN" dirty="0" smtClean="0"/>
              <a:t>use case SO – VFC – EMS </a:t>
            </a:r>
            <a:r>
              <a:rPr lang="en-US" altLang="zh-CN" dirty="0" smtClean="0"/>
              <a:t>workflow 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23976" y="4992100"/>
            <a:ext cx="1600200" cy="722376"/>
          </a:xfrm>
          <a:prstGeom prst="rect">
            <a:avLst/>
          </a:prstGeom>
          <a:solidFill>
            <a:srgbClr val="F58233"/>
          </a:solidFill>
          <a:ln w="25400" cap="flat" cmpd="sng" algn="ctr">
            <a:solidFill>
              <a:srgbClr val="F58233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b" anchorCtr="0" forceAA="0" compatLnSpc="1">
            <a:no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VIM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51642" y="2146370"/>
            <a:ext cx="1152144" cy="411233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SDC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15975" y="3199001"/>
            <a:ext cx="4871466" cy="411233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VFC(NFVO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EMS Adaptor)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82719" y="2123063"/>
            <a:ext cx="1152144" cy="411233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DCAE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18260" y="4144381"/>
            <a:ext cx="1605344" cy="411233"/>
          </a:xfrm>
          <a:prstGeom prst="rect">
            <a:avLst/>
          </a:prstGeom>
          <a:solidFill>
            <a:srgbClr val="F58233"/>
          </a:solidFill>
          <a:ln w="25400" cap="flat" cmpd="sng" algn="ctr">
            <a:solidFill>
              <a:srgbClr val="F5823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VNFM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56255" y="2143732"/>
            <a:ext cx="1152144" cy="411233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AAI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92369" y="3243746"/>
            <a:ext cx="1152144" cy="411233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SDNC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32811" y="5031349"/>
            <a:ext cx="2791206" cy="411233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008ED3"/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PNF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2" name="直接箭头连接符 11"/>
          <p:cNvCxnSpPr>
            <a:endCxn id="7" idx="2"/>
          </p:cNvCxnSpPr>
          <p:nvPr/>
        </p:nvCxnSpPr>
        <p:spPr>
          <a:xfrm flipV="1">
            <a:off x="8020502" y="2534296"/>
            <a:ext cx="0" cy="555375"/>
          </a:xfrm>
          <a:prstGeom prst="straightConnector1">
            <a:avLst/>
          </a:prstGeom>
          <a:noFill/>
          <a:ln w="9525" cap="flat" cmpd="sng" algn="ctr">
            <a:solidFill>
              <a:srgbClr val="7030A0"/>
            </a:solidFill>
            <a:prstDash val="solid"/>
            <a:tailEnd type="triangle"/>
          </a:ln>
          <a:effectLst/>
        </p:spPr>
      </p:cxnSp>
      <p:cxnSp>
        <p:nvCxnSpPr>
          <p:cNvPr id="13" name="直接箭头连接符 12"/>
          <p:cNvCxnSpPr/>
          <p:nvPr/>
        </p:nvCxnSpPr>
        <p:spPr>
          <a:xfrm flipV="1">
            <a:off x="7110101" y="3608441"/>
            <a:ext cx="1714" cy="510371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14" name="直接箭头连接符 13"/>
          <p:cNvCxnSpPr>
            <a:stCxn id="5" idx="3"/>
            <a:endCxn id="36" idx="1"/>
          </p:cNvCxnSpPr>
          <p:nvPr/>
        </p:nvCxnSpPr>
        <p:spPr>
          <a:xfrm>
            <a:off x="2303785" y="2351986"/>
            <a:ext cx="1485899" cy="0"/>
          </a:xfrm>
          <a:prstGeom prst="straightConnector1">
            <a:avLst/>
          </a:prstGeom>
          <a:noFill/>
          <a:ln w="9525" cap="flat" cmpd="sng" algn="ctr">
            <a:solidFill>
              <a:srgbClr val="00A651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5" name="直接箭头连接符 14"/>
          <p:cNvCxnSpPr/>
          <p:nvPr/>
        </p:nvCxnSpPr>
        <p:spPr>
          <a:xfrm flipH="1" flipV="1">
            <a:off x="7091812" y="2534297"/>
            <a:ext cx="12572" cy="593817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16" name="矩形 15"/>
          <p:cNvSpPr/>
          <p:nvPr/>
        </p:nvSpPr>
        <p:spPr>
          <a:xfrm>
            <a:off x="3787398" y="1482194"/>
            <a:ext cx="2145413" cy="401473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UUI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6508883" y="4509148"/>
            <a:ext cx="0" cy="52220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18" name="直接箭头连接符 17"/>
          <p:cNvCxnSpPr>
            <a:endCxn id="8" idx="0"/>
          </p:cNvCxnSpPr>
          <p:nvPr/>
        </p:nvCxnSpPr>
        <p:spPr>
          <a:xfrm>
            <a:off x="4606717" y="3557007"/>
            <a:ext cx="14215" cy="587374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19" name="直接箭头连接符 18"/>
          <p:cNvCxnSpPr>
            <a:endCxn id="10" idx="0"/>
          </p:cNvCxnSpPr>
          <p:nvPr/>
        </p:nvCxnSpPr>
        <p:spPr>
          <a:xfrm flipH="1">
            <a:off x="2968441" y="2557603"/>
            <a:ext cx="1638276" cy="68614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20" name="直接箭头连接符 19"/>
          <p:cNvCxnSpPr/>
          <p:nvPr/>
        </p:nvCxnSpPr>
        <p:spPr>
          <a:xfrm flipH="1">
            <a:off x="6508883" y="3575294"/>
            <a:ext cx="0" cy="52370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21" name="矩形 20"/>
          <p:cNvSpPr/>
          <p:nvPr/>
        </p:nvSpPr>
        <p:spPr>
          <a:xfrm>
            <a:off x="3836548" y="5065305"/>
            <a:ext cx="1576196" cy="411233"/>
          </a:xfrm>
          <a:prstGeom prst="rect">
            <a:avLst/>
          </a:prstGeom>
          <a:solidFill>
            <a:srgbClr val="9ACA3C"/>
          </a:solidFill>
          <a:ln w="25400" cap="flat" cmpd="sng" algn="ctr">
            <a:solidFill>
              <a:srgbClr val="008ED3"/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VNF</a:t>
            </a:r>
            <a:endParaRPr kumimoji="0" lang="zh-CN" altLang="en-US" sz="1800" b="0" i="0" u="none" strike="noStrike" kern="1200" cap="none" spc="0" normalizeH="0" baseline="0" noProof="0" dirty="0">
              <a:ln>
                <a:solidFill>
                  <a:srgbClr val="000000"/>
                </a:solidFill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92369" y="5107048"/>
            <a:ext cx="1152144" cy="411233"/>
          </a:xfrm>
          <a:prstGeom prst="rect">
            <a:avLst/>
          </a:prstGeom>
          <a:solidFill>
            <a:srgbClr val="9ACA3C"/>
          </a:solidFill>
          <a:ln w="25400" cap="flat" cmpd="sng" algn="ctr">
            <a:solidFill>
              <a:srgbClr val="008ED3"/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Switch/…</a:t>
            </a:r>
            <a:endParaRPr kumimoji="0" lang="zh-CN" altLang="en-US" sz="1800" b="0" i="0" u="none" strike="noStrike" kern="1200" cap="none" spc="0" normalizeH="0" baseline="0" noProof="0" dirty="0">
              <a:ln>
                <a:solidFill>
                  <a:srgbClr val="000000"/>
                </a:solidFill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箭头连接符 22"/>
          <p:cNvCxnSpPr>
            <a:endCxn id="36" idx="0"/>
          </p:cNvCxnSpPr>
          <p:nvPr/>
        </p:nvCxnSpPr>
        <p:spPr>
          <a:xfrm>
            <a:off x="4620074" y="1895506"/>
            <a:ext cx="0" cy="25086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24" name="直接箭头连接符 23"/>
          <p:cNvCxnSpPr>
            <a:stCxn id="10" idx="2"/>
            <a:endCxn id="22" idx="0"/>
          </p:cNvCxnSpPr>
          <p:nvPr/>
        </p:nvCxnSpPr>
        <p:spPr>
          <a:xfrm>
            <a:off x="2968441" y="3654979"/>
            <a:ext cx="0" cy="1452069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25" name="直接箭头连接符 24"/>
          <p:cNvCxnSpPr>
            <a:stCxn id="8" idx="2"/>
            <a:endCxn id="21" idx="0"/>
          </p:cNvCxnSpPr>
          <p:nvPr/>
        </p:nvCxnSpPr>
        <p:spPr>
          <a:xfrm>
            <a:off x="4620932" y="4555614"/>
            <a:ext cx="3714" cy="50969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26" name="直接箭头连接符 25"/>
          <p:cNvCxnSpPr>
            <a:stCxn id="36" idx="3"/>
            <a:endCxn id="9" idx="1"/>
          </p:cNvCxnSpPr>
          <p:nvPr/>
        </p:nvCxnSpPr>
        <p:spPr>
          <a:xfrm flipV="1">
            <a:off x="5450465" y="2349349"/>
            <a:ext cx="605790" cy="263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27" name="矩形 26"/>
          <p:cNvSpPr/>
          <p:nvPr/>
        </p:nvSpPr>
        <p:spPr>
          <a:xfrm>
            <a:off x="5971673" y="4110920"/>
            <a:ext cx="2715768" cy="414301"/>
          </a:xfrm>
          <a:prstGeom prst="rect">
            <a:avLst/>
          </a:prstGeom>
          <a:solidFill>
            <a:srgbClr val="F58233"/>
          </a:solidFill>
          <a:ln w="25400" cap="flat" cmpd="sng" algn="ctr">
            <a:solidFill>
              <a:srgbClr val="F5823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EM</a:t>
            </a:r>
            <a:endParaRPr kumimoji="0" lang="zh-CN" altLang="en-US" sz="1800" b="0" i="0" u="none" strike="noStrike" kern="1200" cap="none" spc="0" normalizeH="0" baseline="0" noProof="0" dirty="0">
              <a:ln>
                <a:solidFill>
                  <a:srgbClr val="FFFFFF"/>
                </a:solidFill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8029073" y="4525220"/>
            <a:ext cx="0" cy="525712"/>
          </a:xfrm>
          <a:prstGeom prst="straightConnector1">
            <a:avLst/>
          </a:prstGeom>
          <a:noFill/>
          <a:ln w="9525" cap="flat" cmpd="sng" algn="ctr">
            <a:solidFill>
              <a:srgbClr val="7030A0"/>
            </a:solidFill>
            <a:prstDash val="solid"/>
            <a:headEnd type="triangle" w="med" len="med"/>
            <a:tailEnd type="none" w="med" len="med"/>
          </a:ln>
          <a:effectLst/>
        </p:spPr>
      </p:cxnSp>
      <p:sp>
        <p:nvSpPr>
          <p:cNvPr id="29" name="文本框 88"/>
          <p:cNvSpPr txBox="1"/>
          <p:nvPr/>
        </p:nvSpPr>
        <p:spPr>
          <a:xfrm>
            <a:off x="2814705" y="2154249"/>
            <a:ext cx="49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文本框 90"/>
          <p:cNvSpPr txBox="1"/>
          <p:nvPr/>
        </p:nvSpPr>
        <p:spPr>
          <a:xfrm>
            <a:off x="8401691" y="4668168"/>
            <a:ext cx="49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" name="文本框 91"/>
          <p:cNvSpPr txBox="1"/>
          <p:nvPr/>
        </p:nvSpPr>
        <p:spPr>
          <a:xfrm>
            <a:off x="6938651" y="4662630"/>
            <a:ext cx="49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2" name="文本框 92"/>
          <p:cNvSpPr txBox="1"/>
          <p:nvPr/>
        </p:nvSpPr>
        <p:spPr>
          <a:xfrm>
            <a:off x="4660651" y="1886090"/>
            <a:ext cx="285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7110101" y="4505637"/>
            <a:ext cx="0" cy="525712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triangle" w="med" len="med"/>
            <a:tailEnd type="none" w="med" len="med"/>
          </a:ln>
          <a:effectLst/>
        </p:spPr>
      </p:cxnSp>
      <p:cxnSp>
        <p:nvCxnSpPr>
          <p:cNvPr id="34" name="直接箭头连接符 33"/>
          <p:cNvCxnSpPr/>
          <p:nvPr/>
        </p:nvCxnSpPr>
        <p:spPr>
          <a:xfrm flipV="1">
            <a:off x="8401691" y="4528280"/>
            <a:ext cx="0" cy="506128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headEnd type="triangle" w="med" len="med"/>
            <a:tailEnd type="none" w="med" len="med"/>
          </a:ln>
          <a:effectLst/>
        </p:spPr>
      </p:cxnSp>
      <p:sp>
        <p:nvSpPr>
          <p:cNvPr id="35" name="文本框 125"/>
          <p:cNvSpPr txBox="1"/>
          <p:nvPr/>
        </p:nvSpPr>
        <p:spPr>
          <a:xfrm>
            <a:off x="8022215" y="4657620"/>
            <a:ext cx="49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789684" y="2146370"/>
            <a:ext cx="1660781" cy="411233"/>
          </a:xfrm>
          <a:prstGeom prst="rect">
            <a:avLst/>
          </a:prstGeom>
          <a:solidFill>
            <a:srgbClr val="00A651"/>
          </a:solidFill>
          <a:ln w="25400" cap="flat" cmpd="sng" algn="ctr">
            <a:solidFill>
              <a:srgbClr val="00A65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SO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7" name="直接箭头连接符 36"/>
          <p:cNvCxnSpPr>
            <a:stCxn id="5" idx="3"/>
          </p:cNvCxnSpPr>
          <p:nvPr/>
        </p:nvCxnSpPr>
        <p:spPr>
          <a:xfrm>
            <a:off x="2303786" y="2351987"/>
            <a:ext cx="1692433" cy="847014"/>
          </a:xfrm>
          <a:prstGeom prst="straightConnector1">
            <a:avLst/>
          </a:prstGeom>
          <a:noFill/>
          <a:ln w="9525" cap="flat" cmpd="sng" algn="ctr">
            <a:solidFill>
              <a:srgbClr val="00A651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38" name="直接箭头连接符 37"/>
          <p:cNvCxnSpPr>
            <a:stCxn id="36" idx="2"/>
          </p:cNvCxnSpPr>
          <p:nvPr/>
        </p:nvCxnSpPr>
        <p:spPr>
          <a:xfrm>
            <a:off x="4620075" y="2557603"/>
            <a:ext cx="455001" cy="64139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39" name="矩形 38"/>
          <p:cNvSpPr/>
          <p:nvPr/>
        </p:nvSpPr>
        <p:spPr>
          <a:xfrm>
            <a:off x="2392369" y="4161747"/>
            <a:ext cx="1110996" cy="414301"/>
          </a:xfrm>
          <a:prstGeom prst="rect">
            <a:avLst/>
          </a:prstGeom>
          <a:solidFill>
            <a:srgbClr val="F58233"/>
          </a:solidFill>
          <a:ln w="25400" cap="flat" cmpd="sng" algn="ctr">
            <a:solidFill>
              <a:srgbClr val="F5823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SDNC</a:t>
            </a:r>
            <a:endParaRPr kumimoji="0" lang="zh-CN" altLang="en-US" sz="1800" b="0" i="0" u="none" strike="noStrike" kern="1200" cap="none" spc="0" normalizeH="0" baseline="0" noProof="0" dirty="0">
              <a:ln>
                <a:solidFill>
                  <a:srgbClr val="FFFFFF"/>
                </a:solidFill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>
            <a:off x="5728382" y="1902520"/>
            <a:ext cx="0" cy="1221531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triangle"/>
          </a:ln>
          <a:effectLst/>
        </p:spPr>
      </p:cxnSp>
      <p:cxnSp>
        <p:nvCxnSpPr>
          <p:cNvPr id="41" name="直接箭头连接符 40"/>
          <p:cNvCxnSpPr>
            <a:endCxn id="9" idx="2"/>
          </p:cNvCxnSpPr>
          <p:nvPr/>
        </p:nvCxnSpPr>
        <p:spPr>
          <a:xfrm flipV="1">
            <a:off x="6632327" y="2554965"/>
            <a:ext cx="0" cy="550233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triangle"/>
          </a:ln>
          <a:effectLst/>
        </p:spPr>
      </p:cxnSp>
      <p:sp>
        <p:nvSpPr>
          <p:cNvPr id="42" name="文本框 173"/>
          <p:cNvSpPr txBox="1"/>
          <p:nvPr/>
        </p:nvSpPr>
        <p:spPr>
          <a:xfrm>
            <a:off x="5655378" y="1875527"/>
            <a:ext cx="49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43" name="直接箭头连接符 42"/>
          <p:cNvCxnSpPr>
            <a:stCxn id="5" idx="3"/>
            <a:endCxn id="10" idx="0"/>
          </p:cNvCxnSpPr>
          <p:nvPr/>
        </p:nvCxnSpPr>
        <p:spPr>
          <a:xfrm>
            <a:off x="2303786" y="2351987"/>
            <a:ext cx="664655" cy="891759"/>
          </a:xfrm>
          <a:prstGeom prst="straightConnector1">
            <a:avLst/>
          </a:prstGeom>
          <a:noFill/>
          <a:ln w="9525" cap="flat" cmpd="sng" algn="ctr">
            <a:solidFill>
              <a:srgbClr val="00A651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44" name="直接箭头连接符 43"/>
          <p:cNvCxnSpPr/>
          <p:nvPr/>
        </p:nvCxnSpPr>
        <p:spPr>
          <a:xfrm flipH="1">
            <a:off x="5324736" y="4505637"/>
            <a:ext cx="697230" cy="55966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45" name="直接箭头连接符 44"/>
          <p:cNvCxnSpPr/>
          <p:nvPr/>
        </p:nvCxnSpPr>
        <p:spPr>
          <a:xfrm flipV="1">
            <a:off x="8020501" y="3595107"/>
            <a:ext cx="1714" cy="510371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1071</TotalTime>
  <Words>947</Words>
  <Application>Microsoft Office PowerPoint</Application>
  <PresentationFormat>宽屏</PresentationFormat>
  <Paragraphs>231</Paragraphs>
  <Slides>11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.AppleSystemUIFont</vt:lpstr>
      <vt:lpstr>DengXian</vt:lpstr>
      <vt:lpstr>DengXian Light</vt:lpstr>
      <vt:lpstr>宋体</vt:lpstr>
      <vt:lpstr>微软雅黑</vt:lpstr>
      <vt:lpstr>Arial</vt:lpstr>
      <vt:lpstr>Calibri</vt:lpstr>
      <vt:lpstr>Calibri Light</vt:lpstr>
      <vt:lpstr>Trebuchet MS</vt:lpstr>
      <vt:lpstr>Office Theme</vt:lpstr>
      <vt:lpstr>Orchestrator + Controller Review and future evolution consideration  </vt:lpstr>
      <vt:lpstr>Orchestrator + Controller comes from ECOMP</vt:lpstr>
      <vt:lpstr>Analysis of Orchestrator + Controller NB API </vt:lpstr>
      <vt:lpstr>Questions on Orchestrator + Controller Arch</vt:lpstr>
      <vt:lpstr>CCSDK and Controllers</vt:lpstr>
      <vt:lpstr>5G use case with Orchestrator+Controller workflow</vt:lpstr>
      <vt:lpstr>3GPP reused ETSI outputs in management domain</vt:lpstr>
      <vt:lpstr>VFC in ONAP architecture</vt:lpstr>
      <vt:lpstr>Proposal of 5G use case SO – VFC – EMS workflow </vt:lpstr>
      <vt:lpstr>Proposal on VFC evolution of R3+</vt:lpstr>
      <vt:lpstr>Other questions for discussion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袁越10008526</cp:lastModifiedBy>
  <cp:revision>716</cp:revision>
  <cp:lastPrinted>2017-08-07T21:14:00Z</cp:lastPrinted>
  <dcterms:created xsi:type="dcterms:W3CDTF">2017-02-27T16:23:00Z</dcterms:created>
  <dcterms:modified xsi:type="dcterms:W3CDTF">2018-08-14T08:04:49Z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1516850224</vt:lpwstr>
  </property>
  <property fmtid="{D5CDD505-2E9C-101B-9397-08002B2CF9AE}" pid="6" name="KSOProductBuildVer">
    <vt:lpwstr>2052-10.8.0.5918</vt:lpwstr>
  </property>
</Properties>
</file>