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  <p:sldMasterId id="2147483718" r:id="rId2"/>
  </p:sldMasterIdLst>
  <p:notesMasterIdLst>
    <p:notesMasterId r:id="rId14"/>
  </p:notesMasterIdLst>
  <p:handoutMasterIdLst>
    <p:handoutMasterId r:id="rId15"/>
  </p:handoutMasterIdLst>
  <p:sldIdLst>
    <p:sldId id="438" r:id="rId3"/>
    <p:sldId id="439" r:id="rId4"/>
    <p:sldId id="440" r:id="rId5"/>
    <p:sldId id="441" r:id="rId6"/>
    <p:sldId id="442" r:id="rId7"/>
    <p:sldId id="436" r:id="rId8"/>
    <p:sldId id="437" r:id="rId9"/>
    <p:sldId id="435" r:id="rId10"/>
    <p:sldId id="443" r:id="rId11"/>
    <p:sldId id="445" r:id="rId12"/>
    <p:sldId id="446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AE8CD2B2-16ED-483F-9A35-2118A89B1C20}">
          <p14:sldIdLst>
            <p14:sldId id="438"/>
            <p14:sldId id="439"/>
            <p14:sldId id="440"/>
            <p14:sldId id="441"/>
            <p14:sldId id="442"/>
            <p14:sldId id="436"/>
            <p14:sldId id="437"/>
            <p14:sldId id="435"/>
            <p14:sldId id="443"/>
            <p14:sldId id="445"/>
            <p14:sldId id="446"/>
          </p14:sldIdLst>
        </p14:section>
        <p14:section name="Backup" id="{206B0E8C-BC15-4A22-99F5-8C66B28A4F84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主题样式 1 - 个性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主题样式 1 - 个性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个性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8" autoAdjust="0"/>
    <p:restoredTop sz="95153" autoAdjust="0"/>
  </p:normalViewPr>
  <p:slideViewPr>
    <p:cSldViewPr snapToGrid="0">
      <p:cViewPr varScale="1">
        <p:scale>
          <a:sx n="69" d="100"/>
          <a:sy n="69" d="100"/>
        </p:scale>
        <p:origin x="-898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448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1D6B1-9FFB-40EC-9798-A4A9A10FE817}" type="datetimeFigureOut">
              <a:rPr lang="en-US" smtClean="0"/>
              <a:t>8/8/2018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96BFD-3911-46C9-8169-94127F600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67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6613A-D5DB-454E-97C8-B41647B0F3CB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B301C-EC72-4259-B4EE-2DBDDB4D02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2142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/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with half imag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838200" y="867188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8" name="Shape 38"/>
          <p:cNvSpPr>
            <a:spLocks noGrp="1"/>
          </p:cNvSpPr>
          <p:nvPr>
            <p:ph type="pic" idx="2"/>
          </p:nvPr>
        </p:nvSpPr>
        <p:spPr>
          <a:xfrm>
            <a:off x="0" y="2173355"/>
            <a:ext cx="12192000" cy="327397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1_One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0" y="2080175"/>
            <a:ext cx="12192000" cy="3114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lum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954155" y="1801877"/>
            <a:ext cx="4916558" cy="3777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pic" idx="3"/>
          </p:nvPr>
        </p:nvSpPr>
        <p:spPr>
          <a:xfrm>
            <a:off x="6407425" y="1801877"/>
            <a:ext cx="4916558" cy="3777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838200" y="401844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8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838200" y="867188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six Colum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pic" idx="2"/>
          </p:nvPr>
        </p:nvSpPr>
        <p:spPr>
          <a:xfrm>
            <a:off x="838200" y="1775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5" name="Shape 55"/>
          <p:cNvSpPr>
            <a:spLocks noGrp="1"/>
          </p:cNvSpPr>
          <p:nvPr>
            <p:ph type="pic" idx="3"/>
          </p:nvPr>
        </p:nvSpPr>
        <p:spPr>
          <a:xfrm>
            <a:off x="4414630" y="1775653"/>
            <a:ext cx="336274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pic" idx="4"/>
          </p:nvPr>
        </p:nvSpPr>
        <p:spPr>
          <a:xfrm>
            <a:off x="7991060" y="1775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pic" idx="5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pic" idx="6"/>
          </p:nvPr>
        </p:nvSpPr>
        <p:spPr>
          <a:xfrm>
            <a:off x="4414630" y="4061653"/>
            <a:ext cx="336274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59" name="Shape 59"/>
          <p:cNvSpPr>
            <a:spLocks noGrp="1"/>
          </p:cNvSpPr>
          <p:nvPr>
            <p:ph type="pic" idx="7"/>
          </p:nvPr>
        </p:nvSpPr>
        <p:spPr>
          <a:xfrm>
            <a:off x="7991060" y="4061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six Column small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838200" y="1775653"/>
            <a:ext cx="1414671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5" name="Shape 65"/>
          <p:cNvSpPr>
            <a:spLocks noGrp="1"/>
          </p:cNvSpPr>
          <p:nvPr>
            <p:ph type="pic" idx="3"/>
          </p:nvPr>
        </p:nvSpPr>
        <p:spPr>
          <a:xfrm>
            <a:off x="4414630" y="1775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4"/>
          </p:nvPr>
        </p:nvSpPr>
        <p:spPr>
          <a:xfrm>
            <a:off x="7991060" y="1775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5"/>
          </p:nvPr>
        </p:nvSpPr>
        <p:spPr>
          <a:xfrm>
            <a:off x="838200" y="4061655"/>
            <a:ext cx="1414671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pic" idx="6"/>
          </p:nvPr>
        </p:nvSpPr>
        <p:spPr>
          <a:xfrm>
            <a:off x="4414630" y="4061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pic" idx="7"/>
          </p:nvPr>
        </p:nvSpPr>
        <p:spPr>
          <a:xfrm>
            <a:off x="7991060" y="4061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24 images Full p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pic" idx="2"/>
          </p:nvPr>
        </p:nvSpPr>
        <p:spPr>
          <a:xfrm>
            <a:off x="0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3"/>
          </p:nvPr>
        </p:nvSpPr>
        <p:spPr>
          <a:xfrm>
            <a:off x="2028749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74" name="Shape 74"/>
          <p:cNvSpPr>
            <a:spLocks noGrp="1"/>
          </p:cNvSpPr>
          <p:nvPr>
            <p:ph type="pic" idx="4"/>
          </p:nvPr>
        </p:nvSpPr>
        <p:spPr>
          <a:xfrm>
            <a:off x="4057498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pic" idx="5"/>
          </p:nvPr>
        </p:nvSpPr>
        <p:spPr>
          <a:xfrm>
            <a:off x="6086246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pic" idx="6"/>
          </p:nvPr>
        </p:nvSpPr>
        <p:spPr>
          <a:xfrm>
            <a:off x="10143742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77" name="Shape 77"/>
          <p:cNvSpPr>
            <a:spLocks noGrp="1"/>
          </p:cNvSpPr>
          <p:nvPr>
            <p:ph type="pic" idx="7"/>
          </p:nvPr>
        </p:nvSpPr>
        <p:spPr>
          <a:xfrm>
            <a:off x="8114996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pic" idx="8"/>
          </p:nvPr>
        </p:nvSpPr>
        <p:spPr>
          <a:xfrm>
            <a:off x="0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pic" idx="9"/>
          </p:nvPr>
        </p:nvSpPr>
        <p:spPr>
          <a:xfrm>
            <a:off x="2028749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pic" idx="13"/>
          </p:nvPr>
        </p:nvSpPr>
        <p:spPr>
          <a:xfrm>
            <a:off x="4057498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pic" idx="14"/>
          </p:nvPr>
        </p:nvSpPr>
        <p:spPr>
          <a:xfrm>
            <a:off x="6086246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pic" idx="15"/>
          </p:nvPr>
        </p:nvSpPr>
        <p:spPr>
          <a:xfrm>
            <a:off x="10143742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pic" idx="16"/>
          </p:nvPr>
        </p:nvSpPr>
        <p:spPr>
          <a:xfrm>
            <a:off x="8114996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idx="17"/>
          </p:nvPr>
        </p:nvSpPr>
        <p:spPr>
          <a:xfrm>
            <a:off x="0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8"/>
          </p:nvPr>
        </p:nvSpPr>
        <p:spPr>
          <a:xfrm>
            <a:off x="2028749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pic" idx="19"/>
          </p:nvPr>
        </p:nvSpPr>
        <p:spPr>
          <a:xfrm>
            <a:off x="4057498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pic" idx="20"/>
          </p:nvPr>
        </p:nvSpPr>
        <p:spPr>
          <a:xfrm>
            <a:off x="6086246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pic" idx="21"/>
          </p:nvPr>
        </p:nvSpPr>
        <p:spPr>
          <a:xfrm>
            <a:off x="10143742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pic" idx="22"/>
          </p:nvPr>
        </p:nvSpPr>
        <p:spPr>
          <a:xfrm>
            <a:off x="8114996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pic" idx="23"/>
          </p:nvPr>
        </p:nvSpPr>
        <p:spPr>
          <a:xfrm>
            <a:off x="0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pic" idx="24"/>
          </p:nvPr>
        </p:nvSpPr>
        <p:spPr>
          <a:xfrm>
            <a:off x="2028749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pic" idx="25"/>
          </p:nvPr>
        </p:nvSpPr>
        <p:spPr>
          <a:xfrm>
            <a:off x="4057498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pic" idx="26"/>
          </p:nvPr>
        </p:nvSpPr>
        <p:spPr>
          <a:xfrm>
            <a:off x="6086246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pic" idx="27"/>
          </p:nvPr>
        </p:nvSpPr>
        <p:spPr>
          <a:xfrm>
            <a:off x="10143742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pic" idx="28"/>
          </p:nvPr>
        </p:nvSpPr>
        <p:spPr>
          <a:xfrm>
            <a:off x="8114996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ircl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829850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pic" idx="3"/>
          </p:nvPr>
        </p:nvSpPr>
        <p:spPr>
          <a:xfrm>
            <a:off x="3632683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100" name="Shape 100"/>
          <p:cNvSpPr>
            <a:spLocks noGrp="1"/>
          </p:cNvSpPr>
          <p:nvPr>
            <p:ph type="pic" idx="4"/>
          </p:nvPr>
        </p:nvSpPr>
        <p:spPr>
          <a:xfrm>
            <a:off x="6435519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101" name="Shape 101"/>
          <p:cNvSpPr>
            <a:spLocks noGrp="1"/>
          </p:cNvSpPr>
          <p:nvPr>
            <p:ph type="pic" idx="5"/>
          </p:nvPr>
        </p:nvSpPr>
        <p:spPr>
          <a:xfrm>
            <a:off x="9238353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pic" idx="6"/>
          </p:nvPr>
        </p:nvSpPr>
        <p:spPr>
          <a:xfrm>
            <a:off x="785295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pic" idx="7"/>
          </p:nvPr>
        </p:nvSpPr>
        <p:spPr>
          <a:xfrm>
            <a:off x="3588128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pic" idx="8"/>
          </p:nvPr>
        </p:nvSpPr>
        <p:spPr>
          <a:xfrm>
            <a:off x="6390964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105" name="Shape 105"/>
          <p:cNvSpPr>
            <a:spLocks noGrp="1"/>
          </p:cNvSpPr>
          <p:nvPr>
            <p:ph type="pic" idx="9"/>
          </p:nvPr>
        </p:nvSpPr>
        <p:spPr>
          <a:xfrm>
            <a:off x="9193800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935037" y="274636"/>
            <a:ext cx="10647198" cy="1143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4 rounded image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1" name="Shape 111"/>
          <p:cNvSpPr>
            <a:spLocks noGrp="1"/>
          </p:cNvSpPr>
          <p:nvPr>
            <p:ph type="pic" idx="2"/>
          </p:nvPr>
        </p:nvSpPr>
        <p:spPr>
          <a:xfrm>
            <a:off x="4678364" y="202744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112" name="Shape 112"/>
          <p:cNvSpPr>
            <a:spLocks noGrp="1"/>
          </p:cNvSpPr>
          <p:nvPr>
            <p:ph type="pic" idx="3"/>
          </p:nvPr>
        </p:nvSpPr>
        <p:spPr>
          <a:xfrm>
            <a:off x="4678364" y="376865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113" name="Shape 113"/>
          <p:cNvSpPr>
            <a:spLocks noGrp="1"/>
          </p:cNvSpPr>
          <p:nvPr>
            <p:ph type="pic" idx="4"/>
          </p:nvPr>
        </p:nvSpPr>
        <p:spPr>
          <a:xfrm>
            <a:off x="6222241" y="202744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114" name="Shape 114"/>
          <p:cNvSpPr>
            <a:spLocks noGrp="1"/>
          </p:cNvSpPr>
          <p:nvPr>
            <p:ph type="pic" idx="5"/>
          </p:nvPr>
        </p:nvSpPr>
        <p:spPr>
          <a:xfrm>
            <a:off x="6222241" y="376865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image box with 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>
            <a:off x="914400" y="1722646"/>
            <a:ext cx="2441449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pic" idx="3"/>
          </p:nvPr>
        </p:nvSpPr>
        <p:spPr>
          <a:xfrm>
            <a:off x="3554983" y="1722646"/>
            <a:ext cx="2441448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121" name="Shape 121"/>
          <p:cNvSpPr>
            <a:spLocks noGrp="1"/>
          </p:cNvSpPr>
          <p:nvPr>
            <p:ph type="pic" idx="4"/>
          </p:nvPr>
        </p:nvSpPr>
        <p:spPr>
          <a:xfrm>
            <a:off x="6195567" y="1722646"/>
            <a:ext cx="2441449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pic" idx="5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将图片拖动到占位符，或单击添加图标</a:t>
            </a:r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9B50BBE-35B9-4A2D-82EB-20EEF53EF0E3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030499C-5C5B-4840-9D11-379FF41F50A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</p:spTree>
    <p:extLst/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9B50BBE-35B9-4A2D-82EB-20EEF53EF0E3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030499C-5C5B-4840-9D11-379FF41F50A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/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/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48" name="Shape 4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25993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>
                <a:solidFill>
                  <a:srgbClr val="262626"/>
                </a:solidFill>
              </a:defRPr>
            </a:lvl1pPr>
            <a:lvl2pPr marL="742950" indent="-285750">
              <a:spcBef>
                <a:spcPts val="700"/>
              </a:spcBef>
              <a:buSzPct val="80000"/>
              <a:buChar char="•"/>
              <a:defRPr sz="3000">
                <a:solidFill>
                  <a:srgbClr val="262626"/>
                </a:solidFill>
              </a:defRPr>
            </a:lvl2pPr>
            <a:lvl3pPr marL="1143000" indent="-228600">
              <a:spcBef>
                <a:spcPts val="700"/>
              </a:spcBef>
              <a:buChar char="o"/>
              <a:defRPr sz="3000">
                <a:solidFill>
                  <a:srgbClr val="262626"/>
                </a:solidFill>
              </a:defRPr>
            </a:lvl3pPr>
            <a:lvl4pPr marL="1600200" indent="-228600">
              <a:spcBef>
                <a:spcPts val="700"/>
              </a:spcBef>
              <a:buChar char="❖"/>
              <a:defRPr sz="3000">
                <a:solidFill>
                  <a:srgbClr val="262626"/>
                </a:solidFill>
              </a:defRPr>
            </a:lvl4pPr>
            <a:lvl5pPr marL="2057400" indent="-228600">
              <a:spcBef>
                <a:spcPts val="700"/>
              </a:spcBef>
              <a:buChar char="➢"/>
              <a:defRPr sz="3000">
                <a:solidFill>
                  <a:srgbClr val="262626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/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xfrm>
            <a:off x="11308744" y="6162310"/>
            <a:ext cx="273657" cy="264255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9030499C-5C5B-4840-9D11-379FF41F50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/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0C9AD6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5088466" y="1707092"/>
            <a:ext cx="6563283" cy="23927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4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5089175" y="4125223"/>
            <a:ext cx="6562573" cy="11156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457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9144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1371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1828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31583" y="2243563"/>
            <a:ext cx="4014225" cy="131978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内容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hape 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/>
          <p:nvPr/>
        </p:nvSpPr>
        <p:spPr>
          <a:xfrm>
            <a:off x="719137" y="6213475"/>
            <a:ext cx="2774951" cy="1873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/>
              <a:buNone/>
            </a:pPr>
            <a:endParaRPr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935037" y="274637"/>
            <a:ext cx="10647362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/>
              <a:buNone/>
              <a:defRPr sz="3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935037" y="1600200"/>
            <a:ext cx="10647362" cy="42599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□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11308743" y="6162310"/>
            <a:ext cx="273657" cy="264255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23" name="Shape 23"/>
          <p:cNvSpPr/>
          <p:nvPr/>
        </p:nvSpPr>
        <p:spPr>
          <a:xfrm>
            <a:off x="719135" y="6213473"/>
            <a:ext cx="2774802" cy="187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/>
              <a:buNone/>
            </a:pPr>
            <a:endParaRPr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Shape 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7699" y="6245764"/>
            <a:ext cx="2595599" cy="154800"/>
          </a:xfrm>
          <a:prstGeom prst="rect">
            <a:avLst/>
          </a:prstGeom>
          <a:noFill/>
          <a:ln>
            <a:noFill/>
          </a:ln>
        </p:spPr>
      </p:pic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and Title 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757716" y="274637"/>
            <a:ext cx="9824684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Font typeface="Arial"/>
              <a:buNone/>
              <a:defRPr sz="44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935037" y="1600200"/>
            <a:ext cx="10647362" cy="43465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935037" y="274637"/>
            <a:ext cx="10647362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9B50BBE-35B9-4A2D-82EB-20EEF53EF0E3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030499C-5C5B-4840-9D11-379FF41F50A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768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6" r:id="rId5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0" y="11575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/>
          <p:nvPr/>
        </p:nvSpPr>
        <p:spPr>
          <a:xfrm>
            <a:off x="719135" y="6213473"/>
            <a:ext cx="2774802" cy="187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/>
              <a:buNone/>
            </a:pPr>
            <a:endParaRPr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935037" y="274636"/>
            <a:ext cx="10647198" cy="1143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" name="Shape 9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817699" y="6245764"/>
            <a:ext cx="2595599" cy="15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10667999" cy="4267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11446446" y="6196792"/>
            <a:ext cx="250767" cy="241365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kern="0">
                <a:solidFill>
                  <a:srgbClr val="888888"/>
                </a:solidFill>
                <a:ea typeface="Arial"/>
                <a:cs typeface="Arial"/>
                <a:sym typeface="Arial"/>
              </a:rPr>
              <a:pPr algn="r">
                <a:buClr>
                  <a:srgbClr val="888888"/>
                </a:buClr>
                <a:buSzPct val="25000"/>
                <a:buFont typeface="Arial"/>
                <a:buNone/>
              </a:pPr>
              <a:t>‹#›</a:t>
            </a:fld>
            <a:endParaRPr lang="en-US" sz="1200" kern="0">
              <a:solidFill>
                <a:srgbClr val="888888"/>
              </a:solidFill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08790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</p:sldLayoutIdLst>
  <p:timing>
    <p:tnLst>
      <p:par>
        <p:cTn id="1" dur="indefinite" restart="never" nodeType="tmRoot"/>
      </p:par>
    </p:tnLst>
  </p:timing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ownload/attachments/8227952/mc_features_hands_on.txt?version=1&amp;modificationDate=1529463119722&amp;api=v2" TargetMode="External"/><Relationship Id="rId2" Type="http://schemas.openxmlformats.org/officeDocument/2006/relationships/hyperlink" Target="https://wiki.onap.org/display/DW/MultiCloud+componen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Discovery+of+HPA+related+informaiton+in+MultiCloud" TargetMode="External"/><Relationship Id="rId2" Type="http://schemas.openxmlformats.org/officeDocument/2006/relationships/hyperlink" Target="http://onap.readthedocs.io/en/latest/submodules/multicloud/framework.git/docs/specs/MultiCloud-HPA-Discovery-design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nap.org/display/DW/HPA+Policies+and+Mappings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Edge+Scoping+MVP+for+Casablanca+-+ONAP+Enhancements#EdgeScopingMVPforCasablanca-ONAPEnhancements-ONAPEnhancements-Cloud-agnosticPlacement/Networking&amp;HomingPolicies(Phase1-CasablancaMVP,Phase2-StretchGoal)" TargetMode="External"/><Relationship Id="rId2" Type="http://schemas.openxmlformats.org/officeDocument/2006/relationships/hyperlink" Target="https://gerrit.onap.org/r/gitweb?p=multicloud/framework.git;a=blob;f=docs/specs/multicloud_resource_capacity_check.rst;h=cc1696c9c1220b12b24e619d8b0af1af2030816a;hb=HEAD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MultiCloud</a:t>
            </a:r>
            <a:r>
              <a:rPr lang="en-US" dirty="0" smtClean="0"/>
              <a:t> for Edge Automation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66521" y="4554181"/>
            <a:ext cx="5601141" cy="106857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Bin Yang</a:t>
            </a:r>
          </a:p>
          <a:p>
            <a:r>
              <a:rPr lang="en-US" dirty="0" smtClean="0"/>
              <a:t>ONAP Multi-VIM/Cloud PTL, </a:t>
            </a:r>
            <a:r>
              <a:rPr lang="en-US" dirty="0"/>
              <a:t>Wind </a:t>
            </a:r>
            <a:r>
              <a:rPr lang="en-US" dirty="0" smtClean="0"/>
              <a:t>River, </a:t>
            </a:r>
          </a:p>
          <a:p>
            <a:r>
              <a:rPr lang="en-US" dirty="0" err="1" smtClean="0"/>
              <a:t>Xi’An</a:t>
            </a:r>
            <a:r>
              <a:rPr lang="en-US" dirty="0" smtClean="0"/>
              <a:t> China, August 2018</a:t>
            </a:r>
          </a:p>
        </p:txBody>
      </p:sp>
    </p:spTree>
    <p:extLst>
      <p:ext uri="{BB962C8B-B14F-4D97-AF65-F5344CB8AC3E}">
        <p14:creationId xmlns:p14="http://schemas.microsoft.com/office/powerpoint/2010/main" val="395796092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411480" y="1301189"/>
            <a:ext cx="5608320" cy="4989441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MultiCloud@Edge</a:t>
            </a:r>
            <a:endParaRPr lang="en-US" dirty="0" smtClean="0"/>
          </a:p>
          <a:p>
            <a:pPr lvl="1"/>
            <a:r>
              <a:rPr lang="en-US" dirty="0" err="1" smtClean="0"/>
              <a:t>MultiCloud</a:t>
            </a:r>
            <a:r>
              <a:rPr lang="en-US" dirty="0" smtClean="0"/>
              <a:t> micro-services could be deployed approaching to edge infrastructures</a:t>
            </a:r>
          </a:p>
          <a:p>
            <a:pPr lvl="2"/>
            <a:r>
              <a:rPr lang="en-US" dirty="0" smtClean="0"/>
              <a:t>Local cache of part of AAI inventory.</a:t>
            </a:r>
          </a:p>
          <a:p>
            <a:pPr lvl="2"/>
            <a:r>
              <a:rPr lang="en-US" dirty="0" smtClean="0"/>
              <a:t>Synchronization</a:t>
            </a:r>
            <a:endParaRPr lang="en-US" dirty="0" smtClean="0"/>
          </a:p>
          <a:p>
            <a:pPr lvl="1"/>
            <a:r>
              <a:rPr lang="en-US" dirty="0" err="1"/>
              <a:t>VESagent</a:t>
            </a:r>
            <a:r>
              <a:rPr lang="en-US" dirty="0"/>
              <a:t> </a:t>
            </a:r>
            <a:r>
              <a:rPr lang="en-US" dirty="0" smtClean="0"/>
              <a:t>in the </a:t>
            </a:r>
            <a:r>
              <a:rPr lang="en-US" dirty="0" err="1" smtClean="0"/>
              <a:t>MultiCloud@Edge</a:t>
            </a:r>
            <a:endParaRPr lang="en-US" dirty="0" smtClean="0"/>
          </a:p>
          <a:p>
            <a:pPr lvl="2"/>
            <a:r>
              <a:rPr lang="en-US" dirty="0" smtClean="0"/>
              <a:t>Collect FCAPS data of local edge infrastructures</a:t>
            </a:r>
          </a:p>
          <a:p>
            <a:pPr lvl="2"/>
            <a:r>
              <a:rPr lang="en-US" dirty="0" smtClean="0"/>
              <a:t>Aggregate </a:t>
            </a:r>
            <a:r>
              <a:rPr lang="en-US" dirty="0" smtClean="0"/>
              <a:t>the data and events according to configuration/policy rules</a:t>
            </a:r>
          </a:p>
          <a:p>
            <a:pPr lvl="2"/>
            <a:r>
              <a:rPr lang="en-US" dirty="0" smtClean="0"/>
              <a:t>Convert data/events conforming to VES specs, send them back via </a:t>
            </a:r>
            <a:r>
              <a:rPr lang="en-US" dirty="0" err="1" smtClean="0"/>
              <a:t>DMaaP</a:t>
            </a:r>
            <a:r>
              <a:rPr lang="en-US" dirty="0" smtClean="0"/>
              <a:t>/RESP</a:t>
            </a:r>
          </a:p>
          <a:p>
            <a:pPr lvl="2"/>
            <a:r>
              <a:rPr lang="en-US" dirty="0" smtClean="0"/>
              <a:t>Policy </a:t>
            </a:r>
            <a:r>
              <a:rPr lang="en-US" dirty="0" smtClean="0"/>
              <a:t>based</a:t>
            </a:r>
            <a:r>
              <a:rPr lang="en-US" dirty="0"/>
              <a:t> Near Real-Time close loop control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98438"/>
            <a:ext cx="11506200" cy="538162"/>
          </a:xfrm>
        </p:spPr>
        <p:txBody>
          <a:bodyPr>
            <a:normAutofit/>
          </a:bodyPr>
          <a:lstStyle/>
          <a:p>
            <a:r>
              <a:rPr lang="en-US" sz="2000" dirty="0" err="1"/>
              <a:t>MultiCloud</a:t>
            </a:r>
            <a:r>
              <a:rPr lang="en-US" sz="2000" dirty="0"/>
              <a:t> </a:t>
            </a:r>
            <a:r>
              <a:rPr lang="en-US" sz="2000" dirty="0" smtClean="0"/>
              <a:t>offers</a:t>
            </a:r>
            <a:r>
              <a:rPr lang="en-US" sz="2000" dirty="0" smtClean="0"/>
              <a:t> aggregation </a:t>
            </a:r>
            <a:r>
              <a:rPr lang="en-US" sz="2000" dirty="0"/>
              <a:t>of FCAPS data </a:t>
            </a:r>
            <a:r>
              <a:rPr lang="en-US" sz="2000" dirty="0"/>
              <a:t>streaming and Near </a:t>
            </a:r>
            <a:r>
              <a:rPr lang="en-US" sz="2000" dirty="0" smtClean="0"/>
              <a:t>Real-Time close loop control</a:t>
            </a:r>
            <a:endParaRPr lang="en-US" sz="2000" dirty="0"/>
          </a:p>
        </p:txBody>
      </p:sp>
      <p:pic>
        <p:nvPicPr>
          <p:cNvPr id="5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029" y="4125332"/>
            <a:ext cx="1245851" cy="63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376" y="551995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433" y="5183396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281" y="505039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881" y="527662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281" y="5751916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725" y="5679366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673" y="474559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0505" y="4575910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5595" y="4959477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873" y="520279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296" y="527726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234" y="565999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2842" y="5751916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8320" y="472635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1042" y="4045437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0705" y="3639750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4634" y="3105724"/>
            <a:ext cx="1293564" cy="802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2912" y="198997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5327" y="3105724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756" y="2392708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8704" y="145894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3536" y="1289252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8626" y="167281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5904" y="191614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5327" y="199061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265" y="237334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873" y="2465258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031" y="2315635"/>
            <a:ext cx="3113161" cy="158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792" y="2994946"/>
            <a:ext cx="1817849" cy="774578"/>
          </a:xfrm>
          <a:prstGeom prst="rect">
            <a:avLst/>
          </a:prstGeom>
        </p:spPr>
      </p:pic>
      <p:cxnSp>
        <p:nvCxnSpPr>
          <p:cNvPr id="35" name="Straight Arrow Connector 34"/>
          <p:cNvCxnSpPr>
            <a:stCxn id="64" idx="0"/>
          </p:cNvCxnSpPr>
          <p:nvPr/>
        </p:nvCxnSpPr>
        <p:spPr>
          <a:xfrm flipV="1">
            <a:off x="7323098" y="3685717"/>
            <a:ext cx="741889" cy="61585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5" idx="2"/>
            <a:endCxn id="8" idx="0"/>
          </p:cNvCxnSpPr>
          <p:nvPr/>
        </p:nvCxnSpPr>
        <p:spPr>
          <a:xfrm>
            <a:off x="7296955" y="4757701"/>
            <a:ext cx="325742" cy="2926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5" idx="2"/>
            <a:endCxn id="9" idx="0"/>
          </p:cNvCxnSpPr>
          <p:nvPr/>
        </p:nvCxnSpPr>
        <p:spPr>
          <a:xfrm>
            <a:off x="7296955" y="4757701"/>
            <a:ext cx="935342" cy="518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5" idx="2"/>
            <a:endCxn id="12" idx="0"/>
          </p:cNvCxnSpPr>
          <p:nvPr/>
        </p:nvCxnSpPr>
        <p:spPr>
          <a:xfrm flipV="1">
            <a:off x="7296955" y="4745599"/>
            <a:ext cx="1461134" cy="12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5" idx="2"/>
            <a:endCxn id="13" idx="0"/>
          </p:cNvCxnSpPr>
          <p:nvPr/>
        </p:nvCxnSpPr>
        <p:spPr>
          <a:xfrm flipV="1">
            <a:off x="7296955" y="4575910"/>
            <a:ext cx="2085966" cy="1817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5" idx="2"/>
            <a:endCxn id="6" idx="0"/>
          </p:cNvCxnSpPr>
          <p:nvPr/>
        </p:nvCxnSpPr>
        <p:spPr>
          <a:xfrm flipH="1">
            <a:off x="7223792" y="4757701"/>
            <a:ext cx="73163" cy="762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5" idx="2"/>
            <a:endCxn id="10" idx="0"/>
          </p:cNvCxnSpPr>
          <p:nvPr/>
        </p:nvCxnSpPr>
        <p:spPr>
          <a:xfrm>
            <a:off x="7296955" y="4757701"/>
            <a:ext cx="325742" cy="9942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5" idx="2"/>
            <a:endCxn id="11" idx="0"/>
          </p:cNvCxnSpPr>
          <p:nvPr/>
        </p:nvCxnSpPr>
        <p:spPr>
          <a:xfrm>
            <a:off x="7296955" y="4757701"/>
            <a:ext cx="1011186" cy="9216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5" idx="2"/>
            <a:endCxn id="17" idx="0"/>
          </p:cNvCxnSpPr>
          <p:nvPr/>
        </p:nvCxnSpPr>
        <p:spPr>
          <a:xfrm>
            <a:off x="7296955" y="4757701"/>
            <a:ext cx="1690695" cy="9022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5" idx="2"/>
            <a:endCxn id="15" idx="0"/>
          </p:cNvCxnSpPr>
          <p:nvPr/>
        </p:nvCxnSpPr>
        <p:spPr>
          <a:xfrm>
            <a:off x="7296955" y="4757701"/>
            <a:ext cx="1918334" cy="4450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5" idx="2"/>
            <a:endCxn id="14" idx="0"/>
          </p:cNvCxnSpPr>
          <p:nvPr/>
        </p:nvCxnSpPr>
        <p:spPr>
          <a:xfrm>
            <a:off x="7296955" y="4757701"/>
            <a:ext cx="2501056" cy="2017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5" idx="2"/>
            <a:endCxn id="18" idx="0"/>
          </p:cNvCxnSpPr>
          <p:nvPr/>
        </p:nvCxnSpPr>
        <p:spPr>
          <a:xfrm>
            <a:off x="7296955" y="4757701"/>
            <a:ext cx="2438303" cy="9942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5" idx="2"/>
            <a:endCxn id="16" idx="0"/>
          </p:cNvCxnSpPr>
          <p:nvPr/>
        </p:nvCxnSpPr>
        <p:spPr>
          <a:xfrm>
            <a:off x="7296955" y="4757701"/>
            <a:ext cx="2897757" cy="5195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22" idx="2"/>
            <a:endCxn id="19" idx="0"/>
          </p:cNvCxnSpPr>
          <p:nvPr/>
        </p:nvCxnSpPr>
        <p:spPr>
          <a:xfrm>
            <a:off x="10301416" y="3908585"/>
            <a:ext cx="589320" cy="8177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2" idx="2"/>
            <a:endCxn id="20" idx="0"/>
          </p:cNvCxnSpPr>
          <p:nvPr/>
        </p:nvCxnSpPr>
        <p:spPr>
          <a:xfrm>
            <a:off x="10301416" y="3908585"/>
            <a:ext cx="1172042" cy="1368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63" idx="1"/>
          </p:cNvCxnSpPr>
          <p:nvPr/>
        </p:nvCxnSpPr>
        <p:spPr>
          <a:xfrm flipH="1">
            <a:off x="8123508" y="3655129"/>
            <a:ext cx="1716859" cy="4871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2" idx="2"/>
            <a:endCxn id="21" idx="1"/>
          </p:cNvCxnSpPr>
          <p:nvPr/>
        </p:nvCxnSpPr>
        <p:spPr>
          <a:xfrm flipV="1">
            <a:off x="10301416" y="3798326"/>
            <a:ext cx="1109289" cy="1102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2" idx="2"/>
            <a:endCxn id="24" idx="1"/>
          </p:cNvCxnSpPr>
          <p:nvPr/>
        </p:nvCxnSpPr>
        <p:spPr>
          <a:xfrm flipV="1">
            <a:off x="10301416" y="3264300"/>
            <a:ext cx="943911" cy="6442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22" idx="2"/>
            <a:endCxn id="25" idx="2"/>
          </p:cNvCxnSpPr>
          <p:nvPr/>
        </p:nvCxnSpPr>
        <p:spPr>
          <a:xfrm flipH="1" flipV="1">
            <a:off x="9671172" y="2709860"/>
            <a:ext cx="630244" cy="1198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5" idx="2"/>
            <a:endCxn id="7" idx="3"/>
          </p:cNvCxnSpPr>
          <p:nvPr/>
        </p:nvCxnSpPr>
        <p:spPr>
          <a:xfrm flipH="1">
            <a:off x="7150265" y="4757701"/>
            <a:ext cx="146690" cy="5842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22" idx="2"/>
            <a:endCxn id="32" idx="1"/>
          </p:cNvCxnSpPr>
          <p:nvPr/>
        </p:nvCxnSpPr>
        <p:spPr>
          <a:xfrm flipV="1">
            <a:off x="10301416" y="2623834"/>
            <a:ext cx="484457" cy="12847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22" idx="2"/>
            <a:endCxn id="31" idx="2"/>
          </p:cNvCxnSpPr>
          <p:nvPr/>
        </p:nvCxnSpPr>
        <p:spPr>
          <a:xfrm flipV="1">
            <a:off x="10301416" y="2690493"/>
            <a:ext cx="49265" cy="1218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22" idx="2"/>
            <a:endCxn id="23" idx="1"/>
          </p:cNvCxnSpPr>
          <p:nvPr/>
        </p:nvCxnSpPr>
        <p:spPr>
          <a:xfrm flipH="1" flipV="1">
            <a:off x="9282912" y="2148547"/>
            <a:ext cx="1018504" cy="1760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22" idx="2"/>
            <a:endCxn id="29" idx="1"/>
          </p:cNvCxnSpPr>
          <p:nvPr/>
        </p:nvCxnSpPr>
        <p:spPr>
          <a:xfrm flipH="1" flipV="1">
            <a:off x="10265904" y="2074717"/>
            <a:ext cx="35512" cy="18338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22" idx="2"/>
            <a:endCxn id="26" idx="1"/>
          </p:cNvCxnSpPr>
          <p:nvPr/>
        </p:nvCxnSpPr>
        <p:spPr>
          <a:xfrm flipH="1" flipV="1">
            <a:off x="9808704" y="1617517"/>
            <a:ext cx="492712" cy="22910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22" idx="2"/>
            <a:endCxn id="27" idx="2"/>
          </p:cNvCxnSpPr>
          <p:nvPr/>
        </p:nvCxnSpPr>
        <p:spPr>
          <a:xfrm flipV="1">
            <a:off x="10301416" y="1606404"/>
            <a:ext cx="444536" cy="23021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22" idx="2"/>
            <a:endCxn id="30" idx="1"/>
          </p:cNvCxnSpPr>
          <p:nvPr/>
        </p:nvCxnSpPr>
        <p:spPr>
          <a:xfrm flipV="1">
            <a:off x="10301416" y="2149187"/>
            <a:ext cx="943911" cy="17593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22" idx="2"/>
            <a:endCxn id="28" idx="2"/>
          </p:cNvCxnSpPr>
          <p:nvPr/>
        </p:nvCxnSpPr>
        <p:spPr>
          <a:xfrm flipV="1">
            <a:off x="10301416" y="1989971"/>
            <a:ext cx="859626" cy="1918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>
          <a:xfrm>
            <a:off x="9840367" y="3422876"/>
            <a:ext cx="958901" cy="4645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MultiCloud</a:t>
            </a:r>
            <a:r>
              <a:rPr lang="en-US" sz="1200" dirty="0"/>
              <a:t> </a:t>
            </a:r>
            <a:r>
              <a:rPr lang="en-US" sz="1200" dirty="0" err="1"/>
              <a:t>VESagent</a:t>
            </a:r>
            <a:endParaRPr lang="en-US" sz="1200" dirty="0"/>
          </a:p>
        </p:txBody>
      </p:sp>
      <p:sp>
        <p:nvSpPr>
          <p:cNvPr id="64" name="Rounded Rectangle 63"/>
          <p:cNvSpPr/>
          <p:nvPr/>
        </p:nvSpPr>
        <p:spPr>
          <a:xfrm>
            <a:off x="6843647" y="4301575"/>
            <a:ext cx="958901" cy="4645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MultiCloud</a:t>
            </a:r>
            <a:r>
              <a:rPr lang="en-US" sz="1200" dirty="0" smtClean="0"/>
              <a:t> </a:t>
            </a:r>
            <a:r>
              <a:rPr lang="en-US" sz="1200" dirty="0" err="1" smtClean="0"/>
              <a:t>VESagent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10933380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VESagent</a:t>
            </a:r>
            <a:r>
              <a:rPr lang="en-US" dirty="0" smtClean="0"/>
              <a:t> </a:t>
            </a:r>
            <a:r>
              <a:rPr lang="en-US" dirty="0"/>
              <a:t>for close loop automation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5516980" cy="5170487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/>
              <a:t>Brief on design </a:t>
            </a:r>
            <a:r>
              <a:rPr lang="en-US" sz="1800" dirty="0" smtClean="0"/>
              <a:t>&amp; implementation</a:t>
            </a:r>
          </a:p>
          <a:p>
            <a:pPr lvl="1"/>
            <a:r>
              <a:rPr lang="en-US" sz="1800" dirty="0" smtClean="0"/>
              <a:t>Monitor Infrastructure’s status and report events to VES collector</a:t>
            </a:r>
          </a:p>
          <a:p>
            <a:pPr lvl="1"/>
            <a:r>
              <a:rPr lang="en-US" sz="1800" dirty="0" smtClean="0"/>
              <a:t>backlog describes which target to monitor, what VES event to generate and associated parameters.</a:t>
            </a:r>
          </a:p>
          <a:p>
            <a:pPr lvl="2"/>
            <a:r>
              <a:rPr lang="en-US" sz="1400" dirty="0" smtClean="0"/>
              <a:t>Support </a:t>
            </a:r>
            <a:r>
              <a:rPr lang="en-US" sz="1400" dirty="0"/>
              <a:t>VES </a:t>
            </a:r>
            <a:r>
              <a:rPr lang="en-US" sz="1400" dirty="0" smtClean="0"/>
              <a:t>fault domain with event name “</a:t>
            </a:r>
            <a:r>
              <a:rPr lang="en-US" sz="1400" b="1" dirty="0" err="1" smtClean="0"/>
              <a:t>Fault_MultiCloud_VMFailure</a:t>
            </a:r>
            <a:r>
              <a:rPr lang="en-US" sz="1400" b="1" dirty="0" smtClean="0"/>
              <a:t>”</a:t>
            </a:r>
            <a:r>
              <a:rPr lang="en-US" sz="1400" dirty="0" smtClean="0"/>
              <a:t> </a:t>
            </a:r>
            <a:r>
              <a:rPr lang="en-US" sz="1400" dirty="0"/>
              <a:t>for Beijing Release</a:t>
            </a:r>
          </a:p>
          <a:p>
            <a:pPr lvl="2"/>
            <a:r>
              <a:rPr lang="en-US" sz="1400" dirty="0"/>
              <a:t>A framework to support more VES events in future</a:t>
            </a:r>
          </a:p>
          <a:p>
            <a:pPr lvl="1"/>
            <a:r>
              <a:rPr lang="en-US" sz="1800" dirty="0" smtClean="0"/>
              <a:t>User could specify </a:t>
            </a:r>
            <a:r>
              <a:rPr lang="en-US" sz="1800" dirty="0"/>
              <a:t>VES endpoint, </a:t>
            </a:r>
            <a:r>
              <a:rPr lang="en-US" sz="1800" dirty="0" smtClean="0"/>
              <a:t>backlogs per cloud region through </a:t>
            </a:r>
            <a:r>
              <a:rPr lang="en-US" sz="1800" dirty="0" err="1" smtClean="0"/>
              <a:t>multicloud</a:t>
            </a:r>
            <a:r>
              <a:rPr lang="en-US" sz="1800" dirty="0" smtClean="0"/>
              <a:t> API:</a:t>
            </a:r>
          </a:p>
          <a:p>
            <a:pPr lvl="2"/>
            <a:r>
              <a:rPr lang="en-US" sz="1400" dirty="0" smtClean="0"/>
              <a:t>POST </a:t>
            </a:r>
            <a:r>
              <a:rPr lang="en-US" sz="1400" dirty="0" err="1" smtClean="0"/>
              <a:t>api</a:t>
            </a:r>
            <a:r>
              <a:rPr lang="en-US" sz="1400" dirty="0" smtClean="0"/>
              <a:t>/</a:t>
            </a:r>
            <a:r>
              <a:rPr lang="en-US" sz="1400" dirty="0" err="1" smtClean="0"/>
              <a:t>multicloud-titanium_cloud</a:t>
            </a:r>
            <a:r>
              <a:rPr lang="en-US" sz="1400" dirty="0" smtClean="0"/>
              <a:t>/v0</a:t>
            </a:r>
            <a:r>
              <a:rPr lang="en-US" sz="1400" dirty="0"/>
              <a:t>/{vim-id}/</a:t>
            </a:r>
            <a:r>
              <a:rPr lang="en-US" sz="1400" dirty="0" err="1" smtClean="0"/>
              <a:t>vesagent</a:t>
            </a:r>
            <a:endParaRPr lang="en-US" sz="1400" dirty="0" smtClean="0"/>
          </a:p>
          <a:p>
            <a:pPr lvl="2"/>
            <a:r>
              <a:rPr lang="en-US" sz="1400" dirty="0" err="1" smtClean="0"/>
              <a:t>openstack</a:t>
            </a:r>
            <a:r>
              <a:rPr lang="en-US" sz="1400" dirty="0" smtClean="0"/>
              <a:t>/</a:t>
            </a:r>
            <a:r>
              <a:rPr lang="en-US" sz="1400" dirty="0" err="1" smtClean="0"/>
              <a:t>windriver</a:t>
            </a:r>
            <a:r>
              <a:rPr lang="en-US" sz="1400" dirty="0" smtClean="0"/>
              <a:t>/</a:t>
            </a:r>
            <a:r>
              <a:rPr lang="en-US" sz="1400" dirty="0" err="1" smtClean="0"/>
              <a:t>titanium_cloud</a:t>
            </a:r>
            <a:r>
              <a:rPr lang="en-US" sz="1400" dirty="0" smtClean="0"/>
              <a:t>/</a:t>
            </a:r>
            <a:r>
              <a:rPr lang="en-US" sz="1400" dirty="0" err="1" smtClean="0"/>
              <a:t>vesagent</a:t>
            </a:r>
            <a:r>
              <a:rPr lang="en-US" sz="1400" dirty="0" smtClean="0"/>
              <a:t>/</a:t>
            </a:r>
            <a:r>
              <a:rPr lang="en-US" sz="1400" dirty="0" err="1" smtClean="0"/>
              <a:t>event_domain</a:t>
            </a:r>
            <a:endParaRPr lang="en-US" sz="1400" dirty="0" smtClean="0"/>
          </a:p>
          <a:p>
            <a:r>
              <a:rPr lang="en-US" sz="1800" dirty="0"/>
              <a:t>Guide</a:t>
            </a:r>
          </a:p>
          <a:p>
            <a:pPr lvl="1"/>
            <a:r>
              <a:rPr lang="en-US" sz="1400" dirty="0">
                <a:hlinkClick r:id="rId2"/>
              </a:rPr>
              <a:t>https://</a:t>
            </a:r>
            <a:r>
              <a:rPr lang="en-US" sz="1400" dirty="0" smtClean="0">
                <a:hlinkClick r:id="rId2"/>
              </a:rPr>
              <a:t>wiki.onap.org/display/DW/MultiCloud+component</a:t>
            </a:r>
            <a:endParaRPr lang="en-US" sz="1400" dirty="0" smtClean="0"/>
          </a:p>
          <a:p>
            <a:pPr marL="457200" lvl="1" indent="0">
              <a:buNone/>
            </a:pPr>
            <a:endParaRPr lang="en-US" sz="1400" dirty="0" smtClean="0"/>
          </a:p>
          <a:p>
            <a:r>
              <a:rPr lang="en-US" sz="1800" dirty="0" smtClean="0"/>
              <a:t>Hands on</a:t>
            </a:r>
          </a:p>
          <a:p>
            <a:pPr lvl="1"/>
            <a:r>
              <a:rPr lang="en-US" sz="1400" dirty="0">
                <a:hlinkClick r:id="rId3"/>
              </a:rPr>
              <a:t>https</a:t>
            </a:r>
            <a:r>
              <a:rPr lang="en-US" sz="1400">
                <a:hlinkClick r:id="rId3"/>
              </a:rPr>
              <a:t>://</a:t>
            </a:r>
            <a:r>
              <a:rPr lang="en-US" sz="1400" smtClean="0">
                <a:hlinkClick r:id="rId3"/>
              </a:rPr>
              <a:t>wiki.onap.org/download/attachments/8227952/mc_features_hands_on.txt?version=1&amp;modificationDate=1529463119722&amp;api=v2</a:t>
            </a:r>
            <a:endParaRPr lang="en-US" sz="1400" dirty="0"/>
          </a:p>
          <a:p>
            <a:pPr lvl="1"/>
            <a:endParaRPr lang="en-US" sz="1800" dirty="0"/>
          </a:p>
          <a:p>
            <a:pPr marL="457200" lvl="1" indent="0">
              <a:buNone/>
            </a:pPr>
            <a:endParaRPr lang="en-US" sz="1800" dirty="0" smtClean="0"/>
          </a:p>
        </p:txBody>
      </p:sp>
      <p:grpSp>
        <p:nvGrpSpPr>
          <p:cNvPr id="102" name="Group 101"/>
          <p:cNvGrpSpPr/>
          <p:nvPr/>
        </p:nvGrpSpPr>
        <p:grpSpPr>
          <a:xfrm>
            <a:off x="6563977" y="1512421"/>
            <a:ext cx="5120899" cy="4467035"/>
            <a:chOff x="6563977" y="1512421"/>
            <a:chExt cx="5120899" cy="4467035"/>
          </a:xfrm>
        </p:grpSpPr>
        <p:sp>
          <p:nvSpPr>
            <p:cNvPr id="9" name="Rounded Rectangle 8"/>
            <p:cNvSpPr/>
            <p:nvPr/>
          </p:nvSpPr>
          <p:spPr>
            <a:xfrm>
              <a:off x="6920753" y="2976282"/>
              <a:ext cx="4752975" cy="1846048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 err="1" smtClean="0"/>
                <a:t>MultiCloud</a:t>
              </a:r>
              <a:r>
                <a:rPr lang="en-US" sz="1200" dirty="0" smtClean="0"/>
                <a:t> Plugin for OpenStack</a:t>
              </a:r>
              <a:endParaRPr lang="en-US" sz="1200" dirty="0"/>
            </a:p>
          </p:txBody>
        </p:sp>
        <p:sp>
          <p:nvSpPr>
            <p:cNvPr id="66" name="Oval 65"/>
            <p:cNvSpPr/>
            <p:nvPr/>
          </p:nvSpPr>
          <p:spPr>
            <a:xfrm>
              <a:off x="9999289" y="3783109"/>
              <a:ext cx="1068481" cy="5647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 smtClean="0"/>
                <a:t>Vesagent</a:t>
              </a:r>
              <a:r>
                <a:rPr lang="en-US" sz="1000" dirty="0" smtClean="0"/>
                <a:t> worker</a:t>
              </a:r>
              <a:endParaRPr lang="en-US" sz="10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9818034" y="1730188"/>
              <a:ext cx="1604682" cy="43145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VES collector</a:t>
              </a:r>
              <a:endParaRPr lang="en-US" sz="1200" dirty="0"/>
            </a:p>
          </p:txBody>
        </p:sp>
        <p:pic>
          <p:nvPicPr>
            <p:cNvPr id="11" name="Picture 4" descr="C:\Users\yhuang0\AppData\Local\Microsoft\Windows\Temporary Internet Files\Content.IE5\TOCCDQAJ\User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5718" y="1512421"/>
              <a:ext cx="575622" cy="8663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" name="Straight Arrow Connector 11"/>
            <p:cNvCxnSpPr>
              <a:stCxn id="45" idx="4"/>
              <a:endCxn id="8" idx="0"/>
            </p:cNvCxnSpPr>
            <p:nvPr/>
          </p:nvCxnSpPr>
          <p:spPr>
            <a:xfrm flipH="1">
              <a:off x="10682230" y="4625788"/>
              <a:ext cx="206246" cy="655561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45" idx="0"/>
              <a:endCxn id="10" idx="2"/>
            </p:cNvCxnSpPr>
            <p:nvPr/>
          </p:nvCxnSpPr>
          <p:spPr>
            <a:xfrm flipH="1" flipV="1">
              <a:off x="10620375" y="2161642"/>
              <a:ext cx="268101" cy="1899370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9240327" y="4822330"/>
              <a:ext cx="18274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Periodically polling status/alarm/fault/perf.</a:t>
              </a:r>
              <a:endParaRPr lang="en-US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849315" y="2458238"/>
              <a:ext cx="16046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Report VES events</a:t>
              </a:r>
              <a:endParaRPr lang="en-US" sz="1200" dirty="0"/>
            </a:p>
          </p:txBody>
        </p:sp>
        <p:cxnSp>
          <p:nvCxnSpPr>
            <p:cNvPr id="21" name="Straight Arrow Connector 20"/>
            <p:cNvCxnSpPr>
              <a:stCxn id="11" idx="2"/>
              <a:endCxn id="46" idx="0"/>
            </p:cNvCxnSpPr>
            <p:nvPr/>
          </p:nvCxnSpPr>
          <p:spPr>
            <a:xfrm>
              <a:off x="7083529" y="2378748"/>
              <a:ext cx="466165" cy="123817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563977" y="2366243"/>
              <a:ext cx="27332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1, Provision: backlogs, VES endpoint, etc.</a:t>
              </a:r>
              <a:endParaRPr lang="en-US" sz="1200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10354235" y="4061012"/>
              <a:ext cx="1068481" cy="5647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 smtClean="0"/>
                <a:t>Vesagent</a:t>
              </a:r>
              <a:r>
                <a:rPr lang="en-US" sz="1000" dirty="0" smtClean="0"/>
                <a:t> worker</a:t>
              </a:r>
              <a:endParaRPr lang="en-US" sz="1000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7083529" y="3616918"/>
              <a:ext cx="932329" cy="46202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API handler</a:t>
              </a:r>
              <a:endParaRPr lang="en-US" sz="9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8543356" y="4025152"/>
              <a:ext cx="867292" cy="1434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backlog1</a:t>
              </a:r>
              <a:endParaRPr lang="en-US" sz="1000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8624036" y="4177552"/>
              <a:ext cx="867292" cy="1434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backlog2</a:t>
              </a:r>
              <a:endParaRPr lang="en-US" sz="1000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722646" y="4329952"/>
              <a:ext cx="867292" cy="1434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backlog3</a:t>
              </a:r>
              <a:endParaRPr lang="en-US" sz="1000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8812291" y="4482352"/>
              <a:ext cx="867292" cy="1434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backlog4</a:t>
              </a:r>
              <a:endParaRPr lang="en-US" sz="1000" dirty="0"/>
            </a:p>
          </p:txBody>
        </p:sp>
        <p:sp>
          <p:nvSpPr>
            <p:cNvPr id="62" name="Oval 61"/>
            <p:cNvSpPr/>
            <p:nvPr/>
          </p:nvSpPr>
          <p:spPr>
            <a:xfrm>
              <a:off x="8895327" y="3068339"/>
              <a:ext cx="980490" cy="47927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scheduler</a:t>
              </a:r>
              <a:endParaRPr lang="en-US" sz="1000" dirty="0"/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>
              <a:off x="7608805" y="4096870"/>
              <a:ext cx="1203486" cy="457200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7290137" y="4141308"/>
              <a:ext cx="12994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2, Build backlogs</a:t>
              </a:r>
              <a:endParaRPr lang="en-US" sz="12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9069404" y="3616918"/>
              <a:ext cx="16128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3, Dispatch backlogs</a:t>
              </a:r>
              <a:endParaRPr lang="en-US" sz="1200" dirty="0"/>
            </a:p>
          </p:txBody>
        </p:sp>
        <p:cxnSp>
          <p:nvCxnSpPr>
            <p:cNvPr id="73" name="Straight Arrow Connector 72"/>
            <p:cNvCxnSpPr>
              <a:stCxn id="62" idx="6"/>
              <a:endCxn id="45" idx="1"/>
            </p:cNvCxnSpPr>
            <p:nvPr/>
          </p:nvCxnSpPr>
          <p:spPr>
            <a:xfrm>
              <a:off x="9875817" y="3307975"/>
              <a:ext cx="634893" cy="835747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>
              <a:stCxn id="62" idx="6"/>
              <a:endCxn id="66" idx="2"/>
            </p:cNvCxnSpPr>
            <p:nvPr/>
          </p:nvCxnSpPr>
          <p:spPr>
            <a:xfrm>
              <a:off x="9875817" y="3307975"/>
              <a:ext cx="123472" cy="757522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>
              <a:stCxn id="62" idx="4"/>
              <a:endCxn id="56" idx="2"/>
            </p:cNvCxnSpPr>
            <p:nvPr/>
          </p:nvCxnSpPr>
          <p:spPr>
            <a:xfrm flipH="1">
              <a:off x="8977002" y="3547610"/>
              <a:ext cx="408570" cy="620978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Rectangle 85"/>
            <p:cNvSpPr/>
            <p:nvPr/>
          </p:nvSpPr>
          <p:spPr>
            <a:xfrm>
              <a:off x="8775184" y="5675803"/>
              <a:ext cx="2005293" cy="30365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OpenStack Instance 2</a:t>
              </a:r>
              <a:endParaRPr lang="en-US" sz="1200" dirty="0"/>
            </a:p>
          </p:txBody>
        </p:sp>
        <p:cxnSp>
          <p:nvCxnSpPr>
            <p:cNvPr id="87" name="Straight Arrow Connector 86"/>
            <p:cNvCxnSpPr>
              <a:stCxn id="66" idx="3"/>
              <a:endCxn id="86" idx="0"/>
            </p:cNvCxnSpPr>
            <p:nvPr/>
          </p:nvCxnSpPr>
          <p:spPr>
            <a:xfrm flipH="1">
              <a:off x="9777831" y="4265175"/>
              <a:ext cx="377933" cy="1410628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9679583" y="5281349"/>
              <a:ext cx="2005293" cy="30365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OpenStack Instance 1</a:t>
              </a:r>
              <a:endParaRPr lang="en-US" sz="1200" dirty="0"/>
            </a:p>
          </p:txBody>
        </p:sp>
        <p:cxnSp>
          <p:nvCxnSpPr>
            <p:cNvPr id="92" name="Straight Arrow Connector 91"/>
            <p:cNvCxnSpPr>
              <a:stCxn id="66" idx="0"/>
              <a:endCxn id="10" idx="2"/>
            </p:cNvCxnSpPr>
            <p:nvPr/>
          </p:nvCxnSpPr>
          <p:spPr>
            <a:xfrm flipV="1">
              <a:off x="10533530" y="2161642"/>
              <a:ext cx="86845" cy="1621467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349704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Challenges of Edge Automation</a:t>
            </a:r>
          </a:p>
          <a:p>
            <a:endParaRPr lang="en-US" dirty="0" smtClean="0"/>
          </a:p>
          <a:p>
            <a:r>
              <a:rPr lang="en-US" dirty="0" smtClean="0"/>
              <a:t>Automating the </a:t>
            </a:r>
            <a:r>
              <a:rPr lang="en-US" dirty="0"/>
              <a:t>on-boarding </a:t>
            </a:r>
            <a:r>
              <a:rPr lang="en-US" dirty="0" smtClean="0"/>
              <a:t>process for Edge Infrastructure</a:t>
            </a:r>
          </a:p>
          <a:p>
            <a:endParaRPr lang="en-US" dirty="0" smtClean="0"/>
          </a:p>
          <a:p>
            <a:r>
              <a:rPr lang="en-US" dirty="0" smtClean="0"/>
              <a:t>Automating the discovery/representation of Infrastructure Resources</a:t>
            </a:r>
          </a:p>
          <a:p>
            <a:endParaRPr lang="en-US" dirty="0" smtClean="0"/>
          </a:p>
          <a:p>
            <a:r>
              <a:rPr lang="en-US" dirty="0" smtClean="0"/>
              <a:t>Supports to policy based VNF placement/homing</a:t>
            </a:r>
          </a:p>
          <a:p>
            <a:endParaRPr lang="en-US" dirty="0" smtClean="0"/>
          </a:p>
          <a:p>
            <a:r>
              <a:rPr lang="en-US" dirty="0" smtClean="0"/>
              <a:t>Near real-time and aggregation of FCAPS data streaming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55066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4804" y="3338329"/>
            <a:ext cx="1123481" cy="570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029" y="4125332"/>
            <a:ext cx="1245851" cy="63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Edge Infrastructure for NFV</a:t>
            </a:r>
          </a:p>
          <a:p>
            <a:pPr lvl="1"/>
            <a:r>
              <a:rPr lang="en-US" dirty="0" smtClean="0"/>
              <a:t>Could consist of hundreds of physical data centers of small scale</a:t>
            </a:r>
          </a:p>
          <a:p>
            <a:pPr lvl="1"/>
            <a:r>
              <a:rPr lang="en-US" dirty="0" smtClean="0"/>
              <a:t>With dynamic </a:t>
            </a:r>
            <a:r>
              <a:rPr lang="en-US" dirty="0"/>
              <a:t>changes </a:t>
            </a:r>
            <a:r>
              <a:rPr lang="en-US" dirty="0" smtClean="0"/>
              <a:t>during </a:t>
            </a:r>
            <a:r>
              <a:rPr lang="en-US" dirty="0"/>
              <a:t>their lifecycles</a:t>
            </a:r>
          </a:p>
          <a:p>
            <a:pPr lvl="1"/>
            <a:r>
              <a:rPr lang="en-US" dirty="0" smtClean="0"/>
              <a:t>Comes with very limited resources which requires good utilization by various intelligent and automated orchestration</a:t>
            </a:r>
          </a:p>
          <a:p>
            <a:pPr lvl="1"/>
            <a:r>
              <a:rPr lang="en-US" dirty="0" smtClean="0"/>
              <a:t>Requires near real-time close loop automation and </a:t>
            </a:r>
            <a:r>
              <a:rPr lang="en-US" dirty="0"/>
              <a:t>aggregation of FCAPS data streaming </a:t>
            </a:r>
            <a:endParaRPr lang="en-US" dirty="0" smtClean="0"/>
          </a:p>
          <a:p>
            <a:r>
              <a:rPr lang="en-US" dirty="0" smtClean="0"/>
              <a:t>The challenges</a:t>
            </a:r>
          </a:p>
          <a:p>
            <a:pPr lvl="1"/>
            <a:r>
              <a:rPr lang="en-US" dirty="0" smtClean="0"/>
              <a:t>LCM of Edge Infrastructure: On-</a:t>
            </a:r>
            <a:r>
              <a:rPr lang="en-US" dirty="0"/>
              <a:t>B</a:t>
            </a:r>
            <a:r>
              <a:rPr lang="en-US" dirty="0" smtClean="0"/>
              <a:t>oarding, De-Commissioning.</a:t>
            </a:r>
          </a:p>
          <a:p>
            <a:pPr lvl="1"/>
            <a:r>
              <a:rPr lang="en-US" dirty="0" smtClean="0"/>
              <a:t>LCM of Resource of Edge Infrastructure: Discovery/Updating/Representing.</a:t>
            </a:r>
          </a:p>
          <a:p>
            <a:pPr lvl="1"/>
            <a:r>
              <a:rPr lang="en-US" dirty="0" smtClean="0"/>
              <a:t>Increase resource utilization while remains flexible</a:t>
            </a:r>
          </a:p>
          <a:p>
            <a:pPr lvl="1"/>
            <a:r>
              <a:rPr lang="en-US" dirty="0" smtClean="0"/>
              <a:t>Near real-time collecting/aggregating/reacting to FCAPS data/events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98438"/>
            <a:ext cx="11506200" cy="538162"/>
          </a:xfrm>
        </p:spPr>
        <p:txBody>
          <a:bodyPr>
            <a:normAutofit fontScale="90000"/>
          </a:bodyPr>
          <a:lstStyle/>
          <a:p>
            <a:r>
              <a:rPr lang="en-US" dirty="0"/>
              <a:t>Challenges of Edge Automation</a:t>
            </a:r>
            <a:endParaRPr lang="en-US" dirty="0"/>
          </a:p>
        </p:txBody>
      </p:sp>
      <p:pic>
        <p:nvPicPr>
          <p:cNvPr id="9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376" y="551995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433" y="5183396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281" y="505039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881" y="527662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281" y="5751916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725" y="5679366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673" y="474559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0505" y="4575910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5595" y="4959477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873" y="520279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296" y="527726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234" y="565999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2842" y="5751916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8320" y="472635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1042" y="4045437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0705" y="3639750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2912" y="198997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5327" y="3105724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756" y="2392708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8704" y="145894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3536" y="1289252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8626" y="167281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5904" y="191614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5327" y="199061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265" y="237334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873" y="2465258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031" y="2315635"/>
            <a:ext cx="3113161" cy="158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792" y="2994946"/>
            <a:ext cx="1817849" cy="774578"/>
          </a:xfrm>
          <a:prstGeom prst="rect">
            <a:avLst/>
          </a:prstGeom>
        </p:spPr>
      </p:pic>
      <p:cxnSp>
        <p:nvCxnSpPr>
          <p:cNvPr id="15" name="Straight Arrow Connector 14"/>
          <p:cNvCxnSpPr>
            <a:stCxn id="5" idx="2"/>
            <a:endCxn id="115" idx="0"/>
          </p:cNvCxnSpPr>
          <p:nvPr/>
        </p:nvCxnSpPr>
        <p:spPr>
          <a:xfrm flipH="1">
            <a:off x="7296955" y="3769524"/>
            <a:ext cx="835762" cy="3558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5" idx="2"/>
            <a:endCxn id="11" idx="0"/>
          </p:cNvCxnSpPr>
          <p:nvPr/>
        </p:nvCxnSpPr>
        <p:spPr>
          <a:xfrm flipH="1">
            <a:off x="7622697" y="3769524"/>
            <a:ext cx="510020" cy="1280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5" idx="2"/>
            <a:endCxn id="12" idx="0"/>
          </p:cNvCxnSpPr>
          <p:nvPr/>
        </p:nvCxnSpPr>
        <p:spPr>
          <a:xfrm>
            <a:off x="8132717" y="3769524"/>
            <a:ext cx="99580" cy="15071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24" idx="0"/>
          </p:cNvCxnSpPr>
          <p:nvPr/>
        </p:nvCxnSpPr>
        <p:spPr>
          <a:xfrm>
            <a:off x="8182507" y="3769524"/>
            <a:ext cx="575582" cy="976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5" idx="2"/>
            <a:endCxn id="25" idx="0"/>
          </p:cNvCxnSpPr>
          <p:nvPr/>
        </p:nvCxnSpPr>
        <p:spPr>
          <a:xfrm>
            <a:off x="8132717" y="3769524"/>
            <a:ext cx="1250204" cy="8063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5" idx="2"/>
            <a:endCxn id="9" idx="0"/>
          </p:cNvCxnSpPr>
          <p:nvPr/>
        </p:nvCxnSpPr>
        <p:spPr>
          <a:xfrm flipH="1">
            <a:off x="7223792" y="3769524"/>
            <a:ext cx="908925" cy="17504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endCxn id="13" idx="0"/>
          </p:cNvCxnSpPr>
          <p:nvPr/>
        </p:nvCxnSpPr>
        <p:spPr>
          <a:xfrm flipH="1">
            <a:off x="7622697" y="3769524"/>
            <a:ext cx="510020" cy="19823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" idx="2"/>
            <a:endCxn id="14" idx="0"/>
          </p:cNvCxnSpPr>
          <p:nvPr/>
        </p:nvCxnSpPr>
        <p:spPr>
          <a:xfrm>
            <a:off x="8132717" y="3769524"/>
            <a:ext cx="175424" cy="19098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Straight Arrow Connector 1023"/>
          <p:cNvCxnSpPr>
            <a:endCxn id="29" idx="0"/>
          </p:cNvCxnSpPr>
          <p:nvPr/>
        </p:nvCxnSpPr>
        <p:spPr>
          <a:xfrm>
            <a:off x="8132716" y="3769524"/>
            <a:ext cx="854934" cy="18904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Straight Arrow Connector 1028"/>
          <p:cNvCxnSpPr>
            <a:endCxn id="27" idx="0"/>
          </p:cNvCxnSpPr>
          <p:nvPr/>
        </p:nvCxnSpPr>
        <p:spPr>
          <a:xfrm>
            <a:off x="8132716" y="3769524"/>
            <a:ext cx="1082573" cy="14332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Straight Arrow Connector 1030"/>
          <p:cNvCxnSpPr>
            <a:stCxn id="5" idx="2"/>
            <a:endCxn id="26" idx="0"/>
          </p:cNvCxnSpPr>
          <p:nvPr/>
        </p:nvCxnSpPr>
        <p:spPr>
          <a:xfrm>
            <a:off x="8132717" y="3769524"/>
            <a:ext cx="1665294" cy="11899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Straight Arrow Connector 1032"/>
          <p:cNvCxnSpPr>
            <a:endCxn id="30" idx="0"/>
          </p:cNvCxnSpPr>
          <p:nvPr/>
        </p:nvCxnSpPr>
        <p:spPr>
          <a:xfrm>
            <a:off x="8132716" y="3769524"/>
            <a:ext cx="1602542" cy="19823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5" name="Straight Arrow Connector 1034"/>
          <p:cNvCxnSpPr>
            <a:stCxn id="5" idx="2"/>
            <a:endCxn id="28" idx="0"/>
          </p:cNvCxnSpPr>
          <p:nvPr/>
        </p:nvCxnSpPr>
        <p:spPr>
          <a:xfrm>
            <a:off x="8132717" y="3769524"/>
            <a:ext cx="2061995" cy="15077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7" name="Straight Arrow Connector 1036"/>
          <p:cNvCxnSpPr>
            <a:endCxn id="31" idx="0"/>
          </p:cNvCxnSpPr>
          <p:nvPr/>
        </p:nvCxnSpPr>
        <p:spPr>
          <a:xfrm>
            <a:off x="8132716" y="3769524"/>
            <a:ext cx="2758020" cy="9568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Straight Arrow Connector 1038"/>
          <p:cNvCxnSpPr>
            <a:stCxn id="5" idx="2"/>
            <a:endCxn id="32" idx="0"/>
          </p:cNvCxnSpPr>
          <p:nvPr/>
        </p:nvCxnSpPr>
        <p:spPr>
          <a:xfrm>
            <a:off x="8132717" y="3769524"/>
            <a:ext cx="3340741" cy="2759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1" name="Straight Arrow Connector 1040"/>
          <p:cNvCxnSpPr>
            <a:endCxn id="108" idx="1"/>
          </p:cNvCxnSpPr>
          <p:nvPr/>
        </p:nvCxnSpPr>
        <p:spPr>
          <a:xfrm flipV="1">
            <a:off x="8132717" y="3623457"/>
            <a:ext cx="1632087" cy="1460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Straight Arrow Connector 1042"/>
          <p:cNvCxnSpPr>
            <a:endCxn id="33" idx="1"/>
          </p:cNvCxnSpPr>
          <p:nvPr/>
        </p:nvCxnSpPr>
        <p:spPr>
          <a:xfrm>
            <a:off x="8182507" y="3798326"/>
            <a:ext cx="322819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5" name="Straight Arrow Connector 1044"/>
          <p:cNvCxnSpPr>
            <a:stCxn id="5" idx="2"/>
            <a:endCxn id="36" idx="1"/>
          </p:cNvCxnSpPr>
          <p:nvPr/>
        </p:nvCxnSpPr>
        <p:spPr>
          <a:xfrm flipV="1">
            <a:off x="8132717" y="3264300"/>
            <a:ext cx="3112610" cy="505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7" name="Straight Arrow Connector 1046"/>
          <p:cNvCxnSpPr>
            <a:endCxn id="37" idx="2"/>
          </p:cNvCxnSpPr>
          <p:nvPr/>
        </p:nvCxnSpPr>
        <p:spPr>
          <a:xfrm flipV="1">
            <a:off x="8132716" y="2709860"/>
            <a:ext cx="1538456" cy="1059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9" name="Straight Arrow Connector 1048"/>
          <p:cNvCxnSpPr>
            <a:endCxn id="10" idx="3"/>
          </p:cNvCxnSpPr>
          <p:nvPr/>
        </p:nvCxnSpPr>
        <p:spPr>
          <a:xfrm flipH="1">
            <a:off x="7150265" y="3769524"/>
            <a:ext cx="1032242" cy="15724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1" name="Straight Arrow Connector 1050"/>
          <p:cNvCxnSpPr>
            <a:endCxn id="44" idx="1"/>
          </p:cNvCxnSpPr>
          <p:nvPr/>
        </p:nvCxnSpPr>
        <p:spPr>
          <a:xfrm flipV="1">
            <a:off x="8132717" y="2623834"/>
            <a:ext cx="2653156" cy="11456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3" name="Straight Arrow Connector 1052"/>
          <p:cNvCxnSpPr>
            <a:endCxn id="43" idx="2"/>
          </p:cNvCxnSpPr>
          <p:nvPr/>
        </p:nvCxnSpPr>
        <p:spPr>
          <a:xfrm flipV="1">
            <a:off x="8132716" y="2690493"/>
            <a:ext cx="2217965" cy="11078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5" name="Straight Arrow Connector 1054"/>
          <p:cNvCxnSpPr>
            <a:endCxn id="35" idx="1"/>
          </p:cNvCxnSpPr>
          <p:nvPr/>
        </p:nvCxnSpPr>
        <p:spPr>
          <a:xfrm flipV="1">
            <a:off x="8132716" y="2148547"/>
            <a:ext cx="1150196" cy="16497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7" name="Straight Arrow Connector 1056"/>
          <p:cNvCxnSpPr>
            <a:endCxn id="41" idx="1"/>
          </p:cNvCxnSpPr>
          <p:nvPr/>
        </p:nvCxnSpPr>
        <p:spPr>
          <a:xfrm flipV="1">
            <a:off x="8132716" y="2074717"/>
            <a:ext cx="2133188" cy="16948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9" name="Straight Arrow Connector 1058"/>
          <p:cNvCxnSpPr>
            <a:endCxn id="38" idx="1"/>
          </p:cNvCxnSpPr>
          <p:nvPr/>
        </p:nvCxnSpPr>
        <p:spPr>
          <a:xfrm flipV="1">
            <a:off x="8132716" y="1617517"/>
            <a:ext cx="1675988" cy="21808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1" name="Straight Arrow Connector 1060"/>
          <p:cNvCxnSpPr>
            <a:endCxn id="39" idx="2"/>
          </p:cNvCxnSpPr>
          <p:nvPr/>
        </p:nvCxnSpPr>
        <p:spPr>
          <a:xfrm flipV="1">
            <a:off x="8132716" y="1606404"/>
            <a:ext cx="2613236" cy="21919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3" name="Straight Arrow Connector 1062"/>
          <p:cNvCxnSpPr>
            <a:endCxn id="42" idx="1"/>
          </p:cNvCxnSpPr>
          <p:nvPr/>
        </p:nvCxnSpPr>
        <p:spPr>
          <a:xfrm flipV="1">
            <a:off x="8132716" y="2149187"/>
            <a:ext cx="3112611" cy="16491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5" name="Straight Arrow Connector 1064"/>
          <p:cNvCxnSpPr>
            <a:endCxn id="40" idx="2"/>
          </p:cNvCxnSpPr>
          <p:nvPr/>
        </p:nvCxnSpPr>
        <p:spPr>
          <a:xfrm flipV="1">
            <a:off x="8132716" y="1989971"/>
            <a:ext cx="3028326" cy="1808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4482733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Edge Infrastructure with Hundreds of Physical Data Centers</a:t>
            </a:r>
          </a:p>
          <a:p>
            <a:pPr lvl="1"/>
            <a:r>
              <a:rPr lang="en-US" dirty="0" smtClean="0"/>
              <a:t>Could be a burden for Infrastructure providers.</a:t>
            </a:r>
          </a:p>
          <a:p>
            <a:pPr lvl="1"/>
            <a:r>
              <a:rPr lang="en-US" b="1" dirty="0" smtClean="0"/>
              <a:t>Multi-Region</a:t>
            </a:r>
            <a:r>
              <a:rPr lang="en-US" dirty="0" smtClean="0"/>
              <a:t> could be one of solution to mitigate the pain of O&amp;M for Infra. Providers.</a:t>
            </a:r>
          </a:p>
          <a:p>
            <a:pPr lvl="1"/>
            <a:r>
              <a:rPr lang="en-US" dirty="0" smtClean="0"/>
              <a:t>ONAP could leverage this multi-region solution to automate the on-boarding process of hundreds of Physical Data Centers into ONAP.</a:t>
            </a:r>
          </a:p>
          <a:p>
            <a:pPr lvl="2"/>
            <a:r>
              <a:rPr lang="en-US" dirty="0" smtClean="0"/>
              <a:t>ONAP user will fill the access information for the primary region only</a:t>
            </a:r>
          </a:p>
          <a:p>
            <a:pPr lvl="2"/>
            <a:r>
              <a:rPr lang="en-US" dirty="0" err="1" smtClean="0"/>
              <a:t>MultiCloud</a:t>
            </a:r>
            <a:r>
              <a:rPr lang="en-US" dirty="0" smtClean="0"/>
              <a:t> plugin will discover all secondary regions and register the corresponding cloud regions into AAI.</a:t>
            </a:r>
          </a:p>
          <a:p>
            <a:pPr lvl="1"/>
            <a:r>
              <a:rPr lang="en-US" dirty="0" smtClean="0"/>
              <a:t>Will be realized in ONAP Multi-VIM/Cloud in Casablanca Release</a:t>
            </a:r>
          </a:p>
          <a:p>
            <a:pPr lvl="2"/>
            <a:r>
              <a:rPr lang="en-US" dirty="0" smtClean="0"/>
              <a:t>https</a:t>
            </a:r>
            <a:r>
              <a:rPr lang="en-US" dirty="0"/>
              <a:t>://gerrit.onap.org/r/#/c/56697/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98438"/>
            <a:ext cx="11506200" cy="538162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MultiCloud</a:t>
            </a:r>
            <a:r>
              <a:rPr lang="en-US" sz="2000" dirty="0" smtClean="0"/>
              <a:t> </a:t>
            </a:r>
            <a:r>
              <a:rPr lang="en-US" sz="2000" dirty="0" smtClean="0"/>
              <a:t>automates </a:t>
            </a:r>
            <a:r>
              <a:rPr lang="en-US" sz="2000" dirty="0"/>
              <a:t>the on-boarding process for Edge </a:t>
            </a:r>
            <a:r>
              <a:rPr lang="en-US" sz="2000" dirty="0" smtClean="0"/>
              <a:t>Infrastructure</a:t>
            </a:r>
            <a:endParaRPr lang="en-US" sz="2000" dirty="0"/>
          </a:p>
        </p:txBody>
      </p:sp>
      <p:pic>
        <p:nvPicPr>
          <p:cNvPr id="5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029" y="4125332"/>
            <a:ext cx="1245851" cy="63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376" y="551995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433" y="5183396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281" y="505039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881" y="527662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281" y="5751916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725" y="5679366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673" y="474559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0505" y="4575910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5595" y="4959477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873" y="520279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296" y="527726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234" y="565999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2842" y="5751916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8320" y="472635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1042" y="4045437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0705" y="3639750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4804" y="3338329"/>
            <a:ext cx="1123481" cy="570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2912" y="198997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5327" y="3105724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756" y="2392708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8704" y="145894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3536" y="1289252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8626" y="1672819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5904" y="191614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5327" y="199061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265" y="2373341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873" y="2465258"/>
            <a:ext cx="624832" cy="3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C:\Users\byang2\AppData\Local\Microsoft\Windows\Temporary Internet Files\Content.IE5\5C1EY6G6\14006250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031" y="2315635"/>
            <a:ext cx="3113161" cy="158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792" y="2994946"/>
            <a:ext cx="1817849" cy="774578"/>
          </a:xfrm>
          <a:prstGeom prst="rect">
            <a:avLst/>
          </a:prstGeom>
        </p:spPr>
      </p:pic>
      <p:cxnSp>
        <p:nvCxnSpPr>
          <p:cNvPr id="35" name="Straight Arrow Connector 34"/>
          <p:cNvCxnSpPr>
            <a:stCxn id="34" idx="2"/>
            <a:endCxn id="5" idx="0"/>
          </p:cNvCxnSpPr>
          <p:nvPr/>
        </p:nvCxnSpPr>
        <p:spPr>
          <a:xfrm flipH="1">
            <a:off x="7296955" y="3769524"/>
            <a:ext cx="835762" cy="3558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5" idx="2"/>
            <a:endCxn id="8" idx="0"/>
          </p:cNvCxnSpPr>
          <p:nvPr/>
        </p:nvCxnSpPr>
        <p:spPr>
          <a:xfrm>
            <a:off x="7296955" y="4757701"/>
            <a:ext cx="325742" cy="2926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5" idx="2"/>
            <a:endCxn id="9" idx="0"/>
          </p:cNvCxnSpPr>
          <p:nvPr/>
        </p:nvCxnSpPr>
        <p:spPr>
          <a:xfrm>
            <a:off x="7296955" y="4757701"/>
            <a:ext cx="935342" cy="518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5" idx="2"/>
            <a:endCxn id="12" idx="0"/>
          </p:cNvCxnSpPr>
          <p:nvPr/>
        </p:nvCxnSpPr>
        <p:spPr>
          <a:xfrm flipV="1">
            <a:off x="7296955" y="4745599"/>
            <a:ext cx="1461134" cy="12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5" idx="2"/>
            <a:endCxn id="13" idx="0"/>
          </p:cNvCxnSpPr>
          <p:nvPr/>
        </p:nvCxnSpPr>
        <p:spPr>
          <a:xfrm flipV="1">
            <a:off x="7296955" y="4575910"/>
            <a:ext cx="2085966" cy="1817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5" idx="2"/>
            <a:endCxn id="6" idx="0"/>
          </p:cNvCxnSpPr>
          <p:nvPr/>
        </p:nvCxnSpPr>
        <p:spPr>
          <a:xfrm flipH="1">
            <a:off x="7223792" y="4757701"/>
            <a:ext cx="73163" cy="762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5" idx="2"/>
            <a:endCxn id="10" idx="0"/>
          </p:cNvCxnSpPr>
          <p:nvPr/>
        </p:nvCxnSpPr>
        <p:spPr>
          <a:xfrm>
            <a:off x="7296955" y="4757701"/>
            <a:ext cx="325742" cy="9942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5" idx="2"/>
            <a:endCxn id="11" idx="0"/>
          </p:cNvCxnSpPr>
          <p:nvPr/>
        </p:nvCxnSpPr>
        <p:spPr>
          <a:xfrm>
            <a:off x="7296955" y="4757701"/>
            <a:ext cx="1011186" cy="9216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5" idx="2"/>
            <a:endCxn id="17" idx="0"/>
          </p:cNvCxnSpPr>
          <p:nvPr/>
        </p:nvCxnSpPr>
        <p:spPr>
          <a:xfrm>
            <a:off x="7296955" y="4757701"/>
            <a:ext cx="1690695" cy="9022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5" idx="2"/>
            <a:endCxn id="15" idx="0"/>
          </p:cNvCxnSpPr>
          <p:nvPr/>
        </p:nvCxnSpPr>
        <p:spPr>
          <a:xfrm>
            <a:off x="7296955" y="4757701"/>
            <a:ext cx="1918334" cy="4450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5" idx="2"/>
            <a:endCxn id="14" idx="0"/>
          </p:cNvCxnSpPr>
          <p:nvPr/>
        </p:nvCxnSpPr>
        <p:spPr>
          <a:xfrm>
            <a:off x="7296955" y="4757701"/>
            <a:ext cx="2501056" cy="2017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5" idx="2"/>
            <a:endCxn id="18" idx="0"/>
          </p:cNvCxnSpPr>
          <p:nvPr/>
        </p:nvCxnSpPr>
        <p:spPr>
          <a:xfrm>
            <a:off x="7296955" y="4757701"/>
            <a:ext cx="2438303" cy="9942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5" idx="2"/>
            <a:endCxn id="16" idx="0"/>
          </p:cNvCxnSpPr>
          <p:nvPr/>
        </p:nvCxnSpPr>
        <p:spPr>
          <a:xfrm>
            <a:off x="7296955" y="4757701"/>
            <a:ext cx="2897757" cy="5195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22" idx="2"/>
            <a:endCxn id="19" idx="0"/>
          </p:cNvCxnSpPr>
          <p:nvPr/>
        </p:nvCxnSpPr>
        <p:spPr>
          <a:xfrm>
            <a:off x="10326545" y="3908585"/>
            <a:ext cx="564191" cy="8177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2" idx="2"/>
            <a:endCxn id="20" idx="0"/>
          </p:cNvCxnSpPr>
          <p:nvPr/>
        </p:nvCxnSpPr>
        <p:spPr>
          <a:xfrm>
            <a:off x="10326545" y="3908585"/>
            <a:ext cx="1146913" cy="1368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34" idx="2"/>
            <a:endCxn id="22" idx="1"/>
          </p:cNvCxnSpPr>
          <p:nvPr/>
        </p:nvCxnSpPr>
        <p:spPr>
          <a:xfrm flipV="1">
            <a:off x="8132717" y="3623457"/>
            <a:ext cx="1632087" cy="14606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2" idx="2"/>
            <a:endCxn id="21" idx="1"/>
          </p:cNvCxnSpPr>
          <p:nvPr/>
        </p:nvCxnSpPr>
        <p:spPr>
          <a:xfrm flipV="1">
            <a:off x="10326545" y="3798326"/>
            <a:ext cx="1084160" cy="1102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2" idx="2"/>
            <a:endCxn id="24" idx="1"/>
          </p:cNvCxnSpPr>
          <p:nvPr/>
        </p:nvCxnSpPr>
        <p:spPr>
          <a:xfrm flipV="1">
            <a:off x="10326545" y="3264300"/>
            <a:ext cx="918782" cy="6442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22" idx="2"/>
            <a:endCxn id="25" idx="2"/>
          </p:cNvCxnSpPr>
          <p:nvPr/>
        </p:nvCxnSpPr>
        <p:spPr>
          <a:xfrm flipH="1" flipV="1">
            <a:off x="9671172" y="2709860"/>
            <a:ext cx="655373" cy="1198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5" idx="2"/>
            <a:endCxn id="7" idx="3"/>
          </p:cNvCxnSpPr>
          <p:nvPr/>
        </p:nvCxnSpPr>
        <p:spPr>
          <a:xfrm flipH="1">
            <a:off x="7150265" y="4757701"/>
            <a:ext cx="146690" cy="5842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22" idx="2"/>
            <a:endCxn id="32" idx="1"/>
          </p:cNvCxnSpPr>
          <p:nvPr/>
        </p:nvCxnSpPr>
        <p:spPr>
          <a:xfrm flipV="1">
            <a:off x="10326545" y="2623834"/>
            <a:ext cx="459328" cy="12847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22" idx="2"/>
            <a:endCxn id="31" idx="2"/>
          </p:cNvCxnSpPr>
          <p:nvPr/>
        </p:nvCxnSpPr>
        <p:spPr>
          <a:xfrm flipV="1">
            <a:off x="10326545" y="2690493"/>
            <a:ext cx="24136" cy="1218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22" idx="2"/>
            <a:endCxn id="23" idx="1"/>
          </p:cNvCxnSpPr>
          <p:nvPr/>
        </p:nvCxnSpPr>
        <p:spPr>
          <a:xfrm flipH="1" flipV="1">
            <a:off x="9282912" y="2148547"/>
            <a:ext cx="1043633" cy="1760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22" idx="2"/>
            <a:endCxn id="29" idx="1"/>
          </p:cNvCxnSpPr>
          <p:nvPr/>
        </p:nvCxnSpPr>
        <p:spPr>
          <a:xfrm flipH="1" flipV="1">
            <a:off x="10265904" y="2074717"/>
            <a:ext cx="60641" cy="18338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22" idx="2"/>
            <a:endCxn id="26" idx="1"/>
          </p:cNvCxnSpPr>
          <p:nvPr/>
        </p:nvCxnSpPr>
        <p:spPr>
          <a:xfrm flipH="1" flipV="1">
            <a:off x="9808704" y="1617517"/>
            <a:ext cx="517841" cy="22910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22" idx="2"/>
            <a:endCxn id="27" idx="2"/>
          </p:cNvCxnSpPr>
          <p:nvPr/>
        </p:nvCxnSpPr>
        <p:spPr>
          <a:xfrm flipV="1">
            <a:off x="10326545" y="1606404"/>
            <a:ext cx="419407" cy="23021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22" idx="2"/>
            <a:endCxn id="30" idx="1"/>
          </p:cNvCxnSpPr>
          <p:nvPr/>
        </p:nvCxnSpPr>
        <p:spPr>
          <a:xfrm flipV="1">
            <a:off x="10326545" y="2149187"/>
            <a:ext cx="918782" cy="17593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22" idx="2"/>
            <a:endCxn id="28" idx="2"/>
          </p:cNvCxnSpPr>
          <p:nvPr/>
        </p:nvCxnSpPr>
        <p:spPr>
          <a:xfrm flipV="1">
            <a:off x="10326545" y="1989971"/>
            <a:ext cx="834497" cy="1918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63222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err="1"/>
              <a:t>MultiCloud</a:t>
            </a:r>
            <a:r>
              <a:rPr lang="en-US" sz="2000" dirty="0"/>
              <a:t> </a:t>
            </a:r>
            <a:r>
              <a:rPr lang="en-US" sz="2000" dirty="0" smtClean="0"/>
              <a:t>automates the </a:t>
            </a:r>
            <a:r>
              <a:rPr lang="en-US" sz="2000" dirty="0"/>
              <a:t>discovery/representation of </a:t>
            </a:r>
            <a:r>
              <a:rPr lang="en-US" sz="2000" dirty="0" smtClean="0"/>
              <a:t>Infrastructure Resources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ONAP needs local inventory representing Infra. Resources</a:t>
            </a:r>
          </a:p>
          <a:p>
            <a:pPr lvl="1"/>
            <a:r>
              <a:rPr lang="en-US" dirty="0" smtClean="0"/>
              <a:t>This is critical to decouple the VNF and Infrastructure Resource for approaching the model driven and policy driven orchestration</a:t>
            </a:r>
          </a:p>
          <a:p>
            <a:pPr lvl="1"/>
            <a:r>
              <a:rPr lang="en-US" dirty="0" err="1" smtClean="0"/>
              <a:t>MultiCloud</a:t>
            </a:r>
            <a:r>
              <a:rPr lang="en-US" dirty="0" smtClean="0"/>
              <a:t> comes up with a solution to discover the resources (including HPA) by specifying the requirement to Infrastructure’s provider.</a:t>
            </a:r>
          </a:p>
          <a:p>
            <a:pPr lvl="2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onap.readthedocs.io/en/latest/submodules/multicloud/framework.git/docs/specs/MultiCloud-HPA-Discovery-design.html</a:t>
            </a:r>
            <a:endParaRPr lang="en-US" dirty="0" smtClean="0"/>
          </a:p>
          <a:p>
            <a:pPr lvl="1"/>
            <a:r>
              <a:rPr lang="en-US" dirty="0" err="1" smtClean="0"/>
              <a:t>MultiCloud</a:t>
            </a:r>
            <a:r>
              <a:rPr lang="en-US" dirty="0"/>
              <a:t> plugin </a:t>
            </a:r>
            <a:r>
              <a:rPr lang="en-US" dirty="0" smtClean="0"/>
              <a:t>explores 3 ways to discover resources</a:t>
            </a:r>
          </a:p>
          <a:p>
            <a:pPr lvl="2"/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wiki.onap.org/display/DW/Discovery+of+HPA+related+informaiton+in+MultiCloud</a:t>
            </a:r>
            <a:endParaRPr lang="en-US" dirty="0" smtClean="0"/>
          </a:p>
          <a:p>
            <a:pPr lvl="1"/>
            <a:r>
              <a:rPr lang="en-US" dirty="0" err="1" smtClean="0"/>
              <a:t>MultiCloud</a:t>
            </a:r>
            <a:r>
              <a:rPr lang="en-US" dirty="0" smtClean="0"/>
              <a:t> plugin registers discovered resources into AAI for OOF consuming</a:t>
            </a:r>
            <a:endParaRPr lang="en-US" dirty="0" smtClean="0">
              <a:hlinkClick r:id="rId4"/>
            </a:endParaRPr>
          </a:p>
          <a:p>
            <a:pPr lvl="2"/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wiki.onap.org/display/DW/HPA+Policies+and+Mappings</a:t>
            </a:r>
            <a:endParaRPr lang="en-US" dirty="0" smtClean="0"/>
          </a:p>
          <a:p>
            <a:pPr lvl="1"/>
            <a:r>
              <a:rPr lang="en-US" dirty="0" smtClean="0"/>
              <a:t>Refer to backup slides for further details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168435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HPA enablement, End to end workflow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4212851" cy="517048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Top down for HPA requirement specifying</a:t>
            </a:r>
          </a:p>
          <a:p>
            <a:pPr lvl="1"/>
            <a:r>
              <a:rPr lang="en-US" sz="1600" dirty="0" smtClean="0"/>
              <a:t>VNFD, SDC, Policy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Bottom up for HPA discovery/registration</a:t>
            </a:r>
          </a:p>
          <a:p>
            <a:pPr lvl="1"/>
            <a:r>
              <a:rPr lang="en-US" sz="1600" dirty="0" err="1" smtClean="0"/>
              <a:t>MultiCloud</a:t>
            </a:r>
            <a:endParaRPr lang="en-US" sz="1600" dirty="0" smtClean="0"/>
          </a:p>
          <a:p>
            <a:pPr lvl="1"/>
            <a:r>
              <a:rPr lang="en-US" sz="1600" dirty="0" smtClean="0"/>
              <a:t>AAI, ESR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Matchmaking in the middle</a:t>
            </a:r>
          </a:p>
          <a:p>
            <a:pPr lvl="1"/>
            <a:r>
              <a:rPr lang="en-US" sz="1600" dirty="0" smtClean="0"/>
              <a:t>OOF</a:t>
            </a:r>
          </a:p>
          <a:p>
            <a:endParaRPr lang="en-US" dirty="0"/>
          </a:p>
          <a:p>
            <a:r>
              <a:rPr lang="en-US" sz="2000" dirty="0"/>
              <a:t>Wiki:</a:t>
            </a:r>
          </a:p>
          <a:p>
            <a:pPr lvl="1"/>
            <a:r>
              <a:rPr lang="en-US" sz="1600" dirty="0" smtClean="0"/>
              <a:t>https</a:t>
            </a:r>
            <a:r>
              <a:rPr lang="en-US" sz="1600" dirty="0"/>
              <a:t>://wiki.onap.org/pages/viewpage.action?pageId=20874679</a:t>
            </a:r>
            <a:endParaRPr lang="en-US" sz="1600" dirty="0" smtClean="0"/>
          </a:p>
        </p:txBody>
      </p:sp>
      <p:pic>
        <p:nvPicPr>
          <p:cNvPr id="1026" name="Picture 2" descr="End-To-End Fl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221" y="1192306"/>
            <a:ext cx="6710706" cy="512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533905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HPA </a:t>
            </a:r>
            <a:r>
              <a:rPr lang="en-US" dirty="0"/>
              <a:t>Discovery &amp; </a:t>
            </a:r>
            <a:r>
              <a:rPr lang="en-US" dirty="0" smtClean="0"/>
              <a:t>Registry, Design &amp; implementation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VIM/Cloud provider</a:t>
            </a:r>
          </a:p>
          <a:p>
            <a:pPr lvl="1"/>
            <a:r>
              <a:rPr lang="en-US" sz="1400" dirty="0" smtClean="0"/>
              <a:t>Provide HPA resource</a:t>
            </a:r>
          </a:p>
          <a:p>
            <a:pPr lvl="1"/>
            <a:r>
              <a:rPr lang="en-US" sz="1400" dirty="0" smtClean="0"/>
              <a:t>Expose HPA complying to ONAP HPA discovery specification</a:t>
            </a:r>
          </a:p>
          <a:p>
            <a:pPr lvl="2"/>
            <a:r>
              <a:rPr lang="en-US" sz="1400" dirty="0" smtClean="0"/>
              <a:t>Flavor’s extra-specs will be the vehicle to carry HPA information to ONAP </a:t>
            </a:r>
            <a:r>
              <a:rPr lang="en-US" sz="1400" dirty="0" err="1" smtClean="0"/>
              <a:t>MultiCloud</a:t>
            </a:r>
            <a:endParaRPr lang="en-US" sz="1400" dirty="0" smtClean="0"/>
          </a:p>
          <a:p>
            <a:pPr lvl="2"/>
            <a:r>
              <a:rPr lang="en-US" sz="1400" dirty="0" smtClean="0"/>
              <a:t>Special flavor name convention needed. Prefix with “</a:t>
            </a:r>
            <a:r>
              <a:rPr lang="en-US" sz="1400" dirty="0" err="1" smtClean="0"/>
              <a:t>onap</a:t>
            </a:r>
            <a:r>
              <a:rPr lang="en-US" sz="1400" dirty="0" smtClean="0"/>
              <a:t>.”</a:t>
            </a:r>
          </a:p>
          <a:p>
            <a:pPr lvl="1"/>
            <a:r>
              <a:rPr lang="en-US" sz="1400" dirty="0" smtClean="0"/>
              <a:t>On board the VIM/Cloud to ONAP and trigger the ONAP HPA discovery process</a:t>
            </a:r>
          </a:p>
          <a:p>
            <a:pPr lvl="2"/>
            <a:r>
              <a:rPr lang="en-US" sz="1400" dirty="0" smtClean="0"/>
              <a:t>Cloud region allows inputting extra information </a:t>
            </a:r>
            <a:r>
              <a:rPr lang="en-US" sz="1400" dirty="0"/>
              <a:t>with property: “cloud-extra-info”</a:t>
            </a:r>
            <a:endParaRPr lang="en-US" sz="1400" dirty="0" smtClean="0"/>
          </a:p>
          <a:p>
            <a:r>
              <a:rPr lang="en-US" sz="2000" dirty="0" smtClean="0"/>
              <a:t>HPA discovery by ONAP </a:t>
            </a:r>
            <a:r>
              <a:rPr lang="en-US" sz="2000" dirty="0" err="1" smtClean="0"/>
              <a:t>MultiCloud</a:t>
            </a:r>
            <a:r>
              <a:rPr lang="en-US" sz="2000" dirty="0" smtClean="0"/>
              <a:t> Plugins</a:t>
            </a:r>
            <a:endParaRPr lang="en-US" sz="2000" dirty="0"/>
          </a:p>
          <a:p>
            <a:pPr lvl="1"/>
            <a:r>
              <a:rPr lang="en-US" sz="1600" dirty="0" smtClean="0"/>
              <a:t>How to</a:t>
            </a:r>
          </a:p>
          <a:p>
            <a:pPr lvl="2"/>
            <a:r>
              <a:rPr lang="en-US" sz="1200" dirty="0"/>
              <a:t>Automatically </a:t>
            </a:r>
            <a:r>
              <a:rPr lang="en-US" sz="1200" dirty="0" smtClean="0"/>
              <a:t>discovery: retrieve HPA information via REST API to VIM/</a:t>
            </a:r>
            <a:r>
              <a:rPr lang="en-US" sz="1200" dirty="0" err="1" smtClean="0"/>
              <a:t>Cloud,e.g</a:t>
            </a:r>
            <a:r>
              <a:rPr lang="en-US" sz="1200" dirty="0" smtClean="0"/>
              <a:t>. read flavor’s extra-specs</a:t>
            </a:r>
          </a:p>
          <a:p>
            <a:pPr lvl="2"/>
            <a:r>
              <a:rPr lang="en-US" sz="1200" dirty="0"/>
              <a:t>Manually </a:t>
            </a:r>
            <a:r>
              <a:rPr lang="en-US" sz="1200" dirty="0" smtClean="0"/>
              <a:t>discovery: retrieve HPA information via cloud </a:t>
            </a:r>
            <a:r>
              <a:rPr lang="en-US" sz="1200" dirty="0"/>
              <a:t>region’s “cloud-extra-info</a:t>
            </a:r>
            <a:r>
              <a:rPr lang="en-US" sz="1200" dirty="0" smtClean="0"/>
              <a:t>”</a:t>
            </a:r>
          </a:p>
          <a:p>
            <a:pPr lvl="2"/>
            <a:r>
              <a:rPr lang="en-US" sz="1200" dirty="0"/>
              <a:t>Hard-coded </a:t>
            </a:r>
            <a:r>
              <a:rPr lang="en-US" sz="1200" dirty="0" smtClean="0"/>
              <a:t>discovery: </a:t>
            </a:r>
            <a:r>
              <a:rPr lang="en-US" sz="1200" dirty="0" err="1" smtClean="0"/>
              <a:t>MultiCloud</a:t>
            </a:r>
            <a:r>
              <a:rPr lang="en-US" sz="1200" dirty="0" smtClean="0"/>
              <a:t> Plugins can be tightly bound to specific VIM/Cloud type/</a:t>
            </a:r>
            <a:r>
              <a:rPr lang="en-US" sz="1200" dirty="0" err="1" smtClean="0"/>
              <a:t>release,e.g</a:t>
            </a:r>
            <a:r>
              <a:rPr lang="en-US" sz="1200" dirty="0" smtClean="0"/>
              <a:t>. plugin for </a:t>
            </a:r>
            <a:r>
              <a:rPr lang="en-US" sz="1200" dirty="0" err="1" smtClean="0"/>
              <a:t>windriver</a:t>
            </a:r>
            <a:r>
              <a:rPr lang="en-US" sz="1200" dirty="0" smtClean="0"/>
              <a:t> is bound to Titanium Cloud</a:t>
            </a:r>
            <a:endParaRPr lang="en-US" sz="1200" dirty="0"/>
          </a:p>
          <a:p>
            <a:pPr lvl="1"/>
            <a:r>
              <a:rPr lang="en-US" sz="1600" dirty="0" smtClean="0"/>
              <a:t>When to</a:t>
            </a:r>
          </a:p>
          <a:p>
            <a:pPr lvl="2"/>
            <a:r>
              <a:rPr lang="en-US" sz="1200" dirty="0"/>
              <a:t>First </a:t>
            </a:r>
            <a:r>
              <a:rPr lang="en-US" sz="1200" dirty="0" smtClean="0"/>
              <a:t>discovery</a:t>
            </a:r>
          </a:p>
          <a:p>
            <a:pPr lvl="2"/>
            <a:r>
              <a:rPr lang="en-US" sz="1200" dirty="0"/>
              <a:t>On-demand </a:t>
            </a:r>
            <a:r>
              <a:rPr lang="en-US" sz="1200" dirty="0" smtClean="0"/>
              <a:t>discovery</a:t>
            </a:r>
          </a:p>
          <a:p>
            <a:r>
              <a:rPr lang="en-US" sz="2000" dirty="0" smtClean="0"/>
              <a:t>wiki:</a:t>
            </a:r>
          </a:p>
          <a:p>
            <a:pPr lvl="1"/>
            <a:r>
              <a:rPr lang="en-US" sz="1600" dirty="0" smtClean="0"/>
              <a:t>https</a:t>
            </a:r>
            <a:r>
              <a:rPr lang="en-US" sz="1600" dirty="0"/>
              <a:t>://wiki.onap.org/display/DW/Discovery+of+HPA+related+informaiton+in+MultiCloud</a:t>
            </a:r>
          </a:p>
        </p:txBody>
      </p:sp>
    </p:spTree>
    <p:extLst>
      <p:ext uri="{BB962C8B-B14F-4D97-AF65-F5344CB8AC3E}">
        <p14:creationId xmlns:p14="http://schemas.microsoft.com/office/powerpoint/2010/main" val="31537482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HPA Discovery &amp; </a:t>
            </a:r>
            <a:r>
              <a:rPr lang="en-US" dirty="0" smtClean="0"/>
              <a:t>Registry, Workflow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5332496" cy="517048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Step 1: provision cloud region</a:t>
            </a:r>
            <a:endParaRPr lang="en-US" sz="1200" dirty="0" smtClean="0"/>
          </a:p>
          <a:p>
            <a:pPr lvl="1"/>
            <a:r>
              <a:rPr lang="en-US" sz="1400" dirty="0" smtClean="0"/>
              <a:t>Dedicated resource to ONAP: project, user, quota, flavors</a:t>
            </a:r>
          </a:p>
          <a:p>
            <a:pPr lvl="1"/>
            <a:r>
              <a:rPr lang="en-US" sz="1400" dirty="0" smtClean="0"/>
              <a:t>Flavors’ name should be prefixed with ‘</a:t>
            </a:r>
            <a:r>
              <a:rPr lang="en-US" sz="1400" dirty="0" err="1" smtClean="0"/>
              <a:t>onap</a:t>
            </a:r>
            <a:r>
              <a:rPr lang="en-US" sz="1400" dirty="0" smtClean="0"/>
              <a:t>.’, add HPA metadata to flavor’s extra-specs</a:t>
            </a:r>
          </a:p>
          <a:p>
            <a:pPr lvl="1"/>
            <a:endParaRPr lang="en-US" sz="1400" dirty="0" smtClean="0"/>
          </a:p>
          <a:p>
            <a:r>
              <a:rPr lang="en-US" sz="1800" dirty="0" smtClean="0"/>
              <a:t>Step 2: on board the cloud region</a:t>
            </a:r>
          </a:p>
          <a:p>
            <a:pPr lvl="1"/>
            <a:r>
              <a:rPr lang="en-US" sz="1400" dirty="0" smtClean="0"/>
              <a:t>Multiple ways to on board the cloud region, </a:t>
            </a:r>
          </a:p>
          <a:p>
            <a:pPr lvl="2"/>
            <a:r>
              <a:rPr lang="en-US" sz="1000" dirty="0" smtClean="0"/>
              <a:t>ESR VIM registration portal, Curl commands to AAI, etc.</a:t>
            </a:r>
          </a:p>
          <a:p>
            <a:pPr lvl="2"/>
            <a:endParaRPr lang="en-US" sz="1000" dirty="0"/>
          </a:p>
          <a:p>
            <a:pPr lvl="1"/>
            <a:r>
              <a:rPr lang="en-US" sz="1400" dirty="0" smtClean="0"/>
              <a:t>ESR portal is recommended</a:t>
            </a:r>
          </a:p>
          <a:p>
            <a:pPr lvl="2"/>
            <a:r>
              <a:rPr lang="en-US" sz="1000" dirty="0" smtClean="0"/>
              <a:t>ESR portal will trigger the </a:t>
            </a:r>
            <a:r>
              <a:rPr lang="en-US" sz="1000" dirty="0" err="1" smtClean="0"/>
              <a:t>multicloud</a:t>
            </a:r>
            <a:r>
              <a:rPr lang="en-US" sz="1000" dirty="0" smtClean="0"/>
              <a:t> to discover and register HPA information</a:t>
            </a:r>
          </a:p>
          <a:p>
            <a:pPr lvl="2"/>
            <a:r>
              <a:rPr lang="en-US" sz="1000" dirty="0" smtClean="0"/>
              <a:t>Otherwise you have to trigger this registration manually (e.g. with curl command)</a:t>
            </a:r>
          </a:p>
          <a:p>
            <a:pPr lvl="1"/>
            <a:endParaRPr lang="en-US" sz="1400" dirty="0" smtClean="0"/>
          </a:p>
          <a:p>
            <a:r>
              <a:rPr lang="en-US" sz="1800" dirty="0" smtClean="0"/>
              <a:t>Step 3: verification</a:t>
            </a:r>
          </a:p>
          <a:p>
            <a:pPr lvl="1"/>
            <a:r>
              <a:rPr lang="en-US" sz="1400" dirty="0" smtClean="0"/>
              <a:t>Debugging purpose only</a:t>
            </a:r>
          </a:p>
          <a:p>
            <a:pPr lvl="1"/>
            <a:r>
              <a:rPr lang="en-US" sz="1400" dirty="0" smtClean="0"/>
              <a:t>Postman or curl command to perform query to AAI</a:t>
            </a:r>
          </a:p>
        </p:txBody>
      </p:sp>
      <p:grpSp>
        <p:nvGrpSpPr>
          <p:cNvPr id="93" name="Group 92"/>
          <p:cNvGrpSpPr/>
          <p:nvPr/>
        </p:nvGrpSpPr>
        <p:grpSpPr>
          <a:xfrm>
            <a:off x="6193401" y="1070845"/>
            <a:ext cx="5759741" cy="5182417"/>
            <a:chOff x="6193401" y="1070845"/>
            <a:chExt cx="5759741" cy="5182417"/>
          </a:xfrm>
        </p:grpSpPr>
        <p:sp>
          <p:nvSpPr>
            <p:cNvPr id="8" name="Rounded Rectangle 7"/>
            <p:cNvSpPr/>
            <p:nvPr/>
          </p:nvSpPr>
          <p:spPr>
            <a:xfrm>
              <a:off x="7924800" y="1070845"/>
              <a:ext cx="4028342" cy="388696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9998145" y="1723157"/>
              <a:ext cx="1519259" cy="4487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A&amp;AI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297271" y="5834162"/>
              <a:ext cx="4332022" cy="419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OpenStack Instance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849968" y="4166404"/>
              <a:ext cx="1905000" cy="4580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MultiCloud</a:t>
              </a:r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992939" y="3048879"/>
              <a:ext cx="1200883" cy="3097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ESR</a:t>
              </a: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490188" y="1204634"/>
              <a:ext cx="1266092" cy="3790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Postman</a:t>
              </a:r>
              <a:endParaRPr lang="en-US" dirty="0"/>
            </a:p>
          </p:txBody>
        </p:sp>
        <p:pic>
          <p:nvPicPr>
            <p:cNvPr id="14" name="Picture 4" descr="C:\Users\yhuang0\AppData\Local\Microsoft\Windows\Temporary Internet Files\Content.IE5\TOCCDQAJ\User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3401" y="2707833"/>
              <a:ext cx="575622" cy="8663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6" name="Straight Arrow Connector 15"/>
            <p:cNvCxnSpPr>
              <a:stCxn id="14" idx="3"/>
              <a:endCxn id="10" idx="0"/>
            </p:cNvCxnSpPr>
            <p:nvPr/>
          </p:nvCxnSpPr>
          <p:spPr>
            <a:xfrm>
              <a:off x="6769023" y="3140997"/>
              <a:ext cx="2694259" cy="269316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243919" y="4234868"/>
              <a:ext cx="17615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Step1:  Provision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43919" y="3135631"/>
              <a:ext cx="17651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Step2:  Onboard</a:t>
              </a:r>
              <a:endParaRPr lang="en-US" dirty="0"/>
            </a:p>
          </p:txBody>
        </p:sp>
        <p:cxnSp>
          <p:nvCxnSpPr>
            <p:cNvPr id="19" name="Straight Arrow Connector 18"/>
            <p:cNvCxnSpPr>
              <a:stCxn id="14" idx="3"/>
              <a:endCxn id="12" idx="1"/>
            </p:cNvCxnSpPr>
            <p:nvPr/>
          </p:nvCxnSpPr>
          <p:spPr>
            <a:xfrm>
              <a:off x="6769023" y="3140997"/>
              <a:ext cx="1223916" cy="6275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4" idx="3"/>
              <a:endCxn id="13" idx="2"/>
            </p:cNvCxnSpPr>
            <p:nvPr/>
          </p:nvCxnSpPr>
          <p:spPr>
            <a:xfrm flipV="1">
              <a:off x="6769023" y="1583684"/>
              <a:ext cx="354211" cy="155731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236338" y="1798966"/>
              <a:ext cx="15974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Step3:  Verify</a:t>
              </a:r>
            </a:p>
            <a:p>
              <a:r>
                <a:rPr lang="en-US" dirty="0" smtClean="0"/>
                <a:t>(</a:t>
              </a:r>
              <a:r>
                <a:rPr lang="en-US" sz="1200" dirty="0" smtClean="0"/>
                <a:t>debugging purpose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cxnSp>
          <p:nvCxnSpPr>
            <p:cNvPr id="21" name="Straight Arrow Connector 20"/>
            <p:cNvCxnSpPr>
              <a:endCxn id="9" idx="1"/>
            </p:cNvCxnSpPr>
            <p:nvPr/>
          </p:nvCxnSpPr>
          <p:spPr>
            <a:xfrm flipV="1">
              <a:off x="9215071" y="1947542"/>
              <a:ext cx="783074" cy="1256210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2" idx="3"/>
              <a:endCxn id="11" idx="0"/>
            </p:cNvCxnSpPr>
            <p:nvPr/>
          </p:nvCxnSpPr>
          <p:spPr>
            <a:xfrm>
              <a:off x="9193822" y="3203749"/>
              <a:ext cx="1608646" cy="962655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1" idx="0"/>
              <a:endCxn id="9" idx="2"/>
            </p:cNvCxnSpPr>
            <p:nvPr/>
          </p:nvCxnSpPr>
          <p:spPr>
            <a:xfrm flipH="1" flipV="1">
              <a:off x="10757775" y="2171926"/>
              <a:ext cx="44693" cy="1994478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11" idx="2"/>
              <a:endCxn id="10" idx="0"/>
            </p:cNvCxnSpPr>
            <p:nvPr/>
          </p:nvCxnSpPr>
          <p:spPr>
            <a:xfrm flipH="1">
              <a:off x="9463282" y="4624478"/>
              <a:ext cx="1339186" cy="1209684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3" idx="3"/>
              <a:endCxn id="9" idx="1"/>
            </p:cNvCxnSpPr>
            <p:nvPr/>
          </p:nvCxnSpPr>
          <p:spPr>
            <a:xfrm>
              <a:off x="7756280" y="1394159"/>
              <a:ext cx="2241865" cy="553383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0898065" y="1158768"/>
              <a:ext cx="797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ONAP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89537" y="3542191"/>
              <a:ext cx="23682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2.2 Trigger registration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193822" y="5123277"/>
              <a:ext cx="24354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2.3 Resource discovery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317512" y="2445297"/>
              <a:ext cx="23682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2.1 Create cloud region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766470" y="1405668"/>
              <a:ext cx="21920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Dump cloud region</a:t>
              </a:r>
              <a:endParaRPr lang="en-US" dirty="0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9899318" y="2989287"/>
            <a:ext cx="219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2.4 Resource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9747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err="1"/>
              <a:t>MultiCloud</a:t>
            </a:r>
            <a:r>
              <a:rPr lang="en-US" sz="2000" dirty="0"/>
              <a:t> </a:t>
            </a:r>
            <a:r>
              <a:rPr lang="en-US" sz="2000" dirty="0" smtClean="0"/>
              <a:t>supports </a:t>
            </a:r>
            <a:r>
              <a:rPr lang="en-US" sz="2000" dirty="0"/>
              <a:t>to policy based VNF placement/homing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ONAP OOF helps intelligent placement/homing of VNF</a:t>
            </a:r>
          </a:p>
          <a:p>
            <a:pPr lvl="1"/>
            <a:r>
              <a:rPr lang="en-US" sz="2000" dirty="0" smtClean="0"/>
              <a:t>OOF will select the best edge infrastructure to place the VNF</a:t>
            </a:r>
          </a:p>
          <a:p>
            <a:pPr lvl="1"/>
            <a:r>
              <a:rPr lang="en-US" sz="2000" dirty="0" smtClean="0"/>
              <a:t>This is done by comparing the requirement of VNF to the capability/capacity of Infrastructure</a:t>
            </a:r>
          </a:p>
          <a:p>
            <a:pPr lvl="1"/>
            <a:r>
              <a:rPr lang="en-US" sz="2000" dirty="0" smtClean="0"/>
              <a:t>Requirements are specified with VNFD/Policy with regarding to generic resource as well as HPA</a:t>
            </a:r>
          </a:p>
          <a:p>
            <a:pPr lvl="1"/>
            <a:r>
              <a:rPr lang="en-US" sz="2000" dirty="0" smtClean="0"/>
              <a:t>Capability of HPA are provided by AAI which was populated by </a:t>
            </a:r>
            <a:r>
              <a:rPr lang="en-US" sz="2000" dirty="0" err="1" smtClean="0"/>
              <a:t>MultiCloud</a:t>
            </a:r>
            <a:r>
              <a:rPr lang="en-US" sz="2000" dirty="0" smtClean="0"/>
              <a:t> during on-boarding of Infrastructure</a:t>
            </a:r>
          </a:p>
          <a:p>
            <a:pPr lvl="1"/>
            <a:r>
              <a:rPr lang="en-US" sz="2000" dirty="0" smtClean="0"/>
              <a:t>Capacity of generic resource are checked by OOF to </a:t>
            </a:r>
            <a:r>
              <a:rPr lang="en-US" sz="2000" dirty="0" err="1" smtClean="0"/>
              <a:t>MultiCloud</a:t>
            </a:r>
            <a:r>
              <a:rPr lang="en-US" sz="2000" dirty="0" smtClean="0"/>
              <a:t> interaction directly</a:t>
            </a:r>
          </a:p>
          <a:p>
            <a:pPr lvl="2"/>
            <a:r>
              <a:rPr lang="en-US" sz="1600" dirty="0">
                <a:hlinkClick r:id="rId2"/>
              </a:rPr>
              <a:t>http://onap.readthedocs.io/en/latest/submodules/multicloud/framework.git/docs/specs/multicloud_resource_capacity_check.html</a:t>
            </a:r>
          </a:p>
          <a:p>
            <a:pPr lvl="2"/>
            <a:endParaRPr lang="en-US" sz="1600" dirty="0" smtClean="0"/>
          </a:p>
          <a:p>
            <a:pPr lvl="1"/>
            <a:r>
              <a:rPr lang="en-US" sz="2000" dirty="0"/>
              <a:t>There has been proposal to abstract some infrastructure’s capability/capacity with “Cloud-agnostic Intent Placement/networking &amp; Homing policies”</a:t>
            </a:r>
          </a:p>
          <a:p>
            <a:pPr lvl="2"/>
            <a:r>
              <a:rPr lang="en-US" sz="1600" dirty="0" smtClean="0">
                <a:hlinkClick r:id="rId3"/>
              </a:rPr>
              <a:t>https</a:t>
            </a:r>
            <a:r>
              <a:rPr lang="en-US" sz="1600" dirty="0">
                <a:hlinkClick r:id="rId3"/>
              </a:rPr>
              <a:t>://wiki.onap.org/display/DW/Edge+Scoping+MVP+for+Casablanca+-+ONAP+Enhancements#EdgeScopingMVPforCasablanca-ONAPEnhancements-ONAPEnhancements-Cloud-agnosticPlacement/Networking&amp;HomingPolicies(Phase1-CasablancaMVP,Phase2-StretchGoal</a:t>
            </a:r>
            <a:r>
              <a:rPr lang="en-US" sz="1600" dirty="0" smtClean="0">
                <a:hlinkClick r:id="rId3"/>
              </a:rPr>
              <a:t>)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58693262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NA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NAP" id="{4A205F12-02E2-644A-83A0-2DCB7A0D455A}" vid="{137AB658-4C33-3E42-9913-D0B0BF96191B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CMRI</Template>
  <TotalTime>7911</TotalTime>
  <Words>975</Words>
  <Application>Microsoft Office PowerPoint</Application>
  <PresentationFormat>Custom</PresentationFormat>
  <Paragraphs>160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ONAP</vt:lpstr>
      <vt:lpstr>1_Office Theme</vt:lpstr>
      <vt:lpstr>MultiCloud for Edge Automation</vt:lpstr>
      <vt:lpstr>Agenda</vt:lpstr>
      <vt:lpstr>Challenges of Edge Automation</vt:lpstr>
      <vt:lpstr>MultiCloud automates the on-boarding process for Edge Infrastructure</vt:lpstr>
      <vt:lpstr>MultiCloud automates the discovery/representation of Infrastructure Resources</vt:lpstr>
      <vt:lpstr>HPA enablement, End to end workflow</vt:lpstr>
      <vt:lpstr>HPA Discovery &amp; Registry, Design &amp; implementation</vt:lpstr>
      <vt:lpstr>HPA Discovery &amp; Registry, Workflow</vt:lpstr>
      <vt:lpstr>MultiCloud supports to policy based VNF placement/homing</vt:lpstr>
      <vt:lpstr>MultiCloud offers aggregation of FCAPS data streaming and Near Real-Time close loop control</vt:lpstr>
      <vt:lpstr>VESagent for close loop automation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ONAP项目进展汇报</dc:title>
  <dc:creator>Lingli Deng;wchl</dc:creator>
  <cp:lastModifiedBy>Bin</cp:lastModifiedBy>
  <cp:revision>1610</cp:revision>
  <dcterms:created xsi:type="dcterms:W3CDTF">2017-10-12T05:22:37Z</dcterms:created>
  <dcterms:modified xsi:type="dcterms:W3CDTF">2018-08-08T11:34:57Z</dcterms:modified>
</cp:coreProperties>
</file>