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96" r:id="rId2"/>
    <p:sldId id="347" r:id="rId3"/>
    <p:sldId id="350" r:id="rId4"/>
    <p:sldId id="349" r:id="rId5"/>
    <p:sldId id="35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B9F0FF"/>
    <a:srgbClr val="006F8D"/>
    <a:srgbClr val="009893"/>
    <a:srgbClr val="BCE4FC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65" autoAdjust="0"/>
    <p:restoredTop sz="94280" autoAdjust="0"/>
  </p:normalViewPr>
  <p:slideViewPr>
    <p:cSldViewPr snapToGrid="0" snapToObjects="1">
      <p:cViewPr varScale="1">
        <p:scale>
          <a:sx n="74" d="100"/>
          <a:sy n="74" d="100"/>
        </p:scale>
        <p:origin x="68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562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54537F-5316-49E7-88AA-D64F9B1309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– </a:t>
            </a:r>
            <a:r>
              <a:rPr lang="en-US" dirty="0" smtClean="0"/>
              <a:t>PNF </a:t>
            </a:r>
            <a:r>
              <a:rPr lang="en-US" dirty="0" smtClean="0"/>
              <a:t>Modeling Summary</a:t>
            </a:r>
            <a:br>
              <a:rPr lang="en-US" dirty="0" smtClean="0"/>
            </a:br>
            <a:r>
              <a:rPr lang="en-US" dirty="0" err="1" smtClean="0"/>
              <a:t>lixiang</a:t>
            </a:r>
            <a:r>
              <a:rPr lang="en-US" dirty="0" smtClean="0"/>
              <a:t> (China Mobile) </a:t>
            </a:r>
            <a:r>
              <a:rPr lang="en-US" dirty="0" err="1" smtClean="0"/>
              <a:t>Bianhongliang</a:t>
            </a:r>
            <a:r>
              <a:rPr lang="en-US" dirty="0" smtClean="0"/>
              <a:t> (China telecom)</a:t>
            </a:r>
            <a:br>
              <a:rPr lang="en-US" dirty="0" smtClean="0"/>
            </a:br>
            <a:r>
              <a:rPr lang="en-US" dirty="0" err="1" smtClean="0"/>
              <a:t>zhangmaopeng</a:t>
            </a:r>
            <a:r>
              <a:rPr lang="en-US" dirty="0" smtClean="0"/>
              <a:t> (ZTE), </a:t>
            </a:r>
            <a:r>
              <a:rPr lang="en-US" dirty="0" err="1" smtClean="0"/>
              <a:t>wangyaoguang</a:t>
            </a:r>
            <a:r>
              <a:rPr lang="en-US" dirty="0" smtClean="0"/>
              <a:t> (Huawei), Lishitao (Huawei)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76068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PNF model in R3</a:t>
            </a:r>
            <a:endParaRPr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PNFD will use the existing definition in SDC AID</a:t>
            </a:r>
            <a:endParaRPr lang="en-US" dirty="0" smtClean="0"/>
          </a:p>
          <a:p>
            <a:pPr lvl="1"/>
            <a:r>
              <a:rPr lang="en-US" b="1" dirty="0"/>
              <a:t>Generic PNF: </a:t>
            </a:r>
            <a:r>
              <a:rPr lang="en-US" b="1" dirty="0" err="1" smtClean="0"/>
              <a:t>org.openecomp.resource.abstract.nodes.PNF</a:t>
            </a:r>
            <a:endParaRPr lang="en-US" sz="3200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en-US" b="1" dirty="0" err="1" smtClean="0"/>
              <a:t>nf_type</a:t>
            </a:r>
            <a:r>
              <a:rPr lang="en-US" b="1" dirty="0" smtClean="0"/>
              <a:t>:</a:t>
            </a:r>
            <a:r>
              <a:rPr lang="en-US" dirty="0"/>
              <a:t> New generic type with the generic PNF properties. The properties in the generic PNF </a:t>
            </a:r>
            <a:r>
              <a:rPr lang="en-US" dirty="0" smtClean="0"/>
              <a:t>are</a:t>
            </a:r>
            <a:r>
              <a:rPr lang="en-US" dirty="0" smtClean="0"/>
              <a:t>.</a:t>
            </a:r>
            <a:endParaRPr lang="en-US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en-US" b="1" dirty="0" err="1" smtClean="0"/>
              <a:t>nf_role</a:t>
            </a:r>
            <a:r>
              <a:rPr lang="en-US" b="1" dirty="0" smtClean="0"/>
              <a:t>:</a:t>
            </a:r>
            <a:r>
              <a:rPr lang="en-US" dirty="0"/>
              <a:t> String property defining a generic type (like category) of the PNF</a:t>
            </a:r>
            <a:endParaRPr lang="en-US" b="1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en-US" b="1" dirty="0" err="1" smtClean="0"/>
              <a:t>nf_function:</a:t>
            </a:r>
            <a:r>
              <a:rPr lang="en-US" dirty="0" err="1"/>
              <a:t>String</a:t>
            </a:r>
            <a:r>
              <a:rPr lang="en-US" dirty="0"/>
              <a:t> property for short code that defines a Network function that the Vendor Software or PNF  is providing. E.g. </a:t>
            </a:r>
            <a:r>
              <a:rPr lang="en-US" dirty="0" err="1"/>
              <a:t>vCE</a:t>
            </a:r>
            <a:r>
              <a:rPr lang="en-US" dirty="0"/>
              <a:t>, </a:t>
            </a:r>
            <a:r>
              <a:rPr lang="en-US" dirty="0" err="1"/>
              <a:t>vARM</a:t>
            </a:r>
            <a:endParaRPr lang="en-US" dirty="0"/>
          </a:p>
          <a:p>
            <a:pPr lvl="5"/>
            <a:endParaRPr lang="en-US" dirty="0" smtClean="0"/>
          </a:p>
          <a:p>
            <a:r>
              <a:rPr lang="en-US" b="1" dirty="0" smtClean="0"/>
              <a:t>Agreed to add </a:t>
            </a:r>
            <a:r>
              <a:rPr lang="en-US" b="1" dirty="0" smtClean="0"/>
              <a:t>SW version list in the PNF </a:t>
            </a:r>
            <a:r>
              <a:rPr lang="en-US" b="1" dirty="0" smtClean="0"/>
              <a:t>node type definition</a:t>
            </a:r>
            <a:endParaRPr lang="en-US" b="1" dirty="0" smtClean="0"/>
          </a:p>
          <a:p>
            <a:r>
              <a:rPr lang="en-US" b="1" dirty="0" smtClean="0"/>
              <a:t>Only for 5G </a:t>
            </a:r>
            <a:r>
              <a:rPr lang="en-US" b="1" dirty="0" smtClean="0"/>
              <a:t>use case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0327226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14960" y="197831"/>
            <a:ext cx="12029439" cy="53877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Target model in ONAP (align with ETSI NFV)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78951" y="1098395"/>
            <a:ext cx="6478694" cy="488476"/>
          </a:xfrm>
        </p:spPr>
        <p:txBody>
          <a:bodyPr>
            <a:normAutofit/>
          </a:bodyPr>
          <a:lstStyle/>
          <a:p>
            <a:r>
              <a:rPr lang="en-US" altLang="zh-CN" sz="1800" dirty="0" smtClean="0">
                <a:solidFill>
                  <a:schemeClr val="accent5">
                    <a:lumMod val="75000"/>
                  </a:schemeClr>
                </a:solidFill>
              </a:rPr>
              <a:t>PNFD Definition in ETSI-NFV-IFA014v243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314960" y="1678672"/>
          <a:ext cx="5550069" cy="434454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01998"/>
                <a:gridCol w="626648"/>
                <a:gridCol w="720363"/>
                <a:gridCol w="1040461"/>
                <a:gridCol w="2060599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Attribute</a:t>
                      </a:r>
                      <a:endParaRPr lang="zh-CN" sz="1050" b="1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Qualifier</a:t>
                      </a:r>
                      <a:endParaRPr lang="zh-CN" sz="105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Cardinality</a:t>
                      </a:r>
                      <a:endParaRPr lang="zh-CN" sz="105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Content</a:t>
                      </a:r>
                      <a:endParaRPr lang="zh-CN" sz="105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Description</a:t>
                      </a:r>
                      <a:endParaRPr lang="zh-CN" sz="105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pnfdId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Identifier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Identifier of this Pnfd information element. It uniquely identifies the PNFD.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functionDescription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String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Describes the PNF function 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provider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String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Identifies the provider of the PNFD.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version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Version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Identifies the version of the PNFD.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pnfdInvariantId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Identifier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Identifies a PNFD in a version independent manner. This attribute is invariant across versions of PNFD. 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name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String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Provides the human readable name of the PNFD.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FF0000"/>
                          </a:solidFill>
                          <a:effectLst/>
                        </a:rPr>
                        <a:t>pnfExtCp</a:t>
                      </a:r>
                      <a:endParaRPr lang="zh-CN" sz="105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FF0000"/>
                          </a:solidFill>
                          <a:effectLst/>
                        </a:rPr>
                        <a:t>M</a:t>
                      </a:r>
                      <a:endParaRPr lang="zh-CN" sz="105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FF0000"/>
                          </a:solidFill>
                          <a:effectLst/>
                        </a:rPr>
                        <a:t>1..N</a:t>
                      </a:r>
                      <a:endParaRPr lang="zh-CN" sz="105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 dirty="0" err="1">
                          <a:solidFill>
                            <a:srgbClr val="FF0000"/>
                          </a:solidFill>
                          <a:effectLst/>
                        </a:rPr>
                        <a:t>PnfExtCpd</a:t>
                      </a:r>
                      <a:r>
                        <a:rPr lang="en-GB" sz="105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endParaRPr lang="zh-CN" sz="105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rgbClr val="FF0000"/>
                          </a:solidFill>
                          <a:effectLst/>
                        </a:rPr>
                        <a:t>Specifies the characteristics of one or more connection points where to connect the PNF to a VL. See clause 6.6.4.</a:t>
                      </a:r>
                      <a:endParaRPr lang="zh-CN" sz="105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security</a:t>
                      </a:r>
                      <a:endParaRPr lang="zh-CN" sz="105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0..1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SecurityParameters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Provides a signature to prevent tampering.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geographicalLocationInfo</a:t>
                      </a:r>
                      <a:endParaRPr lang="zh-CN" sz="105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zh-CN" sz="1050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0..1</a:t>
                      </a:r>
                      <a:endParaRPr lang="zh-CN" sz="1050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specified</a:t>
                      </a:r>
                      <a:endParaRPr lang="zh-CN" sz="1050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provides information about the geographical location (e.g. geographic</a:t>
                      </a:r>
                      <a:endParaRPr lang="zh-CN" sz="105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coordinates or address of the building,</a:t>
                      </a:r>
                      <a:endParaRPr lang="zh-CN" sz="105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etc.) of the PNF. The cardinality 0 is used when the location is unknown.</a:t>
                      </a:r>
                      <a:endParaRPr lang="zh-CN" sz="105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</a:tr>
              <a:tr h="0">
                <a:tc gridSpan="5">
                  <a:txBody>
                    <a:bodyPr/>
                    <a:lstStyle/>
                    <a:p>
                      <a:pPr marL="540385" indent="-540385" hangingPunct="0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NOTE: 	The provider of the PNFD might be different from the provider of the PNF.</a:t>
                      </a:r>
                      <a:endParaRPr lang="zh-CN" sz="105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95994" y="6023882"/>
            <a:ext cx="394109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Table 6.6.2.2-1: Attributes of the </a:t>
            </a:r>
            <a:r>
              <a:rPr kumimoji="0" lang="en-GB" altLang="zh-CN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Pnfd</a:t>
            </a:r>
            <a:r>
              <a:rPr kumimoji="0" lang="en-GB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information element</a:t>
            </a:r>
            <a:endParaRPr kumimoji="0" lang="en-GB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文本占位符 3"/>
          <p:cNvSpPr txBox="1">
            <a:spLocks/>
          </p:cNvSpPr>
          <p:nvPr/>
        </p:nvSpPr>
        <p:spPr>
          <a:xfrm>
            <a:off x="6100873" y="1099356"/>
            <a:ext cx="5072224" cy="488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chemeClr val="accent5">
                    <a:lumMod val="75000"/>
                  </a:schemeClr>
                </a:solidFill>
              </a:rPr>
              <a:t>PNF management in ETSI-NFV-IFA013v303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/>
          </p:nvPr>
        </p:nvGraphicFramePr>
        <p:xfrm>
          <a:off x="6469079" y="1676590"/>
          <a:ext cx="4369933" cy="420568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21969"/>
                <a:gridCol w="504863"/>
                <a:gridCol w="633650"/>
                <a:gridCol w="1080731"/>
                <a:gridCol w="1128720"/>
              </a:tblGrid>
              <a:tr h="365203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Attribute</a:t>
                      </a:r>
                      <a:endParaRPr lang="zh-CN" sz="9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Qualifier</a:t>
                      </a:r>
                      <a:endParaRPr lang="zh-CN" sz="9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Cardinality</a:t>
                      </a:r>
                      <a:endParaRPr lang="zh-CN" sz="9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Content</a:t>
                      </a:r>
                      <a:endParaRPr lang="zh-CN" sz="9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Description</a:t>
                      </a:r>
                      <a:endParaRPr lang="zh-CN" sz="9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73040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rgbClr val="FF0000"/>
                          </a:solidFill>
                          <a:effectLst/>
                        </a:rPr>
                        <a:t>pnfId</a:t>
                      </a:r>
                      <a:endParaRPr lang="zh-CN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</a:rPr>
                        <a:t>M</a:t>
                      </a:r>
                      <a:endParaRPr lang="zh-CN" sz="12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zh-CN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</a:rPr>
                        <a:t>Identifier</a:t>
                      </a:r>
                      <a:endParaRPr lang="zh-CN" sz="12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Identifier of the PNF. Assigned by OSS and provided to NFVO.</a:t>
                      </a:r>
                      <a:endParaRPr lang="zh-CN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36520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pnfName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String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Human readable name of the PNF. 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73040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pnfdId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Identifier (Reference to Pnfd)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Identifier of (reference to) the PNFD related to this PNF.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73040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pnfProfileId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Identifier (Reference to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</a:rPr>
                        <a:t>PnfProfile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Identifier of (reference to) the PNF Profile to be used for this PNF. 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54780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</a:rPr>
                        <a:t>cpData</a:t>
                      </a:r>
                      <a:endParaRPr lang="zh-CN" sz="12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</a:rPr>
                        <a:t>M</a:t>
                      </a:r>
                      <a:endParaRPr lang="zh-CN" sz="12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</a:rPr>
                        <a:t>0..N</a:t>
                      </a:r>
                      <a:endParaRPr lang="zh-CN" sz="12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rgbClr val="FF0000"/>
                          </a:solidFill>
                          <a:effectLst/>
                        </a:rPr>
                        <a:t>PnfExtCpData</a:t>
                      </a:r>
                      <a:endParaRPr lang="zh-CN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Information on the external CP of the PNF.</a:t>
                      </a:r>
                      <a:endParaRPr lang="zh-CN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85132" y="6008493"/>
            <a:ext cx="435763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 8.3.4.32.2-1: Attributes of the </a:t>
            </a:r>
            <a:r>
              <a:rPr kumimoji="0" lang="en-GB" altLang="zh-CN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AddPnfData</a:t>
            </a:r>
            <a:r>
              <a:rPr kumimoji="0" lang="en-GB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information element</a:t>
            </a:r>
            <a:endParaRPr kumimoji="0" lang="en-GB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3482" y="1338377"/>
            <a:ext cx="34211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b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AddPnfData</a:t>
            </a:r>
            <a:r>
              <a:rPr lang="en-GB" altLang="zh-CN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is used when instantiating a NS</a:t>
            </a:r>
            <a:endParaRPr lang="zh-CN" altLang="en-US" sz="1200" dirty="0"/>
          </a:p>
        </p:txBody>
      </p:sp>
      <p:sp>
        <p:nvSpPr>
          <p:cNvPr id="10" name="线形标注 1 9"/>
          <p:cNvSpPr/>
          <p:nvPr/>
        </p:nvSpPr>
        <p:spPr>
          <a:xfrm>
            <a:off x="11133907" y="4093029"/>
            <a:ext cx="899942" cy="1494305"/>
          </a:xfrm>
          <a:prstGeom prst="borderCallout1">
            <a:avLst>
              <a:gd name="adj1" fmla="val 18750"/>
              <a:gd name="adj2" fmla="val -8333"/>
              <a:gd name="adj3" fmla="val 96432"/>
              <a:gd name="adj4" fmla="val -452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 smtClean="0"/>
              <a:t>Contains the address (e.g. IP address) information of the CP.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0758156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 (R4+) work for PNF modeling</a:t>
            </a:r>
            <a:endParaRPr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48970"/>
            <a:ext cx="7078148" cy="65192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How to differentiate </a:t>
            </a:r>
            <a:r>
              <a:rPr lang="en-US" dirty="0" smtClean="0"/>
              <a:t>between PNFD and PNF</a:t>
            </a:r>
            <a:endParaRPr lang="en-US" dirty="0"/>
          </a:p>
        </p:txBody>
      </p:sp>
      <p:sp>
        <p:nvSpPr>
          <p:cNvPr id="5" name="圆角矩形 4"/>
          <p:cNvSpPr/>
          <p:nvPr/>
        </p:nvSpPr>
        <p:spPr>
          <a:xfrm>
            <a:off x="1043189" y="2305977"/>
            <a:ext cx="1326523" cy="4250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PNFD</a:t>
            </a:r>
            <a:endParaRPr lang="en-US" dirty="0"/>
          </a:p>
        </p:txBody>
      </p:sp>
      <p:cxnSp>
        <p:nvCxnSpPr>
          <p:cNvPr id="7" name="直接箭头连接符 6"/>
          <p:cNvCxnSpPr/>
          <p:nvPr/>
        </p:nvCxnSpPr>
        <p:spPr>
          <a:xfrm>
            <a:off x="2369712" y="2748741"/>
            <a:ext cx="16678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4037524" y="2305977"/>
            <a:ext cx="1326523" cy="4250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PNF</a:t>
            </a:r>
            <a:endParaRPr 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2462481" y="2149146"/>
            <a:ext cx="1710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1:1 or 1: many</a:t>
            </a:r>
            <a:endParaRPr lang="en-US" dirty="0"/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370972" y="3989091"/>
            <a:ext cx="10653343" cy="651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PNF and VNF derived from the same parent NF node type</a:t>
            </a:r>
            <a:endParaRPr 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233374" y="1715317"/>
            <a:ext cx="51773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criteria: </a:t>
            </a:r>
            <a:endParaRPr lang="en-US" dirty="0" smtClean="0"/>
          </a:p>
          <a:p>
            <a:r>
              <a:rPr lang="en-US" dirty="0" smtClean="0"/>
              <a:t>1,Whether use of </a:t>
            </a:r>
            <a:r>
              <a:rPr lang="en-GB" dirty="0">
                <a:solidFill>
                  <a:srgbClr val="FF0000"/>
                </a:solidFill>
              </a:rPr>
              <a:t>geographical</a:t>
            </a:r>
            <a:r>
              <a:rPr lang="en-US" dirty="0" smtClean="0"/>
              <a:t> </a:t>
            </a:r>
            <a:r>
              <a:rPr lang="en-US" dirty="0" smtClean="0"/>
              <a:t>parameter is described </a:t>
            </a:r>
          </a:p>
          <a:p>
            <a:r>
              <a:rPr lang="en-US" dirty="0" smtClean="0"/>
              <a:t>2, vendor information</a:t>
            </a:r>
          </a:p>
          <a:p>
            <a:r>
              <a:rPr lang="en-US" dirty="0" smtClean="0"/>
              <a:t>3, PNF instance registration and mapping procedure between PNFD and PND</a:t>
            </a:r>
          </a:p>
          <a:p>
            <a:endParaRPr 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914400" y="4641016"/>
            <a:ext cx="8963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Proposal from SDC (ATT),  </a:t>
            </a:r>
          </a:p>
          <a:p>
            <a:r>
              <a:rPr lang="en-US" dirty="0" smtClean="0"/>
              <a:t>Potential scenario: When </a:t>
            </a:r>
            <a:r>
              <a:rPr lang="en-US" dirty="0" smtClean="0"/>
              <a:t>Designing a NF used in a service, the NF can be whether VNF or PNF</a:t>
            </a:r>
          </a:p>
          <a:p>
            <a:r>
              <a:rPr lang="en-US" dirty="0" smtClean="0"/>
              <a:t>Effect: ETSI NFV procedure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121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(R4+) work for PNF modeling</a:t>
            </a:r>
            <a:endParaRPr lang="en-US" dirty="0"/>
          </a:p>
        </p:txBody>
      </p:sp>
      <p:sp>
        <p:nvSpPr>
          <p:cNvPr id="5" name="文本占位符 3"/>
          <p:cNvSpPr txBox="1">
            <a:spLocks/>
          </p:cNvSpPr>
          <p:nvPr/>
        </p:nvSpPr>
        <p:spPr>
          <a:xfrm>
            <a:off x="677918" y="1103589"/>
            <a:ext cx="9919248" cy="11332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PNF Package</a:t>
            </a:r>
          </a:p>
          <a:p>
            <a:pPr lvl="1"/>
            <a:r>
              <a:rPr lang="en-US" sz="1800" dirty="0" smtClean="0"/>
              <a:t>What will be included in the PNF package, </a:t>
            </a:r>
          </a:p>
          <a:p>
            <a:pPr lvl="1"/>
            <a:r>
              <a:rPr lang="en-US" sz="1800" dirty="0" smtClean="0"/>
              <a:t>Alarm information </a:t>
            </a:r>
            <a:endParaRPr lang="en-US" sz="1800" dirty="0"/>
          </a:p>
        </p:txBody>
      </p:sp>
      <p:sp>
        <p:nvSpPr>
          <p:cNvPr id="6" name="文本占位符 3"/>
          <p:cNvSpPr txBox="1">
            <a:spLocks/>
          </p:cNvSpPr>
          <p:nvPr/>
        </p:nvSpPr>
        <p:spPr>
          <a:xfrm>
            <a:off x="677918" y="2277857"/>
            <a:ext cx="7078148" cy="6519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PNF instantiation</a:t>
            </a:r>
          </a:p>
          <a:p>
            <a:pPr lvl="1"/>
            <a:r>
              <a:rPr lang="en-US" sz="1800" dirty="0" smtClean="0"/>
              <a:t>How to map </a:t>
            </a:r>
            <a:r>
              <a:rPr lang="en-US" sz="1800" dirty="0" err="1" smtClean="0"/>
              <a:t>PnfdId</a:t>
            </a:r>
            <a:r>
              <a:rPr lang="en-US" sz="1800" dirty="0" smtClean="0"/>
              <a:t> with </a:t>
            </a:r>
            <a:r>
              <a:rPr lang="en-US" sz="1800" dirty="0" smtClean="0"/>
              <a:t>PNF </a:t>
            </a:r>
            <a:r>
              <a:rPr lang="en-US" sz="1800" dirty="0" smtClean="0"/>
              <a:t>instance, two options:</a:t>
            </a:r>
            <a:endParaRPr lang="en-US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1800" dirty="0" smtClean="0"/>
              <a:t>In PNF instantiation request, it contains the </a:t>
            </a:r>
            <a:r>
              <a:rPr lang="en-US" sz="1800" dirty="0" err="1"/>
              <a:t>PnfdId</a:t>
            </a:r>
            <a:r>
              <a:rPr lang="en-US" sz="1800" dirty="0"/>
              <a:t> </a:t>
            </a:r>
            <a:endParaRPr lang="en-US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1800" dirty="0" smtClean="0"/>
              <a:t>From </a:t>
            </a:r>
            <a:r>
              <a:rPr lang="en-US" sz="1800" dirty="0" smtClean="0"/>
              <a:t>PNF registration </a:t>
            </a:r>
            <a:endParaRPr lang="en-US" sz="1800" dirty="0"/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677918" y="3737061"/>
            <a:ext cx="7078148" cy="65192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VES VS </a:t>
            </a:r>
            <a:r>
              <a:rPr lang="en-US" dirty="0" smtClean="0"/>
              <a:t>REST API</a:t>
            </a:r>
            <a:endParaRPr lang="en-US" dirty="0" smtClean="0"/>
          </a:p>
          <a:p>
            <a:pPr lvl="1"/>
            <a:r>
              <a:rPr lang="en-US" dirty="0" smtClean="0"/>
              <a:t>Does PNF </a:t>
            </a:r>
            <a:r>
              <a:rPr lang="en-US" dirty="0" smtClean="0"/>
              <a:t>registration to </a:t>
            </a:r>
            <a:r>
              <a:rPr lang="en-US" dirty="0" smtClean="0"/>
              <a:t>DCAE is required</a:t>
            </a:r>
            <a:endParaRPr lang="en-US" dirty="0"/>
          </a:p>
        </p:txBody>
      </p:sp>
      <p:sp>
        <p:nvSpPr>
          <p:cNvPr id="9" name="文本占位符 3"/>
          <p:cNvSpPr txBox="1">
            <a:spLocks/>
          </p:cNvSpPr>
          <p:nvPr/>
        </p:nvSpPr>
        <p:spPr>
          <a:xfrm>
            <a:off x="677918" y="4702877"/>
            <a:ext cx="7078148" cy="6519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sz="2400" dirty="0"/>
              <a:t>Controller selection</a:t>
            </a:r>
          </a:p>
          <a:p>
            <a:pPr lvl="1"/>
            <a:r>
              <a:rPr lang="en-US" sz="2000" dirty="0"/>
              <a:t>Model driven </a:t>
            </a:r>
          </a:p>
          <a:p>
            <a:pPr lvl="1"/>
            <a:r>
              <a:rPr lang="en-US" sz="2000" dirty="0"/>
              <a:t>Policy driven</a:t>
            </a:r>
          </a:p>
          <a:p>
            <a:pPr lvl="1"/>
            <a:r>
              <a:rPr lang="en-US" sz="2000" dirty="0"/>
              <a:t>Hard-coded (Table driven)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64084660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52483</TotalTime>
  <Words>584</Words>
  <Application>Microsoft Office PowerPoint</Application>
  <PresentationFormat>宽屏</PresentationFormat>
  <Paragraphs>132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.AppleSystemUIFont</vt:lpstr>
      <vt:lpstr>DengXian</vt:lpstr>
      <vt:lpstr>DengXian Light</vt:lpstr>
      <vt:lpstr>宋体</vt:lpstr>
      <vt:lpstr>Arial</vt:lpstr>
      <vt:lpstr>Calibri</vt:lpstr>
      <vt:lpstr>Times New Roman</vt:lpstr>
      <vt:lpstr>Wingdings</vt:lpstr>
      <vt:lpstr>Office Theme</vt:lpstr>
      <vt:lpstr>ONAP – PNF Modeling Summary lixiang (China Mobile) Bianhongliang (China telecom) zhangmaopeng (ZTE), wangyaoguang (Huawei), Lishitao (Huawei)</vt:lpstr>
      <vt:lpstr>PNF model in R3</vt:lpstr>
      <vt:lpstr>Target model in ONAP (align with ETSI NFV)</vt:lpstr>
      <vt:lpstr>Future (R4+) work for PNF modeling</vt:lpstr>
      <vt:lpstr>Future (R4+) work for PNF modeling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darft session</cp:lastModifiedBy>
  <cp:revision>1001</cp:revision>
  <cp:lastPrinted>2018-05-21T21:12:21Z</cp:lastPrinted>
  <dcterms:created xsi:type="dcterms:W3CDTF">2017-02-27T16:23:08Z</dcterms:created>
  <dcterms:modified xsi:type="dcterms:W3CDTF">2018-08-10T02:59:17Z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_2015_ms_pID_725343">
    <vt:lpwstr>(3)/SmbdzdNUTK+B7gtGKWlqGRfOxO/jjns2LTYfNmiMeWS8/KBds8OzlviwhjkwzR+J1hYVCyZ
MrFFUBSiukRi3Gqr7LRQIw7TWPal7DhPUfPb8nbC1RYpB4qcgkIreByQyMSzjwJ0mttCOnxQ
topS0FdDSqnynfa906QKzHSiJdYbJ1JUXn5LwHYQN0LmmoN2KZNxVx60zE/BKIBn688L4aVm
xZE4GhkqNVvPHPfijt</vt:lpwstr>
  </property>
  <property fmtid="{D5CDD505-2E9C-101B-9397-08002B2CF9AE}" pid="7" name="_2015_ms_pID_7253431">
    <vt:lpwstr>03lCAkv7+5V6mN01V7T2OJEvKRVBSZtJrcloOq3NVsXrcAHDwtFrmo
is2w5pV70Wuz91auhm7A4HgRTL131rkzmaQxU/HMd4UMeJEfrpJwsAhFoODKaROBor2oCsfZ
qJO1QJNmUu0Nor/muzVHPyEMpFkEXe8P/pG/StskSZIJbwXHQlEaQHmm8nP9BqFpGl+Gcwl4
c9IdL9Z0mrpE1kctg8cGZKQ+9Cbqr3Xa7FO/</vt:lpwstr>
  </property>
  <property fmtid="{D5CDD505-2E9C-101B-9397-08002B2CF9AE}" pid="8" name="_2015_ms_pID_7253432">
    <vt:lpwstr>Cg==</vt:lpwstr>
  </property>
</Properties>
</file>