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sldIdLst>
    <p:sldId id="261" r:id="rId2"/>
    <p:sldId id="290" r:id="rId3"/>
    <p:sldId id="285" r:id="rId4"/>
    <p:sldId id="303" r:id="rId5"/>
    <p:sldId id="312" r:id="rId6"/>
    <p:sldId id="304" r:id="rId7"/>
    <p:sldId id="305" r:id="rId8"/>
    <p:sldId id="315" r:id="rId9"/>
    <p:sldId id="306" r:id="rId10"/>
    <p:sldId id="307" r:id="rId11"/>
    <p:sldId id="308" r:id="rId12"/>
    <p:sldId id="313" r:id="rId13"/>
    <p:sldId id="309" r:id="rId14"/>
    <p:sldId id="317" r:id="rId15"/>
    <p:sldId id="314" r:id="rId16"/>
    <p:sldId id="316" r:id="rId17"/>
    <p:sldId id="310" r:id="rId18"/>
    <p:sldId id="28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69" autoAdjust="0"/>
    <p:restoredTop sz="88335" autoAdjust="0"/>
  </p:normalViewPr>
  <p:slideViewPr>
    <p:cSldViewPr snapToGrid="0" snapToObjects="1">
      <p:cViewPr varScale="1">
        <p:scale>
          <a:sx n="78" d="100"/>
          <a:sy n="78" d="100"/>
        </p:scale>
        <p:origin x="922" y="7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zh-CN" altLang="en-US"/>
              <a:t>组件及漏洞数</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Sheet2!$F$3</c:f>
              <c:strCache>
                <c:ptCount val="1"/>
                <c:pt idx="0">
                  <c:v>组件数</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FF0000"/>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Sheet2!$D$4:$D$9</c:f>
              <c:strCache>
                <c:ptCount val="4"/>
                <c:pt idx="0">
                  <c:v>SDC</c:v>
                </c:pt>
                <c:pt idx="1">
                  <c:v>SO</c:v>
                </c:pt>
                <c:pt idx="2">
                  <c:v>AAI</c:v>
                </c:pt>
                <c:pt idx="3">
                  <c:v>SDNC</c:v>
                </c:pt>
              </c:strCache>
            </c:strRef>
          </c:cat>
          <c:val>
            <c:numRef>
              <c:f>Sheet2!$F$4:$F$9</c:f>
              <c:numCache>
                <c:formatCode>0_ </c:formatCode>
                <c:ptCount val="4"/>
                <c:pt idx="0">
                  <c:v>534</c:v>
                </c:pt>
                <c:pt idx="1">
                  <c:v>718</c:v>
                </c:pt>
                <c:pt idx="2">
                  <c:v>705</c:v>
                </c:pt>
                <c:pt idx="3">
                  <c:v>895</c:v>
                </c:pt>
              </c:numCache>
            </c:numRef>
          </c:val>
        </c:ser>
        <c:ser>
          <c:idx val="1"/>
          <c:order val="1"/>
          <c:tx>
            <c:strRef>
              <c:f>Sheet2!$G$3</c:f>
              <c:strCache>
                <c:ptCount val="1"/>
                <c:pt idx="0">
                  <c:v>漏洞数</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Sheet2!$D$4:$D$9</c:f>
              <c:strCache>
                <c:ptCount val="4"/>
                <c:pt idx="0">
                  <c:v>SDC</c:v>
                </c:pt>
                <c:pt idx="1">
                  <c:v>SO</c:v>
                </c:pt>
                <c:pt idx="2">
                  <c:v>AAI</c:v>
                </c:pt>
                <c:pt idx="3">
                  <c:v>SDNC</c:v>
                </c:pt>
              </c:strCache>
            </c:strRef>
          </c:cat>
          <c:val>
            <c:numRef>
              <c:f>Sheet2!$G$4:$G$9</c:f>
              <c:numCache>
                <c:formatCode>0_ </c:formatCode>
                <c:ptCount val="4"/>
                <c:pt idx="0">
                  <c:v>147</c:v>
                </c:pt>
                <c:pt idx="1">
                  <c:v>171</c:v>
                </c:pt>
                <c:pt idx="2">
                  <c:v>398</c:v>
                </c:pt>
                <c:pt idx="3">
                  <c:v>291</c:v>
                </c:pt>
              </c:numCache>
            </c:numRef>
          </c:val>
        </c:ser>
        <c:ser>
          <c:idx val="2"/>
          <c:order val="2"/>
          <c:tx>
            <c:strRef>
              <c:f>Sheet2!$H$3</c:f>
              <c:strCache>
                <c:ptCount val="1"/>
                <c:pt idx="0">
                  <c:v>7+分漏洞数</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Sheet2!$D$4:$D$9</c:f>
              <c:strCache>
                <c:ptCount val="4"/>
                <c:pt idx="0">
                  <c:v>SDC</c:v>
                </c:pt>
                <c:pt idx="1">
                  <c:v>SO</c:v>
                </c:pt>
                <c:pt idx="2">
                  <c:v>AAI</c:v>
                </c:pt>
                <c:pt idx="3">
                  <c:v>SDNC</c:v>
                </c:pt>
              </c:strCache>
            </c:strRef>
          </c:cat>
          <c:val>
            <c:numRef>
              <c:f>Sheet2!$H$4:$H$9</c:f>
              <c:numCache>
                <c:formatCode>0_ </c:formatCode>
                <c:ptCount val="4"/>
                <c:pt idx="0">
                  <c:v>71</c:v>
                </c:pt>
                <c:pt idx="1">
                  <c:v>91</c:v>
                </c:pt>
                <c:pt idx="2">
                  <c:v>190</c:v>
                </c:pt>
                <c:pt idx="3">
                  <c:v>169</c:v>
                </c:pt>
              </c:numCache>
            </c:numRef>
          </c:val>
        </c:ser>
        <c:dLbls>
          <c:showLegendKey val="0"/>
          <c:showVal val="0"/>
          <c:showCatName val="0"/>
          <c:showSerName val="0"/>
          <c:showPercent val="0"/>
          <c:showBubbleSize val="0"/>
        </c:dLbls>
        <c:gapWidth val="219"/>
        <c:axId val="-1194592080"/>
        <c:axId val="-1194589360"/>
      </c:barChart>
      <c:lineChart>
        <c:grouping val="standard"/>
        <c:varyColors val="0"/>
        <c:ser>
          <c:idx val="3"/>
          <c:order val="3"/>
          <c:tx>
            <c:strRef>
              <c:f>Sheet2!$E$3</c:f>
              <c:strCache>
                <c:ptCount val="1"/>
                <c:pt idx="0">
                  <c:v>代码量(万)</c:v>
                </c:pt>
              </c:strCache>
            </c:strRef>
          </c:tx>
          <c:spPr>
            <a:ln w="28575" cap="rnd">
              <a:solidFill>
                <a:schemeClr val="accent4"/>
              </a:solidFill>
              <a:round/>
            </a:ln>
            <a:effectLst/>
          </c:spPr>
          <c:marker>
            <c:symbol val="none"/>
          </c:marker>
          <c:dLbls>
            <c:dLbl>
              <c:idx val="3"/>
              <c:layout>
                <c:manualLayout>
                  <c:x val="1.1052197144684301E-2"/>
                  <c:y val="-0.12430288596418458"/>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rgbClr val="FF0000"/>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4"/>
              <c:pt idx="0">
                <c:v>1</c:v>
              </c:pt>
              <c:pt idx="1">
                <c:v>2</c:v>
              </c:pt>
              <c:pt idx="2">
                <c:v>3</c:v>
              </c:pt>
              <c:pt idx="3">
                <c:v>4</c:v>
              </c:pt>
              <c:extLst>
                <c:ext xmlns:c15="http://schemas.microsoft.com/office/drawing/2012/chart" uri="{02D57815-91ED-43cb-92C2-25804820EDAC}">
                  <c15:autoCat val="1"/>
                </c:ext>
              </c:extLst>
            </c:strLit>
          </c:cat>
          <c:val>
            <c:numRef>
              <c:f>Sheet2!$E$4:$E$9</c:f>
              <c:numCache>
                <c:formatCode>0_ </c:formatCode>
                <c:ptCount val="4"/>
                <c:pt idx="0">
                  <c:v>56.162500000000001</c:v>
                </c:pt>
                <c:pt idx="1">
                  <c:v>21.1281</c:v>
                </c:pt>
                <c:pt idx="2">
                  <c:v>22.650199999999998</c:v>
                </c:pt>
                <c:pt idx="3">
                  <c:v>15.699699999999998</c:v>
                </c:pt>
              </c:numCache>
            </c:numRef>
          </c:val>
          <c:smooth val="0"/>
        </c:ser>
        <c:dLbls>
          <c:showLegendKey val="0"/>
          <c:showVal val="0"/>
          <c:showCatName val="0"/>
          <c:showSerName val="0"/>
          <c:showPercent val="0"/>
          <c:showBubbleSize val="0"/>
        </c:dLbls>
        <c:marker val="1"/>
        <c:smooth val="0"/>
        <c:axId val="-1194588272"/>
        <c:axId val="-1194599152"/>
      </c:lineChart>
      <c:catAx>
        <c:axId val="-1194592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194589360"/>
        <c:crosses val="autoZero"/>
        <c:auto val="1"/>
        <c:lblAlgn val="ctr"/>
        <c:lblOffset val="100"/>
        <c:noMultiLvlLbl val="0"/>
      </c:catAx>
      <c:valAx>
        <c:axId val="-1194589360"/>
        <c:scaling>
          <c:orientation val="minMax"/>
        </c:scaling>
        <c:delete val="0"/>
        <c:axPos val="l"/>
        <c:majorGridlines>
          <c:spPr>
            <a:ln w="9525" cap="flat" cmpd="sng" algn="ctr">
              <a:solidFill>
                <a:schemeClr val="tx1">
                  <a:lumMod val="15000"/>
                  <a:lumOff val="85000"/>
                </a:schemeClr>
              </a:solidFill>
              <a:round/>
            </a:ln>
            <a:effectLst/>
          </c:spPr>
        </c:majorGridlines>
        <c:numFmt formatCode="0_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194592080"/>
        <c:crosses val="autoZero"/>
        <c:crossBetween val="between"/>
      </c:valAx>
      <c:valAx>
        <c:axId val="-1194599152"/>
        <c:scaling>
          <c:orientation val="minMax"/>
        </c:scaling>
        <c:delete val="0"/>
        <c:axPos val="r"/>
        <c:numFmt formatCode="0_ "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194588272"/>
        <c:crosses val="max"/>
        <c:crossBetween val="between"/>
      </c:valAx>
      <c:catAx>
        <c:axId val="-1194588272"/>
        <c:scaling>
          <c:orientation val="minMax"/>
        </c:scaling>
        <c:delete val="1"/>
        <c:axPos val="b"/>
        <c:majorTickMark val="out"/>
        <c:minorTickMark val="none"/>
        <c:tickLblPos val="nextTo"/>
        <c:crossAx val="-1194599152"/>
        <c:crosses val="autoZero"/>
        <c:auto val="1"/>
        <c:lblAlgn val="ctr"/>
        <c:lblOffset val="100"/>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zh-CN"/>
          </a:p>
        </c:txPr>
      </c:dTable>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2018-08-08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387177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13</a:t>
            </a:fld>
            <a:endParaRPr lang="en-US" dirty="0">
              <a:latin typeface="Arial" panose="020B0604020202020204"/>
            </a:endParaRPr>
          </a:p>
        </p:txBody>
      </p:sp>
    </p:spTree>
    <p:extLst>
      <p:ext uri="{BB962C8B-B14F-4D97-AF65-F5344CB8AC3E}">
        <p14:creationId xmlns:p14="http://schemas.microsoft.com/office/powerpoint/2010/main" val="4083929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14</a:t>
            </a:fld>
            <a:endParaRPr lang="en-US" dirty="0">
              <a:latin typeface="Arial" panose="020B0604020202020204"/>
            </a:endParaRPr>
          </a:p>
        </p:txBody>
      </p:sp>
    </p:spTree>
    <p:extLst>
      <p:ext uri="{BB962C8B-B14F-4D97-AF65-F5344CB8AC3E}">
        <p14:creationId xmlns:p14="http://schemas.microsoft.com/office/powerpoint/2010/main" val="4245853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15</a:t>
            </a:fld>
            <a:endParaRPr lang="en-US" dirty="0">
              <a:latin typeface="Arial" panose="020B0604020202020204"/>
            </a:endParaRPr>
          </a:p>
        </p:txBody>
      </p:sp>
    </p:spTree>
    <p:extLst>
      <p:ext uri="{BB962C8B-B14F-4D97-AF65-F5344CB8AC3E}">
        <p14:creationId xmlns:p14="http://schemas.microsoft.com/office/powerpoint/2010/main" val="1552132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17</a:t>
            </a:fld>
            <a:endParaRPr lang="en-US" dirty="0">
              <a:latin typeface="Arial" panose="020B0604020202020204"/>
            </a:endParaRPr>
          </a:p>
        </p:txBody>
      </p:sp>
    </p:spTree>
    <p:extLst>
      <p:ext uri="{BB962C8B-B14F-4D97-AF65-F5344CB8AC3E}">
        <p14:creationId xmlns:p14="http://schemas.microsoft.com/office/powerpoint/2010/main" val="1253153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4</a:t>
            </a:fld>
            <a:endParaRPr lang="en-US" dirty="0">
              <a:latin typeface="Arial" panose="020B0604020202020204"/>
            </a:endParaRPr>
          </a:p>
        </p:txBody>
      </p:sp>
    </p:spTree>
    <p:extLst>
      <p:ext uri="{BB962C8B-B14F-4D97-AF65-F5344CB8AC3E}">
        <p14:creationId xmlns:p14="http://schemas.microsoft.com/office/powerpoint/2010/main" val="1583884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5</a:t>
            </a:fld>
            <a:endParaRPr lang="en-US" dirty="0">
              <a:latin typeface="Arial" panose="020B0604020202020204"/>
            </a:endParaRPr>
          </a:p>
        </p:txBody>
      </p:sp>
    </p:spTree>
    <p:extLst>
      <p:ext uri="{BB962C8B-B14F-4D97-AF65-F5344CB8AC3E}">
        <p14:creationId xmlns:p14="http://schemas.microsoft.com/office/powerpoint/2010/main" val="532406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6</a:t>
            </a:fld>
            <a:endParaRPr lang="en-US" dirty="0">
              <a:latin typeface="Arial" panose="020B0604020202020204"/>
            </a:endParaRPr>
          </a:p>
        </p:txBody>
      </p:sp>
    </p:spTree>
    <p:extLst>
      <p:ext uri="{BB962C8B-B14F-4D97-AF65-F5344CB8AC3E}">
        <p14:creationId xmlns:p14="http://schemas.microsoft.com/office/powerpoint/2010/main" val="2976890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7</a:t>
            </a:fld>
            <a:endParaRPr lang="en-US" dirty="0">
              <a:latin typeface="Arial" panose="020B0604020202020204"/>
            </a:endParaRPr>
          </a:p>
        </p:txBody>
      </p:sp>
    </p:spTree>
    <p:extLst>
      <p:ext uri="{BB962C8B-B14F-4D97-AF65-F5344CB8AC3E}">
        <p14:creationId xmlns:p14="http://schemas.microsoft.com/office/powerpoint/2010/main" val="898202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9</a:t>
            </a:fld>
            <a:endParaRPr lang="en-US" dirty="0">
              <a:latin typeface="Arial" panose="020B0604020202020204"/>
            </a:endParaRPr>
          </a:p>
        </p:txBody>
      </p:sp>
    </p:spTree>
    <p:extLst>
      <p:ext uri="{BB962C8B-B14F-4D97-AF65-F5344CB8AC3E}">
        <p14:creationId xmlns:p14="http://schemas.microsoft.com/office/powerpoint/2010/main" val="3833954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10</a:t>
            </a:fld>
            <a:endParaRPr lang="en-US" dirty="0">
              <a:latin typeface="Arial" panose="020B0604020202020204"/>
            </a:endParaRPr>
          </a:p>
        </p:txBody>
      </p:sp>
    </p:spTree>
    <p:extLst>
      <p:ext uri="{BB962C8B-B14F-4D97-AF65-F5344CB8AC3E}">
        <p14:creationId xmlns:p14="http://schemas.microsoft.com/office/powerpoint/2010/main" val="1804318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11</a:t>
            </a:fld>
            <a:endParaRPr lang="en-US" dirty="0">
              <a:latin typeface="Arial" panose="020B0604020202020204"/>
            </a:endParaRPr>
          </a:p>
        </p:txBody>
      </p:sp>
    </p:spTree>
    <p:extLst>
      <p:ext uri="{BB962C8B-B14F-4D97-AF65-F5344CB8AC3E}">
        <p14:creationId xmlns:p14="http://schemas.microsoft.com/office/powerpoint/2010/main" val="350422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12</a:t>
            </a:fld>
            <a:endParaRPr lang="en-US" dirty="0">
              <a:latin typeface="Arial" panose="020B0604020202020204"/>
            </a:endParaRPr>
          </a:p>
        </p:txBody>
      </p:sp>
    </p:spTree>
    <p:extLst>
      <p:ext uri="{BB962C8B-B14F-4D97-AF65-F5344CB8AC3E}">
        <p14:creationId xmlns:p14="http://schemas.microsoft.com/office/powerpoint/2010/main" val="23093158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0" y="341790"/>
            <a:ext cx="10844563" cy="615553"/>
          </a:xfrm>
        </p:spPr>
        <p:txBody>
          <a:bodyPr tIns="0" rIns="0" bIns="0"/>
          <a:lstStyle>
            <a:lvl1pPr>
              <a:defRPr lang="zh-CN" altLang="en-US" sz="4000"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1" y="6489701"/>
            <a:ext cx="2096541" cy="455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093"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093"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450123507"/>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6"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6522" y="3537508"/>
            <a:ext cx="11332718" cy="1514822"/>
          </a:xfrm>
        </p:spPr>
        <p:txBody>
          <a:bodyPr>
            <a:normAutofit fontScale="90000"/>
          </a:bodyPr>
          <a:lstStyle/>
          <a:p>
            <a:pPr algn="ctr"/>
            <a:r>
              <a:rPr lang="en-US" altLang="zh-CN" i="1" dirty="0"/>
              <a:t>ONAP Security Concerns</a:t>
            </a:r>
            <a:r>
              <a:rPr lang="en-US" i="1" dirty="0" smtClean="0"/>
              <a:t/>
            </a:r>
            <a:br>
              <a:rPr lang="en-US" i="1" dirty="0" smtClean="0"/>
            </a:br>
            <a:r>
              <a:rPr lang="en-US" i="1" dirty="0" smtClean="0"/>
              <a:t/>
            </a:r>
            <a:br>
              <a:rPr lang="en-US" i="1" dirty="0" smtClean="0"/>
            </a:br>
            <a:r>
              <a:rPr lang="en-US" altLang="zh-CN" sz="2700" i="1" dirty="0" smtClean="0"/>
              <a:t>Aug</a:t>
            </a:r>
            <a:r>
              <a:rPr lang="en-US" sz="2700" i="1" dirty="0" smtClean="0"/>
              <a:t> 03, 2018</a:t>
            </a:r>
            <a:br>
              <a:rPr lang="en-US" sz="2700" i="1" dirty="0" smtClean="0"/>
            </a:br>
            <a:r>
              <a:rPr lang="en-US" sz="2700" i="1" dirty="0" smtClean="0"/>
              <a:t/>
            </a:r>
            <a:br>
              <a:rPr lang="en-US" sz="2700" i="1" dirty="0" smtClean="0"/>
            </a:br>
            <a:r>
              <a:rPr lang="en-US" sz="2700" i="1" dirty="0" smtClean="0"/>
              <a:t/>
            </a:r>
            <a:br>
              <a:rPr lang="en-US" sz="2700" i="1" dirty="0" smtClean="0"/>
            </a:br>
            <a:r>
              <a:rPr lang="en-US" sz="2700" i="1" dirty="0" smtClean="0"/>
              <a:t/>
            </a:r>
            <a:br>
              <a:rPr lang="en-US" sz="2700" i="1" dirty="0" smtClean="0"/>
            </a:br>
            <a:r>
              <a:rPr lang="en-US" sz="2700" i="1" dirty="0" smtClean="0"/>
              <a:t/>
            </a:r>
            <a:br>
              <a:rPr lang="en-US" sz="2700" i="1" dirty="0" smtClean="0"/>
            </a:br>
            <a:r>
              <a:rPr lang="en-US" sz="2700" i="1" dirty="0" smtClean="0"/>
              <a:t/>
            </a:r>
            <a:br>
              <a:rPr lang="en-US" sz="2700" i="1" dirty="0" smtClean="0"/>
            </a:br>
            <a:endParaRPr lang="en-US" sz="2200" i="1" dirty="0"/>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a:solidFill>
                  <a:schemeClr val="bg1"/>
                </a:solidFill>
                <a:latin typeface="Arial" panose="020B0604020202020204"/>
              </a:rPr>
              <a:t>ONAP Security </a:t>
            </a:r>
            <a:r>
              <a:rPr lang="en-US" altLang="zh-CN" sz="3700" b="1" dirty="0" smtClean="0">
                <a:solidFill>
                  <a:schemeClr val="bg1"/>
                </a:solidFill>
                <a:latin typeface="Arial" panose="020B0604020202020204"/>
              </a:rPr>
              <a:t>Status</a:t>
            </a:r>
            <a:r>
              <a:rPr lang="en-US" altLang="zh-CN" sz="2700" dirty="0" smtClean="0">
                <a:solidFill>
                  <a:schemeClr val="bg1"/>
                </a:solidFill>
                <a:latin typeface="Arial" panose="020B0604020202020204"/>
              </a:rPr>
              <a:t>- </a:t>
            </a:r>
            <a:r>
              <a:rPr lang="zh-CN" altLang="en-US" sz="2700" smtClean="0">
                <a:solidFill>
                  <a:schemeClr val="bg1"/>
                </a:solidFill>
                <a:latin typeface="Arial" panose="020B0604020202020204"/>
              </a:rPr>
              <a:t> </a:t>
            </a:r>
            <a:r>
              <a:rPr lang="en-US" altLang="zh-CN" sz="2700" smtClean="0">
                <a:solidFill>
                  <a:schemeClr val="bg1"/>
                </a:solidFill>
                <a:latin typeface="Arial" panose="020B0604020202020204"/>
              </a:rPr>
              <a:t>open </a:t>
            </a:r>
            <a:r>
              <a:rPr lang="en-US" altLang="zh-CN" sz="2700" dirty="0" smtClean="0">
                <a:solidFill>
                  <a:schemeClr val="bg1"/>
                </a:solidFill>
                <a:latin typeface="Arial" panose="020B0604020202020204"/>
              </a:rPr>
              <a:t>source components status</a:t>
            </a:r>
            <a:endParaRPr lang="zh-CN" altLang="en-US" sz="2700" dirty="0">
              <a:solidFill>
                <a:schemeClr val="bg1"/>
              </a:solidFill>
              <a:latin typeface="Arial" panose="020B0604020202020204"/>
            </a:endParaRPr>
          </a:p>
        </p:txBody>
      </p:sp>
      <p:pic>
        <p:nvPicPr>
          <p:cNvPr id="13" name="图片 12"/>
          <p:cNvPicPr>
            <a:picLocks noChangeAspect="1"/>
          </p:cNvPicPr>
          <p:nvPr/>
        </p:nvPicPr>
        <p:blipFill>
          <a:blip r:embed="rId3"/>
          <a:stretch>
            <a:fillRect/>
          </a:stretch>
        </p:blipFill>
        <p:spPr>
          <a:xfrm>
            <a:off x="839038" y="1522603"/>
            <a:ext cx="4720993" cy="3253990"/>
          </a:xfrm>
          <a:prstGeom prst="rect">
            <a:avLst/>
          </a:prstGeom>
        </p:spPr>
      </p:pic>
      <p:sp>
        <p:nvSpPr>
          <p:cNvPr id="14" name="椭圆 13"/>
          <p:cNvSpPr/>
          <p:nvPr/>
        </p:nvSpPr>
        <p:spPr bwMode="auto">
          <a:xfrm>
            <a:off x="1333184" y="3091922"/>
            <a:ext cx="1157875" cy="1550810"/>
          </a:xfrm>
          <a:prstGeom prst="ellipse">
            <a:avLst/>
          </a:prstGeom>
          <a:noFill/>
          <a:ln w="22225" cap="flat" cmpd="sng" algn="ctr">
            <a:solidFill>
              <a:srgbClr val="C00000"/>
            </a:solid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buClr>
                <a:srgbClr val="CC9900"/>
              </a:buClr>
              <a:buFont typeface="Wingdings" pitchFamily="2" charset="2"/>
              <a:buChar char="n"/>
            </a:pPr>
            <a:endParaRPr lang="zh-CN" altLang="en-US" sz="1350" b="1">
              <a:latin typeface="Arial" charset="0"/>
              <a:ea typeface="宋体" charset="-122"/>
            </a:endParaRPr>
          </a:p>
        </p:txBody>
      </p:sp>
      <p:sp>
        <p:nvSpPr>
          <p:cNvPr id="15" name="椭圆 14"/>
          <p:cNvSpPr/>
          <p:nvPr/>
        </p:nvSpPr>
        <p:spPr bwMode="auto">
          <a:xfrm>
            <a:off x="1673691" y="3723672"/>
            <a:ext cx="285771" cy="313427"/>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2" tIns="34281" rIns="68562" bIns="34281" numCol="1" rtlCol="0" anchor="t" anchorCtr="0" compatLnSpc="1">
            <a:prstTxWarp prst="textNoShape">
              <a:avLst/>
            </a:prstTxWarp>
          </a:bodyPr>
          <a:lstStyle/>
          <a:p>
            <a:pPr defTabSz="685617">
              <a:buClr>
                <a:srgbClr val="CC9900"/>
              </a:buClr>
            </a:pPr>
            <a:r>
              <a:rPr lang="en-US" altLang="zh-CN" sz="1200" b="1" dirty="0">
                <a:solidFill>
                  <a:schemeClr val="bg1"/>
                </a:solidFill>
                <a:latin typeface="Arial" charset="0"/>
                <a:ea typeface="宋体" charset="-122"/>
              </a:rPr>
              <a:t>2</a:t>
            </a:r>
            <a:endParaRPr lang="zh-CN" altLang="en-US" sz="1200" b="1" dirty="0">
              <a:solidFill>
                <a:schemeClr val="bg1"/>
              </a:solidFill>
              <a:latin typeface="Arial" charset="0"/>
              <a:ea typeface="宋体" charset="-122"/>
            </a:endParaRPr>
          </a:p>
        </p:txBody>
      </p:sp>
      <p:pic>
        <p:nvPicPr>
          <p:cNvPr id="20" name="图片 19"/>
          <p:cNvPicPr>
            <a:picLocks noChangeAspect="1"/>
          </p:cNvPicPr>
          <p:nvPr/>
        </p:nvPicPr>
        <p:blipFill>
          <a:blip r:embed="rId4"/>
          <a:stretch>
            <a:fillRect/>
          </a:stretch>
        </p:blipFill>
        <p:spPr>
          <a:xfrm>
            <a:off x="856497" y="1053204"/>
            <a:ext cx="4720993" cy="380816"/>
          </a:xfrm>
          <a:prstGeom prst="rect">
            <a:avLst/>
          </a:prstGeom>
        </p:spPr>
      </p:pic>
      <p:sp>
        <p:nvSpPr>
          <p:cNvPr id="21" name="椭圆 20"/>
          <p:cNvSpPr/>
          <p:nvPr/>
        </p:nvSpPr>
        <p:spPr bwMode="auto">
          <a:xfrm>
            <a:off x="1842487" y="1246922"/>
            <a:ext cx="3186507" cy="187097"/>
          </a:xfrm>
          <a:prstGeom prst="ellipse">
            <a:avLst/>
          </a:prstGeom>
          <a:noFill/>
          <a:ln w="22225" cap="flat" cmpd="sng" algn="ctr">
            <a:solidFill>
              <a:srgbClr val="C00000"/>
            </a:solid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buClr>
                <a:srgbClr val="CC9900"/>
              </a:buClr>
              <a:buFont typeface="Wingdings" pitchFamily="2" charset="2"/>
              <a:buChar char="n"/>
            </a:pPr>
            <a:endParaRPr lang="zh-CN" altLang="en-US" sz="1350" b="1">
              <a:latin typeface="Arial" charset="0"/>
              <a:ea typeface="宋体" charset="-122"/>
            </a:endParaRPr>
          </a:p>
        </p:txBody>
      </p:sp>
      <p:sp>
        <p:nvSpPr>
          <p:cNvPr id="22" name="椭圆 21"/>
          <p:cNvSpPr/>
          <p:nvPr/>
        </p:nvSpPr>
        <p:spPr bwMode="auto">
          <a:xfrm>
            <a:off x="2342779" y="1002820"/>
            <a:ext cx="285771" cy="313427"/>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2" tIns="34281" rIns="68562" bIns="34281" numCol="1" rtlCol="0" anchor="t" anchorCtr="0" compatLnSpc="1">
            <a:prstTxWarp prst="textNoShape">
              <a:avLst/>
            </a:prstTxWarp>
          </a:bodyPr>
          <a:lstStyle/>
          <a:p>
            <a:pPr defTabSz="685617">
              <a:buClr>
                <a:srgbClr val="CC9900"/>
              </a:buClr>
            </a:pPr>
            <a:r>
              <a:rPr lang="en-US" altLang="zh-CN" sz="1200" b="1" dirty="0">
                <a:solidFill>
                  <a:schemeClr val="bg1"/>
                </a:solidFill>
                <a:latin typeface="Arial" charset="0"/>
                <a:ea typeface="宋体" charset="-122"/>
              </a:rPr>
              <a:t>1</a:t>
            </a:r>
            <a:endParaRPr lang="zh-CN" altLang="en-US" sz="1200" b="1" dirty="0">
              <a:solidFill>
                <a:schemeClr val="bg1"/>
              </a:solidFill>
              <a:latin typeface="Arial" charset="0"/>
              <a:ea typeface="宋体" charset="-122"/>
            </a:endParaRPr>
          </a:p>
        </p:txBody>
      </p:sp>
      <p:sp>
        <p:nvSpPr>
          <p:cNvPr id="29" name="内容占位符 2"/>
          <p:cNvSpPr txBox="1">
            <a:spLocks/>
          </p:cNvSpPr>
          <p:nvPr/>
        </p:nvSpPr>
        <p:spPr>
          <a:xfrm>
            <a:off x="558410" y="4797732"/>
            <a:ext cx="11397254" cy="1806362"/>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r>
              <a:rPr lang="en-US" altLang="zh-CN" sz="1600" dirty="0" smtClean="0"/>
              <a:t>293 open source components scanned in SO source code, and introduce </a:t>
            </a:r>
            <a:r>
              <a:rPr lang="en-US" altLang="zh-CN" sz="1600" dirty="0"/>
              <a:t>45 </a:t>
            </a:r>
            <a:r>
              <a:rPr lang="en-US" altLang="zh-CN" sz="1600" dirty="0" smtClean="0"/>
              <a:t>vulnerabilities &amp; </a:t>
            </a:r>
            <a:r>
              <a:rPr lang="en-US" altLang="zh-CN" sz="1600" dirty="0"/>
              <a:t>26 high-risk </a:t>
            </a:r>
            <a:r>
              <a:rPr lang="en-US" altLang="zh-CN" sz="1600" dirty="0" smtClean="0"/>
              <a:t>vulnerabilities which referenced 126 times</a:t>
            </a:r>
          </a:p>
          <a:p>
            <a:r>
              <a:rPr lang="en-US" altLang="zh-CN" sz="1600" dirty="0" smtClean="0"/>
              <a:t>Multiple versions in the same component: Jackson-</a:t>
            </a:r>
            <a:r>
              <a:rPr lang="en-US" altLang="zh-CN" sz="1600" dirty="0" err="1" smtClean="0"/>
              <a:t>databind</a:t>
            </a:r>
            <a:r>
              <a:rPr lang="en-US" altLang="zh-CN" sz="1600" dirty="0" smtClean="0"/>
              <a:t> 24 versions, guava 17 </a:t>
            </a:r>
            <a:r>
              <a:rPr lang="en-US" altLang="zh-CN" sz="1600" dirty="0" err="1" smtClean="0"/>
              <a:t>versions,jetty</a:t>
            </a:r>
            <a:r>
              <a:rPr lang="en-US" altLang="zh-CN" sz="1600" dirty="0" smtClean="0"/>
              <a:t>-http 16 versions, etc.</a:t>
            </a:r>
            <a:endParaRPr lang="en-US" altLang="zh-CN" sz="1600" dirty="0"/>
          </a:p>
          <a:p>
            <a:r>
              <a:rPr lang="en-US" altLang="zh-CN" sz="1600" dirty="0" smtClean="0"/>
              <a:t>About 20% Components nested reference</a:t>
            </a:r>
            <a:endParaRPr lang="en-US" altLang="zh-CN" sz="1600" dirty="0"/>
          </a:p>
          <a:p>
            <a:endParaRPr lang="en-US" altLang="zh-CN" kern="0" dirty="0" smtClean="0"/>
          </a:p>
        </p:txBody>
      </p:sp>
      <p:pic>
        <p:nvPicPr>
          <p:cNvPr id="3" name="图片 2"/>
          <p:cNvPicPr>
            <a:picLocks noChangeAspect="1"/>
          </p:cNvPicPr>
          <p:nvPr/>
        </p:nvPicPr>
        <p:blipFill>
          <a:blip r:embed="rId5"/>
          <a:stretch>
            <a:fillRect/>
          </a:stretch>
        </p:blipFill>
        <p:spPr>
          <a:xfrm>
            <a:off x="6095999" y="1002820"/>
            <a:ext cx="3917019" cy="1501270"/>
          </a:xfrm>
          <a:prstGeom prst="rect">
            <a:avLst/>
          </a:prstGeom>
        </p:spPr>
      </p:pic>
      <p:pic>
        <p:nvPicPr>
          <p:cNvPr id="4" name="图片 3"/>
          <p:cNvPicPr>
            <a:picLocks noChangeAspect="1"/>
          </p:cNvPicPr>
          <p:nvPr/>
        </p:nvPicPr>
        <p:blipFill>
          <a:blip r:embed="rId6"/>
          <a:stretch>
            <a:fillRect/>
          </a:stretch>
        </p:blipFill>
        <p:spPr>
          <a:xfrm>
            <a:off x="6199932" y="2509792"/>
            <a:ext cx="3917019" cy="2357176"/>
          </a:xfrm>
          <a:prstGeom prst="rect">
            <a:avLst/>
          </a:prstGeom>
        </p:spPr>
      </p:pic>
    </p:spTree>
    <p:extLst>
      <p:ext uri="{BB962C8B-B14F-4D97-AF65-F5344CB8AC3E}">
        <p14:creationId xmlns:p14="http://schemas.microsoft.com/office/powerpoint/2010/main" val="1241545383"/>
      </p:ext>
    </p:extLst>
  </p:cSld>
  <p:clrMapOvr>
    <a:masterClrMapping/>
  </p:clrMapOvr>
  <p:transition spd="med"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a:solidFill>
                  <a:schemeClr val="bg1"/>
                </a:solidFill>
                <a:latin typeface="Arial" panose="020B0604020202020204"/>
              </a:rPr>
              <a:t>ONAP Security </a:t>
            </a:r>
            <a:r>
              <a:rPr lang="en-US" altLang="zh-CN" sz="3700" b="1" dirty="0" smtClean="0">
                <a:solidFill>
                  <a:schemeClr val="bg1"/>
                </a:solidFill>
                <a:latin typeface="Arial" panose="020B0604020202020204"/>
              </a:rPr>
              <a:t>Status</a:t>
            </a:r>
            <a:r>
              <a:rPr lang="en-US" altLang="zh-CN" sz="2700" dirty="0" smtClean="0">
                <a:solidFill>
                  <a:schemeClr val="bg1"/>
                </a:solidFill>
                <a:latin typeface="Arial" panose="020B0604020202020204"/>
              </a:rPr>
              <a:t> -commons-</a:t>
            </a:r>
            <a:r>
              <a:rPr lang="en-US" altLang="zh-CN" sz="2700" dirty="0" err="1" smtClean="0">
                <a:solidFill>
                  <a:schemeClr val="bg1"/>
                </a:solidFill>
                <a:latin typeface="Arial" panose="020B0604020202020204"/>
              </a:rPr>
              <a:t>fileupload</a:t>
            </a:r>
            <a:r>
              <a:rPr lang="zh-CN" altLang="en-US" sz="2700" dirty="0" smtClean="0">
                <a:solidFill>
                  <a:schemeClr val="bg1"/>
                </a:solidFill>
                <a:latin typeface="Arial" panose="020B0604020202020204"/>
              </a:rPr>
              <a:t> </a:t>
            </a:r>
            <a:r>
              <a:rPr lang="en-US" altLang="zh-CN" sz="2700" dirty="0" smtClean="0">
                <a:solidFill>
                  <a:schemeClr val="bg1"/>
                </a:solidFill>
                <a:latin typeface="Arial" panose="020B0604020202020204"/>
              </a:rPr>
              <a:t>vulnerability example</a:t>
            </a:r>
            <a:endParaRPr lang="zh-CN" altLang="en-US" sz="2700" dirty="0">
              <a:solidFill>
                <a:schemeClr val="bg1"/>
              </a:solidFill>
              <a:latin typeface="Arial" panose="020B0604020202020204"/>
            </a:endParaRPr>
          </a:p>
        </p:txBody>
      </p:sp>
      <p:pic>
        <p:nvPicPr>
          <p:cNvPr id="4" name="图片 3"/>
          <p:cNvPicPr>
            <a:picLocks noChangeAspect="1"/>
          </p:cNvPicPr>
          <p:nvPr/>
        </p:nvPicPr>
        <p:blipFill>
          <a:blip r:embed="rId3"/>
          <a:stretch>
            <a:fillRect/>
          </a:stretch>
        </p:blipFill>
        <p:spPr>
          <a:xfrm>
            <a:off x="763437" y="1140844"/>
            <a:ext cx="6645216" cy="1882303"/>
          </a:xfrm>
          <a:prstGeom prst="rect">
            <a:avLst/>
          </a:prstGeom>
        </p:spPr>
      </p:pic>
      <p:pic>
        <p:nvPicPr>
          <p:cNvPr id="5" name="图片 4"/>
          <p:cNvPicPr>
            <a:picLocks noChangeAspect="1"/>
          </p:cNvPicPr>
          <p:nvPr/>
        </p:nvPicPr>
        <p:blipFill>
          <a:blip r:embed="rId4"/>
          <a:stretch>
            <a:fillRect/>
          </a:stretch>
        </p:blipFill>
        <p:spPr>
          <a:xfrm>
            <a:off x="7408653" y="1346602"/>
            <a:ext cx="4214225" cy="1676545"/>
          </a:xfrm>
          <a:prstGeom prst="rect">
            <a:avLst/>
          </a:prstGeom>
        </p:spPr>
      </p:pic>
      <p:pic>
        <p:nvPicPr>
          <p:cNvPr id="11" name="图片 10"/>
          <p:cNvPicPr>
            <a:picLocks noChangeAspect="1"/>
          </p:cNvPicPr>
          <p:nvPr/>
        </p:nvPicPr>
        <p:blipFill>
          <a:blip r:embed="rId5"/>
          <a:stretch>
            <a:fillRect/>
          </a:stretch>
        </p:blipFill>
        <p:spPr>
          <a:xfrm>
            <a:off x="763437" y="3323795"/>
            <a:ext cx="10639854" cy="2393646"/>
          </a:xfrm>
          <a:prstGeom prst="rect">
            <a:avLst/>
          </a:prstGeom>
        </p:spPr>
      </p:pic>
    </p:spTree>
    <p:extLst>
      <p:ext uri="{BB962C8B-B14F-4D97-AF65-F5344CB8AC3E}">
        <p14:creationId xmlns:p14="http://schemas.microsoft.com/office/powerpoint/2010/main" val="3781091323"/>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a:solidFill>
                  <a:schemeClr val="bg1"/>
                </a:solidFill>
                <a:latin typeface="Arial" panose="020B0604020202020204"/>
              </a:rPr>
              <a:t>ONAP Security </a:t>
            </a:r>
            <a:r>
              <a:rPr lang="en-US" altLang="zh-CN" sz="3700" b="1" dirty="0" smtClean="0">
                <a:solidFill>
                  <a:schemeClr val="bg1"/>
                </a:solidFill>
                <a:latin typeface="Arial" panose="020B0604020202020204"/>
              </a:rPr>
              <a:t>Status</a:t>
            </a:r>
            <a:r>
              <a:rPr lang="en-US" altLang="zh-CN" sz="2700" dirty="0" smtClean="0">
                <a:solidFill>
                  <a:schemeClr val="bg1"/>
                </a:solidFill>
                <a:latin typeface="Arial" panose="020B0604020202020204"/>
              </a:rPr>
              <a:t>- </a:t>
            </a:r>
            <a:r>
              <a:rPr lang="en-US" altLang="zh-CN" sz="2700" dirty="0" err="1" smtClean="0">
                <a:solidFill>
                  <a:schemeClr val="bg1"/>
                </a:solidFill>
                <a:latin typeface="Arial" panose="020B0604020202020204"/>
              </a:rPr>
              <a:t>jackson-databind</a:t>
            </a:r>
            <a:r>
              <a:rPr lang="zh-CN" altLang="en-US" sz="2700" dirty="0">
                <a:solidFill>
                  <a:schemeClr val="bg1"/>
                </a:solidFill>
                <a:latin typeface="Arial" panose="020B0604020202020204"/>
              </a:rPr>
              <a:t> </a:t>
            </a:r>
            <a:r>
              <a:rPr lang="en-US" altLang="zh-CN" sz="2700" dirty="0">
                <a:solidFill>
                  <a:schemeClr val="bg1"/>
                </a:solidFill>
                <a:latin typeface="Arial" panose="020B0604020202020204"/>
              </a:rPr>
              <a:t>vulnerability example</a:t>
            </a:r>
            <a:endParaRPr lang="zh-CN" altLang="en-US" sz="2700" dirty="0">
              <a:solidFill>
                <a:schemeClr val="bg1"/>
              </a:solidFill>
              <a:latin typeface="Arial" panose="020B0604020202020204"/>
            </a:endParaRPr>
          </a:p>
        </p:txBody>
      </p:sp>
      <p:pic>
        <p:nvPicPr>
          <p:cNvPr id="3" name="图片 2"/>
          <p:cNvPicPr>
            <a:picLocks noChangeAspect="1"/>
          </p:cNvPicPr>
          <p:nvPr/>
        </p:nvPicPr>
        <p:blipFill>
          <a:blip r:embed="rId3"/>
          <a:stretch>
            <a:fillRect/>
          </a:stretch>
        </p:blipFill>
        <p:spPr>
          <a:xfrm>
            <a:off x="875066" y="990600"/>
            <a:ext cx="9922473" cy="5166360"/>
          </a:xfrm>
          <a:prstGeom prst="rect">
            <a:avLst/>
          </a:prstGeom>
        </p:spPr>
      </p:pic>
    </p:spTree>
    <p:extLst>
      <p:ext uri="{BB962C8B-B14F-4D97-AF65-F5344CB8AC3E}">
        <p14:creationId xmlns:p14="http://schemas.microsoft.com/office/powerpoint/2010/main" val="2701938364"/>
      </p:ext>
    </p:extLst>
  </p:cSld>
  <p:clrMapOvr>
    <a:masterClrMapping/>
  </p:clrMapOvr>
  <p:transition spd="med"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a:solidFill>
                  <a:schemeClr val="bg1"/>
                </a:solidFill>
                <a:latin typeface="Arial" panose="020B0604020202020204"/>
              </a:rPr>
              <a:t>ONAP Security </a:t>
            </a:r>
            <a:r>
              <a:rPr lang="en-US" altLang="zh-CN" sz="3700" b="1" dirty="0" smtClean="0">
                <a:solidFill>
                  <a:schemeClr val="bg1"/>
                </a:solidFill>
                <a:latin typeface="Arial" panose="020B0604020202020204"/>
              </a:rPr>
              <a:t>Status</a:t>
            </a:r>
            <a:r>
              <a:rPr lang="en-US" altLang="zh-CN" sz="2700" dirty="0" smtClean="0">
                <a:solidFill>
                  <a:schemeClr val="bg1"/>
                </a:solidFill>
                <a:latin typeface="Arial" panose="020B0604020202020204"/>
              </a:rPr>
              <a:t>– </a:t>
            </a:r>
            <a:r>
              <a:rPr lang="en-US" altLang="zh-CN" sz="2700" dirty="0">
                <a:solidFill>
                  <a:schemeClr val="bg1"/>
                </a:solidFill>
                <a:latin typeface="Arial" panose="020B0604020202020204"/>
              </a:rPr>
              <a:t>SDC service </a:t>
            </a:r>
            <a:r>
              <a:rPr lang="en-US" altLang="zh-CN" sz="2700" dirty="0" smtClean="0">
                <a:solidFill>
                  <a:schemeClr val="bg1"/>
                </a:solidFill>
                <a:latin typeface="Arial" panose="020B0604020202020204"/>
              </a:rPr>
              <a:t>vulnerabilities status</a:t>
            </a:r>
            <a:endParaRPr lang="zh-CN" altLang="en-US" sz="2700" dirty="0">
              <a:solidFill>
                <a:schemeClr val="bg1"/>
              </a:solidFill>
              <a:latin typeface="Arial" panose="020B0604020202020204"/>
            </a:endParaRPr>
          </a:p>
        </p:txBody>
      </p:sp>
      <p:sp>
        <p:nvSpPr>
          <p:cNvPr id="14" name="内容占位符 2"/>
          <p:cNvSpPr txBox="1">
            <a:spLocks/>
          </p:cNvSpPr>
          <p:nvPr/>
        </p:nvSpPr>
        <p:spPr>
          <a:xfrm>
            <a:off x="618677" y="4012038"/>
            <a:ext cx="10994845" cy="1735138"/>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r>
              <a:rPr lang="en-US" altLang="zh-CN" sz="1600" kern="0" dirty="0"/>
              <a:t>Many serious low-level vulnerabilities: hard-coded passwords and plaintext storage, weak account database permissions, and a large number of built-in default </a:t>
            </a:r>
            <a:r>
              <a:rPr lang="en-US" altLang="zh-CN" sz="1600" kern="0" dirty="0" smtClean="0"/>
              <a:t>accounts, etc.</a:t>
            </a:r>
          </a:p>
          <a:p>
            <a:r>
              <a:rPr lang="en-US" altLang="zh-CN" sz="1600" kern="0" dirty="0" smtClean="0"/>
              <a:t>WEB</a:t>
            </a:r>
            <a:r>
              <a:rPr lang="zh-CN" altLang="en-US" sz="1600" kern="0" dirty="0"/>
              <a:t> </a:t>
            </a:r>
            <a:r>
              <a:rPr lang="en-US" altLang="zh-CN" sz="1600" kern="0" dirty="0" smtClean="0"/>
              <a:t>security</a:t>
            </a:r>
            <a:r>
              <a:rPr lang="zh-CN" altLang="en-US" sz="1600" kern="0" dirty="0" smtClean="0"/>
              <a:t>：</a:t>
            </a:r>
            <a:r>
              <a:rPr lang="en-US" altLang="zh-CN" sz="1600" kern="0" dirty="0" smtClean="0"/>
              <a:t>ONAP </a:t>
            </a:r>
            <a:r>
              <a:rPr lang="en-US" altLang="zh-CN" sz="1600" kern="0" dirty="0"/>
              <a:t>CLI Login without any permission authentication, change user role and modify any user password operation without permission check, serious SQL injection vulnerability and XSS vulnerability, background important file access without permission </a:t>
            </a:r>
            <a:r>
              <a:rPr lang="en-US" altLang="zh-CN" sz="1600" kern="0" dirty="0" smtClean="0"/>
              <a:t>control, etc.</a:t>
            </a:r>
          </a:p>
          <a:p>
            <a:r>
              <a:rPr lang="en-US" altLang="zh-CN" sz="1600" kern="0" dirty="0"/>
              <a:t>Weak sensitive data </a:t>
            </a:r>
            <a:r>
              <a:rPr lang="en-US" altLang="zh-CN" sz="1600" kern="0" dirty="0" smtClean="0"/>
              <a:t>protection</a:t>
            </a:r>
          </a:p>
          <a:p>
            <a:r>
              <a:rPr lang="en-US" altLang="zh-CN" sz="1600" kern="0" dirty="0"/>
              <a:t>Incomplete log records, no user activity logs, etc.</a:t>
            </a:r>
            <a:endParaRPr lang="en-US" altLang="zh-CN" sz="1600" kern="0" dirty="0" smtClean="0"/>
          </a:p>
        </p:txBody>
      </p:sp>
      <p:pic>
        <p:nvPicPr>
          <p:cNvPr id="3" name="图片 2"/>
          <p:cNvPicPr>
            <a:picLocks noChangeAspect="1"/>
          </p:cNvPicPr>
          <p:nvPr/>
        </p:nvPicPr>
        <p:blipFill>
          <a:blip r:embed="rId3"/>
          <a:stretch>
            <a:fillRect/>
          </a:stretch>
        </p:blipFill>
        <p:spPr>
          <a:xfrm>
            <a:off x="746880" y="1099533"/>
            <a:ext cx="3903778" cy="2912505"/>
          </a:xfrm>
          <a:prstGeom prst="rect">
            <a:avLst/>
          </a:prstGeom>
        </p:spPr>
      </p:pic>
      <p:pic>
        <p:nvPicPr>
          <p:cNvPr id="4" name="图片 3"/>
          <p:cNvPicPr>
            <a:picLocks noChangeAspect="1"/>
          </p:cNvPicPr>
          <p:nvPr/>
        </p:nvPicPr>
        <p:blipFill>
          <a:blip r:embed="rId4"/>
          <a:stretch>
            <a:fillRect/>
          </a:stretch>
        </p:blipFill>
        <p:spPr>
          <a:xfrm>
            <a:off x="5427220" y="1144016"/>
            <a:ext cx="5433613" cy="2823538"/>
          </a:xfrm>
          <a:prstGeom prst="rect">
            <a:avLst/>
          </a:prstGeom>
        </p:spPr>
      </p:pic>
    </p:spTree>
    <p:extLst>
      <p:ext uri="{BB962C8B-B14F-4D97-AF65-F5344CB8AC3E}">
        <p14:creationId xmlns:p14="http://schemas.microsoft.com/office/powerpoint/2010/main" val="1610128029"/>
      </p:ext>
    </p:extLst>
  </p:cSld>
  <p:clrMapOvr>
    <a:masterClrMapping/>
  </p:clrMapOvr>
  <p:transition spd="med"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a:solidFill>
                  <a:schemeClr val="bg1"/>
                </a:solidFill>
                <a:latin typeface="Arial" panose="020B0604020202020204"/>
              </a:rPr>
              <a:t>ONAP Security </a:t>
            </a:r>
            <a:r>
              <a:rPr lang="en-US" altLang="zh-CN" sz="3700" b="1" dirty="0" smtClean="0">
                <a:solidFill>
                  <a:schemeClr val="bg1"/>
                </a:solidFill>
                <a:latin typeface="Arial" panose="020B0604020202020204"/>
              </a:rPr>
              <a:t>Status</a:t>
            </a:r>
            <a:r>
              <a:rPr lang="en-US" altLang="zh-CN" sz="2700" dirty="0" smtClean="0">
                <a:solidFill>
                  <a:schemeClr val="bg1"/>
                </a:solidFill>
                <a:latin typeface="Arial" panose="020B0604020202020204"/>
              </a:rPr>
              <a:t>- </a:t>
            </a:r>
            <a:r>
              <a:rPr lang="en-US" altLang="zh-CN" sz="2700" dirty="0">
                <a:solidFill>
                  <a:schemeClr val="bg1"/>
                </a:solidFill>
                <a:latin typeface="Arial" panose="020B0604020202020204"/>
              </a:rPr>
              <a:t>SDC service </a:t>
            </a:r>
            <a:r>
              <a:rPr lang="en-US" altLang="zh-CN" sz="2700" dirty="0" smtClean="0">
                <a:solidFill>
                  <a:schemeClr val="bg1"/>
                </a:solidFill>
                <a:latin typeface="Arial" panose="020B0604020202020204"/>
              </a:rPr>
              <a:t>vulnerability example</a:t>
            </a:r>
            <a:endParaRPr lang="zh-CN" altLang="en-US" sz="2700" dirty="0">
              <a:solidFill>
                <a:schemeClr val="bg1"/>
              </a:solidFill>
              <a:latin typeface="Arial" panose="020B0604020202020204"/>
            </a:endParaRPr>
          </a:p>
        </p:txBody>
      </p:sp>
      <p:sp>
        <p:nvSpPr>
          <p:cNvPr id="14" name="内容占位符 2"/>
          <p:cNvSpPr txBox="1">
            <a:spLocks/>
          </p:cNvSpPr>
          <p:nvPr/>
        </p:nvSpPr>
        <p:spPr>
          <a:xfrm>
            <a:off x="5392978" y="5177349"/>
            <a:ext cx="6552892" cy="1209933"/>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r>
              <a:rPr lang="en-US" altLang="zh-CN" sz="1600" kern="0" dirty="0" smtClean="0"/>
              <a:t>No permission </a:t>
            </a:r>
            <a:r>
              <a:rPr lang="en-US" altLang="zh-CN" sz="1600" kern="0" dirty="0"/>
              <a:t>check on the change user role operation, and can initiate a request to change without logging in. The normal role can be delegated to the administrator role.</a:t>
            </a:r>
            <a:endParaRPr lang="en-US" altLang="zh-CN" sz="1600" kern="0" dirty="0" smtClean="0"/>
          </a:p>
        </p:txBody>
      </p:sp>
      <p:pic>
        <p:nvPicPr>
          <p:cNvPr id="3" name="图片 2"/>
          <p:cNvPicPr>
            <a:picLocks noChangeAspect="1"/>
          </p:cNvPicPr>
          <p:nvPr/>
        </p:nvPicPr>
        <p:blipFill>
          <a:blip r:embed="rId3"/>
          <a:stretch>
            <a:fillRect/>
          </a:stretch>
        </p:blipFill>
        <p:spPr>
          <a:xfrm>
            <a:off x="0" y="1005630"/>
            <a:ext cx="5166808" cy="1615580"/>
          </a:xfrm>
          <a:prstGeom prst="rect">
            <a:avLst/>
          </a:prstGeom>
        </p:spPr>
      </p:pic>
      <p:pic>
        <p:nvPicPr>
          <p:cNvPr id="5" name="图片 4"/>
          <p:cNvPicPr>
            <a:picLocks noChangeAspect="1"/>
          </p:cNvPicPr>
          <p:nvPr/>
        </p:nvPicPr>
        <p:blipFill>
          <a:blip r:embed="rId4"/>
          <a:stretch>
            <a:fillRect/>
          </a:stretch>
        </p:blipFill>
        <p:spPr>
          <a:xfrm>
            <a:off x="73757" y="2621210"/>
            <a:ext cx="5319221" cy="3657917"/>
          </a:xfrm>
          <a:prstGeom prst="rect">
            <a:avLst/>
          </a:prstGeom>
        </p:spPr>
      </p:pic>
      <p:pic>
        <p:nvPicPr>
          <p:cNvPr id="6" name="图片 5"/>
          <p:cNvPicPr>
            <a:picLocks noChangeAspect="1"/>
          </p:cNvPicPr>
          <p:nvPr/>
        </p:nvPicPr>
        <p:blipFill>
          <a:blip r:embed="rId5"/>
          <a:stretch>
            <a:fillRect/>
          </a:stretch>
        </p:blipFill>
        <p:spPr>
          <a:xfrm>
            <a:off x="5855094" y="999760"/>
            <a:ext cx="5082980" cy="4069433"/>
          </a:xfrm>
          <a:prstGeom prst="rect">
            <a:avLst/>
          </a:prstGeom>
        </p:spPr>
      </p:pic>
    </p:spTree>
    <p:extLst>
      <p:ext uri="{BB962C8B-B14F-4D97-AF65-F5344CB8AC3E}">
        <p14:creationId xmlns:p14="http://schemas.microsoft.com/office/powerpoint/2010/main" val="3131272715"/>
      </p:ext>
    </p:extLst>
  </p:cSld>
  <p:clrMapOvr>
    <a:masterClrMapping/>
  </p:clrMapOvr>
  <p:transition spd="med"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a:solidFill>
                  <a:schemeClr val="bg1"/>
                </a:solidFill>
                <a:latin typeface="Arial" panose="020B0604020202020204"/>
              </a:rPr>
              <a:t>ONAP Security </a:t>
            </a:r>
            <a:r>
              <a:rPr lang="en-US" altLang="zh-CN" sz="3700" b="1" dirty="0" smtClean="0">
                <a:solidFill>
                  <a:schemeClr val="bg1"/>
                </a:solidFill>
                <a:latin typeface="Arial" panose="020B0604020202020204"/>
              </a:rPr>
              <a:t>Status</a:t>
            </a:r>
            <a:r>
              <a:rPr lang="en-US" altLang="zh-CN" sz="2700" dirty="0" smtClean="0">
                <a:solidFill>
                  <a:schemeClr val="bg1"/>
                </a:solidFill>
                <a:latin typeface="Arial" panose="020B0604020202020204"/>
              </a:rPr>
              <a:t>- SDC</a:t>
            </a:r>
            <a:r>
              <a:rPr lang="zh-CN" altLang="en-US" sz="2700" dirty="0">
                <a:solidFill>
                  <a:schemeClr val="bg1"/>
                </a:solidFill>
                <a:latin typeface="Arial" panose="020B0604020202020204"/>
              </a:rPr>
              <a:t> </a:t>
            </a:r>
            <a:r>
              <a:rPr lang="en-US" altLang="zh-CN" sz="2700" dirty="0" smtClean="0">
                <a:solidFill>
                  <a:schemeClr val="bg1"/>
                </a:solidFill>
                <a:latin typeface="Arial" panose="020B0604020202020204"/>
              </a:rPr>
              <a:t>service </a:t>
            </a:r>
            <a:r>
              <a:rPr lang="en-US" altLang="zh-CN" sz="2700" dirty="0">
                <a:solidFill>
                  <a:schemeClr val="bg1"/>
                </a:solidFill>
                <a:latin typeface="Arial" panose="020B0604020202020204"/>
              </a:rPr>
              <a:t>vulnerability example</a:t>
            </a:r>
            <a:endParaRPr lang="zh-CN" altLang="en-US" sz="2700" dirty="0">
              <a:solidFill>
                <a:schemeClr val="bg1"/>
              </a:solidFill>
              <a:latin typeface="Arial" panose="020B0604020202020204"/>
            </a:endParaRPr>
          </a:p>
        </p:txBody>
      </p:sp>
      <p:sp>
        <p:nvSpPr>
          <p:cNvPr id="14" name="内容占位符 2"/>
          <p:cNvSpPr txBox="1">
            <a:spLocks/>
          </p:cNvSpPr>
          <p:nvPr/>
        </p:nvSpPr>
        <p:spPr>
          <a:xfrm>
            <a:off x="5758424" y="4419599"/>
            <a:ext cx="6364750" cy="1873045"/>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pPr marL="0" indent="0">
              <a:buNone/>
            </a:pPr>
            <a:r>
              <a:rPr lang="en-US" altLang="zh-CN" sz="1600" kern="0" dirty="0"/>
              <a:t>Direct access to background related profiles via URL without any permissions</a:t>
            </a:r>
            <a:r>
              <a:rPr lang="zh-CN" altLang="en-US" sz="1600" kern="0" dirty="0"/>
              <a:t>：</a:t>
            </a:r>
          </a:p>
          <a:p>
            <a:pPr marL="0" indent="0">
              <a:buNone/>
            </a:pPr>
            <a:r>
              <a:rPr lang="en-US" altLang="zh-CN" sz="1600" kern="0" dirty="0" smtClean="0"/>
              <a:t>http</a:t>
            </a:r>
            <a:r>
              <a:rPr lang="en-US" altLang="zh-CN" sz="1600" kern="0" dirty="0"/>
              <a:t>://sdc.api.simpledemo.onap.org:8181/sdc1/config/</a:t>
            </a:r>
          </a:p>
          <a:p>
            <a:pPr marL="0" indent="0">
              <a:buNone/>
            </a:pPr>
            <a:r>
              <a:rPr lang="en-US" altLang="zh-CN" sz="1600" kern="0" dirty="0" smtClean="0"/>
              <a:t>http</a:t>
            </a:r>
            <a:r>
              <a:rPr lang="en-US" altLang="zh-CN" sz="1600" kern="0" dirty="0"/>
              <a:t>://sdc.api.simpledemo.onap.org:8181/sdc1/configurations/</a:t>
            </a:r>
          </a:p>
        </p:txBody>
      </p:sp>
      <p:pic>
        <p:nvPicPr>
          <p:cNvPr id="15" name="图片 14"/>
          <p:cNvPicPr/>
          <p:nvPr/>
        </p:nvPicPr>
        <p:blipFill>
          <a:blip r:embed="rId3"/>
          <a:stretch>
            <a:fillRect/>
          </a:stretch>
        </p:blipFill>
        <p:spPr>
          <a:xfrm>
            <a:off x="258738" y="1154747"/>
            <a:ext cx="5274310" cy="2521585"/>
          </a:xfrm>
          <a:prstGeom prst="rect">
            <a:avLst/>
          </a:prstGeom>
        </p:spPr>
      </p:pic>
      <p:pic>
        <p:nvPicPr>
          <p:cNvPr id="16" name="图片 15"/>
          <p:cNvPicPr/>
          <p:nvPr/>
        </p:nvPicPr>
        <p:blipFill>
          <a:blip r:embed="rId4"/>
          <a:stretch>
            <a:fillRect/>
          </a:stretch>
        </p:blipFill>
        <p:spPr>
          <a:xfrm>
            <a:off x="258738" y="3428999"/>
            <a:ext cx="5274310" cy="2569845"/>
          </a:xfrm>
          <a:prstGeom prst="rect">
            <a:avLst/>
          </a:prstGeom>
        </p:spPr>
      </p:pic>
      <p:pic>
        <p:nvPicPr>
          <p:cNvPr id="3" name="图片 2"/>
          <p:cNvPicPr>
            <a:picLocks noChangeAspect="1"/>
          </p:cNvPicPr>
          <p:nvPr/>
        </p:nvPicPr>
        <p:blipFill>
          <a:blip r:embed="rId5"/>
          <a:stretch>
            <a:fillRect/>
          </a:stretch>
        </p:blipFill>
        <p:spPr>
          <a:xfrm>
            <a:off x="5758424" y="1158239"/>
            <a:ext cx="3840813" cy="2865368"/>
          </a:xfrm>
          <a:prstGeom prst="rect">
            <a:avLst/>
          </a:prstGeom>
        </p:spPr>
      </p:pic>
    </p:spTree>
    <p:extLst>
      <p:ext uri="{BB962C8B-B14F-4D97-AF65-F5344CB8AC3E}">
        <p14:creationId xmlns:p14="http://schemas.microsoft.com/office/powerpoint/2010/main" val="197398817"/>
      </p:ext>
    </p:extLst>
  </p:cSld>
  <p:clrMapOvr>
    <a:masterClrMapping/>
  </p:clrMapOvr>
  <p:transition spd="med"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标题 4"/>
          <p:cNvSpPr txBox="1">
            <a:spLocks/>
          </p:cNvSpPr>
          <p:nvPr/>
        </p:nvSpPr>
        <p:spPr>
          <a:xfrm>
            <a:off x="838200" y="-87439"/>
            <a:ext cx="10515600" cy="132556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ltLang="zh-CN" sz="3600" dirty="0" smtClean="0">
                <a:solidFill>
                  <a:schemeClr val="bg1"/>
                </a:solidFill>
                <a:latin typeface="Arial" panose="020B0604020202020204" pitchFamily="34" charset="0"/>
                <a:ea typeface="+mj-ea"/>
                <a:cs typeface="Arial" panose="020B0604020202020204" pitchFamily="34" charset="0"/>
              </a:rPr>
              <a:t>Topic</a:t>
            </a:r>
            <a:endParaRPr kumimoji="0" lang="zh-CN" altLang="en-US" sz="3600" b="0"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grpSp>
        <p:nvGrpSpPr>
          <p:cNvPr id="106" name="组合 105"/>
          <p:cNvGrpSpPr/>
          <p:nvPr/>
        </p:nvGrpSpPr>
        <p:grpSpPr>
          <a:xfrm>
            <a:off x="2709017" y="1912427"/>
            <a:ext cx="7521911" cy="3090894"/>
            <a:chOff x="1283752" y="1060376"/>
            <a:chExt cx="6099305" cy="2520280"/>
          </a:xfrm>
        </p:grpSpPr>
        <p:sp>
          <p:nvSpPr>
            <p:cNvPr id="107" name="圆角矩形 106"/>
            <p:cNvSpPr/>
            <p:nvPr/>
          </p:nvSpPr>
          <p:spPr>
            <a:xfrm>
              <a:off x="1907704" y="1060376"/>
              <a:ext cx="5472000"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marL="450850" indent="-450850" defTabSz="783637" eaLnBrk="0" hangingPunct="0">
                <a:lnSpc>
                  <a:spcPct val="150000"/>
                </a:lnSpc>
                <a:buClr>
                  <a:srgbClr val="CC9900"/>
                </a:buClr>
                <a:buSzPct val="80000"/>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Open Source Security Risks</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08" name="圆角矩形 26"/>
            <p:cNvSpPr/>
            <p:nvPr/>
          </p:nvSpPr>
          <p:spPr>
            <a:xfrm>
              <a:off x="1283752" y="1060376"/>
              <a:ext cx="479935"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algn="ctr" defTabSz="783637" eaLnBrk="0" hangingPunct="0">
                <a:buClr>
                  <a:srgbClr val="CC9900"/>
                </a:buClr>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1</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09" name="圆角矩形 22"/>
            <p:cNvSpPr/>
            <p:nvPr/>
          </p:nvSpPr>
          <p:spPr>
            <a:xfrm>
              <a:off x="1283753" y="2092447"/>
              <a:ext cx="479935"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algn="ctr" defTabSz="783637" eaLnBrk="0" hangingPunct="0">
                <a:buClr>
                  <a:srgbClr val="CC9900"/>
                </a:buClr>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2</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10" name="圆角矩形 109"/>
            <p:cNvSpPr/>
            <p:nvPr/>
          </p:nvSpPr>
          <p:spPr>
            <a:xfrm>
              <a:off x="1907704" y="2092737"/>
              <a:ext cx="5472608"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marL="450850" indent="-450850" defTabSz="783637" eaLnBrk="0" hangingPunct="0">
                <a:lnSpc>
                  <a:spcPct val="150000"/>
                </a:lnSpc>
                <a:buClr>
                  <a:srgbClr val="CC9900"/>
                </a:buClr>
                <a:buSzPct val="80000"/>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ONAP Security Status</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11" name="圆角矩形 22"/>
            <p:cNvSpPr/>
            <p:nvPr/>
          </p:nvSpPr>
          <p:spPr>
            <a:xfrm>
              <a:off x="1283753" y="3100559"/>
              <a:ext cx="479935" cy="480097"/>
            </a:xfrm>
            <a:prstGeom prst="roundRect">
              <a:avLst>
                <a:gd name="adj" fmla="val 0"/>
              </a:avLst>
            </a:prstGeom>
            <a:solidFill>
              <a:srgbClr val="00589A"/>
            </a:solidFill>
            <a:ln w="19050">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prstMaterial="matte"/>
          </p:spPr>
          <p:style>
            <a:lnRef idx="3">
              <a:schemeClr val="lt1"/>
            </a:lnRef>
            <a:fillRef idx="1">
              <a:schemeClr val="accent1"/>
            </a:fillRef>
            <a:effectRef idx="1">
              <a:schemeClr val="accent1"/>
            </a:effectRef>
            <a:fontRef idx="minor">
              <a:schemeClr val="lt1"/>
            </a:fontRef>
          </p:style>
          <p:txBody>
            <a:bodyPr lIns="81609" tIns="40804" rIns="81609" bIns="40804" anchor="ctr"/>
            <a:lstStyle/>
            <a:p>
              <a:pPr algn="ctr" defTabSz="783637" eaLnBrk="0" hangingPunct="0">
                <a:buClr>
                  <a:srgbClr val="CC9900"/>
                </a:buClr>
              </a:pPr>
              <a:r>
                <a:rPr lang="en-US" altLang="zh-CN" sz="1900" b="1" dirty="0">
                  <a:solidFill>
                    <a:schemeClr val="bg1"/>
                  </a:solidFill>
                  <a:latin typeface="微软雅黑" pitchFamily="34" charset="-122"/>
                  <a:ea typeface="微软雅黑" pitchFamily="34" charset="-122"/>
                  <a:cs typeface="Arial" pitchFamily="34" charset="0"/>
                </a:rPr>
                <a:t>3</a:t>
              </a:r>
              <a:endParaRPr lang="zh-CN" altLang="en-US" sz="1900" b="1" dirty="0">
                <a:solidFill>
                  <a:schemeClr val="bg1"/>
                </a:solidFill>
                <a:latin typeface="微软雅黑" pitchFamily="34" charset="-122"/>
                <a:ea typeface="微软雅黑" pitchFamily="34" charset="-122"/>
                <a:cs typeface="Arial" pitchFamily="34" charset="0"/>
              </a:endParaRPr>
            </a:p>
          </p:txBody>
        </p:sp>
        <p:sp>
          <p:nvSpPr>
            <p:cNvPr id="112" name="圆角矩形 111"/>
            <p:cNvSpPr/>
            <p:nvPr/>
          </p:nvSpPr>
          <p:spPr>
            <a:xfrm>
              <a:off x="1910449" y="3100559"/>
              <a:ext cx="5472608" cy="480097"/>
            </a:xfrm>
            <a:prstGeom prst="roundRect">
              <a:avLst>
                <a:gd name="adj" fmla="val 0"/>
              </a:avLst>
            </a:prstGeom>
            <a:solidFill>
              <a:srgbClr val="00589A"/>
            </a:solidFill>
            <a:ln w="19050">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prstMaterial="matte"/>
          </p:spPr>
          <p:style>
            <a:lnRef idx="3">
              <a:schemeClr val="lt1"/>
            </a:lnRef>
            <a:fillRef idx="1">
              <a:schemeClr val="accent1"/>
            </a:fillRef>
            <a:effectRef idx="1">
              <a:schemeClr val="accent1"/>
            </a:effectRef>
            <a:fontRef idx="minor">
              <a:schemeClr val="lt1"/>
            </a:fontRef>
          </p:style>
          <p:txBody>
            <a:bodyPr lIns="81609" tIns="40804" rIns="81609" bIns="40804" anchor="ctr"/>
            <a:lstStyle/>
            <a:p>
              <a:pPr defTabSz="783637" eaLnBrk="0" hangingPunct="0">
                <a:buClr>
                  <a:srgbClr val="CC9900"/>
                </a:buClr>
              </a:pPr>
              <a:r>
                <a:rPr lang="en-US" altLang="zh-CN" sz="1900" b="1" dirty="0">
                  <a:solidFill>
                    <a:schemeClr val="bg1"/>
                  </a:solidFill>
                  <a:latin typeface="微软雅黑" pitchFamily="34" charset="-122"/>
                  <a:ea typeface="微软雅黑" pitchFamily="34" charset="-122"/>
                  <a:cs typeface="Arial" pitchFamily="34" charset="0"/>
                </a:rPr>
                <a:t>Security Enhance Suggestions</a:t>
              </a:r>
            </a:p>
          </p:txBody>
        </p:sp>
      </p:grpSp>
    </p:spTree>
    <p:extLst>
      <p:ext uri="{BB962C8B-B14F-4D97-AF65-F5344CB8AC3E}">
        <p14:creationId xmlns:p14="http://schemas.microsoft.com/office/powerpoint/2010/main" val="655070183"/>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smtClean="0">
                <a:solidFill>
                  <a:schemeClr val="bg1"/>
                </a:solidFill>
                <a:latin typeface="Arial" panose="020B0604020202020204"/>
              </a:rPr>
              <a:t>Security </a:t>
            </a:r>
            <a:r>
              <a:rPr lang="en-US" altLang="zh-CN" sz="3700" b="1" dirty="0">
                <a:solidFill>
                  <a:schemeClr val="bg1"/>
                </a:solidFill>
                <a:latin typeface="Arial" panose="020B0604020202020204"/>
              </a:rPr>
              <a:t>Enhance Suggestions</a:t>
            </a:r>
            <a:endParaRPr lang="zh-CN" altLang="en-US" sz="2700" dirty="0">
              <a:solidFill>
                <a:schemeClr val="bg1"/>
              </a:solidFill>
              <a:latin typeface="Arial" panose="020B0604020202020204"/>
            </a:endParaRPr>
          </a:p>
        </p:txBody>
      </p:sp>
      <p:sp>
        <p:nvSpPr>
          <p:cNvPr id="7" name="内容占位符 2"/>
          <p:cNvSpPr txBox="1">
            <a:spLocks/>
          </p:cNvSpPr>
          <p:nvPr/>
        </p:nvSpPr>
        <p:spPr>
          <a:xfrm>
            <a:off x="443382" y="1381823"/>
            <a:ext cx="11298886" cy="4930487"/>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r>
              <a:rPr lang="en-US" altLang="zh-CN" kern="0" dirty="0"/>
              <a:t>High-risk </a:t>
            </a:r>
            <a:r>
              <a:rPr lang="en-US" altLang="zh-CN" kern="0" dirty="0" smtClean="0"/>
              <a:t>vulnerabilities(CVSS 7+) should be fixed before release</a:t>
            </a:r>
          </a:p>
          <a:p>
            <a:r>
              <a:rPr lang="en-US" altLang="zh-CN" kern="0" dirty="0"/>
              <a:t>Security rules should be </a:t>
            </a:r>
            <a:r>
              <a:rPr lang="en-US" altLang="zh-CN" kern="0" dirty="0" smtClean="0"/>
              <a:t>developed </a:t>
            </a:r>
            <a:r>
              <a:rPr lang="en-US" altLang="zh-CN" kern="0" dirty="0"/>
              <a:t>to guide Community security coding to ensure community source code does not introduce security </a:t>
            </a:r>
            <a:r>
              <a:rPr lang="en-US" altLang="zh-CN" kern="0" dirty="0" smtClean="0"/>
              <a:t>issues  </a:t>
            </a:r>
          </a:p>
          <a:p>
            <a:r>
              <a:rPr lang="en-US" altLang="zh-CN" kern="0" dirty="0" smtClean="0"/>
              <a:t>Open </a:t>
            </a:r>
            <a:r>
              <a:rPr lang="en-US" altLang="zh-CN" kern="0" dirty="0"/>
              <a:t>source security assessment and version management </a:t>
            </a:r>
            <a:r>
              <a:rPr lang="zh-CN" altLang="en-US" kern="0" dirty="0" smtClean="0"/>
              <a:t>：</a:t>
            </a:r>
            <a:endParaRPr lang="en-US" altLang="zh-CN" kern="0" dirty="0"/>
          </a:p>
          <a:p>
            <a:pPr lvl="1"/>
            <a:r>
              <a:rPr lang="en-US" altLang="zh-CN" kern="0" dirty="0"/>
              <a:t>From the industry's mainstream </a:t>
            </a:r>
            <a:r>
              <a:rPr lang="en-US" altLang="zh-CN" kern="0" dirty="0" smtClean="0"/>
              <a:t>community</a:t>
            </a:r>
          </a:p>
          <a:p>
            <a:pPr lvl="1"/>
            <a:r>
              <a:rPr lang="en-US" altLang="zh-CN" kern="0" dirty="0"/>
              <a:t>High activity of the project, vulnerabilities </a:t>
            </a:r>
            <a:r>
              <a:rPr lang="en-US" altLang="zh-CN" kern="0" dirty="0" smtClean="0"/>
              <a:t>can be fixed </a:t>
            </a:r>
            <a:r>
              <a:rPr lang="en-US" altLang="zh-CN" kern="0" dirty="0"/>
              <a:t>in time(Version release frequency ≤ once every six months; High-risk vulnerability resolution time ≤ 1 months</a:t>
            </a:r>
            <a:r>
              <a:rPr lang="en-US" altLang="zh-CN" kern="0" dirty="0" smtClean="0"/>
              <a:t>)</a:t>
            </a:r>
          </a:p>
          <a:p>
            <a:pPr lvl="1"/>
            <a:r>
              <a:rPr lang="en-US" altLang="zh-CN" kern="0" dirty="0" smtClean="0"/>
              <a:t>Unified open source version</a:t>
            </a:r>
          </a:p>
          <a:p>
            <a:r>
              <a:rPr lang="en-US" altLang="zh-CN" kern="0" dirty="0" smtClean="0"/>
              <a:t>Industry-recognized </a:t>
            </a:r>
            <a:r>
              <a:rPr lang="en-US" altLang="zh-CN" kern="0" dirty="0"/>
              <a:t>security scanning tools and methods to validate and evaluate </a:t>
            </a:r>
            <a:r>
              <a:rPr lang="en-US" altLang="zh-CN" kern="0" dirty="0" smtClean="0"/>
              <a:t>security before release</a:t>
            </a:r>
          </a:p>
          <a:p>
            <a:r>
              <a:rPr lang="en-US" altLang="zh-CN" kern="0" dirty="0"/>
              <a:t>P</a:t>
            </a:r>
            <a:r>
              <a:rPr lang="en-US" altLang="zh-CN" kern="0" dirty="0" smtClean="0"/>
              <a:t>ass </a:t>
            </a:r>
            <a:r>
              <a:rPr lang="en-US" altLang="zh-CN" kern="0" dirty="0"/>
              <a:t>CII badging Silver level</a:t>
            </a:r>
          </a:p>
          <a:p>
            <a:endParaRPr lang="en-US" altLang="zh-CN" kern="0" dirty="0" smtClean="0"/>
          </a:p>
        </p:txBody>
      </p:sp>
    </p:spTree>
    <p:extLst>
      <p:ext uri="{BB962C8B-B14F-4D97-AF65-F5344CB8AC3E}">
        <p14:creationId xmlns:p14="http://schemas.microsoft.com/office/powerpoint/2010/main" val="1467616235"/>
      </p:ext>
    </p:extLst>
  </p:cSld>
  <p:clrMapOvr>
    <a:masterClrMapping/>
  </p:clrMapOvr>
  <p:transition spd="med"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5" name="TextBox 4"/>
          <p:cNvSpPr txBox="1"/>
          <p:nvPr/>
        </p:nvSpPr>
        <p:spPr>
          <a:xfrm>
            <a:off x="3648363" y="2863273"/>
            <a:ext cx="6132946" cy="1200329"/>
          </a:xfrm>
          <a:prstGeom prst="rect">
            <a:avLst/>
          </a:prstGeom>
          <a:noFill/>
        </p:spPr>
        <p:txBody>
          <a:bodyPr wrap="square" rtlCol="0">
            <a:spAutoFit/>
          </a:bodyPr>
          <a:lstStyle/>
          <a:p>
            <a:r>
              <a:rPr lang="en-US" sz="7200" dirty="0" smtClean="0"/>
              <a:t>Thank You!</a:t>
            </a:r>
            <a:endParaRPr lang="en-US" sz="7200"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标题 4"/>
          <p:cNvSpPr txBox="1">
            <a:spLocks/>
          </p:cNvSpPr>
          <p:nvPr/>
        </p:nvSpPr>
        <p:spPr>
          <a:xfrm>
            <a:off x="838200" y="-87439"/>
            <a:ext cx="10515600" cy="132556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ltLang="zh-CN" sz="3600" dirty="0" smtClean="0">
                <a:solidFill>
                  <a:schemeClr val="bg1"/>
                </a:solidFill>
                <a:latin typeface="Arial" panose="020B0604020202020204" pitchFamily="34" charset="0"/>
                <a:ea typeface="+mj-ea"/>
                <a:cs typeface="Arial" panose="020B0604020202020204" pitchFamily="34" charset="0"/>
              </a:rPr>
              <a:t>Topic</a:t>
            </a:r>
            <a:endParaRPr kumimoji="0" lang="zh-CN" altLang="en-US" sz="3600" b="0"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grpSp>
        <p:nvGrpSpPr>
          <p:cNvPr id="106" name="组合 105"/>
          <p:cNvGrpSpPr/>
          <p:nvPr/>
        </p:nvGrpSpPr>
        <p:grpSpPr>
          <a:xfrm>
            <a:off x="2709017" y="1912427"/>
            <a:ext cx="7521911" cy="3090894"/>
            <a:chOff x="1283752" y="1060376"/>
            <a:chExt cx="6099305" cy="2520280"/>
          </a:xfrm>
        </p:grpSpPr>
        <p:sp>
          <p:nvSpPr>
            <p:cNvPr id="107" name="圆角矩形 106"/>
            <p:cNvSpPr/>
            <p:nvPr/>
          </p:nvSpPr>
          <p:spPr>
            <a:xfrm>
              <a:off x="1907704" y="1060376"/>
              <a:ext cx="5472000" cy="480097"/>
            </a:xfrm>
            <a:prstGeom prst="roundRect">
              <a:avLst>
                <a:gd name="adj" fmla="val 0"/>
              </a:avLst>
            </a:prstGeom>
            <a:solidFill>
              <a:srgbClr val="00589A"/>
            </a:solidFill>
            <a:ln w="19050">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prstMaterial="matte"/>
          </p:spPr>
          <p:style>
            <a:lnRef idx="3">
              <a:schemeClr val="lt1"/>
            </a:lnRef>
            <a:fillRef idx="1">
              <a:schemeClr val="accent1"/>
            </a:fillRef>
            <a:effectRef idx="1">
              <a:schemeClr val="accent1"/>
            </a:effectRef>
            <a:fontRef idx="minor">
              <a:schemeClr val="lt1"/>
            </a:fontRef>
          </p:style>
          <p:txBody>
            <a:bodyPr lIns="81609" tIns="40804" rIns="81609" bIns="40804" anchor="ctr"/>
            <a:lstStyle/>
            <a:p>
              <a:pPr defTabSz="783637" eaLnBrk="0" hangingPunct="0">
                <a:buClr>
                  <a:srgbClr val="CC9900"/>
                </a:buClr>
                <a:defRPr/>
              </a:pPr>
              <a:r>
                <a:rPr lang="en-US" altLang="zh-CN" sz="1900" b="1" dirty="0">
                  <a:solidFill>
                    <a:schemeClr val="bg1"/>
                  </a:solidFill>
                  <a:latin typeface="微软雅黑" pitchFamily="34" charset="-122"/>
                  <a:ea typeface="微软雅黑" pitchFamily="34" charset="-122"/>
                  <a:cs typeface="Arial" pitchFamily="34" charset="0"/>
                </a:rPr>
                <a:t>Open Source Security Risks</a:t>
              </a:r>
              <a:endParaRPr lang="zh-CN" altLang="en-US" sz="1900" b="1" dirty="0">
                <a:solidFill>
                  <a:schemeClr val="bg1"/>
                </a:solidFill>
                <a:latin typeface="微软雅黑" pitchFamily="34" charset="-122"/>
                <a:ea typeface="微软雅黑" pitchFamily="34" charset="-122"/>
                <a:cs typeface="Arial" pitchFamily="34" charset="0"/>
              </a:endParaRPr>
            </a:p>
          </p:txBody>
        </p:sp>
        <p:sp>
          <p:nvSpPr>
            <p:cNvPr id="108" name="圆角矩形 26"/>
            <p:cNvSpPr/>
            <p:nvPr/>
          </p:nvSpPr>
          <p:spPr>
            <a:xfrm>
              <a:off x="1283752" y="1060376"/>
              <a:ext cx="479935" cy="480097"/>
            </a:xfrm>
            <a:prstGeom prst="roundRect">
              <a:avLst>
                <a:gd name="adj" fmla="val 0"/>
              </a:avLst>
            </a:prstGeom>
            <a:solidFill>
              <a:srgbClr val="00589A"/>
            </a:solidFill>
            <a:ln w="19050">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prstMaterial="matte"/>
          </p:spPr>
          <p:style>
            <a:lnRef idx="3">
              <a:schemeClr val="lt1"/>
            </a:lnRef>
            <a:fillRef idx="1">
              <a:schemeClr val="accent1"/>
            </a:fillRef>
            <a:effectRef idx="1">
              <a:schemeClr val="accent1"/>
            </a:effectRef>
            <a:fontRef idx="minor">
              <a:schemeClr val="lt1"/>
            </a:fontRef>
          </p:style>
          <p:txBody>
            <a:bodyPr lIns="81609" tIns="40804" rIns="81609" bIns="40804" anchor="ctr"/>
            <a:lstStyle/>
            <a:p>
              <a:pPr algn="ctr" defTabSz="783637" eaLnBrk="0" hangingPunct="0">
                <a:buClr>
                  <a:srgbClr val="CC9900"/>
                </a:buClr>
                <a:defRPr/>
              </a:pPr>
              <a:r>
                <a:rPr lang="en-US" altLang="zh-CN" sz="1900" b="1" dirty="0">
                  <a:solidFill>
                    <a:schemeClr val="bg1"/>
                  </a:solidFill>
                  <a:latin typeface="微软雅黑" pitchFamily="34" charset="-122"/>
                  <a:ea typeface="微软雅黑" pitchFamily="34" charset="-122"/>
                  <a:cs typeface="Arial" pitchFamily="34" charset="0"/>
                </a:rPr>
                <a:t>1</a:t>
              </a:r>
              <a:endParaRPr lang="zh-CN" altLang="en-US" sz="1900" b="1" dirty="0">
                <a:solidFill>
                  <a:schemeClr val="bg1"/>
                </a:solidFill>
                <a:latin typeface="微软雅黑" pitchFamily="34" charset="-122"/>
                <a:ea typeface="微软雅黑" pitchFamily="34" charset="-122"/>
                <a:cs typeface="Arial" pitchFamily="34" charset="0"/>
              </a:endParaRPr>
            </a:p>
          </p:txBody>
        </p:sp>
        <p:sp>
          <p:nvSpPr>
            <p:cNvPr id="109" name="圆角矩形 22"/>
            <p:cNvSpPr/>
            <p:nvPr/>
          </p:nvSpPr>
          <p:spPr>
            <a:xfrm>
              <a:off x="1283753" y="2092447"/>
              <a:ext cx="479935"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algn="ctr" defTabSz="783637" eaLnBrk="0" hangingPunct="0">
                <a:buClr>
                  <a:srgbClr val="CC9900"/>
                </a:buClr>
                <a:defRPr/>
              </a:pPr>
              <a:r>
                <a:rPr lang="en-US" altLang="zh-CN" sz="1900" b="1" dirty="0" smtClean="0">
                  <a:solidFill>
                    <a:schemeClr val="accent4">
                      <a:lumMod val="85000"/>
                      <a:lumOff val="15000"/>
                    </a:schemeClr>
                  </a:solidFill>
                  <a:latin typeface="微软雅黑" pitchFamily="34" charset="-122"/>
                  <a:ea typeface="微软雅黑" pitchFamily="34" charset="-122"/>
                  <a:cs typeface="Arial" pitchFamily="34" charset="0"/>
                </a:rPr>
                <a:t>2</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10" name="圆角矩形 109"/>
            <p:cNvSpPr/>
            <p:nvPr/>
          </p:nvSpPr>
          <p:spPr>
            <a:xfrm>
              <a:off x="1907705" y="2092737"/>
              <a:ext cx="5472608"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defTabSz="783637" eaLnBrk="0" hangingPunct="0">
                <a:buClr>
                  <a:srgbClr val="CC9900"/>
                </a:buClr>
                <a:defRPr/>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ONAP Security Status</a:t>
              </a:r>
              <a:endParaRPr lang="zh-CN" altLang="en-US" sz="1900" b="1" dirty="0" smtClean="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11" name="圆角矩形 22"/>
            <p:cNvSpPr/>
            <p:nvPr/>
          </p:nvSpPr>
          <p:spPr>
            <a:xfrm>
              <a:off x="1283753" y="3100559"/>
              <a:ext cx="479935"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algn="ctr" defTabSz="783637" eaLnBrk="0" hangingPunct="0">
                <a:buClr>
                  <a:srgbClr val="CC9900"/>
                </a:buClr>
                <a:defRPr/>
              </a:pPr>
              <a:r>
                <a:rPr lang="en-US" altLang="zh-CN" sz="1900" b="1" dirty="0" smtClean="0">
                  <a:solidFill>
                    <a:schemeClr val="accent4">
                      <a:lumMod val="85000"/>
                      <a:lumOff val="15000"/>
                    </a:schemeClr>
                  </a:solidFill>
                  <a:latin typeface="微软雅黑" pitchFamily="34" charset="-122"/>
                  <a:ea typeface="微软雅黑" pitchFamily="34" charset="-122"/>
                  <a:cs typeface="Arial" pitchFamily="34" charset="0"/>
                </a:rPr>
                <a:t>3</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12" name="圆角矩形 111"/>
            <p:cNvSpPr/>
            <p:nvPr/>
          </p:nvSpPr>
          <p:spPr>
            <a:xfrm>
              <a:off x="1910449" y="3100559"/>
              <a:ext cx="5472608"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marL="450850" indent="-450850" defTabSz="783637" eaLnBrk="0" hangingPunct="0">
                <a:lnSpc>
                  <a:spcPct val="150000"/>
                </a:lnSpc>
                <a:buClr>
                  <a:srgbClr val="CC9900"/>
                </a:buClr>
                <a:buSzPct val="80000"/>
                <a:defRPr/>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Security Enhance Suggestions</a:t>
              </a:r>
              <a:endParaRPr lang="en-US" altLang="zh-CN" sz="1900" b="1" dirty="0" smtClean="0">
                <a:solidFill>
                  <a:schemeClr val="accent4">
                    <a:lumMod val="85000"/>
                    <a:lumOff val="15000"/>
                  </a:schemeClr>
                </a:solidFill>
                <a:latin typeface="微软雅黑" pitchFamily="34" charset="-122"/>
                <a:ea typeface="微软雅黑" pitchFamily="34" charset="-122"/>
                <a:cs typeface="Arial" pitchFamily="34" charset="0"/>
              </a:endParaRPr>
            </a:p>
          </p:txBody>
        </p:sp>
      </p:grpSp>
    </p:spTree>
    <p:extLst>
      <p:ext uri="{BB962C8B-B14F-4D97-AF65-F5344CB8AC3E}">
        <p14:creationId xmlns:p14="http://schemas.microsoft.com/office/powerpoint/2010/main" val="223967379"/>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638209"/>
          </a:xfrm>
        </p:spPr>
        <p:txBody>
          <a:bodyPr>
            <a:normAutofit fontScale="90000"/>
          </a:bodyPr>
          <a:lstStyle/>
          <a:p>
            <a:r>
              <a:rPr lang="en-US" altLang="zh-CN" sz="3600" b="1" dirty="0">
                <a:solidFill>
                  <a:schemeClr val="bg1"/>
                </a:solidFill>
              </a:rPr>
              <a:t>Open Source Security </a:t>
            </a:r>
            <a:r>
              <a:rPr lang="en-US" altLang="zh-CN" sz="3600" b="1" dirty="0" smtClean="0">
                <a:solidFill>
                  <a:schemeClr val="bg1"/>
                </a:solidFill>
              </a:rPr>
              <a:t>Risks</a:t>
            </a:r>
            <a:r>
              <a:rPr lang="en-US" altLang="zh-CN" sz="2700" dirty="0" smtClean="0">
                <a:solidFill>
                  <a:schemeClr val="bg1"/>
                </a:solidFill>
                <a:latin typeface="Arial" panose="020B0604020202020204"/>
              </a:rPr>
              <a:t>-most applications have open </a:t>
            </a:r>
            <a:r>
              <a:rPr lang="en-US" altLang="zh-CN" sz="2700" dirty="0">
                <a:solidFill>
                  <a:schemeClr val="bg1"/>
                </a:solidFill>
                <a:latin typeface="Arial" panose="020B0604020202020204"/>
              </a:rPr>
              <a:t>source </a:t>
            </a:r>
            <a:r>
              <a:rPr lang="en-US" altLang="zh-CN" sz="2700" dirty="0" smtClean="0">
                <a:solidFill>
                  <a:schemeClr val="bg1"/>
                </a:solidFill>
                <a:latin typeface="Arial" panose="020B0604020202020204"/>
              </a:rPr>
              <a:t>components</a:t>
            </a:r>
            <a:endParaRPr lang="zh-CN" altLang="en-US" sz="2700" dirty="0">
              <a:solidFill>
                <a:schemeClr val="bg1"/>
              </a:solidFill>
              <a:latin typeface="Arial" panose="020B0604020202020204"/>
            </a:endParaRPr>
          </a:p>
        </p:txBody>
      </p:sp>
      <p:pic>
        <p:nvPicPr>
          <p:cNvPr id="7" name="图片 6"/>
          <p:cNvPicPr>
            <a:picLocks noChangeAspect="1"/>
          </p:cNvPicPr>
          <p:nvPr/>
        </p:nvPicPr>
        <p:blipFill>
          <a:blip r:embed="rId3"/>
          <a:stretch>
            <a:fillRect/>
          </a:stretch>
        </p:blipFill>
        <p:spPr>
          <a:xfrm>
            <a:off x="459573" y="2067046"/>
            <a:ext cx="7605086" cy="3057044"/>
          </a:xfrm>
          <a:prstGeom prst="rect">
            <a:avLst/>
          </a:prstGeom>
        </p:spPr>
      </p:pic>
      <p:sp>
        <p:nvSpPr>
          <p:cNvPr id="64" name="Rectangle 3"/>
          <p:cNvSpPr/>
          <p:nvPr/>
        </p:nvSpPr>
        <p:spPr>
          <a:xfrm>
            <a:off x="8270177" y="2244906"/>
            <a:ext cx="3479000" cy="2321389"/>
          </a:xfrm>
          <a:prstGeom prst="rect">
            <a:avLst/>
          </a:prstGeom>
          <a:ln>
            <a:solidFill>
              <a:schemeClr val="accent1"/>
            </a:solidFill>
          </a:ln>
        </p:spPr>
        <p:txBody>
          <a:bodyPr wrap="square" lIns="104379" tIns="52189" rIns="104379" bIns="52189">
            <a:spAutoFit/>
          </a:bodyPr>
          <a:lstStyle/>
          <a:p>
            <a:pPr>
              <a:buFont typeface="Wingdings" pitchFamily="2" charset="2"/>
              <a:buChar char="q"/>
            </a:pPr>
            <a:r>
              <a:rPr lang="en-US" dirty="0" smtClean="0"/>
              <a:t> </a:t>
            </a:r>
            <a:r>
              <a:rPr lang="en-US" altLang="zh-CN" dirty="0" smtClean="0"/>
              <a:t> </a:t>
            </a:r>
            <a:r>
              <a:rPr lang="en-US" altLang="zh-CN" dirty="0"/>
              <a:t>open source components in 96% of the applications scanned</a:t>
            </a:r>
            <a:r>
              <a:rPr lang="en-US" altLang="zh-CN" dirty="0" smtClean="0"/>
              <a:t>, with </a:t>
            </a:r>
            <a:r>
              <a:rPr lang="en-US" altLang="zh-CN" dirty="0"/>
              <a:t>an average 257 components per </a:t>
            </a:r>
            <a:r>
              <a:rPr lang="en-US" altLang="zh-CN" dirty="0" smtClean="0"/>
              <a:t>application</a:t>
            </a:r>
          </a:p>
          <a:p>
            <a:pPr>
              <a:buFont typeface="Wingdings" pitchFamily="2" charset="2"/>
              <a:buChar char="q"/>
            </a:pPr>
            <a:r>
              <a:rPr lang="en-US" altLang="zh-CN" dirty="0" smtClean="0"/>
              <a:t> </a:t>
            </a:r>
            <a:r>
              <a:rPr lang="en-US" altLang="zh-CN" dirty="0"/>
              <a:t>The average percentage of open source code rose from 36% to 57</a:t>
            </a:r>
            <a:r>
              <a:rPr lang="en-US" altLang="zh-CN" dirty="0" smtClean="0"/>
              <a:t>%</a:t>
            </a:r>
          </a:p>
          <a:p>
            <a:pPr>
              <a:buFont typeface="Wingdings" pitchFamily="2" charset="2"/>
              <a:buChar char="q"/>
            </a:pPr>
            <a:r>
              <a:rPr lang="en-US" altLang="zh-CN" dirty="0" smtClean="0"/>
              <a:t> </a:t>
            </a:r>
            <a:r>
              <a:rPr lang="it-IT" altLang="zh-CN" dirty="0"/>
              <a:t>average 64 vulnerabilities per codebase</a:t>
            </a:r>
            <a:endParaRPr lang="en-US" dirty="0" smtClean="0"/>
          </a:p>
        </p:txBody>
      </p:sp>
      <p:sp>
        <p:nvSpPr>
          <p:cNvPr id="8" name="文本框 7"/>
          <p:cNvSpPr txBox="1"/>
          <p:nvPr/>
        </p:nvSpPr>
        <p:spPr>
          <a:xfrm>
            <a:off x="311367" y="6239238"/>
            <a:ext cx="8744143" cy="246221"/>
          </a:xfrm>
          <a:prstGeom prst="rect">
            <a:avLst/>
          </a:prstGeom>
          <a:noFill/>
        </p:spPr>
        <p:txBody>
          <a:bodyPr wrap="square" rtlCol="0">
            <a:spAutoFit/>
          </a:bodyPr>
          <a:lstStyle/>
          <a:p>
            <a:r>
              <a:rPr lang="en-US" altLang="zh-CN" sz="1000" dirty="0" smtClean="0"/>
              <a:t>Data is </a:t>
            </a:r>
            <a:r>
              <a:rPr lang="en-US" altLang="zh-CN" sz="1000" dirty="0"/>
              <a:t>from BLACKDUCK report </a:t>
            </a:r>
            <a:r>
              <a:rPr lang="zh-CN" altLang="en-US" sz="1000" dirty="0" smtClean="0"/>
              <a:t>：</a:t>
            </a:r>
            <a:r>
              <a:rPr lang="en-US" altLang="zh-CN" sz="1000" dirty="0"/>
              <a:t>https://www.synopsys.com/blogs/software-security/infographic-2018-open-source-security-and-risk-analysis-report/</a:t>
            </a:r>
            <a:endParaRPr lang="zh-CN" altLang="en-US" sz="1000" dirty="0"/>
          </a:p>
        </p:txBody>
      </p:sp>
    </p:spTree>
    <p:extLst>
      <p:ext uri="{BB962C8B-B14F-4D97-AF65-F5344CB8AC3E}">
        <p14:creationId xmlns:p14="http://schemas.microsoft.com/office/powerpoint/2010/main" val="450553447"/>
      </p:ext>
    </p:extLst>
  </p:cSld>
  <p:clrMapOvr>
    <a:masterClrMapping/>
  </p:clrMapOvr>
  <p:transition spd="med"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fontScale="90000"/>
          </a:bodyPr>
          <a:lstStyle/>
          <a:p>
            <a:r>
              <a:rPr lang="en-US" altLang="zh-CN" sz="3600" b="1" dirty="0" smtClean="0">
                <a:solidFill>
                  <a:schemeClr val="bg1"/>
                </a:solidFill>
              </a:rPr>
              <a:t>Open Source Security Risks</a:t>
            </a:r>
            <a:r>
              <a:rPr lang="en-US" altLang="zh-CN" sz="2700" dirty="0" smtClean="0">
                <a:solidFill>
                  <a:schemeClr val="bg1"/>
                </a:solidFill>
                <a:latin typeface="Arial" panose="020B0604020202020204"/>
              </a:rPr>
              <a:t>- vulnerabilities grew </a:t>
            </a:r>
            <a:r>
              <a:rPr lang="en-US" altLang="zh-CN" sz="2700" dirty="0">
                <a:solidFill>
                  <a:schemeClr val="bg1"/>
                </a:solidFill>
                <a:latin typeface="Arial" panose="020B0604020202020204"/>
              </a:rPr>
              <a:t>rapidly, and repair time </a:t>
            </a:r>
            <a:r>
              <a:rPr lang="en-US" altLang="zh-CN" sz="2700" dirty="0" smtClean="0">
                <a:solidFill>
                  <a:schemeClr val="bg1"/>
                </a:solidFill>
                <a:latin typeface="Arial" panose="020B0604020202020204"/>
              </a:rPr>
              <a:t>prolonged</a:t>
            </a:r>
            <a:endParaRPr lang="zh-CN" altLang="en-US" sz="2700" dirty="0">
              <a:solidFill>
                <a:schemeClr val="bg1"/>
              </a:solidFill>
              <a:latin typeface="Arial" panose="020B0604020202020204"/>
            </a:endParaRPr>
          </a:p>
        </p:txBody>
      </p:sp>
      <p:sp>
        <p:nvSpPr>
          <p:cNvPr id="64" name="Rectangle 3"/>
          <p:cNvSpPr/>
          <p:nvPr/>
        </p:nvSpPr>
        <p:spPr>
          <a:xfrm>
            <a:off x="5668017" y="3961094"/>
            <a:ext cx="5969479" cy="1490392"/>
          </a:xfrm>
          <a:prstGeom prst="rect">
            <a:avLst/>
          </a:prstGeom>
          <a:ln>
            <a:solidFill>
              <a:schemeClr val="accent1"/>
            </a:solidFill>
          </a:ln>
        </p:spPr>
        <p:txBody>
          <a:bodyPr wrap="square" lIns="104379" tIns="52189" rIns="104379" bIns="52189">
            <a:spAutoFit/>
          </a:bodyPr>
          <a:lstStyle/>
          <a:p>
            <a:pPr>
              <a:buFont typeface="Wingdings" pitchFamily="2" charset="2"/>
              <a:buChar char="q"/>
            </a:pPr>
            <a:r>
              <a:rPr lang="en-US" dirty="0" smtClean="0"/>
              <a:t> </a:t>
            </a:r>
            <a:r>
              <a:rPr lang="en-US" altLang="zh-CN" dirty="0"/>
              <a:t>vulnerabilities per codebase grew by 134%</a:t>
            </a:r>
            <a:endParaRPr lang="en-US" altLang="zh-CN" dirty="0" smtClean="0"/>
          </a:p>
          <a:p>
            <a:pPr>
              <a:buFont typeface="Wingdings" pitchFamily="2" charset="2"/>
              <a:buChar char="q"/>
            </a:pPr>
            <a:r>
              <a:rPr lang="zh-CN" altLang="en-US" dirty="0" smtClean="0"/>
              <a:t> </a:t>
            </a:r>
            <a:r>
              <a:rPr lang="en-US" altLang="zh-CN" dirty="0"/>
              <a:t>More than half of the vulnerabilities are high-risk</a:t>
            </a:r>
            <a:endParaRPr lang="en-US" altLang="zh-CN" dirty="0" smtClean="0"/>
          </a:p>
          <a:p>
            <a:pPr>
              <a:buFont typeface="Wingdings" pitchFamily="2" charset="2"/>
              <a:buChar char="q"/>
            </a:pPr>
            <a:r>
              <a:rPr lang="en-US" altLang="zh-CN" dirty="0"/>
              <a:t> 17% of the codebases contained a highly publicized </a:t>
            </a:r>
            <a:r>
              <a:rPr lang="en-US" altLang="zh-CN" dirty="0" smtClean="0"/>
              <a:t>vulnerability</a:t>
            </a:r>
          </a:p>
          <a:p>
            <a:pPr>
              <a:buFont typeface="Wingdings" pitchFamily="2" charset="2"/>
              <a:buChar char="q"/>
            </a:pPr>
            <a:r>
              <a:rPr lang="en-US" altLang="zh-CN" dirty="0" smtClean="0"/>
              <a:t> </a:t>
            </a:r>
            <a:r>
              <a:rPr lang="en-US" altLang="zh-CN" dirty="0" smtClean="0"/>
              <a:t>On average </a:t>
            </a:r>
            <a:r>
              <a:rPr lang="en-US" altLang="zh-CN" dirty="0"/>
              <a:t>vulnerability </a:t>
            </a:r>
            <a:r>
              <a:rPr lang="en-US" altLang="zh-CN" dirty="0" smtClean="0"/>
              <a:t>were disclosed nearly</a:t>
            </a:r>
            <a:r>
              <a:rPr lang="en-US" altLang="zh-CN" dirty="0" smtClean="0"/>
              <a:t> 6 years ago</a:t>
            </a:r>
            <a:endParaRPr lang="en-US" altLang="zh-CN" dirty="0" smtClean="0"/>
          </a:p>
        </p:txBody>
      </p:sp>
      <p:pic>
        <p:nvPicPr>
          <p:cNvPr id="3" name="图片 2"/>
          <p:cNvPicPr>
            <a:picLocks noChangeAspect="1"/>
          </p:cNvPicPr>
          <p:nvPr/>
        </p:nvPicPr>
        <p:blipFill>
          <a:blip r:embed="rId3"/>
          <a:stretch>
            <a:fillRect/>
          </a:stretch>
        </p:blipFill>
        <p:spPr>
          <a:xfrm>
            <a:off x="672807" y="1041007"/>
            <a:ext cx="4263144" cy="2314668"/>
          </a:xfrm>
          <a:prstGeom prst="rect">
            <a:avLst/>
          </a:prstGeom>
        </p:spPr>
      </p:pic>
      <p:pic>
        <p:nvPicPr>
          <p:cNvPr id="6" name="图片 5"/>
          <p:cNvPicPr>
            <a:picLocks noChangeAspect="1"/>
          </p:cNvPicPr>
          <p:nvPr/>
        </p:nvPicPr>
        <p:blipFill>
          <a:blip r:embed="rId4"/>
          <a:stretch>
            <a:fillRect/>
          </a:stretch>
        </p:blipFill>
        <p:spPr>
          <a:xfrm>
            <a:off x="672807" y="3494860"/>
            <a:ext cx="4576515" cy="2422861"/>
          </a:xfrm>
          <a:prstGeom prst="rect">
            <a:avLst/>
          </a:prstGeom>
        </p:spPr>
      </p:pic>
      <p:pic>
        <p:nvPicPr>
          <p:cNvPr id="8" name="图片 7"/>
          <p:cNvPicPr>
            <a:picLocks noChangeAspect="1"/>
          </p:cNvPicPr>
          <p:nvPr/>
        </p:nvPicPr>
        <p:blipFill>
          <a:blip r:embed="rId5"/>
          <a:stretch>
            <a:fillRect/>
          </a:stretch>
        </p:blipFill>
        <p:spPr>
          <a:xfrm>
            <a:off x="6202391" y="1021993"/>
            <a:ext cx="4744529" cy="2472867"/>
          </a:xfrm>
          <a:prstGeom prst="rect">
            <a:avLst/>
          </a:prstGeom>
        </p:spPr>
      </p:pic>
      <p:sp>
        <p:nvSpPr>
          <p:cNvPr id="7" name="文本框 6"/>
          <p:cNvSpPr txBox="1"/>
          <p:nvPr/>
        </p:nvSpPr>
        <p:spPr>
          <a:xfrm>
            <a:off x="258738" y="6239238"/>
            <a:ext cx="8216668" cy="246221"/>
          </a:xfrm>
          <a:prstGeom prst="rect">
            <a:avLst/>
          </a:prstGeom>
          <a:noFill/>
        </p:spPr>
        <p:txBody>
          <a:bodyPr wrap="square" rtlCol="0">
            <a:spAutoFit/>
          </a:bodyPr>
          <a:lstStyle/>
          <a:p>
            <a:r>
              <a:rPr lang="en-US" altLang="zh-CN" sz="1000" dirty="0"/>
              <a:t>Data is from BLACKDUCK report </a:t>
            </a:r>
            <a:r>
              <a:rPr lang="zh-CN" altLang="en-US" sz="1000" dirty="0"/>
              <a:t>：</a:t>
            </a:r>
            <a:r>
              <a:rPr lang="en-US" altLang="zh-CN" sz="1000" dirty="0"/>
              <a:t>https://www.synopsys.com/blogs/software-security/infographic-2018-open-source-security-and-risk-analysis-report/</a:t>
            </a:r>
            <a:endParaRPr lang="zh-CN" altLang="en-US" sz="1000" dirty="0"/>
          </a:p>
        </p:txBody>
      </p:sp>
    </p:spTree>
    <p:extLst>
      <p:ext uri="{BB962C8B-B14F-4D97-AF65-F5344CB8AC3E}">
        <p14:creationId xmlns:p14="http://schemas.microsoft.com/office/powerpoint/2010/main" val="4287059584"/>
      </p:ext>
    </p:extLst>
  </p:cSld>
  <p:clrMapOvr>
    <a:masterClrMapping/>
  </p:clrMapOvr>
  <p:transition spd="med"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600" b="1" dirty="0">
                <a:solidFill>
                  <a:schemeClr val="bg1"/>
                </a:solidFill>
              </a:rPr>
              <a:t>Open Source Security </a:t>
            </a:r>
            <a:r>
              <a:rPr lang="en-US" altLang="zh-CN" sz="3600" b="1" dirty="0" smtClean="0">
                <a:solidFill>
                  <a:schemeClr val="bg1"/>
                </a:solidFill>
              </a:rPr>
              <a:t>Risks</a:t>
            </a:r>
            <a:r>
              <a:rPr lang="en-US" altLang="zh-CN" sz="3600" dirty="0" smtClean="0">
                <a:solidFill>
                  <a:schemeClr val="bg1"/>
                </a:solidFill>
                <a:latin typeface="Arial" panose="020B0604020202020204"/>
              </a:rPr>
              <a:t>-</a:t>
            </a:r>
            <a:r>
              <a:rPr lang="en-US" altLang="zh-CN" sz="2400" dirty="0" smtClean="0">
                <a:solidFill>
                  <a:schemeClr val="bg1"/>
                </a:solidFill>
                <a:latin typeface="Arial" panose="020B0604020202020204"/>
              </a:rPr>
              <a:t>Top 10 high-risk components</a:t>
            </a:r>
            <a:endParaRPr lang="zh-CN" altLang="en-US" sz="2400" dirty="0">
              <a:solidFill>
                <a:schemeClr val="bg1"/>
              </a:solidFill>
              <a:latin typeface="Arial" panose="020B0604020202020204"/>
            </a:endParaRPr>
          </a:p>
        </p:txBody>
      </p:sp>
      <p:sp>
        <p:nvSpPr>
          <p:cNvPr id="7" name="文本框 6"/>
          <p:cNvSpPr txBox="1"/>
          <p:nvPr/>
        </p:nvSpPr>
        <p:spPr>
          <a:xfrm>
            <a:off x="258738" y="6239238"/>
            <a:ext cx="8216668" cy="246221"/>
          </a:xfrm>
          <a:prstGeom prst="rect">
            <a:avLst/>
          </a:prstGeom>
          <a:noFill/>
        </p:spPr>
        <p:txBody>
          <a:bodyPr wrap="square" rtlCol="0">
            <a:spAutoFit/>
          </a:bodyPr>
          <a:lstStyle/>
          <a:p>
            <a:r>
              <a:rPr lang="en-US" altLang="zh-CN" sz="1000" dirty="0"/>
              <a:t>Data is from BLACKDUCK report </a:t>
            </a:r>
            <a:r>
              <a:rPr lang="zh-CN" altLang="en-US" sz="1000" dirty="0"/>
              <a:t>：</a:t>
            </a:r>
            <a:r>
              <a:rPr lang="en-US" altLang="zh-CN" sz="1000" dirty="0"/>
              <a:t>https://www.synopsys.com/blogs/software-security/infographic-2018-open-source-security-and-risk-analysis-report/</a:t>
            </a:r>
            <a:endParaRPr lang="zh-CN" altLang="en-US" sz="1000" dirty="0"/>
          </a:p>
        </p:txBody>
      </p:sp>
      <p:pic>
        <p:nvPicPr>
          <p:cNvPr id="9" name="图片 8"/>
          <p:cNvPicPr>
            <a:picLocks noChangeAspect="1"/>
          </p:cNvPicPr>
          <p:nvPr/>
        </p:nvPicPr>
        <p:blipFill>
          <a:blip r:embed="rId3"/>
          <a:stretch>
            <a:fillRect/>
          </a:stretch>
        </p:blipFill>
        <p:spPr>
          <a:xfrm>
            <a:off x="258738" y="1249680"/>
            <a:ext cx="5340235" cy="4480560"/>
          </a:xfrm>
          <a:prstGeom prst="rect">
            <a:avLst/>
          </a:prstGeom>
        </p:spPr>
      </p:pic>
      <p:pic>
        <p:nvPicPr>
          <p:cNvPr id="11" name="图片 10"/>
          <p:cNvPicPr>
            <a:picLocks noChangeAspect="1"/>
          </p:cNvPicPr>
          <p:nvPr/>
        </p:nvPicPr>
        <p:blipFill>
          <a:blip r:embed="rId4"/>
          <a:stretch>
            <a:fillRect/>
          </a:stretch>
        </p:blipFill>
        <p:spPr>
          <a:xfrm>
            <a:off x="5665236" y="1249680"/>
            <a:ext cx="5387807" cy="3223539"/>
          </a:xfrm>
          <a:prstGeom prst="rect">
            <a:avLst/>
          </a:prstGeom>
        </p:spPr>
      </p:pic>
      <p:sp>
        <p:nvSpPr>
          <p:cNvPr id="13" name="Rectangle 3"/>
          <p:cNvSpPr/>
          <p:nvPr/>
        </p:nvSpPr>
        <p:spPr>
          <a:xfrm>
            <a:off x="5665236" y="4818753"/>
            <a:ext cx="5563204" cy="720950"/>
          </a:xfrm>
          <a:prstGeom prst="rect">
            <a:avLst/>
          </a:prstGeom>
          <a:ln>
            <a:solidFill>
              <a:schemeClr val="accent1"/>
            </a:solidFill>
          </a:ln>
        </p:spPr>
        <p:txBody>
          <a:bodyPr wrap="square" lIns="104379" tIns="52189" rIns="104379" bIns="52189">
            <a:spAutoFit/>
          </a:bodyPr>
          <a:lstStyle/>
          <a:p>
            <a:pPr>
              <a:buFont typeface="Wingdings" pitchFamily="2" charset="2"/>
              <a:buChar char="q"/>
            </a:pPr>
            <a:r>
              <a:rPr lang="en-US" dirty="0" smtClean="0"/>
              <a:t> </a:t>
            </a:r>
            <a:r>
              <a:rPr lang="en-US" sz="2000" dirty="0" smtClean="0"/>
              <a:t>6 </a:t>
            </a:r>
            <a:r>
              <a:rPr lang="en-US" altLang="zh-CN" sz="2000" dirty="0" smtClean="0"/>
              <a:t>high-risk</a:t>
            </a:r>
            <a:r>
              <a:rPr lang="en-US" sz="2000" dirty="0" smtClean="0"/>
              <a:t> </a:t>
            </a:r>
            <a:r>
              <a:rPr lang="en-US" altLang="zh-CN" sz="2000" dirty="0" smtClean="0"/>
              <a:t>components of top 10 found in ONAP</a:t>
            </a:r>
          </a:p>
          <a:p>
            <a:pPr>
              <a:buFont typeface="Wingdings" pitchFamily="2" charset="2"/>
              <a:buChar char="q"/>
            </a:pPr>
            <a:r>
              <a:rPr lang="en-US" altLang="zh-CN" sz="2000" dirty="0"/>
              <a:t> </a:t>
            </a:r>
            <a:r>
              <a:rPr lang="en-US" altLang="zh-CN" sz="2000" dirty="0" smtClean="0"/>
              <a:t>5 vulnerabilities of top 10 found in ONAP</a:t>
            </a:r>
            <a:endParaRPr lang="en-US" altLang="zh-CN" sz="2000" dirty="0"/>
          </a:p>
        </p:txBody>
      </p:sp>
    </p:spTree>
    <p:extLst>
      <p:ext uri="{BB962C8B-B14F-4D97-AF65-F5344CB8AC3E}">
        <p14:creationId xmlns:p14="http://schemas.microsoft.com/office/powerpoint/2010/main" val="2813448136"/>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600" b="1" dirty="0">
                <a:solidFill>
                  <a:schemeClr val="bg1"/>
                </a:solidFill>
              </a:rPr>
              <a:t>Open Source Security </a:t>
            </a:r>
            <a:r>
              <a:rPr lang="en-US" altLang="zh-CN" sz="3600" b="1" dirty="0" smtClean="0">
                <a:solidFill>
                  <a:schemeClr val="bg1"/>
                </a:solidFill>
              </a:rPr>
              <a:t>Risks</a:t>
            </a:r>
            <a:r>
              <a:rPr lang="en-US" altLang="zh-CN" sz="3600" dirty="0" smtClean="0">
                <a:solidFill>
                  <a:schemeClr val="bg1"/>
                </a:solidFill>
                <a:latin typeface="Arial" panose="020B0604020202020204"/>
              </a:rPr>
              <a:t>- </a:t>
            </a:r>
            <a:r>
              <a:rPr lang="en-US" altLang="zh-CN" sz="2800" dirty="0" smtClean="0">
                <a:solidFill>
                  <a:schemeClr val="bg1"/>
                </a:solidFill>
                <a:latin typeface="Arial" panose="020B0604020202020204"/>
              </a:rPr>
              <a:t>wide impact</a:t>
            </a:r>
            <a:endParaRPr lang="zh-CN" altLang="en-US" sz="2800" dirty="0">
              <a:solidFill>
                <a:schemeClr val="bg1"/>
              </a:solidFill>
              <a:latin typeface="Arial" panose="020B0604020202020204"/>
            </a:endParaRPr>
          </a:p>
        </p:txBody>
      </p:sp>
      <p:sp>
        <p:nvSpPr>
          <p:cNvPr id="7" name="内容占位符 2"/>
          <p:cNvSpPr txBox="1">
            <a:spLocks/>
          </p:cNvSpPr>
          <p:nvPr/>
        </p:nvSpPr>
        <p:spPr>
          <a:xfrm>
            <a:off x="443382" y="1381823"/>
            <a:ext cx="11298886" cy="4861661"/>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r>
              <a:rPr lang="en-US" altLang="zh-CN" kern="0" dirty="0" smtClean="0"/>
              <a:t>OpenSSL </a:t>
            </a:r>
            <a:r>
              <a:rPr lang="en-US" altLang="zh-CN" kern="0" dirty="0" err="1" smtClean="0"/>
              <a:t>HeartBleed</a:t>
            </a:r>
            <a:r>
              <a:rPr lang="zh-CN" altLang="en-US" kern="0" dirty="0" smtClean="0"/>
              <a:t>：</a:t>
            </a:r>
            <a:endParaRPr lang="en-US" altLang="zh-CN" kern="0" dirty="0" smtClean="0"/>
          </a:p>
          <a:p>
            <a:pPr lvl="1"/>
            <a:r>
              <a:rPr lang="en-US" altLang="zh-CN" kern="0" dirty="0"/>
              <a:t>At the time of disclosure, some 17% (</a:t>
            </a:r>
            <a:r>
              <a:rPr lang="en-US" altLang="zh-CN" kern="0" dirty="0">
                <a:solidFill>
                  <a:srgbClr val="FF0000"/>
                </a:solidFill>
              </a:rPr>
              <a:t>around half a million</a:t>
            </a:r>
            <a:r>
              <a:rPr lang="en-US" altLang="zh-CN" kern="0" dirty="0"/>
              <a:t>) of the Internet's secure web servers certified by trusted authorities were believed to be vulnerable to the attack, allowing theft of the servers' private keys and users' session cookies and passwords. </a:t>
            </a:r>
            <a:endParaRPr lang="en-US" altLang="zh-CN" kern="0" dirty="0" smtClean="0"/>
          </a:p>
          <a:p>
            <a:pPr lvl="1"/>
            <a:r>
              <a:rPr lang="en-US" altLang="zh-CN" kern="0" dirty="0" smtClean="0"/>
              <a:t>Heartbleed </a:t>
            </a:r>
            <a:r>
              <a:rPr lang="en-US" altLang="zh-CN" kern="0" dirty="0"/>
              <a:t>is </a:t>
            </a:r>
            <a:r>
              <a:rPr lang="en-US" altLang="zh-CN" kern="0" dirty="0">
                <a:solidFill>
                  <a:srgbClr val="FF0000"/>
                </a:solidFill>
              </a:rPr>
              <a:t>the worst vulnerability </a:t>
            </a:r>
            <a:r>
              <a:rPr lang="en-US" altLang="zh-CN" kern="0" dirty="0"/>
              <a:t>found (at least in terms of its potential impact) since commercial traffic began to flow on the Internet</a:t>
            </a:r>
            <a:r>
              <a:rPr lang="en-US" altLang="zh-CN" kern="0" dirty="0" smtClean="0"/>
              <a:t>.——Forbes</a:t>
            </a:r>
          </a:p>
          <a:p>
            <a:pPr lvl="1"/>
            <a:r>
              <a:rPr lang="en-US" altLang="zh-CN" kern="0" dirty="0"/>
              <a:t>Although evaluating the total cost of Heartbleed is difficult, </a:t>
            </a:r>
            <a:r>
              <a:rPr lang="en-US" altLang="zh-CN" kern="0" dirty="0" err="1"/>
              <a:t>eWEEK</a:t>
            </a:r>
            <a:r>
              <a:rPr lang="en-US" altLang="zh-CN" kern="0" dirty="0"/>
              <a:t> estimated </a:t>
            </a:r>
            <a:r>
              <a:rPr lang="en-US" altLang="zh-CN" kern="0" dirty="0">
                <a:solidFill>
                  <a:srgbClr val="FF0000"/>
                </a:solidFill>
              </a:rPr>
              <a:t>US$500 million </a:t>
            </a:r>
            <a:r>
              <a:rPr lang="en-US" altLang="zh-CN" kern="0" dirty="0"/>
              <a:t>as a starting point</a:t>
            </a:r>
            <a:r>
              <a:rPr lang="en-US" altLang="zh-CN" kern="0" dirty="0" smtClean="0"/>
              <a:t>.</a:t>
            </a:r>
          </a:p>
          <a:p>
            <a:r>
              <a:rPr lang="en-US" altLang="zh-CN" kern="0" dirty="0" smtClean="0"/>
              <a:t>Further </a:t>
            </a:r>
            <a:r>
              <a:rPr lang="en-US" altLang="zh-CN" kern="0" dirty="0"/>
              <a:t>investigations revealed </a:t>
            </a:r>
            <a:r>
              <a:rPr lang="zh-CN" altLang="en-US" kern="0" dirty="0" smtClean="0"/>
              <a:t>：</a:t>
            </a:r>
            <a:endParaRPr lang="en-US" altLang="zh-CN" kern="0" dirty="0" smtClean="0"/>
          </a:p>
          <a:p>
            <a:pPr lvl="1"/>
            <a:r>
              <a:rPr lang="en-US" altLang="zh-CN" dirty="0"/>
              <a:t>OpenSSL was maintained by a handful of </a:t>
            </a:r>
            <a:r>
              <a:rPr lang="en-US" altLang="zh-CN" dirty="0">
                <a:solidFill>
                  <a:srgbClr val="FF0000"/>
                </a:solidFill>
              </a:rPr>
              <a:t>volunteers</a:t>
            </a:r>
            <a:r>
              <a:rPr lang="en-US" altLang="zh-CN" dirty="0"/>
              <a:t>, only one of whom worked full-time. </a:t>
            </a:r>
            <a:endParaRPr lang="en-US" altLang="zh-CN" kern="0" dirty="0" smtClean="0"/>
          </a:p>
          <a:p>
            <a:pPr lvl="1"/>
            <a:r>
              <a:rPr lang="en-US" altLang="zh-CN" dirty="0"/>
              <a:t>Yearly donations to the OpenSSL project were about </a:t>
            </a:r>
            <a:r>
              <a:rPr lang="en-US" altLang="zh-CN" dirty="0">
                <a:solidFill>
                  <a:srgbClr val="FF0000"/>
                </a:solidFill>
              </a:rPr>
              <a:t>US$2,000</a:t>
            </a:r>
            <a:r>
              <a:rPr lang="en-US" altLang="zh-CN" dirty="0" smtClean="0"/>
              <a:t>.</a:t>
            </a:r>
            <a:endParaRPr lang="en-US" altLang="zh-CN" kern="0" dirty="0" smtClean="0"/>
          </a:p>
          <a:p>
            <a:pPr lvl="1"/>
            <a:endParaRPr lang="en-US" altLang="zh-CN" kern="0" dirty="0"/>
          </a:p>
        </p:txBody>
      </p:sp>
    </p:spTree>
    <p:extLst>
      <p:ext uri="{BB962C8B-B14F-4D97-AF65-F5344CB8AC3E}">
        <p14:creationId xmlns:p14="http://schemas.microsoft.com/office/powerpoint/2010/main" val="2147501022"/>
      </p:ext>
    </p:extLst>
  </p:cSld>
  <p:clrMapOvr>
    <a:masterClrMapping/>
  </p:clrMapOvr>
  <p:transition spd="med"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600" b="1" dirty="0">
                <a:solidFill>
                  <a:schemeClr val="bg1"/>
                </a:solidFill>
              </a:rPr>
              <a:t>Open Source Security </a:t>
            </a:r>
            <a:r>
              <a:rPr lang="en-US" altLang="zh-CN" sz="3600" b="1" dirty="0" smtClean="0">
                <a:solidFill>
                  <a:schemeClr val="bg1"/>
                </a:solidFill>
              </a:rPr>
              <a:t>Risks</a:t>
            </a:r>
            <a:r>
              <a:rPr lang="en-US" altLang="zh-CN" sz="3600" dirty="0" smtClean="0">
                <a:solidFill>
                  <a:schemeClr val="bg1"/>
                </a:solidFill>
                <a:latin typeface="Arial" panose="020B0604020202020204"/>
              </a:rPr>
              <a:t>-</a:t>
            </a:r>
            <a:r>
              <a:rPr lang="en-US" altLang="zh-CN" sz="2800" dirty="0">
                <a:solidFill>
                  <a:schemeClr val="bg1"/>
                </a:solidFill>
                <a:latin typeface="Arial" panose="020B0604020202020204"/>
              </a:rPr>
              <a:t>wide impact</a:t>
            </a:r>
            <a:endParaRPr lang="zh-CN" altLang="en-US" sz="2700" dirty="0">
              <a:solidFill>
                <a:schemeClr val="bg1"/>
              </a:solidFill>
              <a:latin typeface="Arial" panose="020B0604020202020204"/>
            </a:endParaRPr>
          </a:p>
        </p:txBody>
      </p:sp>
      <p:sp>
        <p:nvSpPr>
          <p:cNvPr id="7" name="内容占位符 2"/>
          <p:cNvSpPr txBox="1">
            <a:spLocks/>
          </p:cNvSpPr>
          <p:nvPr/>
        </p:nvSpPr>
        <p:spPr>
          <a:xfrm>
            <a:off x="443381" y="1381823"/>
            <a:ext cx="5405327" cy="4915460"/>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r>
              <a:rPr lang="en-US" altLang="zh-CN" kern="0" dirty="0" smtClean="0"/>
              <a:t>Glibc GHOST</a:t>
            </a:r>
            <a:r>
              <a:rPr lang="zh-CN" altLang="en-US" kern="0" dirty="0" smtClean="0"/>
              <a:t>：</a:t>
            </a:r>
            <a:endParaRPr lang="en-US" altLang="zh-CN" kern="0" dirty="0" smtClean="0"/>
          </a:p>
          <a:p>
            <a:pPr lvl="1"/>
            <a:r>
              <a:rPr lang="en-US" altLang="zh-CN" kern="0" dirty="0"/>
              <a:t>The GHOST vulnerability is a serious weakness in the Linux </a:t>
            </a:r>
            <a:r>
              <a:rPr lang="en-US" altLang="zh-CN" kern="0" dirty="0" err="1"/>
              <a:t>glibc</a:t>
            </a:r>
            <a:r>
              <a:rPr lang="en-US" altLang="zh-CN" kern="0" dirty="0"/>
              <a:t> library. It allows attackers to remotely take complete control of the victim system without having any prior knowledge of system credentials. </a:t>
            </a:r>
            <a:endParaRPr lang="en-US" altLang="zh-CN" kern="0" dirty="0" smtClean="0"/>
          </a:p>
          <a:p>
            <a:pPr lvl="1"/>
            <a:r>
              <a:rPr lang="en-US" altLang="zh-CN" kern="0" dirty="0"/>
              <a:t>The GNU C Library or </a:t>
            </a:r>
            <a:r>
              <a:rPr lang="en-US" altLang="zh-CN" kern="0" dirty="0" err="1"/>
              <a:t>glibc</a:t>
            </a:r>
            <a:r>
              <a:rPr lang="en-US" altLang="zh-CN" kern="0" dirty="0"/>
              <a:t> is an implementation of the standard C library and a core part of the Linux operating system. Without this library a Linux system will not function. </a:t>
            </a:r>
            <a:endParaRPr lang="en-US" altLang="zh-CN" kern="0" dirty="0" smtClean="0"/>
          </a:p>
          <a:p>
            <a:pPr marL="457124" lvl="1" indent="0">
              <a:buNone/>
            </a:pPr>
            <a:endParaRPr lang="en-US" altLang="zh-CN" kern="0" dirty="0"/>
          </a:p>
        </p:txBody>
      </p:sp>
      <p:pic>
        <p:nvPicPr>
          <p:cNvPr id="3" name="图片 2"/>
          <p:cNvPicPr>
            <a:picLocks noChangeAspect="1"/>
          </p:cNvPicPr>
          <p:nvPr/>
        </p:nvPicPr>
        <p:blipFill>
          <a:blip r:embed="rId3"/>
          <a:stretch>
            <a:fillRect/>
          </a:stretch>
        </p:blipFill>
        <p:spPr>
          <a:xfrm>
            <a:off x="6187578" y="1301873"/>
            <a:ext cx="5113463" cy="4995410"/>
          </a:xfrm>
          <a:prstGeom prst="rect">
            <a:avLst/>
          </a:prstGeom>
        </p:spPr>
      </p:pic>
    </p:spTree>
    <p:extLst>
      <p:ext uri="{BB962C8B-B14F-4D97-AF65-F5344CB8AC3E}">
        <p14:creationId xmlns:p14="http://schemas.microsoft.com/office/powerpoint/2010/main" val="931297985"/>
      </p:ext>
    </p:extLst>
  </p:cSld>
  <p:clrMapOvr>
    <a:masterClrMapping/>
  </p:clrMapOvr>
  <p:transition spd="med"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标题 4"/>
          <p:cNvSpPr txBox="1">
            <a:spLocks/>
          </p:cNvSpPr>
          <p:nvPr/>
        </p:nvSpPr>
        <p:spPr>
          <a:xfrm>
            <a:off x="838200" y="-87439"/>
            <a:ext cx="10515600" cy="132556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ltLang="zh-CN" sz="3600" noProof="0" dirty="0" smtClean="0">
                <a:solidFill>
                  <a:schemeClr val="bg1"/>
                </a:solidFill>
                <a:latin typeface="Arial" panose="020B0604020202020204" pitchFamily="34" charset="0"/>
                <a:ea typeface="+mj-ea"/>
                <a:cs typeface="Arial" panose="020B0604020202020204" pitchFamily="34" charset="0"/>
              </a:rPr>
              <a:t>Topic</a:t>
            </a:r>
            <a:endParaRPr kumimoji="0" lang="zh-CN" altLang="en-US" sz="3600" b="0"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grpSp>
        <p:nvGrpSpPr>
          <p:cNvPr id="106" name="组合 105"/>
          <p:cNvGrpSpPr/>
          <p:nvPr/>
        </p:nvGrpSpPr>
        <p:grpSpPr>
          <a:xfrm>
            <a:off x="2709017" y="1912427"/>
            <a:ext cx="7521911" cy="3090894"/>
            <a:chOff x="1283752" y="1060376"/>
            <a:chExt cx="6099305" cy="2520280"/>
          </a:xfrm>
        </p:grpSpPr>
        <p:sp>
          <p:nvSpPr>
            <p:cNvPr id="107" name="圆角矩形 106"/>
            <p:cNvSpPr/>
            <p:nvPr/>
          </p:nvSpPr>
          <p:spPr>
            <a:xfrm>
              <a:off x="1907704" y="1060376"/>
              <a:ext cx="5472000"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marL="450850" indent="-450850" defTabSz="783637" eaLnBrk="0" hangingPunct="0">
                <a:lnSpc>
                  <a:spcPct val="150000"/>
                </a:lnSpc>
                <a:buClr>
                  <a:srgbClr val="CC9900"/>
                </a:buClr>
                <a:buSzPct val="80000"/>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Open Source Security Risks</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08" name="圆角矩形 26"/>
            <p:cNvSpPr/>
            <p:nvPr/>
          </p:nvSpPr>
          <p:spPr>
            <a:xfrm>
              <a:off x="1283752" y="1060376"/>
              <a:ext cx="479935"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algn="ctr" defTabSz="783637" eaLnBrk="0" hangingPunct="0">
                <a:buClr>
                  <a:srgbClr val="CC9900"/>
                </a:buClr>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1</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09" name="圆角矩形 22"/>
            <p:cNvSpPr/>
            <p:nvPr/>
          </p:nvSpPr>
          <p:spPr>
            <a:xfrm>
              <a:off x="1283753" y="2092447"/>
              <a:ext cx="479935" cy="480097"/>
            </a:xfrm>
            <a:prstGeom prst="roundRect">
              <a:avLst>
                <a:gd name="adj" fmla="val 0"/>
              </a:avLst>
            </a:prstGeom>
            <a:solidFill>
              <a:srgbClr val="00589A"/>
            </a:solidFill>
            <a:ln w="19050">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prstMaterial="matte"/>
          </p:spPr>
          <p:style>
            <a:lnRef idx="3">
              <a:schemeClr val="lt1"/>
            </a:lnRef>
            <a:fillRef idx="1">
              <a:schemeClr val="accent1"/>
            </a:fillRef>
            <a:effectRef idx="1">
              <a:schemeClr val="accent1"/>
            </a:effectRef>
            <a:fontRef idx="minor">
              <a:schemeClr val="lt1"/>
            </a:fontRef>
          </p:style>
          <p:txBody>
            <a:bodyPr lIns="81609" tIns="40804" rIns="81609" bIns="40804" anchor="ctr"/>
            <a:lstStyle/>
            <a:p>
              <a:pPr algn="ctr" defTabSz="783637" eaLnBrk="0" hangingPunct="0">
                <a:buClr>
                  <a:srgbClr val="CC9900"/>
                </a:buClr>
              </a:pPr>
              <a:r>
                <a:rPr lang="en-US" altLang="zh-CN" sz="1900" b="1" dirty="0">
                  <a:solidFill>
                    <a:schemeClr val="bg1"/>
                  </a:solidFill>
                  <a:latin typeface="微软雅黑" pitchFamily="34" charset="-122"/>
                  <a:ea typeface="微软雅黑" pitchFamily="34" charset="-122"/>
                  <a:cs typeface="Arial" pitchFamily="34" charset="0"/>
                </a:rPr>
                <a:t>2</a:t>
              </a:r>
              <a:endParaRPr lang="zh-CN" altLang="en-US" sz="1900" b="1" dirty="0">
                <a:solidFill>
                  <a:schemeClr val="bg1"/>
                </a:solidFill>
                <a:latin typeface="微软雅黑" pitchFamily="34" charset="-122"/>
                <a:ea typeface="微软雅黑" pitchFamily="34" charset="-122"/>
                <a:cs typeface="Arial" pitchFamily="34" charset="0"/>
              </a:endParaRPr>
            </a:p>
          </p:txBody>
        </p:sp>
        <p:sp>
          <p:nvSpPr>
            <p:cNvPr id="110" name="圆角矩形 109"/>
            <p:cNvSpPr/>
            <p:nvPr/>
          </p:nvSpPr>
          <p:spPr>
            <a:xfrm>
              <a:off x="1907704" y="2092737"/>
              <a:ext cx="5472608" cy="480097"/>
            </a:xfrm>
            <a:prstGeom prst="roundRect">
              <a:avLst>
                <a:gd name="adj" fmla="val 0"/>
              </a:avLst>
            </a:prstGeom>
            <a:solidFill>
              <a:srgbClr val="00589A"/>
            </a:solidFill>
            <a:ln w="19050">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prstMaterial="matte"/>
          </p:spPr>
          <p:style>
            <a:lnRef idx="3">
              <a:schemeClr val="lt1"/>
            </a:lnRef>
            <a:fillRef idx="1">
              <a:schemeClr val="accent1"/>
            </a:fillRef>
            <a:effectRef idx="1">
              <a:schemeClr val="accent1"/>
            </a:effectRef>
            <a:fontRef idx="minor">
              <a:schemeClr val="lt1"/>
            </a:fontRef>
          </p:style>
          <p:txBody>
            <a:bodyPr lIns="81609" tIns="40804" rIns="81609" bIns="40804" anchor="ctr"/>
            <a:lstStyle/>
            <a:p>
              <a:pPr defTabSz="783637" eaLnBrk="0" hangingPunct="0">
                <a:buClr>
                  <a:srgbClr val="CC9900"/>
                </a:buClr>
              </a:pPr>
              <a:r>
                <a:rPr lang="en-US" altLang="zh-CN" sz="1900" b="1" dirty="0">
                  <a:solidFill>
                    <a:schemeClr val="bg1"/>
                  </a:solidFill>
                  <a:latin typeface="微软雅黑" pitchFamily="34" charset="-122"/>
                  <a:ea typeface="微软雅黑" pitchFamily="34" charset="-122"/>
                  <a:cs typeface="Arial" pitchFamily="34" charset="0"/>
                </a:rPr>
                <a:t>ONAP Security Status</a:t>
              </a:r>
              <a:endParaRPr lang="zh-CN" altLang="en-US" sz="1900" b="1" dirty="0">
                <a:solidFill>
                  <a:schemeClr val="bg1"/>
                </a:solidFill>
                <a:latin typeface="微软雅黑" pitchFamily="34" charset="-122"/>
                <a:ea typeface="微软雅黑" pitchFamily="34" charset="-122"/>
                <a:cs typeface="Arial" pitchFamily="34" charset="0"/>
              </a:endParaRPr>
            </a:p>
          </p:txBody>
        </p:sp>
        <p:sp>
          <p:nvSpPr>
            <p:cNvPr id="111" name="圆角矩形 22"/>
            <p:cNvSpPr/>
            <p:nvPr/>
          </p:nvSpPr>
          <p:spPr>
            <a:xfrm>
              <a:off x="1283753" y="3100559"/>
              <a:ext cx="479935"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algn="ctr" defTabSz="783637" eaLnBrk="0" hangingPunct="0">
                <a:buClr>
                  <a:srgbClr val="CC9900"/>
                </a:buClr>
                <a:defRPr/>
              </a:pPr>
              <a:r>
                <a:rPr lang="en-US" altLang="zh-CN" sz="1900" b="1" dirty="0" smtClean="0">
                  <a:solidFill>
                    <a:schemeClr val="accent4">
                      <a:lumMod val="85000"/>
                      <a:lumOff val="15000"/>
                    </a:schemeClr>
                  </a:solidFill>
                  <a:latin typeface="微软雅黑" pitchFamily="34" charset="-122"/>
                  <a:ea typeface="微软雅黑" pitchFamily="34" charset="-122"/>
                  <a:cs typeface="Arial" pitchFamily="34" charset="0"/>
                </a:rPr>
                <a:t>3</a:t>
              </a:r>
              <a:endParaRPr lang="zh-CN" altLang="en-US" sz="1900" b="1" dirty="0">
                <a:solidFill>
                  <a:schemeClr val="accent4">
                    <a:lumMod val="85000"/>
                    <a:lumOff val="15000"/>
                  </a:schemeClr>
                </a:solidFill>
                <a:latin typeface="微软雅黑" pitchFamily="34" charset="-122"/>
                <a:ea typeface="微软雅黑" pitchFamily="34" charset="-122"/>
                <a:cs typeface="Arial" pitchFamily="34" charset="0"/>
              </a:endParaRPr>
            </a:p>
          </p:txBody>
        </p:sp>
        <p:sp>
          <p:nvSpPr>
            <p:cNvPr id="112" name="圆角矩形 111"/>
            <p:cNvSpPr/>
            <p:nvPr/>
          </p:nvSpPr>
          <p:spPr>
            <a:xfrm>
              <a:off x="1910449" y="3100559"/>
              <a:ext cx="5472608" cy="480097"/>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81609" tIns="40804" rIns="81609" bIns="40804" anchor="ctr"/>
            <a:lstStyle/>
            <a:p>
              <a:pPr marL="450850" indent="-450850" defTabSz="783637" eaLnBrk="0" hangingPunct="0">
                <a:lnSpc>
                  <a:spcPct val="150000"/>
                </a:lnSpc>
                <a:buClr>
                  <a:srgbClr val="CC9900"/>
                </a:buClr>
                <a:buSzPct val="80000"/>
                <a:defRPr/>
              </a:pPr>
              <a:r>
                <a:rPr lang="en-US" altLang="zh-CN" sz="1900" b="1" dirty="0">
                  <a:solidFill>
                    <a:schemeClr val="accent4">
                      <a:lumMod val="85000"/>
                      <a:lumOff val="15000"/>
                    </a:schemeClr>
                  </a:solidFill>
                  <a:latin typeface="微软雅黑" pitchFamily="34" charset="-122"/>
                  <a:ea typeface="微软雅黑" pitchFamily="34" charset="-122"/>
                  <a:cs typeface="Arial" pitchFamily="34" charset="0"/>
                </a:rPr>
                <a:t>Security Enhance Suggestions</a:t>
              </a:r>
              <a:endParaRPr lang="en-US" altLang="zh-CN" sz="1900" b="1" dirty="0" smtClean="0">
                <a:solidFill>
                  <a:schemeClr val="accent4">
                    <a:lumMod val="85000"/>
                    <a:lumOff val="15000"/>
                  </a:schemeClr>
                </a:solidFill>
                <a:latin typeface="微软雅黑" pitchFamily="34" charset="-122"/>
                <a:ea typeface="微软雅黑" pitchFamily="34" charset="-122"/>
                <a:cs typeface="Arial" pitchFamily="34" charset="0"/>
              </a:endParaRPr>
            </a:p>
          </p:txBody>
        </p:sp>
      </p:grpSp>
    </p:spTree>
    <p:extLst>
      <p:ext uri="{BB962C8B-B14F-4D97-AF65-F5344CB8AC3E}">
        <p14:creationId xmlns:p14="http://schemas.microsoft.com/office/powerpoint/2010/main" val="1394624499"/>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8738" y="109043"/>
            <a:ext cx="11714725" cy="548497"/>
          </a:xfrm>
        </p:spPr>
        <p:txBody>
          <a:bodyPr>
            <a:normAutofit/>
          </a:bodyPr>
          <a:lstStyle/>
          <a:p>
            <a:r>
              <a:rPr lang="en-US" altLang="zh-CN" sz="3700" b="1" dirty="0">
                <a:solidFill>
                  <a:schemeClr val="bg1"/>
                </a:solidFill>
                <a:latin typeface="Arial" panose="020B0604020202020204"/>
              </a:rPr>
              <a:t>ONAP Security </a:t>
            </a:r>
            <a:r>
              <a:rPr lang="en-US" altLang="zh-CN" sz="3700" b="1" dirty="0" smtClean="0">
                <a:solidFill>
                  <a:schemeClr val="bg1"/>
                </a:solidFill>
                <a:latin typeface="Arial" panose="020B0604020202020204"/>
              </a:rPr>
              <a:t>Status</a:t>
            </a:r>
            <a:r>
              <a:rPr lang="en-US" altLang="zh-CN" sz="2700" dirty="0" smtClean="0">
                <a:solidFill>
                  <a:schemeClr val="bg1"/>
                </a:solidFill>
                <a:latin typeface="Arial" panose="020B0604020202020204"/>
              </a:rPr>
              <a:t>-</a:t>
            </a:r>
            <a:r>
              <a:rPr lang="en-US" altLang="zh-CN" sz="2200" dirty="0" smtClean="0">
                <a:solidFill>
                  <a:schemeClr val="bg1"/>
                </a:solidFill>
                <a:latin typeface="Arial" panose="020B0604020202020204"/>
              </a:rPr>
              <a:t>many open source components, many vulnerabilities</a:t>
            </a:r>
            <a:endParaRPr lang="zh-CN" altLang="en-US" sz="2200" dirty="0">
              <a:solidFill>
                <a:schemeClr val="bg1"/>
              </a:solidFill>
              <a:latin typeface="Arial" panose="020B0604020202020204"/>
            </a:endParaRPr>
          </a:p>
        </p:txBody>
      </p:sp>
      <p:sp>
        <p:nvSpPr>
          <p:cNvPr id="7" name="内容占位符 2"/>
          <p:cNvSpPr txBox="1">
            <a:spLocks/>
          </p:cNvSpPr>
          <p:nvPr/>
        </p:nvSpPr>
        <p:spPr>
          <a:xfrm>
            <a:off x="520188" y="4277128"/>
            <a:ext cx="11397254" cy="1150278"/>
          </a:xfrm>
          <a:prstGeom prst="rect">
            <a:avLst/>
          </a:prstGeom>
        </p:spPr>
        <p:txBody>
          <a:bodyPr/>
          <a:lstStyle>
            <a:lvl1pPr marL="342844" indent="-342844" algn="l" rtl="0" eaLnBrk="0" fontAlgn="base" hangingPunct="0">
              <a:lnSpc>
                <a:spcPct val="140000"/>
              </a:lnSpc>
              <a:spcBef>
                <a:spcPct val="0"/>
              </a:spcBef>
              <a:spcAft>
                <a:spcPct val="0"/>
              </a:spcAft>
              <a:buClr>
                <a:srgbClr val="777777"/>
              </a:buClr>
              <a:buSzPct val="60000"/>
              <a:buFont typeface="Wingdings" charset="2"/>
              <a:buChar char="l"/>
              <a:defRPr sz="2000">
                <a:solidFill>
                  <a:schemeClr val="tx1"/>
                </a:solidFill>
                <a:latin typeface="微软雅黑" pitchFamily="34" charset="-122"/>
                <a:ea typeface="微软雅黑" pitchFamily="34" charset="-122"/>
                <a:cs typeface="+mn-cs"/>
              </a:defRPr>
            </a:lvl1pPr>
            <a:lvl2pPr marL="742826" indent="-285702" algn="l" rtl="0" eaLnBrk="0" fontAlgn="base" hangingPunct="0">
              <a:lnSpc>
                <a:spcPct val="140000"/>
              </a:lnSpc>
              <a:spcBef>
                <a:spcPct val="0"/>
              </a:spcBef>
              <a:spcAft>
                <a:spcPct val="0"/>
              </a:spcAft>
              <a:buSzPct val="50000"/>
              <a:buFont typeface="Wingdings" charset="2"/>
              <a:buChar char="p"/>
              <a:defRPr>
                <a:solidFill>
                  <a:schemeClr val="tx1"/>
                </a:solidFill>
                <a:latin typeface="微软雅黑" pitchFamily="34" charset="-122"/>
                <a:ea typeface="微软雅黑" pitchFamily="34" charset="-122"/>
                <a:cs typeface="+mn-cs"/>
              </a:defRPr>
            </a:lvl2pPr>
            <a:lvl3pPr marL="1142810" indent="-228562" algn="l" rtl="0" eaLnBrk="0" fontAlgn="base" hangingPunct="0">
              <a:lnSpc>
                <a:spcPct val="140000"/>
              </a:lnSpc>
              <a:spcBef>
                <a:spcPct val="0"/>
              </a:spcBef>
              <a:spcAft>
                <a:spcPct val="0"/>
              </a:spcAft>
              <a:buSzPct val="50000"/>
              <a:buFont typeface="Wingdings" charset="2"/>
              <a:buChar char="n"/>
              <a:defRPr sz="1600">
                <a:solidFill>
                  <a:schemeClr val="tx1"/>
                </a:solidFill>
                <a:latin typeface="微软雅黑" pitchFamily="34" charset="-122"/>
                <a:ea typeface="微软雅黑" pitchFamily="34" charset="-122"/>
                <a:cs typeface="+mn-cs"/>
              </a:defRPr>
            </a:lvl3pPr>
            <a:lvl4pPr marL="1599933" indent="-228562" algn="l" rtl="0" eaLnBrk="0" fontAlgn="base" hangingPunct="0">
              <a:lnSpc>
                <a:spcPct val="140000"/>
              </a:lnSpc>
              <a:spcBef>
                <a:spcPct val="0"/>
              </a:spcBef>
              <a:spcAft>
                <a:spcPct val="0"/>
              </a:spcAft>
              <a:buChar char="–"/>
              <a:defRPr sz="1400">
                <a:solidFill>
                  <a:schemeClr val="tx1"/>
                </a:solidFill>
                <a:latin typeface="微软雅黑" pitchFamily="34" charset="-122"/>
                <a:ea typeface="微软雅黑" pitchFamily="34" charset="-122"/>
                <a:cs typeface="+mn-cs"/>
              </a:defRPr>
            </a:lvl4pPr>
            <a:lvl5pPr marL="2057057" indent="-228562" algn="l" rtl="0" eaLnBrk="0" fontAlgn="base" hangingPunct="0">
              <a:lnSpc>
                <a:spcPct val="140000"/>
              </a:lnSpc>
              <a:spcBef>
                <a:spcPct val="0"/>
              </a:spcBef>
              <a:spcAft>
                <a:spcPct val="0"/>
              </a:spcAft>
              <a:buFont typeface="Arial" charset="0"/>
              <a:buChar char="~"/>
              <a:defRPr sz="1200">
                <a:solidFill>
                  <a:schemeClr val="tx1"/>
                </a:solidFill>
                <a:latin typeface="微软雅黑" pitchFamily="34" charset="-122"/>
                <a:ea typeface="微软雅黑" pitchFamily="34" charset="-122"/>
                <a:cs typeface="+mn-cs"/>
              </a:defRPr>
            </a:lvl5pPr>
            <a:lvl6pPr marL="2514181"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304"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8430"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5552" indent="-228562"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a:lstStyle>
          <a:p>
            <a:r>
              <a:rPr lang="en-US" altLang="zh-CN" sz="1800" dirty="0" smtClean="0"/>
              <a:t>Many open source components are found in ONAP</a:t>
            </a:r>
            <a:r>
              <a:rPr lang="zh-CN" altLang="en-US" sz="1800" dirty="0" smtClean="0"/>
              <a:t>，</a:t>
            </a:r>
            <a:r>
              <a:rPr lang="en-US" altLang="zh-CN" sz="1800" dirty="0" smtClean="0"/>
              <a:t>and many vulnerabilities are introduced: 171 vulnerabilities found in 718 components in SO, 398 vulnerabilities in 705 components in AAI…</a:t>
            </a:r>
          </a:p>
          <a:p>
            <a:r>
              <a:rPr lang="en-US" altLang="zh-CN" sz="1800" kern="0" dirty="0"/>
              <a:t>All the </a:t>
            </a:r>
            <a:r>
              <a:rPr lang="en-US" altLang="zh-CN" sz="1800" kern="0" dirty="0" smtClean="0"/>
              <a:t>vulnerabilities are listed in NVD</a:t>
            </a:r>
            <a:endParaRPr lang="en-US" altLang="zh-CN" kern="0" dirty="0" smtClean="0"/>
          </a:p>
        </p:txBody>
      </p:sp>
      <p:grpSp>
        <p:nvGrpSpPr>
          <p:cNvPr id="8" name="组合 7"/>
          <p:cNvGrpSpPr/>
          <p:nvPr/>
        </p:nvGrpSpPr>
        <p:grpSpPr>
          <a:xfrm>
            <a:off x="1985536" y="1243107"/>
            <a:ext cx="7622268" cy="2792888"/>
            <a:chOff x="197529" y="908137"/>
            <a:chExt cx="5254037" cy="3724821"/>
          </a:xfrm>
        </p:grpSpPr>
        <p:graphicFrame>
          <p:nvGraphicFramePr>
            <p:cNvPr id="9" name="图表 8"/>
            <p:cNvGraphicFramePr>
              <a:graphicFrameLocks/>
            </p:cNvGraphicFramePr>
            <p:nvPr>
              <p:extLst/>
            </p:nvPr>
          </p:nvGraphicFramePr>
          <p:xfrm>
            <a:off x="197529" y="908137"/>
            <a:ext cx="5254037" cy="3724821"/>
          </p:xfrm>
          <a:graphic>
            <a:graphicData uri="http://schemas.openxmlformats.org/drawingml/2006/chart">
              <c:chart xmlns:c="http://schemas.openxmlformats.org/drawingml/2006/chart" xmlns:r="http://schemas.openxmlformats.org/officeDocument/2006/relationships" r:id="rId3"/>
            </a:graphicData>
          </a:graphic>
        </p:graphicFrame>
        <p:sp>
          <p:nvSpPr>
            <p:cNvPr id="10" name="椭圆 9"/>
            <p:cNvSpPr/>
            <p:nvPr/>
          </p:nvSpPr>
          <p:spPr bwMode="auto">
            <a:xfrm>
              <a:off x="2020388" y="1602374"/>
              <a:ext cx="3065417" cy="1968137"/>
            </a:xfrm>
            <a:prstGeom prst="ellipse">
              <a:avLst/>
            </a:prstGeom>
            <a:noFill/>
            <a:ln w="9525" cap="flat" cmpd="sng" algn="ctr">
              <a:solidFill>
                <a:schemeClr val="tx1"/>
              </a:solid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buClr>
                  <a:srgbClr val="CC9900"/>
                </a:buClr>
                <a:buFont typeface="Wingdings" pitchFamily="2" charset="2"/>
                <a:buChar char="n"/>
              </a:pPr>
              <a:endParaRPr lang="zh-CN" altLang="en-US" sz="1350" b="1">
                <a:latin typeface="Arial" charset="0"/>
                <a:ea typeface="宋体" charset="-122"/>
              </a:endParaRPr>
            </a:p>
          </p:txBody>
        </p:sp>
      </p:grpSp>
    </p:spTree>
    <p:extLst>
      <p:ext uri="{BB962C8B-B14F-4D97-AF65-F5344CB8AC3E}">
        <p14:creationId xmlns:p14="http://schemas.microsoft.com/office/powerpoint/2010/main" val="2441128365"/>
      </p:ext>
    </p:extLst>
  </p:cSld>
  <p:clrMapOvr>
    <a:masterClrMapping/>
  </p:clrMapOvr>
  <p:transition spd="med"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ONAP_powerpoint_presentation_v1</Template>
  <TotalTime>8089</TotalTime>
  <Words>803</Words>
  <Application>Microsoft Office PowerPoint</Application>
  <PresentationFormat>宽屏</PresentationFormat>
  <Paragraphs>97</Paragraphs>
  <Slides>18</Slides>
  <Notes>13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.AppleSystemUIFont</vt:lpstr>
      <vt:lpstr>MS PGothic</vt:lpstr>
      <vt:lpstr>宋体</vt:lpstr>
      <vt:lpstr>微软雅黑</vt:lpstr>
      <vt:lpstr>DengXian</vt:lpstr>
      <vt:lpstr>DengXian Light</vt:lpstr>
      <vt:lpstr>Arial</vt:lpstr>
      <vt:lpstr>Calibri</vt:lpstr>
      <vt:lpstr>Wingdings</vt:lpstr>
      <vt:lpstr>Office Theme</vt:lpstr>
      <vt:lpstr>ONAP Security Concerns  Aug 03, 2018      </vt:lpstr>
      <vt:lpstr>PowerPoint 演示文稿</vt:lpstr>
      <vt:lpstr>Open Source Security Risks-most applications have open source components</vt:lpstr>
      <vt:lpstr>Open Source Security Risks- vulnerabilities grew rapidly, and repair time prolonged</vt:lpstr>
      <vt:lpstr>Open Source Security Risks-Top 10 high-risk components</vt:lpstr>
      <vt:lpstr>Open Source Security Risks- wide impact</vt:lpstr>
      <vt:lpstr>Open Source Security Risks-wide impact</vt:lpstr>
      <vt:lpstr>PowerPoint 演示文稿</vt:lpstr>
      <vt:lpstr>ONAP Security Status-many open source components, many vulnerabilities</vt:lpstr>
      <vt:lpstr>ONAP Security Status-  open source components status</vt:lpstr>
      <vt:lpstr>ONAP Security Status -commons-fileupload vulnerability example</vt:lpstr>
      <vt:lpstr>ONAP Security Status- jackson-databind vulnerability example</vt:lpstr>
      <vt:lpstr>ONAP Security Status– SDC service vulnerabilities status</vt:lpstr>
      <vt:lpstr>ONAP Security Status- SDC service vulnerability example</vt:lpstr>
      <vt:lpstr>ONAP Security Status- SDC service vulnerability example</vt:lpstr>
      <vt:lpstr>PowerPoint 演示文稿</vt:lpstr>
      <vt:lpstr>Security Enhance Suggestions</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Chenying (George)</cp:lastModifiedBy>
  <cp:revision>476</cp:revision>
  <dcterms:created xsi:type="dcterms:W3CDTF">2017-02-27T16:23:08Z</dcterms:created>
  <dcterms:modified xsi:type="dcterms:W3CDTF">2018-08-08T12:38:04Z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1509069745</vt:lpwstr>
  </property>
</Properties>
</file>