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3"/>
    <p:sldId id="257" r:id="rId4"/>
    <p:sldId id="268" r:id="rId5"/>
    <p:sldId id="259" r:id="rId7"/>
    <p:sldId id="271" r:id="rId8"/>
    <p:sldId id="269" r:id="rId9"/>
    <p:sldId id="261" r:id="rId10"/>
    <p:sldId id="262" r:id="rId11"/>
    <p:sldId id="282" r:id="rId12"/>
    <p:sldId id="272" r:id="rId13"/>
    <p:sldId id="263" r:id="rId14"/>
    <p:sldId id="280" r:id="rId15"/>
    <p:sldId id="265" r:id="rId16"/>
    <p:sldId id="281" r:id="rId17"/>
    <p:sldId id="266" r:id="rId18"/>
    <p:sldId id="267" r:id="rId1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3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CU：原BBU的非实时部分将分割出来，重新定义为CU（Centralized Unit，集中单元），负责处理非实时协议和服务。</a:t>
            </a:r>
            <a:endParaRPr lang="zh-CN" altLang="en-US"/>
          </a:p>
          <a:p>
            <a:endParaRPr lang="zh-CN" altLang="en-US"/>
          </a:p>
          <a:p>
            <a:r>
              <a:rPr lang="zh-CN" altLang="en-US"/>
              <a:t>AAU：BBU的部分物理层处理功能与原RRU合并为AAU （Active Antenna Unit，有源天线处理单元）。</a:t>
            </a:r>
            <a:endParaRPr lang="zh-CN" altLang="en-US"/>
          </a:p>
          <a:p>
            <a:endParaRPr lang="zh-CN" altLang="en-US"/>
          </a:p>
          <a:p>
            <a:r>
              <a:rPr lang="zh-CN" altLang="en-US"/>
              <a:t>DU：BBU的剩余功能重新定义为DU（Distribute Unit，分布单元），负责处理物理层协议和实时服务。</a:t>
            </a:r>
            <a:endParaRPr lang="zh-CN" altLang="en-US"/>
          </a:p>
          <a:p>
            <a:endParaRPr lang="zh-CN" altLang="en-US"/>
          </a:p>
          <a:p>
            <a:r>
              <a:rPr lang="zh-CN" altLang="en-US"/>
              <a:t>为了满足5G网络的灵活性和低时延、降低回传负担，核心网下沉和云化成为必然趋势，并引入MEC（移动边缘计算），组成更加分布式的构架。</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先介绍</a:t>
            </a:r>
            <a:r>
              <a:rPr lang="en-US" altLang="zh-CN"/>
              <a:t>class</a:t>
            </a:r>
            <a:endParaRPr lang="en-US" altLang="zh-CN"/>
          </a:p>
          <a:p>
            <a:r>
              <a:rPr lang="zh-CN" altLang="en-US"/>
              <a:t>再介绍关系</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pic>
        <p:nvPicPr>
          <p:cNvPr id="2054" name="Picture 9"/>
          <p:cNvPicPr>
            <a:picLocks noChangeAspect="1"/>
          </p:cNvPicPr>
          <p:nvPr/>
        </p:nvPicPr>
        <p:blipFill>
          <a:blip r:embed="rId2"/>
          <a:stretch>
            <a:fillRect/>
          </a:stretch>
        </p:blipFill>
        <p:spPr>
          <a:xfrm>
            <a:off x="-26987" y="-9525"/>
            <a:ext cx="12198350" cy="6867525"/>
          </a:xfrm>
          <a:prstGeom prst="rect">
            <a:avLst/>
          </a:prstGeom>
          <a:noFill/>
          <a:ln w="9525">
            <a:noFill/>
          </a:ln>
        </p:spPr>
      </p:pic>
      <p:sp>
        <p:nvSpPr>
          <p:cNvPr id="11" name="Rectangle 10"/>
          <p:cNvSpPr/>
          <p:nvPr/>
        </p:nvSpPr>
        <p:spPr>
          <a:xfrm>
            <a:off x="-26987" y="-9525"/>
            <a:ext cx="12207875" cy="18653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endParaRPr lang="en-US" strike="noStrike" noProof="1"/>
          </a:p>
        </p:txBody>
      </p:sp>
      <p:pic>
        <p:nvPicPr>
          <p:cNvPr id="2056" name="Picture 8"/>
          <p:cNvPicPr>
            <a:picLocks noChangeAspect="1"/>
          </p:cNvPicPr>
          <p:nvPr/>
        </p:nvPicPr>
        <p:blipFill>
          <a:blip r:embed="rId3"/>
          <a:stretch>
            <a:fillRect/>
          </a:stretch>
        </p:blipFill>
        <p:spPr>
          <a:xfrm>
            <a:off x="366713" y="498475"/>
            <a:ext cx="3748087" cy="781050"/>
          </a:xfrm>
          <a:prstGeom prst="rect">
            <a:avLst/>
          </a:prstGeom>
          <a:noFill/>
          <a:ln w="9525">
            <a:noFill/>
          </a:ln>
        </p:spPr>
      </p:pic>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pPr fontAlgn="auto"/>
            <a:r>
              <a:rPr lang="en-US" strike="noStrike" noProof="1" dirty="0"/>
              <a:t>Click to edit Master title style</a:t>
            </a:r>
            <a:endParaRPr lang="en-US" strike="noStrike" noProof="1"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r>
              <a:rPr lang="en-US" strike="noStrike" noProof="1" dirty="0"/>
              <a:t>Click to edit Master subtitle style</a:t>
            </a:r>
            <a:endParaRPr lang="en-US" strike="noStrike" noProof="1" dirty="0"/>
          </a:p>
        </p:txBody>
      </p:sp>
      <p:sp>
        <p:nvSpPr>
          <p:cNvPr id="2" name="日期占位符 1"/>
          <p:cNvSpPr>
            <a:spLocks noGrp="1"/>
          </p:cNvSpPr>
          <p:nvPr>
            <p:ph type="dt" sz="half" idx="10"/>
          </p:nvPr>
        </p:nvSpPr>
        <p:spPr/>
        <p:txBody>
          <a:bodyPr/>
          <a:p>
            <a:pPr fontAlgn="auto"/>
            <a:endParaRPr lang="en-US" strike="noStrike" noProof="1" dirty="0"/>
          </a:p>
        </p:txBody>
      </p:sp>
      <p:sp>
        <p:nvSpPr>
          <p:cNvPr id="3" name="灯片编号占位符 2"/>
          <p:cNvSpPr>
            <a:spLocks noGrp="1"/>
          </p:cNvSpPr>
          <p:nvPr>
            <p:ph type="sldNum" sz="quarter" idx="11"/>
          </p:nvPr>
        </p:nvSpPr>
        <p:spPr/>
        <p:txBody>
          <a:bodyPr/>
          <a:p>
            <a:pPr fontAlgn="auto"/>
            <a:fld id="{6C9CD605-947A-3C4E-98CB-B055F943FEBA}" type="slidenum">
              <a:rPr lang="en-US" strike="noStrike" noProof="1" smtClean="0">
                <a:latin typeface="Arial" panose="020B0604020202020204" pitchFamily="34" charset="0"/>
                <a:ea typeface="+mn-ea"/>
                <a:cs typeface="Arial" panose="020B0604020202020204" pitchFamily="34" charset="0"/>
              </a:rPr>
            </a:fld>
            <a:endParaRPr lang="en-US" strike="noStrike" noProof="1" dirty="0"/>
          </a:p>
        </p:txBody>
      </p:sp>
      <p:sp>
        <p:nvSpPr>
          <p:cNvPr id="4" name="页脚占位符 3"/>
          <p:cNvSpPr>
            <a:spLocks noGrp="1"/>
          </p:cNvSpPr>
          <p:nvPr>
            <p:ph type="ftr" sz="quarter" idx="12"/>
          </p:nvPr>
        </p:nvSpPr>
        <p:spPr/>
        <p:txBody>
          <a:bodyPr/>
          <a:p>
            <a:pPr fontAlgn="auto"/>
            <a:endParaRPr lang="en-US" strike="noStrike" noProof="1" dirty="0"/>
          </a:p>
        </p:txBody>
      </p:sp>
    </p:spTree>
  </p:cSld>
  <p:clrMapOvr>
    <a:masterClrMapping/>
  </p:clrMapOvr>
  <p:transition>
    <p:wipe dir="r"/>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12192000" cy="954088"/>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trike="noStrike" noProof="1"/>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pPr fontAlgn="auto"/>
            <a:r>
              <a:rPr lang="en-US" strike="noStrike" noProof="1" dirty="0"/>
              <a:t>Click to edit Master title style</a:t>
            </a:r>
            <a:endParaRPr lang="en-US" strike="noStrike" noProof="1" dirty="0"/>
          </a:p>
        </p:txBody>
      </p:sp>
      <p:sp>
        <p:nvSpPr>
          <p:cNvPr id="12" name="Text Placeholder 11"/>
          <p:cNvSpPr>
            <a:spLocks noGrp="1"/>
          </p:cNvSpPr>
          <p:nvPr>
            <p:ph type="body" sz="quarter" idx="10"/>
          </p:nvPr>
        </p:nvSpPr>
        <p:spPr>
          <a:xfrm>
            <a:off x="314325" y="1138238"/>
            <a:ext cx="11506200" cy="5170487"/>
          </a:xfrm>
        </p:spPr>
        <p:txBody>
          <a:bodyPr/>
          <a:lstStyle/>
          <a:p>
            <a:pPr lvl="0" fontAlgn="auto"/>
            <a:r>
              <a:rPr lang="en-US" strike="noStrike" noProof="1"/>
              <a:t>Edit Master text styles</a:t>
            </a:r>
            <a:endParaRPr lang="en-US" strike="noStrike" noProof="1"/>
          </a:p>
          <a:p>
            <a:pPr lvl="1" fontAlgn="auto"/>
            <a:r>
              <a:rPr lang="en-US" strike="noStrike" noProof="1"/>
              <a:t>Second level</a:t>
            </a:r>
            <a:endParaRPr lang="en-US" strike="noStrike" noProof="1"/>
          </a:p>
          <a:p>
            <a:pPr lvl="2" fontAlgn="auto"/>
            <a:r>
              <a:rPr lang="en-US" strike="noStrike" noProof="1"/>
              <a:t>Third level</a:t>
            </a:r>
            <a:endParaRPr lang="en-US" strike="noStrike" noProof="1"/>
          </a:p>
          <a:p>
            <a:pPr lvl="3" fontAlgn="auto"/>
            <a:r>
              <a:rPr lang="en-US" strike="noStrike" noProof="1"/>
              <a:t>Fourth level</a:t>
            </a:r>
            <a:endParaRPr lang="en-US" strike="noStrike" noProof="1"/>
          </a:p>
          <a:p>
            <a:pPr lvl="4" fontAlgn="auto"/>
            <a:r>
              <a:rPr lang="en-US" strike="noStrike" noProof="1"/>
              <a:t>Fifth level</a:t>
            </a:r>
            <a:endParaRPr lang="en-US" strike="noStrike" noProof="1"/>
          </a:p>
        </p:txBody>
      </p:sp>
      <p:sp>
        <p:nvSpPr>
          <p:cNvPr id="5" name="Date Placeholder 3"/>
          <p:cNvSpPr>
            <a:spLocks noGrp="1"/>
          </p:cNvSpPr>
          <p:nvPr>
            <p:ph type="dt" sz="half" idx="2"/>
          </p:nvPr>
        </p:nvSpPr>
        <p:spPr>
          <a:xfrm>
            <a:off x="73025" y="6489700"/>
            <a:ext cx="3602038" cy="365125"/>
          </a:xfrm>
          <a:prstGeom prst="rect">
            <a:avLst/>
          </a:prstGeom>
        </p:spPr>
        <p:txBody>
          <a:bodyPr/>
          <a:lstStyle>
            <a:lvl1pPr>
              <a:defRPr>
                <a:solidFill>
                  <a:schemeClr val="tx1">
                    <a:alpha val="50000"/>
                  </a:schemeClr>
                </a:solidFill>
              </a:defRPr>
            </a:lvl1pPr>
          </a:lstStyle>
          <a:p>
            <a:pPr fontAlgn="auto"/>
            <a:endParaRPr lang="en-US" noProof="1" dirty="0"/>
          </a:p>
        </p:txBody>
      </p:sp>
      <p:sp>
        <p:nvSpPr>
          <p:cNvPr id="6" name="Slide Number Placeholder 5"/>
          <p:cNvSpPr>
            <a:spLocks noGrp="1"/>
          </p:cNvSpPr>
          <p:nvPr>
            <p:ph type="sldNum" sz="quarter" idx="4"/>
          </p:nvPr>
        </p:nvSpPr>
        <p:spPr>
          <a:xfrm>
            <a:off x="11568113" y="6503988"/>
            <a:ext cx="608013" cy="365125"/>
          </a:xfrm>
          <a:prstGeom prst="rect">
            <a:avLst/>
          </a:prstGeom>
          <a:ln>
            <a:noFill/>
          </a:ln>
        </p:spPr>
        <p:txBody>
          <a:bodyPr/>
          <a:lstStyle>
            <a:lvl1pPr>
              <a:defRPr>
                <a:solidFill>
                  <a:schemeClr val="tx1">
                    <a:alpha val="50000"/>
                  </a:schemeClr>
                </a:solidFill>
              </a:defRPr>
            </a:lvl1pPr>
          </a:lstStyle>
          <a:p>
            <a:pPr fontAlgn="auto"/>
            <a:fld id="{6C9CD605-947A-3C4E-98CB-B055F943FEBA}" type="slidenum">
              <a:rPr lang="en-US" noProof="1" smtClean="0">
                <a:latin typeface="Arial" panose="020B0604020202020204" pitchFamily="34" charset="0"/>
                <a:ea typeface="+mn-ea"/>
                <a:cs typeface="Arial" panose="020B0604020202020204" pitchFamily="34" charset="0"/>
              </a:rPr>
            </a:fld>
            <a:endParaRPr lang="en-US" noProof="1" dirty="0"/>
          </a:p>
        </p:txBody>
      </p:sp>
      <p:sp>
        <p:nvSpPr>
          <p:cNvPr id="2" name="页脚占位符 1"/>
          <p:cNvSpPr>
            <a:spLocks noGrp="1"/>
          </p:cNvSpPr>
          <p:nvPr>
            <p:ph type="ftr" sz="quarter" idx="11"/>
          </p:nvPr>
        </p:nvSpPr>
        <p:spPr/>
        <p:txBody>
          <a:bodyPr/>
          <a:p>
            <a:pPr fontAlgn="auto"/>
            <a:endParaRPr lang="en-US" strike="noStrike" noProof="1" dirty="0"/>
          </a:p>
        </p:txBody>
      </p:sp>
    </p:spTree>
  </p:cSld>
  <p:clrMapOvr>
    <a:masterClrMapping/>
  </p:clrMapOvr>
  <p:transition>
    <p:wipe dir="r"/>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bg>
      <p:bgRef idx="1001">
        <a:schemeClr val="bg1"/>
      </p:bgRef>
    </p:bg>
    <p:spTree>
      <p:nvGrpSpPr>
        <p:cNvPr id="1" name=""/>
        <p:cNvGrpSpPr/>
        <p:nvPr/>
      </p:nvGrpSpPr>
      <p:grpSpPr>
        <a:xfrm>
          <a:off x="0" y="0"/>
          <a:ext cx="0" cy="0"/>
          <a:chOff x="0" y="0"/>
          <a:chExt cx="0" cy="0"/>
        </a:xfrm>
      </p:grpSpPr>
      <p:sp>
        <p:nvSpPr>
          <p:cNvPr id="4102" name="Title 1"/>
          <p:cNvSpPr txBox="1"/>
          <p:nvPr/>
        </p:nvSpPr>
        <p:spPr>
          <a:xfrm>
            <a:off x="411163" y="188913"/>
            <a:ext cx="10922000" cy="590550"/>
          </a:xfrm>
          <a:prstGeom prst="rect">
            <a:avLst/>
          </a:prstGeom>
          <a:noFill/>
          <a:ln w="9525">
            <a:noFill/>
          </a:ln>
        </p:spPr>
        <p:txBody>
          <a:bodyPr anchor="t"/>
          <a:p>
            <a:pPr lvl="0">
              <a:lnSpc>
                <a:spcPct val="90000"/>
              </a:lnSpc>
              <a:spcBef>
                <a:spcPct val="0"/>
              </a:spcBef>
              <a:buNone/>
            </a:pPr>
            <a:r>
              <a:rPr lang="en-US" altLang="en-US" sz="3600" dirty="0">
                <a:solidFill>
                  <a:schemeClr val="bg1"/>
                </a:solidFill>
                <a:latin typeface="Arial" panose="020B0604020202020204" pitchFamily="34" charset="0"/>
              </a:rPr>
              <a:t>Click to edit Master title style</a:t>
            </a:r>
            <a:endParaRPr lang="en-US" altLang="en-US" sz="3600" dirty="0">
              <a:solidFill>
                <a:schemeClr val="bg1"/>
              </a:solidFill>
              <a:latin typeface="Arial" panose="020B0604020202020204" pitchFamily="34" charset="0"/>
            </a:endParaRPr>
          </a:p>
        </p:txBody>
      </p:sp>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fontAlgn="auto"/>
            <a:r>
              <a:rPr lang="en-US" strike="noStrike" noProof="1" dirty="0"/>
              <a:t>Click to edit Master text styles</a:t>
            </a:r>
            <a:endParaRPr lang="en-US" strike="noStrike" noProof="1" dirty="0"/>
          </a:p>
          <a:p>
            <a:pPr lvl="1" fontAlgn="auto"/>
            <a:r>
              <a:rPr lang="en-US" strike="noStrike" noProof="1" dirty="0"/>
              <a:t>Second level</a:t>
            </a:r>
            <a:endParaRPr lang="en-US" strike="noStrike" noProof="1" dirty="0"/>
          </a:p>
          <a:p>
            <a:pPr lvl="2" fontAlgn="auto"/>
            <a:r>
              <a:rPr lang="en-US" strike="noStrike" noProof="1" dirty="0"/>
              <a:t>Third level</a:t>
            </a:r>
            <a:endParaRPr lang="en-US" strike="noStrike" noProof="1" dirty="0"/>
          </a:p>
          <a:p>
            <a:pPr lvl="3" fontAlgn="auto"/>
            <a:r>
              <a:rPr lang="en-US" strike="noStrike" noProof="1" dirty="0"/>
              <a:t>Fourth level</a:t>
            </a:r>
            <a:endParaRPr lang="en-US" strike="noStrike" noProof="1" dirty="0"/>
          </a:p>
          <a:p>
            <a:pPr lvl="4" fontAlgn="auto"/>
            <a:r>
              <a:rPr lang="en-US" strike="noStrike" noProof="1" dirty="0"/>
              <a:t>Fifth level</a:t>
            </a:r>
            <a:endParaRPr lang="en-US" strike="noStrike" noProof="1"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fontAlgn="auto"/>
            <a:r>
              <a:rPr lang="en-US" strike="noStrike" noProof="1"/>
              <a:t>Click to edit Master text styles</a:t>
            </a:r>
            <a:endParaRPr lang="en-US" strike="noStrike" noProof="1"/>
          </a:p>
          <a:p>
            <a:pPr lvl="1" fontAlgn="auto"/>
            <a:r>
              <a:rPr lang="en-US" strike="noStrike" noProof="1"/>
              <a:t>Second level</a:t>
            </a:r>
            <a:endParaRPr lang="en-US" strike="noStrike" noProof="1"/>
          </a:p>
          <a:p>
            <a:pPr lvl="2" fontAlgn="auto"/>
            <a:r>
              <a:rPr lang="en-US" strike="noStrike" noProof="1"/>
              <a:t>Third level</a:t>
            </a:r>
            <a:endParaRPr lang="en-US" strike="noStrike" noProof="1"/>
          </a:p>
          <a:p>
            <a:pPr lvl="3" fontAlgn="auto"/>
            <a:r>
              <a:rPr lang="en-US" strike="noStrike" noProof="1"/>
              <a:t>Fourth level</a:t>
            </a:r>
            <a:endParaRPr lang="en-US" strike="noStrike" noProof="1"/>
          </a:p>
          <a:p>
            <a:pPr lvl="4" fontAlgn="auto"/>
            <a:r>
              <a:rPr lang="en-US" strike="noStrike" noProof="1"/>
              <a:t>Fifth level</a:t>
            </a:r>
            <a:endParaRPr lang="en-US" strike="noStrike" noProof="1"/>
          </a:p>
        </p:txBody>
      </p:sp>
      <p:sp>
        <p:nvSpPr>
          <p:cNvPr id="6" name="Date Placeholder 3"/>
          <p:cNvSpPr>
            <a:spLocks noGrp="1"/>
          </p:cNvSpPr>
          <p:nvPr>
            <p:ph type="dt" sz="half" idx="10"/>
          </p:nvPr>
        </p:nvSpPr>
        <p:spPr>
          <a:xfrm>
            <a:off x="73025" y="6489700"/>
            <a:ext cx="3602038" cy="365125"/>
          </a:xfrm>
          <a:prstGeom prst="rect">
            <a:avLst/>
          </a:prstGeom>
        </p:spPr>
        <p:txBody>
          <a:bodyPr/>
          <a:lstStyle>
            <a:lvl1pPr>
              <a:defRPr>
                <a:solidFill>
                  <a:schemeClr val="tx1">
                    <a:alpha val="50000"/>
                  </a:schemeClr>
                </a:solidFill>
              </a:defRPr>
            </a:lvl1pPr>
          </a:lstStyle>
          <a:p>
            <a:pPr fontAlgn="auto"/>
            <a:endParaRPr lang="en-US" noProof="1" dirty="0"/>
          </a:p>
        </p:txBody>
      </p:sp>
      <p:sp>
        <p:nvSpPr>
          <p:cNvPr id="7" name="Slide Number Placeholder 5"/>
          <p:cNvSpPr>
            <a:spLocks noGrp="1"/>
          </p:cNvSpPr>
          <p:nvPr>
            <p:ph type="sldNum" sz="quarter" idx="4"/>
          </p:nvPr>
        </p:nvSpPr>
        <p:spPr>
          <a:xfrm>
            <a:off x="11568113" y="6503988"/>
            <a:ext cx="608013" cy="365125"/>
          </a:xfrm>
          <a:prstGeom prst="rect">
            <a:avLst/>
          </a:prstGeom>
          <a:ln>
            <a:noFill/>
          </a:ln>
        </p:spPr>
        <p:txBody>
          <a:bodyPr/>
          <a:lstStyle>
            <a:lvl1pPr>
              <a:defRPr>
                <a:solidFill>
                  <a:schemeClr val="tx1">
                    <a:alpha val="50000"/>
                  </a:schemeClr>
                </a:solidFill>
              </a:defRPr>
            </a:lvl1pPr>
          </a:lstStyle>
          <a:p>
            <a:pPr fontAlgn="auto"/>
            <a:fld id="{6C9CD605-947A-3C4E-98CB-B055F943FEBA}" type="slidenum">
              <a:rPr lang="en-US" noProof="1" smtClean="0">
                <a:latin typeface="Arial" panose="020B0604020202020204" pitchFamily="34" charset="0"/>
                <a:ea typeface="+mn-ea"/>
                <a:cs typeface="Arial" panose="020B0604020202020204" pitchFamily="34" charset="0"/>
              </a:rPr>
            </a:fld>
            <a:endParaRPr lang="en-US" noProof="1" dirty="0"/>
          </a:p>
        </p:txBody>
      </p:sp>
      <p:sp>
        <p:nvSpPr>
          <p:cNvPr id="2" name="页脚占位符 1"/>
          <p:cNvSpPr>
            <a:spLocks noGrp="1"/>
          </p:cNvSpPr>
          <p:nvPr>
            <p:ph type="ftr" sz="quarter" idx="11"/>
          </p:nvPr>
        </p:nvSpPr>
        <p:spPr/>
        <p:txBody>
          <a:bodyPr/>
          <a:p>
            <a:pPr fontAlgn="auto"/>
            <a:endParaRPr lang="en-US" strike="noStrike" noProof="1" dirty="0"/>
          </a:p>
        </p:txBody>
      </p:sp>
    </p:spTree>
  </p:cSld>
  <p:clrMapOvr>
    <a:masterClrMapping/>
  </p:clrMapOvr>
  <p:transition>
    <p:wipe dir="r"/>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bg>
      <p:bgRef idx="1001">
        <a:schemeClr val="bg1"/>
      </p:bgRef>
    </p:bg>
    <p:spTree>
      <p:nvGrpSpPr>
        <p:cNvPr id="1" name=""/>
        <p:cNvGrpSpPr/>
        <p:nvPr/>
      </p:nvGrpSpPr>
      <p:grpSpPr>
        <a:xfrm>
          <a:off x="0" y="0"/>
          <a:ext cx="0" cy="0"/>
          <a:chOff x="0" y="0"/>
          <a:chExt cx="0" cy="0"/>
        </a:xfrm>
      </p:grpSpPr>
      <p:pic>
        <p:nvPicPr>
          <p:cNvPr id="5126" name="Picture 5"/>
          <p:cNvPicPr>
            <a:picLocks noChangeAspect="1"/>
          </p:cNvPicPr>
          <p:nvPr/>
        </p:nvPicPr>
        <p:blipFill>
          <a:blip r:embed="rId2"/>
          <a:stretch>
            <a:fillRect/>
          </a:stretch>
        </p:blipFill>
        <p:spPr>
          <a:xfrm>
            <a:off x="4763" y="-9525"/>
            <a:ext cx="12198350" cy="6867525"/>
          </a:xfrm>
          <a:prstGeom prst="rect">
            <a:avLst/>
          </a:prstGeom>
          <a:noFill/>
          <a:ln w="9525">
            <a:noFill/>
          </a:ln>
        </p:spPr>
      </p:pic>
      <p:sp>
        <p:nvSpPr>
          <p:cNvPr id="9" name="Rectangle 8"/>
          <p:cNvSpPr/>
          <p:nvPr/>
        </p:nvSpPr>
        <p:spPr>
          <a:xfrm>
            <a:off x="0" y="1062038"/>
            <a:ext cx="5495925" cy="15049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r>
              <a:rPr lang="en-US" strike="noStrike" noProof="1" dirty="0"/>
              <a:t>s</a:t>
            </a:r>
            <a:endParaRPr lang="en-US" strike="noStrike" noProof="1" dirty="0"/>
          </a:p>
        </p:txBody>
      </p:sp>
      <p:pic>
        <p:nvPicPr>
          <p:cNvPr id="5128" name="Picture 9"/>
          <p:cNvPicPr>
            <a:picLocks noChangeAspect="1"/>
          </p:cNvPicPr>
          <p:nvPr/>
        </p:nvPicPr>
        <p:blipFill>
          <a:blip r:embed="rId3"/>
          <a:stretch>
            <a:fillRect/>
          </a:stretch>
        </p:blipFill>
        <p:spPr>
          <a:xfrm>
            <a:off x="436563" y="1423988"/>
            <a:ext cx="3810000" cy="793750"/>
          </a:xfrm>
          <a:prstGeom prst="rect">
            <a:avLst/>
          </a:prstGeom>
          <a:noFill/>
          <a:ln w="9525">
            <a:noFill/>
          </a:ln>
        </p:spPr>
      </p:pic>
      <p:sp>
        <p:nvSpPr>
          <p:cNvPr id="2" name="日期占位符 1"/>
          <p:cNvSpPr>
            <a:spLocks noGrp="1"/>
          </p:cNvSpPr>
          <p:nvPr>
            <p:ph type="dt" sz="half" idx="10"/>
          </p:nvPr>
        </p:nvSpPr>
        <p:spPr/>
        <p:txBody>
          <a:bodyPr/>
          <a:p>
            <a:pPr fontAlgn="auto"/>
            <a:endParaRPr lang="en-US" strike="noStrike" noProof="1" dirty="0"/>
          </a:p>
        </p:txBody>
      </p:sp>
      <p:sp>
        <p:nvSpPr>
          <p:cNvPr id="3" name="灯片编号占位符 2"/>
          <p:cNvSpPr>
            <a:spLocks noGrp="1"/>
          </p:cNvSpPr>
          <p:nvPr>
            <p:ph type="sldNum" sz="quarter" idx="11"/>
          </p:nvPr>
        </p:nvSpPr>
        <p:spPr/>
        <p:txBody>
          <a:bodyPr/>
          <a:p>
            <a:pPr fontAlgn="auto"/>
            <a:fld id="{6C9CD605-947A-3C4E-98CB-B055F943FEBA}" type="slidenum">
              <a:rPr lang="en-US" strike="noStrike" noProof="1" smtClean="0">
                <a:latin typeface="Arial" panose="020B0604020202020204" pitchFamily="34" charset="0"/>
                <a:ea typeface="+mn-ea"/>
                <a:cs typeface="Arial" panose="020B0604020202020204" pitchFamily="34" charset="0"/>
              </a:rPr>
            </a:fld>
            <a:endParaRPr lang="en-US" strike="noStrike" noProof="1" dirty="0"/>
          </a:p>
        </p:txBody>
      </p:sp>
      <p:sp>
        <p:nvSpPr>
          <p:cNvPr id="4" name="页脚占位符 3"/>
          <p:cNvSpPr>
            <a:spLocks noGrp="1"/>
          </p:cNvSpPr>
          <p:nvPr>
            <p:ph type="ftr" sz="quarter" idx="12"/>
          </p:nvPr>
        </p:nvSpPr>
        <p:spPr/>
        <p:txBody>
          <a:bodyPr/>
          <a:p>
            <a:pPr fontAlgn="auto"/>
            <a:endParaRPr lang="en-US" strike="noStrike" noProof="1" dirty="0"/>
          </a:p>
        </p:txBody>
      </p:sp>
    </p:spTree>
  </p:cSld>
  <p:clrMapOvr>
    <a:masterClrMapping/>
  </p:clrMapOvr>
  <p:transition>
    <p:wipe dir="r"/>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3.jpeg"/><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4.png"/><Relationship Id="rId10" Type="http://schemas.openxmlformats.org/officeDocument/2006/relationships/image" Target="../media/image2.emf"/><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2" name="Rectangle 11"/>
          <p:cNvSpPr/>
          <p:nvPr/>
        </p:nvSpPr>
        <p:spPr>
          <a:xfrm>
            <a:off x="-20637" y="0"/>
            <a:ext cx="12192000" cy="968375"/>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trike="noStrike" noProof="1"/>
          </a:p>
        </p:txBody>
      </p:sp>
      <p:sp>
        <p:nvSpPr>
          <p:cNvPr id="18" name="Rectangle 17"/>
          <p:cNvSpPr/>
          <p:nvPr/>
        </p:nvSpPr>
        <p:spPr>
          <a:xfrm>
            <a:off x="0" y="6478588"/>
            <a:ext cx="12212638" cy="3968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r>
              <a:rPr lang="en-US" strike="noStrike" noProof="1" dirty="0"/>
              <a:t> </a:t>
            </a:r>
            <a:endParaRPr lang="en-US" strike="noStrike" noProof="1" dirty="0"/>
          </a:p>
        </p:txBody>
      </p:sp>
      <p:sp>
        <p:nvSpPr>
          <p:cNvPr id="19" name="Date Placeholder 3"/>
          <p:cNvSpPr>
            <a:spLocks noGrp="1"/>
          </p:cNvSpPr>
          <p:nvPr>
            <p:ph type="dt" sz="half" idx="2"/>
          </p:nvPr>
        </p:nvSpPr>
        <p:spPr>
          <a:xfrm>
            <a:off x="73025" y="6489700"/>
            <a:ext cx="1638300"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82F288E0-7875-42C4-84C8-98DBBD3BF4D2}" type="datetimeFigureOut">
              <a:rPr lang="zh-CN" altLang="en-US" smtClean="0"/>
            </a:fld>
            <a:endParaRPr lang="zh-CN" altLang="en-US"/>
          </a:p>
        </p:txBody>
      </p:sp>
      <p:sp>
        <p:nvSpPr>
          <p:cNvPr id="20" name="Slide Number Placeholder 5"/>
          <p:cNvSpPr>
            <a:spLocks noGrp="1"/>
          </p:cNvSpPr>
          <p:nvPr>
            <p:ph type="sldNum" sz="quarter" idx="4"/>
          </p:nvPr>
        </p:nvSpPr>
        <p:spPr>
          <a:xfrm>
            <a:off x="11568113" y="6503988"/>
            <a:ext cx="608013"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7D9BB5D0-35E4-459D-AEF3-FE4D7C45CC19}" type="slidenum">
              <a:rPr lang="zh-CN" altLang="en-US" smtClean="0"/>
            </a:fld>
            <a:endParaRPr lang="zh-CN" altLang="en-US"/>
          </a:p>
        </p:txBody>
      </p:sp>
      <p:pic>
        <p:nvPicPr>
          <p:cNvPr id="1030" name="Picture 20"/>
          <p:cNvPicPr>
            <a:picLocks noChangeAspect="1"/>
          </p:cNvPicPr>
          <p:nvPr/>
        </p:nvPicPr>
        <p:blipFill>
          <a:blip r:embed="rId10"/>
          <a:stretch>
            <a:fillRect/>
          </a:stretch>
        </p:blipFill>
        <p:spPr>
          <a:xfrm>
            <a:off x="10028238" y="6521450"/>
            <a:ext cx="1493837" cy="311150"/>
          </a:xfrm>
          <a:prstGeom prst="rect">
            <a:avLst/>
          </a:prstGeom>
          <a:noFill/>
          <a:ln w="9525">
            <a:noFill/>
          </a:ln>
        </p:spPr>
      </p:pic>
      <p:sp>
        <p:nvSpPr>
          <p:cNvPr id="1031" name="Title Placeholder 1"/>
          <p:cNvSpPr>
            <a:spLocks noGrp="1"/>
          </p:cNvSpPr>
          <p:nvPr>
            <p:ph type="title"/>
          </p:nvPr>
        </p:nvSpPr>
        <p:spPr>
          <a:xfrm>
            <a:off x="314325" y="198438"/>
            <a:ext cx="11506200" cy="538162"/>
          </a:xfrm>
          <a:prstGeom prst="rect">
            <a:avLst/>
          </a:prstGeom>
          <a:noFill/>
          <a:ln w="9525">
            <a:noFill/>
          </a:ln>
        </p:spPr>
        <p:txBody>
          <a:bodyPr lIns="91440" tIns="45720" rIns="91440" bIns="45720" anchor="ctr"/>
          <a:p>
            <a:pPr lvl="0"/>
            <a:r>
              <a:rPr lang="en-US" altLang="en-US" dirty="0"/>
              <a:t>Click to edit Master title style</a:t>
            </a:r>
            <a:endParaRPr lang="en-US" altLang="en-US" dirty="0"/>
          </a:p>
        </p:txBody>
      </p:sp>
      <p:sp>
        <p:nvSpPr>
          <p:cNvPr id="1032" name="Text Placeholder 2"/>
          <p:cNvSpPr>
            <a:spLocks noGrp="1"/>
          </p:cNvSpPr>
          <p:nvPr>
            <p:ph type="body"/>
          </p:nvPr>
        </p:nvSpPr>
        <p:spPr>
          <a:xfrm>
            <a:off x="314325" y="1300163"/>
            <a:ext cx="11506200" cy="4876800"/>
          </a:xfrm>
          <a:prstGeom prst="rect">
            <a:avLst/>
          </a:prstGeom>
          <a:noFill/>
          <a:ln w="9525">
            <a:noFill/>
          </a:ln>
        </p:spPr>
        <p:txBody>
          <a:bodyPr lIns="91440" tIns="45720" rIns="91440" bIns="45720" anchor="t"/>
          <a:p>
            <a:pPr lvl="0" indent="-228600"/>
            <a:r>
              <a:rPr lang="en-US" altLang="en-US" dirty="0"/>
              <a:t>Edit Master text styles</a:t>
            </a:r>
            <a:endParaRPr lang="en-US" altLang="en-US" dirty="0"/>
          </a:p>
          <a:p>
            <a:pPr lvl="1" indent="-228600"/>
            <a:r>
              <a:rPr lang="en-US" altLang="en-US" dirty="0"/>
              <a:t>Second level</a:t>
            </a:r>
            <a:endParaRPr lang="en-US" altLang="en-US" dirty="0"/>
          </a:p>
          <a:p>
            <a:pPr lvl="2" indent="-228600"/>
            <a:r>
              <a:rPr lang="en-US" altLang="en-US" dirty="0"/>
              <a:t>Third level</a:t>
            </a:r>
            <a:endParaRPr lang="en-US" altLang="en-US" dirty="0"/>
          </a:p>
          <a:p>
            <a:pPr lvl="3" indent="-228600"/>
            <a:r>
              <a:rPr lang="en-US" altLang="en-US" dirty="0"/>
              <a:t>Fourth level</a:t>
            </a:r>
            <a:endParaRPr lang="en-US" altLang="en-US" dirty="0"/>
          </a:p>
          <a:p>
            <a:pPr lvl="4" indent="-228600"/>
            <a:r>
              <a:rPr lang="en-US" altLang="en-US" dirty="0"/>
              <a:t>Fifth level</a:t>
            </a:r>
            <a:endParaRPr lang="en-US" altLang="en-US" dirty="0"/>
          </a:p>
        </p:txBody>
      </p:sp>
      <p:pic>
        <p:nvPicPr>
          <p:cNvPr id="1033" name="Shape 72"/>
          <p:cNvPicPr preferRelativeResize="0"/>
          <p:nvPr/>
        </p:nvPicPr>
        <p:blipFill>
          <a:blip r:embed="rId11"/>
          <a:stretch>
            <a:fillRect/>
          </a:stretch>
        </p:blipFill>
        <p:spPr>
          <a:xfrm>
            <a:off x="314325" y="6604000"/>
            <a:ext cx="2595563" cy="155575"/>
          </a:xfrm>
          <a:prstGeom prst="rect">
            <a:avLst/>
          </a:prstGeom>
          <a:noFill/>
          <a:ln w="9525">
            <a:noFill/>
          </a:ln>
        </p:spPr>
      </p:pic>
      <p:sp>
        <p:nvSpPr>
          <p:cNvPr id="4" name="Footer Placeholder 3"/>
          <p:cNvSpPr>
            <a:spLocks noGrp="1"/>
          </p:cNvSpPr>
          <p:nvPr>
            <p:ph type="ftr" sz="quarter" idx="3"/>
          </p:nvPr>
        </p:nvSpPr>
        <p:spPr>
          <a:xfrm>
            <a:off x="2062163" y="6521450"/>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p:wipe dir="r"/>
  </p:transition>
  <p:hf sldNum="0"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7" Type="http://schemas.openxmlformats.org/officeDocument/2006/relationships/vmlDrawing" Target="../drawings/vmlDrawing1.vml"/><Relationship Id="rId6" Type="http://schemas.openxmlformats.org/officeDocument/2006/relationships/slideLayout" Target="../slideLayouts/slideLayout6.xml"/><Relationship Id="rId5" Type="http://schemas.openxmlformats.org/officeDocument/2006/relationships/image" Target="../media/image8.wmf"/><Relationship Id="rId4" Type="http://schemas.openxmlformats.org/officeDocument/2006/relationships/oleObject" Target="../embeddings/oleObject2.bin"/><Relationship Id="rId3" Type="http://schemas.openxmlformats.org/officeDocument/2006/relationships/image" Target="../media/image7.wmf"/><Relationship Id="rId2" Type="http://schemas.openxmlformats.org/officeDocument/2006/relationships/oleObject" Target="../embeddings/oleObject1.bin"/><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5"/>
          <p:cNvSpPr>
            <a:spLocks noGrp="1"/>
          </p:cNvSpPr>
          <p:nvPr>
            <p:ph type="ctrTitle"/>
          </p:nvPr>
        </p:nvSpPr>
        <p:spPr/>
        <p:txBody>
          <a:bodyPr/>
          <a:p>
            <a:r>
              <a:rPr lang="en-US" altLang="zh-CN"/>
              <a:t>5G Midhaul Backhaul Modeling and Orchestrating</a:t>
            </a:r>
            <a:endParaRPr lang="en-US" altLang="zh-CN"/>
          </a:p>
        </p:txBody>
      </p:sp>
      <p:sp>
        <p:nvSpPr>
          <p:cNvPr id="7" name="副标题 6"/>
          <p:cNvSpPr>
            <a:spLocks noGrp="1"/>
          </p:cNvSpPr>
          <p:nvPr>
            <p:ph type="subTitle" idx="1"/>
          </p:nvPr>
        </p:nvSpPr>
        <p:spPr/>
        <p:txBody>
          <a:bodyPr>
            <a:normAutofit fontScale="60000"/>
          </a:bodyPr>
          <a:p>
            <a:r>
              <a:rPr lang="en-US" altLang="zh-CN"/>
              <a:t>Zhuoyao HUANG</a:t>
            </a:r>
            <a:endParaRPr lang="en-US" altLang="zh-CN"/>
          </a:p>
          <a:p>
            <a:r>
              <a:rPr lang="en-US" altLang="zh-CN"/>
              <a:t>ZTE</a:t>
            </a:r>
            <a:endParaRPr lang="en-US" altLang="zh-CN"/>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normAutofit fontScale="90000"/>
          </a:bodyPr>
          <a:p>
            <a:r>
              <a:rPr lang="en-US" altLang="zh-CN"/>
              <a:t>ONF diagram symbol</a:t>
            </a:r>
            <a:endParaRPr lang="en-US" altLang="zh-CN"/>
          </a:p>
        </p:txBody>
      </p:sp>
      <p:sp>
        <p:nvSpPr>
          <p:cNvPr id="5" name="文本占位符 4"/>
          <p:cNvSpPr>
            <a:spLocks noGrp="1"/>
          </p:cNvSpPr>
          <p:nvPr>
            <p:ph type="body" sz="quarter" idx="10"/>
          </p:nvPr>
        </p:nvSpPr>
        <p:spPr/>
        <p:txBody>
          <a:bodyPr/>
          <a:p>
            <a:endParaRPr lang="zh-CN" altLang="en-US"/>
          </a:p>
        </p:txBody>
      </p:sp>
      <p:pic>
        <p:nvPicPr>
          <p:cNvPr id="6" name="图片 5"/>
          <p:cNvPicPr>
            <a:picLocks noChangeAspect="1"/>
          </p:cNvPicPr>
          <p:nvPr/>
        </p:nvPicPr>
        <p:blipFill>
          <a:blip r:embed="rId1"/>
          <a:stretch>
            <a:fillRect/>
          </a:stretch>
        </p:blipFill>
        <p:spPr>
          <a:xfrm>
            <a:off x="321945" y="1138555"/>
            <a:ext cx="11555730" cy="1736725"/>
          </a:xfrm>
          <a:prstGeom prst="rect">
            <a:avLst/>
          </a:prstGeom>
        </p:spPr>
      </p:pic>
      <p:pic>
        <p:nvPicPr>
          <p:cNvPr id="7" name="图片 6"/>
          <p:cNvPicPr>
            <a:picLocks noChangeAspect="1"/>
          </p:cNvPicPr>
          <p:nvPr/>
        </p:nvPicPr>
        <p:blipFill>
          <a:blip r:embed="rId2"/>
          <a:stretch>
            <a:fillRect/>
          </a:stretch>
        </p:blipFill>
        <p:spPr>
          <a:xfrm>
            <a:off x="245745" y="2860040"/>
            <a:ext cx="11847195" cy="762000"/>
          </a:xfrm>
          <a:prstGeom prst="rect">
            <a:avLst/>
          </a:prstGeom>
        </p:spPr>
      </p:pic>
      <p:pic>
        <p:nvPicPr>
          <p:cNvPr id="8" name="图片 7"/>
          <p:cNvPicPr>
            <a:picLocks noChangeAspect="1"/>
          </p:cNvPicPr>
          <p:nvPr/>
        </p:nvPicPr>
        <p:blipFill>
          <a:blip r:embed="rId3"/>
          <a:stretch>
            <a:fillRect/>
          </a:stretch>
        </p:blipFill>
        <p:spPr>
          <a:xfrm>
            <a:off x="245745" y="3863340"/>
            <a:ext cx="11742420" cy="730250"/>
          </a:xfrm>
          <a:prstGeom prst="rect">
            <a:avLst/>
          </a:prstGeom>
        </p:spPr>
      </p:pic>
      <p:pic>
        <p:nvPicPr>
          <p:cNvPr id="2" name="图片 1"/>
          <p:cNvPicPr>
            <a:picLocks noChangeAspect="1"/>
          </p:cNvPicPr>
          <p:nvPr/>
        </p:nvPicPr>
        <p:blipFill>
          <a:blip r:embed="rId4"/>
          <a:stretch>
            <a:fillRect/>
          </a:stretch>
        </p:blipFill>
        <p:spPr>
          <a:xfrm>
            <a:off x="460375" y="4700270"/>
            <a:ext cx="10933430" cy="465455"/>
          </a:xfrm>
          <a:prstGeom prst="rect">
            <a:avLst/>
          </a:prstGeom>
        </p:spPr>
      </p:pic>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2"/>
          <p:cNvSpPr/>
          <p:nvPr/>
        </p:nvSpPr>
        <p:spPr>
          <a:xfrm>
            <a:off x="5414645" y="4831715"/>
            <a:ext cx="2094865" cy="1574165"/>
          </a:xfrm>
          <a:prstGeom prst="ellipse">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p:txBody>
          <a:bodyPr/>
          <a:p>
            <a:r>
              <a:rPr lang="en-US" altLang="zh-CN"/>
              <a:t>Modeling --- </a:t>
            </a:r>
            <a:r>
              <a:rPr lang="en-US" altLang="zh-CN">
                <a:sym typeface="+mn-ea"/>
              </a:rPr>
              <a:t>5G Midhaul and Backhaul</a:t>
            </a:r>
            <a:endParaRPr lang="en-US" altLang="zh-CN"/>
          </a:p>
        </p:txBody>
      </p:sp>
      <p:sp>
        <p:nvSpPr>
          <p:cNvPr id="188" name="Rectangle 103"/>
          <p:cNvSpPr/>
          <p:nvPr/>
        </p:nvSpPr>
        <p:spPr bwMode="auto">
          <a:xfrm>
            <a:off x="1496861" y="3333932"/>
            <a:ext cx="1543700" cy="1249540"/>
          </a:xfrm>
          <a:prstGeom prst="rect">
            <a:avLst/>
          </a:prstGeom>
          <a:solidFill>
            <a:srgbClr val="FFFFFF">
              <a:lumMod val="95000"/>
              <a:alpha val="40000"/>
            </a:srgbClr>
          </a:solidFill>
          <a:ln w="25400" cap="flat" cmpd="sng" algn="ctr">
            <a:noFill/>
            <a:prstDash val="solid"/>
            <a:headEnd type="none" w="med" len="med"/>
            <a:tailEnd type="none" w="med" len="med"/>
          </a:ln>
          <a:effectLst/>
        </p:spPr>
        <p:txBody>
          <a:bodyPr vert="horz" wrap="square" lIns="182683" tIns="137005" rIns="146140" bIns="91338" numCol="1" rtlCol="0" anchor="t" anchorCtr="0" compatLnSpc="1"/>
          <a:p>
            <a:pPr defTabSz="685165" eaLnBrk="0" fontAlgn="auto" hangingPunct="0">
              <a:lnSpc>
                <a:spcPct val="90000"/>
              </a:lnSpc>
              <a:spcBef>
                <a:spcPts val="0"/>
              </a:spcBef>
              <a:spcAft>
                <a:spcPts val="0"/>
              </a:spcAft>
              <a:defRPr/>
            </a:pPr>
            <a:endParaRPr lang="en-US" altLang="en-US" sz="2300" kern="0" dirty="0">
              <a:solidFill>
                <a:schemeClr val="bg1"/>
              </a:solidFill>
              <a:latin typeface="Calibri" panose="020F0502020204030204"/>
              <a:ea typeface="微软雅黑" panose="020B0503020204020204" charset="-122"/>
              <a:cs typeface="Arial" panose="020B0604020202020204" pitchFamily="34" charset="0"/>
            </a:endParaRPr>
          </a:p>
        </p:txBody>
      </p:sp>
      <p:sp>
        <p:nvSpPr>
          <p:cNvPr id="190" name="Freeform 162"/>
          <p:cNvSpPr/>
          <p:nvPr/>
        </p:nvSpPr>
        <p:spPr bwMode="auto">
          <a:xfrm>
            <a:off x="7525519" y="2845510"/>
            <a:ext cx="1404300" cy="821492"/>
          </a:xfrm>
          <a:custGeom>
            <a:avLst/>
            <a:gdLst>
              <a:gd name="T0" fmla="*/ 127 w 395"/>
              <a:gd name="T1" fmla="*/ 53 h 260"/>
              <a:gd name="T2" fmla="*/ 215 w 395"/>
              <a:gd name="T3" fmla="*/ 6 h 260"/>
              <a:gd name="T4" fmla="*/ 294 w 395"/>
              <a:gd name="T5" fmla="*/ 66 h 260"/>
              <a:gd name="T6" fmla="*/ 380 w 395"/>
              <a:gd name="T7" fmla="*/ 106 h 260"/>
              <a:gd name="T8" fmla="*/ 334 w 395"/>
              <a:gd name="T9" fmla="*/ 179 h 260"/>
              <a:gd name="T10" fmla="*/ 299 w 395"/>
              <a:gd name="T11" fmla="*/ 229 h 260"/>
              <a:gd name="T12" fmla="*/ 231 w 395"/>
              <a:gd name="T13" fmla="*/ 210 h 260"/>
              <a:gd name="T14" fmla="*/ 137 w 395"/>
              <a:gd name="T15" fmla="*/ 248 h 260"/>
              <a:gd name="T16" fmla="*/ 81 w 395"/>
              <a:gd name="T17" fmla="*/ 188 h 260"/>
              <a:gd name="T18" fmla="*/ 14 w 395"/>
              <a:gd name="T19" fmla="*/ 99 h 260"/>
              <a:gd name="T20" fmla="*/ 127 w 395"/>
              <a:gd name="T21" fmla="*/ 53 h 2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5"/>
              <a:gd name="T34" fmla="*/ 0 h 260"/>
              <a:gd name="T35" fmla="*/ 395 w 395"/>
              <a:gd name="T36" fmla="*/ 260 h 2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5" h="260">
                <a:moveTo>
                  <a:pt x="127" y="53"/>
                </a:moveTo>
                <a:cubicBezTo>
                  <a:pt x="127" y="53"/>
                  <a:pt x="142" y="0"/>
                  <a:pt x="215" y="6"/>
                </a:cubicBezTo>
                <a:cubicBezTo>
                  <a:pt x="278" y="10"/>
                  <a:pt x="294" y="66"/>
                  <a:pt x="294" y="66"/>
                </a:cubicBezTo>
                <a:cubicBezTo>
                  <a:pt x="294" y="66"/>
                  <a:pt x="364" y="46"/>
                  <a:pt x="380" y="106"/>
                </a:cubicBezTo>
                <a:cubicBezTo>
                  <a:pt x="395" y="162"/>
                  <a:pt x="334" y="179"/>
                  <a:pt x="334" y="179"/>
                </a:cubicBezTo>
                <a:cubicBezTo>
                  <a:pt x="334" y="179"/>
                  <a:pt x="335" y="218"/>
                  <a:pt x="299" y="229"/>
                </a:cubicBezTo>
                <a:cubicBezTo>
                  <a:pt x="258" y="241"/>
                  <a:pt x="231" y="210"/>
                  <a:pt x="231" y="210"/>
                </a:cubicBezTo>
                <a:cubicBezTo>
                  <a:pt x="231" y="210"/>
                  <a:pt x="197" y="260"/>
                  <a:pt x="137" y="248"/>
                </a:cubicBezTo>
                <a:cubicBezTo>
                  <a:pt x="80" y="236"/>
                  <a:pt x="81" y="188"/>
                  <a:pt x="81" y="188"/>
                </a:cubicBezTo>
                <a:cubicBezTo>
                  <a:pt x="81" y="188"/>
                  <a:pt x="0" y="164"/>
                  <a:pt x="14" y="99"/>
                </a:cubicBezTo>
                <a:cubicBezTo>
                  <a:pt x="31" y="22"/>
                  <a:pt x="127" y="53"/>
                  <a:pt x="127" y="53"/>
                </a:cubicBezTo>
                <a:close/>
              </a:path>
            </a:pathLst>
          </a:custGeom>
          <a:solidFill>
            <a:srgbClr val="8DC642">
              <a:lumMod val="20000"/>
              <a:lumOff val="80000"/>
            </a:srgbClr>
          </a:solidFill>
          <a:ln w="17526" cap="rnd">
            <a:noFill/>
            <a:miter lim="800000"/>
          </a:ln>
        </p:spPr>
        <p:txBody>
          <a:bodyPr lIns="108729" tIns="54371" rIns="108729" bIns="54371"/>
          <a:p>
            <a:pPr defTabSz="913130" fontAlgn="auto">
              <a:spcBef>
                <a:spcPts val="0"/>
              </a:spcBef>
              <a:spcAft>
                <a:spcPts val="0"/>
              </a:spcAft>
              <a:defRPr/>
            </a:pPr>
            <a:endParaRPr lang="en-US"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191" name="Rectangle 2"/>
          <p:cNvSpPr/>
          <p:nvPr/>
        </p:nvSpPr>
        <p:spPr bwMode="auto">
          <a:xfrm>
            <a:off x="9227866" y="1450350"/>
            <a:ext cx="1022113" cy="405379"/>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NGC</a:t>
            </a:r>
            <a:endParaRPr lang="zh-CN" altLang="en-US" sz="1200" b="1" kern="0" dirty="0">
              <a:solidFill>
                <a:srgbClr val="FFFFFF"/>
              </a:solidFill>
              <a:latin typeface="Calibri" panose="020F0502020204030204"/>
              <a:ea typeface="微软雅黑" panose="020B0503020204020204" charset="-122"/>
              <a:cs typeface="Arial" panose="020B0604020202020204" pitchFamily="34" charset="0"/>
            </a:endParaRPr>
          </a:p>
        </p:txBody>
      </p:sp>
      <p:sp>
        <p:nvSpPr>
          <p:cNvPr id="192" name="Rectangle 103"/>
          <p:cNvSpPr/>
          <p:nvPr/>
        </p:nvSpPr>
        <p:spPr bwMode="auto">
          <a:xfrm>
            <a:off x="9193954" y="2681081"/>
            <a:ext cx="1022113" cy="1256202"/>
          </a:xfrm>
          <a:prstGeom prst="rect">
            <a:avLst/>
          </a:prstGeom>
          <a:solidFill>
            <a:srgbClr val="FFFFFF">
              <a:lumMod val="95000"/>
              <a:alpha val="40000"/>
            </a:srgbClr>
          </a:solidFill>
          <a:ln w="25400" cap="flat" cmpd="sng" algn="ctr">
            <a:noFill/>
            <a:prstDash val="solid"/>
            <a:headEnd type="none" w="med" len="med"/>
            <a:tailEnd type="none" w="med" len="med"/>
          </a:ln>
          <a:effectLst/>
        </p:spPr>
        <p:txBody>
          <a:bodyPr vert="horz" wrap="square" lIns="182683" tIns="137005" rIns="146140" bIns="91338" numCol="1" rtlCol="0" anchor="t" anchorCtr="0" compatLnSpc="1"/>
          <a:p>
            <a:pPr defTabSz="685165" eaLnBrk="0" fontAlgn="auto" hangingPunct="0">
              <a:lnSpc>
                <a:spcPct val="90000"/>
              </a:lnSpc>
              <a:spcBef>
                <a:spcPts val="0"/>
              </a:spcBef>
              <a:spcAft>
                <a:spcPts val="0"/>
              </a:spcAft>
              <a:defRPr/>
            </a:pPr>
            <a:endParaRPr lang="en-US" altLang="en-US" sz="2300" kern="0" dirty="0">
              <a:solidFill>
                <a:schemeClr val="bg1"/>
              </a:solidFill>
              <a:latin typeface="Calibri" panose="020F0502020204030204"/>
              <a:ea typeface="微软雅黑" panose="020B0503020204020204" charset="-122"/>
              <a:cs typeface="Arial" panose="020B0604020202020204" pitchFamily="34" charset="0"/>
            </a:endParaRPr>
          </a:p>
        </p:txBody>
      </p:sp>
      <p:sp>
        <p:nvSpPr>
          <p:cNvPr id="194" name="Rectangle 2"/>
          <p:cNvSpPr/>
          <p:nvPr/>
        </p:nvSpPr>
        <p:spPr bwMode="auto">
          <a:xfrm>
            <a:off x="7459540" y="1450337"/>
            <a:ext cx="1732923"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Core</a:t>
            </a:r>
            <a:endParaRPr lang="en-US" altLang="zh-CN" sz="1200" b="1" kern="0" dirty="0">
              <a:solidFill>
                <a:srgbClr val="FFFFFF"/>
              </a:solidFill>
              <a:latin typeface="Calibri" panose="020F0502020204030204"/>
              <a:ea typeface="微软雅黑" panose="020B0503020204020204" charset="-122"/>
              <a:cs typeface="Arial" panose="020B0604020202020204" pitchFamily="34" charset="0"/>
            </a:endParaRPr>
          </a:p>
        </p:txBody>
      </p:sp>
      <p:sp>
        <p:nvSpPr>
          <p:cNvPr id="196" name="Rectangle 2"/>
          <p:cNvSpPr/>
          <p:nvPr/>
        </p:nvSpPr>
        <p:spPr bwMode="auto">
          <a:xfrm>
            <a:off x="5246197" y="1457728"/>
            <a:ext cx="2193125"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BackHaul</a:t>
            </a:r>
            <a:endParaRPr lang="en-US" altLang="zh-CN" sz="1200" b="1" kern="0" dirty="0">
              <a:solidFill>
                <a:srgbClr val="FFFFFF"/>
              </a:solidFill>
              <a:latin typeface="Calibri" panose="020F0502020204030204"/>
              <a:ea typeface="微软雅黑" panose="020B0503020204020204" charset="-122"/>
              <a:cs typeface="Arial" panose="020B0604020202020204" pitchFamily="34" charset="0"/>
            </a:endParaRPr>
          </a:p>
        </p:txBody>
      </p:sp>
      <p:sp>
        <p:nvSpPr>
          <p:cNvPr id="197" name="Rectangle 2"/>
          <p:cNvSpPr/>
          <p:nvPr/>
        </p:nvSpPr>
        <p:spPr bwMode="auto">
          <a:xfrm>
            <a:off x="3215594" y="1454352"/>
            <a:ext cx="1990617"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MidHaul</a:t>
            </a:r>
            <a:endParaRPr lang="en-US" altLang="zh-CN" sz="1200" b="1" kern="0" dirty="0">
              <a:solidFill>
                <a:srgbClr val="FFFFFF"/>
              </a:solidFill>
              <a:latin typeface="Calibri" panose="020F0502020204030204"/>
              <a:ea typeface="微软雅黑" panose="020B0503020204020204" charset="-122"/>
              <a:cs typeface="Arial" panose="020B0604020202020204" pitchFamily="34" charset="0"/>
            </a:endParaRPr>
          </a:p>
        </p:txBody>
      </p:sp>
      <p:pic>
        <p:nvPicPr>
          <p:cNvPr id="199" name="Picture 4"/>
          <p:cNvPicPr>
            <a:picLocks noChangeAspect="1" noChangeArrowheads="1"/>
          </p:cNvPicPr>
          <p:nvPr/>
        </p:nvPicPr>
        <p:blipFill>
          <a:blip r:embed="rId1" cstate="print"/>
          <a:srcRect/>
          <a:stretch>
            <a:fillRect/>
          </a:stretch>
        </p:blipFill>
        <p:spPr bwMode="auto">
          <a:xfrm>
            <a:off x="5034297" y="2314723"/>
            <a:ext cx="248976" cy="274419"/>
          </a:xfrm>
          <a:prstGeom prst="rect">
            <a:avLst/>
          </a:prstGeom>
          <a:noFill/>
          <a:ln w="9525">
            <a:noFill/>
            <a:miter lim="800000"/>
            <a:headEnd/>
            <a:tailEnd/>
          </a:ln>
        </p:spPr>
      </p:pic>
      <p:pic>
        <p:nvPicPr>
          <p:cNvPr id="200" name="Picture 4"/>
          <p:cNvPicPr>
            <a:picLocks noChangeAspect="1" noChangeArrowheads="1"/>
          </p:cNvPicPr>
          <p:nvPr/>
        </p:nvPicPr>
        <p:blipFill>
          <a:blip r:embed="rId1" cstate="print"/>
          <a:srcRect/>
          <a:stretch>
            <a:fillRect/>
          </a:stretch>
        </p:blipFill>
        <p:spPr bwMode="auto">
          <a:xfrm>
            <a:off x="7286881" y="3289843"/>
            <a:ext cx="248976" cy="274419"/>
          </a:xfrm>
          <a:prstGeom prst="rect">
            <a:avLst/>
          </a:prstGeom>
          <a:noFill/>
          <a:ln w="9525">
            <a:noFill/>
            <a:miter lim="800000"/>
            <a:headEnd/>
            <a:tailEnd/>
          </a:ln>
        </p:spPr>
      </p:pic>
      <p:pic>
        <p:nvPicPr>
          <p:cNvPr id="201" name="Picture 4"/>
          <p:cNvPicPr>
            <a:picLocks noChangeAspect="1" noChangeArrowheads="1"/>
          </p:cNvPicPr>
          <p:nvPr/>
        </p:nvPicPr>
        <p:blipFill>
          <a:blip r:embed="rId1" cstate="print"/>
          <a:srcRect/>
          <a:stretch>
            <a:fillRect/>
          </a:stretch>
        </p:blipFill>
        <p:spPr bwMode="auto">
          <a:xfrm>
            <a:off x="9007435" y="2962318"/>
            <a:ext cx="248976" cy="274419"/>
          </a:xfrm>
          <a:prstGeom prst="rect">
            <a:avLst/>
          </a:prstGeom>
          <a:noFill/>
          <a:ln w="9525">
            <a:noFill/>
            <a:miter lim="800000"/>
            <a:headEnd/>
            <a:tailEnd/>
          </a:ln>
        </p:spPr>
      </p:pic>
      <p:pic>
        <p:nvPicPr>
          <p:cNvPr id="202" name="Picture 4"/>
          <p:cNvPicPr>
            <a:picLocks noChangeAspect="1" noChangeArrowheads="1"/>
          </p:cNvPicPr>
          <p:nvPr/>
        </p:nvPicPr>
        <p:blipFill>
          <a:blip r:embed="rId1" cstate="print"/>
          <a:srcRect/>
          <a:stretch>
            <a:fillRect/>
          </a:stretch>
        </p:blipFill>
        <p:spPr bwMode="auto">
          <a:xfrm>
            <a:off x="9030299" y="3353881"/>
            <a:ext cx="248976" cy="274419"/>
          </a:xfrm>
          <a:prstGeom prst="rect">
            <a:avLst/>
          </a:prstGeom>
          <a:noFill/>
          <a:ln w="9525">
            <a:noFill/>
            <a:miter lim="800000"/>
            <a:headEnd/>
            <a:tailEnd/>
          </a:ln>
        </p:spPr>
      </p:pic>
      <p:sp>
        <p:nvSpPr>
          <p:cNvPr id="203" name="Freeform 51"/>
          <p:cNvSpPr/>
          <p:nvPr/>
        </p:nvSpPr>
        <p:spPr bwMode="auto">
          <a:xfrm>
            <a:off x="1458419" y="2753811"/>
            <a:ext cx="108301" cy="31468"/>
          </a:xfrm>
          <a:custGeom>
            <a:avLst/>
            <a:gdLst>
              <a:gd name="T0" fmla="*/ 2147483647 w 87"/>
              <a:gd name="T1" fmla="*/ 0 h 32"/>
              <a:gd name="T2" fmla="*/ 2147483647 w 87"/>
              <a:gd name="T3" fmla="*/ 0 h 32"/>
              <a:gd name="T4" fmla="*/ 2147483647 w 87"/>
              <a:gd name="T5" fmla="*/ 2147483647 h 32"/>
              <a:gd name="T6" fmla="*/ 2147483647 w 87"/>
              <a:gd name="T7" fmla="*/ 2147483647 h 32"/>
              <a:gd name="T8" fmla="*/ 2147483647 w 87"/>
              <a:gd name="T9" fmla="*/ 2147483647 h 32"/>
              <a:gd name="T10" fmla="*/ 0 w 87"/>
              <a:gd name="T11" fmla="*/ 2147483647 h 32"/>
              <a:gd name="T12" fmla="*/ 2147483647 w 87"/>
              <a:gd name="T13" fmla="*/ 0 h 32"/>
              <a:gd name="T14" fmla="*/ 0 60000 65536"/>
              <a:gd name="T15" fmla="*/ 0 60000 65536"/>
              <a:gd name="T16" fmla="*/ 0 60000 65536"/>
              <a:gd name="T17" fmla="*/ 0 60000 65536"/>
              <a:gd name="T18" fmla="*/ 0 60000 65536"/>
              <a:gd name="T19" fmla="*/ 0 60000 65536"/>
              <a:gd name="T20" fmla="*/ 0 60000 65536"/>
              <a:gd name="T21" fmla="*/ 0 w 87"/>
              <a:gd name="T22" fmla="*/ 0 h 32"/>
              <a:gd name="T23" fmla="*/ 87 w 87"/>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 h="32">
                <a:moveTo>
                  <a:pt x="24" y="0"/>
                </a:moveTo>
                <a:lnTo>
                  <a:pt x="64" y="0"/>
                </a:lnTo>
                <a:lnTo>
                  <a:pt x="87" y="16"/>
                </a:lnTo>
                <a:lnTo>
                  <a:pt x="64" y="32"/>
                </a:lnTo>
                <a:lnTo>
                  <a:pt x="24" y="32"/>
                </a:lnTo>
                <a:lnTo>
                  <a:pt x="0" y="16"/>
                </a:lnTo>
                <a:lnTo>
                  <a:pt x="24" y="0"/>
                </a:lnTo>
                <a:close/>
              </a:path>
            </a:pathLst>
          </a:custGeom>
          <a:solidFill>
            <a:srgbClr val="3D61A4"/>
          </a:solidFill>
          <a:ln w="9525">
            <a:noFill/>
            <a:round/>
          </a:ln>
        </p:spPr>
        <p:txBody>
          <a:bodyPr lIns="91341" tIns="45664" rIns="91341" bIns="45664"/>
          <a:p>
            <a:pPr defTabSz="913130" fontAlgn="auto">
              <a:spcBef>
                <a:spcPts val="0"/>
              </a:spcBef>
              <a:spcAft>
                <a:spcPts val="0"/>
              </a:spcAft>
              <a:defRPr/>
            </a:pPr>
            <a:endParaRPr lang="en-US" sz="10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04" name="Freeform 52"/>
          <p:cNvSpPr>
            <a:spLocks noEditPoints="1"/>
          </p:cNvSpPr>
          <p:nvPr/>
        </p:nvSpPr>
        <p:spPr bwMode="auto">
          <a:xfrm>
            <a:off x="1453453" y="2749878"/>
            <a:ext cx="118260" cy="39334"/>
          </a:xfrm>
          <a:custGeom>
            <a:avLst/>
            <a:gdLst>
              <a:gd name="T0" fmla="*/ 2147483647 w 47"/>
              <a:gd name="T1" fmla="*/ 0 h 20"/>
              <a:gd name="T2" fmla="*/ 2147483647 w 47"/>
              <a:gd name="T3" fmla="*/ 0 h 20"/>
              <a:gd name="T4" fmla="*/ 0 w 47"/>
              <a:gd name="T5" fmla="*/ 2147483647 h 20"/>
              <a:gd name="T6" fmla="*/ 2147483647 w 47"/>
              <a:gd name="T7" fmla="*/ 2147483647 h 20"/>
              <a:gd name="T8" fmla="*/ 2147483647 w 47"/>
              <a:gd name="T9" fmla="*/ 2147483647 h 20"/>
              <a:gd name="T10" fmla="*/ 2147483647 w 47"/>
              <a:gd name="T11" fmla="*/ 2147483647 h 20"/>
              <a:gd name="T12" fmla="*/ 2147483647 w 47"/>
              <a:gd name="T13" fmla="*/ 0 h 20"/>
              <a:gd name="T14" fmla="*/ 2147483647 w 47"/>
              <a:gd name="T15" fmla="*/ 2147483647 h 20"/>
              <a:gd name="T16" fmla="*/ 2147483647 w 47"/>
              <a:gd name="T17" fmla="*/ 2147483647 h 20"/>
              <a:gd name="T18" fmla="*/ 2147483647 w 47"/>
              <a:gd name="T19" fmla="*/ 2147483647 h 20"/>
              <a:gd name="T20" fmla="*/ 2147483647 w 47"/>
              <a:gd name="T21" fmla="*/ 2147483647 h 20"/>
              <a:gd name="T22" fmla="*/ 2147483647 w 47"/>
              <a:gd name="T23" fmla="*/ 2147483647 h 20"/>
              <a:gd name="T24" fmla="*/ 2147483647 w 47"/>
              <a:gd name="T25" fmla="*/ 2147483647 h 20"/>
              <a:gd name="T26" fmla="*/ 2147483647 w 47"/>
              <a:gd name="T27" fmla="*/ 2147483647 h 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7"/>
              <a:gd name="T43" fmla="*/ 0 h 20"/>
              <a:gd name="T44" fmla="*/ 47 w 47"/>
              <a:gd name="T45" fmla="*/ 20 h 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7" h="20">
                <a:moveTo>
                  <a:pt x="34" y="0"/>
                </a:moveTo>
                <a:cubicBezTo>
                  <a:pt x="13" y="0"/>
                  <a:pt x="13" y="0"/>
                  <a:pt x="13" y="0"/>
                </a:cubicBezTo>
                <a:cubicBezTo>
                  <a:pt x="0" y="10"/>
                  <a:pt x="0" y="10"/>
                  <a:pt x="0" y="10"/>
                </a:cubicBezTo>
                <a:cubicBezTo>
                  <a:pt x="13" y="20"/>
                  <a:pt x="13" y="20"/>
                  <a:pt x="13" y="20"/>
                </a:cubicBezTo>
                <a:cubicBezTo>
                  <a:pt x="34" y="20"/>
                  <a:pt x="34" y="20"/>
                  <a:pt x="34" y="20"/>
                </a:cubicBezTo>
                <a:cubicBezTo>
                  <a:pt x="47" y="10"/>
                  <a:pt x="47" y="10"/>
                  <a:pt x="47" y="10"/>
                </a:cubicBezTo>
                <a:cubicBezTo>
                  <a:pt x="34" y="0"/>
                  <a:pt x="34" y="0"/>
                  <a:pt x="34" y="0"/>
                </a:cubicBezTo>
                <a:close/>
                <a:moveTo>
                  <a:pt x="33" y="3"/>
                </a:moveTo>
                <a:cubicBezTo>
                  <a:pt x="34" y="3"/>
                  <a:pt x="41" y="8"/>
                  <a:pt x="43" y="10"/>
                </a:cubicBezTo>
                <a:cubicBezTo>
                  <a:pt x="41" y="11"/>
                  <a:pt x="34" y="17"/>
                  <a:pt x="33" y="17"/>
                </a:cubicBezTo>
                <a:cubicBezTo>
                  <a:pt x="33" y="17"/>
                  <a:pt x="15" y="17"/>
                  <a:pt x="14" y="17"/>
                </a:cubicBezTo>
                <a:cubicBezTo>
                  <a:pt x="14" y="17"/>
                  <a:pt x="7" y="11"/>
                  <a:pt x="5" y="10"/>
                </a:cubicBezTo>
                <a:cubicBezTo>
                  <a:pt x="7" y="8"/>
                  <a:pt x="13" y="3"/>
                  <a:pt x="14" y="3"/>
                </a:cubicBezTo>
                <a:cubicBezTo>
                  <a:pt x="15" y="3"/>
                  <a:pt x="33" y="3"/>
                  <a:pt x="33" y="3"/>
                </a:cubicBezTo>
                <a:close/>
              </a:path>
            </a:pathLst>
          </a:custGeom>
          <a:solidFill>
            <a:srgbClr val="FFFFFF"/>
          </a:solidFill>
          <a:ln w="9525">
            <a:noFill/>
            <a:round/>
          </a:ln>
        </p:spPr>
        <p:txBody>
          <a:bodyPr lIns="91341" tIns="45664" rIns="91341" bIns="45664"/>
          <a:p>
            <a:pPr defTabSz="913130" fontAlgn="auto">
              <a:spcBef>
                <a:spcPts val="0"/>
              </a:spcBef>
              <a:spcAft>
                <a:spcPts val="0"/>
              </a:spcAft>
              <a:defRPr/>
            </a:pPr>
            <a:endParaRPr lang="en-US" sz="10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05" name="Freeform 168"/>
          <p:cNvSpPr>
            <a:spLocks noEditPoints="1"/>
          </p:cNvSpPr>
          <p:nvPr/>
        </p:nvSpPr>
        <p:spPr bwMode="auto">
          <a:xfrm>
            <a:off x="9298248" y="3476801"/>
            <a:ext cx="248703" cy="298685"/>
          </a:xfrm>
          <a:custGeom>
            <a:avLst/>
            <a:gdLst>
              <a:gd name="T0" fmla="*/ 2147483647 w 343"/>
              <a:gd name="T1" fmla="*/ 2147483647 h 400"/>
              <a:gd name="T2" fmla="*/ 2147483647 w 343"/>
              <a:gd name="T3" fmla="*/ 2147483647 h 400"/>
              <a:gd name="T4" fmla="*/ 0 w 343"/>
              <a:gd name="T5" fmla="*/ 2147483647 h 400"/>
              <a:gd name="T6" fmla="*/ 0 w 343"/>
              <a:gd name="T7" fmla="*/ 2147483647 h 400"/>
              <a:gd name="T8" fmla="*/ 2147483647 w 343"/>
              <a:gd name="T9" fmla="*/ 2147483647 h 400"/>
              <a:gd name="T10" fmla="*/ 2147483647 w 343"/>
              <a:gd name="T11" fmla="*/ 2147483647 h 400"/>
              <a:gd name="T12" fmla="*/ 2147483647 w 343"/>
              <a:gd name="T13" fmla="*/ 2147483647 h 400"/>
              <a:gd name="T14" fmla="*/ 2147483647 w 343"/>
              <a:gd name="T15" fmla="*/ 2147483647 h 400"/>
              <a:gd name="T16" fmla="*/ 2147483647 w 343"/>
              <a:gd name="T17" fmla="*/ 2147483647 h 400"/>
              <a:gd name="T18" fmla="*/ 2147483647 w 343"/>
              <a:gd name="T19" fmla="*/ 2147483647 h 400"/>
              <a:gd name="T20" fmla="*/ 2147483647 w 343"/>
              <a:gd name="T21" fmla="*/ 2147483647 h 400"/>
              <a:gd name="T22" fmla="*/ 2147483647 w 343"/>
              <a:gd name="T23" fmla="*/ 2147483647 h 400"/>
              <a:gd name="T24" fmla="*/ 2147483647 w 343"/>
              <a:gd name="T25" fmla="*/ 2147483647 h 400"/>
              <a:gd name="T26" fmla="*/ 2147483647 w 343"/>
              <a:gd name="T27" fmla="*/ 2147483647 h 400"/>
              <a:gd name="T28" fmla="*/ 2147483647 w 343"/>
              <a:gd name="T29" fmla="*/ 2147483647 h 400"/>
              <a:gd name="T30" fmla="*/ 0 w 343"/>
              <a:gd name="T31" fmla="*/ 2147483647 h 400"/>
              <a:gd name="T32" fmla="*/ 0 w 343"/>
              <a:gd name="T33" fmla="*/ 2147483647 h 400"/>
              <a:gd name="T34" fmla="*/ 2147483647 w 343"/>
              <a:gd name="T35" fmla="*/ 2147483647 h 400"/>
              <a:gd name="T36" fmla="*/ 2147483647 w 343"/>
              <a:gd name="T37" fmla="*/ 2147483647 h 400"/>
              <a:gd name="T38" fmla="*/ 2147483647 w 343"/>
              <a:gd name="T39" fmla="*/ 2147483647 h 400"/>
              <a:gd name="T40" fmla="*/ 2147483647 w 343"/>
              <a:gd name="T41" fmla="*/ 2147483647 h 400"/>
              <a:gd name="T42" fmla="*/ 2147483647 w 343"/>
              <a:gd name="T43" fmla="*/ 2147483647 h 400"/>
              <a:gd name="T44" fmla="*/ 2147483647 w 343"/>
              <a:gd name="T45" fmla="*/ 2147483647 h 400"/>
              <a:gd name="T46" fmla="*/ 2147483647 w 343"/>
              <a:gd name="T47" fmla="*/ 2147483647 h 400"/>
              <a:gd name="T48" fmla="*/ 2147483647 w 343"/>
              <a:gd name="T49" fmla="*/ 2147483647 h 400"/>
              <a:gd name="T50" fmla="*/ 2147483647 w 343"/>
              <a:gd name="T51" fmla="*/ 2147483647 h 400"/>
              <a:gd name="T52" fmla="*/ 2147483647 w 343"/>
              <a:gd name="T53" fmla="*/ 2147483647 h 400"/>
              <a:gd name="T54" fmla="*/ 2147483647 w 343"/>
              <a:gd name="T55" fmla="*/ 2147483647 h 400"/>
              <a:gd name="T56" fmla="*/ 0 w 343"/>
              <a:gd name="T57" fmla="*/ 2147483647 h 400"/>
              <a:gd name="T58" fmla="*/ 0 w 343"/>
              <a:gd name="T59" fmla="*/ 2147483647 h 400"/>
              <a:gd name="T60" fmla="*/ 2147483647 w 343"/>
              <a:gd name="T61" fmla="*/ 2147483647 h 400"/>
              <a:gd name="T62" fmla="*/ 2147483647 w 343"/>
              <a:gd name="T63" fmla="*/ 2147483647 h 400"/>
              <a:gd name="T64" fmla="*/ 2147483647 w 343"/>
              <a:gd name="T65" fmla="*/ 2147483647 h 400"/>
              <a:gd name="T66" fmla="*/ 2147483647 w 343"/>
              <a:gd name="T67" fmla="*/ 2147483647 h 400"/>
              <a:gd name="T68" fmla="*/ 2147483647 w 343"/>
              <a:gd name="T69" fmla="*/ 2147483647 h 400"/>
              <a:gd name="T70" fmla="*/ 2147483647 w 343"/>
              <a:gd name="T71" fmla="*/ 2147483647 h 400"/>
              <a:gd name="T72" fmla="*/ 2147483647 w 343"/>
              <a:gd name="T73" fmla="*/ 2147483647 h 400"/>
              <a:gd name="T74" fmla="*/ 2147483647 w 343"/>
              <a:gd name="T75" fmla="*/ 2147483647 h 400"/>
              <a:gd name="T76" fmla="*/ 2147483647 w 343"/>
              <a:gd name="T77" fmla="*/ 2147483647 h 400"/>
              <a:gd name="T78" fmla="*/ 2147483647 w 343"/>
              <a:gd name="T79" fmla="*/ 2147483647 h 400"/>
              <a:gd name="T80" fmla="*/ 2147483647 w 343"/>
              <a:gd name="T81" fmla="*/ 2147483647 h 400"/>
              <a:gd name="T82" fmla="*/ 2147483647 w 343"/>
              <a:gd name="T83" fmla="*/ 0 h 400"/>
              <a:gd name="T84" fmla="*/ 0 w 343"/>
              <a:gd name="T85" fmla="*/ 2147483647 h 400"/>
              <a:gd name="T86" fmla="*/ 0 w 343"/>
              <a:gd name="T87" fmla="*/ 2147483647 h 400"/>
              <a:gd name="T88" fmla="*/ 2147483647 w 343"/>
              <a:gd name="T89" fmla="*/ 2147483647 h 400"/>
              <a:gd name="T90" fmla="*/ 2147483647 w 343"/>
              <a:gd name="T91" fmla="*/ 2147483647 h 400"/>
              <a:gd name="T92" fmla="*/ 2147483647 w 343"/>
              <a:gd name="T93" fmla="*/ 2147483647 h 400"/>
              <a:gd name="T94" fmla="*/ 2147483647 w 343"/>
              <a:gd name="T95" fmla="*/ 2147483647 h 400"/>
              <a:gd name="T96" fmla="*/ 2147483647 w 343"/>
              <a:gd name="T97" fmla="*/ 2147483647 h 400"/>
              <a:gd name="T98" fmla="*/ 2147483647 w 343"/>
              <a:gd name="T99" fmla="*/ 2147483647 h 400"/>
              <a:gd name="T100" fmla="*/ 2147483647 w 343"/>
              <a:gd name="T101" fmla="*/ 2147483647 h 400"/>
              <a:gd name="T102" fmla="*/ 2147483647 w 343"/>
              <a:gd name="T103" fmla="*/ 2147483647 h 4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3"/>
              <a:gd name="T157" fmla="*/ 0 h 400"/>
              <a:gd name="T158" fmla="*/ 343 w 343"/>
              <a:gd name="T159" fmla="*/ 400 h 4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3" h="400">
                <a:moveTo>
                  <a:pt x="229" y="157"/>
                </a:moveTo>
                <a:lnTo>
                  <a:pt x="8" y="87"/>
                </a:lnTo>
                <a:lnTo>
                  <a:pt x="0" y="89"/>
                </a:lnTo>
                <a:lnTo>
                  <a:pt x="0" y="93"/>
                </a:lnTo>
                <a:lnTo>
                  <a:pt x="225" y="163"/>
                </a:lnTo>
                <a:lnTo>
                  <a:pt x="225" y="227"/>
                </a:lnTo>
                <a:lnTo>
                  <a:pt x="229" y="229"/>
                </a:lnTo>
                <a:lnTo>
                  <a:pt x="233" y="227"/>
                </a:lnTo>
                <a:lnTo>
                  <a:pt x="233" y="163"/>
                </a:lnTo>
                <a:lnTo>
                  <a:pt x="343" y="129"/>
                </a:lnTo>
                <a:lnTo>
                  <a:pt x="343" y="125"/>
                </a:lnTo>
                <a:lnTo>
                  <a:pt x="335" y="123"/>
                </a:lnTo>
                <a:lnTo>
                  <a:pt x="229" y="157"/>
                </a:lnTo>
                <a:close/>
                <a:moveTo>
                  <a:pt x="229" y="241"/>
                </a:moveTo>
                <a:lnTo>
                  <a:pt x="8" y="173"/>
                </a:lnTo>
                <a:lnTo>
                  <a:pt x="0" y="175"/>
                </a:lnTo>
                <a:lnTo>
                  <a:pt x="0" y="179"/>
                </a:lnTo>
                <a:lnTo>
                  <a:pt x="225" y="249"/>
                </a:lnTo>
                <a:lnTo>
                  <a:pt x="225" y="314"/>
                </a:lnTo>
                <a:lnTo>
                  <a:pt x="229" y="314"/>
                </a:lnTo>
                <a:lnTo>
                  <a:pt x="233" y="314"/>
                </a:lnTo>
                <a:lnTo>
                  <a:pt x="233" y="249"/>
                </a:lnTo>
                <a:lnTo>
                  <a:pt x="343" y="215"/>
                </a:lnTo>
                <a:lnTo>
                  <a:pt x="343" y="211"/>
                </a:lnTo>
                <a:lnTo>
                  <a:pt x="335" y="209"/>
                </a:lnTo>
                <a:lnTo>
                  <a:pt x="229" y="241"/>
                </a:lnTo>
                <a:close/>
                <a:moveTo>
                  <a:pt x="229" y="328"/>
                </a:moveTo>
                <a:lnTo>
                  <a:pt x="8" y="260"/>
                </a:lnTo>
                <a:lnTo>
                  <a:pt x="0" y="262"/>
                </a:lnTo>
                <a:lnTo>
                  <a:pt x="0" y="266"/>
                </a:lnTo>
                <a:lnTo>
                  <a:pt x="225" y="336"/>
                </a:lnTo>
                <a:lnTo>
                  <a:pt x="225" y="398"/>
                </a:lnTo>
                <a:lnTo>
                  <a:pt x="229" y="400"/>
                </a:lnTo>
                <a:lnTo>
                  <a:pt x="233" y="398"/>
                </a:lnTo>
                <a:lnTo>
                  <a:pt x="233" y="336"/>
                </a:lnTo>
                <a:lnTo>
                  <a:pt x="343" y="302"/>
                </a:lnTo>
                <a:lnTo>
                  <a:pt x="343" y="296"/>
                </a:lnTo>
                <a:lnTo>
                  <a:pt x="335" y="294"/>
                </a:lnTo>
                <a:lnTo>
                  <a:pt x="229" y="328"/>
                </a:lnTo>
                <a:close/>
                <a:moveTo>
                  <a:pt x="335" y="37"/>
                </a:moveTo>
                <a:lnTo>
                  <a:pt x="229" y="71"/>
                </a:lnTo>
                <a:lnTo>
                  <a:pt x="8" y="0"/>
                </a:lnTo>
                <a:lnTo>
                  <a:pt x="0" y="4"/>
                </a:lnTo>
                <a:lnTo>
                  <a:pt x="0" y="6"/>
                </a:lnTo>
                <a:lnTo>
                  <a:pt x="225" y="79"/>
                </a:lnTo>
                <a:lnTo>
                  <a:pt x="225" y="141"/>
                </a:lnTo>
                <a:lnTo>
                  <a:pt x="229" y="143"/>
                </a:lnTo>
                <a:lnTo>
                  <a:pt x="233" y="141"/>
                </a:lnTo>
                <a:lnTo>
                  <a:pt x="233" y="79"/>
                </a:lnTo>
                <a:lnTo>
                  <a:pt x="343" y="43"/>
                </a:lnTo>
                <a:lnTo>
                  <a:pt x="343" y="39"/>
                </a:lnTo>
                <a:lnTo>
                  <a:pt x="335" y="37"/>
                </a:lnTo>
                <a:close/>
              </a:path>
            </a:pathLst>
          </a:custGeom>
          <a:solidFill>
            <a:srgbClr val="FFFFFF"/>
          </a:solidFill>
          <a:ln w="9525">
            <a:noFill/>
            <a:round/>
          </a:ln>
        </p:spPr>
        <p:txBody>
          <a:bodyPr lIns="91341" tIns="45664" rIns="91341" bIns="45664"/>
          <a:p>
            <a:pPr defTabSz="913130" fontAlgn="auto">
              <a:spcBef>
                <a:spcPts val="0"/>
              </a:spcBef>
              <a:spcAft>
                <a:spcPts val="0"/>
              </a:spcAft>
              <a:defRPr/>
            </a:pPr>
            <a:endParaRPr lang="en-US" sz="1000" kern="0" dirty="0">
              <a:solidFill>
                <a:schemeClr val="bg1"/>
              </a:solidFill>
              <a:latin typeface="Calibri" panose="020F0502020204030204"/>
              <a:ea typeface="宋体" panose="02010600030101010101" pitchFamily="2" charset="-122"/>
              <a:cs typeface="Arial" panose="020B0604020202020204" pitchFamily="34" charset="0"/>
            </a:endParaRPr>
          </a:p>
        </p:txBody>
      </p:sp>
      <p:pic>
        <p:nvPicPr>
          <p:cNvPr id="206" name="Picture 4"/>
          <p:cNvPicPr>
            <a:picLocks noChangeAspect="1" noChangeArrowheads="1"/>
          </p:cNvPicPr>
          <p:nvPr/>
        </p:nvPicPr>
        <p:blipFill>
          <a:blip r:embed="rId1" cstate="print"/>
          <a:srcRect/>
          <a:stretch>
            <a:fillRect/>
          </a:stretch>
        </p:blipFill>
        <p:spPr bwMode="auto">
          <a:xfrm>
            <a:off x="7306461" y="2993220"/>
            <a:ext cx="248976" cy="274419"/>
          </a:xfrm>
          <a:prstGeom prst="rect">
            <a:avLst/>
          </a:prstGeom>
          <a:noFill/>
          <a:ln w="9525">
            <a:noFill/>
            <a:miter lim="800000"/>
            <a:headEnd/>
            <a:tailEnd/>
          </a:ln>
        </p:spPr>
      </p:pic>
      <p:sp>
        <p:nvSpPr>
          <p:cNvPr id="207" name="空心弧 206"/>
          <p:cNvSpPr/>
          <p:nvPr/>
        </p:nvSpPr>
        <p:spPr bwMode="auto">
          <a:xfrm>
            <a:off x="3195214" y="2351745"/>
            <a:ext cx="1979443" cy="594968"/>
          </a:xfrm>
          <a:prstGeom prst="blockArc">
            <a:avLst>
              <a:gd name="adj1" fmla="val 344892"/>
              <a:gd name="adj2" fmla="val 21143182"/>
              <a:gd name="adj3" fmla="val 0"/>
            </a:avLst>
          </a:prstGeom>
          <a:noFill/>
          <a:ln w="19050" cap="flat" cmpd="sng" algn="ctr">
            <a:solidFill>
              <a:srgbClr val="FFFFFF">
                <a:lumMod val="50000"/>
              </a:srgbClr>
            </a:solidFill>
            <a:prstDash val="solid"/>
          </a:ln>
          <a:effectLst/>
        </p:spPr>
        <p:txBody>
          <a:bodyPr lIns="91341" tIns="45664" rIns="91341" bIns="45664" rtlCol="0" anchor="ctr"/>
          <a:p>
            <a:pPr algn="ctr" defTabSz="913130" eaLnBrk="0" fontAlgn="auto" hangingPunct="0">
              <a:spcBef>
                <a:spcPts val="0"/>
              </a:spcBef>
              <a:spcAft>
                <a:spcPts val="0"/>
              </a:spcAft>
              <a:defRPr/>
            </a:pPr>
            <a:endParaRPr kumimoji="1" lang="zh-CN" altLang="en-US" sz="1000" kern="0" dirty="0">
              <a:solidFill>
                <a:schemeClr val="bg1"/>
              </a:solidFill>
              <a:latin typeface="Calibri" panose="020F0502020204030204"/>
              <a:ea typeface="微软雅黑" panose="020B0503020204020204" charset="-122"/>
              <a:cs typeface="Arial" panose="020B0604020202020204" pitchFamily="34" charset="0"/>
            </a:endParaRPr>
          </a:p>
        </p:txBody>
      </p:sp>
      <p:pic>
        <p:nvPicPr>
          <p:cNvPr id="208" name="Picture 4"/>
          <p:cNvPicPr>
            <a:picLocks noChangeAspect="1" noChangeArrowheads="1"/>
          </p:cNvPicPr>
          <p:nvPr/>
        </p:nvPicPr>
        <p:blipFill>
          <a:blip r:embed="rId1" cstate="print"/>
          <a:srcRect/>
          <a:stretch>
            <a:fillRect/>
          </a:stretch>
        </p:blipFill>
        <p:spPr bwMode="auto">
          <a:xfrm>
            <a:off x="4002212" y="2164214"/>
            <a:ext cx="248976" cy="274419"/>
          </a:xfrm>
          <a:prstGeom prst="rect">
            <a:avLst/>
          </a:prstGeom>
          <a:noFill/>
          <a:ln w="9525">
            <a:noFill/>
            <a:miter lim="800000"/>
            <a:headEnd/>
            <a:tailEnd/>
          </a:ln>
        </p:spPr>
      </p:pic>
      <p:pic>
        <p:nvPicPr>
          <p:cNvPr id="209" name="Picture 4"/>
          <p:cNvPicPr>
            <a:picLocks noChangeAspect="1" noChangeArrowheads="1"/>
          </p:cNvPicPr>
          <p:nvPr/>
        </p:nvPicPr>
        <p:blipFill>
          <a:blip r:embed="rId1" cstate="print"/>
          <a:srcRect/>
          <a:stretch>
            <a:fillRect/>
          </a:stretch>
        </p:blipFill>
        <p:spPr bwMode="auto">
          <a:xfrm>
            <a:off x="4002212" y="2739078"/>
            <a:ext cx="248976" cy="274419"/>
          </a:xfrm>
          <a:prstGeom prst="rect">
            <a:avLst/>
          </a:prstGeom>
          <a:noFill/>
          <a:ln w="9525">
            <a:noFill/>
            <a:miter lim="800000"/>
            <a:headEnd/>
            <a:tailEnd/>
          </a:ln>
        </p:spPr>
      </p:pic>
      <p:pic>
        <p:nvPicPr>
          <p:cNvPr id="210" name="Picture 4"/>
          <p:cNvPicPr>
            <a:picLocks noChangeAspect="1" noChangeArrowheads="1"/>
          </p:cNvPicPr>
          <p:nvPr/>
        </p:nvPicPr>
        <p:blipFill>
          <a:blip r:embed="rId1" cstate="print"/>
          <a:srcRect/>
          <a:stretch>
            <a:fillRect/>
          </a:stretch>
        </p:blipFill>
        <p:spPr bwMode="auto">
          <a:xfrm>
            <a:off x="3085815" y="2538206"/>
            <a:ext cx="248976" cy="274419"/>
          </a:xfrm>
          <a:prstGeom prst="rect">
            <a:avLst/>
          </a:prstGeom>
          <a:noFill/>
          <a:ln w="9525">
            <a:noFill/>
            <a:miter lim="800000"/>
            <a:headEnd/>
            <a:tailEnd/>
          </a:ln>
        </p:spPr>
      </p:pic>
      <p:sp>
        <p:nvSpPr>
          <p:cNvPr id="211" name="TextBox 210"/>
          <p:cNvSpPr txBox="1"/>
          <p:nvPr/>
        </p:nvSpPr>
        <p:spPr>
          <a:xfrm>
            <a:off x="3763903" y="2462736"/>
            <a:ext cx="1441710" cy="307811"/>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400" kern="0" dirty="0" smtClean="0">
                <a:solidFill>
                  <a:schemeClr val="tx1"/>
                </a:solidFill>
                <a:ea typeface="宋体" panose="02010600030101010101" pitchFamily="2" charset="-122"/>
                <a:cs typeface="Arial" panose="020B0604020202020204" pitchFamily="34" charset="0"/>
              </a:rPr>
              <a:t>100GE</a:t>
            </a:r>
            <a:endParaRPr lang="en-US" altLang="zh-CN" sz="1400" kern="0" dirty="0" smtClean="0">
              <a:solidFill>
                <a:schemeClr val="tx1"/>
              </a:solidFill>
              <a:ea typeface="宋体" panose="02010600030101010101" pitchFamily="2" charset="-122"/>
              <a:cs typeface="Arial" panose="020B0604020202020204" pitchFamily="34" charset="0"/>
            </a:endParaRPr>
          </a:p>
        </p:txBody>
      </p:sp>
      <p:sp>
        <p:nvSpPr>
          <p:cNvPr id="212" name="TextBox 211"/>
          <p:cNvSpPr txBox="1"/>
          <p:nvPr/>
        </p:nvSpPr>
        <p:spPr>
          <a:xfrm>
            <a:off x="5733254" y="3823784"/>
            <a:ext cx="1370128" cy="261630"/>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100" kern="0" dirty="0" smtClean="0">
                <a:solidFill>
                  <a:schemeClr val="tx1"/>
                </a:solidFill>
                <a:ea typeface="宋体" panose="02010600030101010101" pitchFamily="2" charset="-122"/>
                <a:cs typeface="Arial" panose="020B0604020202020204" pitchFamily="34" charset="0"/>
              </a:rPr>
              <a:t>nx100GE/400GE</a:t>
            </a:r>
            <a:endParaRPr lang="en-US" altLang="zh-CN" sz="1100" kern="0" dirty="0" smtClean="0">
              <a:solidFill>
                <a:schemeClr val="tx1"/>
              </a:solidFill>
              <a:ea typeface="宋体" panose="02010600030101010101" pitchFamily="2" charset="-122"/>
              <a:cs typeface="Arial" panose="020B0604020202020204" pitchFamily="34" charset="0"/>
            </a:endParaRPr>
          </a:p>
        </p:txBody>
      </p:sp>
      <p:cxnSp>
        <p:nvCxnSpPr>
          <p:cNvPr id="213" name="直接连接符 212"/>
          <p:cNvCxnSpPr>
            <a:stCxn id="206" idx="3"/>
            <a:endCxn id="201" idx="1"/>
          </p:cNvCxnSpPr>
          <p:nvPr/>
        </p:nvCxnSpPr>
        <p:spPr bwMode="auto">
          <a:xfrm flipV="1">
            <a:off x="7555423" y="3099321"/>
            <a:ext cx="1452245" cy="31115"/>
          </a:xfrm>
          <a:prstGeom prst="line">
            <a:avLst/>
          </a:prstGeom>
          <a:solidFill>
            <a:srgbClr val="FFDE40"/>
          </a:solidFill>
          <a:ln w="9525" cap="flat" cmpd="sng" algn="ctr">
            <a:solidFill>
              <a:srgbClr val="008ED3"/>
            </a:solidFill>
            <a:prstDash val="dash"/>
            <a:round/>
            <a:headEnd type="none" w="med" len="med"/>
            <a:tailEnd type="none" w="med" len="med"/>
          </a:ln>
          <a:effectLst/>
        </p:spPr>
      </p:cxnSp>
      <p:sp>
        <p:nvSpPr>
          <p:cNvPr id="214" name="TextBox 213"/>
          <p:cNvSpPr txBox="1"/>
          <p:nvPr/>
        </p:nvSpPr>
        <p:spPr>
          <a:xfrm>
            <a:off x="7834955" y="2902454"/>
            <a:ext cx="1095092" cy="430845"/>
          </a:xfrm>
          <a:prstGeom prst="rect">
            <a:avLst/>
          </a:prstGeom>
          <a:noFill/>
        </p:spPr>
        <p:txBody>
          <a:bodyPr wrap="square" lIns="91341" tIns="45664" rIns="91341" bIns="45664" rtlCol="0">
            <a:spAutoFit/>
          </a:bodyPr>
          <a:p>
            <a:pPr defTabSz="913765" fontAlgn="auto">
              <a:spcBef>
                <a:spcPts val="0"/>
              </a:spcBef>
              <a:spcAft>
                <a:spcPts val="0"/>
              </a:spcAft>
              <a:defRPr/>
            </a:pPr>
            <a:endParaRPr lang="en-US" altLang="zh-CN" sz="1100" kern="0" dirty="0" smtClean="0">
              <a:solidFill>
                <a:schemeClr val="bg2"/>
              </a:solidFill>
              <a:ea typeface="宋体" panose="02010600030101010101" pitchFamily="2" charset="-122"/>
              <a:cs typeface="Arial" panose="020B0604020202020204" pitchFamily="34" charset="0"/>
            </a:endParaRPr>
          </a:p>
          <a:p>
            <a:pPr defTabSz="913765" fontAlgn="auto">
              <a:spcBef>
                <a:spcPts val="0"/>
              </a:spcBef>
              <a:spcAft>
                <a:spcPts val="0"/>
              </a:spcAft>
              <a:defRPr/>
            </a:pPr>
            <a:r>
              <a:rPr lang="en-US" altLang="zh-CN" sz="1100" kern="0" dirty="0" smtClean="0">
                <a:solidFill>
                  <a:schemeClr val="bg2"/>
                </a:solidFill>
                <a:ea typeface="宋体" panose="02010600030101010101" pitchFamily="2" charset="-122"/>
                <a:cs typeface="Arial" panose="020B0604020202020204" pitchFamily="34" charset="0"/>
              </a:rPr>
              <a:t>nx400GE</a:t>
            </a:r>
            <a:endParaRPr lang="zh-CN" altLang="en-US" sz="1100" kern="0" dirty="0">
              <a:solidFill>
                <a:schemeClr val="bg2"/>
              </a:solidFill>
              <a:ea typeface="宋体" panose="02010600030101010101" pitchFamily="2" charset="-122"/>
              <a:cs typeface="Arial" panose="020B0604020202020204" pitchFamily="34" charset="0"/>
            </a:endParaRPr>
          </a:p>
        </p:txBody>
      </p:sp>
      <p:cxnSp>
        <p:nvCxnSpPr>
          <p:cNvPr id="215" name="直接连接符 214"/>
          <p:cNvCxnSpPr>
            <a:stCxn id="200" idx="3"/>
          </p:cNvCxnSpPr>
          <p:nvPr/>
        </p:nvCxnSpPr>
        <p:spPr bwMode="auto">
          <a:xfrm>
            <a:off x="7535235" y="3427054"/>
            <a:ext cx="1471571" cy="36147"/>
          </a:xfrm>
          <a:prstGeom prst="line">
            <a:avLst/>
          </a:prstGeom>
          <a:solidFill>
            <a:srgbClr val="FFDE40"/>
          </a:solidFill>
          <a:ln w="9525" cap="flat" cmpd="sng" algn="ctr">
            <a:solidFill>
              <a:srgbClr val="008ED3"/>
            </a:solidFill>
            <a:prstDash val="dash"/>
            <a:round/>
            <a:headEnd type="none" w="med" len="med"/>
            <a:tailEnd type="none" w="med" len="med"/>
          </a:ln>
          <a:effectLst/>
        </p:spPr>
      </p:cxnSp>
      <p:grpSp>
        <p:nvGrpSpPr>
          <p:cNvPr id="216" name="组合 36"/>
          <p:cNvGrpSpPr/>
          <p:nvPr/>
        </p:nvGrpSpPr>
        <p:grpSpPr>
          <a:xfrm>
            <a:off x="2683451" y="2351627"/>
            <a:ext cx="357110" cy="219360"/>
            <a:chOff x="3659816" y="3395376"/>
            <a:chExt cx="472806" cy="288589"/>
          </a:xfrm>
        </p:grpSpPr>
        <p:grpSp>
          <p:nvGrpSpPr>
            <p:cNvPr id="217" name="组合 361"/>
            <p:cNvGrpSpPr/>
            <p:nvPr/>
          </p:nvGrpSpPr>
          <p:grpSpPr>
            <a:xfrm>
              <a:off x="3659817" y="3535753"/>
              <a:ext cx="470424" cy="148212"/>
              <a:chOff x="2681288" y="1384300"/>
              <a:chExt cx="1171575" cy="379413"/>
            </a:xfrm>
          </p:grpSpPr>
          <p:sp>
            <p:nvSpPr>
              <p:cNvPr id="224"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25"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218" name="组合 355"/>
            <p:cNvGrpSpPr/>
            <p:nvPr/>
          </p:nvGrpSpPr>
          <p:grpSpPr>
            <a:xfrm>
              <a:off x="3659816" y="3466456"/>
              <a:ext cx="470424" cy="148212"/>
              <a:chOff x="2681288" y="1384300"/>
              <a:chExt cx="1171575" cy="379413"/>
            </a:xfrm>
          </p:grpSpPr>
          <p:sp>
            <p:nvSpPr>
              <p:cNvPr id="222"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23"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219" name="组合 347"/>
            <p:cNvGrpSpPr/>
            <p:nvPr/>
          </p:nvGrpSpPr>
          <p:grpSpPr>
            <a:xfrm>
              <a:off x="3662198" y="3395376"/>
              <a:ext cx="470424" cy="148212"/>
              <a:chOff x="2681288" y="1384300"/>
              <a:chExt cx="1171575" cy="379413"/>
            </a:xfrm>
          </p:grpSpPr>
          <p:sp>
            <p:nvSpPr>
              <p:cNvPr id="220"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21"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cxnSp>
        <p:nvCxnSpPr>
          <p:cNvPr id="226" name="直接连接符 225"/>
          <p:cNvCxnSpPr/>
          <p:nvPr/>
        </p:nvCxnSpPr>
        <p:spPr bwMode="auto">
          <a:xfrm>
            <a:off x="1792052" y="2519134"/>
            <a:ext cx="128010" cy="141531"/>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27" name="直接连接符 226"/>
          <p:cNvCxnSpPr/>
          <p:nvPr/>
        </p:nvCxnSpPr>
        <p:spPr bwMode="auto">
          <a:xfrm flipH="1">
            <a:off x="1761489" y="2759552"/>
            <a:ext cx="153693" cy="384553"/>
          </a:xfrm>
          <a:prstGeom prst="line">
            <a:avLst/>
          </a:prstGeom>
          <a:solidFill>
            <a:srgbClr val="FFDE40"/>
          </a:solidFill>
          <a:ln w="9525" cap="flat" cmpd="sng" algn="ctr">
            <a:solidFill>
              <a:schemeClr val="tx1"/>
            </a:solidFill>
            <a:prstDash val="solid"/>
            <a:round/>
            <a:headEnd type="none" w="med" len="med"/>
            <a:tailEnd type="none" w="med" len="med"/>
          </a:ln>
          <a:effectLst/>
        </p:spPr>
      </p:cxnSp>
      <p:sp>
        <p:nvSpPr>
          <p:cNvPr id="228" name="TextBox 227"/>
          <p:cNvSpPr txBox="1"/>
          <p:nvPr/>
        </p:nvSpPr>
        <p:spPr>
          <a:xfrm>
            <a:off x="2426914" y="2120801"/>
            <a:ext cx="966080" cy="246108"/>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000" kern="0" dirty="0" smtClean="0">
                <a:solidFill>
                  <a:schemeClr val="bg1"/>
                </a:solidFill>
                <a:latin typeface="+mn-ea"/>
                <a:ea typeface="+mn-ea"/>
                <a:cs typeface="Arial" panose="020B0604020202020204" pitchFamily="34" charset="0"/>
              </a:rPr>
              <a:t>DU/BBU</a:t>
            </a:r>
            <a:r>
              <a:rPr lang="zh-CN" altLang="en-US" sz="1000" kern="0" dirty="0" smtClean="0">
                <a:solidFill>
                  <a:schemeClr val="bg1"/>
                </a:solidFill>
                <a:latin typeface="+mn-ea"/>
                <a:ea typeface="+mn-ea"/>
                <a:cs typeface="Arial" panose="020B0604020202020204" pitchFamily="34" charset="0"/>
              </a:rPr>
              <a:t>集中</a:t>
            </a:r>
            <a:endParaRPr lang="zh-CN" altLang="en-US" sz="1000" kern="0" dirty="0">
              <a:solidFill>
                <a:schemeClr val="bg1"/>
              </a:solidFill>
              <a:latin typeface="+mn-ea"/>
              <a:ea typeface="+mn-ea"/>
              <a:cs typeface="Arial" panose="020B0604020202020204" pitchFamily="34" charset="0"/>
            </a:endParaRPr>
          </a:p>
        </p:txBody>
      </p:sp>
      <p:sp>
        <p:nvSpPr>
          <p:cNvPr id="229" name="Rectangle 2"/>
          <p:cNvSpPr/>
          <p:nvPr/>
        </p:nvSpPr>
        <p:spPr bwMode="auto">
          <a:xfrm>
            <a:off x="1763641" y="1454352"/>
            <a:ext cx="1383830"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sz="1200" b="1" kern="0" dirty="0" smtClean="0">
                <a:solidFill>
                  <a:srgbClr val="FFFFFF"/>
                </a:solidFill>
                <a:latin typeface="Calibri" panose="020F0502020204030204"/>
                <a:ea typeface="微软雅黑" panose="020B0503020204020204" charset="-122"/>
                <a:cs typeface="Arial" panose="020B0604020202020204" pitchFamily="34" charset="0"/>
              </a:rPr>
              <a:t>FrontHaul</a:t>
            </a:r>
            <a:endParaRPr lang="en-US" sz="1200" b="1" kern="0" dirty="0" smtClean="0">
              <a:solidFill>
                <a:srgbClr val="FFFFFF"/>
              </a:solidFill>
              <a:latin typeface="Calibri" panose="020F0502020204030204"/>
              <a:ea typeface="微软雅黑" panose="020B0503020204020204" charset="-122"/>
              <a:cs typeface="Arial" panose="020B0604020202020204" pitchFamily="34" charset="0"/>
            </a:endParaRPr>
          </a:p>
        </p:txBody>
      </p:sp>
      <p:sp>
        <p:nvSpPr>
          <p:cNvPr id="230" name="TextBox 229"/>
          <p:cNvSpPr txBox="1"/>
          <p:nvPr/>
        </p:nvSpPr>
        <p:spPr>
          <a:xfrm>
            <a:off x="7003484" y="2639694"/>
            <a:ext cx="844275" cy="261691"/>
          </a:xfrm>
          <a:prstGeom prst="rect">
            <a:avLst/>
          </a:prstGeom>
          <a:noFill/>
        </p:spPr>
        <p:txBody>
          <a:bodyPr wrap="square" lIns="91395" tIns="45694" rIns="91395" bIns="45694" rtlCol="0">
            <a:spAutoFit/>
          </a:bodyPr>
          <a:p>
            <a:pPr defTabSz="913765" fontAlgn="auto">
              <a:spcBef>
                <a:spcPts val="0"/>
              </a:spcBef>
              <a:spcAft>
                <a:spcPts val="0"/>
              </a:spcAft>
              <a:defRPr/>
            </a:pPr>
            <a:r>
              <a:rPr lang="zh-CN" altLang="en-US" sz="1100" kern="0" dirty="0" smtClean="0">
                <a:solidFill>
                  <a:schemeClr val="bg1"/>
                </a:solidFill>
                <a:latin typeface="+mn-ea"/>
                <a:ea typeface="+mn-ea"/>
                <a:cs typeface="Arial" panose="020B0604020202020204" pitchFamily="34" charset="0"/>
              </a:rPr>
              <a:t>区县核心</a:t>
            </a:r>
            <a:endParaRPr lang="zh-CN" altLang="en-US" sz="1100" kern="0" dirty="0" smtClean="0">
              <a:solidFill>
                <a:schemeClr val="bg1"/>
              </a:solidFill>
              <a:latin typeface="+mn-ea"/>
              <a:ea typeface="+mn-ea"/>
              <a:cs typeface="Arial" panose="020B0604020202020204" pitchFamily="34" charset="0"/>
            </a:endParaRPr>
          </a:p>
        </p:txBody>
      </p:sp>
      <p:pic>
        <p:nvPicPr>
          <p:cNvPr id="231" name="Picture 4"/>
          <p:cNvPicPr>
            <a:picLocks noChangeAspect="1" noChangeArrowheads="1"/>
          </p:cNvPicPr>
          <p:nvPr/>
        </p:nvPicPr>
        <p:blipFill>
          <a:blip r:embed="rId1" cstate="print"/>
          <a:srcRect/>
          <a:stretch>
            <a:fillRect/>
          </a:stretch>
        </p:blipFill>
        <p:spPr bwMode="auto">
          <a:xfrm>
            <a:off x="5034297" y="2609201"/>
            <a:ext cx="248976" cy="274419"/>
          </a:xfrm>
          <a:prstGeom prst="rect">
            <a:avLst/>
          </a:prstGeom>
          <a:noFill/>
          <a:ln w="9525">
            <a:noFill/>
            <a:miter lim="800000"/>
            <a:headEnd/>
            <a:tailEnd/>
          </a:ln>
        </p:spPr>
      </p:pic>
      <p:sp>
        <p:nvSpPr>
          <p:cNvPr id="232" name="空心弧 231"/>
          <p:cNvSpPr/>
          <p:nvPr/>
        </p:nvSpPr>
        <p:spPr bwMode="auto">
          <a:xfrm>
            <a:off x="3215595" y="3566327"/>
            <a:ext cx="1979443" cy="594968"/>
          </a:xfrm>
          <a:prstGeom prst="blockArc">
            <a:avLst>
              <a:gd name="adj1" fmla="val 344892"/>
              <a:gd name="adj2" fmla="val 21143182"/>
              <a:gd name="adj3" fmla="val 0"/>
            </a:avLst>
          </a:prstGeom>
          <a:noFill/>
          <a:ln w="19050" cap="flat" cmpd="sng" algn="ctr">
            <a:solidFill>
              <a:srgbClr val="FFFFFF">
                <a:lumMod val="50000"/>
              </a:srgbClr>
            </a:solidFill>
            <a:prstDash val="solid"/>
          </a:ln>
          <a:effectLst/>
        </p:spPr>
        <p:txBody>
          <a:bodyPr lIns="91341" tIns="45664" rIns="91341" bIns="45664" rtlCol="0" anchor="ctr"/>
          <a:p>
            <a:pPr algn="ctr" defTabSz="913130" eaLnBrk="0" fontAlgn="auto" hangingPunct="0">
              <a:spcBef>
                <a:spcPts val="0"/>
              </a:spcBef>
              <a:spcAft>
                <a:spcPts val="0"/>
              </a:spcAft>
              <a:defRPr/>
            </a:pPr>
            <a:endParaRPr kumimoji="1" lang="zh-CN" altLang="en-US" sz="1000" kern="0" dirty="0">
              <a:solidFill>
                <a:schemeClr val="bg1"/>
              </a:solidFill>
              <a:latin typeface="Calibri" panose="020F0502020204030204"/>
              <a:ea typeface="微软雅黑" panose="020B0503020204020204" charset="-122"/>
              <a:cs typeface="Arial" panose="020B0604020202020204" pitchFamily="34" charset="0"/>
            </a:endParaRPr>
          </a:p>
        </p:txBody>
      </p:sp>
      <p:pic>
        <p:nvPicPr>
          <p:cNvPr id="233" name="Picture 4"/>
          <p:cNvPicPr>
            <a:picLocks noChangeAspect="1" noChangeArrowheads="1"/>
          </p:cNvPicPr>
          <p:nvPr/>
        </p:nvPicPr>
        <p:blipFill>
          <a:blip r:embed="rId1" cstate="print"/>
          <a:srcRect/>
          <a:stretch>
            <a:fillRect/>
          </a:stretch>
        </p:blipFill>
        <p:spPr bwMode="auto">
          <a:xfrm>
            <a:off x="4022585" y="3378797"/>
            <a:ext cx="248976" cy="274419"/>
          </a:xfrm>
          <a:prstGeom prst="rect">
            <a:avLst/>
          </a:prstGeom>
          <a:noFill/>
          <a:ln w="9525">
            <a:noFill/>
            <a:miter lim="800000"/>
            <a:headEnd/>
            <a:tailEnd/>
          </a:ln>
        </p:spPr>
      </p:pic>
      <p:pic>
        <p:nvPicPr>
          <p:cNvPr id="234" name="Picture 4"/>
          <p:cNvPicPr>
            <a:picLocks noChangeAspect="1" noChangeArrowheads="1"/>
          </p:cNvPicPr>
          <p:nvPr/>
        </p:nvPicPr>
        <p:blipFill>
          <a:blip r:embed="rId1" cstate="print"/>
          <a:srcRect/>
          <a:stretch>
            <a:fillRect/>
          </a:stretch>
        </p:blipFill>
        <p:spPr bwMode="auto">
          <a:xfrm>
            <a:off x="4022585" y="3953668"/>
            <a:ext cx="248976" cy="274419"/>
          </a:xfrm>
          <a:prstGeom prst="rect">
            <a:avLst/>
          </a:prstGeom>
          <a:noFill/>
          <a:ln w="9525">
            <a:noFill/>
            <a:miter lim="800000"/>
            <a:headEnd/>
            <a:tailEnd/>
          </a:ln>
        </p:spPr>
      </p:pic>
      <p:pic>
        <p:nvPicPr>
          <p:cNvPr id="235" name="Picture 4"/>
          <p:cNvPicPr>
            <a:picLocks noChangeAspect="1" noChangeArrowheads="1"/>
          </p:cNvPicPr>
          <p:nvPr/>
        </p:nvPicPr>
        <p:blipFill>
          <a:blip r:embed="rId1" cstate="print"/>
          <a:srcRect/>
          <a:stretch>
            <a:fillRect/>
          </a:stretch>
        </p:blipFill>
        <p:spPr bwMode="auto">
          <a:xfrm>
            <a:off x="3106188" y="3743261"/>
            <a:ext cx="248976" cy="274419"/>
          </a:xfrm>
          <a:prstGeom prst="rect">
            <a:avLst/>
          </a:prstGeom>
          <a:noFill/>
          <a:ln w="9525">
            <a:noFill/>
            <a:miter lim="800000"/>
            <a:headEnd/>
            <a:tailEnd/>
          </a:ln>
        </p:spPr>
      </p:pic>
      <p:sp>
        <p:nvSpPr>
          <p:cNvPr id="236" name="TextBox 235"/>
          <p:cNvSpPr txBox="1"/>
          <p:nvPr/>
        </p:nvSpPr>
        <p:spPr>
          <a:xfrm>
            <a:off x="3436963" y="3679319"/>
            <a:ext cx="1441710" cy="307811"/>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400" kern="0" dirty="0" smtClean="0">
                <a:solidFill>
                  <a:schemeClr val="bg1"/>
                </a:solidFill>
                <a:ea typeface="宋体" panose="02010600030101010101" pitchFamily="2" charset="-122"/>
                <a:cs typeface="Arial" panose="020B0604020202020204" pitchFamily="34" charset="0"/>
              </a:rPr>
              <a:t>          </a:t>
            </a:r>
            <a:r>
              <a:rPr lang="en-US" altLang="zh-CN" sz="1400" kern="0" dirty="0" smtClean="0">
                <a:solidFill>
                  <a:schemeClr val="tx1"/>
                </a:solidFill>
                <a:ea typeface="宋体" panose="02010600030101010101" pitchFamily="2" charset="-122"/>
                <a:cs typeface="Arial" panose="020B0604020202020204" pitchFamily="34" charset="0"/>
              </a:rPr>
              <a:t>100GE</a:t>
            </a:r>
            <a:endParaRPr lang="en-US" altLang="zh-CN" sz="1400" kern="0" dirty="0" smtClean="0">
              <a:solidFill>
                <a:schemeClr val="tx1"/>
              </a:solidFill>
              <a:ea typeface="宋体" panose="02010600030101010101" pitchFamily="2" charset="-122"/>
              <a:cs typeface="Arial" panose="020B0604020202020204" pitchFamily="34" charset="0"/>
            </a:endParaRPr>
          </a:p>
        </p:txBody>
      </p:sp>
      <p:cxnSp>
        <p:nvCxnSpPr>
          <p:cNvPr id="237" name="直接连接符 236"/>
          <p:cNvCxnSpPr/>
          <p:nvPr/>
        </p:nvCxnSpPr>
        <p:spPr bwMode="auto">
          <a:xfrm>
            <a:off x="1859591" y="3698053"/>
            <a:ext cx="273802" cy="179299"/>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38" name="直接连接符 237"/>
          <p:cNvCxnSpPr/>
          <p:nvPr/>
        </p:nvCxnSpPr>
        <p:spPr bwMode="auto">
          <a:xfrm flipV="1">
            <a:off x="1591599" y="3930202"/>
            <a:ext cx="558150" cy="52311"/>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39" name="直接连接符 238"/>
          <p:cNvCxnSpPr/>
          <p:nvPr/>
        </p:nvCxnSpPr>
        <p:spPr bwMode="auto">
          <a:xfrm flipH="1">
            <a:off x="2022918" y="3982862"/>
            <a:ext cx="126830" cy="355366"/>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40" name="直接连接符 239"/>
          <p:cNvCxnSpPr/>
          <p:nvPr/>
        </p:nvCxnSpPr>
        <p:spPr bwMode="auto">
          <a:xfrm>
            <a:off x="5291908" y="2451940"/>
            <a:ext cx="2023180" cy="678489"/>
          </a:xfrm>
          <a:prstGeom prst="line">
            <a:avLst/>
          </a:prstGeom>
          <a:noFill/>
          <a:ln w="19050" cap="flat" cmpd="sng" algn="ctr">
            <a:solidFill>
              <a:srgbClr val="FFFFFF">
                <a:lumMod val="50000"/>
              </a:srgbClr>
            </a:solidFill>
            <a:prstDash val="solid"/>
          </a:ln>
          <a:effectLst/>
        </p:spPr>
      </p:cxnSp>
      <p:cxnSp>
        <p:nvCxnSpPr>
          <p:cNvPr id="241" name="直接连接符 240"/>
          <p:cNvCxnSpPr>
            <a:stCxn id="231" idx="3"/>
            <a:endCxn id="200" idx="1"/>
          </p:cNvCxnSpPr>
          <p:nvPr/>
        </p:nvCxnSpPr>
        <p:spPr bwMode="auto">
          <a:xfrm>
            <a:off x="5283273" y="2746411"/>
            <a:ext cx="2003425" cy="680720"/>
          </a:xfrm>
          <a:prstGeom prst="line">
            <a:avLst/>
          </a:prstGeom>
          <a:noFill/>
          <a:ln w="19050" cap="flat" cmpd="sng" algn="ctr">
            <a:solidFill>
              <a:srgbClr val="FFFFFF">
                <a:lumMod val="50000"/>
              </a:srgbClr>
            </a:solidFill>
            <a:prstDash val="solid"/>
          </a:ln>
          <a:effectLst/>
        </p:spPr>
      </p:cxnSp>
      <p:cxnSp>
        <p:nvCxnSpPr>
          <p:cNvPr id="242" name="直接连接符 241"/>
          <p:cNvCxnSpPr>
            <a:stCxn id="199" idx="2"/>
            <a:endCxn id="231" idx="0"/>
          </p:cNvCxnSpPr>
          <p:nvPr/>
        </p:nvCxnSpPr>
        <p:spPr bwMode="auto">
          <a:xfrm>
            <a:off x="5158785" y="2589150"/>
            <a:ext cx="0" cy="20320"/>
          </a:xfrm>
          <a:prstGeom prst="line">
            <a:avLst/>
          </a:prstGeom>
          <a:noFill/>
          <a:ln w="19050" cap="flat" cmpd="sng" algn="ctr">
            <a:solidFill>
              <a:srgbClr val="FFFFFF">
                <a:lumMod val="50000"/>
              </a:srgbClr>
            </a:solidFill>
            <a:prstDash val="solid"/>
          </a:ln>
          <a:effectLst/>
        </p:spPr>
      </p:cxnSp>
      <p:cxnSp>
        <p:nvCxnSpPr>
          <p:cNvPr id="243" name="直接连接符 242"/>
          <p:cNvCxnSpPr/>
          <p:nvPr/>
        </p:nvCxnSpPr>
        <p:spPr bwMode="auto">
          <a:xfrm flipH="1">
            <a:off x="7425628" y="3203867"/>
            <a:ext cx="1" cy="158459"/>
          </a:xfrm>
          <a:prstGeom prst="line">
            <a:avLst/>
          </a:prstGeom>
          <a:noFill/>
          <a:ln w="19050" cap="flat" cmpd="sng" algn="ctr">
            <a:solidFill>
              <a:srgbClr val="FFFFFF">
                <a:lumMod val="50000"/>
              </a:srgbClr>
            </a:solidFill>
            <a:prstDash val="solid"/>
          </a:ln>
          <a:effectLst/>
        </p:spPr>
      </p:cxnSp>
      <p:pic>
        <p:nvPicPr>
          <p:cNvPr id="244" name="Picture 4"/>
          <p:cNvPicPr>
            <a:picLocks noChangeAspect="1" noChangeArrowheads="1"/>
          </p:cNvPicPr>
          <p:nvPr/>
        </p:nvPicPr>
        <p:blipFill>
          <a:blip r:embed="rId1" cstate="print"/>
          <a:srcRect/>
          <a:stretch>
            <a:fillRect/>
          </a:stretch>
        </p:blipFill>
        <p:spPr bwMode="auto">
          <a:xfrm>
            <a:off x="5054685" y="3529306"/>
            <a:ext cx="248976" cy="274419"/>
          </a:xfrm>
          <a:prstGeom prst="rect">
            <a:avLst/>
          </a:prstGeom>
          <a:noFill/>
          <a:ln w="9525">
            <a:noFill/>
            <a:miter lim="800000"/>
            <a:headEnd/>
            <a:tailEnd/>
          </a:ln>
        </p:spPr>
      </p:pic>
      <p:pic>
        <p:nvPicPr>
          <p:cNvPr id="245" name="Picture 4"/>
          <p:cNvPicPr>
            <a:picLocks noChangeAspect="1" noChangeArrowheads="1"/>
          </p:cNvPicPr>
          <p:nvPr/>
        </p:nvPicPr>
        <p:blipFill>
          <a:blip r:embed="rId1" cstate="print"/>
          <a:srcRect/>
          <a:stretch>
            <a:fillRect/>
          </a:stretch>
        </p:blipFill>
        <p:spPr bwMode="auto">
          <a:xfrm>
            <a:off x="5054685" y="3823791"/>
            <a:ext cx="248976" cy="274419"/>
          </a:xfrm>
          <a:prstGeom prst="rect">
            <a:avLst/>
          </a:prstGeom>
          <a:noFill/>
          <a:ln w="9525">
            <a:noFill/>
            <a:miter lim="800000"/>
            <a:headEnd/>
            <a:tailEnd/>
          </a:ln>
        </p:spPr>
      </p:pic>
      <p:cxnSp>
        <p:nvCxnSpPr>
          <p:cNvPr id="246" name="直接连接符 245"/>
          <p:cNvCxnSpPr>
            <a:stCxn id="244" idx="3"/>
            <a:endCxn id="206" idx="1"/>
          </p:cNvCxnSpPr>
          <p:nvPr/>
        </p:nvCxnSpPr>
        <p:spPr bwMode="auto">
          <a:xfrm flipV="1">
            <a:off x="5303653" y="3130575"/>
            <a:ext cx="2002790" cy="535940"/>
          </a:xfrm>
          <a:prstGeom prst="line">
            <a:avLst/>
          </a:prstGeom>
          <a:noFill/>
          <a:ln w="19050" cap="flat" cmpd="sng" algn="ctr">
            <a:solidFill>
              <a:srgbClr val="FFFFFF">
                <a:lumMod val="50000"/>
              </a:srgbClr>
            </a:solidFill>
            <a:prstDash val="solid"/>
          </a:ln>
          <a:effectLst/>
        </p:spPr>
      </p:cxnSp>
      <p:cxnSp>
        <p:nvCxnSpPr>
          <p:cNvPr id="247" name="直接连接符 246"/>
          <p:cNvCxnSpPr>
            <a:stCxn id="245" idx="3"/>
          </p:cNvCxnSpPr>
          <p:nvPr/>
        </p:nvCxnSpPr>
        <p:spPr bwMode="auto">
          <a:xfrm flipV="1">
            <a:off x="5303653" y="3433456"/>
            <a:ext cx="2002800" cy="527537"/>
          </a:xfrm>
          <a:prstGeom prst="line">
            <a:avLst/>
          </a:prstGeom>
          <a:noFill/>
          <a:ln w="19050" cap="flat" cmpd="sng" algn="ctr">
            <a:solidFill>
              <a:srgbClr val="FFFFFF">
                <a:lumMod val="50000"/>
              </a:srgbClr>
            </a:solidFill>
            <a:prstDash val="solid"/>
          </a:ln>
          <a:effectLst/>
        </p:spPr>
      </p:cxnSp>
      <p:cxnSp>
        <p:nvCxnSpPr>
          <p:cNvPr id="248" name="直接连接符 247"/>
          <p:cNvCxnSpPr/>
          <p:nvPr/>
        </p:nvCxnSpPr>
        <p:spPr bwMode="auto">
          <a:xfrm flipH="1">
            <a:off x="5195038" y="3767381"/>
            <a:ext cx="1" cy="158459"/>
          </a:xfrm>
          <a:prstGeom prst="line">
            <a:avLst/>
          </a:prstGeom>
          <a:noFill/>
          <a:ln w="19050" cap="flat" cmpd="sng" algn="ctr">
            <a:solidFill>
              <a:srgbClr val="FFFFFF">
                <a:lumMod val="50000"/>
              </a:srgbClr>
            </a:solidFill>
            <a:prstDash val="solid"/>
          </a:ln>
          <a:effectLst/>
        </p:spPr>
      </p:cxnSp>
      <p:sp>
        <p:nvSpPr>
          <p:cNvPr id="249" name="任意多边形 248"/>
          <p:cNvSpPr>
            <a:spLocks noChangeAspect="1"/>
          </p:cNvSpPr>
          <p:nvPr/>
        </p:nvSpPr>
        <p:spPr>
          <a:xfrm>
            <a:off x="9350638" y="3073692"/>
            <a:ext cx="822835" cy="372803"/>
          </a:xfrm>
          <a:custGeom>
            <a:avLst/>
            <a:gdLst>
              <a:gd name="connsiteX0" fmla="*/ 2035634 w 3839034"/>
              <a:gd name="connsiteY0" fmla="*/ 0 h 2400300"/>
              <a:gd name="connsiteX1" fmla="*/ 2889878 w 3839034"/>
              <a:gd name="connsiteY1" fmla="*/ 566231 h 2400300"/>
              <a:gd name="connsiteX2" fmla="*/ 2915901 w 3839034"/>
              <a:gd name="connsiteY2" fmla="*/ 650065 h 2400300"/>
              <a:gd name="connsiteX3" fmla="*/ 2962734 w 3839034"/>
              <a:gd name="connsiteY3" fmla="*/ 647700 h 2400300"/>
              <a:gd name="connsiteX4" fmla="*/ 3839034 w 3839034"/>
              <a:gd name="connsiteY4" fmla="*/ 1524000 h 2400300"/>
              <a:gd name="connsiteX5" fmla="*/ 3139339 w 3839034"/>
              <a:gd name="connsiteY5" fmla="*/ 2382497 h 2400300"/>
              <a:gd name="connsiteX6" fmla="*/ 3061682 w 3839034"/>
              <a:gd name="connsiteY6" fmla="*/ 2394349 h 2400300"/>
              <a:gd name="connsiteX7" fmla="*/ 3061682 w 3839034"/>
              <a:gd name="connsiteY7" fmla="*/ 2400300 h 2400300"/>
              <a:gd name="connsiteX8" fmla="*/ 2962734 w 3839034"/>
              <a:gd name="connsiteY8" fmla="*/ 2400300 h 2400300"/>
              <a:gd name="connsiteX9" fmla="*/ 799265 w 3839034"/>
              <a:gd name="connsiteY9" fmla="*/ 2400300 h 2400300"/>
              <a:gd name="connsiteX10" fmla="*/ 799265 w 3839034"/>
              <a:gd name="connsiteY10" fmla="*/ 2397207 h 2400300"/>
              <a:gd name="connsiteX11" fmla="*/ 738000 w 3839034"/>
              <a:gd name="connsiteY11" fmla="*/ 2400300 h 2400300"/>
              <a:gd name="connsiteX12" fmla="*/ 0 w 3839034"/>
              <a:gd name="connsiteY12" fmla="*/ 1662300 h 2400300"/>
              <a:gd name="connsiteX13" fmla="*/ 450737 w 3839034"/>
              <a:gd name="connsiteY13" fmla="*/ 982296 h 2400300"/>
              <a:gd name="connsiteX14" fmla="*/ 525055 w 3839034"/>
              <a:gd name="connsiteY14" fmla="*/ 959226 h 2400300"/>
              <a:gd name="connsiteX15" fmla="*/ 521817 w 3839034"/>
              <a:gd name="connsiteY15" fmla="*/ 927100 h 2400300"/>
              <a:gd name="connsiteX16" fmla="*/ 941617 w 3839034"/>
              <a:gd name="connsiteY16" fmla="*/ 507300 h 2400300"/>
              <a:gd name="connsiteX17" fmla="*/ 1176331 w 3839034"/>
              <a:gd name="connsiteY17" fmla="*/ 578995 h 2400300"/>
              <a:gd name="connsiteX18" fmla="*/ 1177205 w 3839034"/>
              <a:gd name="connsiteY18" fmla="*/ 579716 h 2400300"/>
              <a:gd name="connsiteX19" fmla="*/ 1181390 w 3839034"/>
              <a:gd name="connsiteY19" fmla="*/ 566231 h 2400300"/>
              <a:gd name="connsiteX20" fmla="*/ 2035634 w 3839034"/>
              <a:gd name="connsiteY20" fmla="*/ 0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9034" h="2400300">
                <a:moveTo>
                  <a:pt x="2035634" y="0"/>
                </a:moveTo>
                <a:cubicBezTo>
                  <a:pt x="2419651" y="0"/>
                  <a:pt x="2749136" y="233481"/>
                  <a:pt x="2889878" y="566231"/>
                </a:cubicBezTo>
                <a:lnTo>
                  <a:pt x="2915901" y="650065"/>
                </a:lnTo>
                <a:lnTo>
                  <a:pt x="2962734" y="647700"/>
                </a:lnTo>
                <a:cubicBezTo>
                  <a:pt x="3446701" y="647700"/>
                  <a:pt x="3839034" y="1040033"/>
                  <a:pt x="3839034" y="1524000"/>
                </a:cubicBezTo>
                <a:cubicBezTo>
                  <a:pt x="3839034" y="1947471"/>
                  <a:pt x="3538654" y="2300785"/>
                  <a:pt x="3139339" y="2382497"/>
                </a:cubicBezTo>
                <a:lnTo>
                  <a:pt x="3061682" y="2394349"/>
                </a:lnTo>
                <a:lnTo>
                  <a:pt x="3061682" y="2400300"/>
                </a:lnTo>
                <a:lnTo>
                  <a:pt x="2962734" y="2400300"/>
                </a:lnTo>
                <a:lnTo>
                  <a:pt x="799265" y="2400300"/>
                </a:lnTo>
                <a:lnTo>
                  <a:pt x="799265" y="2397207"/>
                </a:lnTo>
                <a:lnTo>
                  <a:pt x="738000" y="2400300"/>
                </a:lnTo>
                <a:cubicBezTo>
                  <a:pt x="330414" y="2400300"/>
                  <a:pt x="0" y="2069886"/>
                  <a:pt x="0" y="1662300"/>
                </a:cubicBezTo>
                <a:cubicBezTo>
                  <a:pt x="0" y="1356611"/>
                  <a:pt x="185858" y="1094330"/>
                  <a:pt x="450737" y="982296"/>
                </a:cubicBezTo>
                <a:lnTo>
                  <a:pt x="525055" y="959226"/>
                </a:lnTo>
                <a:lnTo>
                  <a:pt x="521817" y="927100"/>
                </a:lnTo>
                <a:cubicBezTo>
                  <a:pt x="521817" y="695251"/>
                  <a:pt x="709768" y="507300"/>
                  <a:pt x="941617" y="507300"/>
                </a:cubicBezTo>
                <a:cubicBezTo>
                  <a:pt x="1028561" y="507300"/>
                  <a:pt x="1109331" y="533731"/>
                  <a:pt x="1176331" y="578995"/>
                </a:cubicBezTo>
                <a:lnTo>
                  <a:pt x="1177205" y="579716"/>
                </a:lnTo>
                <a:lnTo>
                  <a:pt x="1181390" y="566231"/>
                </a:lnTo>
                <a:cubicBezTo>
                  <a:pt x="1322132" y="233481"/>
                  <a:pt x="1651617" y="0"/>
                  <a:pt x="2035634" y="0"/>
                </a:cubicBezTo>
                <a:close/>
              </a:path>
            </a:pathLst>
          </a:custGeom>
          <a:solidFill>
            <a:srgbClr val="008FD4"/>
          </a:solidFill>
          <a:ln w="25400" cap="flat" cmpd="sng" algn="ctr">
            <a:noFill/>
            <a:prstDash val="solid"/>
          </a:ln>
          <a:effectLst/>
        </p:spPr>
        <p:txBody>
          <a:bodyPr lIns="91314" tIns="45650" rIns="91314" bIns="45650" rtlCol="0" anchor="ctr"/>
          <a:p>
            <a:pPr algn="ctr" defTabSz="913765" fontAlgn="auto">
              <a:spcBef>
                <a:spcPts val="0"/>
              </a:spcBef>
              <a:spcAft>
                <a:spcPts val="0"/>
              </a:spcAft>
              <a:defRPr/>
            </a:pPr>
            <a:r>
              <a:rPr lang="en-US" altLang="zh-CN" sz="900" b="1" kern="0" dirty="0" smtClean="0">
                <a:solidFill>
                  <a:schemeClr val="bg1"/>
                </a:solidFill>
                <a:ea typeface="微软雅黑" panose="020B0503020204020204" charset="-122"/>
                <a:cs typeface="Arial" panose="020B0604020202020204" pitchFamily="34" charset="0"/>
              </a:rPr>
              <a:t>NGC</a:t>
            </a:r>
            <a:endParaRPr lang="zh-CN" altLang="en-US" sz="800" b="1" kern="0" dirty="0">
              <a:solidFill>
                <a:schemeClr val="bg1"/>
              </a:solidFill>
              <a:ea typeface="微软雅黑" panose="020B0503020204020204" charset="-122"/>
              <a:cs typeface="Arial" panose="020B0604020202020204" pitchFamily="34" charset="0"/>
            </a:endParaRPr>
          </a:p>
        </p:txBody>
      </p:sp>
      <p:sp>
        <p:nvSpPr>
          <p:cNvPr id="251" name="TextBox 250"/>
          <p:cNvSpPr txBox="1"/>
          <p:nvPr/>
        </p:nvSpPr>
        <p:spPr>
          <a:xfrm>
            <a:off x="4450419" y="3042293"/>
            <a:ext cx="963843" cy="261691"/>
          </a:xfrm>
          <a:prstGeom prst="rect">
            <a:avLst/>
          </a:prstGeom>
          <a:noFill/>
        </p:spPr>
        <p:txBody>
          <a:bodyPr wrap="square" lIns="91395" tIns="45694" rIns="91395" bIns="45694" rtlCol="0">
            <a:spAutoFit/>
          </a:bodyPr>
          <a:p>
            <a:pPr defTabSz="913765" fontAlgn="auto">
              <a:spcBef>
                <a:spcPts val="0"/>
              </a:spcBef>
              <a:spcAft>
                <a:spcPts val="0"/>
              </a:spcAft>
              <a:defRPr/>
            </a:pPr>
            <a:r>
              <a:rPr lang="zh-CN" altLang="en-US" sz="1100" kern="0" dirty="0" smtClean="0">
                <a:solidFill>
                  <a:schemeClr val="bg1"/>
                </a:solidFill>
                <a:latin typeface="+mn-ea"/>
                <a:ea typeface="+mn-ea"/>
                <a:cs typeface="Arial" panose="020B0604020202020204" pitchFamily="34" charset="0"/>
              </a:rPr>
              <a:t>普通汇聚</a:t>
            </a:r>
            <a:endParaRPr lang="zh-CN" altLang="en-US" sz="1100" kern="0" dirty="0">
              <a:solidFill>
                <a:schemeClr val="bg1"/>
              </a:solidFill>
              <a:latin typeface="+mn-ea"/>
              <a:ea typeface="+mn-ea"/>
              <a:cs typeface="Arial" panose="020B0604020202020204" pitchFamily="34" charset="0"/>
            </a:endParaRPr>
          </a:p>
        </p:txBody>
      </p:sp>
      <p:cxnSp>
        <p:nvCxnSpPr>
          <p:cNvPr id="252" name="直接连接符 251"/>
          <p:cNvCxnSpPr>
            <a:stCxn id="245" idx="2"/>
          </p:cNvCxnSpPr>
          <p:nvPr/>
        </p:nvCxnSpPr>
        <p:spPr bwMode="auto">
          <a:xfrm>
            <a:off x="5179166" y="4098203"/>
            <a:ext cx="5080" cy="146685"/>
          </a:xfrm>
          <a:prstGeom prst="line">
            <a:avLst/>
          </a:prstGeom>
          <a:solidFill>
            <a:srgbClr val="FFDE40"/>
          </a:solidFill>
          <a:ln w="9525" cap="flat" cmpd="sng" algn="ctr">
            <a:solidFill>
              <a:srgbClr val="008ED3"/>
            </a:solidFill>
            <a:prstDash val="solid"/>
            <a:round/>
            <a:headEnd type="none" w="med" len="med"/>
            <a:tailEnd type="none" w="med" len="med"/>
          </a:ln>
          <a:effectLst/>
        </p:spPr>
      </p:cxnSp>
      <p:cxnSp>
        <p:nvCxnSpPr>
          <p:cNvPr id="253" name="直接连接符 252"/>
          <p:cNvCxnSpPr>
            <a:endCxn id="244" idx="0"/>
          </p:cNvCxnSpPr>
          <p:nvPr/>
        </p:nvCxnSpPr>
        <p:spPr bwMode="auto">
          <a:xfrm>
            <a:off x="5179166" y="2817959"/>
            <a:ext cx="0" cy="711355"/>
          </a:xfrm>
          <a:prstGeom prst="line">
            <a:avLst/>
          </a:prstGeom>
          <a:noFill/>
          <a:ln w="19050" cap="flat" cmpd="sng" algn="ctr">
            <a:solidFill>
              <a:srgbClr val="FFFFFF">
                <a:lumMod val="50000"/>
              </a:srgbClr>
            </a:solidFill>
            <a:prstDash val="solid"/>
          </a:ln>
          <a:effectLst/>
        </p:spPr>
      </p:cxnSp>
      <p:sp>
        <p:nvSpPr>
          <p:cNvPr id="254" name="任意多边形 253"/>
          <p:cNvSpPr>
            <a:spLocks noChangeAspect="1"/>
          </p:cNvSpPr>
          <p:nvPr/>
        </p:nvSpPr>
        <p:spPr>
          <a:xfrm>
            <a:off x="4746051" y="1899944"/>
            <a:ext cx="822835" cy="372803"/>
          </a:xfrm>
          <a:custGeom>
            <a:avLst/>
            <a:gdLst>
              <a:gd name="connsiteX0" fmla="*/ 2035634 w 3839034"/>
              <a:gd name="connsiteY0" fmla="*/ 0 h 2400300"/>
              <a:gd name="connsiteX1" fmla="*/ 2889878 w 3839034"/>
              <a:gd name="connsiteY1" fmla="*/ 566231 h 2400300"/>
              <a:gd name="connsiteX2" fmla="*/ 2915901 w 3839034"/>
              <a:gd name="connsiteY2" fmla="*/ 650065 h 2400300"/>
              <a:gd name="connsiteX3" fmla="*/ 2962734 w 3839034"/>
              <a:gd name="connsiteY3" fmla="*/ 647700 h 2400300"/>
              <a:gd name="connsiteX4" fmla="*/ 3839034 w 3839034"/>
              <a:gd name="connsiteY4" fmla="*/ 1524000 h 2400300"/>
              <a:gd name="connsiteX5" fmla="*/ 3139339 w 3839034"/>
              <a:gd name="connsiteY5" fmla="*/ 2382497 h 2400300"/>
              <a:gd name="connsiteX6" fmla="*/ 3061682 w 3839034"/>
              <a:gd name="connsiteY6" fmla="*/ 2394349 h 2400300"/>
              <a:gd name="connsiteX7" fmla="*/ 3061682 w 3839034"/>
              <a:gd name="connsiteY7" fmla="*/ 2400300 h 2400300"/>
              <a:gd name="connsiteX8" fmla="*/ 2962734 w 3839034"/>
              <a:gd name="connsiteY8" fmla="*/ 2400300 h 2400300"/>
              <a:gd name="connsiteX9" fmla="*/ 799265 w 3839034"/>
              <a:gd name="connsiteY9" fmla="*/ 2400300 h 2400300"/>
              <a:gd name="connsiteX10" fmla="*/ 799265 w 3839034"/>
              <a:gd name="connsiteY10" fmla="*/ 2397207 h 2400300"/>
              <a:gd name="connsiteX11" fmla="*/ 738000 w 3839034"/>
              <a:gd name="connsiteY11" fmla="*/ 2400300 h 2400300"/>
              <a:gd name="connsiteX12" fmla="*/ 0 w 3839034"/>
              <a:gd name="connsiteY12" fmla="*/ 1662300 h 2400300"/>
              <a:gd name="connsiteX13" fmla="*/ 450737 w 3839034"/>
              <a:gd name="connsiteY13" fmla="*/ 982296 h 2400300"/>
              <a:gd name="connsiteX14" fmla="*/ 525055 w 3839034"/>
              <a:gd name="connsiteY14" fmla="*/ 959226 h 2400300"/>
              <a:gd name="connsiteX15" fmla="*/ 521817 w 3839034"/>
              <a:gd name="connsiteY15" fmla="*/ 927100 h 2400300"/>
              <a:gd name="connsiteX16" fmla="*/ 941617 w 3839034"/>
              <a:gd name="connsiteY16" fmla="*/ 507300 h 2400300"/>
              <a:gd name="connsiteX17" fmla="*/ 1176331 w 3839034"/>
              <a:gd name="connsiteY17" fmla="*/ 578995 h 2400300"/>
              <a:gd name="connsiteX18" fmla="*/ 1177205 w 3839034"/>
              <a:gd name="connsiteY18" fmla="*/ 579716 h 2400300"/>
              <a:gd name="connsiteX19" fmla="*/ 1181390 w 3839034"/>
              <a:gd name="connsiteY19" fmla="*/ 566231 h 2400300"/>
              <a:gd name="connsiteX20" fmla="*/ 2035634 w 3839034"/>
              <a:gd name="connsiteY20" fmla="*/ 0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9034" h="2400300">
                <a:moveTo>
                  <a:pt x="2035634" y="0"/>
                </a:moveTo>
                <a:cubicBezTo>
                  <a:pt x="2419651" y="0"/>
                  <a:pt x="2749136" y="233481"/>
                  <a:pt x="2889878" y="566231"/>
                </a:cubicBezTo>
                <a:lnTo>
                  <a:pt x="2915901" y="650065"/>
                </a:lnTo>
                <a:lnTo>
                  <a:pt x="2962734" y="647700"/>
                </a:lnTo>
                <a:cubicBezTo>
                  <a:pt x="3446701" y="647700"/>
                  <a:pt x="3839034" y="1040033"/>
                  <a:pt x="3839034" y="1524000"/>
                </a:cubicBezTo>
                <a:cubicBezTo>
                  <a:pt x="3839034" y="1947471"/>
                  <a:pt x="3538654" y="2300785"/>
                  <a:pt x="3139339" y="2382497"/>
                </a:cubicBezTo>
                <a:lnTo>
                  <a:pt x="3061682" y="2394349"/>
                </a:lnTo>
                <a:lnTo>
                  <a:pt x="3061682" y="2400300"/>
                </a:lnTo>
                <a:lnTo>
                  <a:pt x="2962734" y="2400300"/>
                </a:lnTo>
                <a:lnTo>
                  <a:pt x="799265" y="2400300"/>
                </a:lnTo>
                <a:lnTo>
                  <a:pt x="799265" y="2397207"/>
                </a:lnTo>
                <a:lnTo>
                  <a:pt x="738000" y="2400300"/>
                </a:lnTo>
                <a:cubicBezTo>
                  <a:pt x="330414" y="2400300"/>
                  <a:pt x="0" y="2069886"/>
                  <a:pt x="0" y="1662300"/>
                </a:cubicBezTo>
                <a:cubicBezTo>
                  <a:pt x="0" y="1356611"/>
                  <a:pt x="185858" y="1094330"/>
                  <a:pt x="450737" y="982296"/>
                </a:cubicBezTo>
                <a:lnTo>
                  <a:pt x="525055" y="959226"/>
                </a:lnTo>
                <a:lnTo>
                  <a:pt x="521817" y="927100"/>
                </a:lnTo>
                <a:cubicBezTo>
                  <a:pt x="521817" y="695251"/>
                  <a:pt x="709768" y="507300"/>
                  <a:pt x="941617" y="507300"/>
                </a:cubicBezTo>
                <a:cubicBezTo>
                  <a:pt x="1028561" y="507300"/>
                  <a:pt x="1109331" y="533731"/>
                  <a:pt x="1176331" y="578995"/>
                </a:cubicBezTo>
                <a:lnTo>
                  <a:pt x="1177205" y="579716"/>
                </a:lnTo>
                <a:lnTo>
                  <a:pt x="1181390" y="566231"/>
                </a:lnTo>
                <a:cubicBezTo>
                  <a:pt x="1322132" y="233481"/>
                  <a:pt x="1651617" y="0"/>
                  <a:pt x="2035634" y="0"/>
                </a:cubicBezTo>
                <a:close/>
              </a:path>
            </a:pathLst>
          </a:custGeom>
          <a:solidFill>
            <a:srgbClr val="008FD4"/>
          </a:solidFill>
          <a:ln w="25400" cap="flat" cmpd="sng" algn="ctr">
            <a:noFill/>
            <a:prstDash val="solid"/>
          </a:ln>
          <a:effectLst/>
        </p:spPr>
        <p:txBody>
          <a:bodyPr lIns="91314" tIns="45650" rIns="91314" bIns="45650" rtlCol="0" anchor="ctr"/>
          <a:p>
            <a:pPr algn="ctr" defTabSz="913765" fontAlgn="auto">
              <a:spcBef>
                <a:spcPts val="0"/>
              </a:spcBef>
              <a:spcAft>
                <a:spcPts val="0"/>
              </a:spcAft>
              <a:defRPr/>
            </a:pPr>
            <a:r>
              <a:rPr lang="en-US" altLang="zh-CN" sz="900" b="1" kern="0" dirty="0" smtClean="0">
                <a:solidFill>
                  <a:schemeClr val="bg1"/>
                </a:solidFill>
                <a:ea typeface="微软雅黑" panose="020B0503020204020204" charset="-122"/>
                <a:cs typeface="Arial" panose="020B0604020202020204" pitchFamily="34" charset="0"/>
              </a:rPr>
              <a:t>CU/MEC</a:t>
            </a:r>
            <a:endParaRPr lang="zh-CN" altLang="en-US" sz="800" b="1" kern="0" dirty="0">
              <a:solidFill>
                <a:schemeClr val="bg1"/>
              </a:solidFill>
              <a:ea typeface="微软雅黑" panose="020B0503020204020204" charset="-122"/>
              <a:cs typeface="Arial" panose="020B0604020202020204" pitchFamily="34" charset="0"/>
            </a:endParaRPr>
          </a:p>
        </p:txBody>
      </p:sp>
      <p:sp>
        <p:nvSpPr>
          <p:cNvPr id="255" name="TextBox 254"/>
          <p:cNvSpPr txBox="1"/>
          <p:nvPr/>
        </p:nvSpPr>
        <p:spPr>
          <a:xfrm>
            <a:off x="5158793" y="3149969"/>
            <a:ext cx="1084709" cy="277085"/>
          </a:xfrm>
          <a:prstGeom prst="rect">
            <a:avLst/>
          </a:prstGeom>
          <a:noFill/>
        </p:spPr>
        <p:txBody>
          <a:bodyPr wrap="square" lIns="91395" tIns="45694" rIns="91395" bIns="45694" rtlCol="0">
            <a:spAutoFit/>
          </a:bodyPr>
          <a:p>
            <a:pPr defTabSz="913765" fontAlgn="auto">
              <a:spcBef>
                <a:spcPts val="0"/>
              </a:spcBef>
              <a:spcAft>
                <a:spcPts val="0"/>
              </a:spcAft>
              <a:defRPr/>
            </a:pPr>
            <a:r>
              <a:rPr lang="en-US" altLang="zh-CN" sz="1200" kern="0" dirty="0" smtClean="0">
                <a:solidFill>
                  <a:schemeClr val="bg1"/>
                </a:solidFill>
                <a:latin typeface="+mn-ea"/>
                <a:ea typeface="+mn-ea"/>
                <a:cs typeface="Arial" panose="020B0604020202020204" pitchFamily="34" charset="0"/>
              </a:rPr>
              <a:t>Mesh</a:t>
            </a:r>
            <a:r>
              <a:rPr lang="zh-CN" altLang="en-US" sz="1200" kern="0" dirty="0" smtClean="0">
                <a:solidFill>
                  <a:schemeClr val="bg1"/>
                </a:solidFill>
                <a:latin typeface="+mn-ea"/>
                <a:ea typeface="+mn-ea"/>
                <a:cs typeface="Arial" panose="020B0604020202020204" pitchFamily="34" charset="0"/>
              </a:rPr>
              <a:t>化结构</a:t>
            </a:r>
            <a:endParaRPr lang="zh-CN" altLang="en-US" sz="1200" kern="0" dirty="0">
              <a:solidFill>
                <a:schemeClr val="bg1"/>
              </a:solidFill>
              <a:latin typeface="+mn-ea"/>
              <a:ea typeface="+mn-ea"/>
              <a:cs typeface="Arial" panose="020B0604020202020204" pitchFamily="34" charset="0"/>
            </a:endParaRPr>
          </a:p>
        </p:txBody>
      </p:sp>
      <p:sp>
        <p:nvSpPr>
          <p:cNvPr id="256" name="TextBox 255"/>
          <p:cNvSpPr txBox="1"/>
          <p:nvPr/>
        </p:nvSpPr>
        <p:spPr>
          <a:xfrm>
            <a:off x="8691421" y="2642465"/>
            <a:ext cx="844275" cy="261691"/>
          </a:xfrm>
          <a:prstGeom prst="rect">
            <a:avLst/>
          </a:prstGeom>
          <a:noFill/>
        </p:spPr>
        <p:txBody>
          <a:bodyPr wrap="square" lIns="91395" tIns="45694" rIns="91395" bIns="45694" rtlCol="0">
            <a:spAutoFit/>
          </a:bodyPr>
          <a:p>
            <a:pPr defTabSz="913765" fontAlgn="auto">
              <a:spcBef>
                <a:spcPts val="0"/>
              </a:spcBef>
              <a:spcAft>
                <a:spcPts val="0"/>
              </a:spcAft>
              <a:defRPr/>
            </a:pPr>
            <a:r>
              <a:rPr lang="zh-CN" altLang="en-US" sz="1100" kern="0" dirty="0" smtClean="0">
                <a:solidFill>
                  <a:schemeClr val="bg1"/>
                </a:solidFill>
                <a:latin typeface="+mn-ea"/>
                <a:ea typeface="+mn-ea"/>
                <a:cs typeface="Arial" panose="020B0604020202020204" pitchFamily="34" charset="0"/>
              </a:rPr>
              <a:t>市核心</a:t>
            </a:r>
            <a:endParaRPr lang="zh-CN" altLang="en-US" sz="1100" kern="0" dirty="0" smtClean="0">
              <a:solidFill>
                <a:schemeClr val="bg1"/>
              </a:solidFill>
              <a:latin typeface="+mn-ea"/>
              <a:ea typeface="+mn-ea"/>
              <a:cs typeface="Arial" panose="020B0604020202020204" pitchFamily="34" charset="0"/>
            </a:endParaRPr>
          </a:p>
        </p:txBody>
      </p:sp>
      <p:cxnSp>
        <p:nvCxnSpPr>
          <p:cNvPr id="257" name="直接连接符 256"/>
          <p:cNvCxnSpPr/>
          <p:nvPr/>
        </p:nvCxnSpPr>
        <p:spPr bwMode="auto">
          <a:xfrm flipV="1">
            <a:off x="1476295" y="2722968"/>
            <a:ext cx="351247" cy="32830"/>
          </a:xfrm>
          <a:prstGeom prst="line">
            <a:avLst/>
          </a:prstGeom>
          <a:solidFill>
            <a:srgbClr val="FFDE40"/>
          </a:solidFill>
          <a:ln w="9525" cap="flat" cmpd="sng" algn="ctr">
            <a:solidFill>
              <a:schemeClr val="tx1"/>
            </a:solidFill>
            <a:prstDash val="solid"/>
            <a:round/>
            <a:headEnd type="none" w="med" len="med"/>
            <a:tailEnd type="none" w="med" len="med"/>
          </a:ln>
          <a:effectLst/>
        </p:spPr>
      </p:cxnSp>
      <p:sp>
        <p:nvSpPr>
          <p:cNvPr id="342" name="TextBox 341"/>
          <p:cNvSpPr txBox="1"/>
          <p:nvPr/>
        </p:nvSpPr>
        <p:spPr>
          <a:xfrm>
            <a:off x="7765864" y="3225948"/>
            <a:ext cx="1310785" cy="261691"/>
          </a:xfrm>
          <a:prstGeom prst="rect">
            <a:avLst/>
          </a:prstGeom>
          <a:noFill/>
        </p:spPr>
        <p:txBody>
          <a:bodyPr wrap="square" lIns="91395" tIns="45694" rIns="91395" bIns="45694" rtlCol="0">
            <a:spAutoFit/>
          </a:bodyPr>
          <a:p>
            <a:pPr defTabSz="913765" fontAlgn="auto">
              <a:spcBef>
                <a:spcPts val="0"/>
              </a:spcBef>
              <a:spcAft>
                <a:spcPts val="0"/>
              </a:spcAft>
              <a:defRPr/>
            </a:pPr>
            <a:r>
              <a:rPr lang="en-US" altLang="zh-CN" sz="1100" kern="0" dirty="0" smtClean="0">
                <a:solidFill>
                  <a:schemeClr val="bg2"/>
                </a:solidFill>
                <a:ea typeface="宋体" panose="02010600030101010101" pitchFamily="2" charset="-122"/>
                <a:cs typeface="Arial" panose="020B0604020202020204" pitchFamily="34" charset="0"/>
              </a:rPr>
              <a:t>PTN over OTN</a:t>
            </a:r>
            <a:endParaRPr lang="zh-CN" altLang="en-US" sz="1100" kern="0" dirty="0">
              <a:solidFill>
                <a:schemeClr val="bg2"/>
              </a:solidFill>
              <a:ea typeface="宋体" panose="02010600030101010101" pitchFamily="2" charset="-122"/>
              <a:cs typeface="Arial" panose="020B0604020202020204" pitchFamily="34" charset="0"/>
            </a:endParaRPr>
          </a:p>
        </p:txBody>
      </p:sp>
      <p:cxnSp>
        <p:nvCxnSpPr>
          <p:cNvPr id="343" name="直接连接符 342"/>
          <p:cNvCxnSpPr/>
          <p:nvPr/>
        </p:nvCxnSpPr>
        <p:spPr bwMode="auto">
          <a:xfrm flipV="1">
            <a:off x="2012595" y="2670507"/>
            <a:ext cx="1189717" cy="52469"/>
          </a:xfrm>
          <a:prstGeom prst="line">
            <a:avLst/>
          </a:prstGeom>
          <a:solidFill>
            <a:srgbClr val="FFDE40"/>
          </a:solidFill>
          <a:ln w="9525" cap="flat" cmpd="sng" algn="ctr">
            <a:solidFill>
              <a:srgbClr val="008ED3"/>
            </a:solidFill>
            <a:prstDash val="solid"/>
            <a:round/>
            <a:headEnd type="none" w="med" len="med"/>
            <a:tailEnd type="none" w="med" len="med"/>
          </a:ln>
          <a:effectLst/>
        </p:spPr>
      </p:cxnSp>
      <p:grpSp>
        <p:nvGrpSpPr>
          <p:cNvPr id="345" name="组合 199"/>
          <p:cNvGrpSpPr/>
          <p:nvPr/>
        </p:nvGrpSpPr>
        <p:grpSpPr>
          <a:xfrm>
            <a:off x="2766760" y="3512644"/>
            <a:ext cx="357110" cy="219360"/>
            <a:chOff x="3659816" y="3395376"/>
            <a:chExt cx="472806" cy="288589"/>
          </a:xfrm>
        </p:grpSpPr>
        <p:grpSp>
          <p:nvGrpSpPr>
            <p:cNvPr id="346" name="组合 361"/>
            <p:cNvGrpSpPr/>
            <p:nvPr/>
          </p:nvGrpSpPr>
          <p:grpSpPr>
            <a:xfrm>
              <a:off x="3659817" y="3535753"/>
              <a:ext cx="470424" cy="148212"/>
              <a:chOff x="2681288" y="1384300"/>
              <a:chExt cx="1171575" cy="379413"/>
            </a:xfrm>
          </p:grpSpPr>
          <p:sp>
            <p:nvSpPr>
              <p:cNvPr id="353"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354"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347" name="组合 355"/>
            <p:cNvGrpSpPr/>
            <p:nvPr/>
          </p:nvGrpSpPr>
          <p:grpSpPr>
            <a:xfrm>
              <a:off x="3659816" y="3466456"/>
              <a:ext cx="470424" cy="148212"/>
              <a:chOff x="2681288" y="1384300"/>
              <a:chExt cx="1171575" cy="379413"/>
            </a:xfrm>
          </p:grpSpPr>
          <p:sp>
            <p:nvSpPr>
              <p:cNvPr id="351"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352"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348" name="组合 347"/>
            <p:cNvGrpSpPr/>
            <p:nvPr/>
          </p:nvGrpSpPr>
          <p:grpSpPr>
            <a:xfrm>
              <a:off x="3662198" y="3395376"/>
              <a:ext cx="470424" cy="148212"/>
              <a:chOff x="2681288" y="1384300"/>
              <a:chExt cx="1171575" cy="379413"/>
            </a:xfrm>
          </p:grpSpPr>
          <p:sp>
            <p:nvSpPr>
              <p:cNvPr id="349"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350"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sp>
        <p:nvSpPr>
          <p:cNvPr id="355" name="TextBox 354"/>
          <p:cNvSpPr txBox="1"/>
          <p:nvPr/>
        </p:nvSpPr>
        <p:spPr>
          <a:xfrm>
            <a:off x="2510591" y="3292426"/>
            <a:ext cx="1088211" cy="246108"/>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000" kern="0" dirty="0" smtClean="0">
                <a:solidFill>
                  <a:schemeClr val="bg1"/>
                </a:solidFill>
                <a:latin typeface="+mn-ea"/>
                <a:ea typeface="+mn-ea"/>
                <a:cs typeface="Arial" panose="020B0604020202020204" pitchFamily="34" charset="0"/>
              </a:rPr>
              <a:t>DU/BBU</a:t>
            </a:r>
            <a:r>
              <a:rPr lang="zh-CN" altLang="en-US" sz="1000" kern="0" dirty="0" smtClean="0">
                <a:solidFill>
                  <a:schemeClr val="bg1"/>
                </a:solidFill>
                <a:latin typeface="+mn-ea"/>
                <a:ea typeface="+mn-ea"/>
                <a:cs typeface="Arial" panose="020B0604020202020204" pitchFamily="34" charset="0"/>
              </a:rPr>
              <a:t>集中</a:t>
            </a:r>
            <a:endParaRPr lang="zh-CN" altLang="en-US" sz="1000" kern="0" dirty="0">
              <a:solidFill>
                <a:schemeClr val="bg1"/>
              </a:solidFill>
              <a:latin typeface="+mn-ea"/>
              <a:ea typeface="+mn-ea"/>
              <a:cs typeface="Arial" panose="020B0604020202020204" pitchFamily="34" charset="0"/>
            </a:endParaRPr>
          </a:p>
        </p:txBody>
      </p:sp>
      <p:cxnSp>
        <p:nvCxnSpPr>
          <p:cNvPr id="356" name="直接连接符 355"/>
          <p:cNvCxnSpPr/>
          <p:nvPr/>
        </p:nvCxnSpPr>
        <p:spPr bwMode="auto">
          <a:xfrm flipV="1">
            <a:off x="2267977" y="3857885"/>
            <a:ext cx="866535" cy="58336"/>
          </a:xfrm>
          <a:prstGeom prst="line">
            <a:avLst/>
          </a:prstGeom>
          <a:solidFill>
            <a:srgbClr val="FFDE40"/>
          </a:solidFill>
          <a:ln w="9525" cap="flat" cmpd="sng" algn="ctr">
            <a:solidFill>
              <a:srgbClr val="008ED3"/>
            </a:solidFill>
            <a:prstDash val="solid"/>
            <a:round/>
            <a:headEnd type="none" w="med" len="med"/>
            <a:tailEnd type="none" w="med" len="med"/>
          </a:ln>
          <a:effectLst/>
        </p:spPr>
      </p:cxnSp>
      <p:cxnSp>
        <p:nvCxnSpPr>
          <p:cNvPr id="357" name="直接连接符 356"/>
          <p:cNvCxnSpPr>
            <a:endCxn id="210" idx="0"/>
          </p:cNvCxnSpPr>
          <p:nvPr/>
        </p:nvCxnSpPr>
        <p:spPr bwMode="auto">
          <a:xfrm>
            <a:off x="3003684" y="2430167"/>
            <a:ext cx="206619" cy="108039"/>
          </a:xfrm>
          <a:prstGeom prst="line">
            <a:avLst/>
          </a:prstGeom>
          <a:solidFill>
            <a:srgbClr val="FFDE40"/>
          </a:solidFill>
          <a:ln w="9525" cap="flat" cmpd="sng" algn="ctr">
            <a:solidFill>
              <a:srgbClr val="008ED3"/>
            </a:solidFill>
            <a:prstDash val="solid"/>
            <a:round/>
            <a:headEnd type="none" w="med" len="med"/>
            <a:tailEnd type="none" w="med" len="med"/>
          </a:ln>
          <a:effectLst/>
        </p:spPr>
      </p:cxnSp>
      <p:sp>
        <p:nvSpPr>
          <p:cNvPr id="358" name="圆角矩形 357"/>
          <p:cNvSpPr/>
          <p:nvPr/>
        </p:nvSpPr>
        <p:spPr bwMode="auto">
          <a:xfrm>
            <a:off x="1829523" y="2622164"/>
            <a:ext cx="438454" cy="223345"/>
          </a:xfrm>
          <a:prstGeom prst="roundRect">
            <a:avLst/>
          </a:prstGeom>
          <a:solidFill>
            <a:srgbClr val="0070C0"/>
          </a:solidFill>
          <a:ln w="9525" cap="flat" cmpd="sng" algn="ctr">
            <a:solidFill>
              <a:srgbClr val="008ED3"/>
            </a:solidFill>
            <a:prstDash val="solid"/>
            <a:round/>
            <a:headEnd type="none" w="med" len="med"/>
            <a:tailEnd type="none" w="med" len="med"/>
          </a:ln>
          <a:effectLst/>
        </p:spPr>
        <p:txBody>
          <a:bodyPr vert="horz" wrap="square" lIns="91395" tIns="45694" rIns="91395" bIns="45694" numCol="1" rtlCol="0" anchor="t" anchorCtr="0" compatLnSpc="1"/>
          <a:p>
            <a:pPr defTabSz="456565">
              <a:defRPr/>
            </a:pPr>
            <a:r>
              <a:rPr lang="en-US" altLang="zh-CN" sz="800" kern="0" dirty="0" smtClean="0">
                <a:solidFill>
                  <a:schemeClr val="bg1"/>
                </a:solidFill>
                <a:ea typeface="宋体" panose="02010600030101010101" pitchFamily="2" charset="-122"/>
                <a:cs typeface="Arial" panose="020B0604020202020204" pitchFamily="34" charset="0"/>
              </a:rPr>
              <a:t>FTN</a:t>
            </a:r>
            <a:endParaRPr lang="zh-CN" altLang="en-US" sz="800" kern="0" dirty="0" smtClean="0">
              <a:solidFill>
                <a:schemeClr val="bg1"/>
              </a:solidFill>
              <a:ea typeface="宋体" panose="02010600030101010101" pitchFamily="2" charset="-122"/>
              <a:cs typeface="Arial" panose="020B0604020202020204" pitchFamily="34" charset="0"/>
            </a:endParaRPr>
          </a:p>
        </p:txBody>
      </p:sp>
      <p:sp>
        <p:nvSpPr>
          <p:cNvPr id="359" name="圆角矩形 358"/>
          <p:cNvSpPr/>
          <p:nvPr/>
        </p:nvSpPr>
        <p:spPr bwMode="auto">
          <a:xfrm>
            <a:off x="2074249" y="3855485"/>
            <a:ext cx="475145" cy="165666"/>
          </a:xfrm>
          <a:prstGeom prst="roundRect">
            <a:avLst/>
          </a:prstGeom>
          <a:solidFill>
            <a:srgbClr val="0070C0"/>
          </a:solidFill>
          <a:ln w="9525" cap="flat" cmpd="sng" algn="ctr">
            <a:solidFill>
              <a:srgbClr val="008ED3"/>
            </a:solidFill>
            <a:prstDash val="solid"/>
            <a:round/>
            <a:headEnd type="none" w="med" len="med"/>
            <a:tailEnd type="none" w="med" len="med"/>
          </a:ln>
          <a:effectLst/>
        </p:spPr>
        <p:txBody>
          <a:bodyPr vert="horz" wrap="square" lIns="91395" tIns="45694" rIns="91395" bIns="45694" numCol="1" rtlCol="0" anchor="t" anchorCtr="0" compatLnSpc="1"/>
          <a:p>
            <a:pPr defTabSz="456565">
              <a:defRPr/>
            </a:pPr>
            <a:r>
              <a:rPr lang="en-US" altLang="zh-CN" sz="800" kern="0" dirty="0" smtClean="0">
                <a:solidFill>
                  <a:schemeClr val="bg1"/>
                </a:solidFill>
                <a:ea typeface="宋体" panose="02010600030101010101" pitchFamily="2" charset="-122"/>
                <a:cs typeface="Arial" panose="020B0604020202020204" pitchFamily="34" charset="0"/>
              </a:rPr>
              <a:t>FTN</a:t>
            </a:r>
            <a:endParaRPr lang="zh-CN" altLang="en-US" sz="800" kern="0" dirty="0" smtClean="0">
              <a:solidFill>
                <a:schemeClr val="bg1"/>
              </a:solidFill>
              <a:ea typeface="宋体" panose="02010600030101010101" pitchFamily="2" charset="-122"/>
              <a:cs typeface="Arial" panose="020B0604020202020204" pitchFamily="34" charset="0"/>
            </a:endParaRPr>
          </a:p>
        </p:txBody>
      </p:sp>
      <p:cxnSp>
        <p:nvCxnSpPr>
          <p:cNvPr id="360" name="直接连接符 359"/>
          <p:cNvCxnSpPr/>
          <p:nvPr/>
        </p:nvCxnSpPr>
        <p:spPr bwMode="auto">
          <a:xfrm>
            <a:off x="2937259" y="3612982"/>
            <a:ext cx="206619" cy="108039"/>
          </a:xfrm>
          <a:prstGeom prst="line">
            <a:avLst/>
          </a:prstGeom>
          <a:solidFill>
            <a:srgbClr val="FFDE40"/>
          </a:solidFill>
          <a:ln w="9525" cap="flat" cmpd="sng" algn="ctr">
            <a:solidFill>
              <a:srgbClr val="008ED3"/>
            </a:solidFill>
            <a:prstDash val="solid"/>
            <a:round/>
            <a:headEnd type="none" w="med" len="med"/>
            <a:tailEnd type="none" w="med" len="med"/>
          </a:ln>
          <a:effectLst/>
        </p:spPr>
      </p:cxnSp>
      <p:grpSp>
        <p:nvGrpSpPr>
          <p:cNvPr id="370" name="Group 135"/>
          <p:cNvGrpSpPr/>
          <p:nvPr/>
        </p:nvGrpSpPr>
        <p:grpSpPr bwMode="auto">
          <a:xfrm>
            <a:off x="1538387" y="2314723"/>
            <a:ext cx="253665" cy="366358"/>
            <a:chOff x="973137" y="1085850"/>
            <a:chExt cx="427038" cy="885825"/>
          </a:xfrm>
        </p:grpSpPr>
        <p:sp>
          <p:nvSpPr>
            <p:cNvPr id="371"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2"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3"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4"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5"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6"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7"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8"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9"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0"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1"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2"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3"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4"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5"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6"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387" name="Group 135"/>
          <p:cNvGrpSpPr/>
          <p:nvPr/>
        </p:nvGrpSpPr>
        <p:grpSpPr bwMode="auto">
          <a:xfrm>
            <a:off x="1349462" y="2580355"/>
            <a:ext cx="253665" cy="366358"/>
            <a:chOff x="973137" y="1085850"/>
            <a:chExt cx="427038" cy="885825"/>
          </a:xfrm>
        </p:grpSpPr>
        <p:sp>
          <p:nvSpPr>
            <p:cNvPr id="388"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9"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0"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1"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2"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3"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4"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5"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6"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7"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8"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9"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0"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1"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2"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3"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04" name="Group 135"/>
          <p:cNvGrpSpPr/>
          <p:nvPr/>
        </p:nvGrpSpPr>
        <p:grpSpPr bwMode="auto">
          <a:xfrm>
            <a:off x="1576107" y="2837509"/>
            <a:ext cx="253665" cy="366358"/>
            <a:chOff x="973137" y="1085850"/>
            <a:chExt cx="427038" cy="885825"/>
          </a:xfrm>
        </p:grpSpPr>
        <p:sp>
          <p:nvSpPr>
            <p:cNvPr id="405"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6"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7"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8"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9"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0"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1"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2"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3"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4"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5"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6"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7"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8"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9"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0"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21" name="Group 135"/>
          <p:cNvGrpSpPr/>
          <p:nvPr/>
        </p:nvGrpSpPr>
        <p:grpSpPr bwMode="auto">
          <a:xfrm>
            <a:off x="1633158" y="3467248"/>
            <a:ext cx="253665" cy="366358"/>
            <a:chOff x="973137" y="1085850"/>
            <a:chExt cx="427038" cy="885825"/>
          </a:xfrm>
        </p:grpSpPr>
        <p:sp>
          <p:nvSpPr>
            <p:cNvPr id="422"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3"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4"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5"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6"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7"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8"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9"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0"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1"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2"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3"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4"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5"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6"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7"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38" name="Group 135"/>
          <p:cNvGrpSpPr/>
          <p:nvPr/>
        </p:nvGrpSpPr>
        <p:grpSpPr bwMode="auto">
          <a:xfrm>
            <a:off x="1510569" y="3803951"/>
            <a:ext cx="253665" cy="366358"/>
            <a:chOff x="973137" y="1085850"/>
            <a:chExt cx="427038" cy="885825"/>
          </a:xfrm>
        </p:grpSpPr>
        <p:sp>
          <p:nvSpPr>
            <p:cNvPr id="439"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0"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1"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2"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3"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4"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5"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6"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7"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8"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9"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0"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1"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2"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3"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4"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55" name="Group 135"/>
          <p:cNvGrpSpPr/>
          <p:nvPr/>
        </p:nvGrpSpPr>
        <p:grpSpPr bwMode="auto">
          <a:xfrm>
            <a:off x="1769250" y="4109249"/>
            <a:ext cx="253665" cy="366358"/>
            <a:chOff x="973137" y="1085850"/>
            <a:chExt cx="427038" cy="885825"/>
          </a:xfrm>
        </p:grpSpPr>
        <p:sp>
          <p:nvSpPr>
            <p:cNvPr id="456"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7"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8"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9"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0"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1"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2"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3"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4"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5"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6"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7"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8"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9"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70"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71"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sp>
        <p:nvSpPr>
          <p:cNvPr id="17" name="椭圆 16"/>
          <p:cNvSpPr/>
          <p:nvPr/>
        </p:nvSpPr>
        <p:spPr>
          <a:xfrm>
            <a:off x="2939415" y="4831715"/>
            <a:ext cx="2094865" cy="1574165"/>
          </a:xfrm>
          <a:prstGeom prst="ellipse">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4" name="矩形 33"/>
          <p:cNvSpPr/>
          <p:nvPr/>
        </p:nvSpPr>
        <p:spPr>
          <a:xfrm>
            <a:off x="4954905" y="570738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矩形 38"/>
          <p:cNvSpPr/>
          <p:nvPr/>
        </p:nvSpPr>
        <p:spPr>
          <a:xfrm>
            <a:off x="5368925" y="570738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57" name="组合 56"/>
          <p:cNvGrpSpPr/>
          <p:nvPr/>
        </p:nvGrpSpPr>
        <p:grpSpPr>
          <a:xfrm>
            <a:off x="5130165" y="5707380"/>
            <a:ext cx="182880" cy="74930"/>
            <a:chOff x="3286" y="9379"/>
            <a:chExt cx="288" cy="118"/>
          </a:xfrm>
        </p:grpSpPr>
        <p:sp>
          <p:nvSpPr>
            <p:cNvPr id="58" name="矩形 57"/>
            <p:cNvSpPr/>
            <p:nvPr/>
          </p:nvSpPr>
          <p:spPr>
            <a:xfrm>
              <a:off x="3286" y="9379"/>
              <a:ext cx="288" cy="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椭圆 58"/>
            <p:cNvSpPr/>
            <p:nvPr/>
          </p:nvSpPr>
          <p:spPr>
            <a:xfrm>
              <a:off x="3286"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60" name="椭圆 59"/>
            <p:cNvSpPr/>
            <p:nvPr/>
          </p:nvSpPr>
          <p:spPr>
            <a:xfrm>
              <a:off x="3455"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cxnSp>
        <p:nvCxnSpPr>
          <p:cNvPr id="71" name="直接箭头连接符 70"/>
          <p:cNvCxnSpPr>
            <a:stCxn id="59" idx="2"/>
            <a:endCxn id="34" idx="3"/>
          </p:cNvCxnSpPr>
          <p:nvPr/>
        </p:nvCxnSpPr>
        <p:spPr>
          <a:xfrm flipH="1">
            <a:off x="5064760" y="5745480"/>
            <a:ext cx="65405" cy="13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a:stCxn id="60" idx="6"/>
            <a:endCxn id="39" idx="1"/>
          </p:cNvCxnSpPr>
          <p:nvPr/>
        </p:nvCxnSpPr>
        <p:spPr>
          <a:xfrm>
            <a:off x="5313045" y="5745480"/>
            <a:ext cx="55880" cy="13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16275" y="5722620"/>
            <a:ext cx="1577975" cy="372745"/>
          </a:xfrm>
          <a:prstGeom prst="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p>
            <a:pPr algn="ctr"/>
            <a:endParaRPr lang="zh-CN" altLang="en-US"/>
          </a:p>
        </p:txBody>
      </p:sp>
      <p:sp>
        <p:nvSpPr>
          <p:cNvPr id="8" name="椭圆 7"/>
          <p:cNvSpPr/>
          <p:nvPr/>
        </p:nvSpPr>
        <p:spPr>
          <a:xfrm>
            <a:off x="3300730" y="588899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9" name="椭圆 8"/>
          <p:cNvSpPr/>
          <p:nvPr/>
        </p:nvSpPr>
        <p:spPr>
          <a:xfrm>
            <a:off x="4662170" y="579945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 name="矩形 9"/>
          <p:cNvSpPr/>
          <p:nvPr/>
        </p:nvSpPr>
        <p:spPr>
          <a:xfrm>
            <a:off x="2939415" y="5899785"/>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7445375" y="5465445"/>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2" name="直接箭头连接符 11"/>
          <p:cNvCxnSpPr>
            <a:stCxn id="8" idx="1"/>
            <a:endCxn id="10" idx="3"/>
          </p:cNvCxnSpPr>
          <p:nvPr/>
        </p:nvCxnSpPr>
        <p:spPr>
          <a:xfrm flipH="1">
            <a:off x="3049270" y="5899785"/>
            <a:ext cx="262255" cy="52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9" idx="6"/>
            <a:endCxn id="34" idx="1"/>
          </p:cNvCxnSpPr>
          <p:nvPr/>
        </p:nvCxnSpPr>
        <p:spPr>
          <a:xfrm flipV="1">
            <a:off x="4737735" y="5759450"/>
            <a:ext cx="217170" cy="781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4670425" y="598043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51" name="矩形 50"/>
          <p:cNvSpPr/>
          <p:nvPr/>
        </p:nvSpPr>
        <p:spPr>
          <a:xfrm>
            <a:off x="5707380" y="5728335"/>
            <a:ext cx="1577975" cy="414020"/>
          </a:xfrm>
          <a:prstGeom prst="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p>
            <a:pPr algn="ctr"/>
            <a:endParaRPr lang="zh-CN" altLang="en-US"/>
          </a:p>
        </p:txBody>
      </p:sp>
      <p:sp>
        <p:nvSpPr>
          <p:cNvPr id="52" name="椭圆 51"/>
          <p:cNvSpPr/>
          <p:nvPr/>
        </p:nvSpPr>
        <p:spPr>
          <a:xfrm>
            <a:off x="5770880" y="603186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61" name="椭圆 60"/>
          <p:cNvSpPr/>
          <p:nvPr/>
        </p:nvSpPr>
        <p:spPr>
          <a:xfrm>
            <a:off x="7153275" y="598995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77" name="椭圆 76"/>
          <p:cNvSpPr/>
          <p:nvPr/>
        </p:nvSpPr>
        <p:spPr>
          <a:xfrm>
            <a:off x="5770880" y="581342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78" name="椭圆 77"/>
          <p:cNvSpPr/>
          <p:nvPr/>
        </p:nvSpPr>
        <p:spPr>
          <a:xfrm>
            <a:off x="7103745" y="582612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cxnSp>
        <p:nvCxnSpPr>
          <p:cNvPr id="36" name="直接箭头连接符 35"/>
          <p:cNvCxnSpPr>
            <a:stCxn id="78" idx="6"/>
            <a:endCxn id="11" idx="1"/>
          </p:cNvCxnSpPr>
          <p:nvPr/>
        </p:nvCxnSpPr>
        <p:spPr>
          <a:xfrm flipV="1">
            <a:off x="7179310" y="5517515"/>
            <a:ext cx="266065" cy="3467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4963795" y="5951855"/>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0" name="矩形 79"/>
          <p:cNvSpPr/>
          <p:nvPr/>
        </p:nvSpPr>
        <p:spPr>
          <a:xfrm>
            <a:off x="5377815" y="5951855"/>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1" name="组合 80"/>
          <p:cNvGrpSpPr/>
          <p:nvPr/>
        </p:nvGrpSpPr>
        <p:grpSpPr>
          <a:xfrm>
            <a:off x="5139055" y="5951855"/>
            <a:ext cx="182880" cy="74930"/>
            <a:chOff x="3286" y="9379"/>
            <a:chExt cx="288" cy="118"/>
          </a:xfrm>
        </p:grpSpPr>
        <p:sp>
          <p:nvSpPr>
            <p:cNvPr id="82" name="矩形 81"/>
            <p:cNvSpPr/>
            <p:nvPr/>
          </p:nvSpPr>
          <p:spPr>
            <a:xfrm>
              <a:off x="3286" y="9379"/>
              <a:ext cx="288" cy="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3" name="椭圆 82"/>
            <p:cNvSpPr/>
            <p:nvPr/>
          </p:nvSpPr>
          <p:spPr>
            <a:xfrm>
              <a:off x="3286"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84" name="椭圆 83"/>
            <p:cNvSpPr/>
            <p:nvPr/>
          </p:nvSpPr>
          <p:spPr>
            <a:xfrm>
              <a:off x="3455"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cxnSp>
        <p:nvCxnSpPr>
          <p:cNvPr id="85" name="直接箭头连接符 84"/>
          <p:cNvCxnSpPr>
            <a:stCxn id="83" idx="2"/>
            <a:endCxn id="79" idx="3"/>
          </p:cNvCxnSpPr>
          <p:nvPr/>
        </p:nvCxnSpPr>
        <p:spPr>
          <a:xfrm flipH="1">
            <a:off x="5073650" y="5989955"/>
            <a:ext cx="65405" cy="13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直接箭头连接符 85"/>
          <p:cNvCxnSpPr>
            <a:stCxn id="84" idx="6"/>
            <a:endCxn id="80" idx="1"/>
          </p:cNvCxnSpPr>
          <p:nvPr/>
        </p:nvCxnSpPr>
        <p:spPr>
          <a:xfrm>
            <a:off x="5321935" y="5989955"/>
            <a:ext cx="55880" cy="13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7445375" y="572262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88" name="直接箭头连接符 87"/>
          <p:cNvCxnSpPr>
            <a:stCxn id="61" idx="6"/>
            <a:endCxn id="87" idx="1"/>
          </p:cNvCxnSpPr>
          <p:nvPr/>
        </p:nvCxnSpPr>
        <p:spPr>
          <a:xfrm flipV="1">
            <a:off x="7228840" y="5774690"/>
            <a:ext cx="216535" cy="2533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77" idx="1"/>
            <a:endCxn id="39" idx="3"/>
          </p:cNvCxnSpPr>
          <p:nvPr/>
        </p:nvCxnSpPr>
        <p:spPr>
          <a:xfrm flipH="1" flipV="1">
            <a:off x="5478780" y="5759450"/>
            <a:ext cx="302895" cy="647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直接箭头连接符 88"/>
          <p:cNvCxnSpPr>
            <a:stCxn id="52" idx="2"/>
            <a:endCxn id="80" idx="3"/>
          </p:cNvCxnSpPr>
          <p:nvPr/>
        </p:nvCxnSpPr>
        <p:spPr>
          <a:xfrm flipH="1" flipV="1">
            <a:off x="5487670" y="6003925"/>
            <a:ext cx="283210" cy="66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a:stCxn id="46" idx="6"/>
            <a:endCxn id="79" idx="1"/>
          </p:cNvCxnSpPr>
          <p:nvPr/>
        </p:nvCxnSpPr>
        <p:spPr>
          <a:xfrm flipV="1">
            <a:off x="4745990" y="6003925"/>
            <a:ext cx="217805" cy="14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4944745" y="521716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2" name="矩形 91"/>
          <p:cNvSpPr/>
          <p:nvPr/>
        </p:nvSpPr>
        <p:spPr>
          <a:xfrm>
            <a:off x="5459095" y="5211445"/>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93" name="组合 92"/>
          <p:cNvGrpSpPr/>
          <p:nvPr/>
        </p:nvGrpSpPr>
        <p:grpSpPr>
          <a:xfrm>
            <a:off x="5139055" y="5126355"/>
            <a:ext cx="182880" cy="74930"/>
            <a:chOff x="3286" y="9379"/>
            <a:chExt cx="288" cy="118"/>
          </a:xfrm>
        </p:grpSpPr>
        <p:sp>
          <p:nvSpPr>
            <p:cNvPr id="94" name="矩形 93"/>
            <p:cNvSpPr/>
            <p:nvPr/>
          </p:nvSpPr>
          <p:spPr>
            <a:xfrm>
              <a:off x="3286" y="9379"/>
              <a:ext cx="288" cy="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5" name="椭圆 94"/>
            <p:cNvSpPr/>
            <p:nvPr/>
          </p:nvSpPr>
          <p:spPr>
            <a:xfrm>
              <a:off x="3286"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96" name="椭圆 95"/>
            <p:cNvSpPr/>
            <p:nvPr/>
          </p:nvSpPr>
          <p:spPr>
            <a:xfrm>
              <a:off x="3455"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cxnSp>
        <p:nvCxnSpPr>
          <p:cNvPr id="97" name="直接箭头连接符 96"/>
          <p:cNvCxnSpPr>
            <a:stCxn id="95" idx="2"/>
            <a:endCxn id="91" idx="3"/>
          </p:cNvCxnSpPr>
          <p:nvPr/>
        </p:nvCxnSpPr>
        <p:spPr>
          <a:xfrm flipH="1">
            <a:off x="5054600" y="5164455"/>
            <a:ext cx="84455" cy="104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a:stCxn id="96" idx="6"/>
            <a:endCxn id="92" idx="1"/>
          </p:cNvCxnSpPr>
          <p:nvPr/>
        </p:nvCxnSpPr>
        <p:spPr>
          <a:xfrm>
            <a:off x="5321935" y="5164455"/>
            <a:ext cx="137160" cy="99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9" name="矩形 98"/>
          <p:cNvSpPr/>
          <p:nvPr/>
        </p:nvSpPr>
        <p:spPr>
          <a:xfrm>
            <a:off x="3225165" y="5141595"/>
            <a:ext cx="1577975" cy="372745"/>
          </a:xfrm>
          <a:prstGeom prst="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p>
            <a:pPr algn="ctr"/>
            <a:endParaRPr lang="zh-CN" altLang="en-US"/>
          </a:p>
        </p:txBody>
      </p:sp>
      <p:sp>
        <p:nvSpPr>
          <p:cNvPr id="100" name="椭圆 99"/>
          <p:cNvSpPr/>
          <p:nvPr/>
        </p:nvSpPr>
        <p:spPr>
          <a:xfrm>
            <a:off x="3309620" y="530796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1" name="椭圆 100"/>
          <p:cNvSpPr/>
          <p:nvPr/>
        </p:nvSpPr>
        <p:spPr>
          <a:xfrm>
            <a:off x="4671060" y="521843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cxnSp>
        <p:nvCxnSpPr>
          <p:cNvPr id="102" name="直接箭头连接符 101"/>
          <p:cNvCxnSpPr>
            <a:stCxn id="101" idx="6"/>
            <a:endCxn id="91" idx="1"/>
          </p:cNvCxnSpPr>
          <p:nvPr/>
        </p:nvCxnSpPr>
        <p:spPr>
          <a:xfrm>
            <a:off x="4746625" y="5256530"/>
            <a:ext cx="198120" cy="12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4679315" y="539940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5" name="矩形 104"/>
          <p:cNvSpPr/>
          <p:nvPr/>
        </p:nvSpPr>
        <p:spPr>
          <a:xfrm>
            <a:off x="5716270" y="5147310"/>
            <a:ext cx="1577975" cy="414020"/>
          </a:xfrm>
          <a:prstGeom prst="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p>
            <a:pPr algn="ctr"/>
            <a:endParaRPr lang="zh-CN" altLang="en-US"/>
          </a:p>
        </p:txBody>
      </p:sp>
      <p:sp>
        <p:nvSpPr>
          <p:cNvPr id="106" name="椭圆 105"/>
          <p:cNvSpPr/>
          <p:nvPr/>
        </p:nvSpPr>
        <p:spPr>
          <a:xfrm>
            <a:off x="5779770" y="545084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8" name="椭圆 107"/>
          <p:cNvSpPr/>
          <p:nvPr/>
        </p:nvSpPr>
        <p:spPr>
          <a:xfrm>
            <a:off x="7162165" y="540893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10" name="椭圆 109"/>
          <p:cNvSpPr/>
          <p:nvPr/>
        </p:nvSpPr>
        <p:spPr>
          <a:xfrm>
            <a:off x="5779770" y="523240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11" name="椭圆 110"/>
          <p:cNvSpPr/>
          <p:nvPr/>
        </p:nvSpPr>
        <p:spPr>
          <a:xfrm>
            <a:off x="7162165" y="524510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12" name="矩形 111"/>
          <p:cNvSpPr/>
          <p:nvPr/>
        </p:nvSpPr>
        <p:spPr>
          <a:xfrm>
            <a:off x="4972685" y="537083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3" name="矩形 112"/>
          <p:cNvSpPr/>
          <p:nvPr/>
        </p:nvSpPr>
        <p:spPr>
          <a:xfrm>
            <a:off x="5386705" y="537083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14" name="组合 113"/>
          <p:cNvGrpSpPr/>
          <p:nvPr/>
        </p:nvGrpSpPr>
        <p:grpSpPr>
          <a:xfrm>
            <a:off x="5147945" y="5370830"/>
            <a:ext cx="182880" cy="74930"/>
            <a:chOff x="3286" y="9379"/>
            <a:chExt cx="288" cy="118"/>
          </a:xfrm>
        </p:grpSpPr>
        <p:sp>
          <p:nvSpPr>
            <p:cNvPr id="115" name="矩形 114"/>
            <p:cNvSpPr/>
            <p:nvPr/>
          </p:nvSpPr>
          <p:spPr>
            <a:xfrm>
              <a:off x="3286" y="9379"/>
              <a:ext cx="288" cy="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6" name="椭圆 115"/>
            <p:cNvSpPr/>
            <p:nvPr/>
          </p:nvSpPr>
          <p:spPr>
            <a:xfrm>
              <a:off x="3286"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17" name="椭圆 116"/>
            <p:cNvSpPr/>
            <p:nvPr/>
          </p:nvSpPr>
          <p:spPr>
            <a:xfrm>
              <a:off x="3455"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cxnSp>
        <p:nvCxnSpPr>
          <p:cNvPr id="118" name="直接箭头连接符 117"/>
          <p:cNvCxnSpPr>
            <a:stCxn id="116" idx="2"/>
            <a:endCxn id="112" idx="3"/>
          </p:cNvCxnSpPr>
          <p:nvPr/>
        </p:nvCxnSpPr>
        <p:spPr>
          <a:xfrm flipH="1">
            <a:off x="5082540" y="5408930"/>
            <a:ext cx="65405" cy="13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9" name="直接箭头连接符 118"/>
          <p:cNvCxnSpPr>
            <a:stCxn id="117" idx="6"/>
            <a:endCxn id="113" idx="1"/>
          </p:cNvCxnSpPr>
          <p:nvPr/>
        </p:nvCxnSpPr>
        <p:spPr>
          <a:xfrm>
            <a:off x="5330825" y="5408930"/>
            <a:ext cx="55880" cy="13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a:stCxn id="110" idx="1"/>
            <a:endCxn id="92" idx="3"/>
          </p:cNvCxnSpPr>
          <p:nvPr/>
        </p:nvCxnSpPr>
        <p:spPr>
          <a:xfrm flipH="1">
            <a:off x="5568950" y="5243195"/>
            <a:ext cx="221615" cy="203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a:stCxn id="106" idx="2"/>
            <a:endCxn id="113" idx="3"/>
          </p:cNvCxnSpPr>
          <p:nvPr/>
        </p:nvCxnSpPr>
        <p:spPr>
          <a:xfrm flipH="1" flipV="1">
            <a:off x="5496560" y="5422900"/>
            <a:ext cx="283210" cy="66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2" name="直接箭头连接符 121"/>
          <p:cNvCxnSpPr>
            <a:stCxn id="103" idx="6"/>
            <a:endCxn id="112" idx="1"/>
          </p:cNvCxnSpPr>
          <p:nvPr/>
        </p:nvCxnSpPr>
        <p:spPr>
          <a:xfrm flipV="1">
            <a:off x="4754880" y="5422900"/>
            <a:ext cx="217805" cy="14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3" name="矩形 122"/>
          <p:cNvSpPr/>
          <p:nvPr/>
        </p:nvSpPr>
        <p:spPr>
          <a:xfrm>
            <a:off x="2929255" y="5280025"/>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24" name="直接箭头连接符 123"/>
          <p:cNvCxnSpPr>
            <a:stCxn id="100" idx="1"/>
            <a:endCxn id="123" idx="3"/>
          </p:cNvCxnSpPr>
          <p:nvPr/>
        </p:nvCxnSpPr>
        <p:spPr>
          <a:xfrm flipH="1">
            <a:off x="3039110" y="5318760"/>
            <a:ext cx="281305" cy="13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5" name="直接箭头连接符 124"/>
          <p:cNvCxnSpPr>
            <a:stCxn id="111" idx="7"/>
            <a:endCxn id="11" idx="1"/>
          </p:cNvCxnSpPr>
          <p:nvPr/>
        </p:nvCxnSpPr>
        <p:spPr>
          <a:xfrm>
            <a:off x="7226935" y="5255895"/>
            <a:ext cx="218440" cy="2616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6" name="直接箭头连接符 125"/>
          <p:cNvCxnSpPr>
            <a:stCxn id="108" idx="6"/>
            <a:endCxn id="87" idx="1"/>
          </p:cNvCxnSpPr>
          <p:nvPr/>
        </p:nvCxnSpPr>
        <p:spPr>
          <a:xfrm>
            <a:off x="7237730" y="5447030"/>
            <a:ext cx="207645" cy="3276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7" name="直接箭头连接符 126"/>
          <p:cNvCxnSpPr>
            <a:stCxn id="235" idx="2"/>
            <a:endCxn id="10" idx="0"/>
          </p:cNvCxnSpPr>
          <p:nvPr/>
        </p:nvCxnSpPr>
        <p:spPr>
          <a:xfrm flipH="1">
            <a:off x="2994660" y="4017645"/>
            <a:ext cx="236220" cy="18821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8" name="直接箭头连接符 127"/>
          <p:cNvCxnSpPr>
            <a:stCxn id="210" idx="2"/>
            <a:endCxn id="123" idx="0"/>
          </p:cNvCxnSpPr>
          <p:nvPr/>
        </p:nvCxnSpPr>
        <p:spPr>
          <a:xfrm flipH="1">
            <a:off x="2984500" y="2812415"/>
            <a:ext cx="226060" cy="246761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9" name="直接箭头连接符 128"/>
          <p:cNvCxnSpPr/>
          <p:nvPr/>
        </p:nvCxnSpPr>
        <p:spPr>
          <a:xfrm flipH="1">
            <a:off x="4067175" y="3892550"/>
            <a:ext cx="255905" cy="185801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a:endCxn id="99" idx="0"/>
          </p:cNvCxnSpPr>
          <p:nvPr/>
        </p:nvCxnSpPr>
        <p:spPr>
          <a:xfrm>
            <a:off x="3736340" y="2616835"/>
            <a:ext cx="278130" cy="25247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1" name="直接箭头连接符 130"/>
          <p:cNvCxnSpPr>
            <a:endCxn id="17" idx="7"/>
          </p:cNvCxnSpPr>
          <p:nvPr/>
        </p:nvCxnSpPr>
        <p:spPr>
          <a:xfrm>
            <a:off x="4450715" y="1859280"/>
            <a:ext cx="276860" cy="32029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2" name="直接箭头连接符 131"/>
          <p:cNvCxnSpPr>
            <a:stCxn id="196" idx="2"/>
            <a:endCxn id="3" idx="0"/>
          </p:cNvCxnSpPr>
          <p:nvPr/>
        </p:nvCxnSpPr>
        <p:spPr>
          <a:xfrm>
            <a:off x="6343015" y="1863090"/>
            <a:ext cx="119380" cy="29686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8" name="直接箭头连接符 137"/>
          <p:cNvCxnSpPr>
            <a:endCxn id="105" idx="0"/>
          </p:cNvCxnSpPr>
          <p:nvPr/>
        </p:nvCxnSpPr>
        <p:spPr>
          <a:xfrm flipH="1">
            <a:off x="6505575" y="3479165"/>
            <a:ext cx="160655" cy="166814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9" name="直接箭头连接符 138"/>
          <p:cNvCxnSpPr>
            <a:endCxn id="51" idx="0"/>
          </p:cNvCxnSpPr>
          <p:nvPr/>
        </p:nvCxnSpPr>
        <p:spPr>
          <a:xfrm>
            <a:off x="5976620" y="2868930"/>
            <a:ext cx="520065" cy="285940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0" name="直接箭头连接符 139"/>
          <p:cNvCxnSpPr>
            <a:stCxn id="200" idx="2"/>
            <a:endCxn id="87" idx="3"/>
          </p:cNvCxnSpPr>
          <p:nvPr/>
        </p:nvCxnSpPr>
        <p:spPr>
          <a:xfrm>
            <a:off x="7411085" y="3564255"/>
            <a:ext cx="144145" cy="221043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a:stCxn id="206" idx="2"/>
            <a:endCxn id="11" idx="3"/>
          </p:cNvCxnSpPr>
          <p:nvPr/>
        </p:nvCxnSpPr>
        <p:spPr>
          <a:xfrm>
            <a:off x="7430770" y="3267710"/>
            <a:ext cx="124460" cy="224980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ym typeface="+mn-ea"/>
              </a:rPr>
              <a:t>Recursive</a:t>
            </a:r>
            <a:r>
              <a:rPr lang="en-US" altLang="zh-CN"/>
              <a:t> Modeling</a:t>
            </a:r>
            <a:endParaRPr lang="en-US" altLang="zh-CN"/>
          </a:p>
        </p:txBody>
      </p:sp>
      <p:sp>
        <p:nvSpPr>
          <p:cNvPr id="41" name="矩形 40"/>
          <p:cNvSpPr/>
          <p:nvPr/>
        </p:nvSpPr>
        <p:spPr>
          <a:xfrm>
            <a:off x="3266440" y="1835785"/>
            <a:ext cx="3083560" cy="6934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VPN</a:t>
            </a:r>
            <a:endParaRPr lang="en-US" altLang="zh-CN"/>
          </a:p>
        </p:txBody>
      </p:sp>
      <p:sp>
        <p:nvSpPr>
          <p:cNvPr id="42" name="矩形 41"/>
          <p:cNvSpPr/>
          <p:nvPr/>
        </p:nvSpPr>
        <p:spPr>
          <a:xfrm>
            <a:off x="3266440" y="2556510"/>
            <a:ext cx="3083560" cy="6934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en-US" altLang="zh-CN"/>
              <a:t>SR</a:t>
            </a:r>
            <a:endParaRPr lang="en-US" altLang="zh-CN"/>
          </a:p>
        </p:txBody>
      </p:sp>
      <p:sp>
        <p:nvSpPr>
          <p:cNvPr id="43" name="矩形 42"/>
          <p:cNvSpPr/>
          <p:nvPr/>
        </p:nvSpPr>
        <p:spPr>
          <a:xfrm>
            <a:off x="3266440" y="3280410"/>
            <a:ext cx="3083560" cy="6934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en-US" altLang="zh-CN"/>
              <a:t>FlexEth</a:t>
            </a:r>
            <a:endParaRPr lang="en-US" altLang="zh-CN"/>
          </a:p>
        </p:txBody>
      </p:sp>
      <p:sp>
        <p:nvSpPr>
          <p:cNvPr id="45" name="圆角矩形 44"/>
          <p:cNvSpPr/>
          <p:nvPr/>
        </p:nvSpPr>
        <p:spPr>
          <a:xfrm>
            <a:off x="8883015" y="3676650"/>
            <a:ext cx="1414145" cy="55181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en-US" altLang="zh-CN"/>
              <a:t>FC</a:t>
            </a:r>
            <a:endParaRPr lang="en-US" altLang="zh-CN"/>
          </a:p>
        </p:txBody>
      </p:sp>
      <p:cxnSp>
        <p:nvCxnSpPr>
          <p:cNvPr id="46" name="直接箭头连接符 45"/>
          <p:cNvCxnSpPr>
            <a:stCxn id="45" idx="1"/>
            <a:endCxn id="43" idx="3"/>
          </p:cNvCxnSpPr>
          <p:nvPr/>
        </p:nvCxnSpPr>
        <p:spPr>
          <a:xfrm flipH="1" flipV="1">
            <a:off x="6350000" y="3627120"/>
            <a:ext cx="2533015" cy="3257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45" idx="1"/>
            <a:endCxn id="42" idx="3"/>
          </p:cNvCxnSpPr>
          <p:nvPr/>
        </p:nvCxnSpPr>
        <p:spPr>
          <a:xfrm flipH="1" flipV="1">
            <a:off x="6350000" y="2903220"/>
            <a:ext cx="2533015" cy="10496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a:endCxn id="41" idx="3"/>
          </p:cNvCxnSpPr>
          <p:nvPr/>
        </p:nvCxnSpPr>
        <p:spPr>
          <a:xfrm flipH="1" flipV="1">
            <a:off x="6350000" y="2182495"/>
            <a:ext cx="2532380" cy="17183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肘形连接符 50"/>
          <p:cNvCxnSpPr>
            <a:stCxn id="43" idx="1"/>
            <a:endCxn id="42" idx="1"/>
          </p:cNvCxnSpPr>
          <p:nvPr/>
        </p:nvCxnSpPr>
        <p:spPr>
          <a:xfrm rot="10800000">
            <a:off x="3266440" y="2903220"/>
            <a:ext cx="3175" cy="723900"/>
          </a:xfrm>
          <a:prstGeom prst="bentConnector3">
            <a:avLst>
              <a:gd name="adj1" fmla="val 1428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肘形连接符 51"/>
          <p:cNvCxnSpPr>
            <a:stCxn id="42" idx="1"/>
            <a:endCxn id="41" idx="1"/>
          </p:cNvCxnSpPr>
          <p:nvPr/>
        </p:nvCxnSpPr>
        <p:spPr>
          <a:xfrm rot="10800000">
            <a:off x="3266440" y="2182495"/>
            <a:ext cx="3175" cy="720725"/>
          </a:xfrm>
          <a:prstGeom prst="bentConnector3">
            <a:avLst>
              <a:gd name="adj1" fmla="val 23620000"/>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2025650" y="3112135"/>
            <a:ext cx="916305" cy="306705"/>
          </a:xfrm>
          <a:prstGeom prst="rect">
            <a:avLst/>
          </a:prstGeom>
          <a:noFill/>
        </p:spPr>
        <p:txBody>
          <a:bodyPr wrap="square" rtlCol="0">
            <a:spAutoFit/>
          </a:bodyPr>
          <a:p>
            <a:r>
              <a:rPr lang="en-US" altLang="zh-CN" sz="1400"/>
              <a:t>Supports</a:t>
            </a:r>
            <a:endParaRPr lang="en-US" altLang="zh-CN" sz="1400"/>
          </a:p>
        </p:txBody>
      </p:sp>
      <p:sp>
        <p:nvSpPr>
          <p:cNvPr id="84" name="文本框 83"/>
          <p:cNvSpPr txBox="1"/>
          <p:nvPr/>
        </p:nvSpPr>
        <p:spPr>
          <a:xfrm>
            <a:off x="1714500" y="2388870"/>
            <a:ext cx="916305" cy="306705"/>
          </a:xfrm>
          <a:prstGeom prst="rect">
            <a:avLst/>
          </a:prstGeom>
          <a:noFill/>
        </p:spPr>
        <p:txBody>
          <a:bodyPr wrap="square" rtlCol="0">
            <a:spAutoFit/>
          </a:bodyPr>
          <a:p>
            <a:r>
              <a:rPr lang="en-US" altLang="zh-CN" sz="1400"/>
              <a:t>Supports</a:t>
            </a:r>
            <a:endParaRPr lang="en-US" altLang="zh-CN" sz="1400"/>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ym typeface="+mn-ea"/>
              </a:rPr>
              <a:t>Recursive</a:t>
            </a:r>
            <a:r>
              <a:rPr lang="en-US" altLang="zh-CN"/>
              <a:t> Modeling</a:t>
            </a:r>
            <a:endParaRPr lang="en-US" altLang="zh-CN"/>
          </a:p>
        </p:txBody>
      </p:sp>
      <p:grpSp>
        <p:nvGrpSpPr>
          <p:cNvPr id="180" name="Group 179"/>
          <p:cNvGrpSpPr/>
          <p:nvPr/>
        </p:nvGrpSpPr>
        <p:grpSpPr>
          <a:xfrm>
            <a:off x="867410" y="2033963"/>
            <a:ext cx="5601335" cy="628718"/>
            <a:chOff x="11286908" y="8989990"/>
            <a:chExt cx="5676310" cy="564682"/>
          </a:xfrm>
        </p:grpSpPr>
        <p:grpSp>
          <p:nvGrpSpPr>
            <p:cNvPr id="4" name="Group 6"/>
            <p:cNvGrpSpPr/>
            <p:nvPr/>
          </p:nvGrpSpPr>
          <p:grpSpPr>
            <a:xfrm>
              <a:off x="11286908" y="8989990"/>
              <a:ext cx="5676310" cy="564682"/>
              <a:chOff x="683100" y="1842442"/>
              <a:chExt cx="7117921" cy="792149"/>
            </a:xfrm>
          </p:grpSpPr>
          <p:sp>
            <p:nvSpPr>
              <p:cNvPr id="13" name="Rounded Rectangle 265"/>
              <p:cNvSpPr/>
              <p:nvPr/>
            </p:nvSpPr>
            <p:spPr bwMode="auto">
              <a:xfrm>
                <a:off x="2646359" y="1978944"/>
                <a:ext cx="3107484" cy="655647"/>
              </a:xfrm>
              <a:prstGeom prst="roundRect">
                <a:avLst/>
              </a:prstGeom>
              <a:solidFill>
                <a:srgbClr val="FFFF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53" tIns="45675" rIns="91353" bIns="45675" rtlCol="0" anchor="ctr"/>
              <a:p>
                <a:pPr algn="ctr"/>
                <a:endParaRPr lang="en-US" sz="1000" dirty="0">
                  <a:latin typeface="+mn-lt"/>
                  <a:cs typeface="+mn-cs"/>
                  <a:sym typeface="Gill Sans" charset="0"/>
                </a:endParaRPr>
              </a:p>
            </p:txBody>
          </p:sp>
          <p:sp>
            <p:nvSpPr>
              <p:cNvPr id="14" name="Rectangle 9"/>
              <p:cNvSpPr/>
              <p:nvPr/>
            </p:nvSpPr>
            <p:spPr bwMode="auto">
              <a:xfrm>
                <a:off x="683100" y="1842442"/>
                <a:ext cx="736979" cy="736979"/>
              </a:xfrm>
              <a:prstGeom prst="rect">
                <a:avLst/>
              </a:prstGeom>
              <a:solidFill>
                <a:srgbClr val="FF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1" compatLnSpc="1"/>
              <a:p>
                <a:pPr marL="0" marR="0" indent="0" algn="ctr" defTabSz="914400" rtl="0" eaLnBrk="1" fontAlgn="base" latinLnBrk="0" hangingPunct="1">
                  <a:lnSpc>
                    <a:spcPct val="100000"/>
                  </a:lnSpc>
                  <a:spcBef>
                    <a:spcPct val="0"/>
                  </a:spcBef>
                  <a:spcAft>
                    <a:spcPct val="0"/>
                  </a:spcAft>
                  <a:buClrTx/>
                  <a:buSzTx/>
                  <a:buFontTx/>
                  <a:buNone/>
                </a:pPr>
                <a:endParaRPr kumimoji="0" lang="en-US" sz="800" b="0" i="0" u="none" strike="noStrike" cap="none" normalizeH="0" baseline="0" dirty="0">
                  <a:ln>
                    <a:noFill/>
                  </a:ln>
                  <a:effectLst/>
                  <a:latin typeface="Gill Sans" charset="0"/>
                  <a:ea typeface="ヒラギノ角ゴ ProN W3" charset="-128"/>
                  <a:cs typeface="ヒラギノ角ゴ ProN W3" charset="-128"/>
                  <a:sym typeface="Gill Sans" charset="0"/>
                </a:endParaRPr>
              </a:p>
            </p:txBody>
          </p:sp>
          <p:sp>
            <p:nvSpPr>
              <p:cNvPr id="15" name="Can 267"/>
              <p:cNvSpPr/>
              <p:nvPr/>
            </p:nvSpPr>
            <p:spPr bwMode="auto">
              <a:xfrm>
                <a:off x="874169" y="1978920"/>
                <a:ext cx="327546" cy="409432"/>
              </a:xfrm>
              <a:prstGeom prst="roundRect">
                <a:avLst/>
              </a:prstGeom>
              <a:solidFill>
                <a:srgbClr val="99CCFF"/>
              </a:solidFill>
              <a:ln w="9525" cap="flat" cmpd="sng" algn="ctr">
                <a:solidFill>
                  <a:srgbClr val="0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1" forceAA="0" compatLnSpc="1">
                <a:noAutofit/>
              </a:bodyPr>
              <a:p>
                <a:pPr marL="0" marR="0" indent="0" algn="ctr" defTabSz="914400" rtl="0" eaLnBrk="1" fontAlgn="base" latinLnBrk="0" hangingPunct="1">
                  <a:lnSpc>
                    <a:spcPct val="100000"/>
                  </a:lnSpc>
                  <a:spcBef>
                    <a:spcPct val="0"/>
                  </a:spcBef>
                  <a:spcAft>
                    <a:spcPct val="0"/>
                  </a:spcAft>
                  <a:buClrTx/>
                  <a:buSzTx/>
                  <a:buFontTx/>
                  <a:buNone/>
                </a:pPr>
                <a:endParaRPr kumimoji="0" lang="en-US" sz="800" b="0" i="0" u="none" strike="noStrike" cap="none" normalizeH="0" baseline="0" dirty="0">
                  <a:ln>
                    <a:noFill/>
                  </a:ln>
                  <a:effectLst/>
                  <a:latin typeface="Gill Sans" charset="0"/>
                  <a:ea typeface="ヒラギノ角ゴ ProN W3" charset="-128"/>
                  <a:cs typeface="ヒラギノ角ゴ ProN W3" charset="-128"/>
                  <a:sym typeface="Gill Sans" charset="0"/>
                </a:endParaRPr>
              </a:p>
            </p:txBody>
          </p:sp>
          <p:sp>
            <p:nvSpPr>
              <p:cNvPr id="16" name="Rectangle 11"/>
              <p:cNvSpPr/>
              <p:nvPr/>
            </p:nvSpPr>
            <p:spPr bwMode="auto">
              <a:xfrm>
                <a:off x="7064042" y="1856090"/>
                <a:ext cx="736979" cy="736979"/>
              </a:xfrm>
              <a:prstGeom prst="rect">
                <a:avLst/>
              </a:prstGeom>
              <a:solidFill>
                <a:srgbClr val="FF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1" compatLnSpc="1"/>
              <a:p>
                <a:pPr marL="0" marR="0" indent="0" algn="ctr" defTabSz="914400" rtl="0" eaLnBrk="1" fontAlgn="base" latinLnBrk="0" hangingPunct="1">
                  <a:lnSpc>
                    <a:spcPct val="100000"/>
                  </a:lnSpc>
                  <a:spcBef>
                    <a:spcPct val="0"/>
                  </a:spcBef>
                  <a:spcAft>
                    <a:spcPct val="0"/>
                  </a:spcAft>
                  <a:buClrTx/>
                  <a:buSzTx/>
                  <a:buFontTx/>
                  <a:buNone/>
                </a:pPr>
                <a:endParaRPr kumimoji="0" lang="en-US" sz="800" b="0" i="0" u="none" strike="noStrike" cap="none" normalizeH="0" baseline="0" dirty="0">
                  <a:ln>
                    <a:noFill/>
                  </a:ln>
                  <a:effectLst/>
                  <a:latin typeface="Gill Sans" charset="0"/>
                  <a:ea typeface="ヒラギノ角ゴ ProN W3" charset="-128"/>
                  <a:cs typeface="ヒラギノ角ゴ ProN W3" charset="-128"/>
                  <a:sym typeface="Gill Sans" charset="0"/>
                </a:endParaRPr>
              </a:p>
            </p:txBody>
          </p:sp>
          <p:sp>
            <p:nvSpPr>
              <p:cNvPr id="17" name="Can 269"/>
              <p:cNvSpPr/>
              <p:nvPr/>
            </p:nvSpPr>
            <p:spPr bwMode="auto">
              <a:xfrm>
                <a:off x="7255111" y="1992568"/>
                <a:ext cx="327546" cy="409432"/>
              </a:xfrm>
              <a:prstGeom prst="roundRect">
                <a:avLst/>
              </a:prstGeom>
              <a:solidFill>
                <a:srgbClr val="99CCFF"/>
              </a:solidFill>
              <a:ln w="9525" cap="flat" cmpd="sng" algn="ctr">
                <a:solidFill>
                  <a:srgbClr val="0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1" forceAA="0" compatLnSpc="1">
                <a:noAutofit/>
              </a:bodyPr>
              <a:p>
                <a:pPr marL="0" marR="0" indent="0" algn="ctr" defTabSz="914400" rtl="0" eaLnBrk="1" fontAlgn="base" latinLnBrk="0" hangingPunct="1">
                  <a:lnSpc>
                    <a:spcPct val="100000"/>
                  </a:lnSpc>
                  <a:spcBef>
                    <a:spcPct val="0"/>
                  </a:spcBef>
                  <a:spcAft>
                    <a:spcPct val="0"/>
                  </a:spcAft>
                  <a:buClrTx/>
                  <a:buSzTx/>
                  <a:buFontTx/>
                  <a:buNone/>
                </a:pPr>
                <a:endParaRPr kumimoji="0" lang="en-US" sz="800" b="0" i="0" u="none" strike="noStrike" cap="none" normalizeH="0" baseline="0" dirty="0">
                  <a:ln>
                    <a:noFill/>
                  </a:ln>
                  <a:effectLst/>
                  <a:latin typeface="Gill Sans" charset="0"/>
                  <a:ea typeface="ヒラギノ角ゴ ProN W3" charset="-128"/>
                  <a:cs typeface="ヒラギノ角ゴ ProN W3" charset="-128"/>
                  <a:sym typeface="Gill Sans" charset="0"/>
                </a:endParaRPr>
              </a:p>
            </p:txBody>
          </p:sp>
          <p:cxnSp>
            <p:nvCxnSpPr>
              <p:cNvPr id="18" name="Straight Connector 13"/>
              <p:cNvCxnSpPr>
                <a:stCxn id="14" idx="3"/>
                <a:endCxn id="20" idx="1"/>
              </p:cNvCxnSpPr>
              <p:nvPr/>
            </p:nvCxnSpPr>
            <p:spPr bwMode="auto">
              <a:xfrm>
                <a:off x="1420079" y="2210932"/>
                <a:ext cx="694570" cy="1279"/>
              </a:xfrm>
              <a:prstGeom prst="line">
                <a:avLst/>
              </a:prstGeom>
              <a:blipFill dpi="0" rotWithShape="0">
                <a:blip r:embed="rId1"/>
                <a:srcRect/>
                <a:tile tx="0" ty="0" sx="100000" sy="100000" flip="none" algn="tl"/>
              </a:blipFill>
              <a:ln w="9525" cap="flat" cmpd="sng" algn="ctr">
                <a:solidFill>
                  <a:srgbClr val="000000"/>
                </a:solidFill>
                <a:prstDash val="solid"/>
                <a:round/>
                <a:headEnd type="none" w="med" len="med"/>
                <a:tailEnd type="none" w="med" len="med"/>
              </a:ln>
              <a:effectLst/>
            </p:spPr>
          </p:cxnSp>
          <p:cxnSp>
            <p:nvCxnSpPr>
              <p:cNvPr id="19" name="Straight Connector 14"/>
              <p:cNvCxnSpPr>
                <a:stCxn id="21" idx="3"/>
                <a:endCxn id="16" idx="1"/>
              </p:cNvCxnSpPr>
              <p:nvPr/>
            </p:nvCxnSpPr>
            <p:spPr bwMode="auto">
              <a:xfrm flipV="1">
                <a:off x="6410563" y="2224580"/>
                <a:ext cx="653479" cy="5075"/>
              </a:xfrm>
              <a:prstGeom prst="line">
                <a:avLst/>
              </a:prstGeom>
              <a:blipFill dpi="0" rotWithShape="0">
                <a:blip r:embed="rId1"/>
                <a:srcRect/>
                <a:tile tx="0" ty="0" sx="100000" sy="100000" flip="none" algn="tl"/>
              </a:blipFill>
              <a:ln w="9525" cap="flat" cmpd="sng" algn="ctr">
                <a:solidFill>
                  <a:srgbClr val="000000"/>
                </a:solidFill>
                <a:prstDash val="solid"/>
                <a:round/>
                <a:headEnd type="none" w="med" len="med"/>
                <a:tailEnd type="none" w="med" len="med"/>
              </a:ln>
              <a:effectLst/>
            </p:spPr>
          </p:cxnSp>
          <p:sp>
            <p:nvSpPr>
              <p:cNvPr id="20" name="Rectangle 15"/>
              <p:cNvSpPr/>
              <p:nvPr/>
            </p:nvSpPr>
            <p:spPr bwMode="auto">
              <a:xfrm>
                <a:off x="2114649" y="2036070"/>
                <a:ext cx="352282" cy="352282"/>
              </a:xfrm>
              <a:prstGeom prst="rect">
                <a:avLst/>
              </a:prstGeom>
              <a:solidFill>
                <a:srgbClr val="CC99FF"/>
              </a:solidFill>
              <a:ln w="9525">
                <a:noFill/>
                <a:miter lim="800000"/>
              </a:ln>
            </p:spPr>
            <p:txBody>
              <a:bodyPr/>
              <a:p>
                <a:endParaRPr lang="en-US" sz="1100" dirty="0">
                  <a:latin typeface="+mn-lt"/>
                  <a:cs typeface="+mn-cs"/>
                  <a:sym typeface="Gill Sans" charset="0"/>
                </a:endParaRPr>
              </a:p>
            </p:txBody>
          </p:sp>
          <p:sp>
            <p:nvSpPr>
              <p:cNvPr id="21" name="Rectangle 16"/>
              <p:cNvSpPr/>
              <p:nvPr/>
            </p:nvSpPr>
            <p:spPr bwMode="auto">
              <a:xfrm>
                <a:off x="6058281" y="2053514"/>
                <a:ext cx="352282" cy="352282"/>
              </a:xfrm>
              <a:prstGeom prst="rect">
                <a:avLst/>
              </a:prstGeom>
              <a:solidFill>
                <a:srgbClr val="CC99FF"/>
              </a:solidFill>
              <a:ln w="9525">
                <a:noFill/>
                <a:miter lim="800000"/>
              </a:ln>
            </p:spPr>
            <p:txBody>
              <a:bodyPr/>
              <a:p>
                <a:endParaRPr lang="en-US" sz="1100" dirty="0">
                  <a:latin typeface="+mn-lt"/>
                  <a:cs typeface="+mn-cs"/>
                  <a:sym typeface="Gill Sans" charset="0"/>
                </a:endParaRPr>
              </a:p>
            </p:txBody>
          </p:sp>
          <p:cxnSp>
            <p:nvCxnSpPr>
              <p:cNvPr id="25" name="Straight Connector 20"/>
              <p:cNvCxnSpPr/>
              <p:nvPr/>
            </p:nvCxnSpPr>
            <p:spPr bwMode="auto">
              <a:xfrm>
                <a:off x="2109292" y="2006855"/>
                <a:ext cx="0" cy="409432"/>
              </a:xfrm>
              <a:prstGeom prst="line">
                <a:avLst/>
              </a:prstGeom>
              <a:blipFill dpi="0" rotWithShape="0">
                <a:blip r:embed="rId1"/>
                <a:srcRect/>
                <a:tile tx="0" ty="0" sx="100000" sy="100000" flip="none" algn="tl"/>
              </a:blipFill>
              <a:ln w="25400" cap="flat" cmpd="sng" algn="ctr">
                <a:solidFill>
                  <a:srgbClr val="000000"/>
                </a:solidFill>
                <a:prstDash val="solid"/>
                <a:round/>
                <a:headEnd type="none" w="med" len="med"/>
                <a:tailEnd type="none" w="med" len="med"/>
              </a:ln>
              <a:effectLst/>
            </p:spPr>
          </p:cxnSp>
          <p:cxnSp>
            <p:nvCxnSpPr>
              <p:cNvPr id="26" name="Straight Connector 21"/>
              <p:cNvCxnSpPr/>
              <p:nvPr/>
            </p:nvCxnSpPr>
            <p:spPr bwMode="auto">
              <a:xfrm>
                <a:off x="6410563" y="2040335"/>
                <a:ext cx="0" cy="409432"/>
              </a:xfrm>
              <a:prstGeom prst="line">
                <a:avLst/>
              </a:prstGeom>
              <a:blipFill dpi="0" rotWithShape="0">
                <a:blip r:embed="rId1"/>
                <a:srcRect/>
                <a:tile tx="0" ty="0" sx="100000" sy="100000" flip="none" algn="tl"/>
              </a:blipFill>
              <a:ln w="25400" cap="flat" cmpd="sng" algn="ctr">
                <a:solidFill>
                  <a:srgbClr val="000000"/>
                </a:solidFill>
                <a:prstDash val="solid"/>
                <a:round/>
                <a:headEnd type="none" w="med" len="med"/>
                <a:tailEnd type="none" w="med" len="med"/>
              </a:ln>
              <a:effectLst/>
            </p:spPr>
          </p:cxnSp>
          <p:sp>
            <p:nvSpPr>
              <p:cNvPr id="27" name="Rectangle 22"/>
              <p:cNvSpPr/>
              <p:nvPr/>
            </p:nvSpPr>
            <p:spPr bwMode="auto">
              <a:xfrm>
                <a:off x="1363118" y="2152122"/>
                <a:ext cx="120178" cy="120178"/>
              </a:xfrm>
              <a:prstGeom prst="rect">
                <a:avLst/>
              </a:prstGeom>
              <a:solidFill>
                <a:srgbClr val="CC99FF"/>
              </a:solidFill>
              <a:ln w="9525">
                <a:noFill/>
                <a:miter lim="800000"/>
              </a:ln>
            </p:spPr>
            <p:txBody>
              <a:bodyPr/>
              <a:p>
                <a:endParaRPr lang="en-US" sz="1100" dirty="0">
                  <a:latin typeface="+mn-lt"/>
                  <a:cs typeface="+mn-cs"/>
                  <a:sym typeface="Gill Sans" charset="0"/>
                </a:endParaRPr>
              </a:p>
            </p:txBody>
          </p:sp>
          <p:sp>
            <p:nvSpPr>
              <p:cNvPr id="29" name="Rectangle 24"/>
              <p:cNvSpPr/>
              <p:nvPr/>
            </p:nvSpPr>
            <p:spPr bwMode="auto">
              <a:xfrm>
                <a:off x="7003953" y="2152122"/>
                <a:ext cx="120178" cy="120178"/>
              </a:xfrm>
              <a:prstGeom prst="rect">
                <a:avLst/>
              </a:prstGeom>
              <a:solidFill>
                <a:srgbClr val="CC99FF"/>
              </a:solidFill>
              <a:ln w="9525">
                <a:noFill/>
                <a:miter lim="800000"/>
              </a:ln>
            </p:spPr>
            <p:txBody>
              <a:bodyPr/>
              <a:p>
                <a:endParaRPr lang="en-US" sz="1100" dirty="0">
                  <a:latin typeface="+mn-lt"/>
                  <a:cs typeface="+mn-cs"/>
                  <a:sym typeface="Gill Sans" charset="0"/>
                </a:endParaRPr>
              </a:p>
            </p:txBody>
          </p:sp>
          <p:sp>
            <p:nvSpPr>
              <p:cNvPr id="32" name="Rectangle 27"/>
              <p:cNvSpPr/>
              <p:nvPr/>
            </p:nvSpPr>
            <p:spPr bwMode="auto">
              <a:xfrm>
                <a:off x="2559339" y="2036070"/>
                <a:ext cx="352282" cy="352282"/>
              </a:xfrm>
              <a:prstGeom prst="rect">
                <a:avLst/>
              </a:prstGeom>
              <a:solidFill>
                <a:srgbClr val="E5FFE5"/>
              </a:solidFill>
              <a:ln w="6350" cap="rnd">
                <a:solidFill>
                  <a:schemeClr val="tx1"/>
                </a:solidFill>
                <a:miter lim="800000"/>
              </a:ln>
            </p:spPr>
            <p:txBody>
              <a:bodyPr/>
              <a:p>
                <a:endParaRPr lang="en-US" sz="1100" dirty="0">
                  <a:latin typeface="+mn-lt"/>
                  <a:cs typeface="+mn-cs"/>
                  <a:sym typeface="Gill Sans" charset="0"/>
                </a:endParaRPr>
              </a:p>
            </p:txBody>
          </p:sp>
          <p:sp>
            <p:nvSpPr>
              <p:cNvPr id="33" name="Rectangle 28"/>
              <p:cNvSpPr/>
              <p:nvPr/>
            </p:nvSpPr>
            <p:spPr bwMode="auto">
              <a:xfrm>
                <a:off x="5521754" y="2053514"/>
                <a:ext cx="352282" cy="352282"/>
              </a:xfrm>
              <a:prstGeom prst="rect">
                <a:avLst/>
              </a:prstGeom>
              <a:solidFill>
                <a:srgbClr val="E5FFE5"/>
              </a:solidFill>
              <a:ln w="6350" cap="rnd">
                <a:solidFill>
                  <a:schemeClr val="tx1"/>
                </a:solidFill>
                <a:miter lim="800000"/>
              </a:ln>
            </p:spPr>
            <p:txBody>
              <a:bodyPr/>
              <a:p>
                <a:endParaRPr lang="en-US" sz="1100" dirty="0">
                  <a:latin typeface="+mn-lt"/>
                  <a:cs typeface="+mn-cs"/>
                  <a:sym typeface="Gill Sans" charset="0"/>
                </a:endParaRPr>
              </a:p>
            </p:txBody>
          </p:sp>
          <p:sp>
            <p:nvSpPr>
              <p:cNvPr id="35" name="Rectangle 30"/>
              <p:cNvSpPr/>
              <p:nvPr/>
            </p:nvSpPr>
            <p:spPr bwMode="auto">
              <a:xfrm>
                <a:off x="3065155" y="2053773"/>
                <a:ext cx="2380441" cy="446303"/>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53" tIns="45675" rIns="91353" bIns="45675" rtlCol="0" anchor="ctr"/>
              <a:p>
                <a:pPr algn="ctr"/>
                <a:endParaRPr lang="en-US" sz="1100" dirty="0">
                  <a:solidFill>
                    <a:schemeClr val="lt1"/>
                  </a:solidFill>
                  <a:latin typeface="+mn-lt"/>
                  <a:cs typeface="+mn-cs"/>
                  <a:sym typeface="Gill Sans" charset="0"/>
                </a:endParaRPr>
              </a:p>
            </p:txBody>
          </p:sp>
          <p:sp>
            <p:nvSpPr>
              <p:cNvPr id="36" name="Oval 31"/>
              <p:cNvSpPr/>
              <p:nvPr/>
            </p:nvSpPr>
            <p:spPr bwMode="auto">
              <a:xfrm>
                <a:off x="3126474" y="2114022"/>
                <a:ext cx="236230" cy="236230"/>
              </a:xfrm>
              <a:prstGeom prst="ellipse">
                <a:avLst/>
              </a:prstGeom>
              <a:solidFill>
                <a:schemeClr val="bg1"/>
              </a:solidFill>
              <a:ln w="9525" cap="flat" cmpd="sng" algn="ctr">
                <a:solidFill>
                  <a:srgbClr val="0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1" forceAA="0" compatLnSpc="1">
                <a:noAutofit/>
              </a:bodyPr>
              <a:p>
                <a:pPr marL="0" marR="0" indent="0" algn="ctr" defTabSz="914400" rtl="0" eaLnBrk="1" fontAlgn="base" latinLnBrk="0" hangingPunct="1">
                  <a:lnSpc>
                    <a:spcPct val="100000"/>
                  </a:lnSpc>
                  <a:spcBef>
                    <a:spcPct val="0"/>
                  </a:spcBef>
                  <a:spcAft>
                    <a:spcPct val="0"/>
                  </a:spcAft>
                  <a:buClrTx/>
                  <a:buSzTx/>
                  <a:buFontTx/>
                  <a:buNone/>
                </a:pPr>
                <a:endParaRPr kumimoji="0" lang="en-US" sz="800" b="0" i="0" u="none" strike="noStrike" cap="none" normalizeH="0" baseline="0" dirty="0">
                  <a:ln>
                    <a:noFill/>
                  </a:ln>
                  <a:effectLst/>
                  <a:latin typeface="Gill Sans" charset="0"/>
                  <a:ea typeface="ヒラギノ角ゴ ProN W3" charset="-128"/>
                  <a:cs typeface="ヒラギノ角ゴ ProN W3" charset="-128"/>
                  <a:sym typeface="Gill Sans" charset="0"/>
                </a:endParaRPr>
              </a:p>
            </p:txBody>
          </p:sp>
          <p:sp>
            <p:nvSpPr>
              <p:cNvPr id="38" name="Oval 33"/>
              <p:cNvSpPr/>
              <p:nvPr/>
            </p:nvSpPr>
            <p:spPr bwMode="auto">
              <a:xfrm>
                <a:off x="5092226" y="2113265"/>
                <a:ext cx="236230" cy="236230"/>
              </a:xfrm>
              <a:prstGeom prst="ellipse">
                <a:avLst/>
              </a:prstGeom>
              <a:solidFill>
                <a:schemeClr val="bg1"/>
              </a:solidFill>
              <a:ln w="9525" cap="flat" cmpd="sng" algn="ctr">
                <a:solidFill>
                  <a:srgbClr val="0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1" forceAA="0" compatLnSpc="1">
                <a:noAutofit/>
              </a:bodyPr>
              <a:p>
                <a:pPr marL="0" marR="0" indent="0" algn="ctr" defTabSz="914400" rtl="0" eaLnBrk="1" fontAlgn="base" latinLnBrk="0" hangingPunct="1">
                  <a:lnSpc>
                    <a:spcPct val="100000"/>
                  </a:lnSpc>
                  <a:spcBef>
                    <a:spcPct val="0"/>
                  </a:spcBef>
                  <a:spcAft>
                    <a:spcPct val="0"/>
                  </a:spcAft>
                  <a:buClrTx/>
                  <a:buSzTx/>
                  <a:buFontTx/>
                  <a:buNone/>
                </a:pPr>
                <a:endParaRPr kumimoji="0" lang="en-US" sz="800" b="0" i="0" u="none" strike="noStrike" cap="none" normalizeH="0" baseline="0" dirty="0">
                  <a:ln>
                    <a:noFill/>
                  </a:ln>
                  <a:effectLst/>
                  <a:latin typeface="Gill Sans" charset="0"/>
                  <a:ea typeface="ヒラギノ角ゴ ProN W3" charset="-128"/>
                  <a:cs typeface="ヒラギノ角ゴ ProN W3" charset="-128"/>
                  <a:sym typeface="Gill Sans" charset="0"/>
                </a:endParaRPr>
              </a:p>
            </p:txBody>
          </p:sp>
          <p:cxnSp>
            <p:nvCxnSpPr>
              <p:cNvPr id="39" name="Straight Connector 34"/>
              <p:cNvCxnSpPr>
                <a:stCxn id="20" idx="3"/>
                <a:endCxn id="32" idx="1"/>
              </p:cNvCxnSpPr>
              <p:nvPr/>
            </p:nvCxnSpPr>
            <p:spPr bwMode="auto">
              <a:xfrm>
                <a:off x="2466931" y="2212211"/>
                <a:ext cx="92408" cy="0"/>
              </a:xfrm>
              <a:prstGeom prst="line">
                <a:avLst/>
              </a:prstGeom>
              <a:blipFill dpi="0" rotWithShape="0">
                <a:blip r:embed="rId1"/>
                <a:srcRect/>
                <a:tile tx="0" ty="0" sx="100000" sy="100000" flip="none" algn="tl"/>
              </a:blipFill>
              <a:ln w="9525" cap="flat" cmpd="sng" algn="ctr">
                <a:solidFill>
                  <a:srgbClr val="000000"/>
                </a:solidFill>
                <a:prstDash val="solid"/>
                <a:round/>
                <a:headEnd type="none" w="med" len="med"/>
                <a:tailEnd type="none" w="med" len="med"/>
              </a:ln>
              <a:effectLst/>
            </p:spPr>
          </p:cxnSp>
          <p:cxnSp>
            <p:nvCxnSpPr>
              <p:cNvPr id="165" name="Straight Connector 37"/>
              <p:cNvCxnSpPr>
                <a:stCxn id="32" idx="3"/>
                <a:endCxn id="36" idx="2"/>
              </p:cNvCxnSpPr>
              <p:nvPr/>
            </p:nvCxnSpPr>
            <p:spPr bwMode="auto">
              <a:xfrm>
                <a:off x="2911621" y="2212211"/>
                <a:ext cx="214853" cy="19926"/>
              </a:xfrm>
              <a:prstGeom prst="line">
                <a:avLst/>
              </a:prstGeom>
              <a:blipFill dpi="0" rotWithShape="0">
                <a:blip r:embed="rId1"/>
                <a:srcRect/>
                <a:tile tx="0" ty="0" sx="100000" sy="100000" flip="none" algn="tl"/>
              </a:blipFill>
              <a:ln w="9525" cap="flat" cmpd="sng" algn="ctr">
                <a:solidFill>
                  <a:srgbClr val="000000"/>
                </a:solidFill>
                <a:prstDash val="solid"/>
                <a:round/>
                <a:headEnd type="none" w="med" len="med"/>
                <a:tailEnd type="none" w="med" len="med"/>
              </a:ln>
              <a:effectLst/>
            </p:spPr>
          </p:cxnSp>
          <p:cxnSp>
            <p:nvCxnSpPr>
              <p:cNvPr id="166" name="Straight Connector 38"/>
              <p:cNvCxnSpPr>
                <a:stCxn id="38" idx="6"/>
                <a:endCxn id="33" idx="1"/>
              </p:cNvCxnSpPr>
              <p:nvPr/>
            </p:nvCxnSpPr>
            <p:spPr bwMode="auto">
              <a:xfrm flipV="1">
                <a:off x="5328456" y="2229655"/>
                <a:ext cx="193298" cy="1725"/>
              </a:xfrm>
              <a:prstGeom prst="line">
                <a:avLst/>
              </a:prstGeom>
              <a:blipFill dpi="0" rotWithShape="0">
                <a:blip r:embed="rId1"/>
                <a:srcRect/>
                <a:tile tx="0" ty="0" sx="100000" sy="100000" flip="none" algn="tl"/>
              </a:blipFill>
              <a:ln w="9525" cap="flat" cmpd="sng" algn="ctr">
                <a:solidFill>
                  <a:srgbClr val="000000"/>
                </a:solidFill>
                <a:prstDash val="solid"/>
                <a:round/>
                <a:headEnd type="none" w="med" len="med"/>
                <a:tailEnd type="none" w="med" len="med"/>
              </a:ln>
              <a:effectLst/>
            </p:spPr>
          </p:cxnSp>
          <p:cxnSp>
            <p:nvCxnSpPr>
              <p:cNvPr id="167" name="Straight Connector 39"/>
              <p:cNvCxnSpPr>
                <a:stCxn id="33" idx="3"/>
              </p:cNvCxnSpPr>
              <p:nvPr/>
            </p:nvCxnSpPr>
            <p:spPr bwMode="auto">
              <a:xfrm flipV="1">
                <a:off x="5874036" y="2227117"/>
                <a:ext cx="184245" cy="2538"/>
              </a:xfrm>
              <a:prstGeom prst="line">
                <a:avLst/>
              </a:prstGeom>
              <a:blipFill dpi="0" rotWithShape="0">
                <a:blip r:embed="rId1"/>
                <a:srcRect/>
                <a:tile tx="0" ty="0" sx="100000" sy="100000" flip="none" algn="tl"/>
              </a:blipFill>
              <a:ln w="9525" cap="flat" cmpd="sng" algn="ctr">
                <a:solidFill>
                  <a:srgbClr val="000000"/>
                </a:solidFill>
                <a:prstDash val="solid"/>
                <a:round/>
                <a:headEnd type="none" w="med" len="med"/>
                <a:tailEnd type="none" w="med" len="med"/>
              </a:ln>
              <a:effectLst/>
            </p:spPr>
          </p:cxnSp>
        </p:grpSp>
        <p:sp>
          <p:nvSpPr>
            <p:cNvPr id="168" name="Rectangle 166"/>
            <p:cNvSpPr/>
            <p:nvPr/>
          </p:nvSpPr>
          <p:spPr>
            <a:xfrm>
              <a:off x="12049467" y="9218338"/>
              <a:ext cx="207703" cy="74265"/>
            </a:xfrm>
            <a:prstGeom prst="rect">
              <a:avLst/>
            </a:prstGeom>
            <a:solidFill>
              <a:srgbClr val="FFFF00"/>
            </a:solidFill>
            <a:ln w="6350" cap="flat" cmpd="sng" algn="ctr">
              <a:solidFill>
                <a:sysClr val="windowText" lastClr="000000"/>
              </a:solidFill>
              <a:prstDash val="solid"/>
            </a:ln>
            <a:effectLst/>
          </p:spPr>
          <p:txBody>
            <a:bodyPr lIns="91353" tIns="45675" rIns="91353" bIns="45675" rtlCol="0" anchor="ctr"/>
            <a:p>
              <a:pPr marL="0" marR="0" lvl="0" indent="0" algn="ctr" defTabSz="91313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9" name="Rectangle 167"/>
            <p:cNvSpPr/>
            <p:nvPr/>
          </p:nvSpPr>
          <p:spPr>
            <a:xfrm flipH="1">
              <a:off x="12071036" y="9237618"/>
              <a:ext cx="39942" cy="35704"/>
            </a:xfrm>
            <a:prstGeom prst="rect">
              <a:avLst/>
            </a:prstGeom>
            <a:solidFill>
              <a:sysClr val="window" lastClr="FFFFFF"/>
            </a:solidFill>
            <a:ln w="6350" cap="flat" cmpd="sng" algn="ctr">
              <a:solidFill>
                <a:srgbClr val="4F81BD">
                  <a:shade val="50000"/>
                </a:srgbClr>
              </a:solidFill>
              <a:prstDash val="dash"/>
            </a:ln>
            <a:effectLst/>
          </p:spPr>
          <p:txBody>
            <a:bodyPr lIns="91353" tIns="45675" rIns="91353" bIns="45675" rtlCol="0" anchor="ctr"/>
            <a:p>
              <a:pPr marL="0" marR="0" lvl="0" indent="0" algn="ctr" defTabSz="91313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0" name="Rectangle 168"/>
            <p:cNvSpPr/>
            <p:nvPr/>
          </p:nvSpPr>
          <p:spPr>
            <a:xfrm flipH="1">
              <a:off x="12195657" y="9237618"/>
              <a:ext cx="39942" cy="35704"/>
            </a:xfrm>
            <a:prstGeom prst="rect">
              <a:avLst/>
            </a:prstGeom>
            <a:solidFill>
              <a:sysClr val="window" lastClr="FFFFFF"/>
            </a:solidFill>
            <a:ln w="6350" cap="flat" cmpd="sng" algn="ctr">
              <a:solidFill>
                <a:srgbClr val="4F81BD">
                  <a:shade val="50000"/>
                </a:srgbClr>
              </a:solidFill>
              <a:prstDash val="dash"/>
            </a:ln>
            <a:effectLst/>
          </p:spPr>
          <p:txBody>
            <a:bodyPr lIns="91353" tIns="45675" rIns="91353" bIns="45675" rtlCol="0" anchor="ctr"/>
            <a:p>
              <a:pPr marL="0" marR="0" lvl="0" indent="0" algn="ctr" defTabSz="91313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4" name="Rectangle 172"/>
            <p:cNvSpPr/>
            <p:nvPr/>
          </p:nvSpPr>
          <p:spPr>
            <a:xfrm>
              <a:off x="15987577" y="9218388"/>
              <a:ext cx="207703" cy="74265"/>
            </a:xfrm>
            <a:prstGeom prst="rect">
              <a:avLst/>
            </a:prstGeom>
            <a:solidFill>
              <a:srgbClr val="FFFF00"/>
            </a:solidFill>
            <a:ln w="6350" cap="flat" cmpd="sng" algn="ctr">
              <a:solidFill>
                <a:sysClr val="windowText" lastClr="000000"/>
              </a:solidFill>
              <a:prstDash val="solid"/>
            </a:ln>
            <a:effectLst/>
          </p:spPr>
          <p:txBody>
            <a:bodyPr lIns="91353" tIns="45675" rIns="91353" bIns="45675" rtlCol="0" anchor="ctr"/>
            <a:p>
              <a:pPr marL="0" marR="0" lvl="0" indent="0" algn="ctr" defTabSz="91313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5" name="Rectangle 173"/>
            <p:cNvSpPr/>
            <p:nvPr/>
          </p:nvSpPr>
          <p:spPr>
            <a:xfrm flipH="1">
              <a:off x="16009146" y="9237668"/>
              <a:ext cx="39942" cy="35704"/>
            </a:xfrm>
            <a:prstGeom prst="rect">
              <a:avLst/>
            </a:prstGeom>
            <a:solidFill>
              <a:sysClr val="window" lastClr="FFFFFF"/>
            </a:solidFill>
            <a:ln w="6350" cap="flat" cmpd="sng" algn="ctr">
              <a:solidFill>
                <a:srgbClr val="4F81BD">
                  <a:shade val="50000"/>
                </a:srgbClr>
              </a:solidFill>
              <a:prstDash val="dash"/>
            </a:ln>
            <a:effectLst/>
          </p:spPr>
          <p:txBody>
            <a:bodyPr lIns="91353" tIns="45675" rIns="91353" bIns="45675" rtlCol="0" anchor="ctr"/>
            <a:p>
              <a:pPr marL="0" marR="0" lvl="0" indent="0" algn="ctr" defTabSz="91313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6" name="Rectangle 174"/>
            <p:cNvSpPr/>
            <p:nvPr/>
          </p:nvSpPr>
          <p:spPr>
            <a:xfrm flipH="1">
              <a:off x="16133767" y="9237668"/>
              <a:ext cx="39942" cy="35704"/>
            </a:xfrm>
            <a:prstGeom prst="rect">
              <a:avLst/>
            </a:prstGeom>
            <a:solidFill>
              <a:sysClr val="window" lastClr="FFFFFF"/>
            </a:solidFill>
            <a:ln w="6350" cap="flat" cmpd="sng" algn="ctr">
              <a:solidFill>
                <a:srgbClr val="4F81BD">
                  <a:shade val="50000"/>
                </a:srgbClr>
              </a:solidFill>
              <a:prstDash val="dash"/>
            </a:ln>
            <a:effectLst/>
          </p:spPr>
          <p:txBody>
            <a:bodyPr lIns="91353" tIns="45675" rIns="91353" bIns="45675" rtlCol="0" anchor="ctr"/>
            <a:p>
              <a:pPr marL="0" marR="0" lvl="0" indent="0" algn="ctr" defTabSz="91313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5" name="矩形 4"/>
          <p:cNvSpPr/>
          <p:nvPr/>
        </p:nvSpPr>
        <p:spPr>
          <a:xfrm>
            <a:off x="1987550" y="3203575"/>
            <a:ext cx="3386455" cy="629920"/>
          </a:xfrm>
          <a:prstGeom prst="rect">
            <a:avLst/>
          </a:prstGeom>
          <a:solidFill>
            <a:srgbClr val="DBEDF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6" name="直接连接符 5"/>
          <p:cNvCxnSpPr>
            <a:stCxn id="35" idx="2"/>
            <a:endCxn id="5" idx="0"/>
          </p:cNvCxnSpPr>
          <p:nvPr/>
        </p:nvCxnSpPr>
        <p:spPr>
          <a:xfrm>
            <a:off x="3678555" y="2555875"/>
            <a:ext cx="2540" cy="647700"/>
          </a:xfrm>
          <a:prstGeom prst="line">
            <a:avLst/>
          </a:prstGeom>
        </p:spPr>
        <p:style>
          <a:lnRef idx="1">
            <a:schemeClr val="accent5"/>
          </a:lnRef>
          <a:fillRef idx="0">
            <a:schemeClr val="accent5"/>
          </a:fillRef>
          <a:effectRef idx="0">
            <a:schemeClr val="accent5"/>
          </a:effectRef>
          <a:fontRef idx="minor">
            <a:schemeClr val="tx1"/>
          </a:fontRef>
        </p:style>
      </p:cxnSp>
      <p:sp>
        <p:nvSpPr>
          <p:cNvPr id="7" name="矩形 6"/>
          <p:cNvSpPr/>
          <p:nvPr/>
        </p:nvSpPr>
        <p:spPr>
          <a:xfrm>
            <a:off x="2108200" y="3341370"/>
            <a:ext cx="3140075" cy="35369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2157095" y="3449320"/>
            <a:ext cx="168910" cy="154305"/>
          </a:xfrm>
          <a:prstGeom prst="rect">
            <a:avLst/>
          </a:prstGeom>
          <a:solidFill>
            <a:schemeClr val="bg1"/>
          </a:solidFill>
          <a:ln>
            <a:prstDash val="sysDash"/>
          </a:ln>
        </p:spPr>
        <p:style>
          <a:lnRef idx="2">
            <a:schemeClr val="accent5"/>
          </a:lnRef>
          <a:fillRef idx="1">
            <a:schemeClr val="lt1"/>
          </a:fillRef>
          <a:effectRef idx="0">
            <a:schemeClr val="accent5"/>
          </a:effectRef>
          <a:fontRef idx="minor">
            <a:schemeClr val="dk1"/>
          </a:fontRef>
        </p:style>
        <p:txBody>
          <a:bodyPr rtlCol="0" anchor="ctr"/>
          <a:p>
            <a:pPr algn="ctr"/>
            <a:endParaRPr lang="zh-CN" altLang="en-US"/>
          </a:p>
        </p:txBody>
      </p:sp>
      <p:sp>
        <p:nvSpPr>
          <p:cNvPr id="9" name="矩形 8"/>
          <p:cNvSpPr/>
          <p:nvPr/>
        </p:nvSpPr>
        <p:spPr>
          <a:xfrm>
            <a:off x="5016500" y="3441700"/>
            <a:ext cx="168910" cy="154305"/>
          </a:xfrm>
          <a:prstGeom prst="rect">
            <a:avLst/>
          </a:prstGeom>
          <a:solidFill>
            <a:schemeClr val="bg1"/>
          </a:solidFill>
          <a:ln>
            <a:prstDash val="sysDash"/>
          </a:ln>
        </p:spPr>
        <p:style>
          <a:lnRef idx="2">
            <a:schemeClr val="accent5"/>
          </a:lnRef>
          <a:fillRef idx="1">
            <a:schemeClr val="lt1"/>
          </a:fillRef>
          <a:effectRef idx="0">
            <a:schemeClr val="accent5"/>
          </a:effectRef>
          <a:fontRef idx="minor">
            <a:schemeClr val="dk1"/>
          </a:fontRef>
        </p:style>
        <p:txBody>
          <a:bodyPr rtlCol="0" anchor="ctr"/>
          <a:p>
            <a:pPr algn="ctr"/>
            <a:endParaRPr lang="zh-CN" altLang="en-US"/>
          </a:p>
        </p:txBody>
      </p:sp>
      <p:cxnSp>
        <p:nvCxnSpPr>
          <p:cNvPr id="10" name="直接箭头连接符 9"/>
          <p:cNvCxnSpPr>
            <a:endCxn id="7" idx="2"/>
          </p:cNvCxnSpPr>
          <p:nvPr/>
        </p:nvCxnSpPr>
        <p:spPr>
          <a:xfrm flipH="1" flipV="1">
            <a:off x="3678555" y="3695065"/>
            <a:ext cx="6350" cy="843915"/>
          </a:xfrm>
          <a:prstGeom prst="straightConnector1">
            <a:avLst/>
          </a:prstGeom>
          <a:ln>
            <a:tailEnd type="arrow" w="med" len="med"/>
          </a:ln>
        </p:spPr>
        <p:style>
          <a:lnRef idx="1">
            <a:schemeClr val="accent5"/>
          </a:lnRef>
          <a:fillRef idx="0">
            <a:schemeClr val="accent5"/>
          </a:fillRef>
          <a:effectRef idx="0">
            <a:schemeClr val="accent5"/>
          </a:effectRef>
          <a:fontRef idx="minor">
            <a:schemeClr val="tx1"/>
          </a:fontRef>
        </p:style>
      </p:cxnSp>
      <p:sp>
        <p:nvSpPr>
          <p:cNvPr id="11" name="线形标注 1 10"/>
          <p:cNvSpPr/>
          <p:nvPr/>
        </p:nvSpPr>
        <p:spPr>
          <a:xfrm>
            <a:off x="7506970" y="4247515"/>
            <a:ext cx="3612515" cy="690880"/>
          </a:xfrm>
          <a:prstGeom prst="borderCallout1">
            <a:avLst>
              <a:gd name="adj1" fmla="val 52113"/>
              <a:gd name="adj2" fmla="val -4350"/>
              <a:gd name="adj3" fmla="val -23345"/>
              <a:gd name="adj4" fmla="val -105589"/>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en-US" altLang="zh-CN"/>
              <a:t>Fc (</a:t>
            </a:r>
            <a:r>
              <a:rPr lang="en-US" altLang="zh-CN">
                <a:sym typeface="+mn-ea"/>
              </a:rPr>
              <a:t>Server Layer</a:t>
            </a:r>
            <a:r>
              <a:rPr lang="en-US" altLang="zh-CN"/>
              <a:t>) Supports Link (Client Layer) </a:t>
            </a:r>
            <a:endParaRPr lang="en-US" altLang="zh-CN"/>
          </a:p>
        </p:txBody>
      </p:sp>
      <p:sp>
        <p:nvSpPr>
          <p:cNvPr id="22" name="线形标注 1 21"/>
          <p:cNvSpPr/>
          <p:nvPr/>
        </p:nvSpPr>
        <p:spPr>
          <a:xfrm>
            <a:off x="7506970" y="3341370"/>
            <a:ext cx="3612515" cy="690880"/>
          </a:xfrm>
          <a:prstGeom prst="borderCallout1">
            <a:avLst>
              <a:gd name="adj1" fmla="val 52113"/>
              <a:gd name="adj2" fmla="val -4350"/>
              <a:gd name="adj3" fmla="val 30147"/>
              <a:gd name="adj4" fmla="val -8094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en-US" altLang="zh-CN"/>
              <a:t>Link (</a:t>
            </a:r>
            <a:r>
              <a:rPr lang="en-US" altLang="zh-CN">
                <a:sym typeface="+mn-ea"/>
              </a:rPr>
              <a:t>Client Layer</a:t>
            </a:r>
            <a:r>
              <a:rPr lang="en-US" altLang="zh-CN"/>
              <a:t>)</a:t>
            </a:r>
            <a:endParaRPr lang="en-US" altLang="zh-CN"/>
          </a:p>
        </p:txBody>
      </p:sp>
      <p:sp>
        <p:nvSpPr>
          <p:cNvPr id="23" name="线形标注 1 22"/>
          <p:cNvSpPr/>
          <p:nvPr/>
        </p:nvSpPr>
        <p:spPr>
          <a:xfrm>
            <a:off x="7506970" y="1473835"/>
            <a:ext cx="3612515" cy="690880"/>
          </a:xfrm>
          <a:prstGeom prst="borderCallout1">
            <a:avLst>
              <a:gd name="adj1" fmla="val 52113"/>
              <a:gd name="adj2" fmla="val -4350"/>
              <a:gd name="adj3" fmla="val 128033"/>
              <a:gd name="adj4" fmla="val -9827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en-US" altLang="zh-CN"/>
              <a:t>Fc (</a:t>
            </a:r>
            <a:r>
              <a:rPr lang="en-US" altLang="zh-CN">
                <a:sym typeface="+mn-ea"/>
              </a:rPr>
              <a:t>Client Layer</a:t>
            </a:r>
            <a:r>
              <a:rPr lang="en-US" altLang="zh-CN"/>
              <a:t>)</a:t>
            </a:r>
            <a:endParaRPr lang="en-US" altLang="zh-CN"/>
          </a:p>
        </p:txBody>
      </p:sp>
      <p:sp>
        <p:nvSpPr>
          <p:cNvPr id="24" name="线形标注 1 23"/>
          <p:cNvSpPr/>
          <p:nvPr/>
        </p:nvSpPr>
        <p:spPr>
          <a:xfrm>
            <a:off x="7506970" y="5259070"/>
            <a:ext cx="3612515" cy="690880"/>
          </a:xfrm>
          <a:prstGeom prst="borderCallout1">
            <a:avLst>
              <a:gd name="adj1" fmla="val 52113"/>
              <a:gd name="adj2" fmla="val -4350"/>
              <a:gd name="adj3" fmla="val -90625"/>
              <a:gd name="adj4" fmla="val -8235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en-US" altLang="zh-CN"/>
              <a:t>Fc (</a:t>
            </a:r>
            <a:r>
              <a:rPr lang="en-US" altLang="zh-CN">
                <a:sym typeface="+mn-ea"/>
              </a:rPr>
              <a:t>Server Layer</a:t>
            </a:r>
            <a:r>
              <a:rPr lang="en-US" altLang="zh-CN"/>
              <a:t>) </a:t>
            </a:r>
            <a:endParaRPr lang="en-US" altLang="zh-CN"/>
          </a:p>
        </p:txBody>
      </p:sp>
      <p:sp>
        <p:nvSpPr>
          <p:cNvPr id="28" name="线形标注 1 27"/>
          <p:cNvSpPr/>
          <p:nvPr/>
        </p:nvSpPr>
        <p:spPr>
          <a:xfrm>
            <a:off x="7506970" y="2480945"/>
            <a:ext cx="3612515" cy="690880"/>
          </a:xfrm>
          <a:prstGeom prst="borderCallout1">
            <a:avLst>
              <a:gd name="adj1" fmla="val 52113"/>
              <a:gd name="adj2" fmla="val -4350"/>
              <a:gd name="adj3" fmla="val 117003"/>
              <a:gd name="adj4" fmla="val -69842"/>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en-US" altLang="zh-CN"/>
              <a:t>Fc Route (</a:t>
            </a:r>
            <a:r>
              <a:rPr lang="en-US" altLang="zh-CN">
                <a:sym typeface="+mn-ea"/>
              </a:rPr>
              <a:t>Client Layer</a:t>
            </a:r>
            <a:r>
              <a:rPr lang="en-US" altLang="zh-CN"/>
              <a:t>)</a:t>
            </a:r>
            <a:endParaRPr lang="en-US" altLang="zh-CN"/>
          </a:p>
        </p:txBody>
      </p:sp>
      <p:sp>
        <p:nvSpPr>
          <p:cNvPr id="31" name="矩形 30"/>
          <p:cNvSpPr/>
          <p:nvPr/>
        </p:nvSpPr>
        <p:spPr>
          <a:xfrm>
            <a:off x="2150110" y="4535170"/>
            <a:ext cx="3055620" cy="75565"/>
          </a:xfrm>
          <a:prstGeom prst="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p>
            <a:pPr algn="ctr"/>
            <a:endParaRPr lang="zh-CN" altLang="en-US"/>
          </a:p>
        </p:txBody>
      </p:sp>
      <p:sp>
        <p:nvSpPr>
          <p:cNvPr id="34" name="椭圆 33"/>
          <p:cNvSpPr/>
          <p:nvPr/>
        </p:nvSpPr>
        <p:spPr>
          <a:xfrm>
            <a:off x="2185670" y="4535805"/>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37" name="椭圆 36"/>
          <p:cNvSpPr/>
          <p:nvPr/>
        </p:nvSpPr>
        <p:spPr>
          <a:xfrm>
            <a:off x="5092065" y="4535170"/>
            <a:ext cx="75565" cy="75565"/>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40" name="椭圆 39"/>
          <p:cNvSpPr/>
          <p:nvPr/>
        </p:nvSpPr>
        <p:spPr>
          <a:xfrm>
            <a:off x="1934845" y="4913630"/>
            <a:ext cx="749935" cy="603885"/>
          </a:xfrm>
          <a:prstGeom prst="ellipse">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3" name="椭圆 52"/>
          <p:cNvSpPr/>
          <p:nvPr/>
        </p:nvSpPr>
        <p:spPr>
          <a:xfrm>
            <a:off x="3464560" y="4938395"/>
            <a:ext cx="426720" cy="579120"/>
          </a:xfrm>
          <a:prstGeom prst="ellipse">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4" name="椭圆 53"/>
          <p:cNvSpPr/>
          <p:nvPr/>
        </p:nvSpPr>
        <p:spPr>
          <a:xfrm>
            <a:off x="4673600" y="4938395"/>
            <a:ext cx="725805" cy="579120"/>
          </a:xfrm>
          <a:prstGeom prst="ellipse">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5" name="矩形 54"/>
          <p:cNvSpPr/>
          <p:nvPr/>
        </p:nvSpPr>
        <p:spPr>
          <a:xfrm>
            <a:off x="2075180" y="5026660"/>
            <a:ext cx="3206115" cy="194945"/>
          </a:xfrm>
          <a:prstGeom prst="rect">
            <a:avLst/>
          </a:prstGeom>
          <a:solidFill>
            <a:srgbClr val="DBEDF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6" name="矩形 55"/>
          <p:cNvSpPr/>
          <p:nvPr/>
        </p:nvSpPr>
        <p:spPr>
          <a:xfrm>
            <a:off x="1600835" y="517652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7" name="矩形 56"/>
          <p:cNvSpPr/>
          <p:nvPr/>
        </p:nvSpPr>
        <p:spPr>
          <a:xfrm>
            <a:off x="1607185" y="5306695"/>
            <a:ext cx="103505" cy="140335"/>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58" name="组合 57"/>
          <p:cNvGrpSpPr/>
          <p:nvPr/>
        </p:nvGrpSpPr>
        <p:grpSpPr>
          <a:xfrm>
            <a:off x="2164715" y="5086350"/>
            <a:ext cx="182880" cy="74930"/>
            <a:chOff x="3286" y="9379"/>
            <a:chExt cx="288" cy="118"/>
          </a:xfrm>
        </p:grpSpPr>
        <p:sp>
          <p:nvSpPr>
            <p:cNvPr id="59" name="矩形 58"/>
            <p:cNvSpPr/>
            <p:nvPr/>
          </p:nvSpPr>
          <p:spPr>
            <a:xfrm>
              <a:off x="3286" y="9379"/>
              <a:ext cx="288" cy="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0" name="椭圆 59"/>
            <p:cNvSpPr/>
            <p:nvPr/>
          </p:nvSpPr>
          <p:spPr>
            <a:xfrm>
              <a:off x="3286"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61" name="椭圆 60"/>
            <p:cNvSpPr/>
            <p:nvPr/>
          </p:nvSpPr>
          <p:spPr>
            <a:xfrm>
              <a:off x="3455"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grpSp>
        <p:nvGrpSpPr>
          <p:cNvPr id="62" name="组合 61"/>
          <p:cNvGrpSpPr/>
          <p:nvPr/>
        </p:nvGrpSpPr>
        <p:grpSpPr>
          <a:xfrm>
            <a:off x="3004185" y="5377180"/>
            <a:ext cx="195580" cy="139700"/>
            <a:chOff x="3689" y="9819"/>
            <a:chExt cx="308" cy="220"/>
          </a:xfrm>
        </p:grpSpPr>
        <p:sp>
          <p:nvSpPr>
            <p:cNvPr id="63" name="矩形 62"/>
            <p:cNvSpPr/>
            <p:nvPr/>
          </p:nvSpPr>
          <p:spPr>
            <a:xfrm>
              <a:off x="3689" y="9819"/>
              <a:ext cx="308" cy="22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4" name="矩形 63"/>
            <p:cNvSpPr/>
            <p:nvPr/>
          </p:nvSpPr>
          <p:spPr>
            <a:xfrm>
              <a:off x="3689" y="9870"/>
              <a:ext cx="119" cy="119"/>
            </a:xfrm>
            <a:prstGeom prst="rect">
              <a:avLst/>
            </a:prstGeom>
            <a:solidFill>
              <a:srgbClr val="FFFFFF"/>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5" name="矩形 64"/>
            <p:cNvSpPr/>
            <p:nvPr/>
          </p:nvSpPr>
          <p:spPr>
            <a:xfrm>
              <a:off x="3869" y="9870"/>
              <a:ext cx="119" cy="119"/>
            </a:xfrm>
            <a:prstGeom prst="rect">
              <a:avLst/>
            </a:prstGeom>
            <a:solidFill>
              <a:srgbClr val="FFFFFF"/>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6" name="矩形 65"/>
          <p:cNvSpPr/>
          <p:nvPr/>
        </p:nvSpPr>
        <p:spPr>
          <a:xfrm>
            <a:off x="2764790" y="517652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7" name="矩形 66"/>
          <p:cNvSpPr/>
          <p:nvPr/>
        </p:nvSpPr>
        <p:spPr>
          <a:xfrm>
            <a:off x="2771140" y="5306695"/>
            <a:ext cx="103505" cy="140335"/>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8" name="矩形 67"/>
          <p:cNvSpPr/>
          <p:nvPr/>
        </p:nvSpPr>
        <p:spPr>
          <a:xfrm>
            <a:off x="3284220" y="517652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9" name="矩形 68"/>
          <p:cNvSpPr/>
          <p:nvPr/>
        </p:nvSpPr>
        <p:spPr>
          <a:xfrm>
            <a:off x="3290570" y="5306695"/>
            <a:ext cx="103505" cy="140335"/>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1" name="矩形 70"/>
          <p:cNvSpPr/>
          <p:nvPr/>
        </p:nvSpPr>
        <p:spPr>
          <a:xfrm>
            <a:off x="3996690" y="517652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2" name="矩形 71"/>
          <p:cNvSpPr/>
          <p:nvPr/>
        </p:nvSpPr>
        <p:spPr>
          <a:xfrm>
            <a:off x="4003040" y="5306695"/>
            <a:ext cx="103505" cy="140335"/>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3" name="矩形 72"/>
          <p:cNvSpPr/>
          <p:nvPr/>
        </p:nvSpPr>
        <p:spPr>
          <a:xfrm>
            <a:off x="4514850" y="517652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矩形 73"/>
          <p:cNvSpPr/>
          <p:nvPr/>
        </p:nvSpPr>
        <p:spPr>
          <a:xfrm>
            <a:off x="4521200" y="5306695"/>
            <a:ext cx="103505" cy="140335"/>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5" name="矩形 74"/>
          <p:cNvSpPr/>
          <p:nvPr/>
        </p:nvSpPr>
        <p:spPr>
          <a:xfrm>
            <a:off x="5660390" y="5176520"/>
            <a:ext cx="109855" cy="103505"/>
          </a:xfrm>
          <a:prstGeom prst="rect">
            <a:avLst/>
          </a:prstGeom>
          <a:solidFill>
            <a:srgbClr val="E4FFE4"/>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6" name="矩形 75"/>
          <p:cNvSpPr/>
          <p:nvPr/>
        </p:nvSpPr>
        <p:spPr>
          <a:xfrm>
            <a:off x="5666740" y="5306695"/>
            <a:ext cx="103505" cy="140335"/>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77" name="组合 76"/>
          <p:cNvGrpSpPr/>
          <p:nvPr/>
        </p:nvGrpSpPr>
        <p:grpSpPr>
          <a:xfrm>
            <a:off x="3590925" y="5083810"/>
            <a:ext cx="182880" cy="74930"/>
            <a:chOff x="3286" y="9379"/>
            <a:chExt cx="288" cy="118"/>
          </a:xfrm>
        </p:grpSpPr>
        <p:sp>
          <p:nvSpPr>
            <p:cNvPr id="78" name="矩形 77"/>
            <p:cNvSpPr/>
            <p:nvPr/>
          </p:nvSpPr>
          <p:spPr>
            <a:xfrm>
              <a:off x="3286" y="9379"/>
              <a:ext cx="288" cy="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9" name="椭圆 78"/>
            <p:cNvSpPr/>
            <p:nvPr/>
          </p:nvSpPr>
          <p:spPr>
            <a:xfrm>
              <a:off x="3286"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80" name="椭圆 79"/>
            <p:cNvSpPr/>
            <p:nvPr/>
          </p:nvSpPr>
          <p:spPr>
            <a:xfrm>
              <a:off x="3455"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grpSp>
        <p:nvGrpSpPr>
          <p:cNvPr id="81" name="组合 80"/>
          <p:cNvGrpSpPr/>
          <p:nvPr/>
        </p:nvGrpSpPr>
        <p:grpSpPr>
          <a:xfrm>
            <a:off x="4961890" y="5083810"/>
            <a:ext cx="182880" cy="74930"/>
            <a:chOff x="3286" y="9379"/>
            <a:chExt cx="288" cy="118"/>
          </a:xfrm>
        </p:grpSpPr>
        <p:sp>
          <p:nvSpPr>
            <p:cNvPr id="82" name="矩形 81"/>
            <p:cNvSpPr/>
            <p:nvPr/>
          </p:nvSpPr>
          <p:spPr>
            <a:xfrm>
              <a:off x="3286" y="9379"/>
              <a:ext cx="288" cy="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2" name="椭圆 91"/>
            <p:cNvSpPr/>
            <p:nvPr/>
          </p:nvSpPr>
          <p:spPr>
            <a:xfrm>
              <a:off x="3286"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1" name="椭圆 100"/>
            <p:cNvSpPr/>
            <p:nvPr/>
          </p:nvSpPr>
          <p:spPr>
            <a:xfrm>
              <a:off x="3455" y="9379"/>
              <a:ext cx="119" cy="119"/>
            </a:xfrm>
            <a:prstGeom prst="ellipse">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cxnSp>
        <p:nvCxnSpPr>
          <p:cNvPr id="102" name="直接连接符 101"/>
          <p:cNvCxnSpPr>
            <a:stCxn id="31" idx="2"/>
            <a:endCxn id="55" idx="0"/>
          </p:cNvCxnSpPr>
          <p:nvPr/>
        </p:nvCxnSpPr>
        <p:spPr>
          <a:xfrm>
            <a:off x="3677920" y="4610735"/>
            <a:ext cx="635" cy="41592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4" name="直接箭头连接符 103"/>
          <p:cNvCxnSpPr>
            <a:stCxn id="34" idx="2"/>
            <a:endCxn id="56" idx="3"/>
          </p:cNvCxnSpPr>
          <p:nvPr/>
        </p:nvCxnSpPr>
        <p:spPr>
          <a:xfrm flipH="1">
            <a:off x="1710690" y="4573905"/>
            <a:ext cx="474980" cy="6546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7" name="直接箭头连接符 106"/>
          <p:cNvCxnSpPr>
            <a:stCxn id="60" idx="2"/>
            <a:endCxn id="56" idx="3"/>
          </p:cNvCxnSpPr>
          <p:nvPr/>
        </p:nvCxnSpPr>
        <p:spPr>
          <a:xfrm flipH="1">
            <a:off x="1710690" y="5124450"/>
            <a:ext cx="454025" cy="104140"/>
          </a:xfrm>
          <a:prstGeom prst="straightConnector1">
            <a:avLst/>
          </a:prstGeom>
          <a:ln>
            <a:tailEnd type="arrow" w="med" len="med"/>
          </a:ln>
        </p:spPr>
        <p:style>
          <a:lnRef idx="1">
            <a:schemeClr val="accent1"/>
          </a:lnRef>
          <a:fillRef idx="0">
            <a:schemeClr val="accent1"/>
          </a:fillRef>
          <a:effectRef idx="0">
            <a:schemeClr val="accent1"/>
          </a:effectRef>
          <a:fontRef idx="minor">
            <a:schemeClr val="tx1"/>
          </a:fontRef>
        </p:style>
      </p:cxnSp>
      <p:cxnSp>
        <p:nvCxnSpPr>
          <p:cNvPr id="109" name="直接箭头连接符 108"/>
          <p:cNvCxnSpPr>
            <a:stCxn id="61" idx="7"/>
            <a:endCxn id="66" idx="1"/>
          </p:cNvCxnSpPr>
          <p:nvPr/>
        </p:nvCxnSpPr>
        <p:spPr>
          <a:xfrm>
            <a:off x="2336800" y="5097145"/>
            <a:ext cx="427990" cy="1314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直接箭头连接符 132"/>
          <p:cNvCxnSpPr>
            <a:stCxn id="79" idx="2"/>
            <a:endCxn id="68" idx="3"/>
          </p:cNvCxnSpPr>
          <p:nvPr/>
        </p:nvCxnSpPr>
        <p:spPr>
          <a:xfrm flipH="1">
            <a:off x="3394075" y="5121910"/>
            <a:ext cx="196850" cy="106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直接箭头连接符 133"/>
          <p:cNvCxnSpPr>
            <a:stCxn id="80" idx="6"/>
            <a:endCxn id="71" idx="1"/>
          </p:cNvCxnSpPr>
          <p:nvPr/>
        </p:nvCxnSpPr>
        <p:spPr>
          <a:xfrm>
            <a:off x="3773805" y="5121910"/>
            <a:ext cx="222885" cy="106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直接箭头连接符 134"/>
          <p:cNvCxnSpPr>
            <a:stCxn id="92" idx="2"/>
            <a:endCxn id="73" idx="3"/>
          </p:cNvCxnSpPr>
          <p:nvPr/>
        </p:nvCxnSpPr>
        <p:spPr>
          <a:xfrm flipH="1">
            <a:off x="4624705" y="5121910"/>
            <a:ext cx="337185" cy="106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a:stCxn id="101" idx="6"/>
            <a:endCxn id="75" idx="1"/>
          </p:cNvCxnSpPr>
          <p:nvPr/>
        </p:nvCxnSpPr>
        <p:spPr>
          <a:xfrm>
            <a:off x="5144770" y="5121910"/>
            <a:ext cx="515620" cy="106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直接箭头连接符 136"/>
          <p:cNvCxnSpPr>
            <a:stCxn id="37" idx="5"/>
            <a:endCxn id="75" idx="1"/>
          </p:cNvCxnSpPr>
          <p:nvPr/>
        </p:nvCxnSpPr>
        <p:spPr>
          <a:xfrm>
            <a:off x="5156835" y="4599940"/>
            <a:ext cx="503555" cy="628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54" name="组合 153"/>
          <p:cNvGrpSpPr/>
          <p:nvPr/>
        </p:nvGrpSpPr>
        <p:grpSpPr>
          <a:xfrm>
            <a:off x="4230370" y="5382260"/>
            <a:ext cx="195580" cy="139700"/>
            <a:chOff x="3689" y="9819"/>
            <a:chExt cx="308" cy="220"/>
          </a:xfrm>
        </p:grpSpPr>
        <p:sp>
          <p:nvSpPr>
            <p:cNvPr id="155" name="矩形 154"/>
            <p:cNvSpPr/>
            <p:nvPr/>
          </p:nvSpPr>
          <p:spPr>
            <a:xfrm>
              <a:off x="3689" y="9819"/>
              <a:ext cx="308" cy="22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6" name="矩形 155"/>
            <p:cNvSpPr/>
            <p:nvPr/>
          </p:nvSpPr>
          <p:spPr>
            <a:xfrm>
              <a:off x="3689" y="9870"/>
              <a:ext cx="119" cy="119"/>
            </a:xfrm>
            <a:prstGeom prst="rect">
              <a:avLst/>
            </a:prstGeom>
            <a:solidFill>
              <a:srgbClr val="FFFFFF"/>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7" name="矩形 156"/>
            <p:cNvSpPr/>
            <p:nvPr/>
          </p:nvSpPr>
          <p:spPr>
            <a:xfrm>
              <a:off x="3869" y="9870"/>
              <a:ext cx="119" cy="119"/>
            </a:xfrm>
            <a:prstGeom prst="rect">
              <a:avLst/>
            </a:prstGeom>
            <a:solidFill>
              <a:srgbClr val="FFFFFF"/>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158" name="直接箭头连接符 157"/>
          <p:cNvCxnSpPr>
            <a:stCxn id="64" idx="1"/>
            <a:endCxn id="67" idx="3"/>
          </p:cNvCxnSpPr>
          <p:nvPr/>
        </p:nvCxnSpPr>
        <p:spPr>
          <a:xfrm flipH="1" flipV="1">
            <a:off x="2874645" y="5377180"/>
            <a:ext cx="129540" cy="704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4" name="直接箭头连接符 163"/>
          <p:cNvCxnSpPr>
            <a:stCxn id="65" idx="3"/>
            <a:endCxn id="69" idx="1"/>
          </p:cNvCxnSpPr>
          <p:nvPr/>
        </p:nvCxnSpPr>
        <p:spPr>
          <a:xfrm flipV="1">
            <a:off x="3194050" y="5377180"/>
            <a:ext cx="96520" cy="704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1" name="直接箭头连接符 170"/>
          <p:cNvCxnSpPr>
            <a:stCxn id="156" idx="1"/>
            <a:endCxn id="72" idx="3"/>
          </p:cNvCxnSpPr>
          <p:nvPr/>
        </p:nvCxnSpPr>
        <p:spPr>
          <a:xfrm flipH="1" flipV="1">
            <a:off x="4106545" y="5377180"/>
            <a:ext cx="123825" cy="755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2" name="直接箭头连接符 171"/>
          <p:cNvCxnSpPr>
            <a:stCxn id="157" idx="3"/>
            <a:endCxn id="74" idx="1"/>
          </p:cNvCxnSpPr>
          <p:nvPr/>
        </p:nvCxnSpPr>
        <p:spPr>
          <a:xfrm flipV="1">
            <a:off x="4420235" y="5377180"/>
            <a:ext cx="100965" cy="755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ym typeface="+mn-ea"/>
              </a:rPr>
              <a:t>Technique Agnostic</a:t>
            </a:r>
            <a:endParaRPr lang="zh-CN" altLang="en-US"/>
          </a:p>
        </p:txBody>
      </p:sp>
      <p:sp>
        <p:nvSpPr>
          <p:cNvPr id="3" name="文本占位符 2"/>
          <p:cNvSpPr>
            <a:spLocks noGrp="1"/>
          </p:cNvSpPr>
          <p:nvPr>
            <p:ph type="body" idx="1"/>
          </p:nvPr>
        </p:nvSpPr>
        <p:spPr/>
        <p:txBody>
          <a:bodyPr/>
          <a:p>
            <a:r>
              <a:rPr lang="en-US" altLang="zh-CN">
                <a:sym typeface="+mn-ea"/>
              </a:rPr>
              <a:t>WAN Connection classes properties are technique agnostic</a:t>
            </a:r>
            <a:endParaRPr lang="en-US" altLang="zh-CN">
              <a:sym typeface="+mn-ea"/>
            </a:endParaRPr>
          </a:p>
          <a:p>
            <a:r>
              <a:rPr lang="en-US" altLang="zh-CN">
                <a:sym typeface="+mn-ea"/>
              </a:rPr>
              <a:t>WAN Connection is resource, will be deploied by SDN-C</a:t>
            </a:r>
            <a:endParaRPr lang="en-US" altLang="zh-CN">
              <a:sym typeface="+mn-ea"/>
            </a:endParaRPr>
          </a:p>
          <a:p>
            <a:r>
              <a:rPr lang="en-US" altLang="zh-CN">
                <a:sym typeface="+mn-ea"/>
              </a:rPr>
              <a:t>Technique related specification profiles are distributed as artifacts associated with WAN Connection resources ( FC /  LTP / FC Port ...).</a:t>
            </a:r>
            <a:endParaRPr lang="en-US" altLang="zh-CN">
              <a:sym typeface="+mn-ea"/>
            </a:endParaRPr>
          </a:p>
          <a:p>
            <a:pPr lvl="1"/>
            <a:r>
              <a:rPr lang="en-US" altLang="zh-CN"/>
              <a:t>Such as:</a:t>
            </a:r>
            <a:r>
              <a:rPr lang="zh-CN" altLang="en-US"/>
              <a:t> Bandwidth Profile</a:t>
            </a:r>
            <a:r>
              <a:rPr lang="en-US" altLang="zh-CN"/>
              <a:t>, Policy Profile could be distributed as JSON form artifacts</a:t>
            </a:r>
            <a:endParaRPr lang="en-US" altLang="zh-CN"/>
          </a:p>
          <a:p>
            <a:pPr lvl="1"/>
            <a:r>
              <a:rPr lang="en-US" altLang="zh-CN">
                <a:sym typeface="+mn-ea"/>
              </a:rPr>
              <a:t>Technique related specification profiles will be</a:t>
            </a:r>
            <a:r>
              <a:rPr lang="en-US" altLang="zh-CN"/>
              <a:t> consumed by SDN-C</a:t>
            </a:r>
            <a:endParaRPr lang="en-US" altLang="zh-CN"/>
          </a:p>
          <a:p>
            <a:pPr lvl="0"/>
            <a:r>
              <a:rPr lang="en-US" altLang="zh-CN" sz="2800"/>
              <a:t>Common model for all wan scenarios, reduce new use case impact to SDC and Modeling, less talk and more solid work</a:t>
            </a:r>
            <a:endParaRPr lang="en-US" altLang="zh-CN"/>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 name="矩形 37"/>
          <p:cNvSpPr/>
          <p:nvPr/>
        </p:nvSpPr>
        <p:spPr>
          <a:xfrm>
            <a:off x="4852670" y="4554855"/>
            <a:ext cx="146685" cy="18415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矩形 22"/>
          <p:cNvSpPr/>
          <p:nvPr/>
        </p:nvSpPr>
        <p:spPr>
          <a:xfrm>
            <a:off x="2886075" y="3108325"/>
            <a:ext cx="129540" cy="19812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p:txBody>
          <a:bodyPr/>
          <a:p>
            <a:r>
              <a:rPr lang="en-US" altLang="zh-CN">
                <a:sym typeface="+mn-ea"/>
              </a:rPr>
              <a:t>WAN Connection deploy flow</a:t>
            </a:r>
            <a:endParaRPr lang="en-US" altLang="zh-CN"/>
          </a:p>
        </p:txBody>
      </p:sp>
      <p:sp>
        <p:nvSpPr>
          <p:cNvPr id="4" name="圆角矩形 3"/>
          <p:cNvSpPr/>
          <p:nvPr/>
        </p:nvSpPr>
        <p:spPr>
          <a:xfrm>
            <a:off x="808990" y="1481455"/>
            <a:ext cx="1074420" cy="565150"/>
          </a:xfrm>
          <a:prstGeom prst="roundRect">
            <a:avLst/>
          </a:prstGeom>
          <a:solidFill>
            <a:srgbClr val="FFE3A7"/>
          </a:solidFill>
        </p:spPr>
        <p:style>
          <a:lnRef idx="0">
            <a:schemeClr val="accent4"/>
          </a:lnRef>
          <a:fillRef idx="3">
            <a:schemeClr val="accent4"/>
          </a:fillRef>
          <a:effectRef idx="3">
            <a:schemeClr val="accent4"/>
          </a:effectRef>
          <a:fontRef idx="minor">
            <a:schemeClr val="lt1"/>
          </a:fontRef>
        </p:style>
        <p:txBody>
          <a:bodyPr rtlCol="0" anchor="ctr"/>
          <a:p>
            <a:pPr algn="ctr"/>
            <a:r>
              <a:rPr lang="en-US" altLang="zh-CN">
                <a:solidFill>
                  <a:schemeClr val="tx1"/>
                </a:solidFill>
              </a:rPr>
              <a:t>UUI</a:t>
            </a:r>
            <a:endParaRPr lang="en-US" altLang="zh-CN">
              <a:solidFill>
                <a:schemeClr val="tx1"/>
              </a:solidFill>
            </a:endParaRPr>
          </a:p>
        </p:txBody>
      </p:sp>
      <p:sp>
        <p:nvSpPr>
          <p:cNvPr id="5" name="圆角矩形 4"/>
          <p:cNvSpPr/>
          <p:nvPr/>
        </p:nvSpPr>
        <p:spPr>
          <a:xfrm>
            <a:off x="2407920" y="1481455"/>
            <a:ext cx="1074420" cy="565150"/>
          </a:xfrm>
          <a:prstGeom prst="roundRect">
            <a:avLst/>
          </a:prstGeom>
          <a:solidFill>
            <a:srgbClr val="FFE3A7"/>
          </a:solidFill>
        </p:spPr>
        <p:style>
          <a:lnRef idx="0">
            <a:schemeClr val="accent4"/>
          </a:lnRef>
          <a:fillRef idx="3">
            <a:schemeClr val="accent4"/>
          </a:fillRef>
          <a:effectRef idx="3">
            <a:schemeClr val="accent4"/>
          </a:effectRef>
          <a:fontRef idx="minor">
            <a:schemeClr val="lt1"/>
          </a:fontRef>
        </p:style>
        <p:txBody>
          <a:bodyPr rtlCol="0" anchor="ctr"/>
          <a:p>
            <a:pPr algn="ctr"/>
            <a:r>
              <a:rPr lang="en-US" altLang="zh-CN">
                <a:solidFill>
                  <a:schemeClr val="tx1"/>
                </a:solidFill>
              </a:rPr>
              <a:t>SO</a:t>
            </a:r>
            <a:endParaRPr lang="en-US" altLang="zh-CN">
              <a:solidFill>
                <a:schemeClr val="tx1"/>
              </a:solidFill>
            </a:endParaRPr>
          </a:p>
        </p:txBody>
      </p:sp>
      <p:sp>
        <p:nvSpPr>
          <p:cNvPr id="6" name="圆角矩形 5"/>
          <p:cNvSpPr/>
          <p:nvPr/>
        </p:nvSpPr>
        <p:spPr>
          <a:xfrm>
            <a:off x="4388485" y="1481455"/>
            <a:ext cx="1074420" cy="565150"/>
          </a:xfrm>
          <a:prstGeom prst="roundRect">
            <a:avLst/>
          </a:prstGeom>
          <a:solidFill>
            <a:srgbClr val="FFE3A7"/>
          </a:solidFill>
        </p:spPr>
        <p:style>
          <a:lnRef idx="0">
            <a:schemeClr val="accent4"/>
          </a:lnRef>
          <a:fillRef idx="3">
            <a:schemeClr val="accent4"/>
          </a:fillRef>
          <a:effectRef idx="3">
            <a:schemeClr val="accent4"/>
          </a:effectRef>
          <a:fontRef idx="minor">
            <a:schemeClr val="lt1"/>
          </a:fontRef>
        </p:style>
        <p:txBody>
          <a:bodyPr rtlCol="0" anchor="ctr"/>
          <a:p>
            <a:pPr algn="ctr"/>
            <a:r>
              <a:rPr lang="en-US" altLang="zh-CN">
                <a:solidFill>
                  <a:schemeClr val="tx1"/>
                </a:solidFill>
              </a:rPr>
              <a:t>SDN-C</a:t>
            </a:r>
            <a:endParaRPr lang="en-US" altLang="zh-CN">
              <a:solidFill>
                <a:schemeClr val="tx1"/>
              </a:solidFill>
            </a:endParaRPr>
          </a:p>
        </p:txBody>
      </p:sp>
      <p:sp>
        <p:nvSpPr>
          <p:cNvPr id="7" name="圆角矩形 6"/>
          <p:cNvSpPr/>
          <p:nvPr/>
        </p:nvSpPr>
        <p:spPr>
          <a:xfrm>
            <a:off x="7513320" y="1481455"/>
            <a:ext cx="1074420" cy="565150"/>
          </a:xfrm>
          <a:prstGeom prst="roundRect">
            <a:avLst/>
          </a:prstGeom>
          <a:solidFill>
            <a:srgbClr val="FFE3A7"/>
          </a:solidFill>
        </p:spPr>
        <p:style>
          <a:lnRef idx="0">
            <a:schemeClr val="accent4"/>
          </a:lnRef>
          <a:fillRef idx="3">
            <a:schemeClr val="accent4"/>
          </a:fillRef>
          <a:effectRef idx="3">
            <a:schemeClr val="accent4"/>
          </a:effectRef>
          <a:fontRef idx="minor">
            <a:schemeClr val="lt1"/>
          </a:fontRef>
        </p:style>
        <p:txBody>
          <a:bodyPr rtlCol="0" anchor="ctr"/>
          <a:p>
            <a:pPr algn="ctr"/>
            <a:r>
              <a:rPr lang="en-US" altLang="zh-CN">
                <a:solidFill>
                  <a:schemeClr val="tx1"/>
                </a:solidFill>
              </a:rPr>
              <a:t>A&amp;AI</a:t>
            </a:r>
            <a:endParaRPr lang="en-US" altLang="zh-CN">
              <a:solidFill>
                <a:schemeClr val="tx1"/>
              </a:solidFill>
            </a:endParaRPr>
          </a:p>
        </p:txBody>
      </p:sp>
      <p:sp>
        <p:nvSpPr>
          <p:cNvPr id="8" name="圆角矩形 7"/>
          <p:cNvSpPr/>
          <p:nvPr/>
        </p:nvSpPr>
        <p:spPr>
          <a:xfrm>
            <a:off x="9366885" y="1481455"/>
            <a:ext cx="1667510" cy="565150"/>
          </a:xfrm>
          <a:prstGeom prst="roundRect">
            <a:avLst/>
          </a:prstGeom>
          <a:solidFill>
            <a:schemeClr val="bg2">
              <a:lumMod val="90000"/>
            </a:schemeClr>
          </a:solidFill>
        </p:spPr>
        <p:style>
          <a:lnRef idx="0">
            <a:schemeClr val="accent4"/>
          </a:lnRef>
          <a:fillRef idx="3">
            <a:schemeClr val="accent4"/>
          </a:fillRef>
          <a:effectRef idx="3">
            <a:schemeClr val="accent4"/>
          </a:effectRef>
          <a:fontRef idx="minor">
            <a:schemeClr val="lt1"/>
          </a:fontRef>
        </p:style>
        <p:txBody>
          <a:bodyPr rtlCol="0" anchor="ctr"/>
          <a:p>
            <a:pPr algn="ctr"/>
            <a:r>
              <a:rPr lang="en-US" altLang="zh-CN">
                <a:solidFill>
                  <a:schemeClr val="tx1"/>
                </a:solidFill>
              </a:rPr>
              <a:t>3rd Controller</a:t>
            </a:r>
            <a:endParaRPr lang="en-US" altLang="zh-CN">
              <a:solidFill>
                <a:schemeClr val="tx1"/>
              </a:solidFill>
            </a:endParaRPr>
          </a:p>
        </p:txBody>
      </p:sp>
      <p:cxnSp>
        <p:nvCxnSpPr>
          <p:cNvPr id="9" name="直接连接符 8"/>
          <p:cNvCxnSpPr>
            <a:stCxn id="4" idx="2"/>
          </p:cNvCxnSpPr>
          <p:nvPr/>
        </p:nvCxnSpPr>
        <p:spPr>
          <a:xfrm flipH="1">
            <a:off x="1344295" y="2046605"/>
            <a:ext cx="1905" cy="435737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944495" y="2046605"/>
            <a:ext cx="1905" cy="435737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4924425" y="2046605"/>
            <a:ext cx="1905" cy="435737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8049260" y="2046605"/>
            <a:ext cx="1905" cy="435737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0200005" y="2046605"/>
            <a:ext cx="1905" cy="435737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273810" y="2345055"/>
            <a:ext cx="141605" cy="386080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2874010" y="2345055"/>
            <a:ext cx="141605" cy="386080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6" name="直接箭头连接符 15"/>
          <p:cNvCxnSpPr/>
          <p:nvPr/>
        </p:nvCxnSpPr>
        <p:spPr>
          <a:xfrm>
            <a:off x="1443355" y="2444115"/>
            <a:ext cx="140017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489075" y="2167890"/>
            <a:ext cx="1681480" cy="276225"/>
          </a:xfrm>
          <a:prstGeom prst="rect">
            <a:avLst/>
          </a:prstGeom>
          <a:noFill/>
        </p:spPr>
        <p:txBody>
          <a:bodyPr wrap="square" rtlCol="0">
            <a:spAutoFit/>
          </a:bodyPr>
          <a:p>
            <a:r>
              <a:rPr lang="en-US" altLang="zh-CN" sz="1200"/>
              <a:t>1. create e2e service</a:t>
            </a:r>
            <a:endParaRPr lang="en-US" altLang="zh-CN" sz="1200"/>
          </a:p>
        </p:txBody>
      </p:sp>
      <p:sp>
        <p:nvSpPr>
          <p:cNvPr id="18" name="文本框 17"/>
          <p:cNvSpPr txBox="1"/>
          <p:nvPr/>
        </p:nvSpPr>
        <p:spPr>
          <a:xfrm>
            <a:off x="4465955" y="2662555"/>
            <a:ext cx="2186305" cy="276225"/>
          </a:xfrm>
          <a:prstGeom prst="rect">
            <a:avLst/>
          </a:prstGeom>
          <a:noFill/>
        </p:spPr>
        <p:txBody>
          <a:bodyPr wrap="square" rtlCol="0">
            <a:spAutoFit/>
          </a:bodyPr>
          <a:p>
            <a:r>
              <a:rPr lang="en-US" altLang="zh-CN" sz="1200"/>
              <a:t>2. create e2e service instance</a:t>
            </a:r>
            <a:endParaRPr lang="en-US" altLang="zh-CN" sz="1200"/>
          </a:p>
        </p:txBody>
      </p:sp>
      <p:cxnSp>
        <p:nvCxnSpPr>
          <p:cNvPr id="19" name="直接箭头连接符 18"/>
          <p:cNvCxnSpPr>
            <a:endCxn id="35" idx="1"/>
          </p:cNvCxnSpPr>
          <p:nvPr/>
        </p:nvCxnSpPr>
        <p:spPr>
          <a:xfrm>
            <a:off x="3041650" y="2938780"/>
            <a:ext cx="493141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3015615" y="3475990"/>
            <a:ext cx="155575" cy="19812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22" name="肘形连接符 21"/>
          <p:cNvCxnSpPr>
            <a:stCxn id="23" idx="3"/>
            <a:endCxn id="21" idx="3"/>
          </p:cNvCxnSpPr>
          <p:nvPr/>
        </p:nvCxnSpPr>
        <p:spPr>
          <a:xfrm>
            <a:off x="3015615" y="3207385"/>
            <a:ext cx="155575" cy="367665"/>
          </a:xfrm>
          <a:prstGeom prst="bentConnector3">
            <a:avLst>
              <a:gd name="adj1" fmla="val 25306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3482340" y="3207385"/>
            <a:ext cx="2186305" cy="276225"/>
          </a:xfrm>
          <a:prstGeom prst="rect">
            <a:avLst/>
          </a:prstGeom>
          <a:noFill/>
        </p:spPr>
        <p:txBody>
          <a:bodyPr wrap="square" rtlCol="0">
            <a:spAutoFit/>
          </a:bodyPr>
          <a:p>
            <a:r>
              <a:rPr lang="en-US" altLang="zh-CN" sz="1200"/>
              <a:t>3. decompose service template</a:t>
            </a:r>
            <a:endParaRPr lang="en-US" altLang="zh-CN" sz="1200"/>
          </a:p>
        </p:txBody>
      </p:sp>
      <p:cxnSp>
        <p:nvCxnSpPr>
          <p:cNvPr id="27" name="直接箭头连接符 26"/>
          <p:cNvCxnSpPr>
            <a:stCxn id="15" idx="3"/>
          </p:cNvCxnSpPr>
          <p:nvPr/>
        </p:nvCxnSpPr>
        <p:spPr>
          <a:xfrm flipV="1">
            <a:off x="3015615" y="4268470"/>
            <a:ext cx="1794510" cy="69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3041650" y="3832860"/>
            <a:ext cx="2979420" cy="276225"/>
          </a:xfrm>
          <a:prstGeom prst="rect">
            <a:avLst/>
          </a:prstGeom>
          <a:noFill/>
        </p:spPr>
        <p:txBody>
          <a:bodyPr wrap="square" rtlCol="0">
            <a:spAutoFit/>
          </a:bodyPr>
          <a:p>
            <a:r>
              <a:rPr lang="en-US" altLang="zh-CN" sz="1200"/>
              <a:t>4. create wan connection resource instance</a:t>
            </a:r>
            <a:endParaRPr lang="en-US" altLang="zh-CN" sz="1200"/>
          </a:p>
        </p:txBody>
      </p:sp>
      <p:sp>
        <p:nvSpPr>
          <p:cNvPr id="35" name="矩形 34"/>
          <p:cNvSpPr/>
          <p:nvPr/>
        </p:nvSpPr>
        <p:spPr>
          <a:xfrm>
            <a:off x="7973060" y="2839720"/>
            <a:ext cx="155575" cy="19812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矩形 35"/>
          <p:cNvSpPr/>
          <p:nvPr/>
        </p:nvSpPr>
        <p:spPr>
          <a:xfrm>
            <a:off x="4852670" y="4109085"/>
            <a:ext cx="146685" cy="193802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矩形 36"/>
          <p:cNvSpPr/>
          <p:nvPr/>
        </p:nvSpPr>
        <p:spPr>
          <a:xfrm>
            <a:off x="4999355" y="4979035"/>
            <a:ext cx="155575" cy="19812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9" name="肘形连接符 38"/>
          <p:cNvCxnSpPr>
            <a:stCxn id="38" idx="3"/>
            <a:endCxn id="37" idx="3"/>
          </p:cNvCxnSpPr>
          <p:nvPr/>
        </p:nvCxnSpPr>
        <p:spPr>
          <a:xfrm>
            <a:off x="4999355" y="4646930"/>
            <a:ext cx="155575" cy="431165"/>
          </a:xfrm>
          <a:prstGeom prst="bentConnector3">
            <a:avLst>
              <a:gd name="adj1" fmla="val 25306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462905" y="4724400"/>
            <a:ext cx="2666365" cy="276225"/>
          </a:xfrm>
          <a:prstGeom prst="rect">
            <a:avLst/>
          </a:prstGeom>
          <a:noFill/>
        </p:spPr>
        <p:txBody>
          <a:bodyPr wrap="square" rtlCol="0">
            <a:spAutoFit/>
          </a:bodyPr>
          <a:p>
            <a:r>
              <a:rPr lang="en-US" altLang="zh-CN" sz="1200"/>
              <a:t>6. decompose wan connection resource</a:t>
            </a:r>
            <a:endParaRPr lang="en-US" altLang="zh-CN" sz="1200"/>
          </a:p>
        </p:txBody>
      </p:sp>
      <p:cxnSp>
        <p:nvCxnSpPr>
          <p:cNvPr id="41" name="直接箭头连接符 40"/>
          <p:cNvCxnSpPr/>
          <p:nvPr/>
        </p:nvCxnSpPr>
        <p:spPr>
          <a:xfrm>
            <a:off x="5039995" y="4451985"/>
            <a:ext cx="2933065" cy="177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973060" y="4361815"/>
            <a:ext cx="155575" cy="19812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 name="文本框 42"/>
          <p:cNvSpPr txBox="1"/>
          <p:nvPr/>
        </p:nvSpPr>
        <p:spPr>
          <a:xfrm>
            <a:off x="5154930" y="4133850"/>
            <a:ext cx="2974340" cy="276225"/>
          </a:xfrm>
          <a:prstGeom prst="rect">
            <a:avLst/>
          </a:prstGeom>
          <a:noFill/>
        </p:spPr>
        <p:txBody>
          <a:bodyPr wrap="square" rtlCol="0">
            <a:spAutoFit/>
          </a:bodyPr>
          <a:p>
            <a:r>
              <a:rPr lang="en-US" altLang="zh-CN" sz="1200"/>
              <a:t>5. create wan connection resource instance</a:t>
            </a:r>
            <a:endParaRPr lang="en-US" altLang="zh-CN" sz="1200"/>
          </a:p>
        </p:txBody>
      </p:sp>
      <p:cxnSp>
        <p:nvCxnSpPr>
          <p:cNvPr id="44" name="直接箭头连接符 43"/>
          <p:cNvCxnSpPr>
            <a:endCxn id="45" idx="1"/>
          </p:cNvCxnSpPr>
          <p:nvPr/>
        </p:nvCxnSpPr>
        <p:spPr>
          <a:xfrm>
            <a:off x="4999355" y="5696585"/>
            <a:ext cx="5137785" cy="88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10137140" y="5606415"/>
            <a:ext cx="155575" cy="198120"/>
          </a:xfrm>
          <a:prstGeom prst="rect">
            <a:avLst/>
          </a:prstGeom>
          <a:solidFill>
            <a:srgbClr val="FFE3A7"/>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文本框 45"/>
          <p:cNvSpPr txBox="1"/>
          <p:nvPr/>
        </p:nvSpPr>
        <p:spPr>
          <a:xfrm>
            <a:off x="6467475" y="5420360"/>
            <a:ext cx="2666365" cy="276225"/>
          </a:xfrm>
          <a:prstGeom prst="rect">
            <a:avLst/>
          </a:prstGeom>
          <a:noFill/>
        </p:spPr>
        <p:txBody>
          <a:bodyPr wrap="square" rtlCol="0">
            <a:spAutoFit/>
          </a:bodyPr>
          <a:p>
            <a:r>
              <a:rPr lang="en-US" altLang="zh-CN" sz="1200"/>
              <a:t>7. create wan connection instance</a:t>
            </a:r>
            <a:endParaRPr lang="en-US" altLang="zh-CN" sz="1200"/>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4403090" y="3658870"/>
            <a:ext cx="5034915" cy="1198245"/>
          </a:xfrm>
          <a:prstGeom prst="rect">
            <a:avLst/>
          </a:prstGeom>
          <a:noFill/>
        </p:spPr>
        <p:txBody>
          <a:bodyPr wrap="square" rtlCol="0">
            <a:spAutoFit/>
          </a:bodyPr>
          <a:p>
            <a:r>
              <a:rPr lang="en-US" altLang="zh-CN" sz="7200">
                <a:solidFill>
                  <a:schemeClr val="bg1"/>
                </a:solidFill>
              </a:rPr>
              <a:t>Thank you!</a:t>
            </a:r>
            <a:endParaRPr lang="en-US" altLang="zh-CN" sz="7200">
              <a:solidFill>
                <a:schemeClr val="bg1"/>
              </a:solidFill>
            </a:endParaRP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Agenda</a:t>
            </a:r>
            <a:endParaRPr lang="en-US" altLang="zh-CN"/>
          </a:p>
        </p:txBody>
      </p:sp>
      <p:sp>
        <p:nvSpPr>
          <p:cNvPr id="3" name="文本占位符 2"/>
          <p:cNvSpPr>
            <a:spLocks noGrp="1"/>
          </p:cNvSpPr>
          <p:nvPr>
            <p:ph type="body" idx="1"/>
          </p:nvPr>
        </p:nvSpPr>
        <p:spPr/>
        <p:txBody>
          <a:bodyPr/>
          <a:p>
            <a:r>
              <a:rPr lang="en-US" altLang="zh-CN">
                <a:sym typeface="+mn-ea"/>
              </a:rPr>
              <a:t>Overview of 5G Midhaul and Backhaul</a:t>
            </a:r>
            <a:endParaRPr lang="en-US" altLang="zh-CN">
              <a:sym typeface="+mn-ea"/>
            </a:endParaRPr>
          </a:p>
          <a:p>
            <a:r>
              <a:rPr lang="en-US" altLang="zh-CN"/>
              <a:t>Modeling proposal for 5G </a:t>
            </a:r>
            <a:r>
              <a:rPr lang="en-US" altLang="zh-CN">
                <a:sym typeface="+mn-ea"/>
              </a:rPr>
              <a:t>Midhaul and Backhaul</a:t>
            </a:r>
            <a:endParaRPr lang="en-US" altLang="zh-CN">
              <a:sym typeface="+mn-ea"/>
            </a:endParaRPr>
          </a:p>
          <a:p>
            <a:r>
              <a:rPr lang="en-US" altLang="zh-CN">
                <a:sym typeface="+mn-ea"/>
              </a:rPr>
              <a:t>Orchestrating architecture for 5G Midhaul and Backhaul</a:t>
            </a:r>
            <a:endParaRPr lang="en-US" altLang="zh-CN"/>
          </a:p>
          <a:p>
            <a:endParaRPr lang="en-US" altLang="zh-CN"/>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14325" y="198755"/>
            <a:ext cx="11750675" cy="537845"/>
          </a:xfrm>
        </p:spPr>
        <p:txBody>
          <a:bodyPr/>
          <a:p>
            <a:r>
              <a:rPr lang="en-US" altLang="zh-CN">
                <a:sym typeface="+mn-ea"/>
              </a:rPr>
              <a:t>5G Midhaul and Backhaul --- Multiple Scenarios</a:t>
            </a:r>
            <a:endParaRPr lang="zh-CN" altLang="en-US"/>
          </a:p>
        </p:txBody>
      </p:sp>
      <p:sp>
        <p:nvSpPr>
          <p:cNvPr id="188" name="Rectangle 103"/>
          <p:cNvSpPr/>
          <p:nvPr/>
        </p:nvSpPr>
        <p:spPr bwMode="auto">
          <a:xfrm>
            <a:off x="1583856" y="3521892"/>
            <a:ext cx="1543700" cy="1249540"/>
          </a:xfrm>
          <a:prstGeom prst="rect">
            <a:avLst/>
          </a:prstGeom>
          <a:solidFill>
            <a:srgbClr val="FFFFFF">
              <a:lumMod val="95000"/>
              <a:alpha val="40000"/>
            </a:srgbClr>
          </a:solidFill>
          <a:ln w="25400" cap="flat" cmpd="sng" algn="ctr">
            <a:noFill/>
            <a:prstDash val="solid"/>
            <a:headEnd type="none" w="med" len="med"/>
            <a:tailEnd type="none" w="med" len="med"/>
          </a:ln>
          <a:effectLst/>
        </p:spPr>
        <p:txBody>
          <a:bodyPr vert="horz" wrap="square" lIns="182683" tIns="137005" rIns="146140" bIns="91338" numCol="1" rtlCol="0" anchor="t" anchorCtr="0" compatLnSpc="1"/>
          <a:p>
            <a:pPr defTabSz="685165" eaLnBrk="0" fontAlgn="auto" hangingPunct="0">
              <a:lnSpc>
                <a:spcPct val="90000"/>
              </a:lnSpc>
              <a:spcBef>
                <a:spcPts val="0"/>
              </a:spcBef>
              <a:spcAft>
                <a:spcPts val="0"/>
              </a:spcAft>
              <a:defRPr/>
            </a:pPr>
            <a:endParaRPr lang="en-US" altLang="en-US" sz="2300" kern="0" dirty="0">
              <a:solidFill>
                <a:schemeClr val="bg1"/>
              </a:solidFill>
              <a:latin typeface="Calibri" panose="020F0502020204030204"/>
              <a:ea typeface="微软雅黑" panose="020B0503020204020204" charset="-122"/>
              <a:cs typeface="Arial" panose="020B0604020202020204" pitchFamily="34" charset="0"/>
            </a:endParaRPr>
          </a:p>
        </p:txBody>
      </p:sp>
      <p:sp>
        <p:nvSpPr>
          <p:cNvPr id="190" name="Freeform 162"/>
          <p:cNvSpPr/>
          <p:nvPr/>
        </p:nvSpPr>
        <p:spPr bwMode="auto">
          <a:xfrm>
            <a:off x="7612514" y="3033470"/>
            <a:ext cx="1404300" cy="821492"/>
          </a:xfrm>
          <a:custGeom>
            <a:avLst/>
            <a:gdLst>
              <a:gd name="T0" fmla="*/ 127 w 395"/>
              <a:gd name="T1" fmla="*/ 53 h 260"/>
              <a:gd name="T2" fmla="*/ 215 w 395"/>
              <a:gd name="T3" fmla="*/ 6 h 260"/>
              <a:gd name="T4" fmla="*/ 294 w 395"/>
              <a:gd name="T5" fmla="*/ 66 h 260"/>
              <a:gd name="T6" fmla="*/ 380 w 395"/>
              <a:gd name="T7" fmla="*/ 106 h 260"/>
              <a:gd name="T8" fmla="*/ 334 w 395"/>
              <a:gd name="T9" fmla="*/ 179 h 260"/>
              <a:gd name="T10" fmla="*/ 299 w 395"/>
              <a:gd name="T11" fmla="*/ 229 h 260"/>
              <a:gd name="T12" fmla="*/ 231 w 395"/>
              <a:gd name="T13" fmla="*/ 210 h 260"/>
              <a:gd name="T14" fmla="*/ 137 w 395"/>
              <a:gd name="T15" fmla="*/ 248 h 260"/>
              <a:gd name="T16" fmla="*/ 81 w 395"/>
              <a:gd name="T17" fmla="*/ 188 h 260"/>
              <a:gd name="T18" fmla="*/ 14 w 395"/>
              <a:gd name="T19" fmla="*/ 99 h 260"/>
              <a:gd name="T20" fmla="*/ 127 w 395"/>
              <a:gd name="T21" fmla="*/ 53 h 2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5"/>
              <a:gd name="T34" fmla="*/ 0 h 260"/>
              <a:gd name="T35" fmla="*/ 395 w 395"/>
              <a:gd name="T36" fmla="*/ 260 h 2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5" h="260">
                <a:moveTo>
                  <a:pt x="127" y="53"/>
                </a:moveTo>
                <a:cubicBezTo>
                  <a:pt x="127" y="53"/>
                  <a:pt x="142" y="0"/>
                  <a:pt x="215" y="6"/>
                </a:cubicBezTo>
                <a:cubicBezTo>
                  <a:pt x="278" y="10"/>
                  <a:pt x="294" y="66"/>
                  <a:pt x="294" y="66"/>
                </a:cubicBezTo>
                <a:cubicBezTo>
                  <a:pt x="294" y="66"/>
                  <a:pt x="364" y="46"/>
                  <a:pt x="380" y="106"/>
                </a:cubicBezTo>
                <a:cubicBezTo>
                  <a:pt x="395" y="162"/>
                  <a:pt x="334" y="179"/>
                  <a:pt x="334" y="179"/>
                </a:cubicBezTo>
                <a:cubicBezTo>
                  <a:pt x="334" y="179"/>
                  <a:pt x="335" y="218"/>
                  <a:pt x="299" y="229"/>
                </a:cubicBezTo>
                <a:cubicBezTo>
                  <a:pt x="258" y="241"/>
                  <a:pt x="231" y="210"/>
                  <a:pt x="231" y="210"/>
                </a:cubicBezTo>
                <a:cubicBezTo>
                  <a:pt x="231" y="210"/>
                  <a:pt x="197" y="260"/>
                  <a:pt x="137" y="248"/>
                </a:cubicBezTo>
                <a:cubicBezTo>
                  <a:pt x="80" y="236"/>
                  <a:pt x="81" y="188"/>
                  <a:pt x="81" y="188"/>
                </a:cubicBezTo>
                <a:cubicBezTo>
                  <a:pt x="81" y="188"/>
                  <a:pt x="0" y="164"/>
                  <a:pt x="14" y="99"/>
                </a:cubicBezTo>
                <a:cubicBezTo>
                  <a:pt x="31" y="22"/>
                  <a:pt x="127" y="53"/>
                  <a:pt x="127" y="53"/>
                </a:cubicBezTo>
                <a:close/>
              </a:path>
            </a:pathLst>
          </a:custGeom>
          <a:solidFill>
            <a:srgbClr val="8DC642">
              <a:lumMod val="20000"/>
              <a:lumOff val="80000"/>
            </a:srgbClr>
          </a:solidFill>
          <a:ln w="17526" cap="rnd">
            <a:noFill/>
            <a:miter lim="800000"/>
          </a:ln>
        </p:spPr>
        <p:txBody>
          <a:bodyPr lIns="108729" tIns="54371" rIns="108729" bIns="54371"/>
          <a:p>
            <a:pPr defTabSz="913130" fontAlgn="auto">
              <a:spcBef>
                <a:spcPts val="0"/>
              </a:spcBef>
              <a:spcAft>
                <a:spcPts val="0"/>
              </a:spcAft>
              <a:defRPr/>
            </a:pPr>
            <a:endParaRPr lang="en-US"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191" name="Rectangle 2"/>
          <p:cNvSpPr/>
          <p:nvPr/>
        </p:nvSpPr>
        <p:spPr bwMode="auto">
          <a:xfrm>
            <a:off x="9314861" y="1638310"/>
            <a:ext cx="1022113" cy="405379"/>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NGC</a:t>
            </a:r>
            <a:endParaRPr lang="zh-CN" altLang="en-US" sz="1200" b="1" kern="0" dirty="0">
              <a:solidFill>
                <a:srgbClr val="FFFFFF"/>
              </a:solidFill>
              <a:latin typeface="Calibri" panose="020F0502020204030204"/>
              <a:ea typeface="微软雅黑" panose="020B0503020204020204" charset="-122"/>
              <a:cs typeface="Arial" panose="020B0604020202020204" pitchFamily="34" charset="0"/>
            </a:endParaRPr>
          </a:p>
        </p:txBody>
      </p:sp>
      <p:sp>
        <p:nvSpPr>
          <p:cNvPr id="192" name="Rectangle 103"/>
          <p:cNvSpPr/>
          <p:nvPr/>
        </p:nvSpPr>
        <p:spPr bwMode="auto">
          <a:xfrm>
            <a:off x="9280949" y="2869041"/>
            <a:ext cx="1022113" cy="1256202"/>
          </a:xfrm>
          <a:prstGeom prst="rect">
            <a:avLst/>
          </a:prstGeom>
          <a:solidFill>
            <a:srgbClr val="FFFFFF">
              <a:lumMod val="95000"/>
              <a:alpha val="40000"/>
            </a:srgbClr>
          </a:solidFill>
          <a:ln w="25400" cap="flat" cmpd="sng" algn="ctr">
            <a:noFill/>
            <a:prstDash val="solid"/>
            <a:headEnd type="none" w="med" len="med"/>
            <a:tailEnd type="none" w="med" len="med"/>
          </a:ln>
          <a:effectLst/>
        </p:spPr>
        <p:txBody>
          <a:bodyPr vert="horz" wrap="square" lIns="182683" tIns="137005" rIns="146140" bIns="91338" numCol="1" rtlCol="0" anchor="t" anchorCtr="0" compatLnSpc="1"/>
          <a:p>
            <a:pPr defTabSz="685165" eaLnBrk="0" fontAlgn="auto" hangingPunct="0">
              <a:lnSpc>
                <a:spcPct val="90000"/>
              </a:lnSpc>
              <a:spcBef>
                <a:spcPts val="0"/>
              </a:spcBef>
              <a:spcAft>
                <a:spcPts val="0"/>
              </a:spcAft>
              <a:defRPr/>
            </a:pPr>
            <a:endParaRPr lang="en-US" altLang="en-US" sz="2300" kern="0" dirty="0">
              <a:solidFill>
                <a:schemeClr val="bg1"/>
              </a:solidFill>
              <a:latin typeface="Calibri" panose="020F0502020204030204"/>
              <a:ea typeface="微软雅黑" panose="020B0503020204020204" charset="-122"/>
              <a:cs typeface="Arial" panose="020B0604020202020204" pitchFamily="34" charset="0"/>
            </a:endParaRPr>
          </a:p>
        </p:txBody>
      </p:sp>
      <p:sp>
        <p:nvSpPr>
          <p:cNvPr id="194" name="Rectangle 2"/>
          <p:cNvSpPr/>
          <p:nvPr/>
        </p:nvSpPr>
        <p:spPr bwMode="auto">
          <a:xfrm>
            <a:off x="7546535" y="1638297"/>
            <a:ext cx="1732923"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a:solidFill>
                  <a:srgbClr val="FFFFFF"/>
                </a:solidFill>
                <a:latin typeface="Calibri" panose="020F0502020204030204"/>
                <a:ea typeface="微软雅黑" panose="020B0503020204020204" charset="-122"/>
                <a:cs typeface="Arial" panose="020B0604020202020204" pitchFamily="34" charset="0"/>
              </a:rPr>
              <a:t>Core</a:t>
            </a:r>
            <a:endParaRPr lang="en-US" altLang="zh-CN" sz="1200" b="1" kern="0" dirty="0">
              <a:solidFill>
                <a:srgbClr val="FFFFFF"/>
              </a:solidFill>
              <a:latin typeface="Calibri" panose="020F0502020204030204"/>
              <a:ea typeface="微软雅黑" panose="020B0503020204020204" charset="-122"/>
              <a:cs typeface="Arial" panose="020B0604020202020204" pitchFamily="34" charset="0"/>
            </a:endParaRPr>
          </a:p>
        </p:txBody>
      </p:sp>
      <p:sp>
        <p:nvSpPr>
          <p:cNvPr id="196" name="Rectangle 2"/>
          <p:cNvSpPr/>
          <p:nvPr/>
        </p:nvSpPr>
        <p:spPr bwMode="auto">
          <a:xfrm>
            <a:off x="5333192" y="1645688"/>
            <a:ext cx="2193125"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Backhaul</a:t>
            </a:r>
            <a:endParaRPr lang="en-US" altLang="zh-CN" sz="1200" b="1" kern="0" dirty="0">
              <a:solidFill>
                <a:srgbClr val="FFFFFF"/>
              </a:solidFill>
              <a:latin typeface="Calibri" panose="020F0502020204030204"/>
              <a:ea typeface="微软雅黑" panose="020B0503020204020204" charset="-122"/>
              <a:cs typeface="Arial" panose="020B0604020202020204" pitchFamily="34" charset="0"/>
            </a:endParaRPr>
          </a:p>
        </p:txBody>
      </p:sp>
      <p:sp>
        <p:nvSpPr>
          <p:cNvPr id="197" name="Rectangle 2"/>
          <p:cNvSpPr/>
          <p:nvPr/>
        </p:nvSpPr>
        <p:spPr bwMode="auto">
          <a:xfrm>
            <a:off x="3302589" y="1642312"/>
            <a:ext cx="1990617"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Midhaul</a:t>
            </a:r>
            <a:endParaRPr lang="en-US" altLang="zh-CN" sz="1200" b="1" kern="0" dirty="0">
              <a:solidFill>
                <a:srgbClr val="FFFFFF"/>
              </a:solidFill>
              <a:latin typeface="Calibri" panose="020F0502020204030204"/>
              <a:ea typeface="微软雅黑" panose="020B0503020204020204" charset="-122"/>
              <a:cs typeface="Arial" panose="020B0604020202020204" pitchFamily="34" charset="0"/>
            </a:endParaRPr>
          </a:p>
        </p:txBody>
      </p:sp>
      <p:pic>
        <p:nvPicPr>
          <p:cNvPr id="199" name="Picture 4"/>
          <p:cNvPicPr>
            <a:picLocks noChangeAspect="1" noChangeArrowheads="1"/>
          </p:cNvPicPr>
          <p:nvPr/>
        </p:nvPicPr>
        <p:blipFill>
          <a:blip r:embed="rId1" cstate="print"/>
          <a:srcRect/>
          <a:stretch>
            <a:fillRect/>
          </a:stretch>
        </p:blipFill>
        <p:spPr bwMode="auto">
          <a:xfrm>
            <a:off x="5121292" y="2502683"/>
            <a:ext cx="248976" cy="274419"/>
          </a:xfrm>
          <a:prstGeom prst="rect">
            <a:avLst/>
          </a:prstGeom>
          <a:noFill/>
          <a:ln w="9525">
            <a:noFill/>
            <a:miter lim="800000"/>
            <a:headEnd/>
            <a:tailEnd/>
          </a:ln>
        </p:spPr>
      </p:pic>
      <p:pic>
        <p:nvPicPr>
          <p:cNvPr id="200" name="Picture 4"/>
          <p:cNvPicPr>
            <a:picLocks noChangeAspect="1" noChangeArrowheads="1"/>
          </p:cNvPicPr>
          <p:nvPr/>
        </p:nvPicPr>
        <p:blipFill>
          <a:blip r:embed="rId1" cstate="print"/>
          <a:srcRect/>
          <a:stretch>
            <a:fillRect/>
          </a:stretch>
        </p:blipFill>
        <p:spPr bwMode="auto">
          <a:xfrm>
            <a:off x="7373876" y="3477803"/>
            <a:ext cx="248976" cy="274419"/>
          </a:xfrm>
          <a:prstGeom prst="rect">
            <a:avLst/>
          </a:prstGeom>
          <a:noFill/>
          <a:ln w="9525">
            <a:noFill/>
            <a:miter lim="800000"/>
            <a:headEnd/>
            <a:tailEnd/>
          </a:ln>
        </p:spPr>
      </p:pic>
      <p:pic>
        <p:nvPicPr>
          <p:cNvPr id="201" name="Picture 4"/>
          <p:cNvPicPr>
            <a:picLocks noChangeAspect="1" noChangeArrowheads="1"/>
          </p:cNvPicPr>
          <p:nvPr/>
        </p:nvPicPr>
        <p:blipFill>
          <a:blip r:embed="rId1" cstate="print"/>
          <a:srcRect/>
          <a:stretch>
            <a:fillRect/>
          </a:stretch>
        </p:blipFill>
        <p:spPr bwMode="auto">
          <a:xfrm>
            <a:off x="9094430" y="3150278"/>
            <a:ext cx="248976" cy="274419"/>
          </a:xfrm>
          <a:prstGeom prst="rect">
            <a:avLst/>
          </a:prstGeom>
          <a:noFill/>
          <a:ln w="9525">
            <a:noFill/>
            <a:miter lim="800000"/>
            <a:headEnd/>
            <a:tailEnd/>
          </a:ln>
        </p:spPr>
      </p:pic>
      <p:pic>
        <p:nvPicPr>
          <p:cNvPr id="202" name="Picture 4"/>
          <p:cNvPicPr>
            <a:picLocks noChangeAspect="1" noChangeArrowheads="1"/>
          </p:cNvPicPr>
          <p:nvPr/>
        </p:nvPicPr>
        <p:blipFill>
          <a:blip r:embed="rId1" cstate="print"/>
          <a:srcRect/>
          <a:stretch>
            <a:fillRect/>
          </a:stretch>
        </p:blipFill>
        <p:spPr bwMode="auto">
          <a:xfrm>
            <a:off x="9117294" y="3541841"/>
            <a:ext cx="248976" cy="274419"/>
          </a:xfrm>
          <a:prstGeom prst="rect">
            <a:avLst/>
          </a:prstGeom>
          <a:noFill/>
          <a:ln w="9525">
            <a:noFill/>
            <a:miter lim="800000"/>
            <a:headEnd/>
            <a:tailEnd/>
          </a:ln>
        </p:spPr>
      </p:pic>
      <p:sp>
        <p:nvSpPr>
          <p:cNvPr id="203" name="Freeform 51"/>
          <p:cNvSpPr/>
          <p:nvPr/>
        </p:nvSpPr>
        <p:spPr bwMode="auto">
          <a:xfrm>
            <a:off x="1545414" y="2941771"/>
            <a:ext cx="108301" cy="31468"/>
          </a:xfrm>
          <a:custGeom>
            <a:avLst/>
            <a:gdLst>
              <a:gd name="T0" fmla="*/ 2147483647 w 87"/>
              <a:gd name="T1" fmla="*/ 0 h 32"/>
              <a:gd name="T2" fmla="*/ 2147483647 w 87"/>
              <a:gd name="T3" fmla="*/ 0 h 32"/>
              <a:gd name="T4" fmla="*/ 2147483647 w 87"/>
              <a:gd name="T5" fmla="*/ 2147483647 h 32"/>
              <a:gd name="T6" fmla="*/ 2147483647 w 87"/>
              <a:gd name="T7" fmla="*/ 2147483647 h 32"/>
              <a:gd name="T8" fmla="*/ 2147483647 w 87"/>
              <a:gd name="T9" fmla="*/ 2147483647 h 32"/>
              <a:gd name="T10" fmla="*/ 0 w 87"/>
              <a:gd name="T11" fmla="*/ 2147483647 h 32"/>
              <a:gd name="T12" fmla="*/ 2147483647 w 87"/>
              <a:gd name="T13" fmla="*/ 0 h 32"/>
              <a:gd name="T14" fmla="*/ 0 60000 65536"/>
              <a:gd name="T15" fmla="*/ 0 60000 65536"/>
              <a:gd name="T16" fmla="*/ 0 60000 65536"/>
              <a:gd name="T17" fmla="*/ 0 60000 65536"/>
              <a:gd name="T18" fmla="*/ 0 60000 65536"/>
              <a:gd name="T19" fmla="*/ 0 60000 65536"/>
              <a:gd name="T20" fmla="*/ 0 60000 65536"/>
              <a:gd name="T21" fmla="*/ 0 w 87"/>
              <a:gd name="T22" fmla="*/ 0 h 32"/>
              <a:gd name="T23" fmla="*/ 87 w 87"/>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 h="32">
                <a:moveTo>
                  <a:pt x="24" y="0"/>
                </a:moveTo>
                <a:lnTo>
                  <a:pt x="64" y="0"/>
                </a:lnTo>
                <a:lnTo>
                  <a:pt x="87" y="16"/>
                </a:lnTo>
                <a:lnTo>
                  <a:pt x="64" y="32"/>
                </a:lnTo>
                <a:lnTo>
                  <a:pt x="24" y="32"/>
                </a:lnTo>
                <a:lnTo>
                  <a:pt x="0" y="16"/>
                </a:lnTo>
                <a:lnTo>
                  <a:pt x="24" y="0"/>
                </a:lnTo>
                <a:close/>
              </a:path>
            </a:pathLst>
          </a:custGeom>
          <a:solidFill>
            <a:srgbClr val="3D61A4"/>
          </a:solidFill>
          <a:ln w="9525">
            <a:noFill/>
            <a:round/>
          </a:ln>
        </p:spPr>
        <p:txBody>
          <a:bodyPr lIns="91341" tIns="45664" rIns="91341" bIns="45664"/>
          <a:p>
            <a:pPr defTabSz="913130" fontAlgn="auto">
              <a:spcBef>
                <a:spcPts val="0"/>
              </a:spcBef>
              <a:spcAft>
                <a:spcPts val="0"/>
              </a:spcAft>
              <a:defRPr/>
            </a:pPr>
            <a:endParaRPr lang="en-US" sz="10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04" name="Freeform 52"/>
          <p:cNvSpPr>
            <a:spLocks noEditPoints="1"/>
          </p:cNvSpPr>
          <p:nvPr/>
        </p:nvSpPr>
        <p:spPr bwMode="auto">
          <a:xfrm>
            <a:off x="1540448" y="2937838"/>
            <a:ext cx="118260" cy="39334"/>
          </a:xfrm>
          <a:custGeom>
            <a:avLst/>
            <a:gdLst>
              <a:gd name="T0" fmla="*/ 2147483647 w 47"/>
              <a:gd name="T1" fmla="*/ 0 h 20"/>
              <a:gd name="T2" fmla="*/ 2147483647 w 47"/>
              <a:gd name="T3" fmla="*/ 0 h 20"/>
              <a:gd name="T4" fmla="*/ 0 w 47"/>
              <a:gd name="T5" fmla="*/ 2147483647 h 20"/>
              <a:gd name="T6" fmla="*/ 2147483647 w 47"/>
              <a:gd name="T7" fmla="*/ 2147483647 h 20"/>
              <a:gd name="T8" fmla="*/ 2147483647 w 47"/>
              <a:gd name="T9" fmla="*/ 2147483647 h 20"/>
              <a:gd name="T10" fmla="*/ 2147483647 w 47"/>
              <a:gd name="T11" fmla="*/ 2147483647 h 20"/>
              <a:gd name="T12" fmla="*/ 2147483647 w 47"/>
              <a:gd name="T13" fmla="*/ 0 h 20"/>
              <a:gd name="T14" fmla="*/ 2147483647 w 47"/>
              <a:gd name="T15" fmla="*/ 2147483647 h 20"/>
              <a:gd name="T16" fmla="*/ 2147483647 w 47"/>
              <a:gd name="T17" fmla="*/ 2147483647 h 20"/>
              <a:gd name="T18" fmla="*/ 2147483647 w 47"/>
              <a:gd name="T19" fmla="*/ 2147483647 h 20"/>
              <a:gd name="T20" fmla="*/ 2147483647 w 47"/>
              <a:gd name="T21" fmla="*/ 2147483647 h 20"/>
              <a:gd name="T22" fmla="*/ 2147483647 w 47"/>
              <a:gd name="T23" fmla="*/ 2147483647 h 20"/>
              <a:gd name="T24" fmla="*/ 2147483647 w 47"/>
              <a:gd name="T25" fmla="*/ 2147483647 h 20"/>
              <a:gd name="T26" fmla="*/ 2147483647 w 47"/>
              <a:gd name="T27" fmla="*/ 2147483647 h 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7"/>
              <a:gd name="T43" fmla="*/ 0 h 20"/>
              <a:gd name="T44" fmla="*/ 47 w 47"/>
              <a:gd name="T45" fmla="*/ 20 h 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7" h="20">
                <a:moveTo>
                  <a:pt x="34" y="0"/>
                </a:moveTo>
                <a:cubicBezTo>
                  <a:pt x="13" y="0"/>
                  <a:pt x="13" y="0"/>
                  <a:pt x="13" y="0"/>
                </a:cubicBezTo>
                <a:cubicBezTo>
                  <a:pt x="0" y="10"/>
                  <a:pt x="0" y="10"/>
                  <a:pt x="0" y="10"/>
                </a:cubicBezTo>
                <a:cubicBezTo>
                  <a:pt x="13" y="20"/>
                  <a:pt x="13" y="20"/>
                  <a:pt x="13" y="20"/>
                </a:cubicBezTo>
                <a:cubicBezTo>
                  <a:pt x="34" y="20"/>
                  <a:pt x="34" y="20"/>
                  <a:pt x="34" y="20"/>
                </a:cubicBezTo>
                <a:cubicBezTo>
                  <a:pt x="47" y="10"/>
                  <a:pt x="47" y="10"/>
                  <a:pt x="47" y="10"/>
                </a:cubicBezTo>
                <a:cubicBezTo>
                  <a:pt x="34" y="0"/>
                  <a:pt x="34" y="0"/>
                  <a:pt x="34" y="0"/>
                </a:cubicBezTo>
                <a:close/>
                <a:moveTo>
                  <a:pt x="33" y="3"/>
                </a:moveTo>
                <a:cubicBezTo>
                  <a:pt x="34" y="3"/>
                  <a:pt x="41" y="8"/>
                  <a:pt x="43" y="10"/>
                </a:cubicBezTo>
                <a:cubicBezTo>
                  <a:pt x="41" y="11"/>
                  <a:pt x="34" y="17"/>
                  <a:pt x="33" y="17"/>
                </a:cubicBezTo>
                <a:cubicBezTo>
                  <a:pt x="33" y="17"/>
                  <a:pt x="15" y="17"/>
                  <a:pt x="14" y="17"/>
                </a:cubicBezTo>
                <a:cubicBezTo>
                  <a:pt x="14" y="17"/>
                  <a:pt x="7" y="11"/>
                  <a:pt x="5" y="10"/>
                </a:cubicBezTo>
                <a:cubicBezTo>
                  <a:pt x="7" y="8"/>
                  <a:pt x="13" y="3"/>
                  <a:pt x="14" y="3"/>
                </a:cubicBezTo>
                <a:cubicBezTo>
                  <a:pt x="15" y="3"/>
                  <a:pt x="33" y="3"/>
                  <a:pt x="33" y="3"/>
                </a:cubicBezTo>
                <a:close/>
              </a:path>
            </a:pathLst>
          </a:custGeom>
          <a:solidFill>
            <a:srgbClr val="FFFFFF"/>
          </a:solidFill>
          <a:ln w="9525">
            <a:noFill/>
            <a:round/>
          </a:ln>
        </p:spPr>
        <p:txBody>
          <a:bodyPr lIns="91341" tIns="45664" rIns="91341" bIns="45664"/>
          <a:p>
            <a:pPr defTabSz="913130" fontAlgn="auto">
              <a:spcBef>
                <a:spcPts val="0"/>
              </a:spcBef>
              <a:spcAft>
                <a:spcPts val="0"/>
              </a:spcAft>
              <a:defRPr/>
            </a:pPr>
            <a:endParaRPr lang="en-US" sz="10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05" name="Freeform 168"/>
          <p:cNvSpPr>
            <a:spLocks noEditPoints="1"/>
          </p:cNvSpPr>
          <p:nvPr/>
        </p:nvSpPr>
        <p:spPr bwMode="auto">
          <a:xfrm>
            <a:off x="9385243" y="3664761"/>
            <a:ext cx="248703" cy="298685"/>
          </a:xfrm>
          <a:custGeom>
            <a:avLst/>
            <a:gdLst>
              <a:gd name="T0" fmla="*/ 2147483647 w 343"/>
              <a:gd name="T1" fmla="*/ 2147483647 h 400"/>
              <a:gd name="T2" fmla="*/ 2147483647 w 343"/>
              <a:gd name="T3" fmla="*/ 2147483647 h 400"/>
              <a:gd name="T4" fmla="*/ 0 w 343"/>
              <a:gd name="T5" fmla="*/ 2147483647 h 400"/>
              <a:gd name="T6" fmla="*/ 0 w 343"/>
              <a:gd name="T7" fmla="*/ 2147483647 h 400"/>
              <a:gd name="T8" fmla="*/ 2147483647 w 343"/>
              <a:gd name="T9" fmla="*/ 2147483647 h 400"/>
              <a:gd name="T10" fmla="*/ 2147483647 w 343"/>
              <a:gd name="T11" fmla="*/ 2147483647 h 400"/>
              <a:gd name="T12" fmla="*/ 2147483647 w 343"/>
              <a:gd name="T13" fmla="*/ 2147483647 h 400"/>
              <a:gd name="T14" fmla="*/ 2147483647 w 343"/>
              <a:gd name="T15" fmla="*/ 2147483647 h 400"/>
              <a:gd name="T16" fmla="*/ 2147483647 w 343"/>
              <a:gd name="T17" fmla="*/ 2147483647 h 400"/>
              <a:gd name="T18" fmla="*/ 2147483647 w 343"/>
              <a:gd name="T19" fmla="*/ 2147483647 h 400"/>
              <a:gd name="T20" fmla="*/ 2147483647 w 343"/>
              <a:gd name="T21" fmla="*/ 2147483647 h 400"/>
              <a:gd name="T22" fmla="*/ 2147483647 w 343"/>
              <a:gd name="T23" fmla="*/ 2147483647 h 400"/>
              <a:gd name="T24" fmla="*/ 2147483647 w 343"/>
              <a:gd name="T25" fmla="*/ 2147483647 h 400"/>
              <a:gd name="T26" fmla="*/ 2147483647 w 343"/>
              <a:gd name="T27" fmla="*/ 2147483647 h 400"/>
              <a:gd name="T28" fmla="*/ 2147483647 w 343"/>
              <a:gd name="T29" fmla="*/ 2147483647 h 400"/>
              <a:gd name="T30" fmla="*/ 0 w 343"/>
              <a:gd name="T31" fmla="*/ 2147483647 h 400"/>
              <a:gd name="T32" fmla="*/ 0 w 343"/>
              <a:gd name="T33" fmla="*/ 2147483647 h 400"/>
              <a:gd name="T34" fmla="*/ 2147483647 w 343"/>
              <a:gd name="T35" fmla="*/ 2147483647 h 400"/>
              <a:gd name="T36" fmla="*/ 2147483647 w 343"/>
              <a:gd name="T37" fmla="*/ 2147483647 h 400"/>
              <a:gd name="T38" fmla="*/ 2147483647 w 343"/>
              <a:gd name="T39" fmla="*/ 2147483647 h 400"/>
              <a:gd name="T40" fmla="*/ 2147483647 w 343"/>
              <a:gd name="T41" fmla="*/ 2147483647 h 400"/>
              <a:gd name="T42" fmla="*/ 2147483647 w 343"/>
              <a:gd name="T43" fmla="*/ 2147483647 h 400"/>
              <a:gd name="T44" fmla="*/ 2147483647 w 343"/>
              <a:gd name="T45" fmla="*/ 2147483647 h 400"/>
              <a:gd name="T46" fmla="*/ 2147483647 w 343"/>
              <a:gd name="T47" fmla="*/ 2147483647 h 400"/>
              <a:gd name="T48" fmla="*/ 2147483647 w 343"/>
              <a:gd name="T49" fmla="*/ 2147483647 h 400"/>
              <a:gd name="T50" fmla="*/ 2147483647 w 343"/>
              <a:gd name="T51" fmla="*/ 2147483647 h 400"/>
              <a:gd name="T52" fmla="*/ 2147483647 w 343"/>
              <a:gd name="T53" fmla="*/ 2147483647 h 400"/>
              <a:gd name="T54" fmla="*/ 2147483647 w 343"/>
              <a:gd name="T55" fmla="*/ 2147483647 h 400"/>
              <a:gd name="T56" fmla="*/ 0 w 343"/>
              <a:gd name="T57" fmla="*/ 2147483647 h 400"/>
              <a:gd name="T58" fmla="*/ 0 w 343"/>
              <a:gd name="T59" fmla="*/ 2147483647 h 400"/>
              <a:gd name="T60" fmla="*/ 2147483647 w 343"/>
              <a:gd name="T61" fmla="*/ 2147483647 h 400"/>
              <a:gd name="T62" fmla="*/ 2147483647 w 343"/>
              <a:gd name="T63" fmla="*/ 2147483647 h 400"/>
              <a:gd name="T64" fmla="*/ 2147483647 w 343"/>
              <a:gd name="T65" fmla="*/ 2147483647 h 400"/>
              <a:gd name="T66" fmla="*/ 2147483647 w 343"/>
              <a:gd name="T67" fmla="*/ 2147483647 h 400"/>
              <a:gd name="T68" fmla="*/ 2147483647 w 343"/>
              <a:gd name="T69" fmla="*/ 2147483647 h 400"/>
              <a:gd name="T70" fmla="*/ 2147483647 w 343"/>
              <a:gd name="T71" fmla="*/ 2147483647 h 400"/>
              <a:gd name="T72" fmla="*/ 2147483647 w 343"/>
              <a:gd name="T73" fmla="*/ 2147483647 h 400"/>
              <a:gd name="T74" fmla="*/ 2147483647 w 343"/>
              <a:gd name="T75" fmla="*/ 2147483647 h 400"/>
              <a:gd name="T76" fmla="*/ 2147483647 w 343"/>
              <a:gd name="T77" fmla="*/ 2147483647 h 400"/>
              <a:gd name="T78" fmla="*/ 2147483647 w 343"/>
              <a:gd name="T79" fmla="*/ 2147483647 h 400"/>
              <a:gd name="T80" fmla="*/ 2147483647 w 343"/>
              <a:gd name="T81" fmla="*/ 2147483647 h 400"/>
              <a:gd name="T82" fmla="*/ 2147483647 w 343"/>
              <a:gd name="T83" fmla="*/ 0 h 400"/>
              <a:gd name="T84" fmla="*/ 0 w 343"/>
              <a:gd name="T85" fmla="*/ 2147483647 h 400"/>
              <a:gd name="T86" fmla="*/ 0 w 343"/>
              <a:gd name="T87" fmla="*/ 2147483647 h 400"/>
              <a:gd name="T88" fmla="*/ 2147483647 w 343"/>
              <a:gd name="T89" fmla="*/ 2147483647 h 400"/>
              <a:gd name="T90" fmla="*/ 2147483647 w 343"/>
              <a:gd name="T91" fmla="*/ 2147483647 h 400"/>
              <a:gd name="T92" fmla="*/ 2147483647 w 343"/>
              <a:gd name="T93" fmla="*/ 2147483647 h 400"/>
              <a:gd name="T94" fmla="*/ 2147483647 w 343"/>
              <a:gd name="T95" fmla="*/ 2147483647 h 400"/>
              <a:gd name="T96" fmla="*/ 2147483647 w 343"/>
              <a:gd name="T97" fmla="*/ 2147483647 h 400"/>
              <a:gd name="T98" fmla="*/ 2147483647 w 343"/>
              <a:gd name="T99" fmla="*/ 2147483647 h 400"/>
              <a:gd name="T100" fmla="*/ 2147483647 w 343"/>
              <a:gd name="T101" fmla="*/ 2147483647 h 400"/>
              <a:gd name="T102" fmla="*/ 2147483647 w 343"/>
              <a:gd name="T103" fmla="*/ 2147483647 h 4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3"/>
              <a:gd name="T157" fmla="*/ 0 h 400"/>
              <a:gd name="T158" fmla="*/ 343 w 343"/>
              <a:gd name="T159" fmla="*/ 400 h 4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3" h="400">
                <a:moveTo>
                  <a:pt x="229" y="157"/>
                </a:moveTo>
                <a:lnTo>
                  <a:pt x="8" y="87"/>
                </a:lnTo>
                <a:lnTo>
                  <a:pt x="0" y="89"/>
                </a:lnTo>
                <a:lnTo>
                  <a:pt x="0" y="93"/>
                </a:lnTo>
                <a:lnTo>
                  <a:pt x="225" y="163"/>
                </a:lnTo>
                <a:lnTo>
                  <a:pt x="225" y="227"/>
                </a:lnTo>
                <a:lnTo>
                  <a:pt x="229" y="229"/>
                </a:lnTo>
                <a:lnTo>
                  <a:pt x="233" y="227"/>
                </a:lnTo>
                <a:lnTo>
                  <a:pt x="233" y="163"/>
                </a:lnTo>
                <a:lnTo>
                  <a:pt x="343" y="129"/>
                </a:lnTo>
                <a:lnTo>
                  <a:pt x="343" y="125"/>
                </a:lnTo>
                <a:lnTo>
                  <a:pt x="335" y="123"/>
                </a:lnTo>
                <a:lnTo>
                  <a:pt x="229" y="157"/>
                </a:lnTo>
                <a:close/>
                <a:moveTo>
                  <a:pt x="229" y="241"/>
                </a:moveTo>
                <a:lnTo>
                  <a:pt x="8" y="173"/>
                </a:lnTo>
                <a:lnTo>
                  <a:pt x="0" y="175"/>
                </a:lnTo>
                <a:lnTo>
                  <a:pt x="0" y="179"/>
                </a:lnTo>
                <a:lnTo>
                  <a:pt x="225" y="249"/>
                </a:lnTo>
                <a:lnTo>
                  <a:pt x="225" y="314"/>
                </a:lnTo>
                <a:lnTo>
                  <a:pt x="229" y="314"/>
                </a:lnTo>
                <a:lnTo>
                  <a:pt x="233" y="314"/>
                </a:lnTo>
                <a:lnTo>
                  <a:pt x="233" y="249"/>
                </a:lnTo>
                <a:lnTo>
                  <a:pt x="343" y="215"/>
                </a:lnTo>
                <a:lnTo>
                  <a:pt x="343" y="211"/>
                </a:lnTo>
                <a:lnTo>
                  <a:pt x="335" y="209"/>
                </a:lnTo>
                <a:lnTo>
                  <a:pt x="229" y="241"/>
                </a:lnTo>
                <a:close/>
                <a:moveTo>
                  <a:pt x="229" y="328"/>
                </a:moveTo>
                <a:lnTo>
                  <a:pt x="8" y="260"/>
                </a:lnTo>
                <a:lnTo>
                  <a:pt x="0" y="262"/>
                </a:lnTo>
                <a:lnTo>
                  <a:pt x="0" y="266"/>
                </a:lnTo>
                <a:lnTo>
                  <a:pt x="225" y="336"/>
                </a:lnTo>
                <a:lnTo>
                  <a:pt x="225" y="398"/>
                </a:lnTo>
                <a:lnTo>
                  <a:pt x="229" y="400"/>
                </a:lnTo>
                <a:lnTo>
                  <a:pt x="233" y="398"/>
                </a:lnTo>
                <a:lnTo>
                  <a:pt x="233" y="336"/>
                </a:lnTo>
                <a:lnTo>
                  <a:pt x="343" y="302"/>
                </a:lnTo>
                <a:lnTo>
                  <a:pt x="343" y="296"/>
                </a:lnTo>
                <a:lnTo>
                  <a:pt x="335" y="294"/>
                </a:lnTo>
                <a:lnTo>
                  <a:pt x="229" y="328"/>
                </a:lnTo>
                <a:close/>
                <a:moveTo>
                  <a:pt x="335" y="37"/>
                </a:moveTo>
                <a:lnTo>
                  <a:pt x="229" y="71"/>
                </a:lnTo>
                <a:lnTo>
                  <a:pt x="8" y="0"/>
                </a:lnTo>
                <a:lnTo>
                  <a:pt x="0" y="4"/>
                </a:lnTo>
                <a:lnTo>
                  <a:pt x="0" y="6"/>
                </a:lnTo>
                <a:lnTo>
                  <a:pt x="225" y="79"/>
                </a:lnTo>
                <a:lnTo>
                  <a:pt x="225" y="141"/>
                </a:lnTo>
                <a:lnTo>
                  <a:pt x="229" y="143"/>
                </a:lnTo>
                <a:lnTo>
                  <a:pt x="233" y="141"/>
                </a:lnTo>
                <a:lnTo>
                  <a:pt x="233" y="79"/>
                </a:lnTo>
                <a:lnTo>
                  <a:pt x="343" y="43"/>
                </a:lnTo>
                <a:lnTo>
                  <a:pt x="343" y="39"/>
                </a:lnTo>
                <a:lnTo>
                  <a:pt x="335" y="37"/>
                </a:lnTo>
                <a:close/>
              </a:path>
            </a:pathLst>
          </a:custGeom>
          <a:solidFill>
            <a:srgbClr val="FFFFFF"/>
          </a:solidFill>
          <a:ln w="9525">
            <a:noFill/>
            <a:round/>
          </a:ln>
        </p:spPr>
        <p:txBody>
          <a:bodyPr lIns="91341" tIns="45664" rIns="91341" bIns="45664"/>
          <a:p>
            <a:pPr defTabSz="913130" fontAlgn="auto">
              <a:spcBef>
                <a:spcPts val="0"/>
              </a:spcBef>
              <a:spcAft>
                <a:spcPts val="0"/>
              </a:spcAft>
              <a:defRPr/>
            </a:pPr>
            <a:endParaRPr lang="en-US" sz="1000" kern="0" dirty="0">
              <a:solidFill>
                <a:schemeClr val="bg1"/>
              </a:solidFill>
              <a:latin typeface="Calibri" panose="020F0502020204030204"/>
              <a:ea typeface="宋体" panose="02010600030101010101" pitchFamily="2" charset="-122"/>
              <a:cs typeface="Arial" panose="020B0604020202020204" pitchFamily="34" charset="0"/>
            </a:endParaRPr>
          </a:p>
        </p:txBody>
      </p:sp>
      <p:pic>
        <p:nvPicPr>
          <p:cNvPr id="206" name="Picture 4"/>
          <p:cNvPicPr>
            <a:picLocks noChangeAspect="1" noChangeArrowheads="1"/>
          </p:cNvPicPr>
          <p:nvPr/>
        </p:nvPicPr>
        <p:blipFill>
          <a:blip r:embed="rId1" cstate="print"/>
          <a:srcRect/>
          <a:stretch>
            <a:fillRect/>
          </a:stretch>
        </p:blipFill>
        <p:spPr bwMode="auto">
          <a:xfrm>
            <a:off x="7393456" y="3181180"/>
            <a:ext cx="248976" cy="274419"/>
          </a:xfrm>
          <a:prstGeom prst="rect">
            <a:avLst/>
          </a:prstGeom>
          <a:noFill/>
          <a:ln w="9525">
            <a:noFill/>
            <a:miter lim="800000"/>
            <a:headEnd/>
            <a:tailEnd/>
          </a:ln>
        </p:spPr>
      </p:pic>
      <p:sp>
        <p:nvSpPr>
          <p:cNvPr id="207" name="空心弧 206"/>
          <p:cNvSpPr/>
          <p:nvPr/>
        </p:nvSpPr>
        <p:spPr bwMode="auto">
          <a:xfrm>
            <a:off x="3282209" y="2539705"/>
            <a:ext cx="1979443" cy="594968"/>
          </a:xfrm>
          <a:prstGeom prst="blockArc">
            <a:avLst>
              <a:gd name="adj1" fmla="val 344892"/>
              <a:gd name="adj2" fmla="val 21143182"/>
              <a:gd name="adj3" fmla="val 0"/>
            </a:avLst>
          </a:prstGeom>
          <a:noFill/>
          <a:ln w="19050" cap="flat" cmpd="sng" algn="ctr">
            <a:solidFill>
              <a:srgbClr val="FFFFFF">
                <a:lumMod val="50000"/>
              </a:srgbClr>
            </a:solidFill>
            <a:prstDash val="solid"/>
          </a:ln>
          <a:effectLst/>
        </p:spPr>
        <p:txBody>
          <a:bodyPr lIns="91341" tIns="45664" rIns="91341" bIns="45664" rtlCol="0" anchor="ctr"/>
          <a:p>
            <a:pPr algn="ctr" defTabSz="913130" eaLnBrk="0" fontAlgn="auto" hangingPunct="0">
              <a:spcBef>
                <a:spcPts val="0"/>
              </a:spcBef>
              <a:spcAft>
                <a:spcPts val="0"/>
              </a:spcAft>
              <a:defRPr/>
            </a:pPr>
            <a:endParaRPr kumimoji="1" lang="zh-CN" altLang="en-US" sz="1000" kern="0" dirty="0">
              <a:solidFill>
                <a:schemeClr val="bg1"/>
              </a:solidFill>
              <a:latin typeface="Calibri" panose="020F0502020204030204"/>
              <a:ea typeface="微软雅黑" panose="020B0503020204020204" charset="-122"/>
              <a:cs typeface="Arial" panose="020B0604020202020204" pitchFamily="34" charset="0"/>
            </a:endParaRPr>
          </a:p>
        </p:txBody>
      </p:sp>
      <p:pic>
        <p:nvPicPr>
          <p:cNvPr id="208" name="Picture 4"/>
          <p:cNvPicPr>
            <a:picLocks noChangeAspect="1" noChangeArrowheads="1"/>
          </p:cNvPicPr>
          <p:nvPr/>
        </p:nvPicPr>
        <p:blipFill>
          <a:blip r:embed="rId1" cstate="print"/>
          <a:srcRect/>
          <a:stretch>
            <a:fillRect/>
          </a:stretch>
        </p:blipFill>
        <p:spPr bwMode="auto">
          <a:xfrm>
            <a:off x="4089207" y="2352174"/>
            <a:ext cx="248976" cy="274419"/>
          </a:xfrm>
          <a:prstGeom prst="rect">
            <a:avLst/>
          </a:prstGeom>
          <a:noFill/>
          <a:ln w="9525">
            <a:noFill/>
            <a:miter lim="800000"/>
            <a:headEnd/>
            <a:tailEnd/>
          </a:ln>
        </p:spPr>
      </p:pic>
      <p:pic>
        <p:nvPicPr>
          <p:cNvPr id="209" name="Picture 4"/>
          <p:cNvPicPr>
            <a:picLocks noChangeAspect="1" noChangeArrowheads="1"/>
          </p:cNvPicPr>
          <p:nvPr/>
        </p:nvPicPr>
        <p:blipFill>
          <a:blip r:embed="rId1" cstate="print"/>
          <a:srcRect/>
          <a:stretch>
            <a:fillRect/>
          </a:stretch>
        </p:blipFill>
        <p:spPr bwMode="auto">
          <a:xfrm>
            <a:off x="4089207" y="2927038"/>
            <a:ext cx="248976" cy="274419"/>
          </a:xfrm>
          <a:prstGeom prst="rect">
            <a:avLst/>
          </a:prstGeom>
          <a:noFill/>
          <a:ln w="9525">
            <a:noFill/>
            <a:miter lim="800000"/>
            <a:headEnd/>
            <a:tailEnd/>
          </a:ln>
        </p:spPr>
      </p:pic>
      <p:pic>
        <p:nvPicPr>
          <p:cNvPr id="210" name="Picture 4"/>
          <p:cNvPicPr>
            <a:picLocks noChangeAspect="1" noChangeArrowheads="1"/>
          </p:cNvPicPr>
          <p:nvPr/>
        </p:nvPicPr>
        <p:blipFill>
          <a:blip r:embed="rId1" cstate="print"/>
          <a:srcRect/>
          <a:stretch>
            <a:fillRect/>
          </a:stretch>
        </p:blipFill>
        <p:spPr bwMode="auto">
          <a:xfrm>
            <a:off x="3172810" y="2726166"/>
            <a:ext cx="248976" cy="274419"/>
          </a:xfrm>
          <a:prstGeom prst="rect">
            <a:avLst/>
          </a:prstGeom>
          <a:noFill/>
          <a:ln w="9525">
            <a:noFill/>
            <a:miter lim="800000"/>
            <a:headEnd/>
            <a:tailEnd/>
          </a:ln>
        </p:spPr>
      </p:pic>
      <p:sp>
        <p:nvSpPr>
          <p:cNvPr id="211" name="TextBox 210"/>
          <p:cNvSpPr txBox="1"/>
          <p:nvPr/>
        </p:nvSpPr>
        <p:spPr>
          <a:xfrm>
            <a:off x="3850898" y="2650696"/>
            <a:ext cx="1441710" cy="307811"/>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400" kern="0" dirty="0" smtClean="0">
                <a:solidFill>
                  <a:schemeClr val="tx1"/>
                </a:solidFill>
                <a:ea typeface="宋体" panose="02010600030101010101" pitchFamily="2" charset="-122"/>
                <a:cs typeface="Arial" panose="020B0604020202020204" pitchFamily="34" charset="0"/>
              </a:rPr>
              <a:t>100GE</a:t>
            </a:r>
            <a:endParaRPr lang="en-US" altLang="zh-CN" sz="1400" kern="0" dirty="0" smtClean="0">
              <a:solidFill>
                <a:schemeClr val="tx1"/>
              </a:solidFill>
              <a:ea typeface="宋体" panose="02010600030101010101" pitchFamily="2" charset="-122"/>
              <a:cs typeface="Arial" panose="020B0604020202020204" pitchFamily="34" charset="0"/>
            </a:endParaRPr>
          </a:p>
        </p:txBody>
      </p:sp>
      <p:sp>
        <p:nvSpPr>
          <p:cNvPr id="212" name="TextBox 211"/>
          <p:cNvSpPr txBox="1"/>
          <p:nvPr/>
        </p:nvSpPr>
        <p:spPr>
          <a:xfrm>
            <a:off x="5820249" y="4011744"/>
            <a:ext cx="1370128" cy="261630"/>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100" kern="0" dirty="0" smtClean="0">
                <a:solidFill>
                  <a:schemeClr val="tx1"/>
                </a:solidFill>
                <a:ea typeface="宋体" panose="02010600030101010101" pitchFamily="2" charset="-122"/>
                <a:cs typeface="Arial" panose="020B0604020202020204" pitchFamily="34" charset="0"/>
              </a:rPr>
              <a:t>nx100GE/400GE</a:t>
            </a:r>
            <a:endParaRPr lang="en-US" altLang="zh-CN" sz="1100" kern="0" dirty="0" smtClean="0">
              <a:solidFill>
                <a:schemeClr val="tx1"/>
              </a:solidFill>
              <a:ea typeface="宋体" panose="02010600030101010101" pitchFamily="2" charset="-122"/>
              <a:cs typeface="Arial" panose="020B0604020202020204" pitchFamily="34" charset="0"/>
            </a:endParaRPr>
          </a:p>
        </p:txBody>
      </p:sp>
      <p:cxnSp>
        <p:nvCxnSpPr>
          <p:cNvPr id="213" name="直接连接符 212"/>
          <p:cNvCxnSpPr>
            <a:stCxn id="206" idx="3"/>
            <a:endCxn id="201" idx="1"/>
          </p:cNvCxnSpPr>
          <p:nvPr/>
        </p:nvCxnSpPr>
        <p:spPr bwMode="auto">
          <a:xfrm flipV="1">
            <a:off x="7642418" y="3287281"/>
            <a:ext cx="1452245" cy="31115"/>
          </a:xfrm>
          <a:prstGeom prst="line">
            <a:avLst/>
          </a:prstGeom>
          <a:solidFill>
            <a:srgbClr val="FFDE40"/>
          </a:solidFill>
          <a:ln w="9525" cap="flat" cmpd="sng" algn="ctr">
            <a:solidFill>
              <a:srgbClr val="008ED3"/>
            </a:solidFill>
            <a:prstDash val="dash"/>
            <a:round/>
            <a:headEnd type="none" w="med" len="med"/>
            <a:tailEnd type="none" w="med" len="med"/>
          </a:ln>
          <a:effectLst/>
        </p:spPr>
      </p:cxnSp>
      <p:sp>
        <p:nvSpPr>
          <p:cNvPr id="214" name="TextBox 213"/>
          <p:cNvSpPr txBox="1"/>
          <p:nvPr/>
        </p:nvSpPr>
        <p:spPr>
          <a:xfrm>
            <a:off x="7921950" y="3090414"/>
            <a:ext cx="1095092" cy="430845"/>
          </a:xfrm>
          <a:prstGeom prst="rect">
            <a:avLst/>
          </a:prstGeom>
          <a:noFill/>
        </p:spPr>
        <p:txBody>
          <a:bodyPr wrap="square" lIns="91341" tIns="45664" rIns="91341" bIns="45664" rtlCol="0">
            <a:spAutoFit/>
          </a:bodyPr>
          <a:p>
            <a:pPr defTabSz="913765" fontAlgn="auto">
              <a:spcBef>
                <a:spcPts val="0"/>
              </a:spcBef>
              <a:spcAft>
                <a:spcPts val="0"/>
              </a:spcAft>
              <a:defRPr/>
            </a:pPr>
            <a:endParaRPr lang="en-US" altLang="zh-CN" sz="1100" kern="0" dirty="0" smtClean="0">
              <a:solidFill>
                <a:schemeClr val="bg2"/>
              </a:solidFill>
              <a:ea typeface="宋体" panose="02010600030101010101" pitchFamily="2" charset="-122"/>
              <a:cs typeface="Arial" panose="020B0604020202020204" pitchFamily="34" charset="0"/>
            </a:endParaRPr>
          </a:p>
          <a:p>
            <a:pPr defTabSz="913765" fontAlgn="auto">
              <a:spcBef>
                <a:spcPts val="0"/>
              </a:spcBef>
              <a:spcAft>
                <a:spcPts val="0"/>
              </a:spcAft>
              <a:defRPr/>
            </a:pPr>
            <a:r>
              <a:rPr lang="en-US" altLang="zh-CN" sz="1100" kern="0" dirty="0" smtClean="0">
                <a:solidFill>
                  <a:schemeClr val="bg2"/>
                </a:solidFill>
                <a:ea typeface="宋体" panose="02010600030101010101" pitchFamily="2" charset="-122"/>
                <a:cs typeface="Arial" panose="020B0604020202020204" pitchFamily="34" charset="0"/>
              </a:rPr>
              <a:t>nx400GE</a:t>
            </a:r>
            <a:endParaRPr lang="zh-CN" altLang="en-US" sz="1100" kern="0" dirty="0">
              <a:solidFill>
                <a:schemeClr val="bg2"/>
              </a:solidFill>
              <a:ea typeface="宋体" panose="02010600030101010101" pitchFamily="2" charset="-122"/>
              <a:cs typeface="Arial" panose="020B0604020202020204" pitchFamily="34" charset="0"/>
            </a:endParaRPr>
          </a:p>
        </p:txBody>
      </p:sp>
      <p:cxnSp>
        <p:nvCxnSpPr>
          <p:cNvPr id="215" name="直接连接符 214"/>
          <p:cNvCxnSpPr>
            <a:stCxn id="200" idx="3"/>
          </p:cNvCxnSpPr>
          <p:nvPr/>
        </p:nvCxnSpPr>
        <p:spPr bwMode="auto">
          <a:xfrm>
            <a:off x="7622230" y="3615014"/>
            <a:ext cx="1471571" cy="36147"/>
          </a:xfrm>
          <a:prstGeom prst="line">
            <a:avLst/>
          </a:prstGeom>
          <a:solidFill>
            <a:srgbClr val="FFDE40"/>
          </a:solidFill>
          <a:ln w="9525" cap="flat" cmpd="sng" algn="ctr">
            <a:solidFill>
              <a:srgbClr val="008ED3"/>
            </a:solidFill>
            <a:prstDash val="dash"/>
            <a:round/>
            <a:headEnd type="none" w="med" len="med"/>
            <a:tailEnd type="none" w="med" len="med"/>
          </a:ln>
          <a:effectLst/>
        </p:spPr>
      </p:cxnSp>
      <p:grpSp>
        <p:nvGrpSpPr>
          <p:cNvPr id="216" name="组合 36"/>
          <p:cNvGrpSpPr/>
          <p:nvPr/>
        </p:nvGrpSpPr>
        <p:grpSpPr>
          <a:xfrm>
            <a:off x="2770446" y="2539587"/>
            <a:ext cx="357110" cy="219360"/>
            <a:chOff x="3659816" y="3395376"/>
            <a:chExt cx="472806" cy="288589"/>
          </a:xfrm>
        </p:grpSpPr>
        <p:grpSp>
          <p:nvGrpSpPr>
            <p:cNvPr id="217" name="组合 361"/>
            <p:cNvGrpSpPr/>
            <p:nvPr/>
          </p:nvGrpSpPr>
          <p:grpSpPr>
            <a:xfrm>
              <a:off x="3659817" y="3535753"/>
              <a:ext cx="470424" cy="148212"/>
              <a:chOff x="2681288" y="1384300"/>
              <a:chExt cx="1171575" cy="379413"/>
            </a:xfrm>
          </p:grpSpPr>
          <p:sp>
            <p:nvSpPr>
              <p:cNvPr id="224"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25"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218" name="组合 355"/>
            <p:cNvGrpSpPr/>
            <p:nvPr/>
          </p:nvGrpSpPr>
          <p:grpSpPr>
            <a:xfrm>
              <a:off x="3659816" y="3466456"/>
              <a:ext cx="470424" cy="148212"/>
              <a:chOff x="2681288" y="1384300"/>
              <a:chExt cx="1171575" cy="379413"/>
            </a:xfrm>
          </p:grpSpPr>
          <p:sp>
            <p:nvSpPr>
              <p:cNvPr id="222"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23"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219" name="组合 347"/>
            <p:cNvGrpSpPr/>
            <p:nvPr/>
          </p:nvGrpSpPr>
          <p:grpSpPr>
            <a:xfrm>
              <a:off x="3662198" y="3395376"/>
              <a:ext cx="470424" cy="148212"/>
              <a:chOff x="2681288" y="1384300"/>
              <a:chExt cx="1171575" cy="379413"/>
            </a:xfrm>
          </p:grpSpPr>
          <p:sp>
            <p:nvSpPr>
              <p:cNvPr id="220"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221"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cxnSp>
        <p:nvCxnSpPr>
          <p:cNvPr id="226" name="直接连接符 225"/>
          <p:cNvCxnSpPr/>
          <p:nvPr/>
        </p:nvCxnSpPr>
        <p:spPr bwMode="auto">
          <a:xfrm>
            <a:off x="1879047" y="2707094"/>
            <a:ext cx="128010" cy="141531"/>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27" name="直接连接符 226"/>
          <p:cNvCxnSpPr/>
          <p:nvPr/>
        </p:nvCxnSpPr>
        <p:spPr bwMode="auto">
          <a:xfrm flipH="1">
            <a:off x="1848484" y="2947512"/>
            <a:ext cx="153693" cy="384553"/>
          </a:xfrm>
          <a:prstGeom prst="line">
            <a:avLst/>
          </a:prstGeom>
          <a:solidFill>
            <a:srgbClr val="FFDE40"/>
          </a:solidFill>
          <a:ln w="9525" cap="flat" cmpd="sng" algn="ctr">
            <a:solidFill>
              <a:schemeClr val="tx1"/>
            </a:solidFill>
            <a:prstDash val="solid"/>
            <a:round/>
            <a:headEnd type="none" w="med" len="med"/>
            <a:tailEnd type="none" w="med" len="med"/>
          </a:ln>
          <a:effectLst/>
        </p:spPr>
      </p:cxnSp>
      <p:sp>
        <p:nvSpPr>
          <p:cNvPr id="228" name="TextBox 227"/>
          <p:cNvSpPr txBox="1"/>
          <p:nvPr/>
        </p:nvSpPr>
        <p:spPr>
          <a:xfrm>
            <a:off x="2513909" y="2308761"/>
            <a:ext cx="966080" cy="243840"/>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000" kern="0" dirty="0" smtClean="0">
                <a:solidFill>
                  <a:schemeClr val="tx1"/>
                </a:solidFill>
                <a:latin typeface="+mn-ea"/>
                <a:ea typeface="+mn-ea"/>
                <a:cs typeface="Arial" panose="020B0604020202020204" pitchFamily="34" charset="0"/>
              </a:rPr>
              <a:t>DU/BBU</a:t>
            </a:r>
            <a:r>
              <a:rPr lang="zh-CN" altLang="en-US" sz="1000" kern="0" dirty="0" smtClean="0">
                <a:solidFill>
                  <a:schemeClr val="bg1"/>
                </a:solidFill>
                <a:latin typeface="+mn-ea"/>
                <a:ea typeface="+mn-ea"/>
                <a:cs typeface="Arial" panose="020B0604020202020204" pitchFamily="34" charset="0"/>
              </a:rPr>
              <a:t>中</a:t>
            </a:r>
            <a:endParaRPr lang="zh-CN" altLang="en-US" sz="1000" kern="0" dirty="0">
              <a:solidFill>
                <a:schemeClr val="bg1"/>
              </a:solidFill>
              <a:latin typeface="+mn-ea"/>
              <a:ea typeface="+mn-ea"/>
              <a:cs typeface="Arial" panose="020B0604020202020204" pitchFamily="34" charset="0"/>
            </a:endParaRPr>
          </a:p>
        </p:txBody>
      </p:sp>
      <p:sp>
        <p:nvSpPr>
          <p:cNvPr id="229" name="Rectangle 2"/>
          <p:cNvSpPr/>
          <p:nvPr/>
        </p:nvSpPr>
        <p:spPr bwMode="auto">
          <a:xfrm>
            <a:off x="1850636" y="1642312"/>
            <a:ext cx="1383830" cy="405378"/>
          </a:xfrm>
          <a:prstGeom prst="rect">
            <a:avLst/>
          </a:prstGeom>
          <a:solidFill>
            <a:schemeClr val="tx1">
              <a:lumMod val="85000"/>
              <a:alpha val="50000"/>
            </a:schemeClr>
          </a:solidFill>
          <a:ln w="9525" cap="flat" cmpd="sng" algn="ctr">
            <a:noFill/>
            <a:prstDash val="solid"/>
            <a:headEnd type="none" w="med" len="med"/>
            <a:tailEnd type="none" w="med" len="med"/>
          </a:ln>
          <a:effectLst/>
        </p:spPr>
        <p:txBody>
          <a:bodyPr rot="0" spcFirstLastPara="0" vertOverflow="overflow" horzOverflow="overflow" vert="horz" wrap="square" lIns="91328" tIns="45657" rIns="91328" bIns="45657" numCol="1" spcCol="0" rtlCol="0" fromWordArt="0" anchor="t" anchorCtr="0" forceAA="0" compatLnSpc="1">
            <a:noAutofit/>
          </a:bodyPr>
          <a:p>
            <a:pPr marL="342265" indent="-342265" algn="ctr" defTabSz="913130" eaLnBrk="0" fontAlgn="auto" hangingPunct="0">
              <a:spcBef>
                <a:spcPct val="20000"/>
              </a:spcBef>
              <a:spcAft>
                <a:spcPts val="0"/>
              </a:spcAft>
              <a:buClr>
                <a:srgbClr val="0067B4"/>
              </a:buClr>
              <a:buSzPct val="80000"/>
              <a:defRPr/>
            </a:pPr>
            <a:r>
              <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rPr>
              <a:t>Fronthaul</a:t>
            </a:r>
            <a:endParaRPr lang="en-US" altLang="zh-CN" sz="1200" b="1" kern="0" dirty="0" smtClean="0">
              <a:solidFill>
                <a:srgbClr val="FFFFFF"/>
              </a:solidFill>
              <a:latin typeface="Calibri" panose="020F0502020204030204"/>
              <a:ea typeface="微软雅黑" panose="020B0503020204020204" charset="-122"/>
              <a:cs typeface="Arial" panose="020B0604020202020204" pitchFamily="34" charset="0"/>
            </a:endParaRPr>
          </a:p>
        </p:txBody>
      </p:sp>
      <p:sp>
        <p:nvSpPr>
          <p:cNvPr id="230" name="TextBox 229"/>
          <p:cNvSpPr txBox="1"/>
          <p:nvPr/>
        </p:nvSpPr>
        <p:spPr>
          <a:xfrm>
            <a:off x="8047424" y="2804794"/>
            <a:ext cx="844275" cy="259080"/>
          </a:xfrm>
          <a:prstGeom prst="rect">
            <a:avLst/>
          </a:prstGeom>
          <a:noFill/>
        </p:spPr>
        <p:txBody>
          <a:bodyPr wrap="square" lIns="91395" tIns="45694" rIns="91395" bIns="45694" rtlCol="0">
            <a:spAutoFit/>
          </a:bodyPr>
          <a:p>
            <a:pPr defTabSz="913765" fontAlgn="auto">
              <a:spcBef>
                <a:spcPts val="0"/>
              </a:spcBef>
              <a:spcAft>
                <a:spcPts val="0"/>
              </a:spcAft>
              <a:defRPr/>
            </a:pPr>
            <a:r>
              <a:rPr lang="en-US" altLang="zh-CN" sz="1100" kern="0" dirty="0" smtClean="0">
                <a:solidFill>
                  <a:schemeClr val="tx1"/>
                </a:solidFill>
                <a:latin typeface="+mn-ea"/>
                <a:ea typeface="+mn-ea"/>
                <a:cs typeface="Arial" panose="020B0604020202020204" pitchFamily="34" charset="0"/>
              </a:rPr>
              <a:t>core</a:t>
            </a:r>
            <a:endParaRPr lang="en-US" altLang="zh-CN" sz="1100" kern="0" dirty="0" smtClean="0">
              <a:solidFill>
                <a:schemeClr val="tx1"/>
              </a:solidFill>
              <a:latin typeface="+mn-ea"/>
              <a:ea typeface="+mn-ea"/>
              <a:cs typeface="Arial" panose="020B0604020202020204" pitchFamily="34" charset="0"/>
            </a:endParaRPr>
          </a:p>
        </p:txBody>
      </p:sp>
      <p:pic>
        <p:nvPicPr>
          <p:cNvPr id="231" name="Picture 4"/>
          <p:cNvPicPr>
            <a:picLocks noChangeAspect="1" noChangeArrowheads="1"/>
          </p:cNvPicPr>
          <p:nvPr/>
        </p:nvPicPr>
        <p:blipFill>
          <a:blip r:embed="rId1" cstate="print"/>
          <a:srcRect/>
          <a:stretch>
            <a:fillRect/>
          </a:stretch>
        </p:blipFill>
        <p:spPr bwMode="auto">
          <a:xfrm>
            <a:off x="5121292" y="2797161"/>
            <a:ext cx="248976" cy="274419"/>
          </a:xfrm>
          <a:prstGeom prst="rect">
            <a:avLst/>
          </a:prstGeom>
          <a:noFill/>
          <a:ln w="9525">
            <a:noFill/>
            <a:miter lim="800000"/>
            <a:headEnd/>
            <a:tailEnd/>
          </a:ln>
        </p:spPr>
      </p:pic>
      <p:sp>
        <p:nvSpPr>
          <p:cNvPr id="232" name="空心弧 231"/>
          <p:cNvSpPr/>
          <p:nvPr/>
        </p:nvSpPr>
        <p:spPr bwMode="auto">
          <a:xfrm>
            <a:off x="3302590" y="3754287"/>
            <a:ext cx="1979443" cy="594968"/>
          </a:xfrm>
          <a:prstGeom prst="blockArc">
            <a:avLst>
              <a:gd name="adj1" fmla="val 344892"/>
              <a:gd name="adj2" fmla="val 21143182"/>
              <a:gd name="adj3" fmla="val 0"/>
            </a:avLst>
          </a:prstGeom>
          <a:noFill/>
          <a:ln w="19050" cap="flat" cmpd="sng" algn="ctr">
            <a:solidFill>
              <a:srgbClr val="FFFFFF">
                <a:lumMod val="50000"/>
              </a:srgbClr>
            </a:solidFill>
            <a:prstDash val="solid"/>
          </a:ln>
          <a:effectLst/>
        </p:spPr>
        <p:txBody>
          <a:bodyPr lIns="91341" tIns="45664" rIns="91341" bIns="45664" rtlCol="0" anchor="ctr"/>
          <a:p>
            <a:pPr algn="ctr" defTabSz="913130" eaLnBrk="0" fontAlgn="auto" hangingPunct="0">
              <a:spcBef>
                <a:spcPts val="0"/>
              </a:spcBef>
              <a:spcAft>
                <a:spcPts val="0"/>
              </a:spcAft>
              <a:defRPr/>
            </a:pPr>
            <a:endParaRPr kumimoji="1" lang="zh-CN" altLang="en-US" sz="1000" kern="0" dirty="0">
              <a:solidFill>
                <a:schemeClr val="bg1"/>
              </a:solidFill>
              <a:latin typeface="Calibri" panose="020F0502020204030204"/>
              <a:ea typeface="微软雅黑" panose="020B0503020204020204" charset="-122"/>
              <a:cs typeface="Arial" panose="020B0604020202020204" pitchFamily="34" charset="0"/>
            </a:endParaRPr>
          </a:p>
        </p:txBody>
      </p:sp>
      <p:pic>
        <p:nvPicPr>
          <p:cNvPr id="233" name="Picture 4"/>
          <p:cNvPicPr>
            <a:picLocks noChangeAspect="1" noChangeArrowheads="1"/>
          </p:cNvPicPr>
          <p:nvPr/>
        </p:nvPicPr>
        <p:blipFill>
          <a:blip r:embed="rId1" cstate="print"/>
          <a:srcRect/>
          <a:stretch>
            <a:fillRect/>
          </a:stretch>
        </p:blipFill>
        <p:spPr bwMode="auto">
          <a:xfrm>
            <a:off x="4109580" y="3566757"/>
            <a:ext cx="248976" cy="274419"/>
          </a:xfrm>
          <a:prstGeom prst="rect">
            <a:avLst/>
          </a:prstGeom>
          <a:noFill/>
          <a:ln w="9525">
            <a:noFill/>
            <a:miter lim="800000"/>
            <a:headEnd/>
            <a:tailEnd/>
          </a:ln>
        </p:spPr>
      </p:pic>
      <p:pic>
        <p:nvPicPr>
          <p:cNvPr id="234" name="Picture 4"/>
          <p:cNvPicPr>
            <a:picLocks noChangeAspect="1" noChangeArrowheads="1"/>
          </p:cNvPicPr>
          <p:nvPr/>
        </p:nvPicPr>
        <p:blipFill>
          <a:blip r:embed="rId1" cstate="print"/>
          <a:srcRect/>
          <a:stretch>
            <a:fillRect/>
          </a:stretch>
        </p:blipFill>
        <p:spPr bwMode="auto">
          <a:xfrm>
            <a:off x="4109580" y="4141628"/>
            <a:ext cx="248976" cy="274419"/>
          </a:xfrm>
          <a:prstGeom prst="rect">
            <a:avLst/>
          </a:prstGeom>
          <a:noFill/>
          <a:ln w="9525">
            <a:noFill/>
            <a:miter lim="800000"/>
            <a:headEnd/>
            <a:tailEnd/>
          </a:ln>
        </p:spPr>
      </p:pic>
      <p:pic>
        <p:nvPicPr>
          <p:cNvPr id="235" name="Picture 4"/>
          <p:cNvPicPr>
            <a:picLocks noChangeAspect="1" noChangeArrowheads="1"/>
          </p:cNvPicPr>
          <p:nvPr/>
        </p:nvPicPr>
        <p:blipFill>
          <a:blip r:embed="rId1" cstate="print"/>
          <a:srcRect/>
          <a:stretch>
            <a:fillRect/>
          </a:stretch>
        </p:blipFill>
        <p:spPr bwMode="auto">
          <a:xfrm>
            <a:off x="3193183" y="3931221"/>
            <a:ext cx="248976" cy="274419"/>
          </a:xfrm>
          <a:prstGeom prst="rect">
            <a:avLst/>
          </a:prstGeom>
          <a:noFill/>
          <a:ln w="9525">
            <a:noFill/>
            <a:miter lim="800000"/>
            <a:headEnd/>
            <a:tailEnd/>
          </a:ln>
        </p:spPr>
      </p:pic>
      <p:sp>
        <p:nvSpPr>
          <p:cNvPr id="236" name="TextBox 235"/>
          <p:cNvSpPr txBox="1"/>
          <p:nvPr/>
        </p:nvSpPr>
        <p:spPr>
          <a:xfrm>
            <a:off x="3523958" y="3867279"/>
            <a:ext cx="1441710" cy="307811"/>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400" kern="0" dirty="0" smtClean="0">
                <a:solidFill>
                  <a:schemeClr val="bg1"/>
                </a:solidFill>
                <a:ea typeface="宋体" panose="02010600030101010101" pitchFamily="2" charset="-122"/>
                <a:cs typeface="Arial" panose="020B0604020202020204" pitchFamily="34" charset="0"/>
              </a:rPr>
              <a:t>          </a:t>
            </a:r>
            <a:r>
              <a:rPr lang="en-US" altLang="zh-CN" sz="1400" kern="0" dirty="0" smtClean="0">
                <a:solidFill>
                  <a:schemeClr val="tx1"/>
                </a:solidFill>
                <a:ea typeface="宋体" panose="02010600030101010101" pitchFamily="2" charset="-122"/>
                <a:cs typeface="Arial" panose="020B0604020202020204" pitchFamily="34" charset="0"/>
              </a:rPr>
              <a:t>100GE</a:t>
            </a:r>
            <a:endParaRPr lang="en-US" altLang="zh-CN" sz="1400" kern="0" dirty="0" smtClean="0">
              <a:solidFill>
                <a:schemeClr val="tx1"/>
              </a:solidFill>
              <a:ea typeface="宋体" panose="02010600030101010101" pitchFamily="2" charset="-122"/>
              <a:cs typeface="Arial" panose="020B0604020202020204" pitchFamily="34" charset="0"/>
            </a:endParaRPr>
          </a:p>
        </p:txBody>
      </p:sp>
      <p:cxnSp>
        <p:nvCxnSpPr>
          <p:cNvPr id="237" name="直接连接符 236"/>
          <p:cNvCxnSpPr/>
          <p:nvPr/>
        </p:nvCxnSpPr>
        <p:spPr bwMode="auto">
          <a:xfrm>
            <a:off x="1946586" y="3886013"/>
            <a:ext cx="273802" cy="179299"/>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38" name="直接连接符 237"/>
          <p:cNvCxnSpPr/>
          <p:nvPr/>
        </p:nvCxnSpPr>
        <p:spPr bwMode="auto">
          <a:xfrm flipV="1">
            <a:off x="1678594" y="4118162"/>
            <a:ext cx="558150" cy="52311"/>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39" name="直接连接符 238"/>
          <p:cNvCxnSpPr/>
          <p:nvPr/>
        </p:nvCxnSpPr>
        <p:spPr bwMode="auto">
          <a:xfrm flipH="1">
            <a:off x="2109913" y="4170822"/>
            <a:ext cx="126830" cy="355366"/>
          </a:xfrm>
          <a:prstGeom prst="line">
            <a:avLst/>
          </a:prstGeom>
          <a:solidFill>
            <a:srgbClr val="FFDE40"/>
          </a:solidFill>
          <a:ln w="9525" cap="flat" cmpd="sng" algn="ctr">
            <a:solidFill>
              <a:schemeClr val="tx1"/>
            </a:solidFill>
            <a:prstDash val="solid"/>
            <a:round/>
            <a:headEnd type="none" w="med" len="med"/>
            <a:tailEnd type="none" w="med" len="med"/>
          </a:ln>
          <a:effectLst/>
        </p:spPr>
      </p:cxnSp>
      <p:cxnSp>
        <p:nvCxnSpPr>
          <p:cNvPr id="240" name="直接连接符 239"/>
          <p:cNvCxnSpPr/>
          <p:nvPr/>
        </p:nvCxnSpPr>
        <p:spPr bwMode="auto">
          <a:xfrm>
            <a:off x="5378903" y="2639900"/>
            <a:ext cx="2023180" cy="678489"/>
          </a:xfrm>
          <a:prstGeom prst="line">
            <a:avLst/>
          </a:prstGeom>
          <a:noFill/>
          <a:ln w="19050" cap="flat" cmpd="sng" algn="ctr">
            <a:solidFill>
              <a:srgbClr val="FFFFFF">
                <a:lumMod val="50000"/>
              </a:srgbClr>
            </a:solidFill>
            <a:prstDash val="solid"/>
          </a:ln>
          <a:effectLst/>
        </p:spPr>
      </p:cxnSp>
      <p:cxnSp>
        <p:nvCxnSpPr>
          <p:cNvPr id="241" name="直接连接符 240"/>
          <p:cNvCxnSpPr>
            <a:stCxn id="231" idx="3"/>
            <a:endCxn id="200" idx="1"/>
          </p:cNvCxnSpPr>
          <p:nvPr/>
        </p:nvCxnSpPr>
        <p:spPr bwMode="auto">
          <a:xfrm>
            <a:off x="5370268" y="2934371"/>
            <a:ext cx="2003425" cy="680720"/>
          </a:xfrm>
          <a:prstGeom prst="line">
            <a:avLst/>
          </a:prstGeom>
          <a:noFill/>
          <a:ln w="19050" cap="flat" cmpd="sng" algn="ctr">
            <a:solidFill>
              <a:srgbClr val="FFFFFF">
                <a:lumMod val="50000"/>
              </a:srgbClr>
            </a:solidFill>
            <a:prstDash val="solid"/>
          </a:ln>
          <a:effectLst/>
        </p:spPr>
      </p:cxnSp>
      <p:cxnSp>
        <p:nvCxnSpPr>
          <p:cNvPr id="242" name="直接连接符 241"/>
          <p:cNvCxnSpPr>
            <a:stCxn id="199" idx="2"/>
            <a:endCxn id="231" idx="0"/>
          </p:cNvCxnSpPr>
          <p:nvPr/>
        </p:nvCxnSpPr>
        <p:spPr bwMode="auto">
          <a:xfrm>
            <a:off x="5245780" y="2777110"/>
            <a:ext cx="0" cy="20320"/>
          </a:xfrm>
          <a:prstGeom prst="line">
            <a:avLst/>
          </a:prstGeom>
          <a:noFill/>
          <a:ln w="19050" cap="flat" cmpd="sng" algn="ctr">
            <a:solidFill>
              <a:srgbClr val="FFFFFF">
                <a:lumMod val="50000"/>
              </a:srgbClr>
            </a:solidFill>
            <a:prstDash val="solid"/>
          </a:ln>
          <a:effectLst/>
        </p:spPr>
      </p:cxnSp>
      <p:cxnSp>
        <p:nvCxnSpPr>
          <p:cNvPr id="243" name="直接连接符 242"/>
          <p:cNvCxnSpPr/>
          <p:nvPr/>
        </p:nvCxnSpPr>
        <p:spPr bwMode="auto">
          <a:xfrm flipH="1">
            <a:off x="7512623" y="3391827"/>
            <a:ext cx="1" cy="158459"/>
          </a:xfrm>
          <a:prstGeom prst="line">
            <a:avLst/>
          </a:prstGeom>
          <a:noFill/>
          <a:ln w="19050" cap="flat" cmpd="sng" algn="ctr">
            <a:solidFill>
              <a:srgbClr val="FFFFFF">
                <a:lumMod val="50000"/>
              </a:srgbClr>
            </a:solidFill>
            <a:prstDash val="solid"/>
          </a:ln>
          <a:effectLst/>
        </p:spPr>
      </p:cxnSp>
      <p:pic>
        <p:nvPicPr>
          <p:cNvPr id="244" name="Picture 4"/>
          <p:cNvPicPr>
            <a:picLocks noChangeAspect="1" noChangeArrowheads="1"/>
          </p:cNvPicPr>
          <p:nvPr/>
        </p:nvPicPr>
        <p:blipFill>
          <a:blip r:embed="rId1" cstate="print"/>
          <a:srcRect/>
          <a:stretch>
            <a:fillRect/>
          </a:stretch>
        </p:blipFill>
        <p:spPr bwMode="auto">
          <a:xfrm>
            <a:off x="5141680" y="3717266"/>
            <a:ext cx="248976" cy="274419"/>
          </a:xfrm>
          <a:prstGeom prst="rect">
            <a:avLst/>
          </a:prstGeom>
          <a:noFill/>
          <a:ln w="9525">
            <a:noFill/>
            <a:miter lim="800000"/>
            <a:headEnd/>
            <a:tailEnd/>
          </a:ln>
        </p:spPr>
      </p:pic>
      <p:pic>
        <p:nvPicPr>
          <p:cNvPr id="245" name="Picture 4"/>
          <p:cNvPicPr>
            <a:picLocks noChangeAspect="1" noChangeArrowheads="1"/>
          </p:cNvPicPr>
          <p:nvPr/>
        </p:nvPicPr>
        <p:blipFill>
          <a:blip r:embed="rId1" cstate="print"/>
          <a:srcRect/>
          <a:stretch>
            <a:fillRect/>
          </a:stretch>
        </p:blipFill>
        <p:spPr bwMode="auto">
          <a:xfrm>
            <a:off x="5141680" y="4011751"/>
            <a:ext cx="248976" cy="274419"/>
          </a:xfrm>
          <a:prstGeom prst="rect">
            <a:avLst/>
          </a:prstGeom>
          <a:noFill/>
          <a:ln w="9525">
            <a:noFill/>
            <a:miter lim="800000"/>
            <a:headEnd/>
            <a:tailEnd/>
          </a:ln>
        </p:spPr>
      </p:pic>
      <p:cxnSp>
        <p:nvCxnSpPr>
          <p:cNvPr id="246" name="直接连接符 245"/>
          <p:cNvCxnSpPr>
            <a:stCxn id="244" idx="3"/>
            <a:endCxn id="206" idx="1"/>
          </p:cNvCxnSpPr>
          <p:nvPr/>
        </p:nvCxnSpPr>
        <p:spPr bwMode="auto">
          <a:xfrm flipV="1">
            <a:off x="5390648" y="3318535"/>
            <a:ext cx="2002790" cy="535940"/>
          </a:xfrm>
          <a:prstGeom prst="line">
            <a:avLst/>
          </a:prstGeom>
          <a:noFill/>
          <a:ln w="19050" cap="flat" cmpd="sng" algn="ctr">
            <a:solidFill>
              <a:srgbClr val="FFFFFF">
                <a:lumMod val="50000"/>
              </a:srgbClr>
            </a:solidFill>
            <a:prstDash val="solid"/>
          </a:ln>
          <a:effectLst/>
        </p:spPr>
      </p:cxnSp>
      <p:cxnSp>
        <p:nvCxnSpPr>
          <p:cNvPr id="247" name="直接连接符 246"/>
          <p:cNvCxnSpPr>
            <a:stCxn id="245" idx="3"/>
          </p:cNvCxnSpPr>
          <p:nvPr/>
        </p:nvCxnSpPr>
        <p:spPr bwMode="auto">
          <a:xfrm flipV="1">
            <a:off x="5390648" y="3621416"/>
            <a:ext cx="2002800" cy="527537"/>
          </a:xfrm>
          <a:prstGeom prst="line">
            <a:avLst/>
          </a:prstGeom>
          <a:noFill/>
          <a:ln w="19050" cap="flat" cmpd="sng" algn="ctr">
            <a:solidFill>
              <a:srgbClr val="FFFFFF">
                <a:lumMod val="50000"/>
              </a:srgbClr>
            </a:solidFill>
            <a:prstDash val="solid"/>
          </a:ln>
          <a:effectLst/>
        </p:spPr>
      </p:cxnSp>
      <p:cxnSp>
        <p:nvCxnSpPr>
          <p:cNvPr id="248" name="直接连接符 247"/>
          <p:cNvCxnSpPr/>
          <p:nvPr/>
        </p:nvCxnSpPr>
        <p:spPr bwMode="auto">
          <a:xfrm flipH="1">
            <a:off x="5282033" y="3955341"/>
            <a:ext cx="1" cy="158459"/>
          </a:xfrm>
          <a:prstGeom prst="line">
            <a:avLst/>
          </a:prstGeom>
          <a:noFill/>
          <a:ln w="19050" cap="flat" cmpd="sng" algn="ctr">
            <a:solidFill>
              <a:srgbClr val="FFFFFF">
                <a:lumMod val="50000"/>
              </a:srgbClr>
            </a:solidFill>
            <a:prstDash val="solid"/>
          </a:ln>
          <a:effectLst/>
        </p:spPr>
      </p:cxnSp>
      <p:sp>
        <p:nvSpPr>
          <p:cNvPr id="249" name="任意多边形 248"/>
          <p:cNvSpPr>
            <a:spLocks noChangeAspect="1"/>
          </p:cNvSpPr>
          <p:nvPr/>
        </p:nvSpPr>
        <p:spPr>
          <a:xfrm>
            <a:off x="9437633" y="3261652"/>
            <a:ext cx="822835" cy="372803"/>
          </a:xfrm>
          <a:custGeom>
            <a:avLst/>
            <a:gdLst>
              <a:gd name="connsiteX0" fmla="*/ 2035634 w 3839034"/>
              <a:gd name="connsiteY0" fmla="*/ 0 h 2400300"/>
              <a:gd name="connsiteX1" fmla="*/ 2889878 w 3839034"/>
              <a:gd name="connsiteY1" fmla="*/ 566231 h 2400300"/>
              <a:gd name="connsiteX2" fmla="*/ 2915901 w 3839034"/>
              <a:gd name="connsiteY2" fmla="*/ 650065 h 2400300"/>
              <a:gd name="connsiteX3" fmla="*/ 2962734 w 3839034"/>
              <a:gd name="connsiteY3" fmla="*/ 647700 h 2400300"/>
              <a:gd name="connsiteX4" fmla="*/ 3839034 w 3839034"/>
              <a:gd name="connsiteY4" fmla="*/ 1524000 h 2400300"/>
              <a:gd name="connsiteX5" fmla="*/ 3139339 w 3839034"/>
              <a:gd name="connsiteY5" fmla="*/ 2382497 h 2400300"/>
              <a:gd name="connsiteX6" fmla="*/ 3061682 w 3839034"/>
              <a:gd name="connsiteY6" fmla="*/ 2394349 h 2400300"/>
              <a:gd name="connsiteX7" fmla="*/ 3061682 w 3839034"/>
              <a:gd name="connsiteY7" fmla="*/ 2400300 h 2400300"/>
              <a:gd name="connsiteX8" fmla="*/ 2962734 w 3839034"/>
              <a:gd name="connsiteY8" fmla="*/ 2400300 h 2400300"/>
              <a:gd name="connsiteX9" fmla="*/ 799265 w 3839034"/>
              <a:gd name="connsiteY9" fmla="*/ 2400300 h 2400300"/>
              <a:gd name="connsiteX10" fmla="*/ 799265 w 3839034"/>
              <a:gd name="connsiteY10" fmla="*/ 2397207 h 2400300"/>
              <a:gd name="connsiteX11" fmla="*/ 738000 w 3839034"/>
              <a:gd name="connsiteY11" fmla="*/ 2400300 h 2400300"/>
              <a:gd name="connsiteX12" fmla="*/ 0 w 3839034"/>
              <a:gd name="connsiteY12" fmla="*/ 1662300 h 2400300"/>
              <a:gd name="connsiteX13" fmla="*/ 450737 w 3839034"/>
              <a:gd name="connsiteY13" fmla="*/ 982296 h 2400300"/>
              <a:gd name="connsiteX14" fmla="*/ 525055 w 3839034"/>
              <a:gd name="connsiteY14" fmla="*/ 959226 h 2400300"/>
              <a:gd name="connsiteX15" fmla="*/ 521817 w 3839034"/>
              <a:gd name="connsiteY15" fmla="*/ 927100 h 2400300"/>
              <a:gd name="connsiteX16" fmla="*/ 941617 w 3839034"/>
              <a:gd name="connsiteY16" fmla="*/ 507300 h 2400300"/>
              <a:gd name="connsiteX17" fmla="*/ 1176331 w 3839034"/>
              <a:gd name="connsiteY17" fmla="*/ 578995 h 2400300"/>
              <a:gd name="connsiteX18" fmla="*/ 1177205 w 3839034"/>
              <a:gd name="connsiteY18" fmla="*/ 579716 h 2400300"/>
              <a:gd name="connsiteX19" fmla="*/ 1181390 w 3839034"/>
              <a:gd name="connsiteY19" fmla="*/ 566231 h 2400300"/>
              <a:gd name="connsiteX20" fmla="*/ 2035634 w 3839034"/>
              <a:gd name="connsiteY20" fmla="*/ 0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9034" h="2400300">
                <a:moveTo>
                  <a:pt x="2035634" y="0"/>
                </a:moveTo>
                <a:cubicBezTo>
                  <a:pt x="2419651" y="0"/>
                  <a:pt x="2749136" y="233481"/>
                  <a:pt x="2889878" y="566231"/>
                </a:cubicBezTo>
                <a:lnTo>
                  <a:pt x="2915901" y="650065"/>
                </a:lnTo>
                <a:lnTo>
                  <a:pt x="2962734" y="647700"/>
                </a:lnTo>
                <a:cubicBezTo>
                  <a:pt x="3446701" y="647700"/>
                  <a:pt x="3839034" y="1040033"/>
                  <a:pt x="3839034" y="1524000"/>
                </a:cubicBezTo>
                <a:cubicBezTo>
                  <a:pt x="3839034" y="1947471"/>
                  <a:pt x="3538654" y="2300785"/>
                  <a:pt x="3139339" y="2382497"/>
                </a:cubicBezTo>
                <a:lnTo>
                  <a:pt x="3061682" y="2394349"/>
                </a:lnTo>
                <a:lnTo>
                  <a:pt x="3061682" y="2400300"/>
                </a:lnTo>
                <a:lnTo>
                  <a:pt x="2962734" y="2400300"/>
                </a:lnTo>
                <a:lnTo>
                  <a:pt x="799265" y="2400300"/>
                </a:lnTo>
                <a:lnTo>
                  <a:pt x="799265" y="2397207"/>
                </a:lnTo>
                <a:lnTo>
                  <a:pt x="738000" y="2400300"/>
                </a:lnTo>
                <a:cubicBezTo>
                  <a:pt x="330414" y="2400300"/>
                  <a:pt x="0" y="2069886"/>
                  <a:pt x="0" y="1662300"/>
                </a:cubicBezTo>
                <a:cubicBezTo>
                  <a:pt x="0" y="1356611"/>
                  <a:pt x="185858" y="1094330"/>
                  <a:pt x="450737" y="982296"/>
                </a:cubicBezTo>
                <a:lnTo>
                  <a:pt x="525055" y="959226"/>
                </a:lnTo>
                <a:lnTo>
                  <a:pt x="521817" y="927100"/>
                </a:lnTo>
                <a:cubicBezTo>
                  <a:pt x="521817" y="695251"/>
                  <a:pt x="709768" y="507300"/>
                  <a:pt x="941617" y="507300"/>
                </a:cubicBezTo>
                <a:cubicBezTo>
                  <a:pt x="1028561" y="507300"/>
                  <a:pt x="1109331" y="533731"/>
                  <a:pt x="1176331" y="578995"/>
                </a:cubicBezTo>
                <a:lnTo>
                  <a:pt x="1177205" y="579716"/>
                </a:lnTo>
                <a:lnTo>
                  <a:pt x="1181390" y="566231"/>
                </a:lnTo>
                <a:cubicBezTo>
                  <a:pt x="1322132" y="233481"/>
                  <a:pt x="1651617" y="0"/>
                  <a:pt x="2035634" y="0"/>
                </a:cubicBezTo>
                <a:close/>
              </a:path>
            </a:pathLst>
          </a:custGeom>
          <a:solidFill>
            <a:srgbClr val="008FD4"/>
          </a:solidFill>
          <a:ln w="25400" cap="flat" cmpd="sng" algn="ctr">
            <a:noFill/>
            <a:prstDash val="solid"/>
          </a:ln>
          <a:effectLst/>
        </p:spPr>
        <p:txBody>
          <a:bodyPr lIns="91314" tIns="45650" rIns="91314" bIns="45650" rtlCol="0" anchor="ctr"/>
          <a:p>
            <a:pPr algn="ctr" defTabSz="913765" fontAlgn="auto">
              <a:spcBef>
                <a:spcPts val="0"/>
              </a:spcBef>
              <a:spcAft>
                <a:spcPts val="0"/>
              </a:spcAft>
              <a:defRPr/>
            </a:pPr>
            <a:r>
              <a:rPr lang="en-US" altLang="zh-CN" sz="900" b="1" kern="0" dirty="0" smtClean="0">
                <a:solidFill>
                  <a:schemeClr val="bg1"/>
                </a:solidFill>
                <a:ea typeface="微软雅黑" panose="020B0503020204020204" charset="-122"/>
                <a:cs typeface="Arial" panose="020B0604020202020204" pitchFamily="34" charset="0"/>
              </a:rPr>
              <a:t>NGC</a:t>
            </a:r>
            <a:endParaRPr lang="zh-CN" altLang="en-US" sz="800" b="1" kern="0" dirty="0">
              <a:solidFill>
                <a:schemeClr val="bg1"/>
              </a:solidFill>
              <a:ea typeface="微软雅黑" panose="020B0503020204020204" charset="-122"/>
              <a:cs typeface="Arial" panose="020B0604020202020204" pitchFamily="34" charset="0"/>
            </a:endParaRPr>
          </a:p>
        </p:txBody>
      </p:sp>
      <p:sp>
        <p:nvSpPr>
          <p:cNvPr id="250" name="任意多边形 249"/>
          <p:cNvSpPr>
            <a:spLocks noChangeAspect="1"/>
          </p:cNvSpPr>
          <p:nvPr/>
        </p:nvSpPr>
        <p:spPr>
          <a:xfrm>
            <a:off x="4835143" y="4432729"/>
            <a:ext cx="822835" cy="372803"/>
          </a:xfrm>
          <a:custGeom>
            <a:avLst/>
            <a:gdLst>
              <a:gd name="connsiteX0" fmla="*/ 2035634 w 3839034"/>
              <a:gd name="connsiteY0" fmla="*/ 0 h 2400300"/>
              <a:gd name="connsiteX1" fmla="*/ 2889878 w 3839034"/>
              <a:gd name="connsiteY1" fmla="*/ 566231 h 2400300"/>
              <a:gd name="connsiteX2" fmla="*/ 2915901 w 3839034"/>
              <a:gd name="connsiteY2" fmla="*/ 650065 h 2400300"/>
              <a:gd name="connsiteX3" fmla="*/ 2962734 w 3839034"/>
              <a:gd name="connsiteY3" fmla="*/ 647700 h 2400300"/>
              <a:gd name="connsiteX4" fmla="*/ 3839034 w 3839034"/>
              <a:gd name="connsiteY4" fmla="*/ 1524000 h 2400300"/>
              <a:gd name="connsiteX5" fmla="*/ 3139339 w 3839034"/>
              <a:gd name="connsiteY5" fmla="*/ 2382497 h 2400300"/>
              <a:gd name="connsiteX6" fmla="*/ 3061682 w 3839034"/>
              <a:gd name="connsiteY6" fmla="*/ 2394349 h 2400300"/>
              <a:gd name="connsiteX7" fmla="*/ 3061682 w 3839034"/>
              <a:gd name="connsiteY7" fmla="*/ 2400300 h 2400300"/>
              <a:gd name="connsiteX8" fmla="*/ 2962734 w 3839034"/>
              <a:gd name="connsiteY8" fmla="*/ 2400300 h 2400300"/>
              <a:gd name="connsiteX9" fmla="*/ 799265 w 3839034"/>
              <a:gd name="connsiteY9" fmla="*/ 2400300 h 2400300"/>
              <a:gd name="connsiteX10" fmla="*/ 799265 w 3839034"/>
              <a:gd name="connsiteY10" fmla="*/ 2397207 h 2400300"/>
              <a:gd name="connsiteX11" fmla="*/ 738000 w 3839034"/>
              <a:gd name="connsiteY11" fmla="*/ 2400300 h 2400300"/>
              <a:gd name="connsiteX12" fmla="*/ 0 w 3839034"/>
              <a:gd name="connsiteY12" fmla="*/ 1662300 h 2400300"/>
              <a:gd name="connsiteX13" fmla="*/ 450737 w 3839034"/>
              <a:gd name="connsiteY13" fmla="*/ 982296 h 2400300"/>
              <a:gd name="connsiteX14" fmla="*/ 525055 w 3839034"/>
              <a:gd name="connsiteY14" fmla="*/ 959226 h 2400300"/>
              <a:gd name="connsiteX15" fmla="*/ 521817 w 3839034"/>
              <a:gd name="connsiteY15" fmla="*/ 927100 h 2400300"/>
              <a:gd name="connsiteX16" fmla="*/ 941617 w 3839034"/>
              <a:gd name="connsiteY16" fmla="*/ 507300 h 2400300"/>
              <a:gd name="connsiteX17" fmla="*/ 1176331 w 3839034"/>
              <a:gd name="connsiteY17" fmla="*/ 578995 h 2400300"/>
              <a:gd name="connsiteX18" fmla="*/ 1177205 w 3839034"/>
              <a:gd name="connsiteY18" fmla="*/ 579716 h 2400300"/>
              <a:gd name="connsiteX19" fmla="*/ 1181390 w 3839034"/>
              <a:gd name="connsiteY19" fmla="*/ 566231 h 2400300"/>
              <a:gd name="connsiteX20" fmla="*/ 2035634 w 3839034"/>
              <a:gd name="connsiteY20" fmla="*/ 0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9034" h="2400300">
                <a:moveTo>
                  <a:pt x="2035634" y="0"/>
                </a:moveTo>
                <a:cubicBezTo>
                  <a:pt x="2419651" y="0"/>
                  <a:pt x="2749136" y="233481"/>
                  <a:pt x="2889878" y="566231"/>
                </a:cubicBezTo>
                <a:lnTo>
                  <a:pt x="2915901" y="650065"/>
                </a:lnTo>
                <a:lnTo>
                  <a:pt x="2962734" y="647700"/>
                </a:lnTo>
                <a:cubicBezTo>
                  <a:pt x="3446701" y="647700"/>
                  <a:pt x="3839034" y="1040033"/>
                  <a:pt x="3839034" y="1524000"/>
                </a:cubicBezTo>
                <a:cubicBezTo>
                  <a:pt x="3839034" y="1947471"/>
                  <a:pt x="3538654" y="2300785"/>
                  <a:pt x="3139339" y="2382497"/>
                </a:cubicBezTo>
                <a:lnTo>
                  <a:pt x="3061682" y="2394349"/>
                </a:lnTo>
                <a:lnTo>
                  <a:pt x="3061682" y="2400300"/>
                </a:lnTo>
                <a:lnTo>
                  <a:pt x="2962734" y="2400300"/>
                </a:lnTo>
                <a:lnTo>
                  <a:pt x="799265" y="2400300"/>
                </a:lnTo>
                <a:lnTo>
                  <a:pt x="799265" y="2397207"/>
                </a:lnTo>
                <a:lnTo>
                  <a:pt x="738000" y="2400300"/>
                </a:lnTo>
                <a:cubicBezTo>
                  <a:pt x="330414" y="2400300"/>
                  <a:pt x="0" y="2069886"/>
                  <a:pt x="0" y="1662300"/>
                </a:cubicBezTo>
                <a:cubicBezTo>
                  <a:pt x="0" y="1356611"/>
                  <a:pt x="185858" y="1094330"/>
                  <a:pt x="450737" y="982296"/>
                </a:cubicBezTo>
                <a:lnTo>
                  <a:pt x="525055" y="959226"/>
                </a:lnTo>
                <a:lnTo>
                  <a:pt x="521817" y="927100"/>
                </a:lnTo>
                <a:cubicBezTo>
                  <a:pt x="521817" y="695251"/>
                  <a:pt x="709768" y="507300"/>
                  <a:pt x="941617" y="507300"/>
                </a:cubicBezTo>
                <a:cubicBezTo>
                  <a:pt x="1028561" y="507300"/>
                  <a:pt x="1109331" y="533731"/>
                  <a:pt x="1176331" y="578995"/>
                </a:cubicBezTo>
                <a:lnTo>
                  <a:pt x="1177205" y="579716"/>
                </a:lnTo>
                <a:lnTo>
                  <a:pt x="1181390" y="566231"/>
                </a:lnTo>
                <a:cubicBezTo>
                  <a:pt x="1322132" y="233481"/>
                  <a:pt x="1651617" y="0"/>
                  <a:pt x="2035634" y="0"/>
                </a:cubicBezTo>
                <a:close/>
              </a:path>
            </a:pathLst>
          </a:custGeom>
          <a:solidFill>
            <a:srgbClr val="008FD4"/>
          </a:solidFill>
          <a:ln w="25400" cap="flat" cmpd="sng" algn="ctr">
            <a:noFill/>
            <a:prstDash val="solid"/>
          </a:ln>
          <a:effectLst/>
        </p:spPr>
        <p:txBody>
          <a:bodyPr lIns="91314" tIns="45650" rIns="91314" bIns="45650" rtlCol="0" anchor="ctr"/>
          <a:p>
            <a:pPr algn="ctr" defTabSz="913765" fontAlgn="auto">
              <a:spcBef>
                <a:spcPts val="0"/>
              </a:spcBef>
              <a:spcAft>
                <a:spcPts val="0"/>
              </a:spcAft>
              <a:defRPr/>
            </a:pPr>
            <a:r>
              <a:rPr lang="en-US" altLang="zh-CN" sz="800" b="1" kern="0" dirty="0" smtClean="0">
                <a:solidFill>
                  <a:schemeClr val="bg1"/>
                </a:solidFill>
                <a:ea typeface="微软雅黑" panose="020B0503020204020204" charset="-122"/>
                <a:cs typeface="Arial" panose="020B0604020202020204" pitchFamily="34" charset="0"/>
              </a:rPr>
              <a:t>CU/MEC</a:t>
            </a:r>
            <a:endParaRPr lang="zh-CN" altLang="en-US" sz="800" b="1" kern="0" dirty="0">
              <a:solidFill>
                <a:schemeClr val="bg1"/>
              </a:solidFill>
              <a:ea typeface="微软雅黑" panose="020B0503020204020204" charset="-122"/>
              <a:cs typeface="Arial" panose="020B0604020202020204" pitchFamily="34" charset="0"/>
            </a:endParaRPr>
          </a:p>
        </p:txBody>
      </p:sp>
      <p:sp>
        <p:nvSpPr>
          <p:cNvPr id="251" name="TextBox 250"/>
          <p:cNvSpPr txBox="1"/>
          <p:nvPr/>
        </p:nvSpPr>
        <p:spPr>
          <a:xfrm>
            <a:off x="4537414" y="3230253"/>
            <a:ext cx="963843" cy="261691"/>
          </a:xfrm>
          <a:prstGeom prst="rect">
            <a:avLst/>
          </a:prstGeom>
          <a:noFill/>
        </p:spPr>
        <p:txBody>
          <a:bodyPr wrap="square" lIns="91395" tIns="45694" rIns="91395" bIns="45694" rtlCol="0">
            <a:spAutoFit/>
          </a:bodyPr>
          <a:p>
            <a:pPr defTabSz="913765" fontAlgn="auto">
              <a:spcBef>
                <a:spcPts val="0"/>
              </a:spcBef>
              <a:spcAft>
                <a:spcPts val="0"/>
              </a:spcAft>
              <a:defRPr/>
            </a:pPr>
            <a:r>
              <a:rPr lang="zh-CN" altLang="en-US" sz="1100" kern="0" dirty="0" smtClean="0">
                <a:solidFill>
                  <a:schemeClr val="bg1"/>
                </a:solidFill>
                <a:latin typeface="+mn-ea"/>
                <a:ea typeface="+mn-ea"/>
                <a:cs typeface="Arial" panose="020B0604020202020204" pitchFamily="34" charset="0"/>
              </a:rPr>
              <a:t>普通汇聚</a:t>
            </a:r>
            <a:endParaRPr lang="zh-CN" altLang="en-US" sz="1100" kern="0" dirty="0">
              <a:solidFill>
                <a:schemeClr val="bg1"/>
              </a:solidFill>
              <a:latin typeface="+mn-ea"/>
              <a:ea typeface="+mn-ea"/>
              <a:cs typeface="Arial" panose="020B0604020202020204" pitchFamily="34" charset="0"/>
            </a:endParaRPr>
          </a:p>
        </p:txBody>
      </p:sp>
      <p:cxnSp>
        <p:nvCxnSpPr>
          <p:cNvPr id="252" name="直接连接符 251"/>
          <p:cNvCxnSpPr>
            <a:stCxn id="245" idx="2"/>
            <a:endCxn id="250" idx="0"/>
          </p:cNvCxnSpPr>
          <p:nvPr/>
        </p:nvCxnSpPr>
        <p:spPr bwMode="auto">
          <a:xfrm>
            <a:off x="5266161" y="4286163"/>
            <a:ext cx="5080" cy="146685"/>
          </a:xfrm>
          <a:prstGeom prst="line">
            <a:avLst/>
          </a:prstGeom>
          <a:solidFill>
            <a:srgbClr val="FFDE40"/>
          </a:solidFill>
          <a:ln w="9525" cap="flat" cmpd="sng" algn="ctr">
            <a:solidFill>
              <a:srgbClr val="008ED3"/>
            </a:solidFill>
            <a:prstDash val="solid"/>
            <a:round/>
            <a:headEnd type="none" w="med" len="med"/>
            <a:tailEnd type="none" w="med" len="med"/>
          </a:ln>
          <a:effectLst/>
        </p:spPr>
      </p:cxnSp>
      <p:cxnSp>
        <p:nvCxnSpPr>
          <p:cNvPr id="253" name="直接连接符 252"/>
          <p:cNvCxnSpPr>
            <a:endCxn id="244" idx="0"/>
          </p:cNvCxnSpPr>
          <p:nvPr/>
        </p:nvCxnSpPr>
        <p:spPr bwMode="auto">
          <a:xfrm>
            <a:off x="5266161" y="3005919"/>
            <a:ext cx="0" cy="711355"/>
          </a:xfrm>
          <a:prstGeom prst="line">
            <a:avLst/>
          </a:prstGeom>
          <a:noFill/>
          <a:ln w="19050" cap="flat" cmpd="sng" algn="ctr">
            <a:solidFill>
              <a:srgbClr val="FFFFFF">
                <a:lumMod val="50000"/>
              </a:srgbClr>
            </a:solidFill>
            <a:prstDash val="solid"/>
          </a:ln>
          <a:effectLst/>
        </p:spPr>
      </p:cxnSp>
      <p:sp>
        <p:nvSpPr>
          <p:cNvPr id="254" name="任意多边形 253"/>
          <p:cNvSpPr>
            <a:spLocks noChangeAspect="1"/>
          </p:cNvSpPr>
          <p:nvPr/>
        </p:nvSpPr>
        <p:spPr>
          <a:xfrm>
            <a:off x="4833046" y="2087904"/>
            <a:ext cx="822835" cy="372803"/>
          </a:xfrm>
          <a:custGeom>
            <a:avLst/>
            <a:gdLst>
              <a:gd name="connsiteX0" fmla="*/ 2035634 w 3839034"/>
              <a:gd name="connsiteY0" fmla="*/ 0 h 2400300"/>
              <a:gd name="connsiteX1" fmla="*/ 2889878 w 3839034"/>
              <a:gd name="connsiteY1" fmla="*/ 566231 h 2400300"/>
              <a:gd name="connsiteX2" fmla="*/ 2915901 w 3839034"/>
              <a:gd name="connsiteY2" fmla="*/ 650065 h 2400300"/>
              <a:gd name="connsiteX3" fmla="*/ 2962734 w 3839034"/>
              <a:gd name="connsiteY3" fmla="*/ 647700 h 2400300"/>
              <a:gd name="connsiteX4" fmla="*/ 3839034 w 3839034"/>
              <a:gd name="connsiteY4" fmla="*/ 1524000 h 2400300"/>
              <a:gd name="connsiteX5" fmla="*/ 3139339 w 3839034"/>
              <a:gd name="connsiteY5" fmla="*/ 2382497 h 2400300"/>
              <a:gd name="connsiteX6" fmla="*/ 3061682 w 3839034"/>
              <a:gd name="connsiteY6" fmla="*/ 2394349 h 2400300"/>
              <a:gd name="connsiteX7" fmla="*/ 3061682 w 3839034"/>
              <a:gd name="connsiteY7" fmla="*/ 2400300 h 2400300"/>
              <a:gd name="connsiteX8" fmla="*/ 2962734 w 3839034"/>
              <a:gd name="connsiteY8" fmla="*/ 2400300 h 2400300"/>
              <a:gd name="connsiteX9" fmla="*/ 799265 w 3839034"/>
              <a:gd name="connsiteY9" fmla="*/ 2400300 h 2400300"/>
              <a:gd name="connsiteX10" fmla="*/ 799265 w 3839034"/>
              <a:gd name="connsiteY10" fmla="*/ 2397207 h 2400300"/>
              <a:gd name="connsiteX11" fmla="*/ 738000 w 3839034"/>
              <a:gd name="connsiteY11" fmla="*/ 2400300 h 2400300"/>
              <a:gd name="connsiteX12" fmla="*/ 0 w 3839034"/>
              <a:gd name="connsiteY12" fmla="*/ 1662300 h 2400300"/>
              <a:gd name="connsiteX13" fmla="*/ 450737 w 3839034"/>
              <a:gd name="connsiteY13" fmla="*/ 982296 h 2400300"/>
              <a:gd name="connsiteX14" fmla="*/ 525055 w 3839034"/>
              <a:gd name="connsiteY14" fmla="*/ 959226 h 2400300"/>
              <a:gd name="connsiteX15" fmla="*/ 521817 w 3839034"/>
              <a:gd name="connsiteY15" fmla="*/ 927100 h 2400300"/>
              <a:gd name="connsiteX16" fmla="*/ 941617 w 3839034"/>
              <a:gd name="connsiteY16" fmla="*/ 507300 h 2400300"/>
              <a:gd name="connsiteX17" fmla="*/ 1176331 w 3839034"/>
              <a:gd name="connsiteY17" fmla="*/ 578995 h 2400300"/>
              <a:gd name="connsiteX18" fmla="*/ 1177205 w 3839034"/>
              <a:gd name="connsiteY18" fmla="*/ 579716 h 2400300"/>
              <a:gd name="connsiteX19" fmla="*/ 1181390 w 3839034"/>
              <a:gd name="connsiteY19" fmla="*/ 566231 h 2400300"/>
              <a:gd name="connsiteX20" fmla="*/ 2035634 w 3839034"/>
              <a:gd name="connsiteY20" fmla="*/ 0 h 24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9034" h="2400300">
                <a:moveTo>
                  <a:pt x="2035634" y="0"/>
                </a:moveTo>
                <a:cubicBezTo>
                  <a:pt x="2419651" y="0"/>
                  <a:pt x="2749136" y="233481"/>
                  <a:pt x="2889878" y="566231"/>
                </a:cubicBezTo>
                <a:lnTo>
                  <a:pt x="2915901" y="650065"/>
                </a:lnTo>
                <a:lnTo>
                  <a:pt x="2962734" y="647700"/>
                </a:lnTo>
                <a:cubicBezTo>
                  <a:pt x="3446701" y="647700"/>
                  <a:pt x="3839034" y="1040033"/>
                  <a:pt x="3839034" y="1524000"/>
                </a:cubicBezTo>
                <a:cubicBezTo>
                  <a:pt x="3839034" y="1947471"/>
                  <a:pt x="3538654" y="2300785"/>
                  <a:pt x="3139339" y="2382497"/>
                </a:cubicBezTo>
                <a:lnTo>
                  <a:pt x="3061682" y="2394349"/>
                </a:lnTo>
                <a:lnTo>
                  <a:pt x="3061682" y="2400300"/>
                </a:lnTo>
                <a:lnTo>
                  <a:pt x="2962734" y="2400300"/>
                </a:lnTo>
                <a:lnTo>
                  <a:pt x="799265" y="2400300"/>
                </a:lnTo>
                <a:lnTo>
                  <a:pt x="799265" y="2397207"/>
                </a:lnTo>
                <a:lnTo>
                  <a:pt x="738000" y="2400300"/>
                </a:lnTo>
                <a:cubicBezTo>
                  <a:pt x="330414" y="2400300"/>
                  <a:pt x="0" y="2069886"/>
                  <a:pt x="0" y="1662300"/>
                </a:cubicBezTo>
                <a:cubicBezTo>
                  <a:pt x="0" y="1356611"/>
                  <a:pt x="185858" y="1094330"/>
                  <a:pt x="450737" y="982296"/>
                </a:cubicBezTo>
                <a:lnTo>
                  <a:pt x="525055" y="959226"/>
                </a:lnTo>
                <a:lnTo>
                  <a:pt x="521817" y="927100"/>
                </a:lnTo>
                <a:cubicBezTo>
                  <a:pt x="521817" y="695251"/>
                  <a:pt x="709768" y="507300"/>
                  <a:pt x="941617" y="507300"/>
                </a:cubicBezTo>
                <a:cubicBezTo>
                  <a:pt x="1028561" y="507300"/>
                  <a:pt x="1109331" y="533731"/>
                  <a:pt x="1176331" y="578995"/>
                </a:cubicBezTo>
                <a:lnTo>
                  <a:pt x="1177205" y="579716"/>
                </a:lnTo>
                <a:lnTo>
                  <a:pt x="1181390" y="566231"/>
                </a:lnTo>
                <a:cubicBezTo>
                  <a:pt x="1322132" y="233481"/>
                  <a:pt x="1651617" y="0"/>
                  <a:pt x="2035634" y="0"/>
                </a:cubicBezTo>
                <a:close/>
              </a:path>
            </a:pathLst>
          </a:custGeom>
          <a:solidFill>
            <a:srgbClr val="008FD4"/>
          </a:solidFill>
          <a:ln w="25400" cap="flat" cmpd="sng" algn="ctr">
            <a:noFill/>
            <a:prstDash val="solid"/>
          </a:ln>
          <a:effectLst/>
        </p:spPr>
        <p:txBody>
          <a:bodyPr lIns="91314" tIns="45650" rIns="91314" bIns="45650" rtlCol="0" anchor="ctr"/>
          <a:p>
            <a:pPr algn="ctr" defTabSz="913765" fontAlgn="auto">
              <a:spcBef>
                <a:spcPts val="0"/>
              </a:spcBef>
              <a:spcAft>
                <a:spcPts val="0"/>
              </a:spcAft>
              <a:defRPr/>
            </a:pPr>
            <a:r>
              <a:rPr lang="en-US" altLang="zh-CN" sz="900" b="1" kern="0" dirty="0" smtClean="0">
                <a:solidFill>
                  <a:schemeClr val="bg1"/>
                </a:solidFill>
                <a:ea typeface="微软雅黑" panose="020B0503020204020204" charset="-122"/>
                <a:cs typeface="Arial" panose="020B0604020202020204" pitchFamily="34" charset="0"/>
              </a:rPr>
              <a:t>CU/MEC</a:t>
            </a:r>
            <a:endParaRPr lang="zh-CN" altLang="en-US" sz="800" b="1" kern="0" dirty="0">
              <a:solidFill>
                <a:schemeClr val="bg1"/>
              </a:solidFill>
              <a:ea typeface="微软雅黑" panose="020B0503020204020204" charset="-122"/>
              <a:cs typeface="Arial" panose="020B0604020202020204" pitchFamily="34" charset="0"/>
            </a:endParaRPr>
          </a:p>
        </p:txBody>
      </p:sp>
      <p:sp>
        <p:nvSpPr>
          <p:cNvPr id="255" name="TextBox 254"/>
          <p:cNvSpPr txBox="1"/>
          <p:nvPr/>
        </p:nvSpPr>
        <p:spPr>
          <a:xfrm>
            <a:off x="5367708" y="3306814"/>
            <a:ext cx="1084709" cy="274320"/>
          </a:xfrm>
          <a:prstGeom prst="rect">
            <a:avLst/>
          </a:prstGeom>
          <a:noFill/>
        </p:spPr>
        <p:txBody>
          <a:bodyPr wrap="square" lIns="91395" tIns="45694" rIns="91395" bIns="45694" rtlCol="0">
            <a:spAutoFit/>
          </a:bodyPr>
          <a:p>
            <a:pPr defTabSz="913765" fontAlgn="auto">
              <a:spcBef>
                <a:spcPts val="0"/>
              </a:spcBef>
              <a:spcAft>
                <a:spcPts val="0"/>
              </a:spcAft>
              <a:defRPr/>
            </a:pPr>
            <a:r>
              <a:rPr lang="en-US" altLang="zh-CN" sz="1200" kern="0" dirty="0" smtClean="0">
                <a:solidFill>
                  <a:schemeClr val="tx1"/>
                </a:solidFill>
                <a:latin typeface="+mn-ea"/>
                <a:ea typeface="+mn-ea"/>
                <a:cs typeface="Arial" panose="020B0604020202020204" pitchFamily="34" charset="0"/>
              </a:rPr>
              <a:t>Mesh</a:t>
            </a:r>
            <a:endParaRPr lang="zh-CN" altLang="en-US" sz="1200" kern="0" dirty="0" smtClean="0">
              <a:solidFill>
                <a:schemeClr val="tx1"/>
              </a:solidFill>
              <a:latin typeface="+mn-ea"/>
              <a:ea typeface="+mn-ea"/>
              <a:cs typeface="Arial" panose="020B0604020202020204" pitchFamily="34" charset="0"/>
            </a:endParaRPr>
          </a:p>
        </p:txBody>
      </p:sp>
      <p:cxnSp>
        <p:nvCxnSpPr>
          <p:cNvPr id="257" name="直接连接符 256"/>
          <p:cNvCxnSpPr/>
          <p:nvPr/>
        </p:nvCxnSpPr>
        <p:spPr bwMode="auto">
          <a:xfrm flipV="1">
            <a:off x="1563290" y="2910928"/>
            <a:ext cx="351247" cy="32830"/>
          </a:xfrm>
          <a:prstGeom prst="line">
            <a:avLst/>
          </a:prstGeom>
          <a:solidFill>
            <a:srgbClr val="FFDE40"/>
          </a:solidFill>
          <a:ln w="9525" cap="flat" cmpd="sng" algn="ctr">
            <a:solidFill>
              <a:schemeClr val="tx1"/>
            </a:solidFill>
            <a:prstDash val="solid"/>
            <a:round/>
            <a:headEnd type="none" w="med" len="med"/>
            <a:tailEnd type="none" w="med" len="med"/>
          </a:ln>
          <a:effectLst/>
        </p:spPr>
      </p:cxnSp>
      <p:sp>
        <p:nvSpPr>
          <p:cNvPr id="342" name="TextBox 341"/>
          <p:cNvSpPr txBox="1"/>
          <p:nvPr/>
        </p:nvSpPr>
        <p:spPr>
          <a:xfrm>
            <a:off x="7852859" y="3413908"/>
            <a:ext cx="1310785" cy="261691"/>
          </a:xfrm>
          <a:prstGeom prst="rect">
            <a:avLst/>
          </a:prstGeom>
          <a:noFill/>
        </p:spPr>
        <p:txBody>
          <a:bodyPr wrap="square" lIns="91395" tIns="45694" rIns="91395" bIns="45694" rtlCol="0">
            <a:spAutoFit/>
          </a:bodyPr>
          <a:p>
            <a:pPr defTabSz="913765" fontAlgn="auto">
              <a:spcBef>
                <a:spcPts val="0"/>
              </a:spcBef>
              <a:spcAft>
                <a:spcPts val="0"/>
              </a:spcAft>
              <a:defRPr/>
            </a:pPr>
            <a:r>
              <a:rPr lang="en-US" altLang="zh-CN" sz="1100" kern="0" dirty="0" smtClean="0">
                <a:solidFill>
                  <a:schemeClr val="bg2"/>
                </a:solidFill>
                <a:ea typeface="宋体" panose="02010600030101010101" pitchFamily="2" charset="-122"/>
                <a:cs typeface="Arial" panose="020B0604020202020204" pitchFamily="34" charset="0"/>
              </a:rPr>
              <a:t>PTN over OTN</a:t>
            </a:r>
            <a:endParaRPr lang="zh-CN" altLang="en-US" sz="1100" kern="0" dirty="0">
              <a:solidFill>
                <a:schemeClr val="bg2"/>
              </a:solidFill>
              <a:ea typeface="宋体" panose="02010600030101010101" pitchFamily="2" charset="-122"/>
              <a:cs typeface="Arial" panose="020B0604020202020204" pitchFamily="34" charset="0"/>
            </a:endParaRPr>
          </a:p>
        </p:txBody>
      </p:sp>
      <p:cxnSp>
        <p:nvCxnSpPr>
          <p:cNvPr id="343" name="直接连接符 342"/>
          <p:cNvCxnSpPr/>
          <p:nvPr/>
        </p:nvCxnSpPr>
        <p:spPr bwMode="auto">
          <a:xfrm flipV="1">
            <a:off x="2099590" y="2858467"/>
            <a:ext cx="1189717" cy="52469"/>
          </a:xfrm>
          <a:prstGeom prst="line">
            <a:avLst/>
          </a:prstGeom>
          <a:solidFill>
            <a:srgbClr val="FFDE40"/>
          </a:solidFill>
          <a:ln w="9525" cap="flat" cmpd="sng" algn="ctr">
            <a:solidFill>
              <a:srgbClr val="008ED3"/>
            </a:solidFill>
            <a:prstDash val="solid"/>
            <a:round/>
            <a:headEnd type="none" w="med" len="med"/>
            <a:tailEnd type="none" w="med" len="med"/>
          </a:ln>
          <a:effectLst/>
        </p:spPr>
      </p:cxnSp>
      <p:grpSp>
        <p:nvGrpSpPr>
          <p:cNvPr id="345" name="组合 199"/>
          <p:cNvGrpSpPr/>
          <p:nvPr/>
        </p:nvGrpSpPr>
        <p:grpSpPr>
          <a:xfrm>
            <a:off x="2853755" y="3700604"/>
            <a:ext cx="357110" cy="219360"/>
            <a:chOff x="3659816" y="3395376"/>
            <a:chExt cx="472806" cy="288589"/>
          </a:xfrm>
        </p:grpSpPr>
        <p:grpSp>
          <p:nvGrpSpPr>
            <p:cNvPr id="346" name="组合 361"/>
            <p:cNvGrpSpPr/>
            <p:nvPr/>
          </p:nvGrpSpPr>
          <p:grpSpPr>
            <a:xfrm>
              <a:off x="3659817" y="3535753"/>
              <a:ext cx="470424" cy="148212"/>
              <a:chOff x="2681288" y="1384300"/>
              <a:chExt cx="1171575" cy="379413"/>
            </a:xfrm>
          </p:grpSpPr>
          <p:sp>
            <p:nvSpPr>
              <p:cNvPr id="353"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354"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347" name="组合 355"/>
            <p:cNvGrpSpPr/>
            <p:nvPr/>
          </p:nvGrpSpPr>
          <p:grpSpPr>
            <a:xfrm>
              <a:off x="3659816" y="3466456"/>
              <a:ext cx="470424" cy="148212"/>
              <a:chOff x="2681288" y="1384300"/>
              <a:chExt cx="1171575" cy="379413"/>
            </a:xfrm>
          </p:grpSpPr>
          <p:sp>
            <p:nvSpPr>
              <p:cNvPr id="351"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352"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nvGrpSpPr>
            <p:cNvPr id="348" name="组合 347"/>
            <p:cNvGrpSpPr/>
            <p:nvPr/>
          </p:nvGrpSpPr>
          <p:grpSpPr>
            <a:xfrm>
              <a:off x="3662198" y="3395376"/>
              <a:ext cx="470424" cy="148212"/>
              <a:chOff x="2681288" y="1384300"/>
              <a:chExt cx="1171575" cy="379413"/>
            </a:xfrm>
          </p:grpSpPr>
          <p:sp>
            <p:nvSpPr>
              <p:cNvPr id="349" name="Freeform 22"/>
              <p:cNvSpPr>
                <a:spLocks noEditPoints="1"/>
              </p:cNvSpPr>
              <p:nvPr/>
            </p:nvSpPr>
            <p:spPr bwMode="auto">
              <a:xfrm>
                <a:off x="2681288" y="1384300"/>
                <a:ext cx="1171575" cy="379413"/>
              </a:xfrm>
              <a:custGeom>
                <a:avLst/>
                <a:gdLst/>
                <a:ahLst/>
                <a:cxnLst>
                  <a:cxn ang="0">
                    <a:pos x="936" y="479"/>
                  </a:cxn>
                  <a:cxn ang="0">
                    <a:pos x="940" y="480"/>
                  </a:cxn>
                  <a:cxn ang="0">
                    <a:pos x="943" y="480"/>
                  </a:cxn>
                  <a:cxn ang="0">
                    <a:pos x="944" y="480"/>
                  </a:cxn>
                  <a:cxn ang="0">
                    <a:pos x="945" y="479"/>
                  </a:cxn>
                  <a:cxn ang="0">
                    <a:pos x="947" y="475"/>
                  </a:cxn>
                  <a:cxn ang="0">
                    <a:pos x="947" y="463"/>
                  </a:cxn>
                  <a:cxn ang="0">
                    <a:pos x="947" y="445"/>
                  </a:cxn>
                  <a:cxn ang="0">
                    <a:pos x="947" y="414"/>
                  </a:cxn>
                  <a:cxn ang="0">
                    <a:pos x="947" y="382"/>
                  </a:cxn>
                  <a:cxn ang="0">
                    <a:pos x="947" y="353"/>
                  </a:cxn>
                  <a:cxn ang="0">
                    <a:pos x="947" y="336"/>
                  </a:cxn>
                  <a:cxn ang="0">
                    <a:pos x="947" y="334"/>
                  </a:cxn>
                  <a:cxn ang="0">
                    <a:pos x="947" y="331"/>
                  </a:cxn>
                  <a:cxn ang="0">
                    <a:pos x="944" y="327"/>
                  </a:cxn>
                  <a:cxn ang="0">
                    <a:pos x="943" y="325"/>
                  </a:cxn>
                  <a:cxn ang="0">
                    <a:pos x="940" y="324"/>
                  </a:cxn>
                  <a:cxn ang="0">
                    <a:pos x="938" y="322"/>
                  </a:cxn>
                  <a:cxn ang="0">
                    <a:pos x="934" y="322"/>
                  </a:cxn>
                  <a:cxn ang="0">
                    <a:pos x="919" y="318"/>
                  </a:cxn>
                  <a:cxn ang="0">
                    <a:pos x="913" y="317"/>
                  </a:cxn>
                  <a:cxn ang="0">
                    <a:pos x="913" y="317"/>
                  </a:cxn>
                  <a:cxn ang="0">
                    <a:pos x="34" y="101"/>
                  </a:cxn>
                  <a:cxn ang="0">
                    <a:pos x="8" y="93"/>
                  </a:cxn>
                  <a:cxn ang="0">
                    <a:pos x="4" y="93"/>
                  </a:cxn>
                  <a:cxn ang="0">
                    <a:pos x="3" y="93"/>
                  </a:cxn>
                  <a:cxn ang="0">
                    <a:pos x="1" y="95"/>
                  </a:cxn>
                  <a:cxn ang="0">
                    <a:pos x="1" y="96"/>
                  </a:cxn>
                  <a:cxn ang="0">
                    <a:pos x="0" y="99"/>
                  </a:cxn>
                  <a:cxn ang="0">
                    <a:pos x="0" y="110"/>
                  </a:cxn>
                  <a:cxn ang="0">
                    <a:pos x="0" y="128"/>
                  </a:cxn>
                  <a:cxn ang="0">
                    <a:pos x="0" y="159"/>
                  </a:cxn>
                  <a:cxn ang="0">
                    <a:pos x="0" y="192"/>
                  </a:cxn>
                  <a:cxn ang="0">
                    <a:pos x="0" y="221"/>
                  </a:cxn>
                  <a:cxn ang="0">
                    <a:pos x="0" y="237"/>
                  </a:cxn>
                  <a:cxn ang="0">
                    <a:pos x="0" y="240"/>
                  </a:cxn>
                  <a:cxn ang="0">
                    <a:pos x="0" y="242"/>
                  </a:cxn>
                  <a:cxn ang="0">
                    <a:pos x="3" y="247"/>
                  </a:cxn>
                  <a:cxn ang="0">
                    <a:pos x="4" y="249"/>
                  </a:cxn>
                  <a:cxn ang="0">
                    <a:pos x="7" y="250"/>
                  </a:cxn>
                  <a:cxn ang="0">
                    <a:pos x="9" y="251"/>
                  </a:cxn>
                  <a:cxn ang="0">
                    <a:pos x="13" y="252"/>
                  </a:cxn>
                  <a:cxn ang="0">
                    <a:pos x="27" y="255"/>
                  </a:cxn>
                  <a:cxn ang="0">
                    <a:pos x="34" y="256"/>
                  </a:cxn>
                  <a:cxn ang="0">
                    <a:pos x="34" y="256"/>
                  </a:cxn>
                  <a:cxn ang="0">
                    <a:pos x="608" y="0"/>
                  </a:cxn>
                  <a:cxn ang="0">
                    <a:pos x="56" y="95"/>
                  </a:cxn>
                  <a:cxn ang="0">
                    <a:pos x="1477" y="174"/>
                  </a:cxn>
                  <a:cxn ang="0">
                    <a:pos x="958" y="333"/>
                  </a:cxn>
                  <a:cxn ang="0">
                    <a:pos x="958" y="327"/>
                  </a:cxn>
                  <a:cxn ang="0">
                    <a:pos x="957" y="322"/>
                  </a:cxn>
                  <a:cxn ang="0">
                    <a:pos x="956" y="320"/>
                  </a:cxn>
                  <a:cxn ang="0">
                    <a:pos x="953" y="318"/>
                  </a:cxn>
                  <a:cxn ang="0">
                    <a:pos x="950" y="316"/>
                  </a:cxn>
                  <a:cxn ang="0">
                    <a:pos x="947" y="315"/>
                  </a:cxn>
                  <a:cxn ang="0">
                    <a:pos x="943" y="313"/>
                  </a:cxn>
                  <a:cxn ang="0">
                    <a:pos x="938" y="312"/>
                  </a:cxn>
                  <a:cxn ang="0">
                    <a:pos x="932" y="311"/>
                  </a:cxn>
                  <a:cxn ang="0">
                    <a:pos x="927" y="311"/>
                  </a:cxn>
                  <a:cxn ang="0">
                    <a:pos x="1477" y="174"/>
                  </a:cxn>
                  <a:cxn ang="0">
                    <a:pos x="45" y="103"/>
                  </a:cxn>
                  <a:cxn ang="0">
                    <a:pos x="901" y="468"/>
                  </a:cxn>
                </a:cxnLst>
                <a:rect l="0" t="0" r="r" b="b"/>
                <a:pathLst>
                  <a:path w="1477" h="480">
                    <a:moveTo>
                      <a:pt x="913" y="317"/>
                    </a:moveTo>
                    <a:lnTo>
                      <a:pt x="913" y="472"/>
                    </a:lnTo>
                    <a:lnTo>
                      <a:pt x="936" y="479"/>
                    </a:lnTo>
                    <a:lnTo>
                      <a:pt x="938" y="480"/>
                    </a:lnTo>
                    <a:lnTo>
                      <a:pt x="939" y="480"/>
                    </a:lnTo>
                    <a:lnTo>
                      <a:pt x="940" y="480"/>
                    </a:lnTo>
                    <a:lnTo>
                      <a:pt x="941" y="480"/>
                    </a:lnTo>
                    <a:lnTo>
                      <a:pt x="943" y="480"/>
                    </a:lnTo>
                    <a:lnTo>
                      <a:pt x="943" y="480"/>
                    </a:lnTo>
                    <a:lnTo>
                      <a:pt x="944" y="480"/>
                    </a:lnTo>
                    <a:lnTo>
                      <a:pt x="944" y="480"/>
                    </a:lnTo>
                    <a:lnTo>
                      <a:pt x="944" y="480"/>
                    </a:lnTo>
                    <a:lnTo>
                      <a:pt x="944" y="479"/>
                    </a:lnTo>
                    <a:lnTo>
                      <a:pt x="945" y="479"/>
                    </a:lnTo>
                    <a:lnTo>
                      <a:pt x="945" y="479"/>
                    </a:lnTo>
                    <a:lnTo>
                      <a:pt x="945" y="477"/>
                    </a:lnTo>
                    <a:lnTo>
                      <a:pt x="947" y="476"/>
                    </a:lnTo>
                    <a:lnTo>
                      <a:pt x="947" y="475"/>
                    </a:lnTo>
                    <a:lnTo>
                      <a:pt x="947" y="473"/>
                    </a:lnTo>
                    <a:lnTo>
                      <a:pt x="947" y="468"/>
                    </a:lnTo>
                    <a:lnTo>
                      <a:pt x="947" y="463"/>
                    </a:lnTo>
                    <a:lnTo>
                      <a:pt x="947" y="459"/>
                    </a:lnTo>
                    <a:lnTo>
                      <a:pt x="947" y="453"/>
                    </a:lnTo>
                    <a:lnTo>
                      <a:pt x="947" y="445"/>
                    </a:lnTo>
                    <a:lnTo>
                      <a:pt x="947" y="436"/>
                    </a:lnTo>
                    <a:lnTo>
                      <a:pt x="947" y="426"/>
                    </a:lnTo>
                    <a:lnTo>
                      <a:pt x="947" y="414"/>
                    </a:lnTo>
                    <a:lnTo>
                      <a:pt x="947" y="404"/>
                    </a:lnTo>
                    <a:lnTo>
                      <a:pt x="947" y="392"/>
                    </a:lnTo>
                    <a:lnTo>
                      <a:pt x="947" y="382"/>
                    </a:lnTo>
                    <a:lnTo>
                      <a:pt x="947" y="371"/>
                    </a:lnTo>
                    <a:lnTo>
                      <a:pt x="947" y="361"/>
                    </a:lnTo>
                    <a:lnTo>
                      <a:pt x="947" y="353"/>
                    </a:lnTo>
                    <a:lnTo>
                      <a:pt x="947" y="346"/>
                    </a:lnTo>
                    <a:lnTo>
                      <a:pt x="947" y="340"/>
                    </a:lnTo>
                    <a:lnTo>
                      <a:pt x="947" y="336"/>
                    </a:lnTo>
                    <a:lnTo>
                      <a:pt x="947" y="336"/>
                    </a:lnTo>
                    <a:lnTo>
                      <a:pt x="947" y="335"/>
                    </a:lnTo>
                    <a:lnTo>
                      <a:pt x="947" y="334"/>
                    </a:lnTo>
                    <a:lnTo>
                      <a:pt x="947" y="333"/>
                    </a:lnTo>
                    <a:lnTo>
                      <a:pt x="947" y="333"/>
                    </a:lnTo>
                    <a:lnTo>
                      <a:pt x="947" y="331"/>
                    </a:lnTo>
                    <a:lnTo>
                      <a:pt x="945" y="330"/>
                    </a:lnTo>
                    <a:lnTo>
                      <a:pt x="945" y="329"/>
                    </a:lnTo>
                    <a:lnTo>
                      <a:pt x="944" y="327"/>
                    </a:lnTo>
                    <a:lnTo>
                      <a:pt x="944" y="326"/>
                    </a:lnTo>
                    <a:lnTo>
                      <a:pt x="943" y="326"/>
                    </a:lnTo>
                    <a:lnTo>
                      <a:pt x="943" y="325"/>
                    </a:lnTo>
                    <a:lnTo>
                      <a:pt x="941" y="325"/>
                    </a:lnTo>
                    <a:lnTo>
                      <a:pt x="941" y="325"/>
                    </a:lnTo>
                    <a:lnTo>
                      <a:pt x="940" y="324"/>
                    </a:lnTo>
                    <a:lnTo>
                      <a:pt x="939" y="324"/>
                    </a:lnTo>
                    <a:lnTo>
                      <a:pt x="938" y="324"/>
                    </a:lnTo>
                    <a:lnTo>
                      <a:pt x="938" y="322"/>
                    </a:lnTo>
                    <a:lnTo>
                      <a:pt x="936" y="322"/>
                    </a:lnTo>
                    <a:lnTo>
                      <a:pt x="935" y="322"/>
                    </a:lnTo>
                    <a:lnTo>
                      <a:pt x="934" y="322"/>
                    </a:lnTo>
                    <a:lnTo>
                      <a:pt x="927" y="321"/>
                    </a:lnTo>
                    <a:lnTo>
                      <a:pt x="922" y="320"/>
                    </a:lnTo>
                    <a:lnTo>
                      <a:pt x="919" y="318"/>
                    </a:lnTo>
                    <a:lnTo>
                      <a:pt x="917" y="318"/>
                    </a:lnTo>
                    <a:lnTo>
                      <a:pt x="914" y="318"/>
                    </a:lnTo>
                    <a:lnTo>
                      <a:pt x="913" y="317"/>
                    </a:lnTo>
                    <a:lnTo>
                      <a:pt x="913" y="317"/>
                    </a:lnTo>
                    <a:lnTo>
                      <a:pt x="913" y="317"/>
                    </a:lnTo>
                    <a:lnTo>
                      <a:pt x="913" y="317"/>
                    </a:lnTo>
                    <a:lnTo>
                      <a:pt x="913" y="317"/>
                    </a:lnTo>
                    <a:close/>
                    <a:moveTo>
                      <a:pt x="34" y="256"/>
                    </a:moveTo>
                    <a:lnTo>
                      <a:pt x="34" y="101"/>
                    </a:lnTo>
                    <a:lnTo>
                      <a:pt x="11" y="95"/>
                    </a:lnTo>
                    <a:lnTo>
                      <a:pt x="9" y="95"/>
                    </a:lnTo>
                    <a:lnTo>
                      <a:pt x="8" y="93"/>
                    </a:lnTo>
                    <a:lnTo>
                      <a:pt x="7" y="93"/>
                    </a:lnTo>
                    <a:lnTo>
                      <a:pt x="5" y="93"/>
                    </a:lnTo>
                    <a:lnTo>
                      <a:pt x="4" y="93"/>
                    </a:lnTo>
                    <a:lnTo>
                      <a:pt x="4" y="93"/>
                    </a:lnTo>
                    <a:lnTo>
                      <a:pt x="4" y="93"/>
                    </a:lnTo>
                    <a:lnTo>
                      <a:pt x="3" y="93"/>
                    </a:lnTo>
                    <a:lnTo>
                      <a:pt x="3" y="95"/>
                    </a:lnTo>
                    <a:lnTo>
                      <a:pt x="3" y="95"/>
                    </a:lnTo>
                    <a:lnTo>
                      <a:pt x="1" y="95"/>
                    </a:lnTo>
                    <a:lnTo>
                      <a:pt x="1" y="95"/>
                    </a:lnTo>
                    <a:lnTo>
                      <a:pt x="1" y="96"/>
                    </a:lnTo>
                    <a:lnTo>
                      <a:pt x="1" y="96"/>
                    </a:lnTo>
                    <a:lnTo>
                      <a:pt x="1" y="97"/>
                    </a:lnTo>
                    <a:lnTo>
                      <a:pt x="0" y="97"/>
                    </a:lnTo>
                    <a:lnTo>
                      <a:pt x="0" y="99"/>
                    </a:lnTo>
                    <a:lnTo>
                      <a:pt x="0" y="101"/>
                    </a:lnTo>
                    <a:lnTo>
                      <a:pt x="0" y="105"/>
                    </a:lnTo>
                    <a:lnTo>
                      <a:pt x="0" y="110"/>
                    </a:lnTo>
                    <a:lnTo>
                      <a:pt x="0" y="114"/>
                    </a:lnTo>
                    <a:lnTo>
                      <a:pt x="0" y="121"/>
                    </a:lnTo>
                    <a:lnTo>
                      <a:pt x="0" y="128"/>
                    </a:lnTo>
                    <a:lnTo>
                      <a:pt x="0" y="139"/>
                    </a:lnTo>
                    <a:lnTo>
                      <a:pt x="0" y="149"/>
                    </a:lnTo>
                    <a:lnTo>
                      <a:pt x="0" y="159"/>
                    </a:lnTo>
                    <a:lnTo>
                      <a:pt x="0" y="170"/>
                    </a:lnTo>
                    <a:lnTo>
                      <a:pt x="0" y="181"/>
                    </a:lnTo>
                    <a:lnTo>
                      <a:pt x="0" y="192"/>
                    </a:lnTo>
                    <a:lnTo>
                      <a:pt x="0" y="202"/>
                    </a:lnTo>
                    <a:lnTo>
                      <a:pt x="0" y="212"/>
                    </a:lnTo>
                    <a:lnTo>
                      <a:pt x="0" y="221"/>
                    </a:lnTo>
                    <a:lnTo>
                      <a:pt x="0" y="228"/>
                    </a:lnTo>
                    <a:lnTo>
                      <a:pt x="0" y="233"/>
                    </a:lnTo>
                    <a:lnTo>
                      <a:pt x="0" y="237"/>
                    </a:lnTo>
                    <a:lnTo>
                      <a:pt x="0" y="238"/>
                    </a:lnTo>
                    <a:lnTo>
                      <a:pt x="0" y="238"/>
                    </a:lnTo>
                    <a:lnTo>
                      <a:pt x="0" y="240"/>
                    </a:lnTo>
                    <a:lnTo>
                      <a:pt x="0" y="241"/>
                    </a:lnTo>
                    <a:lnTo>
                      <a:pt x="0" y="242"/>
                    </a:lnTo>
                    <a:lnTo>
                      <a:pt x="0" y="242"/>
                    </a:lnTo>
                    <a:lnTo>
                      <a:pt x="1" y="243"/>
                    </a:lnTo>
                    <a:lnTo>
                      <a:pt x="1" y="246"/>
                    </a:lnTo>
                    <a:lnTo>
                      <a:pt x="3" y="247"/>
                    </a:lnTo>
                    <a:lnTo>
                      <a:pt x="3" y="247"/>
                    </a:lnTo>
                    <a:lnTo>
                      <a:pt x="4" y="247"/>
                    </a:lnTo>
                    <a:lnTo>
                      <a:pt x="4" y="249"/>
                    </a:lnTo>
                    <a:lnTo>
                      <a:pt x="5" y="249"/>
                    </a:lnTo>
                    <a:lnTo>
                      <a:pt x="5" y="250"/>
                    </a:lnTo>
                    <a:lnTo>
                      <a:pt x="7" y="250"/>
                    </a:lnTo>
                    <a:lnTo>
                      <a:pt x="8" y="251"/>
                    </a:lnTo>
                    <a:lnTo>
                      <a:pt x="9" y="251"/>
                    </a:lnTo>
                    <a:lnTo>
                      <a:pt x="9" y="251"/>
                    </a:lnTo>
                    <a:lnTo>
                      <a:pt x="11" y="251"/>
                    </a:lnTo>
                    <a:lnTo>
                      <a:pt x="12" y="252"/>
                    </a:lnTo>
                    <a:lnTo>
                      <a:pt x="13" y="252"/>
                    </a:lnTo>
                    <a:lnTo>
                      <a:pt x="20" y="254"/>
                    </a:lnTo>
                    <a:lnTo>
                      <a:pt x="25" y="254"/>
                    </a:lnTo>
                    <a:lnTo>
                      <a:pt x="27" y="255"/>
                    </a:lnTo>
                    <a:lnTo>
                      <a:pt x="31" y="255"/>
                    </a:lnTo>
                    <a:lnTo>
                      <a:pt x="33" y="256"/>
                    </a:lnTo>
                    <a:lnTo>
                      <a:pt x="34" y="256"/>
                    </a:lnTo>
                    <a:lnTo>
                      <a:pt x="34" y="256"/>
                    </a:lnTo>
                    <a:lnTo>
                      <a:pt x="34" y="256"/>
                    </a:lnTo>
                    <a:lnTo>
                      <a:pt x="34" y="256"/>
                    </a:lnTo>
                    <a:lnTo>
                      <a:pt x="34" y="256"/>
                    </a:lnTo>
                    <a:close/>
                    <a:moveTo>
                      <a:pt x="56" y="95"/>
                    </a:moveTo>
                    <a:lnTo>
                      <a:pt x="608" y="0"/>
                    </a:lnTo>
                    <a:lnTo>
                      <a:pt x="1465" y="166"/>
                    </a:lnTo>
                    <a:lnTo>
                      <a:pt x="905" y="305"/>
                    </a:lnTo>
                    <a:lnTo>
                      <a:pt x="56" y="95"/>
                    </a:lnTo>
                    <a:lnTo>
                      <a:pt x="56" y="95"/>
                    </a:lnTo>
                    <a:lnTo>
                      <a:pt x="56" y="95"/>
                    </a:lnTo>
                    <a:close/>
                    <a:moveTo>
                      <a:pt x="1477" y="174"/>
                    </a:moveTo>
                    <a:lnTo>
                      <a:pt x="1477" y="325"/>
                    </a:lnTo>
                    <a:lnTo>
                      <a:pt x="958" y="457"/>
                    </a:lnTo>
                    <a:lnTo>
                      <a:pt x="958" y="333"/>
                    </a:lnTo>
                    <a:lnTo>
                      <a:pt x="958" y="331"/>
                    </a:lnTo>
                    <a:lnTo>
                      <a:pt x="958" y="329"/>
                    </a:lnTo>
                    <a:lnTo>
                      <a:pt x="958" y="327"/>
                    </a:lnTo>
                    <a:lnTo>
                      <a:pt x="958" y="326"/>
                    </a:lnTo>
                    <a:lnTo>
                      <a:pt x="957" y="324"/>
                    </a:lnTo>
                    <a:lnTo>
                      <a:pt x="957" y="322"/>
                    </a:lnTo>
                    <a:lnTo>
                      <a:pt x="957" y="322"/>
                    </a:lnTo>
                    <a:lnTo>
                      <a:pt x="956" y="321"/>
                    </a:lnTo>
                    <a:lnTo>
                      <a:pt x="956" y="320"/>
                    </a:lnTo>
                    <a:lnTo>
                      <a:pt x="954" y="320"/>
                    </a:lnTo>
                    <a:lnTo>
                      <a:pt x="954" y="318"/>
                    </a:lnTo>
                    <a:lnTo>
                      <a:pt x="953" y="318"/>
                    </a:lnTo>
                    <a:lnTo>
                      <a:pt x="953" y="317"/>
                    </a:lnTo>
                    <a:lnTo>
                      <a:pt x="952" y="317"/>
                    </a:lnTo>
                    <a:lnTo>
                      <a:pt x="950" y="316"/>
                    </a:lnTo>
                    <a:lnTo>
                      <a:pt x="949" y="316"/>
                    </a:lnTo>
                    <a:lnTo>
                      <a:pt x="948" y="315"/>
                    </a:lnTo>
                    <a:lnTo>
                      <a:pt x="947" y="315"/>
                    </a:lnTo>
                    <a:lnTo>
                      <a:pt x="947" y="315"/>
                    </a:lnTo>
                    <a:lnTo>
                      <a:pt x="944" y="315"/>
                    </a:lnTo>
                    <a:lnTo>
                      <a:pt x="943" y="313"/>
                    </a:lnTo>
                    <a:lnTo>
                      <a:pt x="941" y="313"/>
                    </a:lnTo>
                    <a:lnTo>
                      <a:pt x="939" y="313"/>
                    </a:lnTo>
                    <a:lnTo>
                      <a:pt x="938" y="312"/>
                    </a:lnTo>
                    <a:lnTo>
                      <a:pt x="936" y="312"/>
                    </a:lnTo>
                    <a:lnTo>
                      <a:pt x="934" y="312"/>
                    </a:lnTo>
                    <a:lnTo>
                      <a:pt x="932" y="311"/>
                    </a:lnTo>
                    <a:lnTo>
                      <a:pt x="930" y="311"/>
                    </a:lnTo>
                    <a:lnTo>
                      <a:pt x="928" y="311"/>
                    </a:lnTo>
                    <a:lnTo>
                      <a:pt x="927" y="311"/>
                    </a:lnTo>
                    <a:lnTo>
                      <a:pt x="1477" y="174"/>
                    </a:lnTo>
                    <a:lnTo>
                      <a:pt x="1477" y="174"/>
                    </a:lnTo>
                    <a:lnTo>
                      <a:pt x="1477" y="174"/>
                    </a:lnTo>
                    <a:close/>
                    <a:moveTo>
                      <a:pt x="901" y="468"/>
                    </a:moveTo>
                    <a:lnTo>
                      <a:pt x="43" y="262"/>
                    </a:lnTo>
                    <a:lnTo>
                      <a:pt x="45" y="103"/>
                    </a:lnTo>
                    <a:lnTo>
                      <a:pt x="901" y="315"/>
                    </a:lnTo>
                    <a:lnTo>
                      <a:pt x="901" y="468"/>
                    </a:lnTo>
                    <a:lnTo>
                      <a:pt x="901" y="468"/>
                    </a:lnTo>
                    <a:lnTo>
                      <a:pt x="901" y="468"/>
                    </a:lnTo>
                    <a:close/>
                  </a:path>
                </a:pathLst>
              </a:custGeom>
              <a:solidFill>
                <a:srgbClr val="4266A1"/>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sp>
            <p:nvSpPr>
              <p:cNvPr id="350" name="Freeform 23"/>
              <p:cNvSpPr>
                <a:spLocks noEditPoints="1"/>
              </p:cNvSpPr>
              <p:nvPr/>
            </p:nvSpPr>
            <p:spPr bwMode="auto">
              <a:xfrm>
                <a:off x="2686050" y="1466850"/>
                <a:ext cx="741363" cy="287338"/>
              </a:xfrm>
              <a:custGeom>
                <a:avLst/>
                <a:gdLst/>
                <a:ahLst/>
                <a:cxnLst>
                  <a:cxn ang="0">
                    <a:pos x="16" y="3"/>
                  </a:cxn>
                  <a:cxn ang="0">
                    <a:pos x="20" y="7"/>
                  </a:cxn>
                  <a:cxn ang="0">
                    <a:pos x="20" y="12"/>
                  </a:cxn>
                  <a:cxn ang="0">
                    <a:pos x="18" y="16"/>
                  </a:cxn>
                  <a:cxn ang="0">
                    <a:pos x="6" y="14"/>
                  </a:cxn>
                  <a:cxn ang="0">
                    <a:pos x="2" y="12"/>
                  </a:cxn>
                  <a:cxn ang="0">
                    <a:pos x="0" y="7"/>
                  </a:cxn>
                  <a:cxn ang="0">
                    <a:pos x="1" y="3"/>
                  </a:cxn>
                  <a:cxn ang="0">
                    <a:pos x="4" y="0"/>
                  </a:cxn>
                  <a:cxn ang="0">
                    <a:pos x="836" y="220"/>
                  </a:cxn>
                  <a:cxn ang="0">
                    <a:pos x="876" y="268"/>
                  </a:cxn>
                  <a:cxn ang="0">
                    <a:pos x="876" y="312"/>
                  </a:cxn>
                  <a:cxn ang="0">
                    <a:pos x="836" y="301"/>
                  </a:cxn>
                  <a:cxn ang="0">
                    <a:pos x="836" y="257"/>
                  </a:cxn>
                  <a:cxn ang="0">
                    <a:pos x="836" y="220"/>
                  </a:cxn>
                  <a:cxn ang="0">
                    <a:pos x="195" y="105"/>
                  </a:cxn>
                  <a:cxn ang="0">
                    <a:pos x="195" y="132"/>
                  </a:cxn>
                  <a:cxn ang="0">
                    <a:pos x="195" y="159"/>
                  </a:cxn>
                  <a:cxn ang="0">
                    <a:pos x="550" y="246"/>
                  </a:cxn>
                  <a:cxn ang="0">
                    <a:pos x="550" y="219"/>
                  </a:cxn>
                  <a:cxn ang="0">
                    <a:pos x="550" y="191"/>
                  </a:cxn>
                  <a:cxn ang="0">
                    <a:pos x="550" y="163"/>
                  </a:cxn>
                  <a:cxn ang="0">
                    <a:pos x="821" y="313"/>
                  </a:cxn>
                  <a:cxn ang="0">
                    <a:pos x="821" y="286"/>
                  </a:cxn>
                  <a:cxn ang="0">
                    <a:pos x="821" y="259"/>
                  </a:cxn>
                  <a:cxn ang="0">
                    <a:pos x="821" y="231"/>
                  </a:cxn>
                  <a:cxn ang="0">
                    <a:pos x="929" y="349"/>
                  </a:cxn>
                  <a:cxn ang="0">
                    <a:pos x="932" y="353"/>
                  </a:cxn>
                  <a:cxn ang="0">
                    <a:pos x="933" y="358"/>
                  </a:cxn>
                  <a:cxn ang="0">
                    <a:pos x="931" y="362"/>
                  </a:cxn>
                  <a:cxn ang="0">
                    <a:pos x="927" y="362"/>
                  </a:cxn>
                  <a:cxn ang="0">
                    <a:pos x="915" y="358"/>
                  </a:cxn>
                  <a:cxn ang="0">
                    <a:pos x="912" y="354"/>
                  </a:cxn>
                  <a:cxn ang="0">
                    <a:pos x="912" y="350"/>
                  </a:cxn>
                  <a:cxn ang="0">
                    <a:pos x="916" y="347"/>
                  </a:cxn>
                  <a:cxn ang="0">
                    <a:pos x="919" y="347"/>
                  </a:cxn>
                  <a:cxn ang="0">
                    <a:pos x="929" y="226"/>
                  </a:cxn>
                  <a:cxn ang="0">
                    <a:pos x="933" y="230"/>
                  </a:cxn>
                  <a:cxn ang="0">
                    <a:pos x="933" y="235"/>
                  </a:cxn>
                  <a:cxn ang="0">
                    <a:pos x="931" y="238"/>
                  </a:cxn>
                  <a:cxn ang="0">
                    <a:pos x="919" y="237"/>
                  </a:cxn>
                  <a:cxn ang="0">
                    <a:pos x="915" y="234"/>
                  </a:cxn>
                  <a:cxn ang="0">
                    <a:pos x="912" y="230"/>
                  </a:cxn>
                  <a:cxn ang="0">
                    <a:pos x="914" y="225"/>
                  </a:cxn>
                  <a:cxn ang="0">
                    <a:pos x="916" y="222"/>
                  </a:cxn>
                  <a:cxn ang="0">
                    <a:pos x="6" y="124"/>
                  </a:cxn>
                  <a:cxn ang="0">
                    <a:pos x="18" y="127"/>
                  </a:cxn>
                  <a:cxn ang="0">
                    <a:pos x="20" y="132"/>
                  </a:cxn>
                  <a:cxn ang="0">
                    <a:pos x="20" y="136"/>
                  </a:cxn>
                  <a:cxn ang="0">
                    <a:pos x="16" y="138"/>
                  </a:cxn>
                  <a:cxn ang="0">
                    <a:pos x="6" y="137"/>
                  </a:cxn>
                  <a:cxn ang="0">
                    <a:pos x="2" y="135"/>
                  </a:cxn>
                  <a:cxn ang="0">
                    <a:pos x="0" y="129"/>
                  </a:cxn>
                  <a:cxn ang="0">
                    <a:pos x="1" y="125"/>
                  </a:cxn>
                  <a:cxn ang="0">
                    <a:pos x="5" y="124"/>
                  </a:cxn>
                </a:cxnLst>
                <a:rect l="0" t="0" r="r" b="b"/>
                <a:pathLst>
                  <a:path w="933" h="362">
                    <a:moveTo>
                      <a:pt x="6" y="0"/>
                    </a:moveTo>
                    <a:lnTo>
                      <a:pt x="14" y="1"/>
                    </a:lnTo>
                    <a:lnTo>
                      <a:pt x="14" y="1"/>
                    </a:lnTo>
                    <a:lnTo>
                      <a:pt x="15" y="1"/>
                    </a:lnTo>
                    <a:lnTo>
                      <a:pt x="15" y="3"/>
                    </a:lnTo>
                    <a:lnTo>
                      <a:pt x="16" y="3"/>
                    </a:lnTo>
                    <a:lnTo>
                      <a:pt x="16" y="3"/>
                    </a:lnTo>
                    <a:lnTo>
                      <a:pt x="18" y="4"/>
                    </a:lnTo>
                    <a:lnTo>
                      <a:pt x="18" y="4"/>
                    </a:lnTo>
                    <a:lnTo>
                      <a:pt x="18" y="5"/>
                    </a:lnTo>
                    <a:lnTo>
                      <a:pt x="19" y="5"/>
                    </a:lnTo>
                    <a:lnTo>
                      <a:pt x="19" y="7"/>
                    </a:lnTo>
                    <a:lnTo>
                      <a:pt x="19" y="7"/>
                    </a:lnTo>
                    <a:lnTo>
                      <a:pt x="20" y="7"/>
                    </a:lnTo>
                    <a:lnTo>
                      <a:pt x="20" y="8"/>
                    </a:lnTo>
                    <a:lnTo>
                      <a:pt x="20" y="9"/>
                    </a:lnTo>
                    <a:lnTo>
                      <a:pt x="20" y="9"/>
                    </a:lnTo>
                    <a:lnTo>
                      <a:pt x="20" y="10"/>
                    </a:lnTo>
                    <a:lnTo>
                      <a:pt x="20" y="10"/>
                    </a:lnTo>
                    <a:lnTo>
                      <a:pt x="20" y="12"/>
                    </a:lnTo>
                    <a:lnTo>
                      <a:pt x="20" y="12"/>
                    </a:lnTo>
                    <a:lnTo>
                      <a:pt x="20" y="13"/>
                    </a:lnTo>
                    <a:lnTo>
                      <a:pt x="19" y="13"/>
                    </a:lnTo>
                    <a:lnTo>
                      <a:pt x="19" y="14"/>
                    </a:lnTo>
                    <a:lnTo>
                      <a:pt x="19" y="14"/>
                    </a:lnTo>
                    <a:lnTo>
                      <a:pt x="18" y="14"/>
                    </a:lnTo>
                    <a:lnTo>
                      <a:pt x="18" y="14"/>
                    </a:lnTo>
                    <a:lnTo>
                      <a:pt x="18" y="16"/>
                    </a:lnTo>
                    <a:lnTo>
                      <a:pt x="16" y="16"/>
                    </a:lnTo>
                    <a:lnTo>
                      <a:pt x="16" y="16"/>
                    </a:lnTo>
                    <a:lnTo>
                      <a:pt x="15" y="16"/>
                    </a:lnTo>
                    <a:lnTo>
                      <a:pt x="15" y="16"/>
                    </a:lnTo>
                    <a:lnTo>
                      <a:pt x="14" y="16"/>
                    </a:lnTo>
                    <a:lnTo>
                      <a:pt x="14" y="16"/>
                    </a:lnTo>
                    <a:lnTo>
                      <a:pt x="6" y="14"/>
                    </a:lnTo>
                    <a:lnTo>
                      <a:pt x="6" y="14"/>
                    </a:lnTo>
                    <a:lnTo>
                      <a:pt x="5" y="13"/>
                    </a:lnTo>
                    <a:lnTo>
                      <a:pt x="5" y="13"/>
                    </a:lnTo>
                    <a:lnTo>
                      <a:pt x="4" y="13"/>
                    </a:lnTo>
                    <a:lnTo>
                      <a:pt x="4" y="13"/>
                    </a:lnTo>
                    <a:lnTo>
                      <a:pt x="2" y="12"/>
                    </a:lnTo>
                    <a:lnTo>
                      <a:pt x="2" y="12"/>
                    </a:lnTo>
                    <a:lnTo>
                      <a:pt x="2" y="10"/>
                    </a:lnTo>
                    <a:lnTo>
                      <a:pt x="1" y="10"/>
                    </a:lnTo>
                    <a:lnTo>
                      <a:pt x="1" y="10"/>
                    </a:lnTo>
                    <a:lnTo>
                      <a:pt x="1" y="9"/>
                    </a:lnTo>
                    <a:lnTo>
                      <a:pt x="0" y="8"/>
                    </a:lnTo>
                    <a:lnTo>
                      <a:pt x="0" y="8"/>
                    </a:lnTo>
                    <a:lnTo>
                      <a:pt x="0" y="7"/>
                    </a:lnTo>
                    <a:lnTo>
                      <a:pt x="0" y="7"/>
                    </a:lnTo>
                    <a:lnTo>
                      <a:pt x="0" y="5"/>
                    </a:lnTo>
                    <a:lnTo>
                      <a:pt x="0" y="5"/>
                    </a:lnTo>
                    <a:lnTo>
                      <a:pt x="0" y="4"/>
                    </a:lnTo>
                    <a:lnTo>
                      <a:pt x="0" y="4"/>
                    </a:lnTo>
                    <a:lnTo>
                      <a:pt x="0" y="3"/>
                    </a:lnTo>
                    <a:lnTo>
                      <a:pt x="1" y="3"/>
                    </a:lnTo>
                    <a:lnTo>
                      <a:pt x="1" y="1"/>
                    </a:lnTo>
                    <a:lnTo>
                      <a:pt x="1" y="1"/>
                    </a:lnTo>
                    <a:lnTo>
                      <a:pt x="2" y="1"/>
                    </a:lnTo>
                    <a:lnTo>
                      <a:pt x="2" y="0"/>
                    </a:lnTo>
                    <a:lnTo>
                      <a:pt x="2" y="0"/>
                    </a:lnTo>
                    <a:lnTo>
                      <a:pt x="4" y="0"/>
                    </a:lnTo>
                    <a:lnTo>
                      <a:pt x="4" y="0"/>
                    </a:lnTo>
                    <a:lnTo>
                      <a:pt x="5" y="0"/>
                    </a:lnTo>
                    <a:lnTo>
                      <a:pt x="5" y="0"/>
                    </a:lnTo>
                    <a:lnTo>
                      <a:pt x="6" y="0"/>
                    </a:lnTo>
                    <a:lnTo>
                      <a:pt x="6" y="0"/>
                    </a:lnTo>
                    <a:lnTo>
                      <a:pt x="6" y="0"/>
                    </a:lnTo>
                    <a:lnTo>
                      <a:pt x="6" y="0"/>
                    </a:lnTo>
                    <a:close/>
                    <a:moveTo>
                      <a:pt x="836" y="220"/>
                    </a:moveTo>
                    <a:lnTo>
                      <a:pt x="876" y="230"/>
                    </a:lnTo>
                    <a:lnTo>
                      <a:pt x="876" y="237"/>
                    </a:lnTo>
                    <a:lnTo>
                      <a:pt x="876" y="243"/>
                    </a:lnTo>
                    <a:lnTo>
                      <a:pt x="876" y="248"/>
                    </a:lnTo>
                    <a:lnTo>
                      <a:pt x="876" y="255"/>
                    </a:lnTo>
                    <a:lnTo>
                      <a:pt x="876" y="261"/>
                    </a:lnTo>
                    <a:lnTo>
                      <a:pt x="876" y="268"/>
                    </a:lnTo>
                    <a:lnTo>
                      <a:pt x="876" y="274"/>
                    </a:lnTo>
                    <a:lnTo>
                      <a:pt x="876" y="281"/>
                    </a:lnTo>
                    <a:lnTo>
                      <a:pt x="876" y="287"/>
                    </a:lnTo>
                    <a:lnTo>
                      <a:pt x="876" y="292"/>
                    </a:lnTo>
                    <a:lnTo>
                      <a:pt x="876" y="299"/>
                    </a:lnTo>
                    <a:lnTo>
                      <a:pt x="876" y="305"/>
                    </a:lnTo>
                    <a:lnTo>
                      <a:pt x="876" y="312"/>
                    </a:lnTo>
                    <a:lnTo>
                      <a:pt x="876" y="318"/>
                    </a:lnTo>
                    <a:lnTo>
                      <a:pt x="876" y="325"/>
                    </a:lnTo>
                    <a:lnTo>
                      <a:pt x="876" y="330"/>
                    </a:lnTo>
                    <a:lnTo>
                      <a:pt x="836" y="321"/>
                    </a:lnTo>
                    <a:lnTo>
                      <a:pt x="836" y="314"/>
                    </a:lnTo>
                    <a:lnTo>
                      <a:pt x="836" y="308"/>
                    </a:lnTo>
                    <a:lnTo>
                      <a:pt x="836" y="301"/>
                    </a:lnTo>
                    <a:lnTo>
                      <a:pt x="836" y="295"/>
                    </a:lnTo>
                    <a:lnTo>
                      <a:pt x="836" y="290"/>
                    </a:lnTo>
                    <a:lnTo>
                      <a:pt x="836" y="283"/>
                    </a:lnTo>
                    <a:lnTo>
                      <a:pt x="836" y="277"/>
                    </a:lnTo>
                    <a:lnTo>
                      <a:pt x="836" y="270"/>
                    </a:lnTo>
                    <a:lnTo>
                      <a:pt x="836" y="264"/>
                    </a:lnTo>
                    <a:lnTo>
                      <a:pt x="836" y="257"/>
                    </a:lnTo>
                    <a:lnTo>
                      <a:pt x="836" y="252"/>
                    </a:lnTo>
                    <a:lnTo>
                      <a:pt x="836" y="246"/>
                    </a:lnTo>
                    <a:lnTo>
                      <a:pt x="836" y="239"/>
                    </a:lnTo>
                    <a:lnTo>
                      <a:pt x="836" y="233"/>
                    </a:lnTo>
                    <a:lnTo>
                      <a:pt x="836" y="226"/>
                    </a:lnTo>
                    <a:lnTo>
                      <a:pt x="836" y="220"/>
                    </a:lnTo>
                    <a:lnTo>
                      <a:pt x="836" y="220"/>
                    </a:lnTo>
                    <a:lnTo>
                      <a:pt x="836" y="220"/>
                    </a:lnTo>
                    <a:close/>
                    <a:moveTo>
                      <a:pt x="195" y="105"/>
                    </a:moveTo>
                    <a:lnTo>
                      <a:pt x="55" y="71"/>
                    </a:lnTo>
                    <a:lnTo>
                      <a:pt x="55" y="23"/>
                    </a:lnTo>
                    <a:lnTo>
                      <a:pt x="195" y="58"/>
                    </a:lnTo>
                    <a:lnTo>
                      <a:pt x="195" y="105"/>
                    </a:lnTo>
                    <a:lnTo>
                      <a:pt x="195" y="105"/>
                    </a:lnTo>
                    <a:lnTo>
                      <a:pt x="195" y="105"/>
                    </a:lnTo>
                    <a:close/>
                    <a:moveTo>
                      <a:pt x="195" y="132"/>
                    </a:moveTo>
                    <a:lnTo>
                      <a:pt x="55" y="98"/>
                    </a:lnTo>
                    <a:lnTo>
                      <a:pt x="55" y="82"/>
                    </a:lnTo>
                    <a:lnTo>
                      <a:pt x="195" y="116"/>
                    </a:lnTo>
                    <a:lnTo>
                      <a:pt x="195" y="132"/>
                    </a:lnTo>
                    <a:lnTo>
                      <a:pt x="195" y="132"/>
                    </a:lnTo>
                    <a:lnTo>
                      <a:pt x="195" y="132"/>
                    </a:lnTo>
                    <a:close/>
                    <a:moveTo>
                      <a:pt x="195" y="159"/>
                    </a:moveTo>
                    <a:lnTo>
                      <a:pt x="55" y="125"/>
                    </a:lnTo>
                    <a:lnTo>
                      <a:pt x="55" y="107"/>
                    </a:lnTo>
                    <a:lnTo>
                      <a:pt x="195" y="142"/>
                    </a:lnTo>
                    <a:lnTo>
                      <a:pt x="195" y="159"/>
                    </a:lnTo>
                    <a:lnTo>
                      <a:pt x="195" y="159"/>
                    </a:lnTo>
                    <a:lnTo>
                      <a:pt x="195" y="159"/>
                    </a:lnTo>
                    <a:close/>
                    <a:moveTo>
                      <a:pt x="550" y="246"/>
                    </a:moveTo>
                    <a:lnTo>
                      <a:pt x="218" y="164"/>
                    </a:lnTo>
                    <a:lnTo>
                      <a:pt x="218" y="147"/>
                    </a:lnTo>
                    <a:lnTo>
                      <a:pt x="550" y="230"/>
                    </a:lnTo>
                    <a:lnTo>
                      <a:pt x="550" y="246"/>
                    </a:lnTo>
                    <a:lnTo>
                      <a:pt x="550" y="246"/>
                    </a:lnTo>
                    <a:lnTo>
                      <a:pt x="550" y="246"/>
                    </a:lnTo>
                    <a:close/>
                    <a:moveTo>
                      <a:pt x="550" y="219"/>
                    </a:moveTo>
                    <a:lnTo>
                      <a:pt x="218" y="137"/>
                    </a:lnTo>
                    <a:lnTo>
                      <a:pt x="218" y="120"/>
                    </a:lnTo>
                    <a:lnTo>
                      <a:pt x="550" y="203"/>
                    </a:lnTo>
                    <a:lnTo>
                      <a:pt x="550" y="219"/>
                    </a:lnTo>
                    <a:lnTo>
                      <a:pt x="550" y="219"/>
                    </a:lnTo>
                    <a:lnTo>
                      <a:pt x="550" y="219"/>
                    </a:lnTo>
                    <a:close/>
                    <a:moveTo>
                      <a:pt x="550" y="191"/>
                    </a:moveTo>
                    <a:lnTo>
                      <a:pt x="218" y="109"/>
                    </a:lnTo>
                    <a:lnTo>
                      <a:pt x="218" y="92"/>
                    </a:lnTo>
                    <a:lnTo>
                      <a:pt x="550" y="176"/>
                    </a:lnTo>
                    <a:lnTo>
                      <a:pt x="550" y="191"/>
                    </a:lnTo>
                    <a:lnTo>
                      <a:pt x="550" y="191"/>
                    </a:lnTo>
                    <a:lnTo>
                      <a:pt x="550" y="191"/>
                    </a:lnTo>
                    <a:close/>
                    <a:moveTo>
                      <a:pt x="550" y="163"/>
                    </a:moveTo>
                    <a:lnTo>
                      <a:pt x="218" y="83"/>
                    </a:lnTo>
                    <a:lnTo>
                      <a:pt x="218" y="66"/>
                    </a:lnTo>
                    <a:lnTo>
                      <a:pt x="550" y="149"/>
                    </a:lnTo>
                    <a:lnTo>
                      <a:pt x="550" y="163"/>
                    </a:lnTo>
                    <a:lnTo>
                      <a:pt x="550" y="163"/>
                    </a:lnTo>
                    <a:lnTo>
                      <a:pt x="550" y="163"/>
                    </a:lnTo>
                    <a:close/>
                    <a:moveTo>
                      <a:pt x="821" y="313"/>
                    </a:moveTo>
                    <a:lnTo>
                      <a:pt x="570" y="252"/>
                    </a:lnTo>
                    <a:lnTo>
                      <a:pt x="570" y="235"/>
                    </a:lnTo>
                    <a:lnTo>
                      <a:pt x="821" y="297"/>
                    </a:lnTo>
                    <a:lnTo>
                      <a:pt x="821" y="313"/>
                    </a:lnTo>
                    <a:lnTo>
                      <a:pt x="821" y="313"/>
                    </a:lnTo>
                    <a:lnTo>
                      <a:pt x="821" y="313"/>
                    </a:lnTo>
                    <a:close/>
                    <a:moveTo>
                      <a:pt x="821" y="286"/>
                    </a:moveTo>
                    <a:lnTo>
                      <a:pt x="570" y="225"/>
                    </a:lnTo>
                    <a:lnTo>
                      <a:pt x="570" y="208"/>
                    </a:lnTo>
                    <a:lnTo>
                      <a:pt x="821" y="270"/>
                    </a:lnTo>
                    <a:lnTo>
                      <a:pt x="821" y="286"/>
                    </a:lnTo>
                    <a:lnTo>
                      <a:pt x="821" y="286"/>
                    </a:lnTo>
                    <a:lnTo>
                      <a:pt x="821" y="286"/>
                    </a:lnTo>
                    <a:close/>
                    <a:moveTo>
                      <a:pt x="821" y="259"/>
                    </a:moveTo>
                    <a:lnTo>
                      <a:pt x="570" y="198"/>
                    </a:lnTo>
                    <a:lnTo>
                      <a:pt x="570" y="181"/>
                    </a:lnTo>
                    <a:lnTo>
                      <a:pt x="821" y="243"/>
                    </a:lnTo>
                    <a:lnTo>
                      <a:pt x="821" y="259"/>
                    </a:lnTo>
                    <a:lnTo>
                      <a:pt x="821" y="259"/>
                    </a:lnTo>
                    <a:lnTo>
                      <a:pt x="821" y="259"/>
                    </a:lnTo>
                    <a:close/>
                    <a:moveTo>
                      <a:pt x="821" y="231"/>
                    </a:moveTo>
                    <a:lnTo>
                      <a:pt x="570" y="171"/>
                    </a:lnTo>
                    <a:lnTo>
                      <a:pt x="570" y="154"/>
                    </a:lnTo>
                    <a:lnTo>
                      <a:pt x="821" y="216"/>
                    </a:lnTo>
                    <a:lnTo>
                      <a:pt x="821" y="231"/>
                    </a:lnTo>
                    <a:lnTo>
                      <a:pt x="821" y="231"/>
                    </a:lnTo>
                    <a:lnTo>
                      <a:pt x="821" y="231"/>
                    </a:lnTo>
                    <a:close/>
                    <a:moveTo>
                      <a:pt x="919" y="347"/>
                    </a:moveTo>
                    <a:lnTo>
                      <a:pt x="927" y="348"/>
                    </a:lnTo>
                    <a:lnTo>
                      <a:pt x="927" y="349"/>
                    </a:lnTo>
                    <a:lnTo>
                      <a:pt x="928" y="349"/>
                    </a:lnTo>
                    <a:lnTo>
                      <a:pt x="928" y="349"/>
                    </a:lnTo>
                    <a:lnTo>
                      <a:pt x="929" y="349"/>
                    </a:lnTo>
                    <a:lnTo>
                      <a:pt x="929" y="350"/>
                    </a:lnTo>
                    <a:lnTo>
                      <a:pt x="931" y="350"/>
                    </a:lnTo>
                    <a:lnTo>
                      <a:pt x="931" y="350"/>
                    </a:lnTo>
                    <a:lnTo>
                      <a:pt x="931" y="352"/>
                    </a:lnTo>
                    <a:lnTo>
                      <a:pt x="932" y="352"/>
                    </a:lnTo>
                    <a:lnTo>
                      <a:pt x="932" y="353"/>
                    </a:lnTo>
                    <a:lnTo>
                      <a:pt x="932" y="353"/>
                    </a:lnTo>
                    <a:lnTo>
                      <a:pt x="933" y="354"/>
                    </a:lnTo>
                    <a:lnTo>
                      <a:pt x="933" y="354"/>
                    </a:lnTo>
                    <a:lnTo>
                      <a:pt x="933" y="356"/>
                    </a:lnTo>
                    <a:lnTo>
                      <a:pt x="933" y="356"/>
                    </a:lnTo>
                    <a:lnTo>
                      <a:pt x="933" y="357"/>
                    </a:lnTo>
                    <a:lnTo>
                      <a:pt x="933" y="358"/>
                    </a:lnTo>
                    <a:lnTo>
                      <a:pt x="933" y="358"/>
                    </a:lnTo>
                    <a:lnTo>
                      <a:pt x="933" y="358"/>
                    </a:lnTo>
                    <a:lnTo>
                      <a:pt x="933" y="359"/>
                    </a:lnTo>
                    <a:lnTo>
                      <a:pt x="932" y="359"/>
                    </a:lnTo>
                    <a:lnTo>
                      <a:pt x="932" y="361"/>
                    </a:lnTo>
                    <a:lnTo>
                      <a:pt x="932" y="361"/>
                    </a:lnTo>
                    <a:lnTo>
                      <a:pt x="931" y="361"/>
                    </a:lnTo>
                    <a:lnTo>
                      <a:pt x="931" y="362"/>
                    </a:lnTo>
                    <a:lnTo>
                      <a:pt x="931" y="362"/>
                    </a:lnTo>
                    <a:lnTo>
                      <a:pt x="929" y="362"/>
                    </a:lnTo>
                    <a:lnTo>
                      <a:pt x="929" y="362"/>
                    </a:lnTo>
                    <a:lnTo>
                      <a:pt x="928" y="362"/>
                    </a:lnTo>
                    <a:lnTo>
                      <a:pt x="928" y="362"/>
                    </a:lnTo>
                    <a:lnTo>
                      <a:pt x="927" y="362"/>
                    </a:lnTo>
                    <a:lnTo>
                      <a:pt x="927" y="362"/>
                    </a:lnTo>
                    <a:lnTo>
                      <a:pt x="919" y="361"/>
                    </a:lnTo>
                    <a:lnTo>
                      <a:pt x="919" y="361"/>
                    </a:lnTo>
                    <a:lnTo>
                      <a:pt x="918" y="361"/>
                    </a:lnTo>
                    <a:lnTo>
                      <a:pt x="918" y="359"/>
                    </a:lnTo>
                    <a:lnTo>
                      <a:pt x="916" y="359"/>
                    </a:lnTo>
                    <a:lnTo>
                      <a:pt x="916" y="359"/>
                    </a:lnTo>
                    <a:lnTo>
                      <a:pt x="915" y="358"/>
                    </a:lnTo>
                    <a:lnTo>
                      <a:pt x="915" y="358"/>
                    </a:lnTo>
                    <a:lnTo>
                      <a:pt x="915" y="358"/>
                    </a:lnTo>
                    <a:lnTo>
                      <a:pt x="914" y="357"/>
                    </a:lnTo>
                    <a:lnTo>
                      <a:pt x="914" y="357"/>
                    </a:lnTo>
                    <a:lnTo>
                      <a:pt x="914" y="356"/>
                    </a:lnTo>
                    <a:lnTo>
                      <a:pt x="912" y="356"/>
                    </a:lnTo>
                    <a:lnTo>
                      <a:pt x="912" y="354"/>
                    </a:lnTo>
                    <a:lnTo>
                      <a:pt x="912" y="354"/>
                    </a:lnTo>
                    <a:lnTo>
                      <a:pt x="912" y="353"/>
                    </a:lnTo>
                    <a:lnTo>
                      <a:pt x="912" y="353"/>
                    </a:lnTo>
                    <a:lnTo>
                      <a:pt x="912" y="352"/>
                    </a:lnTo>
                    <a:lnTo>
                      <a:pt x="912" y="350"/>
                    </a:lnTo>
                    <a:lnTo>
                      <a:pt x="912" y="350"/>
                    </a:lnTo>
                    <a:lnTo>
                      <a:pt x="912" y="350"/>
                    </a:lnTo>
                    <a:lnTo>
                      <a:pt x="914" y="349"/>
                    </a:lnTo>
                    <a:lnTo>
                      <a:pt x="914" y="349"/>
                    </a:lnTo>
                    <a:lnTo>
                      <a:pt x="914" y="348"/>
                    </a:lnTo>
                    <a:lnTo>
                      <a:pt x="915" y="348"/>
                    </a:lnTo>
                    <a:lnTo>
                      <a:pt x="915" y="348"/>
                    </a:lnTo>
                    <a:lnTo>
                      <a:pt x="915" y="348"/>
                    </a:lnTo>
                    <a:lnTo>
                      <a:pt x="916" y="347"/>
                    </a:lnTo>
                    <a:lnTo>
                      <a:pt x="916" y="347"/>
                    </a:lnTo>
                    <a:lnTo>
                      <a:pt x="918" y="347"/>
                    </a:lnTo>
                    <a:lnTo>
                      <a:pt x="918" y="347"/>
                    </a:lnTo>
                    <a:lnTo>
                      <a:pt x="919" y="347"/>
                    </a:lnTo>
                    <a:lnTo>
                      <a:pt x="919" y="347"/>
                    </a:lnTo>
                    <a:lnTo>
                      <a:pt x="919" y="347"/>
                    </a:lnTo>
                    <a:lnTo>
                      <a:pt x="919" y="347"/>
                    </a:lnTo>
                    <a:close/>
                    <a:moveTo>
                      <a:pt x="919" y="222"/>
                    </a:moveTo>
                    <a:lnTo>
                      <a:pt x="927" y="225"/>
                    </a:lnTo>
                    <a:lnTo>
                      <a:pt x="927" y="225"/>
                    </a:lnTo>
                    <a:lnTo>
                      <a:pt x="928" y="225"/>
                    </a:lnTo>
                    <a:lnTo>
                      <a:pt x="928" y="225"/>
                    </a:lnTo>
                    <a:lnTo>
                      <a:pt x="929" y="226"/>
                    </a:lnTo>
                    <a:lnTo>
                      <a:pt x="929" y="226"/>
                    </a:lnTo>
                    <a:lnTo>
                      <a:pt x="931" y="226"/>
                    </a:lnTo>
                    <a:lnTo>
                      <a:pt x="931" y="228"/>
                    </a:lnTo>
                    <a:lnTo>
                      <a:pt x="931" y="228"/>
                    </a:lnTo>
                    <a:lnTo>
                      <a:pt x="932" y="228"/>
                    </a:lnTo>
                    <a:lnTo>
                      <a:pt x="932" y="229"/>
                    </a:lnTo>
                    <a:lnTo>
                      <a:pt x="932" y="230"/>
                    </a:lnTo>
                    <a:lnTo>
                      <a:pt x="933" y="230"/>
                    </a:lnTo>
                    <a:lnTo>
                      <a:pt x="933" y="231"/>
                    </a:lnTo>
                    <a:lnTo>
                      <a:pt x="933" y="231"/>
                    </a:lnTo>
                    <a:lnTo>
                      <a:pt x="933" y="233"/>
                    </a:lnTo>
                    <a:lnTo>
                      <a:pt x="933" y="233"/>
                    </a:lnTo>
                    <a:lnTo>
                      <a:pt x="933" y="234"/>
                    </a:lnTo>
                    <a:lnTo>
                      <a:pt x="933" y="234"/>
                    </a:lnTo>
                    <a:lnTo>
                      <a:pt x="933" y="235"/>
                    </a:lnTo>
                    <a:lnTo>
                      <a:pt x="933" y="235"/>
                    </a:lnTo>
                    <a:lnTo>
                      <a:pt x="932" y="237"/>
                    </a:lnTo>
                    <a:lnTo>
                      <a:pt x="932" y="237"/>
                    </a:lnTo>
                    <a:lnTo>
                      <a:pt x="932" y="237"/>
                    </a:lnTo>
                    <a:lnTo>
                      <a:pt x="931" y="238"/>
                    </a:lnTo>
                    <a:lnTo>
                      <a:pt x="931" y="238"/>
                    </a:lnTo>
                    <a:lnTo>
                      <a:pt x="931" y="238"/>
                    </a:lnTo>
                    <a:lnTo>
                      <a:pt x="929" y="238"/>
                    </a:lnTo>
                    <a:lnTo>
                      <a:pt x="929" y="239"/>
                    </a:lnTo>
                    <a:lnTo>
                      <a:pt x="928" y="239"/>
                    </a:lnTo>
                    <a:lnTo>
                      <a:pt x="928" y="239"/>
                    </a:lnTo>
                    <a:lnTo>
                      <a:pt x="927" y="239"/>
                    </a:lnTo>
                    <a:lnTo>
                      <a:pt x="927" y="239"/>
                    </a:lnTo>
                    <a:lnTo>
                      <a:pt x="919" y="237"/>
                    </a:lnTo>
                    <a:lnTo>
                      <a:pt x="919" y="237"/>
                    </a:lnTo>
                    <a:lnTo>
                      <a:pt x="918" y="237"/>
                    </a:lnTo>
                    <a:lnTo>
                      <a:pt x="918" y="237"/>
                    </a:lnTo>
                    <a:lnTo>
                      <a:pt x="916" y="235"/>
                    </a:lnTo>
                    <a:lnTo>
                      <a:pt x="916" y="235"/>
                    </a:lnTo>
                    <a:lnTo>
                      <a:pt x="915" y="235"/>
                    </a:lnTo>
                    <a:lnTo>
                      <a:pt x="915" y="234"/>
                    </a:lnTo>
                    <a:lnTo>
                      <a:pt x="915" y="234"/>
                    </a:lnTo>
                    <a:lnTo>
                      <a:pt x="914" y="234"/>
                    </a:lnTo>
                    <a:lnTo>
                      <a:pt x="914" y="233"/>
                    </a:lnTo>
                    <a:lnTo>
                      <a:pt x="914" y="231"/>
                    </a:lnTo>
                    <a:lnTo>
                      <a:pt x="912" y="231"/>
                    </a:lnTo>
                    <a:lnTo>
                      <a:pt x="912" y="231"/>
                    </a:lnTo>
                    <a:lnTo>
                      <a:pt x="912" y="230"/>
                    </a:lnTo>
                    <a:lnTo>
                      <a:pt x="912" y="229"/>
                    </a:lnTo>
                    <a:lnTo>
                      <a:pt x="912" y="229"/>
                    </a:lnTo>
                    <a:lnTo>
                      <a:pt x="912" y="228"/>
                    </a:lnTo>
                    <a:lnTo>
                      <a:pt x="912" y="228"/>
                    </a:lnTo>
                    <a:lnTo>
                      <a:pt x="912" y="226"/>
                    </a:lnTo>
                    <a:lnTo>
                      <a:pt x="912" y="226"/>
                    </a:lnTo>
                    <a:lnTo>
                      <a:pt x="914" y="225"/>
                    </a:lnTo>
                    <a:lnTo>
                      <a:pt x="914" y="225"/>
                    </a:lnTo>
                    <a:lnTo>
                      <a:pt x="914" y="225"/>
                    </a:lnTo>
                    <a:lnTo>
                      <a:pt x="915" y="224"/>
                    </a:lnTo>
                    <a:lnTo>
                      <a:pt x="915" y="224"/>
                    </a:lnTo>
                    <a:lnTo>
                      <a:pt x="915" y="224"/>
                    </a:lnTo>
                    <a:lnTo>
                      <a:pt x="916" y="224"/>
                    </a:lnTo>
                    <a:lnTo>
                      <a:pt x="916" y="222"/>
                    </a:lnTo>
                    <a:lnTo>
                      <a:pt x="918" y="222"/>
                    </a:lnTo>
                    <a:lnTo>
                      <a:pt x="918" y="222"/>
                    </a:lnTo>
                    <a:lnTo>
                      <a:pt x="919" y="222"/>
                    </a:lnTo>
                    <a:lnTo>
                      <a:pt x="919" y="222"/>
                    </a:lnTo>
                    <a:lnTo>
                      <a:pt x="919" y="222"/>
                    </a:lnTo>
                    <a:lnTo>
                      <a:pt x="919" y="222"/>
                    </a:lnTo>
                    <a:close/>
                    <a:moveTo>
                      <a:pt x="6" y="124"/>
                    </a:moveTo>
                    <a:lnTo>
                      <a:pt x="14" y="125"/>
                    </a:lnTo>
                    <a:lnTo>
                      <a:pt x="14" y="125"/>
                    </a:lnTo>
                    <a:lnTo>
                      <a:pt x="15" y="125"/>
                    </a:lnTo>
                    <a:lnTo>
                      <a:pt x="15" y="125"/>
                    </a:lnTo>
                    <a:lnTo>
                      <a:pt x="16" y="127"/>
                    </a:lnTo>
                    <a:lnTo>
                      <a:pt x="16" y="127"/>
                    </a:lnTo>
                    <a:lnTo>
                      <a:pt x="18" y="127"/>
                    </a:lnTo>
                    <a:lnTo>
                      <a:pt x="18" y="128"/>
                    </a:lnTo>
                    <a:lnTo>
                      <a:pt x="18" y="128"/>
                    </a:lnTo>
                    <a:lnTo>
                      <a:pt x="19" y="129"/>
                    </a:lnTo>
                    <a:lnTo>
                      <a:pt x="19" y="129"/>
                    </a:lnTo>
                    <a:lnTo>
                      <a:pt x="19" y="131"/>
                    </a:lnTo>
                    <a:lnTo>
                      <a:pt x="20" y="131"/>
                    </a:lnTo>
                    <a:lnTo>
                      <a:pt x="20" y="132"/>
                    </a:lnTo>
                    <a:lnTo>
                      <a:pt x="20" y="132"/>
                    </a:lnTo>
                    <a:lnTo>
                      <a:pt x="20" y="133"/>
                    </a:lnTo>
                    <a:lnTo>
                      <a:pt x="20" y="133"/>
                    </a:lnTo>
                    <a:lnTo>
                      <a:pt x="20" y="135"/>
                    </a:lnTo>
                    <a:lnTo>
                      <a:pt x="20" y="135"/>
                    </a:lnTo>
                    <a:lnTo>
                      <a:pt x="20" y="136"/>
                    </a:lnTo>
                    <a:lnTo>
                      <a:pt x="20" y="136"/>
                    </a:lnTo>
                    <a:lnTo>
                      <a:pt x="19" y="137"/>
                    </a:lnTo>
                    <a:lnTo>
                      <a:pt x="19" y="137"/>
                    </a:lnTo>
                    <a:lnTo>
                      <a:pt x="19" y="137"/>
                    </a:lnTo>
                    <a:lnTo>
                      <a:pt x="18" y="138"/>
                    </a:lnTo>
                    <a:lnTo>
                      <a:pt x="18" y="138"/>
                    </a:lnTo>
                    <a:lnTo>
                      <a:pt x="18" y="138"/>
                    </a:lnTo>
                    <a:lnTo>
                      <a:pt x="16" y="138"/>
                    </a:lnTo>
                    <a:lnTo>
                      <a:pt x="16" y="140"/>
                    </a:lnTo>
                    <a:lnTo>
                      <a:pt x="15" y="140"/>
                    </a:lnTo>
                    <a:lnTo>
                      <a:pt x="15" y="140"/>
                    </a:lnTo>
                    <a:lnTo>
                      <a:pt x="14" y="140"/>
                    </a:lnTo>
                    <a:lnTo>
                      <a:pt x="14" y="138"/>
                    </a:lnTo>
                    <a:lnTo>
                      <a:pt x="6" y="137"/>
                    </a:lnTo>
                    <a:lnTo>
                      <a:pt x="6" y="137"/>
                    </a:lnTo>
                    <a:lnTo>
                      <a:pt x="5" y="137"/>
                    </a:lnTo>
                    <a:lnTo>
                      <a:pt x="5" y="137"/>
                    </a:lnTo>
                    <a:lnTo>
                      <a:pt x="4" y="137"/>
                    </a:lnTo>
                    <a:lnTo>
                      <a:pt x="4" y="136"/>
                    </a:lnTo>
                    <a:lnTo>
                      <a:pt x="2" y="136"/>
                    </a:lnTo>
                    <a:lnTo>
                      <a:pt x="2" y="135"/>
                    </a:lnTo>
                    <a:lnTo>
                      <a:pt x="2" y="135"/>
                    </a:lnTo>
                    <a:lnTo>
                      <a:pt x="1" y="133"/>
                    </a:lnTo>
                    <a:lnTo>
                      <a:pt x="1" y="133"/>
                    </a:lnTo>
                    <a:lnTo>
                      <a:pt x="1" y="133"/>
                    </a:lnTo>
                    <a:lnTo>
                      <a:pt x="0" y="132"/>
                    </a:lnTo>
                    <a:lnTo>
                      <a:pt x="0" y="132"/>
                    </a:lnTo>
                    <a:lnTo>
                      <a:pt x="0" y="131"/>
                    </a:lnTo>
                    <a:lnTo>
                      <a:pt x="0" y="129"/>
                    </a:lnTo>
                    <a:lnTo>
                      <a:pt x="0" y="129"/>
                    </a:lnTo>
                    <a:lnTo>
                      <a:pt x="0" y="128"/>
                    </a:lnTo>
                    <a:lnTo>
                      <a:pt x="0" y="128"/>
                    </a:lnTo>
                    <a:lnTo>
                      <a:pt x="0" y="127"/>
                    </a:lnTo>
                    <a:lnTo>
                      <a:pt x="0" y="127"/>
                    </a:lnTo>
                    <a:lnTo>
                      <a:pt x="1" y="125"/>
                    </a:lnTo>
                    <a:lnTo>
                      <a:pt x="1" y="125"/>
                    </a:lnTo>
                    <a:lnTo>
                      <a:pt x="1" y="125"/>
                    </a:lnTo>
                    <a:lnTo>
                      <a:pt x="2" y="125"/>
                    </a:lnTo>
                    <a:lnTo>
                      <a:pt x="2" y="124"/>
                    </a:lnTo>
                    <a:lnTo>
                      <a:pt x="2" y="124"/>
                    </a:lnTo>
                    <a:lnTo>
                      <a:pt x="4" y="124"/>
                    </a:lnTo>
                    <a:lnTo>
                      <a:pt x="4" y="124"/>
                    </a:lnTo>
                    <a:lnTo>
                      <a:pt x="5" y="124"/>
                    </a:lnTo>
                    <a:lnTo>
                      <a:pt x="5" y="124"/>
                    </a:lnTo>
                    <a:lnTo>
                      <a:pt x="6" y="124"/>
                    </a:lnTo>
                    <a:lnTo>
                      <a:pt x="6" y="124"/>
                    </a:lnTo>
                    <a:lnTo>
                      <a:pt x="6" y="124"/>
                    </a:lnTo>
                    <a:lnTo>
                      <a:pt x="6" y="124"/>
                    </a:lnTo>
                    <a:close/>
                  </a:path>
                </a:pathLst>
              </a:custGeom>
              <a:solidFill>
                <a:srgbClr val="FFFFFF"/>
              </a:solidFill>
              <a:ln w="9525">
                <a:noFill/>
                <a:round/>
              </a:ln>
            </p:spPr>
            <p:txBody>
              <a:bodyPr vert="horz" wrap="square" lIns="91440" tIns="45720" rIns="91440" bIns="45720" numCol="1" anchor="t" anchorCtr="0" compatLnSpc="1"/>
              <a:p>
                <a:pPr defTabSz="455930" fontAlgn="auto">
                  <a:spcBef>
                    <a:spcPts val="0"/>
                  </a:spcBef>
                  <a:spcAft>
                    <a:spcPts val="0"/>
                  </a:spcAft>
                  <a:defRPr/>
                </a:pPr>
                <a:endParaRPr lang="zh-CN" altLang="en-US" sz="1100" kern="0" dirty="0">
                  <a:solidFill>
                    <a:schemeClr val="bg1"/>
                  </a:solidFill>
                  <a:latin typeface="Calibri" panose="020F0502020204030204"/>
                  <a:ea typeface="宋体" panose="02010600030101010101" pitchFamily="2" charset="-122"/>
                  <a:cs typeface="Arial" panose="020B0604020202020204" pitchFamily="34" charset="0"/>
                </a:endParaRPr>
              </a:p>
            </p:txBody>
          </p:sp>
        </p:grpSp>
      </p:grpSp>
      <p:sp>
        <p:nvSpPr>
          <p:cNvPr id="355" name="TextBox 354"/>
          <p:cNvSpPr txBox="1"/>
          <p:nvPr/>
        </p:nvSpPr>
        <p:spPr>
          <a:xfrm>
            <a:off x="2597586" y="3480386"/>
            <a:ext cx="1088211" cy="243840"/>
          </a:xfrm>
          <a:prstGeom prst="rect">
            <a:avLst/>
          </a:prstGeom>
          <a:noFill/>
        </p:spPr>
        <p:txBody>
          <a:bodyPr wrap="square" lIns="91341" tIns="45664" rIns="91341" bIns="45664" rtlCol="0">
            <a:spAutoFit/>
          </a:bodyPr>
          <a:p>
            <a:pPr defTabSz="913765" fontAlgn="auto">
              <a:spcBef>
                <a:spcPts val="0"/>
              </a:spcBef>
              <a:spcAft>
                <a:spcPts val="0"/>
              </a:spcAft>
              <a:defRPr/>
            </a:pPr>
            <a:r>
              <a:rPr lang="en-US" altLang="zh-CN" sz="1000" kern="0" dirty="0" smtClean="0">
                <a:solidFill>
                  <a:schemeClr val="tx1"/>
                </a:solidFill>
                <a:latin typeface="+mn-ea"/>
                <a:ea typeface="+mn-ea"/>
                <a:cs typeface="Arial" panose="020B0604020202020204" pitchFamily="34" charset="0"/>
              </a:rPr>
              <a:t>DU/BBU</a:t>
            </a:r>
            <a:endParaRPr lang="zh-CN" altLang="en-US" sz="1000" kern="0" dirty="0" smtClean="0">
              <a:solidFill>
                <a:schemeClr val="tx1"/>
              </a:solidFill>
              <a:latin typeface="+mn-ea"/>
              <a:ea typeface="+mn-ea"/>
              <a:cs typeface="Arial" panose="020B0604020202020204" pitchFamily="34" charset="0"/>
            </a:endParaRPr>
          </a:p>
        </p:txBody>
      </p:sp>
      <p:cxnSp>
        <p:nvCxnSpPr>
          <p:cNvPr id="356" name="直接连接符 355"/>
          <p:cNvCxnSpPr/>
          <p:nvPr/>
        </p:nvCxnSpPr>
        <p:spPr bwMode="auto">
          <a:xfrm flipV="1">
            <a:off x="2354972" y="4045845"/>
            <a:ext cx="866535" cy="58336"/>
          </a:xfrm>
          <a:prstGeom prst="line">
            <a:avLst/>
          </a:prstGeom>
          <a:solidFill>
            <a:srgbClr val="FFDE40"/>
          </a:solidFill>
          <a:ln w="9525" cap="flat" cmpd="sng" algn="ctr">
            <a:solidFill>
              <a:srgbClr val="008ED3"/>
            </a:solidFill>
            <a:prstDash val="solid"/>
            <a:round/>
            <a:headEnd type="none" w="med" len="med"/>
            <a:tailEnd type="none" w="med" len="med"/>
          </a:ln>
          <a:effectLst/>
        </p:spPr>
      </p:cxnSp>
      <p:cxnSp>
        <p:nvCxnSpPr>
          <p:cNvPr id="357" name="直接连接符 356"/>
          <p:cNvCxnSpPr>
            <a:endCxn id="210" idx="0"/>
          </p:cNvCxnSpPr>
          <p:nvPr/>
        </p:nvCxnSpPr>
        <p:spPr bwMode="auto">
          <a:xfrm>
            <a:off x="3090679" y="2618127"/>
            <a:ext cx="206619" cy="108039"/>
          </a:xfrm>
          <a:prstGeom prst="line">
            <a:avLst/>
          </a:prstGeom>
          <a:solidFill>
            <a:srgbClr val="FFDE40"/>
          </a:solidFill>
          <a:ln w="9525" cap="flat" cmpd="sng" algn="ctr">
            <a:solidFill>
              <a:srgbClr val="008ED3"/>
            </a:solidFill>
            <a:prstDash val="solid"/>
            <a:round/>
            <a:headEnd type="none" w="med" len="med"/>
            <a:tailEnd type="none" w="med" len="med"/>
          </a:ln>
          <a:effectLst/>
        </p:spPr>
      </p:cxnSp>
      <p:sp>
        <p:nvSpPr>
          <p:cNvPr id="358" name="圆角矩形 357"/>
          <p:cNvSpPr/>
          <p:nvPr/>
        </p:nvSpPr>
        <p:spPr bwMode="auto">
          <a:xfrm>
            <a:off x="1916518" y="2810124"/>
            <a:ext cx="438454" cy="223345"/>
          </a:xfrm>
          <a:prstGeom prst="roundRect">
            <a:avLst/>
          </a:prstGeom>
          <a:solidFill>
            <a:srgbClr val="0070C0"/>
          </a:solidFill>
          <a:ln w="9525" cap="flat" cmpd="sng" algn="ctr">
            <a:solidFill>
              <a:srgbClr val="008ED3"/>
            </a:solidFill>
            <a:prstDash val="solid"/>
            <a:round/>
            <a:headEnd type="none" w="med" len="med"/>
            <a:tailEnd type="none" w="med" len="med"/>
          </a:ln>
          <a:effectLst/>
        </p:spPr>
        <p:txBody>
          <a:bodyPr vert="horz" wrap="square" lIns="91395" tIns="45694" rIns="91395" bIns="45694" numCol="1" rtlCol="0" anchor="t" anchorCtr="0" compatLnSpc="1"/>
          <a:p>
            <a:pPr defTabSz="456565">
              <a:defRPr/>
            </a:pPr>
            <a:r>
              <a:rPr lang="en-US" altLang="zh-CN" sz="800" kern="0" dirty="0" smtClean="0">
                <a:solidFill>
                  <a:schemeClr val="bg1"/>
                </a:solidFill>
                <a:ea typeface="宋体" panose="02010600030101010101" pitchFamily="2" charset="-122"/>
                <a:cs typeface="Arial" panose="020B0604020202020204" pitchFamily="34" charset="0"/>
              </a:rPr>
              <a:t>FTN</a:t>
            </a:r>
            <a:endParaRPr lang="zh-CN" altLang="en-US" sz="800" kern="0" dirty="0" smtClean="0">
              <a:solidFill>
                <a:schemeClr val="bg1"/>
              </a:solidFill>
              <a:ea typeface="宋体" panose="02010600030101010101" pitchFamily="2" charset="-122"/>
              <a:cs typeface="Arial" panose="020B0604020202020204" pitchFamily="34" charset="0"/>
            </a:endParaRPr>
          </a:p>
        </p:txBody>
      </p:sp>
      <p:sp>
        <p:nvSpPr>
          <p:cNvPr id="359" name="圆角矩形 358"/>
          <p:cNvSpPr/>
          <p:nvPr/>
        </p:nvSpPr>
        <p:spPr bwMode="auto">
          <a:xfrm>
            <a:off x="2161244" y="4043445"/>
            <a:ext cx="475145" cy="165666"/>
          </a:xfrm>
          <a:prstGeom prst="roundRect">
            <a:avLst/>
          </a:prstGeom>
          <a:solidFill>
            <a:srgbClr val="0070C0"/>
          </a:solidFill>
          <a:ln w="9525" cap="flat" cmpd="sng" algn="ctr">
            <a:solidFill>
              <a:srgbClr val="008ED3"/>
            </a:solidFill>
            <a:prstDash val="solid"/>
            <a:round/>
            <a:headEnd type="none" w="med" len="med"/>
            <a:tailEnd type="none" w="med" len="med"/>
          </a:ln>
          <a:effectLst/>
        </p:spPr>
        <p:txBody>
          <a:bodyPr vert="horz" wrap="square" lIns="91395" tIns="45694" rIns="91395" bIns="45694" numCol="1" rtlCol="0" anchor="t" anchorCtr="0" compatLnSpc="1"/>
          <a:p>
            <a:pPr defTabSz="456565">
              <a:defRPr/>
            </a:pPr>
            <a:r>
              <a:rPr lang="en-US" altLang="zh-CN" sz="800" kern="0" dirty="0" smtClean="0">
                <a:solidFill>
                  <a:schemeClr val="bg1"/>
                </a:solidFill>
                <a:ea typeface="宋体" panose="02010600030101010101" pitchFamily="2" charset="-122"/>
                <a:cs typeface="Arial" panose="020B0604020202020204" pitchFamily="34" charset="0"/>
              </a:rPr>
              <a:t>FTN</a:t>
            </a:r>
            <a:endParaRPr lang="zh-CN" altLang="en-US" sz="800" kern="0" dirty="0" smtClean="0">
              <a:solidFill>
                <a:schemeClr val="bg1"/>
              </a:solidFill>
              <a:ea typeface="宋体" panose="02010600030101010101" pitchFamily="2" charset="-122"/>
              <a:cs typeface="Arial" panose="020B0604020202020204" pitchFamily="34" charset="0"/>
            </a:endParaRPr>
          </a:p>
        </p:txBody>
      </p:sp>
      <p:cxnSp>
        <p:nvCxnSpPr>
          <p:cNvPr id="360" name="直接连接符 359"/>
          <p:cNvCxnSpPr/>
          <p:nvPr/>
        </p:nvCxnSpPr>
        <p:spPr bwMode="auto">
          <a:xfrm>
            <a:off x="3024254" y="3800942"/>
            <a:ext cx="206619" cy="108039"/>
          </a:xfrm>
          <a:prstGeom prst="line">
            <a:avLst/>
          </a:prstGeom>
          <a:solidFill>
            <a:srgbClr val="FFDE40"/>
          </a:solidFill>
          <a:ln w="9525" cap="flat" cmpd="sng" algn="ctr">
            <a:solidFill>
              <a:srgbClr val="008ED3"/>
            </a:solidFill>
            <a:prstDash val="solid"/>
            <a:round/>
            <a:headEnd type="none" w="med" len="med"/>
            <a:tailEnd type="none" w="med" len="med"/>
          </a:ln>
          <a:effectLst/>
        </p:spPr>
      </p:cxnSp>
      <p:graphicFrame>
        <p:nvGraphicFramePr>
          <p:cNvPr id="361" name="表格 360"/>
          <p:cNvGraphicFramePr>
            <a:graphicFrameLocks noGrp="1"/>
          </p:cNvGraphicFramePr>
          <p:nvPr/>
        </p:nvGraphicFramePr>
        <p:xfrm>
          <a:off x="1539107" y="4843644"/>
          <a:ext cx="8741958" cy="777480"/>
        </p:xfrm>
        <a:graphic>
          <a:graphicData uri="http://schemas.openxmlformats.org/drawingml/2006/table">
            <a:tbl>
              <a:tblPr firstRow="1" bandRow="1"/>
              <a:tblGrid>
                <a:gridCol w="570547"/>
                <a:gridCol w="8171411"/>
              </a:tblGrid>
              <a:tr h="259160">
                <a:tc>
                  <a:txBody>
                    <a:bodyPr/>
                    <a:p>
                      <a:r>
                        <a:rPr lang="en-US" altLang="zh-CN" sz="1100" dirty="0" err="1" smtClean="0">
                          <a:solidFill>
                            <a:schemeClr val="tx1"/>
                          </a:solidFill>
                        </a:rPr>
                        <a:t>uRLCC</a:t>
                      </a:r>
                      <a:endParaRPr lang="zh-CN" altLang="en-US" sz="1100" dirty="0">
                        <a:solidFill>
                          <a:schemeClr val="tx1"/>
                        </a:solidFill>
                      </a:endParaRPr>
                    </a:p>
                  </a:txBody>
                  <a:tcPr marL="91456" marR="91456" marT="45734" marB="45734">
                    <a:lnL w="12700" cap="flat" cmpd="sng" algn="ctr">
                      <a:solidFill>
                        <a:srgbClr val="008ED3"/>
                      </a:solidFill>
                      <a:prstDash val="solid"/>
                      <a:round/>
                      <a:headEnd type="none" w="med" len="med"/>
                      <a:tailEnd type="none" w="med" len="med"/>
                    </a:lnL>
                    <a:lnR w="12700" cap="flat" cmpd="sng" algn="ctr">
                      <a:solidFill>
                        <a:srgbClr val="008ED3"/>
                      </a:solidFill>
                      <a:prstDash val="solid"/>
                      <a:round/>
                      <a:headEnd type="none" w="med" len="med"/>
                      <a:tailEnd type="none" w="med" len="med"/>
                    </a:lnR>
                    <a:lnT w="12700" cap="flat" cmpd="sng" algn="ctr">
                      <a:solidFill>
                        <a:srgbClr val="008ED3"/>
                      </a:solidFill>
                      <a:prstDash val="solid"/>
                      <a:round/>
                      <a:headEnd type="none" w="med" len="med"/>
                      <a:tailEnd type="none" w="med" len="med"/>
                    </a:lnT>
                    <a:lnB w="12700" cap="flat" cmpd="sng" algn="ctr">
                      <a:solidFill>
                        <a:srgbClr val="008ED3"/>
                      </a:solidFill>
                      <a:prstDash val="solid"/>
                      <a:round/>
                      <a:headEnd type="none" w="med" len="med"/>
                      <a:tailEnd type="none" w="med" len="med"/>
                    </a:lnB>
                    <a:lnTlToBr w="12700" cmpd="sng">
                      <a:noFill/>
                      <a:prstDash val="solid"/>
                    </a:lnTlToBr>
                    <a:lnBlToTr w="12700" cmpd="sng">
                      <a:noFill/>
                      <a:prstDash val="solid"/>
                    </a:lnBlToTr>
                    <a:noFill/>
                  </a:tcPr>
                </a:tc>
                <a:tc>
                  <a:txBody>
                    <a:bodyPr/>
                    <a:p>
                      <a:endParaRPr lang="zh-CN" altLang="en-US" sz="1100" dirty="0"/>
                    </a:p>
                  </a:txBody>
                  <a:tcPr marL="91456" marR="91456" marT="45734" marB="45734">
                    <a:lnL w="12700" cap="flat" cmpd="sng" algn="ctr">
                      <a:solidFill>
                        <a:srgbClr val="008ED3"/>
                      </a:solidFill>
                      <a:prstDash val="solid"/>
                      <a:round/>
                      <a:headEnd type="none" w="med" len="med"/>
                      <a:tailEnd type="none" w="med" len="med"/>
                    </a:lnL>
                    <a:lnR w="12700" cap="flat" cmpd="sng" algn="ctr">
                      <a:solidFill>
                        <a:srgbClr val="008ED3"/>
                      </a:solidFill>
                      <a:prstDash val="solid"/>
                      <a:round/>
                      <a:headEnd type="none" w="med" len="med"/>
                      <a:tailEnd type="none" w="med" len="med"/>
                    </a:lnR>
                    <a:lnT w="12700" cap="flat" cmpd="sng" algn="ctr">
                      <a:solidFill>
                        <a:srgbClr val="008ED3"/>
                      </a:solidFill>
                      <a:prstDash val="solid"/>
                      <a:round/>
                      <a:headEnd type="none" w="med" len="med"/>
                      <a:tailEnd type="none" w="med" len="med"/>
                    </a:lnT>
                    <a:lnB w="12700" cap="flat" cmpd="sng" algn="ctr">
                      <a:solidFill>
                        <a:srgbClr val="008ED3"/>
                      </a:solidFill>
                      <a:prstDash val="solid"/>
                      <a:round/>
                      <a:headEnd type="none" w="med" len="med"/>
                      <a:tailEnd type="none" w="med" len="med"/>
                    </a:lnB>
                    <a:lnTlToBr w="12700" cmpd="sng">
                      <a:noFill/>
                      <a:prstDash val="solid"/>
                    </a:lnTlToBr>
                    <a:lnBlToTr w="12700" cmpd="sng">
                      <a:noFill/>
                      <a:prstDash val="solid"/>
                    </a:lnBlToTr>
                    <a:noFill/>
                  </a:tcPr>
                </a:tc>
              </a:tr>
              <a:tr h="259160">
                <a:tc>
                  <a:txBody>
                    <a:bodyPr/>
                    <a:p>
                      <a:r>
                        <a:rPr lang="en-US" altLang="zh-CN" sz="1100" dirty="0" err="1" smtClean="0">
                          <a:solidFill>
                            <a:schemeClr val="tx1"/>
                          </a:solidFill>
                        </a:rPr>
                        <a:t>eMBB</a:t>
                      </a:r>
                      <a:endParaRPr lang="zh-CN" altLang="en-US" sz="1100" dirty="0">
                        <a:solidFill>
                          <a:schemeClr val="tx1"/>
                        </a:solidFill>
                      </a:endParaRPr>
                    </a:p>
                  </a:txBody>
                  <a:tcPr marL="91456" marR="91456" marT="45734" marB="45734">
                    <a:lnL w="12700" cap="flat" cmpd="sng" algn="ctr">
                      <a:solidFill>
                        <a:srgbClr val="008ED3"/>
                      </a:solidFill>
                      <a:prstDash val="solid"/>
                      <a:round/>
                      <a:headEnd type="none" w="med" len="med"/>
                      <a:tailEnd type="none" w="med" len="med"/>
                    </a:lnL>
                    <a:lnR w="12700" cap="flat" cmpd="sng" algn="ctr">
                      <a:solidFill>
                        <a:srgbClr val="008ED3"/>
                      </a:solidFill>
                      <a:prstDash val="solid"/>
                      <a:round/>
                      <a:headEnd type="none" w="med" len="med"/>
                      <a:tailEnd type="none" w="med" len="med"/>
                    </a:lnR>
                    <a:lnT w="12700" cap="flat" cmpd="sng" algn="ctr">
                      <a:solidFill>
                        <a:srgbClr val="008ED3"/>
                      </a:solidFill>
                      <a:prstDash val="solid"/>
                      <a:round/>
                      <a:headEnd type="none" w="med" len="med"/>
                      <a:tailEnd type="none" w="med" len="med"/>
                    </a:lnT>
                    <a:lnB w="12700" cap="flat" cmpd="sng" algn="ctr">
                      <a:solidFill>
                        <a:srgbClr val="008ED3"/>
                      </a:solidFill>
                      <a:prstDash val="solid"/>
                      <a:round/>
                      <a:headEnd type="none" w="med" len="med"/>
                      <a:tailEnd type="none" w="med" len="med"/>
                    </a:lnB>
                    <a:lnTlToBr w="12700" cmpd="sng">
                      <a:noFill/>
                      <a:prstDash val="solid"/>
                    </a:lnTlToBr>
                    <a:lnBlToTr w="12700" cmpd="sng">
                      <a:noFill/>
                      <a:prstDash val="solid"/>
                    </a:lnBlToTr>
                    <a:noFill/>
                  </a:tcPr>
                </a:tc>
                <a:tc>
                  <a:txBody>
                    <a:bodyPr/>
                    <a:p>
                      <a:endParaRPr lang="zh-CN" altLang="en-US" sz="1100" dirty="0"/>
                    </a:p>
                  </a:txBody>
                  <a:tcPr marL="91456" marR="91456" marT="45734" marB="45734">
                    <a:lnL w="12700" cap="flat" cmpd="sng" algn="ctr">
                      <a:solidFill>
                        <a:srgbClr val="008ED3"/>
                      </a:solidFill>
                      <a:prstDash val="solid"/>
                      <a:round/>
                      <a:headEnd type="none" w="med" len="med"/>
                      <a:tailEnd type="none" w="med" len="med"/>
                    </a:lnL>
                    <a:lnR w="12700" cap="flat" cmpd="sng" algn="ctr">
                      <a:solidFill>
                        <a:srgbClr val="008ED3"/>
                      </a:solidFill>
                      <a:prstDash val="solid"/>
                      <a:round/>
                      <a:headEnd type="none" w="med" len="med"/>
                      <a:tailEnd type="none" w="med" len="med"/>
                    </a:lnR>
                    <a:lnT w="12700" cap="flat" cmpd="sng" algn="ctr">
                      <a:solidFill>
                        <a:srgbClr val="008ED3"/>
                      </a:solidFill>
                      <a:prstDash val="solid"/>
                      <a:round/>
                      <a:headEnd type="none" w="med" len="med"/>
                      <a:tailEnd type="none" w="med" len="med"/>
                    </a:lnT>
                    <a:lnB w="12700" cap="flat" cmpd="sng" algn="ctr">
                      <a:solidFill>
                        <a:srgbClr val="008ED3"/>
                      </a:solidFill>
                      <a:prstDash val="solid"/>
                      <a:round/>
                      <a:headEnd type="none" w="med" len="med"/>
                      <a:tailEnd type="none" w="med" len="med"/>
                    </a:lnB>
                    <a:lnTlToBr w="12700" cmpd="sng">
                      <a:noFill/>
                      <a:prstDash val="solid"/>
                    </a:lnTlToBr>
                    <a:lnBlToTr w="12700" cmpd="sng">
                      <a:noFill/>
                      <a:prstDash val="solid"/>
                    </a:lnBlToTr>
                    <a:noFill/>
                  </a:tcPr>
                </a:tc>
              </a:tr>
              <a:tr h="259160">
                <a:tc>
                  <a:txBody>
                    <a:bodyPr/>
                    <a:p>
                      <a:r>
                        <a:rPr lang="en-US" altLang="zh-CN" sz="1100" dirty="0" err="1" smtClean="0">
                          <a:solidFill>
                            <a:schemeClr val="tx1"/>
                          </a:solidFill>
                        </a:rPr>
                        <a:t>mMTC</a:t>
                      </a:r>
                      <a:endParaRPr lang="zh-CN" altLang="en-US" sz="1100" dirty="0">
                        <a:solidFill>
                          <a:schemeClr val="tx1"/>
                        </a:solidFill>
                      </a:endParaRPr>
                    </a:p>
                  </a:txBody>
                  <a:tcPr marL="91456" marR="91456" marT="45734" marB="45734">
                    <a:lnL w="12700" cap="flat" cmpd="sng" algn="ctr">
                      <a:solidFill>
                        <a:srgbClr val="008ED3"/>
                      </a:solidFill>
                      <a:prstDash val="solid"/>
                      <a:round/>
                      <a:headEnd type="none" w="med" len="med"/>
                      <a:tailEnd type="none" w="med" len="med"/>
                    </a:lnL>
                    <a:lnR w="12700" cap="flat" cmpd="sng" algn="ctr">
                      <a:solidFill>
                        <a:srgbClr val="008ED3"/>
                      </a:solidFill>
                      <a:prstDash val="solid"/>
                      <a:round/>
                      <a:headEnd type="none" w="med" len="med"/>
                      <a:tailEnd type="none" w="med" len="med"/>
                    </a:lnR>
                    <a:lnT w="12700" cap="flat" cmpd="sng" algn="ctr">
                      <a:solidFill>
                        <a:srgbClr val="008ED3"/>
                      </a:solidFill>
                      <a:prstDash val="solid"/>
                      <a:round/>
                      <a:headEnd type="none" w="med" len="med"/>
                      <a:tailEnd type="none" w="med" len="med"/>
                    </a:lnT>
                    <a:lnB w="12700" cap="flat" cmpd="sng" algn="ctr">
                      <a:solidFill>
                        <a:srgbClr val="008ED3"/>
                      </a:solidFill>
                      <a:prstDash val="solid"/>
                      <a:round/>
                      <a:headEnd type="none" w="med" len="med"/>
                      <a:tailEnd type="none" w="med" len="med"/>
                    </a:lnB>
                    <a:lnTlToBr w="12700" cmpd="sng">
                      <a:noFill/>
                      <a:prstDash val="solid"/>
                    </a:lnTlToBr>
                    <a:lnBlToTr w="12700" cmpd="sng">
                      <a:noFill/>
                      <a:prstDash val="solid"/>
                    </a:lnBlToTr>
                    <a:noFill/>
                  </a:tcPr>
                </a:tc>
                <a:tc>
                  <a:txBody>
                    <a:bodyPr/>
                    <a:p>
                      <a:endParaRPr lang="zh-CN" altLang="en-US" sz="1100" dirty="0"/>
                    </a:p>
                  </a:txBody>
                  <a:tcPr marL="91456" marR="91456" marT="45734" marB="45734">
                    <a:lnL w="12700" cap="flat" cmpd="sng" algn="ctr">
                      <a:solidFill>
                        <a:srgbClr val="008ED3"/>
                      </a:solidFill>
                      <a:prstDash val="solid"/>
                      <a:round/>
                      <a:headEnd type="none" w="med" len="med"/>
                      <a:tailEnd type="none" w="med" len="med"/>
                    </a:lnL>
                    <a:lnR w="12700" cap="flat" cmpd="sng" algn="ctr">
                      <a:solidFill>
                        <a:srgbClr val="008ED3"/>
                      </a:solidFill>
                      <a:prstDash val="solid"/>
                      <a:round/>
                      <a:headEnd type="none" w="med" len="med"/>
                      <a:tailEnd type="none" w="med" len="med"/>
                    </a:lnR>
                    <a:lnT w="12700" cap="flat" cmpd="sng" algn="ctr">
                      <a:solidFill>
                        <a:srgbClr val="008ED3"/>
                      </a:solidFill>
                      <a:prstDash val="solid"/>
                      <a:round/>
                      <a:headEnd type="none" w="med" len="med"/>
                      <a:tailEnd type="none" w="med" len="med"/>
                    </a:lnT>
                    <a:lnB w="12700" cap="flat" cmpd="sng" algn="ctr">
                      <a:solidFill>
                        <a:srgbClr val="008ED3"/>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62" name="矩形 361"/>
          <p:cNvSpPr/>
          <p:nvPr/>
        </p:nvSpPr>
        <p:spPr bwMode="auto">
          <a:xfrm>
            <a:off x="2110822" y="4852280"/>
            <a:ext cx="3222370" cy="228239"/>
          </a:xfrm>
          <a:prstGeom prst="rect">
            <a:avLst/>
          </a:prstGeom>
          <a:solidFill>
            <a:srgbClr val="8CC63E">
              <a:alpha val="71000"/>
            </a:srgbClr>
          </a:solidFill>
          <a:ln w="9525" cap="flat" cmpd="sng" algn="ctr">
            <a:noFill/>
            <a:prstDash val="solid"/>
            <a:round/>
            <a:headEnd type="none" w="med" len="med"/>
            <a:tailEnd type="none" w="med" len="med"/>
          </a:ln>
          <a:effectLst/>
        </p:spPr>
        <p:txBody>
          <a:bodyPr vert="horz" wrap="square" lIns="91395" tIns="45694" rIns="91395" bIns="45694" numCol="1" rtlCol="0" anchor="t" anchorCtr="0" compatLnSpc="1"/>
          <a:p>
            <a:pPr defTabSz="456565">
              <a:defRPr/>
            </a:pPr>
            <a:endParaRPr lang="zh-CN" altLang="en-US" kern="0" dirty="0" smtClean="0">
              <a:latin typeface="+mn-ea"/>
              <a:ea typeface="+mn-ea"/>
              <a:cs typeface="Arial" panose="020B0604020202020204" pitchFamily="34" charset="0"/>
            </a:endParaRPr>
          </a:p>
        </p:txBody>
      </p:sp>
      <p:sp>
        <p:nvSpPr>
          <p:cNvPr id="363" name="矩形 362"/>
          <p:cNvSpPr/>
          <p:nvPr/>
        </p:nvSpPr>
        <p:spPr bwMode="auto">
          <a:xfrm>
            <a:off x="2115910" y="5113764"/>
            <a:ext cx="7622986" cy="228239"/>
          </a:xfrm>
          <a:prstGeom prst="rect">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395" tIns="45694" rIns="91395" bIns="45694" numCol="1" rtlCol="0" anchor="t" anchorCtr="0" compatLnSpc="1"/>
          <a:p>
            <a:pPr defTabSz="456565">
              <a:defRPr/>
            </a:pPr>
            <a:endParaRPr lang="zh-CN" altLang="en-US" kern="0" dirty="0" smtClean="0">
              <a:solidFill>
                <a:srgbClr val="008ED3"/>
              </a:solidFill>
              <a:latin typeface="+mn-ea"/>
              <a:ea typeface="+mn-ea"/>
              <a:cs typeface="Arial" panose="020B0604020202020204" pitchFamily="34" charset="0"/>
            </a:endParaRPr>
          </a:p>
        </p:txBody>
      </p:sp>
      <p:sp>
        <p:nvSpPr>
          <p:cNvPr id="364" name="矩形 363"/>
          <p:cNvSpPr/>
          <p:nvPr/>
        </p:nvSpPr>
        <p:spPr bwMode="auto">
          <a:xfrm>
            <a:off x="2102454" y="5363436"/>
            <a:ext cx="8173419" cy="237817"/>
          </a:xfrm>
          <a:prstGeom prst="rect">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91395" tIns="45694" rIns="91395" bIns="45694" numCol="1" rtlCol="0" anchor="t" anchorCtr="0" compatLnSpc="1"/>
          <a:p>
            <a:pPr defTabSz="456565">
              <a:defRPr/>
            </a:pPr>
            <a:endParaRPr lang="zh-CN" altLang="en-US" kern="0" dirty="0" smtClean="0">
              <a:latin typeface="+mn-ea"/>
              <a:ea typeface="+mn-ea"/>
              <a:cs typeface="Arial" panose="020B0604020202020204" pitchFamily="34" charset="0"/>
            </a:endParaRPr>
          </a:p>
        </p:txBody>
      </p:sp>
      <p:sp>
        <p:nvSpPr>
          <p:cNvPr id="367" name="TextBox 366"/>
          <p:cNvSpPr txBox="1"/>
          <p:nvPr/>
        </p:nvSpPr>
        <p:spPr>
          <a:xfrm>
            <a:off x="2102455" y="5124599"/>
            <a:ext cx="1529934" cy="261691"/>
          </a:xfrm>
          <a:prstGeom prst="rect">
            <a:avLst/>
          </a:prstGeom>
          <a:noFill/>
        </p:spPr>
        <p:txBody>
          <a:bodyPr wrap="square" lIns="91395" tIns="45694" rIns="91395" bIns="45694" rtlCol="0">
            <a:spAutoFit/>
          </a:bodyPr>
          <a:p>
            <a:pPr defTabSz="913765" fontAlgn="auto">
              <a:spcBef>
                <a:spcPts val="0"/>
              </a:spcBef>
              <a:spcAft>
                <a:spcPts val="0"/>
              </a:spcAft>
              <a:defRPr/>
            </a:pPr>
            <a:r>
              <a:rPr lang="en-US" altLang="zh-CN" sz="1100" b="1" kern="0" dirty="0" smtClean="0">
                <a:solidFill>
                  <a:srgbClr val="58595B"/>
                </a:solidFill>
                <a:latin typeface="+mn-ea"/>
                <a:ea typeface="+mn-ea"/>
                <a:cs typeface="Arial" panose="020B0604020202020204" pitchFamily="34" charset="0"/>
              </a:rPr>
              <a:t> </a:t>
            </a:r>
            <a:endParaRPr lang="zh-CN" altLang="en-US" sz="1100" b="1" kern="0" dirty="0">
              <a:solidFill>
                <a:srgbClr val="58595B"/>
              </a:solidFill>
              <a:latin typeface="+mn-ea"/>
              <a:ea typeface="+mn-ea"/>
              <a:cs typeface="Arial" panose="020B0604020202020204" pitchFamily="34" charset="0"/>
            </a:endParaRPr>
          </a:p>
        </p:txBody>
      </p:sp>
      <p:grpSp>
        <p:nvGrpSpPr>
          <p:cNvPr id="370" name="Group 135"/>
          <p:cNvGrpSpPr/>
          <p:nvPr/>
        </p:nvGrpSpPr>
        <p:grpSpPr bwMode="auto">
          <a:xfrm>
            <a:off x="1625382" y="2502683"/>
            <a:ext cx="253665" cy="366358"/>
            <a:chOff x="973137" y="1085850"/>
            <a:chExt cx="427038" cy="885825"/>
          </a:xfrm>
        </p:grpSpPr>
        <p:sp>
          <p:nvSpPr>
            <p:cNvPr id="371"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2"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3"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4"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5"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6"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7"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8"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79"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0"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1"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2"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3"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4"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5"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6"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387" name="Group 135"/>
          <p:cNvGrpSpPr/>
          <p:nvPr/>
        </p:nvGrpSpPr>
        <p:grpSpPr bwMode="auto">
          <a:xfrm>
            <a:off x="1436457" y="2768315"/>
            <a:ext cx="253665" cy="366358"/>
            <a:chOff x="973137" y="1085850"/>
            <a:chExt cx="427038" cy="885825"/>
          </a:xfrm>
        </p:grpSpPr>
        <p:sp>
          <p:nvSpPr>
            <p:cNvPr id="388"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89"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0"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1"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2"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3"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4"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5"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6"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7"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8"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399"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0"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1"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2"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3"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04" name="Group 135"/>
          <p:cNvGrpSpPr/>
          <p:nvPr/>
        </p:nvGrpSpPr>
        <p:grpSpPr bwMode="auto">
          <a:xfrm>
            <a:off x="1663102" y="3025469"/>
            <a:ext cx="253665" cy="366358"/>
            <a:chOff x="973137" y="1085850"/>
            <a:chExt cx="427038" cy="885825"/>
          </a:xfrm>
        </p:grpSpPr>
        <p:sp>
          <p:nvSpPr>
            <p:cNvPr id="405"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6"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7"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8"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09"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0"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1"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2"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3"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4"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5"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6"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7"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8"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19"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0"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21" name="Group 135"/>
          <p:cNvGrpSpPr/>
          <p:nvPr/>
        </p:nvGrpSpPr>
        <p:grpSpPr bwMode="auto">
          <a:xfrm>
            <a:off x="1720153" y="3655208"/>
            <a:ext cx="253665" cy="366358"/>
            <a:chOff x="973137" y="1085850"/>
            <a:chExt cx="427038" cy="885825"/>
          </a:xfrm>
        </p:grpSpPr>
        <p:sp>
          <p:nvSpPr>
            <p:cNvPr id="422"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3"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4"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5"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6"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7"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8"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29"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0"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1"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2"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3"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4"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5"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6"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37"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38" name="Group 135"/>
          <p:cNvGrpSpPr/>
          <p:nvPr/>
        </p:nvGrpSpPr>
        <p:grpSpPr bwMode="auto">
          <a:xfrm>
            <a:off x="1597564" y="3991911"/>
            <a:ext cx="253665" cy="366358"/>
            <a:chOff x="973137" y="1085850"/>
            <a:chExt cx="427038" cy="885825"/>
          </a:xfrm>
        </p:grpSpPr>
        <p:sp>
          <p:nvSpPr>
            <p:cNvPr id="439"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0"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1"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2"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3"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4"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5"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6"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7"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8"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49"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0"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1"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2"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3"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4"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grpSp>
        <p:nvGrpSpPr>
          <p:cNvPr id="455" name="Group 135"/>
          <p:cNvGrpSpPr/>
          <p:nvPr/>
        </p:nvGrpSpPr>
        <p:grpSpPr bwMode="auto">
          <a:xfrm>
            <a:off x="1856245" y="4297209"/>
            <a:ext cx="253665" cy="366358"/>
            <a:chOff x="973137" y="1085850"/>
            <a:chExt cx="427038" cy="885825"/>
          </a:xfrm>
        </p:grpSpPr>
        <p:sp>
          <p:nvSpPr>
            <p:cNvPr id="456" name="Freeform 55"/>
            <p:cNvSpPr/>
            <p:nvPr/>
          </p:nvSpPr>
          <p:spPr bwMode="auto">
            <a:xfrm>
              <a:off x="973137" y="1250950"/>
              <a:ext cx="207963" cy="717550"/>
            </a:xfrm>
            <a:custGeom>
              <a:avLst/>
              <a:gdLst>
                <a:gd name="T0" fmla="*/ 0 w 131"/>
                <a:gd name="T1" fmla="*/ 2147483647 h 452"/>
                <a:gd name="T2" fmla="*/ 2147483647 w 131"/>
                <a:gd name="T3" fmla="*/ 2147483647 h 452"/>
                <a:gd name="T4" fmla="*/ 2147483647 w 131"/>
                <a:gd name="T5" fmla="*/ 2147483647 h 452"/>
                <a:gd name="T6" fmla="*/ 2147483647 w 131"/>
                <a:gd name="T7" fmla="*/ 2147483647 h 452"/>
                <a:gd name="T8" fmla="*/ 2147483647 w 131"/>
                <a:gd name="T9" fmla="*/ 2147483647 h 452"/>
                <a:gd name="T10" fmla="*/ 2147483647 w 131"/>
                <a:gd name="T11" fmla="*/ 2147483647 h 452"/>
                <a:gd name="T12" fmla="*/ 2147483647 w 131"/>
                <a:gd name="T13" fmla="*/ 0 h 452"/>
                <a:gd name="T14" fmla="*/ 0 w 131"/>
                <a:gd name="T15" fmla="*/ 2147483647 h 452"/>
                <a:gd name="T16" fmla="*/ 0 60000 65536"/>
                <a:gd name="T17" fmla="*/ 0 60000 65536"/>
                <a:gd name="T18" fmla="*/ 0 60000 65536"/>
                <a:gd name="T19" fmla="*/ 0 60000 65536"/>
                <a:gd name="T20" fmla="*/ 0 60000 65536"/>
                <a:gd name="T21" fmla="*/ 0 60000 65536"/>
                <a:gd name="T22" fmla="*/ 0 60000 65536"/>
                <a:gd name="T23" fmla="*/ 0 60000 65536"/>
                <a:gd name="T24" fmla="*/ 0 w 131"/>
                <a:gd name="T25" fmla="*/ 0 h 452"/>
                <a:gd name="T26" fmla="*/ 131 w 131"/>
                <a:gd name="T27" fmla="*/ 452 h 4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 h="452">
                  <a:moveTo>
                    <a:pt x="0" y="411"/>
                  </a:moveTo>
                  <a:lnTo>
                    <a:pt x="14" y="415"/>
                  </a:lnTo>
                  <a:lnTo>
                    <a:pt x="34" y="355"/>
                  </a:lnTo>
                  <a:lnTo>
                    <a:pt x="121" y="383"/>
                  </a:lnTo>
                  <a:lnTo>
                    <a:pt x="121" y="450"/>
                  </a:lnTo>
                  <a:lnTo>
                    <a:pt x="131" y="452"/>
                  </a:lnTo>
                  <a:lnTo>
                    <a:pt x="131" y="0"/>
                  </a:lnTo>
                  <a:lnTo>
                    <a:pt x="0" y="411"/>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7" name="Freeform 56"/>
            <p:cNvSpPr/>
            <p:nvPr/>
          </p:nvSpPr>
          <p:spPr bwMode="auto">
            <a:xfrm>
              <a:off x="1193800" y="1250950"/>
              <a:ext cx="206375" cy="720725"/>
            </a:xfrm>
            <a:custGeom>
              <a:avLst/>
              <a:gdLst>
                <a:gd name="T0" fmla="*/ 0 w 130"/>
                <a:gd name="T1" fmla="*/ 0 h 454"/>
                <a:gd name="T2" fmla="*/ 0 w 130"/>
                <a:gd name="T3" fmla="*/ 2147483647 h 454"/>
                <a:gd name="T4" fmla="*/ 2147483647 w 130"/>
                <a:gd name="T5" fmla="*/ 2147483647 h 454"/>
                <a:gd name="T6" fmla="*/ 2147483647 w 130"/>
                <a:gd name="T7" fmla="*/ 2147483647 h 454"/>
                <a:gd name="T8" fmla="*/ 2147483647 w 130"/>
                <a:gd name="T9" fmla="*/ 2147483647 h 454"/>
                <a:gd name="T10" fmla="*/ 2147483647 w 130"/>
                <a:gd name="T11" fmla="*/ 2147483647 h 454"/>
                <a:gd name="T12" fmla="*/ 2147483647 w 130"/>
                <a:gd name="T13" fmla="*/ 2147483647 h 454"/>
                <a:gd name="T14" fmla="*/ 0 w 130"/>
                <a:gd name="T15" fmla="*/ 0 h 454"/>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454"/>
                <a:gd name="T26" fmla="*/ 130 w 130"/>
                <a:gd name="T27" fmla="*/ 454 h 4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454">
                  <a:moveTo>
                    <a:pt x="0" y="0"/>
                  </a:moveTo>
                  <a:lnTo>
                    <a:pt x="0" y="454"/>
                  </a:lnTo>
                  <a:lnTo>
                    <a:pt x="12" y="450"/>
                  </a:lnTo>
                  <a:lnTo>
                    <a:pt x="12" y="383"/>
                  </a:lnTo>
                  <a:lnTo>
                    <a:pt x="98" y="355"/>
                  </a:lnTo>
                  <a:lnTo>
                    <a:pt x="116" y="418"/>
                  </a:lnTo>
                  <a:lnTo>
                    <a:pt x="130" y="411"/>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8" name="Freeform 57"/>
            <p:cNvSpPr/>
            <p:nvPr/>
          </p:nvSpPr>
          <p:spPr bwMode="auto">
            <a:xfrm>
              <a:off x="1108075" y="1381125"/>
              <a:ext cx="57150" cy="201613"/>
            </a:xfrm>
            <a:custGeom>
              <a:avLst/>
              <a:gdLst>
                <a:gd name="T0" fmla="*/ 2147483647 w 36"/>
                <a:gd name="T1" fmla="*/ 2147483647 h 127"/>
                <a:gd name="T2" fmla="*/ 0 w 36"/>
                <a:gd name="T3" fmla="*/ 2147483647 h 127"/>
                <a:gd name="T4" fmla="*/ 2147483647 w 36"/>
                <a:gd name="T5" fmla="*/ 0 h 127"/>
                <a:gd name="T6" fmla="*/ 2147483647 w 36"/>
                <a:gd name="T7" fmla="*/ 2147483647 h 127"/>
                <a:gd name="T8" fmla="*/ 0 60000 65536"/>
                <a:gd name="T9" fmla="*/ 0 60000 65536"/>
                <a:gd name="T10" fmla="*/ 0 60000 65536"/>
                <a:gd name="T11" fmla="*/ 0 60000 65536"/>
                <a:gd name="T12" fmla="*/ 0 w 36"/>
                <a:gd name="T13" fmla="*/ 0 h 127"/>
                <a:gd name="T14" fmla="*/ 36 w 36"/>
                <a:gd name="T15" fmla="*/ 127 h 127"/>
              </a:gdLst>
              <a:ahLst/>
              <a:cxnLst>
                <a:cxn ang="T8">
                  <a:pos x="T0" y="T1"/>
                </a:cxn>
                <a:cxn ang="T9">
                  <a:pos x="T2" y="T3"/>
                </a:cxn>
                <a:cxn ang="T10">
                  <a:pos x="T4" y="T5"/>
                </a:cxn>
                <a:cxn ang="T11">
                  <a:pos x="T6" y="T7"/>
                </a:cxn>
              </a:cxnLst>
              <a:rect l="T12" t="T13" r="T14" b="T15"/>
              <a:pathLst>
                <a:path w="36" h="127">
                  <a:moveTo>
                    <a:pt x="36" y="127"/>
                  </a:moveTo>
                  <a:lnTo>
                    <a:pt x="0" y="115"/>
                  </a:lnTo>
                  <a:lnTo>
                    <a:pt x="36" y="0"/>
                  </a:lnTo>
                  <a:lnTo>
                    <a:pt x="36"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59" name="Freeform 58"/>
            <p:cNvSpPr/>
            <p:nvPr/>
          </p:nvSpPr>
          <p:spPr bwMode="auto">
            <a:xfrm>
              <a:off x="1036637" y="1595437"/>
              <a:ext cx="128588" cy="228600"/>
            </a:xfrm>
            <a:custGeom>
              <a:avLst/>
              <a:gdLst>
                <a:gd name="T0" fmla="*/ 2147483647 w 81"/>
                <a:gd name="T1" fmla="*/ 2147483647 h 144"/>
                <a:gd name="T2" fmla="*/ 0 w 81"/>
                <a:gd name="T3" fmla="*/ 2147483647 h 144"/>
                <a:gd name="T4" fmla="*/ 2147483647 w 81"/>
                <a:gd name="T5" fmla="*/ 0 h 144"/>
                <a:gd name="T6" fmla="*/ 2147483647 w 81"/>
                <a:gd name="T7" fmla="*/ 2147483647 h 144"/>
                <a:gd name="T8" fmla="*/ 2147483647 w 81"/>
                <a:gd name="T9" fmla="*/ 2147483647 h 144"/>
                <a:gd name="T10" fmla="*/ 0 60000 65536"/>
                <a:gd name="T11" fmla="*/ 0 60000 65536"/>
                <a:gd name="T12" fmla="*/ 0 60000 65536"/>
                <a:gd name="T13" fmla="*/ 0 60000 65536"/>
                <a:gd name="T14" fmla="*/ 0 60000 65536"/>
                <a:gd name="T15" fmla="*/ 0 w 81"/>
                <a:gd name="T16" fmla="*/ 0 h 144"/>
                <a:gd name="T17" fmla="*/ 81 w 81"/>
                <a:gd name="T18" fmla="*/ 144 h 144"/>
              </a:gdLst>
              <a:ahLst/>
              <a:cxnLst>
                <a:cxn ang="T10">
                  <a:pos x="T0" y="T1"/>
                </a:cxn>
                <a:cxn ang="T11">
                  <a:pos x="T2" y="T3"/>
                </a:cxn>
                <a:cxn ang="T12">
                  <a:pos x="T4" y="T5"/>
                </a:cxn>
                <a:cxn ang="T13">
                  <a:pos x="T6" y="T7"/>
                </a:cxn>
                <a:cxn ang="T14">
                  <a:pos x="T8" y="T9"/>
                </a:cxn>
              </a:cxnLst>
              <a:rect l="T15" t="T16" r="T17" b="T18"/>
              <a:pathLst>
                <a:path w="81" h="144">
                  <a:moveTo>
                    <a:pt x="81" y="144"/>
                  </a:moveTo>
                  <a:lnTo>
                    <a:pt x="0" y="120"/>
                  </a:lnTo>
                  <a:lnTo>
                    <a:pt x="39" y="0"/>
                  </a:lnTo>
                  <a:lnTo>
                    <a:pt x="81" y="14"/>
                  </a:lnTo>
                  <a:lnTo>
                    <a:pt x="81"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0" name="Freeform 59"/>
            <p:cNvSpPr/>
            <p:nvPr/>
          </p:nvSpPr>
          <p:spPr bwMode="auto">
            <a:xfrm>
              <a:off x="1092200" y="1595437"/>
              <a:ext cx="76200" cy="228600"/>
            </a:xfrm>
            <a:custGeom>
              <a:avLst/>
              <a:gdLst>
                <a:gd name="T0" fmla="*/ 0 w 48"/>
                <a:gd name="T1" fmla="*/ 0 h 144"/>
                <a:gd name="T2" fmla="*/ 2147483647 w 48"/>
                <a:gd name="T3" fmla="*/ 2147483647 h 144"/>
                <a:gd name="T4" fmla="*/ 2147483647 w 48"/>
                <a:gd name="T5" fmla="*/ 2147483647 h 144"/>
                <a:gd name="T6" fmla="*/ 2147483647 w 48"/>
                <a:gd name="T7" fmla="*/ 0 h 144"/>
                <a:gd name="T8" fmla="*/ 0 w 48"/>
                <a:gd name="T9" fmla="*/ 0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0"/>
                  </a:moveTo>
                  <a:lnTo>
                    <a:pt x="44" y="144"/>
                  </a:lnTo>
                  <a:lnTo>
                    <a:pt x="48" y="144"/>
                  </a:lnTo>
                  <a:lnTo>
                    <a:pt x="6" y="0"/>
                  </a:lnTo>
                  <a:lnTo>
                    <a:pt x="0"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1" name="Freeform 60"/>
            <p:cNvSpPr/>
            <p:nvPr/>
          </p:nvSpPr>
          <p:spPr bwMode="auto">
            <a:xfrm>
              <a:off x="1033462" y="1614487"/>
              <a:ext cx="134938" cy="171450"/>
            </a:xfrm>
            <a:custGeom>
              <a:avLst/>
              <a:gdLst>
                <a:gd name="T0" fmla="*/ 0 w 85"/>
                <a:gd name="T1" fmla="*/ 2147483647 h 108"/>
                <a:gd name="T2" fmla="*/ 2147483647 w 85"/>
                <a:gd name="T3" fmla="*/ 2147483647 h 108"/>
                <a:gd name="T4" fmla="*/ 2147483647 w 85"/>
                <a:gd name="T5" fmla="*/ 2147483647 h 108"/>
                <a:gd name="T6" fmla="*/ 2147483647 w 85"/>
                <a:gd name="T7" fmla="*/ 0 h 108"/>
                <a:gd name="T8" fmla="*/ 0 w 85"/>
                <a:gd name="T9" fmla="*/ 2147483647 h 108"/>
                <a:gd name="T10" fmla="*/ 0 60000 65536"/>
                <a:gd name="T11" fmla="*/ 0 60000 65536"/>
                <a:gd name="T12" fmla="*/ 0 60000 65536"/>
                <a:gd name="T13" fmla="*/ 0 60000 65536"/>
                <a:gd name="T14" fmla="*/ 0 60000 65536"/>
                <a:gd name="T15" fmla="*/ 0 w 85"/>
                <a:gd name="T16" fmla="*/ 0 h 108"/>
                <a:gd name="T17" fmla="*/ 85 w 85"/>
                <a:gd name="T18" fmla="*/ 108 h 108"/>
              </a:gdLst>
              <a:ahLst/>
              <a:cxnLst>
                <a:cxn ang="T10">
                  <a:pos x="T0" y="T1"/>
                </a:cxn>
                <a:cxn ang="T11">
                  <a:pos x="T2" y="T3"/>
                </a:cxn>
                <a:cxn ang="T12">
                  <a:pos x="T4" y="T5"/>
                </a:cxn>
                <a:cxn ang="T13">
                  <a:pos x="T6" y="T7"/>
                </a:cxn>
                <a:cxn ang="T14">
                  <a:pos x="T8" y="T9"/>
                </a:cxn>
              </a:cxnLst>
              <a:rect l="T15" t="T16" r="T17" b="T18"/>
              <a:pathLst>
                <a:path w="85" h="108">
                  <a:moveTo>
                    <a:pt x="0" y="106"/>
                  </a:moveTo>
                  <a:lnTo>
                    <a:pt x="4" y="108"/>
                  </a:lnTo>
                  <a:lnTo>
                    <a:pt x="85" y="2"/>
                  </a:lnTo>
                  <a:lnTo>
                    <a:pt x="81" y="0"/>
                  </a:lnTo>
                  <a:lnTo>
                    <a:pt x="0" y="10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2" name="Freeform 61"/>
            <p:cNvSpPr/>
            <p:nvPr/>
          </p:nvSpPr>
          <p:spPr bwMode="auto">
            <a:xfrm>
              <a:off x="1104900" y="1503362"/>
              <a:ext cx="66675" cy="63500"/>
            </a:xfrm>
            <a:custGeom>
              <a:avLst/>
              <a:gdLst>
                <a:gd name="T0" fmla="*/ 0 w 42"/>
                <a:gd name="T1" fmla="*/ 2147483647 h 40"/>
                <a:gd name="T2" fmla="*/ 2147483647 w 42"/>
                <a:gd name="T3" fmla="*/ 2147483647 h 40"/>
                <a:gd name="T4" fmla="*/ 2147483647 w 42"/>
                <a:gd name="T5" fmla="*/ 2147483647 h 40"/>
                <a:gd name="T6" fmla="*/ 2147483647 w 42"/>
                <a:gd name="T7" fmla="*/ 0 h 40"/>
                <a:gd name="T8" fmla="*/ 0 w 42"/>
                <a:gd name="T9" fmla="*/ 2147483647 h 40"/>
                <a:gd name="T10" fmla="*/ 0 60000 65536"/>
                <a:gd name="T11" fmla="*/ 0 60000 65536"/>
                <a:gd name="T12" fmla="*/ 0 60000 65536"/>
                <a:gd name="T13" fmla="*/ 0 60000 65536"/>
                <a:gd name="T14" fmla="*/ 0 60000 65536"/>
                <a:gd name="T15" fmla="*/ 0 w 42"/>
                <a:gd name="T16" fmla="*/ 0 h 40"/>
                <a:gd name="T17" fmla="*/ 42 w 42"/>
                <a:gd name="T18" fmla="*/ 40 h 40"/>
              </a:gdLst>
              <a:ahLst/>
              <a:cxnLst>
                <a:cxn ang="T10">
                  <a:pos x="T0" y="T1"/>
                </a:cxn>
                <a:cxn ang="T11">
                  <a:pos x="T2" y="T3"/>
                </a:cxn>
                <a:cxn ang="T12">
                  <a:pos x="T4" y="T5"/>
                </a:cxn>
                <a:cxn ang="T13">
                  <a:pos x="T6" y="T7"/>
                </a:cxn>
                <a:cxn ang="T14">
                  <a:pos x="T8" y="T9"/>
                </a:cxn>
              </a:cxnLst>
              <a:rect l="T15" t="T16" r="T17" b="T18"/>
              <a:pathLst>
                <a:path w="42" h="40">
                  <a:moveTo>
                    <a:pt x="0" y="36"/>
                  </a:moveTo>
                  <a:lnTo>
                    <a:pt x="4" y="40"/>
                  </a:lnTo>
                  <a:lnTo>
                    <a:pt x="42" y="4"/>
                  </a:lnTo>
                  <a:lnTo>
                    <a:pt x="40" y="0"/>
                  </a:lnTo>
                  <a:lnTo>
                    <a:pt x="0" y="3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3" name="Freeform 62"/>
            <p:cNvSpPr/>
            <p:nvPr/>
          </p:nvSpPr>
          <p:spPr bwMode="auto">
            <a:xfrm>
              <a:off x="11176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4"/>
                  </a:moveTo>
                  <a:lnTo>
                    <a:pt x="28" y="54"/>
                  </a:lnTo>
                  <a:lnTo>
                    <a:pt x="32" y="52"/>
                  </a:lnTo>
                  <a:lnTo>
                    <a:pt x="6" y="0"/>
                  </a:lnTo>
                  <a:lnTo>
                    <a:pt x="0" y="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4" name="Freeform 63"/>
            <p:cNvSpPr/>
            <p:nvPr/>
          </p:nvSpPr>
          <p:spPr bwMode="auto">
            <a:xfrm>
              <a:off x="1212850" y="1381125"/>
              <a:ext cx="53975" cy="201613"/>
            </a:xfrm>
            <a:custGeom>
              <a:avLst/>
              <a:gdLst>
                <a:gd name="T0" fmla="*/ 0 w 34"/>
                <a:gd name="T1" fmla="*/ 2147483647 h 127"/>
                <a:gd name="T2" fmla="*/ 2147483647 w 34"/>
                <a:gd name="T3" fmla="*/ 2147483647 h 127"/>
                <a:gd name="T4" fmla="*/ 0 w 34"/>
                <a:gd name="T5" fmla="*/ 0 h 127"/>
                <a:gd name="T6" fmla="*/ 0 w 34"/>
                <a:gd name="T7" fmla="*/ 2147483647 h 127"/>
                <a:gd name="T8" fmla="*/ 0 60000 65536"/>
                <a:gd name="T9" fmla="*/ 0 60000 65536"/>
                <a:gd name="T10" fmla="*/ 0 60000 65536"/>
                <a:gd name="T11" fmla="*/ 0 60000 65536"/>
                <a:gd name="T12" fmla="*/ 0 w 34"/>
                <a:gd name="T13" fmla="*/ 0 h 127"/>
                <a:gd name="T14" fmla="*/ 34 w 34"/>
                <a:gd name="T15" fmla="*/ 127 h 127"/>
              </a:gdLst>
              <a:ahLst/>
              <a:cxnLst>
                <a:cxn ang="T8">
                  <a:pos x="T0" y="T1"/>
                </a:cxn>
                <a:cxn ang="T9">
                  <a:pos x="T2" y="T3"/>
                </a:cxn>
                <a:cxn ang="T10">
                  <a:pos x="T4" y="T5"/>
                </a:cxn>
                <a:cxn ang="T11">
                  <a:pos x="T6" y="T7"/>
                </a:cxn>
              </a:cxnLst>
              <a:rect l="T12" t="T13" r="T14" b="T15"/>
              <a:pathLst>
                <a:path w="34" h="127">
                  <a:moveTo>
                    <a:pt x="0" y="127"/>
                  </a:moveTo>
                  <a:lnTo>
                    <a:pt x="34" y="115"/>
                  </a:lnTo>
                  <a:lnTo>
                    <a:pt x="0" y="0"/>
                  </a:lnTo>
                  <a:lnTo>
                    <a:pt x="0" y="127"/>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5" name="Freeform 64"/>
            <p:cNvSpPr/>
            <p:nvPr/>
          </p:nvSpPr>
          <p:spPr bwMode="auto">
            <a:xfrm>
              <a:off x="1212850" y="1595437"/>
              <a:ext cx="127000" cy="228600"/>
            </a:xfrm>
            <a:custGeom>
              <a:avLst/>
              <a:gdLst>
                <a:gd name="T0" fmla="*/ 0 w 80"/>
                <a:gd name="T1" fmla="*/ 2147483647 h 144"/>
                <a:gd name="T2" fmla="*/ 2147483647 w 80"/>
                <a:gd name="T3" fmla="*/ 2147483647 h 144"/>
                <a:gd name="T4" fmla="*/ 2147483647 w 80"/>
                <a:gd name="T5" fmla="*/ 0 h 144"/>
                <a:gd name="T6" fmla="*/ 0 w 80"/>
                <a:gd name="T7" fmla="*/ 2147483647 h 144"/>
                <a:gd name="T8" fmla="*/ 0 w 80"/>
                <a:gd name="T9" fmla="*/ 2147483647 h 144"/>
                <a:gd name="T10" fmla="*/ 0 60000 65536"/>
                <a:gd name="T11" fmla="*/ 0 60000 65536"/>
                <a:gd name="T12" fmla="*/ 0 60000 65536"/>
                <a:gd name="T13" fmla="*/ 0 60000 65536"/>
                <a:gd name="T14" fmla="*/ 0 60000 65536"/>
                <a:gd name="T15" fmla="*/ 0 w 80"/>
                <a:gd name="T16" fmla="*/ 0 h 144"/>
                <a:gd name="T17" fmla="*/ 80 w 80"/>
                <a:gd name="T18" fmla="*/ 144 h 144"/>
              </a:gdLst>
              <a:ahLst/>
              <a:cxnLst>
                <a:cxn ang="T10">
                  <a:pos x="T0" y="T1"/>
                </a:cxn>
                <a:cxn ang="T11">
                  <a:pos x="T2" y="T3"/>
                </a:cxn>
                <a:cxn ang="T12">
                  <a:pos x="T4" y="T5"/>
                </a:cxn>
                <a:cxn ang="T13">
                  <a:pos x="T6" y="T7"/>
                </a:cxn>
                <a:cxn ang="T14">
                  <a:pos x="T8" y="T9"/>
                </a:cxn>
              </a:cxnLst>
              <a:rect l="T15" t="T16" r="T17" b="T18"/>
              <a:pathLst>
                <a:path w="80" h="144">
                  <a:moveTo>
                    <a:pt x="0" y="144"/>
                  </a:moveTo>
                  <a:lnTo>
                    <a:pt x="80" y="120"/>
                  </a:lnTo>
                  <a:lnTo>
                    <a:pt x="42" y="0"/>
                  </a:lnTo>
                  <a:lnTo>
                    <a:pt x="0" y="14"/>
                  </a:lnTo>
                  <a:lnTo>
                    <a:pt x="0" y="144"/>
                  </a:lnTo>
                  <a:close/>
                </a:path>
              </a:pathLst>
            </a:custGeom>
            <a:solidFill>
              <a:srgbClr val="FFFFFF"/>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6" name="Freeform 65"/>
            <p:cNvSpPr/>
            <p:nvPr/>
          </p:nvSpPr>
          <p:spPr bwMode="auto">
            <a:xfrm>
              <a:off x="1206500" y="1595437"/>
              <a:ext cx="76200" cy="228600"/>
            </a:xfrm>
            <a:custGeom>
              <a:avLst/>
              <a:gdLst>
                <a:gd name="T0" fmla="*/ 0 w 48"/>
                <a:gd name="T1" fmla="*/ 2147483647 h 144"/>
                <a:gd name="T2" fmla="*/ 2147483647 w 48"/>
                <a:gd name="T3" fmla="*/ 2147483647 h 144"/>
                <a:gd name="T4" fmla="*/ 2147483647 w 48"/>
                <a:gd name="T5" fmla="*/ 0 h 144"/>
                <a:gd name="T6" fmla="*/ 2147483647 w 48"/>
                <a:gd name="T7" fmla="*/ 0 h 144"/>
                <a:gd name="T8" fmla="*/ 0 w 48"/>
                <a:gd name="T9" fmla="*/ 2147483647 h 144"/>
                <a:gd name="T10" fmla="*/ 0 60000 65536"/>
                <a:gd name="T11" fmla="*/ 0 60000 65536"/>
                <a:gd name="T12" fmla="*/ 0 60000 65536"/>
                <a:gd name="T13" fmla="*/ 0 60000 65536"/>
                <a:gd name="T14" fmla="*/ 0 60000 65536"/>
                <a:gd name="T15" fmla="*/ 0 w 48"/>
                <a:gd name="T16" fmla="*/ 0 h 144"/>
                <a:gd name="T17" fmla="*/ 48 w 48"/>
                <a:gd name="T18" fmla="*/ 144 h 144"/>
              </a:gdLst>
              <a:ahLst/>
              <a:cxnLst>
                <a:cxn ang="T10">
                  <a:pos x="T0" y="T1"/>
                </a:cxn>
                <a:cxn ang="T11">
                  <a:pos x="T2" y="T3"/>
                </a:cxn>
                <a:cxn ang="T12">
                  <a:pos x="T4" y="T5"/>
                </a:cxn>
                <a:cxn ang="T13">
                  <a:pos x="T6" y="T7"/>
                </a:cxn>
                <a:cxn ang="T14">
                  <a:pos x="T8" y="T9"/>
                </a:cxn>
              </a:cxnLst>
              <a:rect l="T15" t="T16" r="T17" b="T18"/>
              <a:pathLst>
                <a:path w="48" h="144">
                  <a:moveTo>
                    <a:pt x="0" y="144"/>
                  </a:moveTo>
                  <a:lnTo>
                    <a:pt x="6" y="144"/>
                  </a:lnTo>
                  <a:lnTo>
                    <a:pt x="48" y="0"/>
                  </a:lnTo>
                  <a:lnTo>
                    <a:pt x="44" y="0"/>
                  </a:lnTo>
                  <a:lnTo>
                    <a:pt x="0" y="144"/>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7" name="Freeform 66"/>
            <p:cNvSpPr/>
            <p:nvPr/>
          </p:nvSpPr>
          <p:spPr bwMode="auto">
            <a:xfrm>
              <a:off x="1209675" y="1614487"/>
              <a:ext cx="133350" cy="171450"/>
            </a:xfrm>
            <a:custGeom>
              <a:avLst/>
              <a:gdLst>
                <a:gd name="T0" fmla="*/ 0 w 84"/>
                <a:gd name="T1" fmla="*/ 2147483647 h 108"/>
                <a:gd name="T2" fmla="*/ 2147483647 w 84"/>
                <a:gd name="T3" fmla="*/ 2147483647 h 108"/>
                <a:gd name="T4" fmla="*/ 2147483647 w 84"/>
                <a:gd name="T5" fmla="*/ 2147483647 h 108"/>
                <a:gd name="T6" fmla="*/ 2147483647 w 84"/>
                <a:gd name="T7" fmla="*/ 0 h 108"/>
                <a:gd name="T8" fmla="*/ 0 w 84"/>
                <a:gd name="T9" fmla="*/ 2147483647 h 108"/>
                <a:gd name="T10" fmla="*/ 0 60000 65536"/>
                <a:gd name="T11" fmla="*/ 0 60000 65536"/>
                <a:gd name="T12" fmla="*/ 0 60000 65536"/>
                <a:gd name="T13" fmla="*/ 0 60000 65536"/>
                <a:gd name="T14" fmla="*/ 0 60000 65536"/>
                <a:gd name="T15" fmla="*/ 0 w 84"/>
                <a:gd name="T16" fmla="*/ 0 h 108"/>
                <a:gd name="T17" fmla="*/ 84 w 84"/>
                <a:gd name="T18" fmla="*/ 108 h 108"/>
              </a:gdLst>
              <a:ahLst/>
              <a:cxnLst>
                <a:cxn ang="T10">
                  <a:pos x="T0" y="T1"/>
                </a:cxn>
                <a:cxn ang="T11">
                  <a:pos x="T2" y="T3"/>
                </a:cxn>
                <a:cxn ang="T12">
                  <a:pos x="T4" y="T5"/>
                </a:cxn>
                <a:cxn ang="T13">
                  <a:pos x="T6" y="T7"/>
                </a:cxn>
                <a:cxn ang="T14">
                  <a:pos x="T8" y="T9"/>
                </a:cxn>
              </a:cxnLst>
              <a:rect l="T15" t="T16" r="T17" b="T18"/>
              <a:pathLst>
                <a:path w="84" h="108">
                  <a:moveTo>
                    <a:pt x="0" y="2"/>
                  </a:moveTo>
                  <a:lnTo>
                    <a:pt x="78" y="108"/>
                  </a:lnTo>
                  <a:lnTo>
                    <a:pt x="84" y="106"/>
                  </a:lnTo>
                  <a:lnTo>
                    <a:pt x="4" y="0"/>
                  </a:lnTo>
                  <a:lnTo>
                    <a:pt x="0" y="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8" name="Freeform 67"/>
            <p:cNvSpPr/>
            <p:nvPr/>
          </p:nvSpPr>
          <p:spPr bwMode="auto">
            <a:xfrm>
              <a:off x="1206500" y="1503362"/>
              <a:ext cx="63500" cy="63500"/>
            </a:xfrm>
            <a:custGeom>
              <a:avLst/>
              <a:gdLst>
                <a:gd name="T0" fmla="*/ 0 w 40"/>
                <a:gd name="T1" fmla="*/ 2147483647 h 40"/>
                <a:gd name="T2" fmla="*/ 2147483647 w 40"/>
                <a:gd name="T3" fmla="*/ 2147483647 h 40"/>
                <a:gd name="T4" fmla="*/ 2147483647 w 40"/>
                <a:gd name="T5" fmla="*/ 2147483647 h 40"/>
                <a:gd name="T6" fmla="*/ 2147483647 w 40"/>
                <a:gd name="T7" fmla="*/ 0 h 40"/>
                <a:gd name="T8" fmla="*/ 0 w 40"/>
                <a:gd name="T9" fmla="*/ 2147483647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6"/>
                  </a:moveTo>
                  <a:lnTo>
                    <a:pt x="36" y="40"/>
                  </a:lnTo>
                  <a:lnTo>
                    <a:pt x="40" y="36"/>
                  </a:lnTo>
                  <a:lnTo>
                    <a:pt x="4" y="0"/>
                  </a:lnTo>
                  <a:lnTo>
                    <a:pt x="0" y="6"/>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69" name="Freeform 68"/>
            <p:cNvSpPr/>
            <p:nvPr/>
          </p:nvSpPr>
          <p:spPr bwMode="auto">
            <a:xfrm>
              <a:off x="1206500" y="1497012"/>
              <a:ext cx="50800" cy="85725"/>
            </a:xfrm>
            <a:custGeom>
              <a:avLst/>
              <a:gdLst>
                <a:gd name="T0" fmla="*/ 0 w 32"/>
                <a:gd name="T1" fmla="*/ 2147483647 h 54"/>
                <a:gd name="T2" fmla="*/ 2147483647 w 32"/>
                <a:gd name="T3" fmla="*/ 2147483647 h 54"/>
                <a:gd name="T4" fmla="*/ 2147483647 w 32"/>
                <a:gd name="T5" fmla="*/ 2147483647 h 54"/>
                <a:gd name="T6" fmla="*/ 2147483647 w 32"/>
                <a:gd name="T7" fmla="*/ 0 h 54"/>
                <a:gd name="T8" fmla="*/ 0 w 32"/>
                <a:gd name="T9" fmla="*/ 2147483647 h 54"/>
                <a:gd name="T10" fmla="*/ 0 60000 65536"/>
                <a:gd name="T11" fmla="*/ 0 60000 65536"/>
                <a:gd name="T12" fmla="*/ 0 60000 65536"/>
                <a:gd name="T13" fmla="*/ 0 60000 65536"/>
                <a:gd name="T14" fmla="*/ 0 60000 65536"/>
                <a:gd name="T15" fmla="*/ 0 w 32"/>
                <a:gd name="T16" fmla="*/ 0 h 54"/>
                <a:gd name="T17" fmla="*/ 32 w 32"/>
                <a:gd name="T18" fmla="*/ 54 h 54"/>
              </a:gdLst>
              <a:ahLst/>
              <a:cxnLst>
                <a:cxn ang="T10">
                  <a:pos x="T0" y="T1"/>
                </a:cxn>
                <a:cxn ang="T11">
                  <a:pos x="T2" y="T3"/>
                </a:cxn>
                <a:cxn ang="T12">
                  <a:pos x="T4" y="T5"/>
                </a:cxn>
                <a:cxn ang="T13">
                  <a:pos x="T6" y="T7"/>
                </a:cxn>
                <a:cxn ang="T14">
                  <a:pos x="T8" y="T9"/>
                </a:cxn>
              </a:cxnLst>
              <a:rect l="T15" t="T16" r="T17" b="T18"/>
              <a:pathLst>
                <a:path w="32" h="54">
                  <a:moveTo>
                    <a:pt x="0" y="52"/>
                  </a:moveTo>
                  <a:lnTo>
                    <a:pt x="6" y="54"/>
                  </a:lnTo>
                  <a:lnTo>
                    <a:pt x="32" y="2"/>
                  </a:lnTo>
                  <a:lnTo>
                    <a:pt x="26" y="0"/>
                  </a:lnTo>
                  <a:lnTo>
                    <a:pt x="0" y="52"/>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70" name="Freeform 69"/>
            <p:cNvSpPr>
              <a:spLocks noEditPoints="1"/>
            </p:cNvSpPr>
            <p:nvPr/>
          </p:nvSpPr>
          <p:spPr bwMode="auto">
            <a:xfrm>
              <a:off x="1042987" y="1085850"/>
              <a:ext cx="290513" cy="190500"/>
            </a:xfrm>
            <a:custGeom>
              <a:avLst/>
              <a:gdLst>
                <a:gd name="T0" fmla="*/ 2147483647 w 91"/>
                <a:gd name="T1" fmla="*/ 2147483647 h 60"/>
                <a:gd name="T2" fmla="*/ 2147483647 w 91"/>
                <a:gd name="T3" fmla="*/ 2147483647 h 60"/>
                <a:gd name="T4" fmla="*/ 2147483647 w 91"/>
                <a:gd name="T5" fmla="*/ 2147483647 h 60"/>
                <a:gd name="T6" fmla="*/ 2147483647 w 91"/>
                <a:gd name="T7" fmla="*/ 2147483647 h 60"/>
                <a:gd name="T8" fmla="*/ 2147483647 w 91"/>
                <a:gd name="T9" fmla="*/ 2147483647 h 60"/>
                <a:gd name="T10" fmla="*/ 2147483647 w 91"/>
                <a:gd name="T11" fmla="*/ 2147483647 h 60"/>
                <a:gd name="T12" fmla="*/ 2147483647 w 91"/>
                <a:gd name="T13" fmla="*/ 2147483647 h 60"/>
                <a:gd name="T14" fmla="*/ 2147483647 w 91"/>
                <a:gd name="T15" fmla="*/ 2147483647 h 60"/>
                <a:gd name="T16" fmla="*/ 2147483647 w 91"/>
                <a:gd name="T17" fmla="*/ 2147483647 h 60"/>
                <a:gd name="T18" fmla="*/ 2147483647 w 91"/>
                <a:gd name="T19" fmla="*/ 2147483647 h 60"/>
                <a:gd name="T20" fmla="*/ 2147483647 w 91"/>
                <a:gd name="T21" fmla="*/ 2147483647 h 60"/>
                <a:gd name="T22" fmla="*/ 2147483647 w 91"/>
                <a:gd name="T23" fmla="*/ 2147483647 h 60"/>
                <a:gd name="T24" fmla="*/ 2147483647 w 91"/>
                <a:gd name="T25" fmla="*/ 2147483647 h 60"/>
                <a:gd name="T26" fmla="*/ 2147483647 w 91"/>
                <a:gd name="T27" fmla="*/ 2147483647 h 60"/>
                <a:gd name="T28" fmla="*/ 2147483647 w 91"/>
                <a:gd name="T29" fmla="*/ 2147483647 h 60"/>
                <a:gd name="T30" fmla="*/ 2147483647 w 91"/>
                <a:gd name="T31" fmla="*/ 2147483647 h 60"/>
                <a:gd name="T32" fmla="*/ 2147483647 w 91"/>
                <a:gd name="T33" fmla="*/ 2147483647 h 60"/>
                <a:gd name="T34" fmla="*/ 2147483647 w 91"/>
                <a:gd name="T35" fmla="*/ 2147483647 h 60"/>
                <a:gd name="T36" fmla="*/ 2147483647 w 91"/>
                <a:gd name="T37" fmla="*/ 2147483647 h 60"/>
                <a:gd name="T38" fmla="*/ 2147483647 w 91"/>
                <a:gd name="T39" fmla="*/ 2147483647 h 60"/>
                <a:gd name="T40" fmla="*/ 2147483647 w 91"/>
                <a:gd name="T41" fmla="*/ 2147483647 h 60"/>
                <a:gd name="T42" fmla="*/ 2147483647 w 91"/>
                <a:gd name="T43" fmla="*/ 0 h 60"/>
                <a:gd name="T44" fmla="*/ 0 w 91"/>
                <a:gd name="T45" fmla="*/ 2147483647 h 60"/>
                <a:gd name="T46" fmla="*/ 2147483647 w 91"/>
                <a:gd name="T47" fmla="*/ 2147483647 h 60"/>
                <a:gd name="T48" fmla="*/ 2147483647 w 91"/>
                <a:gd name="T49" fmla="*/ 2147483647 h 60"/>
                <a:gd name="T50" fmla="*/ 2147483647 w 91"/>
                <a:gd name="T51" fmla="*/ 2147483647 h 60"/>
                <a:gd name="T52" fmla="*/ 2147483647 w 91"/>
                <a:gd name="T53" fmla="*/ 2147483647 h 60"/>
                <a:gd name="T54" fmla="*/ 2147483647 w 91"/>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
                <a:gd name="T85" fmla="*/ 0 h 60"/>
                <a:gd name="T86" fmla="*/ 91 w 91"/>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 h="60">
                  <a:moveTo>
                    <a:pt x="62" y="16"/>
                  </a:moveTo>
                  <a:cubicBezTo>
                    <a:pt x="65" y="20"/>
                    <a:pt x="67" y="25"/>
                    <a:pt x="67" y="30"/>
                  </a:cubicBezTo>
                  <a:cubicBezTo>
                    <a:pt x="67" y="35"/>
                    <a:pt x="65" y="40"/>
                    <a:pt x="62" y="44"/>
                  </a:cubicBezTo>
                  <a:cubicBezTo>
                    <a:pt x="66" y="47"/>
                    <a:pt x="66" y="47"/>
                    <a:pt x="66" y="47"/>
                  </a:cubicBezTo>
                  <a:cubicBezTo>
                    <a:pt x="70" y="43"/>
                    <a:pt x="72" y="37"/>
                    <a:pt x="72" y="30"/>
                  </a:cubicBezTo>
                  <a:cubicBezTo>
                    <a:pt x="72" y="24"/>
                    <a:pt x="70" y="18"/>
                    <a:pt x="66" y="13"/>
                  </a:cubicBezTo>
                  <a:lnTo>
                    <a:pt x="62" y="16"/>
                  </a:lnTo>
                  <a:close/>
                  <a:moveTo>
                    <a:pt x="76" y="4"/>
                  </a:moveTo>
                  <a:cubicBezTo>
                    <a:pt x="82" y="11"/>
                    <a:pt x="86" y="20"/>
                    <a:pt x="86" y="30"/>
                  </a:cubicBezTo>
                  <a:cubicBezTo>
                    <a:pt x="86" y="40"/>
                    <a:pt x="82" y="49"/>
                    <a:pt x="76" y="56"/>
                  </a:cubicBezTo>
                  <a:cubicBezTo>
                    <a:pt x="80" y="59"/>
                    <a:pt x="80" y="59"/>
                    <a:pt x="80" y="59"/>
                  </a:cubicBezTo>
                  <a:cubicBezTo>
                    <a:pt x="87" y="51"/>
                    <a:pt x="91" y="41"/>
                    <a:pt x="91" y="30"/>
                  </a:cubicBezTo>
                  <a:cubicBezTo>
                    <a:pt x="91" y="19"/>
                    <a:pt x="87" y="9"/>
                    <a:pt x="80" y="1"/>
                  </a:cubicBezTo>
                  <a:lnTo>
                    <a:pt x="76" y="4"/>
                  </a:lnTo>
                  <a:close/>
                  <a:moveTo>
                    <a:pt x="25" y="12"/>
                  </a:moveTo>
                  <a:cubicBezTo>
                    <a:pt x="21" y="17"/>
                    <a:pt x="19" y="23"/>
                    <a:pt x="19" y="30"/>
                  </a:cubicBezTo>
                  <a:cubicBezTo>
                    <a:pt x="19" y="37"/>
                    <a:pt x="21" y="43"/>
                    <a:pt x="25" y="48"/>
                  </a:cubicBezTo>
                  <a:cubicBezTo>
                    <a:pt x="29" y="44"/>
                    <a:pt x="29" y="44"/>
                    <a:pt x="29" y="44"/>
                  </a:cubicBezTo>
                  <a:cubicBezTo>
                    <a:pt x="26" y="41"/>
                    <a:pt x="24" y="36"/>
                    <a:pt x="24" y="30"/>
                  </a:cubicBezTo>
                  <a:cubicBezTo>
                    <a:pt x="24" y="25"/>
                    <a:pt x="26" y="20"/>
                    <a:pt x="29" y="16"/>
                  </a:cubicBezTo>
                  <a:lnTo>
                    <a:pt x="25" y="12"/>
                  </a:lnTo>
                  <a:close/>
                  <a:moveTo>
                    <a:pt x="12" y="0"/>
                  </a:moveTo>
                  <a:cubicBezTo>
                    <a:pt x="5" y="8"/>
                    <a:pt x="0" y="19"/>
                    <a:pt x="0" y="30"/>
                  </a:cubicBezTo>
                  <a:cubicBezTo>
                    <a:pt x="0" y="42"/>
                    <a:pt x="5" y="52"/>
                    <a:pt x="12" y="60"/>
                  </a:cubicBezTo>
                  <a:cubicBezTo>
                    <a:pt x="16" y="57"/>
                    <a:pt x="16" y="57"/>
                    <a:pt x="16" y="57"/>
                  </a:cubicBezTo>
                  <a:cubicBezTo>
                    <a:pt x="9" y="50"/>
                    <a:pt x="6" y="40"/>
                    <a:pt x="6" y="30"/>
                  </a:cubicBezTo>
                  <a:cubicBezTo>
                    <a:pt x="6" y="20"/>
                    <a:pt x="9" y="11"/>
                    <a:pt x="16" y="4"/>
                  </a:cubicBezTo>
                  <a:lnTo>
                    <a:pt x="12" y="0"/>
                  </a:lnTo>
                  <a:close/>
                </a:path>
              </a:pathLst>
            </a:cu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sp>
          <p:nvSpPr>
            <p:cNvPr id="471" name="Oval 70"/>
            <p:cNvSpPr>
              <a:spLocks noChangeArrowheads="1"/>
            </p:cNvSpPr>
            <p:nvPr/>
          </p:nvSpPr>
          <p:spPr bwMode="auto">
            <a:xfrm>
              <a:off x="1158875" y="1149350"/>
              <a:ext cx="63500" cy="63500"/>
            </a:xfrm>
            <a:prstGeom prst="ellipse">
              <a:avLst/>
            </a:prstGeom>
            <a:solidFill>
              <a:srgbClr val="3D61A4"/>
            </a:solidFill>
            <a:ln w="9525">
              <a:noFill/>
              <a:round/>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ndParaRPr>
            </a:p>
          </p:txBody>
        </p:sp>
      </p:gr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ym typeface="+mn-ea"/>
              </a:rPr>
              <a:t>5G Midhaul and Backhaul --- Multiple Technique</a:t>
            </a:r>
            <a:endParaRPr lang="en-US" altLang="zh-CN"/>
          </a:p>
        </p:txBody>
      </p:sp>
      <p:sp>
        <p:nvSpPr>
          <p:cNvPr id="3" name="文本占位符 2"/>
          <p:cNvSpPr>
            <a:spLocks noGrp="1"/>
          </p:cNvSpPr>
          <p:nvPr>
            <p:ph type="body" idx="1"/>
          </p:nvPr>
        </p:nvSpPr>
        <p:spPr/>
        <p:txBody>
          <a:bodyPr/>
          <a:p>
            <a:r>
              <a:rPr lang="en-US" altLang="zh-CN"/>
              <a:t>OTN+IPRAN</a:t>
            </a:r>
            <a:endParaRPr lang="en-US" altLang="zh-CN"/>
          </a:p>
          <a:p>
            <a:r>
              <a:rPr lang="en-US" altLang="zh-CN"/>
              <a:t>E2E OTN</a:t>
            </a:r>
            <a:endParaRPr lang="en-US" altLang="zh-CN"/>
          </a:p>
          <a:p>
            <a:r>
              <a:rPr lang="en-US" altLang="zh-CN"/>
              <a:t>FlexEth</a:t>
            </a:r>
            <a:r>
              <a:rPr lang="zh-CN" altLang="en-US"/>
              <a:t>、</a:t>
            </a:r>
            <a:r>
              <a:rPr lang="en-US" altLang="zh-CN"/>
              <a:t>SR</a:t>
            </a:r>
            <a:endParaRPr lang="en-US" altLang="zh-CN"/>
          </a:p>
          <a:p>
            <a:endParaRPr lang="en-US" altLang="zh-CN"/>
          </a:p>
        </p:txBody>
      </p:sp>
      <p:sp>
        <p:nvSpPr>
          <p:cNvPr id="80" name="矩形 79"/>
          <p:cNvSpPr/>
          <p:nvPr/>
        </p:nvSpPr>
        <p:spPr bwMode="auto">
          <a:xfrm>
            <a:off x="123600" y="4503784"/>
            <a:ext cx="8058634" cy="1922802"/>
          </a:xfrm>
          <a:prstGeom prst="rect">
            <a:avLst/>
          </a:prstGeom>
          <a:solidFill>
            <a:sysClr val="window" lastClr="FFFFFF">
              <a:lumMod val="75000"/>
              <a:alpha val="69804"/>
            </a:sysClr>
          </a:solidFill>
          <a:ln w="25400" cap="flat" cmpd="sng" algn="ctr">
            <a:noFill/>
            <a:prstDash val="solid"/>
          </a:ln>
          <a:effectLst>
            <a:outerShdw blurRad="127000" sx="102000" sy="102000" algn="ctr" rotWithShape="0">
              <a:prstClr val="black">
                <a:alpha val="3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endParaRPr>
          </a:p>
        </p:txBody>
      </p:sp>
      <p:grpSp>
        <p:nvGrpSpPr>
          <p:cNvPr id="163" name="组合 4"/>
          <p:cNvGrpSpPr/>
          <p:nvPr/>
        </p:nvGrpSpPr>
        <p:grpSpPr>
          <a:xfrm>
            <a:off x="3118311" y="4821434"/>
            <a:ext cx="1943100" cy="1097154"/>
            <a:chOff x="2810536" y="1403502"/>
            <a:chExt cx="2399428" cy="1584255"/>
          </a:xfrm>
        </p:grpSpPr>
        <p:sp>
          <p:nvSpPr>
            <p:cNvPr id="164" name="矩形 163"/>
            <p:cNvSpPr/>
            <p:nvPr/>
          </p:nvSpPr>
          <p:spPr>
            <a:xfrm>
              <a:off x="4338094" y="2711309"/>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smtClean="0">
                  <a:ln>
                    <a:noFill/>
                  </a:ln>
                  <a:solidFill>
                    <a:srgbClr val="FFFFFF"/>
                  </a:solidFill>
                  <a:effectLst/>
                  <a:uLnTx/>
                  <a:uFillTx/>
                  <a:latin typeface="+mn-ea"/>
                  <a:ea typeface="+mn-ea"/>
                  <a:cs typeface="+mn-cs"/>
                </a:rPr>
                <a:t>PHY</a:t>
              </a:r>
              <a:endParaRPr kumimoji="0" lang="zh-CN" altLang="en-US" sz="1050" b="0" i="0" u="none" strike="noStrike" kern="0" cap="none" spc="0" normalizeH="0" baseline="0" noProof="0" dirty="0">
                <a:ln>
                  <a:noFill/>
                </a:ln>
                <a:solidFill>
                  <a:srgbClr val="FFFFFF"/>
                </a:solidFill>
                <a:effectLst/>
                <a:uLnTx/>
                <a:uFillTx/>
                <a:latin typeface="+mn-ea"/>
                <a:ea typeface="+mn-ea"/>
                <a:cs typeface="+mn-cs"/>
              </a:endParaRPr>
            </a:p>
          </p:txBody>
        </p:sp>
        <p:sp>
          <p:nvSpPr>
            <p:cNvPr id="165" name="矩形 164"/>
            <p:cNvSpPr/>
            <p:nvPr/>
          </p:nvSpPr>
          <p:spPr>
            <a:xfrm>
              <a:off x="2810536" y="2732575"/>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smtClean="0">
                  <a:ln>
                    <a:noFill/>
                  </a:ln>
                  <a:solidFill>
                    <a:srgbClr val="FFFFFF"/>
                  </a:solidFill>
                  <a:effectLst/>
                  <a:uLnTx/>
                  <a:uFillTx/>
                  <a:latin typeface="+mn-ea"/>
                  <a:ea typeface="+mn-ea"/>
                  <a:cs typeface="+mn-cs"/>
                </a:rPr>
                <a:t>PHY</a:t>
              </a:r>
              <a:endParaRPr kumimoji="0" lang="zh-CN" altLang="en-US" sz="1050" b="0" i="0" u="none" strike="noStrike" kern="0" cap="none" spc="0" normalizeH="0" baseline="0" noProof="0" dirty="0">
                <a:ln>
                  <a:noFill/>
                </a:ln>
                <a:solidFill>
                  <a:srgbClr val="FFFFFF"/>
                </a:solidFill>
                <a:effectLst/>
                <a:uLnTx/>
                <a:uFillTx/>
                <a:latin typeface="+mn-ea"/>
                <a:ea typeface="+mn-ea"/>
                <a:cs typeface="+mn-cs"/>
              </a:endParaRPr>
            </a:p>
          </p:txBody>
        </p:sp>
        <p:sp>
          <p:nvSpPr>
            <p:cNvPr id="166" name="矩形 165"/>
            <p:cNvSpPr/>
            <p:nvPr/>
          </p:nvSpPr>
          <p:spPr>
            <a:xfrm>
              <a:off x="2810537" y="2307266"/>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err="1" smtClean="0">
                  <a:ln>
                    <a:noFill/>
                  </a:ln>
                  <a:solidFill>
                    <a:srgbClr val="FFFFFF"/>
                  </a:solidFill>
                  <a:effectLst/>
                  <a:uLnTx/>
                  <a:uFillTx/>
                  <a:latin typeface="+mn-ea"/>
                  <a:ea typeface="+mn-ea"/>
                  <a:cs typeface="+mn-cs"/>
                </a:rPr>
                <a:t>FlexE</a:t>
              </a: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  Shim </a:t>
              </a:r>
              <a:endParaRPr kumimoji="0" lang="zh-CN" altLang="en-US" sz="800" b="0" i="0" u="none" strike="noStrike" kern="0" cap="none" spc="0" normalizeH="0" baseline="0" noProof="0" dirty="0">
                <a:ln>
                  <a:noFill/>
                </a:ln>
                <a:solidFill>
                  <a:srgbClr val="FFFFFF"/>
                </a:solidFill>
                <a:effectLst/>
                <a:uLnTx/>
                <a:uFillTx/>
                <a:latin typeface="+mn-ea"/>
                <a:ea typeface="+mn-ea"/>
                <a:cs typeface="+mn-cs"/>
              </a:endParaRPr>
            </a:p>
          </p:txBody>
        </p:sp>
        <p:sp>
          <p:nvSpPr>
            <p:cNvPr id="167" name="矩形 166"/>
            <p:cNvSpPr/>
            <p:nvPr/>
          </p:nvSpPr>
          <p:spPr>
            <a:xfrm>
              <a:off x="4327461" y="2307266"/>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err="1" smtClean="0">
                  <a:ln>
                    <a:noFill/>
                  </a:ln>
                  <a:solidFill>
                    <a:srgbClr val="FFFFFF"/>
                  </a:solidFill>
                  <a:effectLst/>
                  <a:uLnTx/>
                  <a:uFillTx/>
                  <a:latin typeface="+mn-ea"/>
                  <a:ea typeface="+mn-ea"/>
                  <a:cs typeface="+mn-cs"/>
                </a:rPr>
                <a:t>FlexE</a:t>
              </a: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  Shim </a:t>
              </a:r>
              <a:endParaRPr kumimoji="0" lang="zh-CN" altLang="en-US" sz="800" b="0" i="0" u="none" strike="noStrike" kern="0" cap="none" spc="0" normalizeH="0" baseline="0" noProof="0" dirty="0">
                <a:ln>
                  <a:noFill/>
                </a:ln>
                <a:solidFill>
                  <a:srgbClr val="FFFFFF"/>
                </a:solidFill>
                <a:effectLst/>
                <a:uLnTx/>
                <a:uFillTx/>
                <a:latin typeface="+mn-ea"/>
                <a:ea typeface="+mn-ea"/>
                <a:cs typeface="+mn-cs"/>
              </a:endParaRPr>
            </a:p>
          </p:txBody>
        </p:sp>
        <p:sp>
          <p:nvSpPr>
            <p:cNvPr id="168" name="矩形 167"/>
            <p:cNvSpPr/>
            <p:nvPr/>
          </p:nvSpPr>
          <p:spPr>
            <a:xfrm>
              <a:off x="3682408" y="2307266"/>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Switching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69" name="矩形 168"/>
            <p:cNvSpPr/>
            <p:nvPr/>
          </p:nvSpPr>
          <p:spPr>
            <a:xfrm>
              <a:off x="2810537" y="1860705"/>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MAC</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70" name="矩形 169"/>
            <p:cNvSpPr/>
            <p:nvPr/>
          </p:nvSpPr>
          <p:spPr>
            <a:xfrm>
              <a:off x="3682408" y="1860704"/>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Switching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71" name="矩形 170"/>
            <p:cNvSpPr/>
            <p:nvPr/>
          </p:nvSpPr>
          <p:spPr>
            <a:xfrm>
              <a:off x="4327461" y="1860704"/>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MAC</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72" name="矩形 171"/>
            <p:cNvSpPr/>
            <p:nvPr/>
          </p:nvSpPr>
          <p:spPr>
            <a:xfrm>
              <a:off x="2810536" y="1403503"/>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IP/MPLS</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73" name="矩形 172"/>
            <p:cNvSpPr/>
            <p:nvPr/>
          </p:nvSpPr>
          <p:spPr>
            <a:xfrm>
              <a:off x="3682408" y="1403502"/>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Routing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74" name="矩形 173"/>
            <p:cNvSpPr/>
            <p:nvPr/>
          </p:nvSpPr>
          <p:spPr>
            <a:xfrm>
              <a:off x="4327462" y="1403502"/>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IP/MPLS</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grpSp>
      <p:grpSp>
        <p:nvGrpSpPr>
          <p:cNvPr id="175" name="组合 16"/>
          <p:cNvGrpSpPr/>
          <p:nvPr/>
        </p:nvGrpSpPr>
        <p:grpSpPr>
          <a:xfrm>
            <a:off x="412296" y="4821435"/>
            <a:ext cx="1943100" cy="1097154"/>
            <a:chOff x="2810536" y="1403502"/>
            <a:chExt cx="2399428" cy="1584255"/>
          </a:xfrm>
        </p:grpSpPr>
        <p:sp>
          <p:nvSpPr>
            <p:cNvPr id="176" name="矩形 175"/>
            <p:cNvSpPr/>
            <p:nvPr/>
          </p:nvSpPr>
          <p:spPr>
            <a:xfrm>
              <a:off x="4338094" y="2711309"/>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smtClean="0">
                  <a:ln>
                    <a:noFill/>
                  </a:ln>
                  <a:solidFill>
                    <a:srgbClr val="FFFFFF"/>
                  </a:solidFill>
                  <a:effectLst/>
                  <a:uLnTx/>
                  <a:uFillTx/>
                  <a:latin typeface="+mn-ea"/>
                  <a:ea typeface="+mn-ea"/>
                  <a:cs typeface="+mn-cs"/>
                </a:rPr>
                <a:t>PHY</a:t>
              </a:r>
              <a:endParaRPr kumimoji="0" lang="zh-CN" altLang="en-US" sz="1050" b="0" i="0" u="none" strike="noStrike" kern="0" cap="none" spc="0" normalizeH="0" baseline="0" noProof="0" dirty="0">
                <a:ln>
                  <a:noFill/>
                </a:ln>
                <a:solidFill>
                  <a:srgbClr val="FFFFFF"/>
                </a:solidFill>
                <a:effectLst/>
                <a:uLnTx/>
                <a:uFillTx/>
                <a:latin typeface="+mn-ea"/>
                <a:ea typeface="+mn-ea"/>
                <a:cs typeface="+mn-cs"/>
              </a:endParaRPr>
            </a:p>
          </p:txBody>
        </p:sp>
        <p:sp>
          <p:nvSpPr>
            <p:cNvPr id="177" name="矩形 176"/>
            <p:cNvSpPr/>
            <p:nvPr/>
          </p:nvSpPr>
          <p:spPr>
            <a:xfrm>
              <a:off x="2810536" y="2732575"/>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smtClean="0">
                  <a:ln>
                    <a:noFill/>
                  </a:ln>
                  <a:solidFill>
                    <a:srgbClr val="FFFFFF"/>
                  </a:solidFill>
                  <a:effectLst/>
                  <a:uLnTx/>
                  <a:uFillTx/>
                  <a:latin typeface="+mn-ea"/>
                  <a:ea typeface="+mn-ea"/>
                  <a:cs typeface="+mn-cs"/>
                </a:rPr>
                <a:t>PHY</a:t>
              </a:r>
              <a:endParaRPr kumimoji="0" lang="zh-CN" altLang="en-US" sz="1050" b="0" i="0" u="none" strike="noStrike" kern="0" cap="none" spc="0" normalizeH="0" baseline="0" noProof="0" dirty="0">
                <a:ln>
                  <a:noFill/>
                </a:ln>
                <a:solidFill>
                  <a:srgbClr val="FFFFFF"/>
                </a:solidFill>
                <a:effectLst/>
                <a:uLnTx/>
                <a:uFillTx/>
                <a:latin typeface="+mn-ea"/>
                <a:ea typeface="+mn-ea"/>
                <a:cs typeface="+mn-cs"/>
              </a:endParaRPr>
            </a:p>
          </p:txBody>
        </p:sp>
        <p:sp>
          <p:nvSpPr>
            <p:cNvPr id="178" name="矩形 177"/>
            <p:cNvSpPr/>
            <p:nvPr/>
          </p:nvSpPr>
          <p:spPr>
            <a:xfrm>
              <a:off x="2810537" y="2307266"/>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err="1" smtClean="0">
                  <a:ln>
                    <a:noFill/>
                  </a:ln>
                  <a:solidFill>
                    <a:srgbClr val="FFFFFF"/>
                  </a:solidFill>
                  <a:effectLst/>
                  <a:uLnTx/>
                  <a:uFillTx/>
                  <a:latin typeface="+mn-ea"/>
                  <a:ea typeface="+mn-ea"/>
                  <a:cs typeface="+mn-cs"/>
                </a:rPr>
                <a:t>FlexE</a:t>
              </a: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  Shim </a:t>
              </a:r>
              <a:endParaRPr kumimoji="0" lang="zh-CN" altLang="en-US" sz="800" b="0" i="0" u="none" strike="noStrike" kern="0" cap="none" spc="0" normalizeH="0" baseline="0" noProof="0" dirty="0">
                <a:ln>
                  <a:noFill/>
                </a:ln>
                <a:solidFill>
                  <a:srgbClr val="FFFFFF"/>
                </a:solidFill>
                <a:effectLst/>
                <a:uLnTx/>
                <a:uFillTx/>
                <a:latin typeface="+mn-ea"/>
                <a:ea typeface="+mn-ea"/>
                <a:cs typeface="+mn-cs"/>
              </a:endParaRPr>
            </a:p>
          </p:txBody>
        </p:sp>
        <p:sp>
          <p:nvSpPr>
            <p:cNvPr id="179" name="矩形 178"/>
            <p:cNvSpPr/>
            <p:nvPr/>
          </p:nvSpPr>
          <p:spPr>
            <a:xfrm>
              <a:off x="4327461" y="2307266"/>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err="1" smtClean="0">
                  <a:ln>
                    <a:noFill/>
                  </a:ln>
                  <a:solidFill>
                    <a:srgbClr val="FFFFFF"/>
                  </a:solidFill>
                  <a:effectLst/>
                  <a:uLnTx/>
                  <a:uFillTx/>
                  <a:latin typeface="+mn-ea"/>
                  <a:ea typeface="+mn-ea"/>
                  <a:cs typeface="+mn-cs"/>
                </a:rPr>
                <a:t>FlexE</a:t>
              </a: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  Shim </a:t>
              </a:r>
              <a:endParaRPr kumimoji="0" lang="zh-CN" altLang="en-US" sz="800" b="0" i="0" u="none" strike="noStrike" kern="0" cap="none" spc="0" normalizeH="0" baseline="0" noProof="0" dirty="0">
                <a:ln>
                  <a:noFill/>
                </a:ln>
                <a:solidFill>
                  <a:srgbClr val="FFFFFF"/>
                </a:solidFill>
                <a:effectLst/>
                <a:uLnTx/>
                <a:uFillTx/>
                <a:latin typeface="+mn-ea"/>
                <a:ea typeface="+mn-ea"/>
                <a:cs typeface="+mn-cs"/>
              </a:endParaRPr>
            </a:p>
          </p:txBody>
        </p:sp>
        <p:sp>
          <p:nvSpPr>
            <p:cNvPr id="180" name="矩形 179"/>
            <p:cNvSpPr/>
            <p:nvPr/>
          </p:nvSpPr>
          <p:spPr>
            <a:xfrm>
              <a:off x="3682408" y="2307266"/>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Switching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81" name="矩形 180"/>
            <p:cNvSpPr/>
            <p:nvPr/>
          </p:nvSpPr>
          <p:spPr>
            <a:xfrm>
              <a:off x="2810537" y="1860705"/>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MAC</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82" name="矩形 181"/>
            <p:cNvSpPr/>
            <p:nvPr/>
          </p:nvSpPr>
          <p:spPr>
            <a:xfrm>
              <a:off x="3682408" y="1860704"/>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Switching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83" name="矩形 182"/>
            <p:cNvSpPr/>
            <p:nvPr/>
          </p:nvSpPr>
          <p:spPr>
            <a:xfrm>
              <a:off x="4327461" y="1860704"/>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MAC</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84" name="矩形 183"/>
            <p:cNvSpPr/>
            <p:nvPr/>
          </p:nvSpPr>
          <p:spPr>
            <a:xfrm>
              <a:off x="2810536" y="1403503"/>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IP/MPLS</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85" name="矩形 184"/>
            <p:cNvSpPr/>
            <p:nvPr/>
          </p:nvSpPr>
          <p:spPr>
            <a:xfrm>
              <a:off x="3682408" y="1403502"/>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Routing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86" name="矩形 185"/>
            <p:cNvSpPr/>
            <p:nvPr/>
          </p:nvSpPr>
          <p:spPr>
            <a:xfrm>
              <a:off x="4327462" y="1403502"/>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IP/MPLS</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grpSp>
      <p:grpSp>
        <p:nvGrpSpPr>
          <p:cNvPr id="187" name="组合 28"/>
          <p:cNvGrpSpPr/>
          <p:nvPr/>
        </p:nvGrpSpPr>
        <p:grpSpPr>
          <a:xfrm>
            <a:off x="5975809" y="4821436"/>
            <a:ext cx="1943100" cy="1097154"/>
            <a:chOff x="2810536" y="1403502"/>
            <a:chExt cx="2399428" cy="1584255"/>
          </a:xfrm>
        </p:grpSpPr>
        <p:sp>
          <p:nvSpPr>
            <p:cNvPr id="188" name="矩形 187"/>
            <p:cNvSpPr/>
            <p:nvPr/>
          </p:nvSpPr>
          <p:spPr>
            <a:xfrm>
              <a:off x="4338094" y="2711309"/>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smtClean="0">
                  <a:ln>
                    <a:noFill/>
                  </a:ln>
                  <a:solidFill>
                    <a:srgbClr val="FFFFFF"/>
                  </a:solidFill>
                  <a:effectLst/>
                  <a:uLnTx/>
                  <a:uFillTx/>
                  <a:latin typeface="+mn-ea"/>
                  <a:ea typeface="+mn-ea"/>
                  <a:cs typeface="+mn-cs"/>
                </a:rPr>
                <a:t>PHY</a:t>
              </a:r>
              <a:endParaRPr kumimoji="0" lang="zh-CN" altLang="en-US" sz="1050" b="0" i="0" u="none" strike="noStrike" kern="0" cap="none" spc="0" normalizeH="0" baseline="0" noProof="0" dirty="0">
                <a:ln>
                  <a:noFill/>
                </a:ln>
                <a:solidFill>
                  <a:srgbClr val="FFFFFF"/>
                </a:solidFill>
                <a:effectLst/>
                <a:uLnTx/>
                <a:uFillTx/>
                <a:latin typeface="+mn-ea"/>
                <a:ea typeface="+mn-ea"/>
                <a:cs typeface="+mn-cs"/>
              </a:endParaRPr>
            </a:p>
          </p:txBody>
        </p:sp>
        <p:sp>
          <p:nvSpPr>
            <p:cNvPr id="189" name="矩形 188"/>
            <p:cNvSpPr/>
            <p:nvPr/>
          </p:nvSpPr>
          <p:spPr>
            <a:xfrm>
              <a:off x="2810536" y="2732575"/>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smtClean="0">
                  <a:ln>
                    <a:noFill/>
                  </a:ln>
                  <a:solidFill>
                    <a:srgbClr val="FFFFFF"/>
                  </a:solidFill>
                  <a:effectLst/>
                  <a:uLnTx/>
                  <a:uFillTx/>
                  <a:latin typeface="+mn-ea"/>
                  <a:ea typeface="+mn-ea"/>
                  <a:cs typeface="+mn-cs"/>
                </a:rPr>
                <a:t>PHY</a:t>
              </a:r>
              <a:endParaRPr kumimoji="0" lang="zh-CN" altLang="en-US" sz="1050" b="0" i="0" u="none" strike="noStrike" kern="0" cap="none" spc="0" normalizeH="0" baseline="0" noProof="0" dirty="0">
                <a:ln>
                  <a:noFill/>
                </a:ln>
                <a:solidFill>
                  <a:srgbClr val="FFFFFF"/>
                </a:solidFill>
                <a:effectLst/>
                <a:uLnTx/>
                <a:uFillTx/>
                <a:latin typeface="+mn-ea"/>
                <a:ea typeface="+mn-ea"/>
                <a:cs typeface="+mn-cs"/>
              </a:endParaRPr>
            </a:p>
          </p:txBody>
        </p:sp>
        <p:sp>
          <p:nvSpPr>
            <p:cNvPr id="190" name="矩形 189"/>
            <p:cNvSpPr/>
            <p:nvPr/>
          </p:nvSpPr>
          <p:spPr>
            <a:xfrm>
              <a:off x="2810537" y="2307266"/>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err="1" smtClean="0">
                  <a:ln>
                    <a:noFill/>
                  </a:ln>
                  <a:solidFill>
                    <a:srgbClr val="FFFFFF"/>
                  </a:solidFill>
                  <a:effectLst/>
                  <a:uLnTx/>
                  <a:uFillTx/>
                  <a:latin typeface="+mn-ea"/>
                  <a:ea typeface="+mn-ea"/>
                  <a:cs typeface="+mn-cs"/>
                </a:rPr>
                <a:t>FlexE</a:t>
              </a: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  Shim </a:t>
              </a:r>
              <a:endParaRPr kumimoji="0" lang="zh-CN" altLang="en-US" sz="800" b="0" i="0" u="none" strike="noStrike" kern="0" cap="none" spc="0" normalizeH="0" baseline="0" noProof="0" dirty="0">
                <a:ln>
                  <a:noFill/>
                </a:ln>
                <a:solidFill>
                  <a:srgbClr val="FFFFFF"/>
                </a:solidFill>
                <a:effectLst/>
                <a:uLnTx/>
                <a:uFillTx/>
                <a:latin typeface="+mn-ea"/>
                <a:ea typeface="+mn-ea"/>
                <a:cs typeface="+mn-cs"/>
              </a:endParaRPr>
            </a:p>
          </p:txBody>
        </p:sp>
        <p:sp>
          <p:nvSpPr>
            <p:cNvPr id="191" name="矩形 190"/>
            <p:cNvSpPr/>
            <p:nvPr/>
          </p:nvSpPr>
          <p:spPr>
            <a:xfrm>
              <a:off x="4327461" y="2307266"/>
              <a:ext cx="871870" cy="25518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err="1" smtClean="0">
                  <a:ln>
                    <a:noFill/>
                  </a:ln>
                  <a:solidFill>
                    <a:srgbClr val="FFFFFF"/>
                  </a:solidFill>
                  <a:effectLst/>
                  <a:uLnTx/>
                  <a:uFillTx/>
                  <a:latin typeface="+mn-ea"/>
                  <a:ea typeface="+mn-ea"/>
                  <a:cs typeface="+mn-cs"/>
                </a:rPr>
                <a:t>FlexE</a:t>
              </a: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  Shim </a:t>
              </a:r>
              <a:endParaRPr kumimoji="0" lang="zh-CN" altLang="en-US" sz="800" b="0" i="0" u="none" strike="noStrike" kern="0" cap="none" spc="0" normalizeH="0" baseline="0" noProof="0" dirty="0">
                <a:ln>
                  <a:noFill/>
                </a:ln>
                <a:solidFill>
                  <a:srgbClr val="FFFFFF"/>
                </a:solidFill>
                <a:effectLst/>
                <a:uLnTx/>
                <a:uFillTx/>
                <a:latin typeface="+mn-ea"/>
                <a:ea typeface="+mn-ea"/>
                <a:cs typeface="+mn-cs"/>
              </a:endParaRPr>
            </a:p>
          </p:txBody>
        </p:sp>
        <p:sp>
          <p:nvSpPr>
            <p:cNvPr id="192" name="矩形 191"/>
            <p:cNvSpPr/>
            <p:nvPr/>
          </p:nvSpPr>
          <p:spPr>
            <a:xfrm>
              <a:off x="3682408" y="2307266"/>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Switching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93" name="矩形 192"/>
            <p:cNvSpPr/>
            <p:nvPr/>
          </p:nvSpPr>
          <p:spPr>
            <a:xfrm>
              <a:off x="2810537" y="1860705"/>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MAC</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94" name="矩形 193"/>
            <p:cNvSpPr/>
            <p:nvPr/>
          </p:nvSpPr>
          <p:spPr>
            <a:xfrm>
              <a:off x="3682408" y="1860704"/>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Switching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95" name="矩形 194"/>
            <p:cNvSpPr/>
            <p:nvPr/>
          </p:nvSpPr>
          <p:spPr>
            <a:xfrm>
              <a:off x="4327461" y="1860704"/>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MAC</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96" name="矩形 195"/>
            <p:cNvSpPr/>
            <p:nvPr/>
          </p:nvSpPr>
          <p:spPr>
            <a:xfrm>
              <a:off x="2810536" y="1403503"/>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IP/MPLS</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sp>
          <p:nvSpPr>
            <p:cNvPr id="197" name="矩形 196"/>
            <p:cNvSpPr/>
            <p:nvPr/>
          </p:nvSpPr>
          <p:spPr>
            <a:xfrm>
              <a:off x="3682408" y="1403502"/>
              <a:ext cx="645054" cy="255182"/>
            </a:xfrm>
            <a:prstGeom prst="rect">
              <a:avLst/>
            </a:prstGeom>
            <a:solidFill>
              <a:srgbClr val="F79646">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smtClean="0">
                  <a:ln>
                    <a:noFill/>
                  </a:ln>
                  <a:solidFill>
                    <a:srgbClr val="FFFFFF"/>
                  </a:solidFill>
                  <a:effectLst/>
                  <a:uLnTx/>
                  <a:uFillTx/>
                  <a:latin typeface="+mn-ea"/>
                  <a:ea typeface="+mn-ea"/>
                  <a:cs typeface="+mn-cs"/>
                </a:rPr>
                <a:t>Routing</a:t>
              </a:r>
              <a:endParaRPr kumimoji="0" lang="zh-CN" altLang="en-US" sz="600" b="0" i="0" u="none" strike="noStrike" kern="0" cap="none" spc="0" normalizeH="0" baseline="0" noProof="0" dirty="0">
                <a:ln>
                  <a:noFill/>
                </a:ln>
                <a:solidFill>
                  <a:srgbClr val="FFFFFF"/>
                </a:solidFill>
                <a:effectLst/>
                <a:uLnTx/>
                <a:uFillTx/>
                <a:latin typeface="+mn-ea"/>
                <a:ea typeface="+mn-ea"/>
                <a:cs typeface="+mn-cs"/>
              </a:endParaRPr>
            </a:p>
          </p:txBody>
        </p:sp>
        <p:sp>
          <p:nvSpPr>
            <p:cNvPr id="198" name="矩形 197"/>
            <p:cNvSpPr/>
            <p:nvPr/>
          </p:nvSpPr>
          <p:spPr>
            <a:xfrm>
              <a:off x="4327462" y="1403502"/>
              <a:ext cx="871869" cy="255181"/>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solidFill>
                    <a:srgbClr val="FFFFFF"/>
                  </a:solidFill>
                  <a:effectLst/>
                  <a:uLnTx/>
                  <a:uFillTx/>
                  <a:latin typeface="+mn-ea"/>
                  <a:ea typeface="+mn-ea"/>
                  <a:cs typeface="+mn-cs"/>
                </a:rPr>
                <a:t>IP/MPLS</a:t>
              </a:r>
              <a:endParaRPr kumimoji="0" lang="zh-CN" altLang="en-US" sz="800" b="0" i="0" u="none" strike="noStrike" kern="0" cap="none" spc="0" normalizeH="0" baseline="0" noProof="0" dirty="0" smtClean="0">
                <a:ln>
                  <a:noFill/>
                </a:ln>
                <a:solidFill>
                  <a:srgbClr val="FFFFFF"/>
                </a:solidFill>
                <a:effectLst/>
                <a:uLnTx/>
                <a:uFillTx/>
                <a:latin typeface="+mn-ea"/>
                <a:ea typeface="+mn-ea"/>
                <a:cs typeface="+mn-cs"/>
              </a:endParaRPr>
            </a:p>
          </p:txBody>
        </p:sp>
      </p:grpSp>
      <p:sp>
        <p:nvSpPr>
          <p:cNvPr id="199" name="任意多边形 198"/>
          <p:cNvSpPr/>
          <p:nvPr/>
        </p:nvSpPr>
        <p:spPr>
          <a:xfrm>
            <a:off x="524651" y="4459769"/>
            <a:ext cx="7467600" cy="1640674"/>
          </a:xfrm>
          <a:custGeom>
            <a:avLst/>
            <a:gdLst>
              <a:gd name="connsiteX0" fmla="*/ 0 w 7467600"/>
              <a:gd name="connsiteY0" fmla="*/ 12700 h 1570990"/>
              <a:gd name="connsiteX1" fmla="*/ 579120 w 7467600"/>
              <a:gd name="connsiteY1" fmla="*/ 58420 h 1570990"/>
              <a:gd name="connsiteX2" fmla="*/ 815340 w 7467600"/>
              <a:gd name="connsiteY2" fmla="*/ 363220 h 1570990"/>
              <a:gd name="connsiteX3" fmla="*/ 1074420 w 7467600"/>
              <a:gd name="connsiteY3" fmla="*/ 439420 h 1570990"/>
              <a:gd name="connsiteX4" fmla="*/ 1470660 w 7467600"/>
              <a:gd name="connsiteY4" fmla="*/ 439420 h 1570990"/>
              <a:gd name="connsiteX5" fmla="*/ 1584960 w 7467600"/>
              <a:gd name="connsiteY5" fmla="*/ 652780 h 1570990"/>
              <a:gd name="connsiteX6" fmla="*/ 1592580 w 7467600"/>
              <a:gd name="connsiteY6" fmla="*/ 1239520 h 1570990"/>
              <a:gd name="connsiteX7" fmla="*/ 1607820 w 7467600"/>
              <a:gd name="connsiteY7" fmla="*/ 1513840 h 1570990"/>
              <a:gd name="connsiteX8" fmla="*/ 1767840 w 7467600"/>
              <a:gd name="connsiteY8" fmla="*/ 1536700 h 1570990"/>
              <a:gd name="connsiteX9" fmla="*/ 2316480 w 7467600"/>
              <a:gd name="connsiteY9" fmla="*/ 1544320 h 1570990"/>
              <a:gd name="connsiteX10" fmla="*/ 2903220 w 7467600"/>
              <a:gd name="connsiteY10" fmla="*/ 1536700 h 1570990"/>
              <a:gd name="connsiteX11" fmla="*/ 3048000 w 7467600"/>
              <a:gd name="connsiteY11" fmla="*/ 1338580 h 1570990"/>
              <a:gd name="connsiteX12" fmla="*/ 3048000 w 7467600"/>
              <a:gd name="connsiteY12" fmla="*/ 1087120 h 1570990"/>
              <a:gd name="connsiteX13" fmla="*/ 3086100 w 7467600"/>
              <a:gd name="connsiteY13" fmla="*/ 1033780 h 1570990"/>
              <a:gd name="connsiteX14" fmla="*/ 3421380 w 7467600"/>
              <a:gd name="connsiteY14" fmla="*/ 1010920 h 1570990"/>
              <a:gd name="connsiteX15" fmla="*/ 4046220 w 7467600"/>
              <a:gd name="connsiteY15" fmla="*/ 1018540 h 1570990"/>
              <a:gd name="connsiteX16" fmla="*/ 4183380 w 7467600"/>
              <a:gd name="connsiteY16" fmla="*/ 1018540 h 1570990"/>
              <a:gd name="connsiteX17" fmla="*/ 4229100 w 7467600"/>
              <a:gd name="connsiteY17" fmla="*/ 1132840 h 1570990"/>
              <a:gd name="connsiteX18" fmla="*/ 4213860 w 7467600"/>
              <a:gd name="connsiteY18" fmla="*/ 1323340 h 1570990"/>
              <a:gd name="connsiteX19" fmla="*/ 4221480 w 7467600"/>
              <a:gd name="connsiteY19" fmla="*/ 1460500 h 1570990"/>
              <a:gd name="connsiteX20" fmla="*/ 4381500 w 7467600"/>
              <a:gd name="connsiteY20" fmla="*/ 1460500 h 1570990"/>
              <a:gd name="connsiteX21" fmla="*/ 5806440 w 7467600"/>
              <a:gd name="connsiteY21" fmla="*/ 1490980 h 1570990"/>
              <a:gd name="connsiteX22" fmla="*/ 5859780 w 7467600"/>
              <a:gd name="connsiteY22" fmla="*/ 1323340 h 1570990"/>
              <a:gd name="connsiteX23" fmla="*/ 5852160 w 7467600"/>
              <a:gd name="connsiteY23" fmla="*/ 904240 h 1570990"/>
              <a:gd name="connsiteX24" fmla="*/ 5897880 w 7467600"/>
              <a:gd name="connsiteY24" fmla="*/ 439420 h 1570990"/>
              <a:gd name="connsiteX25" fmla="*/ 6408420 w 7467600"/>
              <a:gd name="connsiteY25" fmla="*/ 401320 h 1570990"/>
              <a:gd name="connsiteX26" fmla="*/ 6507480 w 7467600"/>
              <a:gd name="connsiteY26" fmla="*/ 264160 h 1570990"/>
              <a:gd name="connsiteX27" fmla="*/ 6606540 w 7467600"/>
              <a:gd name="connsiteY27" fmla="*/ 172720 h 1570990"/>
              <a:gd name="connsiteX28" fmla="*/ 7467600 w 7467600"/>
              <a:gd name="connsiteY28" fmla="*/ 119380 h 1570990"/>
              <a:gd name="connsiteX0-1" fmla="*/ 0 w 7467600"/>
              <a:gd name="connsiteY0-2" fmla="*/ 12700 h 1570990"/>
              <a:gd name="connsiteX1-3" fmla="*/ 579120 w 7467600"/>
              <a:gd name="connsiteY1-4" fmla="*/ 58420 h 1570990"/>
              <a:gd name="connsiteX2-5" fmla="*/ 815340 w 7467600"/>
              <a:gd name="connsiteY2-6" fmla="*/ 363220 h 1570990"/>
              <a:gd name="connsiteX3-7" fmla="*/ 1074420 w 7467600"/>
              <a:gd name="connsiteY3-8" fmla="*/ 439420 h 1570990"/>
              <a:gd name="connsiteX4-9" fmla="*/ 1470660 w 7467600"/>
              <a:gd name="connsiteY4-10" fmla="*/ 439420 h 1570990"/>
              <a:gd name="connsiteX5-11" fmla="*/ 1584960 w 7467600"/>
              <a:gd name="connsiteY5-12" fmla="*/ 652780 h 1570990"/>
              <a:gd name="connsiteX6-13" fmla="*/ 1592580 w 7467600"/>
              <a:gd name="connsiteY6-14" fmla="*/ 1239520 h 1570990"/>
              <a:gd name="connsiteX7-15" fmla="*/ 1607820 w 7467600"/>
              <a:gd name="connsiteY7-16" fmla="*/ 1513840 h 1570990"/>
              <a:gd name="connsiteX8-17" fmla="*/ 1817370 w 7467600"/>
              <a:gd name="connsiteY8-18" fmla="*/ 1562249 h 1570990"/>
              <a:gd name="connsiteX9-19" fmla="*/ 2316480 w 7467600"/>
              <a:gd name="connsiteY9-20" fmla="*/ 1544320 h 1570990"/>
              <a:gd name="connsiteX10-21" fmla="*/ 2903220 w 7467600"/>
              <a:gd name="connsiteY10-22" fmla="*/ 1536700 h 1570990"/>
              <a:gd name="connsiteX11-23" fmla="*/ 3048000 w 7467600"/>
              <a:gd name="connsiteY11-24" fmla="*/ 1338580 h 1570990"/>
              <a:gd name="connsiteX12-25" fmla="*/ 3048000 w 7467600"/>
              <a:gd name="connsiteY12-26" fmla="*/ 1087120 h 1570990"/>
              <a:gd name="connsiteX13-27" fmla="*/ 3086100 w 7467600"/>
              <a:gd name="connsiteY13-28" fmla="*/ 1033780 h 1570990"/>
              <a:gd name="connsiteX14-29" fmla="*/ 3421380 w 7467600"/>
              <a:gd name="connsiteY14-30" fmla="*/ 1010920 h 1570990"/>
              <a:gd name="connsiteX15-31" fmla="*/ 4046220 w 7467600"/>
              <a:gd name="connsiteY15-32" fmla="*/ 1018540 h 1570990"/>
              <a:gd name="connsiteX16-33" fmla="*/ 4183380 w 7467600"/>
              <a:gd name="connsiteY16-34" fmla="*/ 1018540 h 1570990"/>
              <a:gd name="connsiteX17-35" fmla="*/ 4229100 w 7467600"/>
              <a:gd name="connsiteY17-36" fmla="*/ 1132840 h 1570990"/>
              <a:gd name="connsiteX18-37" fmla="*/ 4213860 w 7467600"/>
              <a:gd name="connsiteY18-38" fmla="*/ 1323340 h 1570990"/>
              <a:gd name="connsiteX19-39" fmla="*/ 4221480 w 7467600"/>
              <a:gd name="connsiteY19-40" fmla="*/ 1460500 h 1570990"/>
              <a:gd name="connsiteX20-41" fmla="*/ 4381500 w 7467600"/>
              <a:gd name="connsiteY20-42" fmla="*/ 1460500 h 1570990"/>
              <a:gd name="connsiteX21-43" fmla="*/ 5806440 w 7467600"/>
              <a:gd name="connsiteY21-44" fmla="*/ 1490980 h 1570990"/>
              <a:gd name="connsiteX22-45" fmla="*/ 5859780 w 7467600"/>
              <a:gd name="connsiteY22-46" fmla="*/ 1323340 h 1570990"/>
              <a:gd name="connsiteX23-47" fmla="*/ 5852160 w 7467600"/>
              <a:gd name="connsiteY23-48" fmla="*/ 904240 h 1570990"/>
              <a:gd name="connsiteX24-49" fmla="*/ 5897880 w 7467600"/>
              <a:gd name="connsiteY24-50" fmla="*/ 439420 h 1570990"/>
              <a:gd name="connsiteX25-51" fmla="*/ 6408420 w 7467600"/>
              <a:gd name="connsiteY25-52" fmla="*/ 401320 h 1570990"/>
              <a:gd name="connsiteX26-53" fmla="*/ 6507480 w 7467600"/>
              <a:gd name="connsiteY26-54" fmla="*/ 264160 h 1570990"/>
              <a:gd name="connsiteX27-55" fmla="*/ 6606540 w 7467600"/>
              <a:gd name="connsiteY27-56" fmla="*/ 172720 h 1570990"/>
              <a:gd name="connsiteX28-57" fmla="*/ 7467600 w 7467600"/>
              <a:gd name="connsiteY28-58" fmla="*/ 119380 h 1570990"/>
              <a:gd name="connsiteX0-59" fmla="*/ 0 w 7467600"/>
              <a:gd name="connsiteY0-60" fmla="*/ 12700 h 1575435"/>
              <a:gd name="connsiteX1-61" fmla="*/ 579120 w 7467600"/>
              <a:gd name="connsiteY1-62" fmla="*/ 58420 h 1575435"/>
              <a:gd name="connsiteX2-63" fmla="*/ 815340 w 7467600"/>
              <a:gd name="connsiteY2-64" fmla="*/ 363220 h 1575435"/>
              <a:gd name="connsiteX3-65" fmla="*/ 1074420 w 7467600"/>
              <a:gd name="connsiteY3-66" fmla="*/ 439420 h 1575435"/>
              <a:gd name="connsiteX4-67" fmla="*/ 1470660 w 7467600"/>
              <a:gd name="connsiteY4-68" fmla="*/ 439420 h 1575435"/>
              <a:gd name="connsiteX5-69" fmla="*/ 1584960 w 7467600"/>
              <a:gd name="connsiteY5-70" fmla="*/ 652780 h 1575435"/>
              <a:gd name="connsiteX6-71" fmla="*/ 1592580 w 7467600"/>
              <a:gd name="connsiteY6-72" fmla="*/ 1239520 h 1575435"/>
              <a:gd name="connsiteX7-73" fmla="*/ 1607820 w 7467600"/>
              <a:gd name="connsiteY7-74" fmla="*/ 1513840 h 1575435"/>
              <a:gd name="connsiteX8-75" fmla="*/ 1817370 w 7467600"/>
              <a:gd name="connsiteY8-76" fmla="*/ 1562249 h 1575435"/>
              <a:gd name="connsiteX9-77" fmla="*/ 2308860 w 7467600"/>
              <a:gd name="connsiteY9-78" fmla="*/ 1570990 h 1575435"/>
              <a:gd name="connsiteX10-79" fmla="*/ 2903220 w 7467600"/>
              <a:gd name="connsiteY10-80" fmla="*/ 1536700 h 1575435"/>
              <a:gd name="connsiteX11-81" fmla="*/ 3048000 w 7467600"/>
              <a:gd name="connsiteY11-82" fmla="*/ 1338580 h 1575435"/>
              <a:gd name="connsiteX12-83" fmla="*/ 3048000 w 7467600"/>
              <a:gd name="connsiteY12-84" fmla="*/ 1087120 h 1575435"/>
              <a:gd name="connsiteX13-85" fmla="*/ 3086100 w 7467600"/>
              <a:gd name="connsiteY13-86" fmla="*/ 1033780 h 1575435"/>
              <a:gd name="connsiteX14-87" fmla="*/ 3421380 w 7467600"/>
              <a:gd name="connsiteY14-88" fmla="*/ 1010920 h 1575435"/>
              <a:gd name="connsiteX15-89" fmla="*/ 4046220 w 7467600"/>
              <a:gd name="connsiteY15-90" fmla="*/ 1018540 h 1575435"/>
              <a:gd name="connsiteX16-91" fmla="*/ 4183380 w 7467600"/>
              <a:gd name="connsiteY16-92" fmla="*/ 1018540 h 1575435"/>
              <a:gd name="connsiteX17-93" fmla="*/ 4229100 w 7467600"/>
              <a:gd name="connsiteY17-94" fmla="*/ 1132840 h 1575435"/>
              <a:gd name="connsiteX18-95" fmla="*/ 4213860 w 7467600"/>
              <a:gd name="connsiteY18-96" fmla="*/ 1323340 h 1575435"/>
              <a:gd name="connsiteX19-97" fmla="*/ 4221480 w 7467600"/>
              <a:gd name="connsiteY19-98" fmla="*/ 1460500 h 1575435"/>
              <a:gd name="connsiteX20-99" fmla="*/ 4381500 w 7467600"/>
              <a:gd name="connsiteY20-100" fmla="*/ 1460500 h 1575435"/>
              <a:gd name="connsiteX21-101" fmla="*/ 5806440 w 7467600"/>
              <a:gd name="connsiteY21-102" fmla="*/ 1490980 h 1575435"/>
              <a:gd name="connsiteX22-103" fmla="*/ 5859780 w 7467600"/>
              <a:gd name="connsiteY22-104" fmla="*/ 1323340 h 1575435"/>
              <a:gd name="connsiteX23-105" fmla="*/ 5852160 w 7467600"/>
              <a:gd name="connsiteY23-106" fmla="*/ 904240 h 1575435"/>
              <a:gd name="connsiteX24-107" fmla="*/ 5897880 w 7467600"/>
              <a:gd name="connsiteY24-108" fmla="*/ 439420 h 1575435"/>
              <a:gd name="connsiteX25-109" fmla="*/ 6408420 w 7467600"/>
              <a:gd name="connsiteY25-110" fmla="*/ 401320 h 1575435"/>
              <a:gd name="connsiteX26-111" fmla="*/ 6507480 w 7467600"/>
              <a:gd name="connsiteY26-112" fmla="*/ 264160 h 1575435"/>
              <a:gd name="connsiteX27-113" fmla="*/ 6606540 w 7467600"/>
              <a:gd name="connsiteY27-114" fmla="*/ 172720 h 1575435"/>
              <a:gd name="connsiteX28-115" fmla="*/ 7467600 w 7467600"/>
              <a:gd name="connsiteY28-116" fmla="*/ 119380 h 1575435"/>
              <a:gd name="connsiteX0-117" fmla="*/ 0 w 7467600"/>
              <a:gd name="connsiteY0-118" fmla="*/ 12700 h 1592824"/>
              <a:gd name="connsiteX1-119" fmla="*/ 579120 w 7467600"/>
              <a:gd name="connsiteY1-120" fmla="*/ 58420 h 1592824"/>
              <a:gd name="connsiteX2-121" fmla="*/ 815340 w 7467600"/>
              <a:gd name="connsiteY2-122" fmla="*/ 363220 h 1592824"/>
              <a:gd name="connsiteX3-123" fmla="*/ 1074420 w 7467600"/>
              <a:gd name="connsiteY3-124" fmla="*/ 439420 h 1592824"/>
              <a:gd name="connsiteX4-125" fmla="*/ 1470660 w 7467600"/>
              <a:gd name="connsiteY4-126" fmla="*/ 439420 h 1592824"/>
              <a:gd name="connsiteX5-127" fmla="*/ 1584960 w 7467600"/>
              <a:gd name="connsiteY5-128" fmla="*/ 652780 h 1592824"/>
              <a:gd name="connsiteX6-129" fmla="*/ 1592580 w 7467600"/>
              <a:gd name="connsiteY6-130" fmla="*/ 1239520 h 1592824"/>
              <a:gd name="connsiteX7-131" fmla="*/ 1607820 w 7467600"/>
              <a:gd name="connsiteY7-132" fmla="*/ 1513840 h 1592824"/>
              <a:gd name="connsiteX8-133" fmla="*/ 1817370 w 7467600"/>
              <a:gd name="connsiteY8-134" fmla="*/ 1562249 h 1592824"/>
              <a:gd name="connsiteX9-135" fmla="*/ 2308860 w 7467600"/>
              <a:gd name="connsiteY9-136" fmla="*/ 1570990 h 1592824"/>
              <a:gd name="connsiteX10-137" fmla="*/ 2903220 w 7467600"/>
              <a:gd name="connsiteY10-138" fmla="*/ 1536700 h 1592824"/>
              <a:gd name="connsiteX11-139" fmla="*/ 3002280 w 7467600"/>
              <a:gd name="connsiteY11-140" fmla="*/ 1234249 h 1592824"/>
              <a:gd name="connsiteX12-141" fmla="*/ 3048000 w 7467600"/>
              <a:gd name="connsiteY12-142" fmla="*/ 1087120 h 1592824"/>
              <a:gd name="connsiteX13-143" fmla="*/ 3086100 w 7467600"/>
              <a:gd name="connsiteY13-144" fmla="*/ 1033780 h 1592824"/>
              <a:gd name="connsiteX14-145" fmla="*/ 3421380 w 7467600"/>
              <a:gd name="connsiteY14-146" fmla="*/ 1010920 h 1592824"/>
              <a:gd name="connsiteX15-147" fmla="*/ 4046220 w 7467600"/>
              <a:gd name="connsiteY15-148" fmla="*/ 1018540 h 1592824"/>
              <a:gd name="connsiteX16-149" fmla="*/ 4183380 w 7467600"/>
              <a:gd name="connsiteY16-150" fmla="*/ 1018540 h 1592824"/>
              <a:gd name="connsiteX17-151" fmla="*/ 4229100 w 7467600"/>
              <a:gd name="connsiteY17-152" fmla="*/ 1132840 h 1592824"/>
              <a:gd name="connsiteX18-153" fmla="*/ 4213860 w 7467600"/>
              <a:gd name="connsiteY18-154" fmla="*/ 1323340 h 1592824"/>
              <a:gd name="connsiteX19-155" fmla="*/ 4221480 w 7467600"/>
              <a:gd name="connsiteY19-156" fmla="*/ 1460500 h 1592824"/>
              <a:gd name="connsiteX20-157" fmla="*/ 4381500 w 7467600"/>
              <a:gd name="connsiteY20-158" fmla="*/ 1460500 h 1592824"/>
              <a:gd name="connsiteX21-159" fmla="*/ 5806440 w 7467600"/>
              <a:gd name="connsiteY21-160" fmla="*/ 1490980 h 1592824"/>
              <a:gd name="connsiteX22-161" fmla="*/ 5859780 w 7467600"/>
              <a:gd name="connsiteY22-162" fmla="*/ 1323340 h 1592824"/>
              <a:gd name="connsiteX23-163" fmla="*/ 5852160 w 7467600"/>
              <a:gd name="connsiteY23-164" fmla="*/ 904240 h 1592824"/>
              <a:gd name="connsiteX24-165" fmla="*/ 5897880 w 7467600"/>
              <a:gd name="connsiteY24-166" fmla="*/ 439420 h 1592824"/>
              <a:gd name="connsiteX25-167" fmla="*/ 6408420 w 7467600"/>
              <a:gd name="connsiteY25-168" fmla="*/ 401320 h 1592824"/>
              <a:gd name="connsiteX26-169" fmla="*/ 6507480 w 7467600"/>
              <a:gd name="connsiteY26-170" fmla="*/ 264160 h 1592824"/>
              <a:gd name="connsiteX27-171" fmla="*/ 6606540 w 7467600"/>
              <a:gd name="connsiteY27-172" fmla="*/ 172720 h 1592824"/>
              <a:gd name="connsiteX28-173" fmla="*/ 7467600 w 7467600"/>
              <a:gd name="connsiteY28-174" fmla="*/ 119380 h 1592824"/>
              <a:gd name="connsiteX0-175" fmla="*/ 0 w 7467600"/>
              <a:gd name="connsiteY0-176" fmla="*/ 12700 h 1592824"/>
              <a:gd name="connsiteX1-177" fmla="*/ 579120 w 7467600"/>
              <a:gd name="connsiteY1-178" fmla="*/ 58420 h 1592824"/>
              <a:gd name="connsiteX2-179" fmla="*/ 815340 w 7467600"/>
              <a:gd name="connsiteY2-180" fmla="*/ 363220 h 1592824"/>
              <a:gd name="connsiteX3-181" fmla="*/ 1074420 w 7467600"/>
              <a:gd name="connsiteY3-182" fmla="*/ 439420 h 1592824"/>
              <a:gd name="connsiteX4-183" fmla="*/ 1470660 w 7467600"/>
              <a:gd name="connsiteY4-184" fmla="*/ 439420 h 1592824"/>
              <a:gd name="connsiteX5-185" fmla="*/ 1584960 w 7467600"/>
              <a:gd name="connsiteY5-186" fmla="*/ 652780 h 1592824"/>
              <a:gd name="connsiteX6-187" fmla="*/ 1592580 w 7467600"/>
              <a:gd name="connsiteY6-188" fmla="*/ 1239520 h 1592824"/>
              <a:gd name="connsiteX7-189" fmla="*/ 1607820 w 7467600"/>
              <a:gd name="connsiteY7-190" fmla="*/ 1513840 h 1592824"/>
              <a:gd name="connsiteX8-191" fmla="*/ 1817370 w 7467600"/>
              <a:gd name="connsiteY8-192" fmla="*/ 1562249 h 1592824"/>
              <a:gd name="connsiteX9-193" fmla="*/ 2308860 w 7467600"/>
              <a:gd name="connsiteY9-194" fmla="*/ 1570990 h 1592824"/>
              <a:gd name="connsiteX10-195" fmla="*/ 2903220 w 7467600"/>
              <a:gd name="connsiteY10-196" fmla="*/ 1536700 h 1592824"/>
              <a:gd name="connsiteX11-197" fmla="*/ 3002280 w 7467600"/>
              <a:gd name="connsiteY11-198" fmla="*/ 1234249 h 1592824"/>
              <a:gd name="connsiteX12-199" fmla="*/ 3048000 w 7467600"/>
              <a:gd name="connsiteY12-200" fmla="*/ 1087120 h 1592824"/>
              <a:gd name="connsiteX13-201" fmla="*/ 3421380 w 7467600"/>
              <a:gd name="connsiteY13-202" fmla="*/ 1010920 h 1592824"/>
              <a:gd name="connsiteX14-203" fmla="*/ 4046220 w 7467600"/>
              <a:gd name="connsiteY14-204" fmla="*/ 1018540 h 1592824"/>
              <a:gd name="connsiteX15-205" fmla="*/ 4183380 w 7467600"/>
              <a:gd name="connsiteY15-206" fmla="*/ 1018540 h 1592824"/>
              <a:gd name="connsiteX16-207" fmla="*/ 4229100 w 7467600"/>
              <a:gd name="connsiteY16-208" fmla="*/ 1132840 h 1592824"/>
              <a:gd name="connsiteX17-209" fmla="*/ 4213860 w 7467600"/>
              <a:gd name="connsiteY17-210" fmla="*/ 1323340 h 1592824"/>
              <a:gd name="connsiteX18-211" fmla="*/ 4221480 w 7467600"/>
              <a:gd name="connsiteY18-212" fmla="*/ 1460500 h 1592824"/>
              <a:gd name="connsiteX19-213" fmla="*/ 4381500 w 7467600"/>
              <a:gd name="connsiteY19-214" fmla="*/ 1460500 h 1592824"/>
              <a:gd name="connsiteX20-215" fmla="*/ 5806440 w 7467600"/>
              <a:gd name="connsiteY20-216" fmla="*/ 1490980 h 1592824"/>
              <a:gd name="connsiteX21-217" fmla="*/ 5859780 w 7467600"/>
              <a:gd name="connsiteY21-218" fmla="*/ 1323340 h 1592824"/>
              <a:gd name="connsiteX22-219" fmla="*/ 5852160 w 7467600"/>
              <a:gd name="connsiteY22-220" fmla="*/ 904240 h 1592824"/>
              <a:gd name="connsiteX23-221" fmla="*/ 5897880 w 7467600"/>
              <a:gd name="connsiteY23-222" fmla="*/ 439420 h 1592824"/>
              <a:gd name="connsiteX24-223" fmla="*/ 6408420 w 7467600"/>
              <a:gd name="connsiteY24-224" fmla="*/ 401320 h 1592824"/>
              <a:gd name="connsiteX25-225" fmla="*/ 6507480 w 7467600"/>
              <a:gd name="connsiteY25-226" fmla="*/ 264160 h 1592824"/>
              <a:gd name="connsiteX26-227" fmla="*/ 6606540 w 7467600"/>
              <a:gd name="connsiteY26-228" fmla="*/ 172720 h 1592824"/>
              <a:gd name="connsiteX27-229" fmla="*/ 7467600 w 7467600"/>
              <a:gd name="connsiteY27-230" fmla="*/ 119380 h 1592824"/>
              <a:gd name="connsiteX0-231" fmla="*/ 0 w 7467600"/>
              <a:gd name="connsiteY0-232" fmla="*/ 12700 h 1592824"/>
              <a:gd name="connsiteX1-233" fmla="*/ 579120 w 7467600"/>
              <a:gd name="connsiteY1-234" fmla="*/ 58420 h 1592824"/>
              <a:gd name="connsiteX2-235" fmla="*/ 815340 w 7467600"/>
              <a:gd name="connsiteY2-236" fmla="*/ 363220 h 1592824"/>
              <a:gd name="connsiteX3-237" fmla="*/ 1074420 w 7467600"/>
              <a:gd name="connsiteY3-238" fmla="*/ 439420 h 1592824"/>
              <a:gd name="connsiteX4-239" fmla="*/ 1470660 w 7467600"/>
              <a:gd name="connsiteY4-240" fmla="*/ 439420 h 1592824"/>
              <a:gd name="connsiteX5-241" fmla="*/ 1584960 w 7467600"/>
              <a:gd name="connsiteY5-242" fmla="*/ 652780 h 1592824"/>
              <a:gd name="connsiteX6-243" fmla="*/ 1592580 w 7467600"/>
              <a:gd name="connsiteY6-244" fmla="*/ 1239520 h 1592824"/>
              <a:gd name="connsiteX7-245" fmla="*/ 1607820 w 7467600"/>
              <a:gd name="connsiteY7-246" fmla="*/ 1513840 h 1592824"/>
              <a:gd name="connsiteX8-247" fmla="*/ 1817370 w 7467600"/>
              <a:gd name="connsiteY8-248" fmla="*/ 1562249 h 1592824"/>
              <a:gd name="connsiteX9-249" fmla="*/ 2308860 w 7467600"/>
              <a:gd name="connsiteY9-250" fmla="*/ 1570990 h 1592824"/>
              <a:gd name="connsiteX10-251" fmla="*/ 2903220 w 7467600"/>
              <a:gd name="connsiteY10-252" fmla="*/ 1536700 h 1592824"/>
              <a:gd name="connsiteX11-253" fmla="*/ 3002280 w 7467600"/>
              <a:gd name="connsiteY11-254" fmla="*/ 1234249 h 1592824"/>
              <a:gd name="connsiteX12-255" fmla="*/ 3055620 w 7467600"/>
              <a:gd name="connsiteY12-256" fmla="*/ 1116427 h 1592824"/>
              <a:gd name="connsiteX13-257" fmla="*/ 3421380 w 7467600"/>
              <a:gd name="connsiteY13-258" fmla="*/ 1010920 h 1592824"/>
              <a:gd name="connsiteX14-259" fmla="*/ 4046220 w 7467600"/>
              <a:gd name="connsiteY14-260" fmla="*/ 1018540 h 1592824"/>
              <a:gd name="connsiteX15-261" fmla="*/ 4183380 w 7467600"/>
              <a:gd name="connsiteY15-262" fmla="*/ 1018540 h 1592824"/>
              <a:gd name="connsiteX16-263" fmla="*/ 4229100 w 7467600"/>
              <a:gd name="connsiteY16-264" fmla="*/ 1132840 h 1592824"/>
              <a:gd name="connsiteX17-265" fmla="*/ 4213860 w 7467600"/>
              <a:gd name="connsiteY17-266" fmla="*/ 1323340 h 1592824"/>
              <a:gd name="connsiteX18-267" fmla="*/ 4221480 w 7467600"/>
              <a:gd name="connsiteY18-268" fmla="*/ 1460500 h 1592824"/>
              <a:gd name="connsiteX19-269" fmla="*/ 4381500 w 7467600"/>
              <a:gd name="connsiteY19-270" fmla="*/ 1460500 h 1592824"/>
              <a:gd name="connsiteX20-271" fmla="*/ 5806440 w 7467600"/>
              <a:gd name="connsiteY20-272" fmla="*/ 1490980 h 1592824"/>
              <a:gd name="connsiteX21-273" fmla="*/ 5859780 w 7467600"/>
              <a:gd name="connsiteY21-274" fmla="*/ 1323340 h 1592824"/>
              <a:gd name="connsiteX22-275" fmla="*/ 5852160 w 7467600"/>
              <a:gd name="connsiteY22-276" fmla="*/ 904240 h 1592824"/>
              <a:gd name="connsiteX23-277" fmla="*/ 5897880 w 7467600"/>
              <a:gd name="connsiteY23-278" fmla="*/ 439420 h 1592824"/>
              <a:gd name="connsiteX24-279" fmla="*/ 6408420 w 7467600"/>
              <a:gd name="connsiteY24-280" fmla="*/ 401320 h 1592824"/>
              <a:gd name="connsiteX25-281" fmla="*/ 6507480 w 7467600"/>
              <a:gd name="connsiteY25-282" fmla="*/ 264160 h 1592824"/>
              <a:gd name="connsiteX26-283" fmla="*/ 6606540 w 7467600"/>
              <a:gd name="connsiteY26-284" fmla="*/ 172720 h 1592824"/>
              <a:gd name="connsiteX27-285" fmla="*/ 7467600 w 7467600"/>
              <a:gd name="connsiteY27-286" fmla="*/ 119380 h 1592824"/>
              <a:gd name="connsiteX0-287" fmla="*/ 0 w 7467600"/>
              <a:gd name="connsiteY0-288" fmla="*/ 12700 h 1592824"/>
              <a:gd name="connsiteX1-289" fmla="*/ 579120 w 7467600"/>
              <a:gd name="connsiteY1-290" fmla="*/ 58420 h 1592824"/>
              <a:gd name="connsiteX2-291" fmla="*/ 815340 w 7467600"/>
              <a:gd name="connsiteY2-292" fmla="*/ 363220 h 1592824"/>
              <a:gd name="connsiteX3-293" fmla="*/ 1074420 w 7467600"/>
              <a:gd name="connsiteY3-294" fmla="*/ 439420 h 1592824"/>
              <a:gd name="connsiteX4-295" fmla="*/ 1470660 w 7467600"/>
              <a:gd name="connsiteY4-296" fmla="*/ 439420 h 1592824"/>
              <a:gd name="connsiteX5-297" fmla="*/ 1584960 w 7467600"/>
              <a:gd name="connsiteY5-298" fmla="*/ 652780 h 1592824"/>
              <a:gd name="connsiteX6-299" fmla="*/ 1592580 w 7467600"/>
              <a:gd name="connsiteY6-300" fmla="*/ 1239520 h 1592824"/>
              <a:gd name="connsiteX7-301" fmla="*/ 1607820 w 7467600"/>
              <a:gd name="connsiteY7-302" fmla="*/ 1513840 h 1592824"/>
              <a:gd name="connsiteX8-303" fmla="*/ 1817370 w 7467600"/>
              <a:gd name="connsiteY8-304" fmla="*/ 1562249 h 1592824"/>
              <a:gd name="connsiteX9-305" fmla="*/ 2308860 w 7467600"/>
              <a:gd name="connsiteY9-306" fmla="*/ 1570990 h 1592824"/>
              <a:gd name="connsiteX10-307" fmla="*/ 2903220 w 7467600"/>
              <a:gd name="connsiteY10-308" fmla="*/ 1536700 h 1592824"/>
              <a:gd name="connsiteX11-309" fmla="*/ 3002280 w 7467600"/>
              <a:gd name="connsiteY11-310" fmla="*/ 1234249 h 1592824"/>
              <a:gd name="connsiteX12-311" fmla="*/ 3036570 w 7467600"/>
              <a:gd name="connsiteY12-312" fmla="*/ 1044255 h 1592824"/>
              <a:gd name="connsiteX13-313" fmla="*/ 3421380 w 7467600"/>
              <a:gd name="connsiteY13-314" fmla="*/ 1010920 h 1592824"/>
              <a:gd name="connsiteX14-315" fmla="*/ 4046220 w 7467600"/>
              <a:gd name="connsiteY14-316" fmla="*/ 1018540 h 1592824"/>
              <a:gd name="connsiteX15-317" fmla="*/ 4183380 w 7467600"/>
              <a:gd name="connsiteY15-318" fmla="*/ 1018540 h 1592824"/>
              <a:gd name="connsiteX16-319" fmla="*/ 4229100 w 7467600"/>
              <a:gd name="connsiteY16-320" fmla="*/ 1132840 h 1592824"/>
              <a:gd name="connsiteX17-321" fmla="*/ 4213860 w 7467600"/>
              <a:gd name="connsiteY17-322" fmla="*/ 1323340 h 1592824"/>
              <a:gd name="connsiteX18-323" fmla="*/ 4221480 w 7467600"/>
              <a:gd name="connsiteY18-324" fmla="*/ 1460500 h 1592824"/>
              <a:gd name="connsiteX19-325" fmla="*/ 4381500 w 7467600"/>
              <a:gd name="connsiteY19-326" fmla="*/ 1460500 h 1592824"/>
              <a:gd name="connsiteX20-327" fmla="*/ 5806440 w 7467600"/>
              <a:gd name="connsiteY20-328" fmla="*/ 1490980 h 1592824"/>
              <a:gd name="connsiteX21-329" fmla="*/ 5859780 w 7467600"/>
              <a:gd name="connsiteY21-330" fmla="*/ 1323340 h 1592824"/>
              <a:gd name="connsiteX22-331" fmla="*/ 5852160 w 7467600"/>
              <a:gd name="connsiteY22-332" fmla="*/ 904240 h 1592824"/>
              <a:gd name="connsiteX23-333" fmla="*/ 5897880 w 7467600"/>
              <a:gd name="connsiteY23-334" fmla="*/ 439420 h 1592824"/>
              <a:gd name="connsiteX24-335" fmla="*/ 6408420 w 7467600"/>
              <a:gd name="connsiteY24-336" fmla="*/ 401320 h 1592824"/>
              <a:gd name="connsiteX25-337" fmla="*/ 6507480 w 7467600"/>
              <a:gd name="connsiteY25-338" fmla="*/ 264160 h 1592824"/>
              <a:gd name="connsiteX26-339" fmla="*/ 6606540 w 7467600"/>
              <a:gd name="connsiteY26-340" fmla="*/ 172720 h 1592824"/>
              <a:gd name="connsiteX27-341" fmla="*/ 7467600 w 7467600"/>
              <a:gd name="connsiteY27-342" fmla="*/ 119380 h 1592824"/>
              <a:gd name="connsiteX0-343" fmla="*/ 0 w 7467600"/>
              <a:gd name="connsiteY0-344" fmla="*/ 12700 h 1592824"/>
              <a:gd name="connsiteX1-345" fmla="*/ 579120 w 7467600"/>
              <a:gd name="connsiteY1-346" fmla="*/ 58420 h 1592824"/>
              <a:gd name="connsiteX2-347" fmla="*/ 815340 w 7467600"/>
              <a:gd name="connsiteY2-348" fmla="*/ 363220 h 1592824"/>
              <a:gd name="connsiteX3-349" fmla="*/ 1074420 w 7467600"/>
              <a:gd name="connsiteY3-350" fmla="*/ 439420 h 1592824"/>
              <a:gd name="connsiteX4-351" fmla="*/ 1470660 w 7467600"/>
              <a:gd name="connsiteY4-352" fmla="*/ 439420 h 1592824"/>
              <a:gd name="connsiteX5-353" fmla="*/ 1584960 w 7467600"/>
              <a:gd name="connsiteY5-354" fmla="*/ 652780 h 1592824"/>
              <a:gd name="connsiteX6-355" fmla="*/ 1592580 w 7467600"/>
              <a:gd name="connsiteY6-356" fmla="*/ 1239520 h 1592824"/>
              <a:gd name="connsiteX7-357" fmla="*/ 1607820 w 7467600"/>
              <a:gd name="connsiteY7-358" fmla="*/ 1513840 h 1592824"/>
              <a:gd name="connsiteX8-359" fmla="*/ 1817370 w 7467600"/>
              <a:gd name="connsiteY8-360" fmla="*/ 1562249 h 1592824"/>
              <a:gd name="connsiteX9-361" fmla="*/ 2308860 w 7467600"/>
              <a:gd name="connsiteY9-362" fmla="*/ 1570990 h 1592824"/>
              <a:gd name="connsiteX10-363" fmla="*/ 2903220 w 7467600"/>
              <a:gd name="connsiteY10-364" fmla="*/ 1536700 h 1592824"/>
              <a:gd name="connsiteX11-365" fmla="*/ 3002280 w 7467600"/>
              <a:gd name="connsiteY11-366" fmla="*/ 1234249 h 1592824"/>
              <a:gd name="connsiteX12-367" fmla="*/ 3036570 w 7467600"/>
              <a:gd name="connsiteY12-368" fmla="*/ 1044255 h 1592824"/>
              <a:gd name="connsiteX13-369" fmla="*/ 3421380 w 7467600"/>
              <a:gd name="connsiteY13-370" fmla="*/ 1010920 h 1592824"/>
              <a:gd name="connsiteX14-371" fmla="*/ 4046220 w 7467600"/>
              <a:gd name="connsiteY14-372" fmla="*/ 1018540 h 1592824"/>
              <a:gd name="connsiteX15-373" fmla="*/ 4183380 w 7467600"/>
              <a:gd name="connsiteY15-374" fmla="*/ 1018540 h 1592824"/>
              <a:gd name="connsiteX16-375" fmla="*/ 4229100 w 7467600"/>
              <a:gd name="connsiteY16-376" fmla="*/ 1132840 h 1592824"/>
              <a:gd name="connsiteX17-377" fmla="*/ 4213860 w 7467600"/>
              <a:gd name="connsiteY17-378" fmla="*/ 1323340 h 1592824"/>
              <a:gd name="connsiteX18-379" fmla="*/ 4221480 w 7467600"/>
              <a:gd name="connsiteY18-380" fmla="*/ 1460500 h 1592824"/>
              <a:gd name="connsiteX19-381" fmla="*/ 5806440 w 7467600"/>
              <a:gd name="connsiteY19-382" fmla="*/ 1490980 h 1592824"/>
              <a:gd name="connsiteX20-383" fmla="*/ 5859780 w 7467600"/>
              <a:gd name="connsiteY20-384" fmla="*/ 1323340 h 1592824"/>
              <a:gd name="connsiteX21-385" fmla="*/ 5852160 w 7467600"/>
              <a:gd name="connsiteY21-386" fmla="*/ 904240 h 1592824"/>
              <a:gd name="connsiteX22-387" fmla="*/ 5897880 w 7467600"/>
              <a:gd name="connsiteY22-388" fmla="*/ 439420 h 1592824"/>
              <a:gd name="connsiteX23-389" fmla="*/ 6408420 w 7467600"/>
              <a:gd name="connsiteY23-390" fmla="*/ 401320 h 1592824"/>
              <a:gd name="connsiteX24-391" fmla="*/ 6507480 w 7467600"/>
              <a:gd name="connsiteY24-392" fmla="*/ 264160 h 1592824"/>
              <a:gd name="connsiteX25-393" fmla="*/ 6606540 w 7467600"/>
              <a:gd name="connsiteY25-394" fmla="*/ 172720 h 1592824"/>
              <a:gd name="connsiteX26-395" fmla="*/ 7467600 w 7467600"/>
              <a:gd name="connsiteY26-396" fmla="*/ 119380 h 1592824"/>
              <a:gd name="connsiteX0-397" fmla="*/ 0 w 7467600"/>
              <a:gd name="connsiteY0-398" fmla="*/ 12700 h 1592824"/>
              <a:gd name="connsiteX1-399" fmla="*/ 579120 w 7467600"/>
              <a:gd name="connsiteY1-400" fmla="*/ 58420 h 1592824"/>
              <a:gd name="connsiteX2-401" fmla="*/ 815340 w 7467600"/>
              <a:gd name="connsiteY2-402" fmla="*/ 363220 h 1592824"/>
              <a:gd name="connsiteX3-403" fmla="*/ 1074420 w 7467600"/>
              <a:gd name="connsiteY3-404" fmla="*/ 439420 h 1592824"/>
              <a:gd name="connsiteX4-405" fmla="*/ 1470660 w 7467600"/>
              <a:gd name="connsiteY4-406" fmla="*/ 439420 h 1592824"/>
              <a:gd name="connsiteX5-407" fmla="*/ 1584960 w 7467600"/>
              <a:gd name="connsiteY5-408" fmla="*/ 652780 h 1592824"/>
              <a:gd name="connsiteX6-409" fmla="*/ 1592580 w 7467600"/>
              <a:gd name="connsiteY6-410" fmla="*/ 1239520 h 1592824"/>
              <a:gd name="connsiteX7-411" fmla="*/ 1607820 w 7467600"/>
              <a:gd name="connsiteY7-412" fmla="*/ 1513840 h 1592824"/>
              <a:gd name="connsiteX8-413" fmla="*/ 1817370 w 7467600"/>
              <a:gd name="connsiteY8-414" fmla="*/ 1562249 h 1592824"/>
              <a:gd name="connsiteX9-415" fmla="*/ 2308860 w 7467600"/>
              <a:gd name="connsiteY9-416" fmla="*/ 1570990 h 1592824"/>
              <a:gd name="connsiteX10-417" fmla="*/ 2903220 w 7467600"/>
              <a:gd name="connsiteY10-418" fmla="*/ 1536700 h 1592824"/>
              <a:gd name="connsiteX11-419" fmla="*/ 3002280 w 7467600"/>
              <a:gd name="connsiteY11-420" fmla="*/ 1234249 h 1592824"/>
              <a:gd name="connsiteX12-421" fmla="*/ 3036570 w 7467600"/>
              <a:gd name="connsiteY12-422" fmla="*/ 1044255 h 1592824"/>
              <a:gd name="connsiteX13-423" fmla="*/ 3421380 w 7467600"/>
              <a:gd name="connsiteY13-424" fmla="*/ 1010920 h 1592824"/>
              <a:gd name="connsiteX14-425" fmla="*/ 4046220 w 7467600"/>
              <a:gd name="connsiteY14-426" fmla="*/ 1018540 h 1592824"/>
              <a:gd name="connsiteX15-427" fmla="*/ 4183380 w 7467600"/>
              <a:gd name="connsiteY15-428" fmla="*/ 1018540 h 1592824"/>
              <a:gd name="connsiteX16-429" fmla="*/ 4229100 w 7467600"/>
              <a:gd name="connsiteY16-430" fmla="*/ 1132840 h 1592824"/>
              <a:gd name="connsiteX17-431" fmla="*/ 4213860 w 7467600"/>
              <a:gd name="connsiteY17-432" fmla="*/ 1323340 h 1592824"/>
              <a:gd name="connsiteX18-433" fmla="*/ 4300631 w 7467600"/>
              <a:gd name="connsiteY18-434" fmla="*/ 1493836 h 1592824"/>
              <a:gd name="connsiteX19-435" fmla="*/ 5806440 w 7467600"/>
              <a:gd name="connsiteY19-436" fmla="*/ 1490980 h 1592824"/>
              <a:gd name="connsiteX20-437" fmla="*/ 5859780 w 7467600"/>
              <a:gd name="connsiteY20-438" fmla="*/ 1323340 h 1592824"/>
              <a:gd name="connsiteX21-439" fmla="*/ 5852160 w 7467600"/>
              <a:gd name="connsiteY21-440" fmla="*/ 904240 h 1592824"/>
              <a:gd name="connsiteX22-441" fmla="*/ 5897880 w 7467600"/>
              <a:gd name="connsiteY22-442" fmla="*/ 439420 h 1592824"/>
              <a:gd name="connsiteX23-443" fmla="*/ 6408420 w 7467600"/>
              <a:gd name="connsiteY23-444" fmla="*/ 401320 h 1592824"/>
              <a:gd name="connsiteX24-445" fmla="*/ 6507480 w 7467600"/>
              <a:gd name="connsiteY24-446" fmla="*/ 264160 h 1592824"/>
              <a:gd name="connsiteX25-447" fmla="*/ 6606540 w 7467600"/>
              <a:gd name="connsiteY25-448" fmla="*/ 172720 h 1592824"/>
              <a:gd name="connsiteX26-449" fmla="*/ 7467600 w 7467600"/>
              <a:gd name="connsiteY26-450" fmla="*/ 119380 h 1592824"/>
              <a:gd name="connsiteX0-451" fmla="*/ 0 w 7467600"/>
              <a:gd name="connsiteY0-452" fmla="*/ 12700 h 1592824"/>
              <a:gd name="connsiteX1-453" fmla="*/ 579120 w 7467600"/>
              <a:gd name="connsiteY1-454" fmla="*/ 58420 h 1592824"/>
              <a:gd name="connsiteX2-455" fmla="*/ 815340 w 7467600"/>
              <a:gd name="connsiteY2-456" fmla="*/ 363220 h 1592824"/>
              <a:gd name="connsiteX3-457" fmla="*/ 1074420 w 7467600"/>
              <a:gd name="connsiteY3-458" fmla="*/ 439420 h 1592824"/>
              <a:gd name="connsiteX4-459" fmla="*/ 1470660 w 7467600"/>
              <a:gd name="connsiteY4-460" fmla="*/ 439420 h 1592824"/>
              <a:gd name="connsiteX5-461" fmla="*/ 1584960 w 7467600"/>
              <a:gd name="connsiteY5-462" fmla="*/ 652780 h 1592824"/>
              <a:gd name="connsiteX6-463" fmla="*/ 1592580 w 7467600"/>
              <a:gd name="connsiteY6-464" fmla="*/ 1239520 h 1592824"/>
              <a:gd name="connsiteX7-465" fmla="*/ 1607820 w 7467600"/>
              <a:gd name="connsiteY7-466" fmla="*/ 1513840 h 1592824"/>
              <a:gd name="connsiteX8-467" fmla="*/ 1817370 w 7467600"/>
              <a:gd name="connsiteY8-468" fmla="*/ 1562249 h 1592824"/>
              <a:gd name="connsiteX9-469" fmla="*/ 2308860 w 7467600"/>
              <a:gd name="connsiteY9-470" fmla="*/ 1570990 h 1592824"/>
              <a:gd name="connsiteX10-471" fmla="*/ 2903220 w 7467600"/>
              <a:gd name="connsiteY10-472" fmla="*/ 1536700 h 1592824"/>
              <a:gd name="connsiteX11-473" fmla="*/ 3002280 w 7467600"/>
              <a:gd name="connsiteY11-474" fmla="*/ 1234249 h 1592824"/>
              <a:gd name="connsiteX12-475" fmla="*/ 3036570 w 7467600"/>
              <a:gd name="connsiteY12-476" fmla="*/ 1044255 h 1592824"/>
              <a:gd name="connsiteX13-477" fmla="*/ 3421380 w 7467600"/>
              <a:gd name="connsiteY13-478" fmla="*/ 1010920 h 1592824"/>
              <a:gd name="connsiteX14-479" fmla="*/ 4046220 w 7467600"/>
              <a:gd name="connsiteY14-480" fmla="*/ 1018540 h 1592824"/>
              <a:gd name="connsiteX15-481" fmla="*/ 4229100 w 7467600"/>
              <a:gd name="connsiteY15-482" fmla="*/ 1132840 h 1592824"/>
              <a:gd name="connsiteX16-483" fmla="*/ 4213860 w 7467600"/>
              <a:gd name="connsiteY16-484" fmla="*/ 1323340 h 1592824"/>
              <a:gd name="connsiteX17-485" fmla="*/ 4300631 w 7467600"/>
              <a:gd name="connsiteY17-486" fmla="*/ 1493836 h 1592824"/>
              <a:gd name="connsiteX18-487" fmla="*/ 5806440 w 7467600"/>
              <a:gd name="connsiteY18-488" fmla="*/ 1490980 h 1592824"/>
              <a:gd name="connsiteX19-489" fmla="*/ 5859780 w 7467600"/>
              <a:gd name="connsiteY19-490" fmla="*/ 1323340 h 1592824"/>
              <a:gd name="connsiteX20-491" fmla="*/ 5852160 w 7467600"/>
              <a:gd name="connsiteY20-492" fmla="*/ 904240 h 1592824"/>
              <a:gd name="connsiteX21-493" fmla="*/ 5897880 w 7467600"/>
              <a:gd name="connsiteY21-494" fmla="*/ 439420 h 1592824"/>
              <a:gd name="connsiteX22-495" fmla="*/ 6408420 w 7467600"/>
              <a:gd name="connsiteY22-496" fmla="*/ 401320 h 1592824"/>
              <a:gd name="connsiteX23-497" fmla="*/ 6507480 w 7467600"/>
              <a:gd name="connsiteY23-498" fmla="*/ 264160 h 1592824"/>
              <a:gd name="connsiteX24-499" fmla="*/ 6606540 w 7467600"/>
              <a:gd name="connsiteY24-500" fmla="*/ 172720 h 1592824"/>
              <a:gd name="connsiteX25-501" fmla="*/ 7467600 w 7467600"/>
              <a:gd name="connsiteY25-502" fmla="*/ 119380 h 1592824"/>
              <a:gd name="connsiteX0-503" fmla="*/ 0 w 7467600"/>
              <a:gd name="connsiteY0-504" fmla="*/ 12700 h 1592824"/>
              <a:gd name="connsiteX1-505" fmla="*/ 579120 w 7467600"/>
              <a:gd name="connsiteY1-506" fmla="*/ 58420 h 1592824"/>
              <a:gd name="connsiteX2-507" fmla="*/ 815340 w 7467600"/>
              <a:gd name="connsiteY2-508" fmla="*/ 363220 h 1592824"/>
              <a:gd name="connsiteX3-509" fmla="*/ 1074420 w 7467600"/>
              <a:gd name="connsiteY3-510" fmla="*/ 439420 h 1592824"/>
              <a:gd name="connsiteX4-511" fmla="*/ 1470660 w 7467600"/>
              <a:gd name="connsiteY4-512" fmla="*/ 439420 h 1592824"/>
              <a:gd name="connsiteX5-513" fmla="*/ 1584960 w 7467600"/>
              <a:gd name="connsiteY5-514" fmla="*/ 652780 h 1592824"/>
              <a:gd name="connsiteX6-515" fmla="*/ 1592580 w 7467600"/>
              <a:gd name="connsiteY6-516" fmla="*/ 1239520 h 1592824"/>
              <a:gd name="connsiteX7-517" fmla="*/ 1607820 w 7467600"/>
              <a:gd name="connsiteY7-518" fmla="*/ 1513840 h 1592824"/>
              <a:gd name="connsiteX8-519" fmla="*/ 1817370 w 7467600"/>
              <a:gd name="connsiteY8-520" fmla="*/ 1562249 h 1592824"/>
              <a:gd name="connsiteX9-521" fmla="*/ 2308860 w 7467600"/>
              <a:gd name="connsiteY9-522" fmla="*/ 1570990 h 1592824"/>
              <a:gd name="connsiteX10-523" fmla="*/ 2903220 w 7467600"/>
              <a:gd name="connsiteY10-524" fmla="*/ 1536700 h 1592824"/>
              <a:gd name="connsiteX11-525" fmla="*/ 3002280 w 7467600"/>
              <a:gd name="connsiteY11-526" fmla="*/ 1234249 h 1592824"/>
              <a:gd name="connsiteX12-527" fmla="*/ 3036570 w 7467600"/>
              <a:gd name="connsiteY12-528" fmla="*/ 1044255 h 1592824"/>
              <a:gd name="connsiteX13-529" fmla="*/ 3421380 w 7467600"/>
              <a:gd name="connsiteY13-530" fmla="*/ 1010920 h 1592824"/>
              <a:gd name="connsiteX14-531" fmla="*/ 4103370 w 7467600"/>
              <a:gd name="connsiteY14-532" fmla="*/ 1009015 h 1592824"/>
              <a:gd name="connsiteX15-533" fmla="*/ 4229100 w 7467600"/>
              <a:gd name="connsiteY15-534" fmla="*/ 1132840 h 1592824"/>
              <a:gd name="connsiteX16-535" fmla="*/ 4213860 w 7467600"/>
              <a:gd name="connsiteY16-536" fmla="*/ 1323340 h 1592824"/>
              <a:gd name="connsiteX17-537" fmla="*/ 4300631 w 7467600"/>
              <a:gd name="connsiteY17-538" fmla="*/ 1493836 h 1592824"/>
              <a:gd name="connsiteX18-539" fmla="*/ 5806440 w 7467600"/>
              <a:gd name="connsiteY18-540" fmla="*/ 1490980 h 1592824"/>
              <a:gd name="connsiteX19-541" fmla="*/ 5859780 w 7467600"/>
              <a:gd name="connsiteY19-542" fmla="*/ 1323340 h 1592824"/>
              <a:gd name="connsiteX20-543" fmla="*/ 5852160 w 7467600"/>
              <a:gd name="connsiteY20-544" fmla="*/ 904240 h 1592824"/>
              <a:gd name="connsiteX21-545" fmla="*/ 5897880 w 7467600"/>
              <a:gd name="connsiteY21-546" fmla="*/ 439420 h 1592824"/>
              <a:gd name="connsiteX22-547" fmla="*/ 6408420 w 7467600"/>
              <a:gd name="connsiteY22-548" fmla="*/ 401320 h 1592824"/>
              <a:gd name="connsiteX23-549" fmla="*/ 6507480 w 7467600"/>
              <a:gd name="connsiteY23-550" fmla="*/ 264160 h 1592824"/>
              <a:gd name="connsiteX24-551" fmla="*/ 6606540 w 7467600"/>
              <a:gd name="connsiteY24-552" fmla="*/ 172720 h 1592824"/>
              <a:gd name="connsiteX25-553" fmla="*/ 7467600 w 7467600"/>
              <a:gd name="connsiteY25-554" fmla="*/ 119380 h 1592824"/>
              <a:gd name="connsiteX0-555" fmla="*/ 0 w 7467600"/>
              <a:gd name="connsiteY0-556" fmla="*/ 12700 h 1592824"/>
              <a:gd name="connsiteX1-557" fmla="*/ 579120 w 7467600"/>
              <a:gd name="connsiteY1-558" fmla="*/ 58420 h 1592824"/>
              <a:gd name="connsiteX2-559" fmla="*/ 815340 w 7467600"/>
              <a:gd name="connsiteY2-560" fmla="*/ 363220 h 1592824"/>
              <a:gd name="connsiteX3-561" fmla="*/ 1074420 w 7467600"/>
              <a:gd name="connsiteY3-562" fmla="*/ 439420 h 1592824"/>
              <a:gd name="connsiteX4-563" fmla="*/ 1470660 w 7467600"/>
              <a:gd name="connsiteY4-564" fmla="*/ 439420 h 1592824"/>
              <a:gd name="connsiteX5-565" fmla="*/ 1584960 w 7467600"/>
              <a:gd name="connsiteY5-566" fmla="*/ 652780 h 1592824"/>
              <a:gd name="connsiteX6-567" fmla="*/ 1592580 w 7467600"/>
              <a:gd name="connsiteY6-568" fmla="*/ 1239520 h 1592824"/>
              <a:gd name="connsiteX7-569" fmla="*/ 1607820 w 7467600"/>
              <a:gd name="connsiteY7-570" fmla="*/ 1513840 h 1592824"/>
              <a:gd name="connsiteX8-571" fmla="*/ 1817370 w 7467600"/>
              <a:gd name="connsiteY8-572" fmla="*/ 1562249 h 1592824"/>
              <a:gd name="connsiteX9-573" fmla="*/ 2308860 w 7467600"/>
              <a:gd name="connsiteY9-574" fmla="*/ 1570990 h 1592824"/>
              <a:gd name="connsiteX10-575" fmla="*/ 2903220 w 7467600"/>
              <a:gd name="connsiteY10-576" fmla="*/ 1536700 h 1592824"/>
              <a:gd name="connsiteX11-577" fmla="*/ 3002280 w 7467600"/>
              <a:gd name="connsiteY11-578" fmla="*/ 1234249 h 1592824"/>
              <a:gd name="connsiteX12-579" fmla="*/ 3036570 w 7467600"/>
              <a:gd name="connsiteY12-580" fmla="*/ 1044255 h 1592824"/>
              <a:gd name="connsiteX13-581" fmla="*/ 3421380 w 7467600"/>
              <a:gd name="connsiteY13-582" fmla="*/ 1010920 h 1592824"/>
              <a:gd name="connsiteX14-583" fmla="*/ 4103370 w 7467600"/>
              <a:gd name="connsiteY14-584" fmla="*/ 1009015 h 1592824"/>
              <a:gd name="connsiteX15-585" fmla="*/ 4229100 w 7467600"/>
              <a:gd name="connsiteY15-586" fmla="*/ 1132840 h 1592824"/>
              <a:gd name="connsiteX16-587" fmla="*/ 4300631 w 7467600"/>
              <a:gd name="connsiteY16-588" fmla="*/ 1493836 h 1592824"/>
              <a:gd name="connsiteX17-589" fmla="*/ 5806440 w 7467600"/>
              <a:gd name="connsiteY17-590" fmla="*/ 1490980 h 1592824"/>
              <a:gd name="connsiteX18-591" fmla="*/ 5859780 w 7467600"/>
              <a:gd name="connsiteY18-592" fmla="*/ 1323340 h 1592824"/>
              <a:gd name="connsiteX19-593" fmla="*/ 5852160 w 7467600"/>
              <a:gd name="connsiteY19-594" fmla="*/ 904240 h 1592824"/>
              <a:gd name="connsiteX20-595" fmla="*/ 5897880 w 7467600"/>
              <a:gd name="connsiteY20-596" fmla="*/ 439420 h 1592824"/>
              <a:gd name="connsiteX21-597" fmla="*/ 6408420 w 7467600"/>
              <a:gd name="connsiteY21-598" fmla="*/ 401320 h 1592824"/>
              <a:gd name="connsiteX22-599" fmla="*/ 6507480 w 7467600"/>
              <a:gd name="connsiteY22-600" fmla="*/ 264160 h 1592824"/>
              <a:gd name="connsiteX23-601" fmla="*/ 6606540 w 7467600"/>
              <a:gd name="connsiteY23-602" fmla="*/ 172720 h 1592824"/>
              <a:gd name="connsiteX24-603" fmla="*/ 7467600 w 7467600"/>
              <a:gd name="connsiteY24-604" fmla="*/ 119380 h 1592824"/>
              <a:gd name="connsiteX0-605" fmla="*/ 0 w 7467600"/>
              <a:gd name="connsiteY0-606" fmla="*/ 12700 h 1592824"/>
              <a:gd name="connsiteX1-607" fmla="*/ 579120 w 7467600"/>
              <a:gd name="connsiteY1-608" fmla="*/ 58420 h 1592824"/>
              <a:gd name="connsiteX2-609" fmla="*/ 815340 w 7467600"/>
              <a:gd name="connsiteY2-610" fmla="*/ 363220 h 1592824"/>
              <a:gd name="connsiteX3-611" fmla="*/ 1074420 w 7467600"/>
              <a:gd name="connsiteY3-612" fmla="*/ 439420 h 1592824"/>
              <a:gd name="connsiteX4-613" fmla="*/ 1470660 w 7467600"/>
              <a:gd name="connsiteY4-614" fmla="*/ 439420 h 1592824"/>
              <a:gd name="connsiteX5-615" fmla="*/ 1584960 w 7467600"/>
              <a:gd name="connsiteY5-616" fmla="*/ 652780 h 1592824"/>
              <a:gd name="connsiteX6-617" fmla="*/ 1592580 w 7467600"/>
              <a:gd name="connsiteY6-618" fmla="*/ 1239520 h 1592824"/>
              <a:gd name="connsiteX7-619" fmla="*/ 1607820 w 7467600"/>
              <a:gd name="connsiteY7-620" fmla="*/ 1513840 h 1592824"/>
              <a:gd name="connsiteX8-621" fmla="*/ 1817370 w 7467600"/>
              <a:gd name="connsiteY8-622" fmla="*/ 1562249 h 1592824"/>
              <a:gd name="connsiteX9-623" fmla="*/ 2308860 w 7467600"/>
              <a:gd name="connsiteY9-624" fmla="*/ 1570990 h 1592824"/>
              <a:gd name="connsiteX10-625" fmla="*/ 2903220 w 7467600"/>
              <a:gd name="connsiteY10-626" fmla="*/ 1536700 h 1592824"/>
              <a:gd name="connsiteX11-627" fmla="*/ 3002280 w 7467600"/>
              <a:gd name="connsiteY11-628" fmla="*/ 1234249 h 1592824"/>
              <a:gd name="connsiteX12-629" fmla="*/ 3036570 w 7467600"/>
              <a:gd name="connsiteY12-630" fmla="*/ 1044255 h 1592824"/>
              <a:gd name="connsiteX13-631" fmla="*/ 3421380 w 7467600"/>
              <a:gd name="connsiteY13-632" fmla="*/ 1010920 h 1592824"/>
              <a:gd name="connsiteX14-633" fmla="*/ 4103370 w 7467600"/>
              <a:gd name="connsiteY14-634" fmla="*/ 1009015 h 1592824"/>
              <a:gd name="connsiteX15-635" fmla="*/ 4229100 w 7467600"/>
              <a:gd name="connsiteY15-636" fmla="*/ 1132840 h 1592824"/>
              <a:gd name="connsiteX16-637" fmla="*/ 4300631 w 7467600"/>
              <a:gd name="connsiteY16-638" fmla="*/ 1493836 h 1592824"/>
              <a:gd name="connsiteX17-639" fmla="*/ 5806440 w 7467600"/>
              <a:gd name="connsiteY17-640" fmla="*/ 1490980 h 1592824"/>
              <a:gd name="connsiteX18-641" fmla="*/ 5859780 w 7467600"/>
              <a:gd name="connsiteY18-642" fmla="*/ 1323340 h 1592824"/>
              <a:gd name="connsiteX19-643" fmla="*/ 5852160 w 7467600"/>
              <a:gd name="connsiteY19-644" fmla="*/ 904240 h 1592824"/>
              <a:gd name="connsiteX20-645" fmla="*/ 5897880 w 7467600"/>
              <a:gd name="connsiteY20-646" fmla="*/ 439420 h 1592824"/>
              <a:gd name="connsiteX21-647" fmla="*/ 6408420 w 7467600"/>
              <a:gd name="connsiteY21-648" fmla="*/ 401320 h 1592824"/>
              <a:gd name="connsiteX22-649" fmla="*/ 6507480 w 7467600"/>
              <a:gd name="connsiteY22-650" fmla="*/ 264160 h 1592824"/>
              <a:gd name="connsiteX23-651" fmla="*/ 6606540 w 7467600"/>
              <a:gd name="connsiteY23-652" fmla="*/ 172720 h 1592824"/>
              <a:gd name="connsiteX24-653" fmla="*/ 7467600 w 7467600"/>
              <a:gd name="connsiteY24-654" fmla="*/ 119380 h 1592824"/>
              <a:gd name="connsiteX0-655" fmla="*/ 0 w 7467600"/>
              <a:gd name="connsiteY0-656" fmla="*/ 12700 h 1592824"/>
              <a:gd name="connsiteX1-657" fmla="*/ 579120 w 7467600"/>
              <a:gd name="connsiteY1-658" fmla="*/ 58420 h 1592824"/>
              <a:gd name="connsiteX2-659" fmla="*/ 815340 w 7467600"/>
              <a:gd name="connsiteY2-660" fmla="*/ 363220 h 1592824"/>
              <a:gd name="connsiteX3-661" fmla="*/ 1074420 w 7467600"/>
              <a:gd name="connsiteY3-662" fmla="*/ 439420 h 1592824"/>
              <a:gd name="connsiteX4-663" fmla="*/ 1470660 w 7467600"/>
              <a:gd name="connsiteY4-664" fmla="*/ 439420 h 1592824"/>
              <a:gd name="connsiteX5-665" fmla="*/ 1584960 w 7467600"/>
              <a:gd name="connsiteY5-666" fmla="*/ 652780 h 1592824"/>
              <a:gd name="connsiteX6-667" fmla="*/ 1592580 w 7467600"/>
              <a:gd name="connsiteY6-668" fmla="*/ 1239520 h 1592824"/>
              <a:gd name="connsiteX7-669" fmla="*/ 1607820 w 7467600"/>
              <a:gd name="connsiteY7-670" fmla="*/ 1513840 h 1592824"/>
              <a:gd name="connsiteX8-671" fmla="*/ 1817370 w 7467600"/>
              <a:gd name="connsiteY8-672" fmla="*/ 1562249 h 1592824"/>
              <a:gd name="connsiteX9-673" fmla="*/ 2308860 w 7467600"/>
              <a:gd name="connsiteY9-674" fmla="*/ 1570990 h 1592824"/>
              <a:gd name="connsiteX10-675" fmla="*/ 2903220 w 7467600"/>
              <a:gd name="connsiteY10-676" fmla="*/ 1536700 h 1592824"/>
              <a:gd name="connsiteX11-677" fmla="*/ 3002280 w 7467600"/>
              <a:gd name="connsiteY11-678" fmla="*/ 1234249 h 1592824"/>
              <a:gd name="connsiteX12-679" fmla="*/ 3036570 w 7467600"/>
              <a:gd name="connsiteY12-680" fmla="*/ 1044255 h 1592824"/>
              <a:gd name="connsiteX13-681" fmla="*/ 3421380 w 7467600"/>
              <a:gd name="connsiteY13-682" fmla="*/ 1010920 h 1592824"/>
              <a:gd name="connsiteX14-683" fmla="*/ 4103370 w 7467600"/>
              <a:gd name="connsiteY14-684" fmla="*/ 1009015 h 1592824"/>
              <a:gd name="connsiteX15-685" fmla="*/ 4229100 w 7467600"/>
              <a:gd name="connsiteY15-686" fmla="*/ 1132840 h 1592824"/>
              <a:gd name="connsiteX16-687" fmla="*/ 4300631 w 7467600"/>
              <a:gd name="connsiteY16-688" fmla="*/ 1493836 h 1592824"/>
              <a:gd name="connsiteX17-689" fmla="*/ 5806440 w 7467600"/>
              <a:gd name="connsiteY17-690" fmla="*/ 1490980 h 1592824"/>
              <a:gd name="connsiteX18-691" fmla="*/ 5859780 w 7467600"/>
              <a:gd name="connsiteY18-692" fmla="*/ 1323340 h 1592824"/>
              <a:gd name="connsiteX19-693" fmla="*/ 5852160 w 7467600"/>
              <a:gd name="connsiteY19-694" fmla="*/ 904240 h 1592824"/>
              <a:gd name="connsiteX20-695" fmla="*/ 5897880 w 7467600"/>
              <a:gd name="connsiteY20-696" fmla="*/ 439420 h 1592824"/>
              <a:gd name="connsiteX21-697" fmla="*/ 6408420 w 7467600"/>
              <a:gd name="connsiteY21-698" fmla="*/ 401320 h 1592824"/>
              <a:gd name="connsiteX22-699" fmla="*/ 6507480 w 7467600"/>
              <a:gd name="connsiteY22-700" fmla="*/ 264160 h 1592824"/>
              <a:gd name="connsiteX23-701" fmla="*/ 6606540 w 7467600"/>
              <a:gd name="connsiteY23-702" fmla="*/ 172720 h 1592824"/>
              <a:gd name="connsiteX24-703" fmla="*/ 7467600 w 7467600"/>
              <a:gd name="connsiteY24-704" fmla="*/ 119380 h 1592824"/>
              <a:gd name="connsiteX0-705" fmla="*/ 0 w 7467600"/>
              <a:gd name="connsiteY0-706" fmla="*/ 12700 h 1592824"/>
              <a:gd name="connsiteX1-707" fmla="*/ 579120 w 7467600"/>
              <a:gd name="connsiteY1-708" fmla="*/ 58420 h 1592824"/>
              <a:gd name="connsiteX2-709" fmla="*/ 815340 w 7467600"/>
              <a:gd name="connsiteY2-710" fmla="*/ 363220 h 1592824"/>
              <a:gd name="connsiteX3-711" fmla="*/ 1074420 w 7467600"/>
              <a:gd name="connsiteY3-712" fmla="*/ 439420 h 1592824"/>
              <a:gd name="connsiteX4-713" fmla="*/ 1470660 w 7467600"/>
              <a:gd name="connsiteY4-714" fmla="*/ 439420 h 1592824"/>
              <a:gd name="connsiteX5-715" fmla="*/ 1584960 w 7467600"/>
              <a:gd name="connsiteY5-716" fmla="*/ 652780 h 1592824"/>
              <a:gd name="connsiteX6-717" fmla="*/ 1592580 w 7467600"/>
              <a:gd name="connsiteY6-718" fmla="*/ 1239520 h 1592824"/>
              <a:gd name="connsiteX7-719" fmla="*/ 1607820 w 7467600"/>
              <a:gd name="connsiteY7-720" fmla="*/ 1513840 h 1592824"/>
              <a:gd name="connsiteX8-721" fmla="*/ 1817370 w 7467600"/>
              <a:gd name="connsiteY8-722" fmla="*/ 1562249 h 1592824"/>
              <a:gd name="connsiteX9-723" fmla="*/ 2308860 w 7467600"/>
              <a:gd name="connsiteY9-724" fmla="*/ 1570990 h 1592824"/>
              <a:gd name="connsiteX10-725" fmla="*/ 2903220 w 7467600"/>
              <a:gd name="connsiteY10-726" fmla="*/ 1536700 h 1592824"/>
              <a:gd name="connsiteX11-727" fmla="*/ 3002280 w 7467600"/>
              <a:gd name="connsiteY11-728" fmla="*/ 1234249 h 1592824"/>
              <a:gd name="connsiteX12-729" fmla="*/ 3036570 w 7467600"/>
              <a:gd name="connsiteY12-730" fmla="*/ 1044255 h 1592824"/>
              <a:gd name="connsiteX13-731" fmla="*/ 3421380 w 7467600"/>
              <a:gd name="connsiteY13-732" fmla="*/ 1010920 h 1592824"/>
              <a:gd name="connsiteX14-733" fmla="*/ 4103370 w 7467600"/>
              <a:gd name="connsiteY14-734" fmla="*/ 1009015 h 1592824"/>
              <a:gd name="connsiteX15-735" fmla="*/ 4229100 w 7467600"/>
              <a:gd name="connsiteY15-736" fmla="*/ 1132840 h 1592824"/>
              <a:gd name="connsiteX16-737" fmla="*/ 4300631 w 7467600"/>
              <a:gd name="connsiteY16-738" fmla="*/ 1493836 h 1592824"/>
              <a:gd name="connsiteX17-739" fmla="*/ 5806440 w 7467600"/>
              <a:gd name="connsiteY17-740" fmla="*/ 1490980 h 1592824"/>
              <a:gd name="connsiteX18-741" fmla="*/ 5859780 w 7467600"/>
              <a:gd name="connsiteY18-742" fmla="*/ 1323340 h 1592824"/>
              <a:gd name="connsiteX19-743" fmla="*/ 5852160 w 7467600"/>
              <a:gd name="connsiteY19-744" fmla="*/ 904240 h 1592824"/>
              <a:gd name="connsiteX20-745" fmla="*/ 5897880 w 7467600"/>
              <a:gd name="connsiteY20-746" fmla="*/ 439420 h 1592824"/>
              <a:gd name="connsiteX21-747" fmla="*/ 6408420 w 7467600"/>
              <a:gd name="connsiteY21-748" fmla="*/ 401320 h 1592824"/>
              <a:gd name="connsiteX22-749" fmla="*/ 6507480 w 7467600"/>
              <a:gd name="connsiteY22-750" fmla="*/ 264160 h 1592824"/>
              <a:gd name="connsiteX23-751" fmla="*/ 6606540 w 7467600"/>
              <a:gd name="connsiteY23-752" fmla="*/ 172720 h 1592824"/>
              <a:gd name="connsiteX24-753" fmla="*/ 7467600 w 7467600"/>
              <a:gd name="connsiteY24-754" fmla="*/ 119380 h 1592824"/>
              <a:gd name="connsiteX0-755" fmla="*/ 0 w 7467600"/>
              <a:gd name="connsiteY0-756" fmla="*/ 12700 h 1592824"/>
              <a:gd name="connsiteX1-757" fmla="*/ 579120 w 7467600"/>
              <a:gd name="connsiteY1-758" fmla="*/ 58420 h 1592824"/>
              <a:gd name="connsiteX2-759" fmla="*/ 815340 w 7467600"/>
              <a:gd name="connsiteY2-760" fmla="*/ 363220 h 1592824"/>
              <a:gd name="connsiteX3-761" fmla="*/ 1074420 w 7467600"/>
              <a:gd name="connsiteY3-762" fmla="*/ 439420 h 1592824"/>
              <a:gd name="connsiteX4-763" fmla="*/ 1470660 w 7467600"/>
              <a:gd name="connsiteY4-764" fmla="*/ 439420 h 1592824"/>
              <a:gd name="connsiteX5-765" fmla="*/ 1584960 w 7467600"/>
              <a:gd name="connsiteY5-766" fmla="*/ 652780 h 1592824"/>
              <a:gd name="connsiteX6-767" fmla="*/ 1592580 w 7467600"/>
              <a:gd name="connsiteY6-768" fmla="*/ 1239520 h 1592824"/>
              <a:gd name="connsiteX7-769" fmla="*/ 1607820 w 7467600"/>
              <a:gd name="connsiteY7-770" fmla="*/ 1513840 h 1592824"/>
              <a:gd name="connsiteX8-771" fmla="*/ 1817370 w 7467600"/>
              <a:gd name="connsiteY8-772" fmla="*/ 1562249 h 1592824"/>
              <a:gd name="connsiteX9-773" fmla="*/ 2308860 w 7467600"/>
              <a:gd name="connsiteY9-774" fmla="*/ 1570990 h 1592824"/>
              <a:gd name="connsiteX10-775" fmla="*/ 2903220 w 7467600"/>
              <a:gd name="connsiteY10-776" fmla="*/ 1536700 h 1592824"/>
              <a:gd name="connsiteX11-777" fmla="*/ 3002280 w 7467600"/>
              <a:gd name="connsiteY11-778" fmla="*/ 1234249 h 1592824"/>
              <a:gd name="connsiteX12-779" fmla="*/ 3036570 w 7467600"/>
              <a:gd name="connsiteY12-780" fmla="*/ 1044255 h 1592824"/>
              <a:gd name="connsiteX13-781" fmla="*/ 3421380 w 7467600"/>
              <a:gd name="connsiteY13-782" fmla="*/ 1010920 h 1592824"/>
              <a:gd name="connsiteX14-783" fmla="*/ 4103370 w 7467600"/>
              <a:gd name="connsiteY14-784" fmla="*/ 1009015 h 1592824"/>
              <a:gd name="connsiteX15-785" fmla="*/ 4229100 w 7467600"/>
              <a:gd name="connsiteY15-786" fmla="*/ 1132840 h 1592824"/>
              <a:gd name="connsiteX16-787" fmla="*/ 4300631 w 7467600"/>
              <a:gd name="connsiteY16-788" fmla="*/ 1493836 h 1592824"/>
              <a:gd name="connsiteX17-789" fmla="*/ 5801678 w 7467600"/>
              <a:gd name="connsiteY17-790" fmla="*/ 1500505 h 1592824"/>
              <a:gd name="connsiteX18-791" fmla="*/ 5859780 w 7467600"/>
              <a:gd name="connsiteY18-792" fmla="*/ 1323340 h 1592824"/>
              <a:gd name="connsiteX19-793" fmla="*/ 5852160 w 7467600"/>
              <a:gd name="connsiteY19-794" fmla="*/ 904240 h 1592824"/>
              <a:gd name="connsiteX20-795" fmla="*/ 5897880 w 7467600"/>
              <a:gd name="connsiteY20-796" fmla="*/ 439420 h 1592824"/>
              <a:gd name="connsiteX21-797" fmla="*/ 6408420 w 7467600"/>
              <a:gd name="connsiteY21-798" fmla="*/ 401320 h 1592824"/>
              <a:gd name="connsiteX22-799" fmla="*/ 6507480 w 7467600"/>
              <a:gd name="connsiteY22-800" fmla="*/ 264160 h 1592824"/>
              <a:gd name="connsiteX23-801" fmla="*/ 6606540 w 7467600"/>
              <a:gd name="connsiteY23-802" fmla="*/ 172720 h 1592824"/>
              <a:gd name="connsiteX24-803" fmla="*/ 7467600 w 7467600"/>
              <a:gd name="connsiteY24-804" fmla="*/ 119380 h 1592824"/>
              <a:gd name="connsiteX0-805" fmla="*/ 0 w 7467600"/>
              <a:gd name="connsiteY0-806" fmla="*/ 12700 h 1592824"/>
              <a:gd name="connsiteX1-807" fmla="*/ 579120 w 7467600"/>
              <a:gd name="connsiteY1-808" fmla="*/ 58420 h 1592824"/>
              <a:gd name="connsiteX2-809" fmla="*/ 815340 w 7467600"/>
              <a:gd name="connsiteY2-810" fmla="*/ 363220 h 1592824"/>
              <a:gd name="connsiteX3-811" fmla="*/ 1074420 w 7467600"/>
              <a:gd name="connsiteY3-812" fmla="*/ 439420 h 1592824"/>
              <a:gd name="connsiteX4-813" fmla="*/ 1470660 w 7467600"/>
              <a:gd name="connsiteY4-814" fmla="*/ 439420 h 1592824"/>
              <a:gd name="connsiteX5-815" fmla="*/ 1584960 w 7467600"/>
              <a:gd name="connsiteY5-816" fmla="*/ 652780 h 1592824"/>
              <a:gd name="connsiteX6-817" fmla="*/ 1592580 w 7467600"/>
              <a:gd name="connsiteY6-818" fmla="*/ 1239520 h 1592824"/>
              <a:gd name="connsiteX7-819" fmla="*/ 1607820 w 7467600"/>
              <a:gd name="connsiteY7-820" fmla="*/ 1513840 h 1592824"/>
              <a:gd name="connsiteX8-821" fmla="*/ 1817370 w 7467600"/>
              <a:gd name="connsiteY8-822" fmla="*/ 1562249 h 1592824"/>
              <a:gd name="connsiteX9-823" fmla="*/ 2308860 w 7467600"/>
              <a:gd name="connsiteY9-824" fmla="*/ 1570990 h 1592824"/>
              <a:gd name="connsiteX10-825" fmla="*/ 2903220 w 7467600"/>
              <a:gd name="connsiteY10-826" fmla="*/ 1536700 h 1592824"/>
              <a:gd name="connsiteX11-827" fmla="*/ 2983230 w 7467600"/>
              <a:gd name="connsiteY11-828" fmla="*/ 1234248 h 1592824"/>
              <a:gd name="connsiteX12-829" fmla="*/ 3036570 w 7467600"/>
              <a:gd name="connsiteY12-830" fmla="*/ 1044255 h 1592824"/>
              <a:gd name="connsiteX13-831" fmla="*/ 3421380 w 7467600"/>
              <a:gd name="connsiteY13-832" fmla="*/ 1010920 h 1592824"/>
              <a:gd name="connsiteX14-833" fmla="*/ 4103370 w 7467600"/>
              <a:gd name="connsiteY14-834" fmla="*/ 1009015 h 1592824"/>
              <a:gd name="connsiteX15-835" fmla="*/ 4229100 w 7467600"/>
              <a:gd name="connsiteY15-836" fmla="*/ 1132840 h 1592824"/>
              <a:gd name="connsiteX16-837" fmla="*/ 4300631 w 7467600"/>
              <a:gd name="connsiteY16-838" fmla="*/ 1493836 h 1592824"/>
              <a:gd name="connsiteX17-839" fmla="*/ 5801678 w 7467600"/>
              <a:gd name="connsiteY17-840" fmla="*/ 1500505 h 1592824"/>
              <a:gd name="connsiteX18-841" fmla="*/ 5859780 w 7467600"/>
              <a:gd name="connsiteY18-842" fmla="*/ 1323340 h 1592824"/>
              <a:gd name="connsiteX19-843" fmla="*/ 5852160 w 7467600"/>
              <a:gd name="connsiteY19-844" fmla="*/ 904240 h 1592824"/>
              <a:gd name="connsiteX20-845" fmla="*/ 5897880 w 7467600"/>
              <a:gd name="connsiteY20-846" fmla="*/ 439420 h 1592824"/>
              <a:gd name="connsiteX21-847" fmla="*/ 6408420 w 7467600"/>
              <a:gd name="connsiteY21-848" fmla="*/ 401320 h 1592824"/>
              <a:gd name="connsiteX22-849" fmla="*/ 6507480 w 7467600"/>
              <a:gd name="connsiteY22-850" fmla="*/ 264160 h 1592824"/>
              <a:gd name="connsiteX23-851" fmla="*/ 6606540 w 7467600"/>
              <a:gd name="connsiteY23-852" fmla="*/ 172720 h 1592824"/>
              <a:gd name="connsiteX24-853" fmla="*/ 7467600 w 7467600"/>
              <a:gd name="connsiteY24-854" fmla="*/ 119380 h 1592824"/>
              <a:gd name="connsiteX0-855" fmla="*/ 0 w 7467600"/>
              <a:gd name="connsiteY0-856" fmla="*/ 12700 h 1592824"/>
              <a:gd name="connsiteX1-857" fmla="*/ 579120 w 7467600"/>
              <a:gd name="connsiteY1-858" fmla="*/ 58420 h 1592824"/>
              <a:gd name="connsiteX2-859" fmla="*/ 815340 w 7467600"/>
              <a:gd name="connsiteY2-860" fmla="*/ 363220 h 1592824"/>
              <a:gd name="connsiteX3-861" fmla="*/ 1074420 w 7467600"/>
              <a:gd name="connsiteY3-862" fmla="*/ 439420 h 1592824"/>
              <a:gd name="connsiteX4-863" fmla="*/ 1470660 w 7467600"/>
              <a:gd name="connsiteY4-864" fmla="*/ 439420 h 1592824"/>
              <a:gd name="connsiteX5-865" fmla="*/ 1584960 w 7467600"/>
              <a:gd name="connsiteY5-866" fmla="*/ 652780 h 1592824"/>
              <a:gd name="connsiteX6-867" fmla="*/ 1592580 w 7467600"/>
              <a:gd name="connsiteY6-868" fmla="*/ 1239520 h 1592824"/>
              <a:gd name="connsiteX7-869" fmla="*/ 1607820 w 7467600"/>
              <a:gd name="connsiteY7-870" fmla="*/ 1513840 h 1592824"/>
              <a:gd name="connsiteX8-871" fmla="*/ 1817370 w 7467600"/>
              <a:gd name="connsiteY8-872" fmla="*/ 1562249 h 1592824"/>
              <a:gd name="connsiteX9-873" fmla="*/ 2308860 w 7467600"/>
              <a:gd name="connsiteY9-874" fmla="*/ 1570990 h 1592824"/>
              <a:gd name="connsiteX10-875" fmla="*/ 2903220 w 7467600"/>
              <a:gd name="connsiteY10-876" fmla="*/ 1536700 h 1592824"/>
              <a:gd name="connsiteX11-877" fmla="*/ 2983230 w 7467600"/>
              <a:gd name="connsiteY11-878" fmla="*/ 1234248 h 1592824"/>
              <a:gd name="connsiteX12-879" fmla="*/ 3036570 w 7467600"/>
              <a:gd name="connsiteY12-880" fmla="*/ 1044255 h 1592824"/>
              <a:gd name="connsiteX13-881" fmla="*/ 3421380 w 7467600"/>
              <a:gd name="connsiteY13-882" fmla="*/ 1010920 h 1592824"/>
              <a:gd name="connsiteX14-883" fmla="*/ 4103370 w 7467600"/>
              <a:gd name="connsiteY14-884" fmla="*/ 1009015 h 1592824"/>
              <a:gd name="connsiteX15-885" fmla="*/ 4229100 w 7467600"/>
              <a:gd name="connsiteY15-886" fmla="*/ 1132840 h 1592824"/>
              <a:gd name="connsiteX16-887" fmla="*/ 4300631 w 7467600"/>
              <a:gd name="connsiteY16-888" fmla="*/ 1493836 h 1592824"/>
              <a:gd name="connsiteX17-889" fmla="*/ 5801678 w 7467600"/>
              <a:gd name="connsiteY17-890" fmla="*/ 1500505 h 1592824"/>
              <a:gd name="connsiteX18-891" fmla="*/ 5859780 w 7467600"/>
              <a:gd name="connsiteY18-892" fmla="*/ 1323340 h 1592824"/>
              <a:gd name="connsiteX19-893" fmla="*/ 5852160 w 7467600"/>
              <a:gd name="connsiteY19-894" fmla="*/ 904240 h 1592824"/>
              <a:gd name="connsiteX20-895" fmla="*/ 5897880 w 7467600"/>
              <a:gd name="connsiteY20-896" fmla="*/ 439420 h 1592824"/>
              <a:gd name="connsiteX21-897" fmla="*/ 6408420 w 7467600"/>
              <a:gd name="connsiteY21-898" fmla="*/ 401320 h 1592824"/>
              <a:gd name="connsiteX22-899" fmla="*/ 6507480 w 7467600"/>
              <a:gd name="connsiteY22-900" fmla="*/ 264160 h 1592824"/>
              <a:gd name="connsiteX23-901" fmla="*/ 6606540 w 7467600"/>
              <a:gd name="connsiteY23-902" fmla="*/ 172720 h 1592824"/>
              <a:gd name="connsiteX24-903" fmla="*/ 7467600 w 7467600"/>
              <a:gd name="connsiteY24-904" fmla="*/ 119380 h 1592824"/>
              <a:gd name="connsiteX0-905" fmla="*/ 0 w 7467600"/>
              <a:gd name="connsiteY0-906" fmla="*/ 12700 h 1592824"/>
              <a:gd name="connsiteX1-907" fmla="*/ 579120 w 7467600"/>
              <a:gd name="connsiteY1-908" fmla="*/ 58420 h 1592824"/>
              <a:gd name="connsiteX2-909" fmla="*/ 815340 w 7467600"/>
              <a:gd name="connsiteY2-910" fmla="*/ 363220 h 1592824"/>
              <a:gd name="connsiteX3-911" fmla="*/ 1074420 w 7467600"/>
              <a:gd name="connsiteY3-912" fmla="*/ 439420 h 1592824"/>
              <a:gd name="connsiteX4-913" fmla="*/ 1470660 w 7467600"/>
              <a:gd name="connsiteY4-914" fmla="*/ 439420 h 1592824"/>
              <a:gd name="connsiteX5-915" fmla="*/ 1584960 w 7467600"/>
              <a:gd name="connsiteY5-916" fmla="*/ 652780 h 1592824"/>
              <a:gd name="connsiteX6-917" fmla="*/ 1592580 w 7467600"/>
              <a:gd name="connsiteY6-918" fmla="*/ 1239520 h 1592824"/>
              <a:gd name="connsiteX7-919" fmla="*/ 1607820 w 7467600"/>
              <a:gd name="connsiteY7-920" fmla="*/ 1513840 h 1592824"/>
              <a:gd name="connsiteX8-921" fmla="*/ 1817370 w 7467600"/>
              <a:gd name="connsiteY8-922" fmla="*/ 1562249 h 1592824"/>
              <a:gd name="connsiteX9-923" fmla="*/ 2308860 w 7467600"/>
              <a:gd name="connsiteY9-924" fmla="*/ 1570990 h 1592824"/>
              <a:gd name="connsiteX10-925" fmla="*/ 2903220 w 7467600"/>
              <a:gd name="connsiteY10-926" fmla="*/ 1536700 h 1592824"/>
              <a:gd name="connsiteX11-927" fmla="*/ 2983230 w 7467600"/>
              <a:gd name="connsiteY11-928" fmla="*/ 1234248 h 1592824"/>
              <a:gd name="connsiteX12-929" fmla="*/ 3036570 w 7467600"/>
              <a:gd name="connsiteY12-930" fmla="*/ 1044255 h 1592824"/>
              <a:gd name="connsiteX13-931" fmla="*/ 3421380 w 7467600"/>
              <a:gd name="connsiteY13-932" fmla="*/ 1010920 h 1592824"/>
              <a:gd name="connsiteX14-933" fmla="*/ 4103370 w 7467600"/>
              <a:gd name="connsiteY14-934" fmla="*/ 1009015 h 1592824"/>
              <a:gd name="connsiteX15-935" fmla="*/ 4229100 w 7467600"/>
              <a:gd name="connsiteY15-936" fmla="*/ 1132840 h 1592824"/>
              <a:gd name="connsiteX16-937" fmla="*/ 4300631 w 7467600"/>
              <a:gd name="connsiteY16-938" fmla="*/ 1493836 h 1592824"/>
              <a:gd name="connsiteX17-939" fmla="*/ 5801678 w 7467600"/>
              <a:gd name="connsiteY17-940" fmla="*/ 1500505 h 1592824"/>
              <a:gd name="connsiteX18-941" fmla="*/ 5859780 w 7467600"/>
              <a:gd name="connsiteY18-942" fmla="*/ 1323340 h 1592824"/>
              <a:gd name="connsiteX19-943" fmla="*/ 5852160 w 7467600"/>
              <a:gd name="connsiteY19-944" fmla="*/ 904240 h 1592824"/>
              <a:gd name="connsiteX20-945" fmla="*/ 5897880 w 7467600"/>
              <a:gd name="connsiteY20-946" fmla="*/ 439420 h 1592824"/>
              <a:gd name="connsiteX21-947" fmla="*/ 6408420 w 7467600"/>
              <a:gd name="connsiteY21-948" fmla="*/ 401320 h 1592824"/>
              <a:gd name="connsiteX22-949" fmla="*/ 6507480 w 7467600"/>
              <a:gd name="connsiteY22-950" fmla="*/ 264160 h 1592824"/>
              <a:gd name="connsiteX23-951" fmla="*/ 6606540 w 7467600"/>
              <a:gd name="connsiteY23-952" fmla="*/ 172720 h 1592824"/>
              <a:gd name="connsiteX24-953" fmla="*/ 7467600 w 7467600"/>
              <a:gd name="connsiteY24-954" fmla="*/ 119380 h 1592824"/>
              <a:gd name="connsiteX0-955" fmla="*/ 0 w 7467600"/>
              <a:gd name="connsiteY0-956" fmla="*/ 12700 h 1592824"/>
              <a:gd name="connsiteX1-957" fmla="*/ 579120 w 7467600"/>
              <a:gd name="connsiteY1-958" fmla="*/ 58420 h 1592824"/>
              <a:gd name="connsiteX2-959" fmla="*/ 815340 w 7467600"/>
              <a:gd name="connsiteY2-960" fmla="*/ 363220 h 1592824"/>
              <a:gd name="connsiteX3-961" fmla="*/ 1074420 w 7467600"/>
              <a:gd name="connsiteY3-962" fmla="*/ 439420 h 1592824"/>
              <a:gd name="connsiteX4-963" fmla="*/ 1470660 w 7467600"/>
              <a:gd name="connsiteY4-964" fmla="*/ 439420 h 1592824"/>
              <a:gd name="connsiteX5-965" fmla="*/ 1584960 w 7467600"/>
              <a:gd name="connsiteY5-966" fmla="*/ 652780 h 1592824"/>
              <a:gd name="connsiteX6-967" fmla="*/ 1592580 w 7467600"/>
              <a:gd name="connsiteY6-968" fmla="*/ 1239520 h 1592824"/>
              <a:gd name="connsiteX7-969" fmla="*/ 1607820 w 7467600"/>
              <a:gd name="connsiteY7-970" fmla="*/ 1513840 h 1592824"/>
              <a:gd name="connsiteX8-971" fmla="*/ 1817370 w 7467600"/>
              <a:gd name="connsiteY8-972" fmla="*/ 1562249 h 1592824"/>
              <a:gd name="connsiteX9-973" fmla="*/ 2308860 w 7467600"/>
              <a:gd name="connsiteY9-974" fmla="*/ 1570990 h 1592824"/>
              <a:gd name="connsiteX10-975" fmla="*/ 2903220 w 7467600"/>
              <a:gd name="connsiteY10-976" fmla="*/ 1536700 h 1592824"/>
              <a:gd name="connsiteX11-977" fmla="*/ 2983230 w 7467600"/>
              <a:gd name="connsiteY11-978" fmla="*/ 1234248 h 1592824"/>
              <a:gd name="connsiteX12-979" fmla="*/ 3036570 w 7467600"/>
              <a:gd name="connsiteY12-980" fmla="*/ 1044255 h 1592824"/>
              <a:gd name="connsiteX13-981" fmla="*/ 3421380 w 7467600"/>
              <a:gd name="connsiteY13-982" fmla="*/ 1010920 h 1592824"/>
              <a:gd name="connsiteX14-983" fmla="*/ 4103370 w 7467600"/>
              <a:gd name="connsiteY14-984" fmla="*/ 1009015 h 1592824"/>
              <a:gd name="connsiteX15-985" fmla="*/ 4229100 w 7467600"/>
              <a:gd name="connsiteY15-986" fmla="*/ 1132840 h 1592824"/>
              <a:gd name="connsiteX16-987" fmla="*/ 4300631 w 7467600"/>
              <a:gd name="connsiteY16-988" fmla="*/ 1493836 h 1592824"/>
              <a:gd name="connsiteX17-989" fmla="*/ 5792153 w 7467600"/>
              <a:gd name="connsiteY17-990" fmla="*/ 1486217 h 1592824"/>
              <a:gd name="connsiteX18-991" fmla="*/ 5859780 w 7467600"/>
              <a:gd name="connsiteY18-992" fmla="*/ 1323340 h 1592824"/>
              <a:gd name="connsiteX19-993" fmla="*/ 5852160 w 7467600"/>
              <a:gd name="connsiteY19-994" fmla="*/ 904240 h 1592824"/>
              <a:gd name="connsiteX20-995" fmla="*/ 5897880 w 7467600"/>
              <a:gd name="connsiteY20-996" fmla="*/ 439420 h 1592824"/>
              <a:gd name="connsiteX21-997" fmla="*/ 6408420 w 7467600"/>
              <a:gd name="connsiteY21-998" fmla="*/ 401320 h 1592824"/>
              <a:gd name="connsiteX22-999" fmla="*/ 6507480 w 7467600"/>
              <a:gd name="connsiteY22-1000" fmla="*/ 264160 h 1592824"/>
              <a:gd name="connsiteX23-1001" fmla="*/ 6606540 w 7467600"/>
              <a:gd name="connsiteY23-1002" fmla="*/ 172720 h 1592824"/>
              <a:gd name="connsiteX24-1003" fmla="*/ 7467600 w 7467600"/>
              <a:gd name="connsiteY24-1004" fmla="*/ 119380 h 1592824"/>
              <a:gd name="connsiteX0-1005" fmla="*/ 0 w 7467600"/>
              <a:gd name="connsiteY0-1006" fmla="*/ 12700 h 1592824"/>
              <a:gd name="connsiteX1-1007" fmla="*/ 579120 w 7467600"/>
              <a:gd name="connsiteY1-1008" fmla="*/ 58420 h 1592824"/>
              <a:gd name="connsiteX2-1009" fmla="*/ 815340 w 7467600"/>
              <a:gd name="connsiteY2-1010" fmla="*/ 363220 h 1592824"/>
              <a:gd name="connsiteX3-1011" fmla="*/ 1074420 w 7467600"/>
              <a:gd name="connsiteY3-1012" fmla="*/ 439420 h 1592824"/>
              <a:gd name="connsiteX4-1013" fmla="*/ 1470660 w 7467600"/>
              <a:gd name="connsiteY4-1014" fmla="*/ 439420 h 1592824"/>
              <a:gd name="connsiteX5-1015" fmla="*/ 1584960 w 7467600"/>
              <a:gd name="connsiteY5-1016" fmla="*/ 652780 h 1592824"/>
              <a:gd name="connsiteX6-1017" fmla="*/ 1592580 w 7467600"/>
              <a:gd name="connsiteY6-1018" fmla="*/ 1239520 h 1592824"/>
              <a:gd name="connsiteX7-1019" fmla="*/ 1607820 w 7467600"/>
              <a:gd name="connsiteY7-1020" fmla="*/ 1513840 h 1592824"/>
              <a:gd name="connsiteX8-1021" fmla="*/ 1817370 w 7467600"/>
              <a:gd name="connsiteY8-1022" fmla="*/ 1562249 h 1592824"/>
              <a:gd name="connsiteX9-1023" fmla="*/ 2308860 w 7467600"/>
              <a:gd name="connsiteY9-1024" fmla="*/ 1570990 h 1592824"/>
              <a:gd name="connsiteX10-1025" fmla="*/ 2903220 w 7467600"/>
              <a:gd name="connsiteY10-1026" fmla="*/ 1536700 h 1592824"/>
              <a:gd name="connsiteX11-1027" fmla="*/ 2983230 w 7467600"/>
              <a:gd name="connsiteY11-1028" fmla="*/ 1234248 h 1592824"/>
              <a:gd name="connsiteX12-1029" fmla="*/ 3036570 w 7467600"/>
              <a:gd name="connsiteY12-1030" fmla="*/ 1044255 h 1592824"/>
              <a:gd name="connsiteX13-1031" fmla="*/ 3421380 w 7467600"/>
              <a:gd name="connsiteY13-1032" fmla="*/ 1010920 h 1592824"/>
              <a:gd name="connsiteX14-1033" fmla="*/ 4103370 w 7467600"/>
              <a:gd name="connsiteY14-1034" fmla="*/ 1009015 h 1592824"/>
              <a:gd name="connsiteX15-1035" fmla="*/ 4229100 w 7467600"/>
              <a:gd name="connsiteY15-1036" fmla="*/ 1132840 h 1592824"/>
              <a:gd name="connsiteX16-1037" fmla="*/ 4300631 w 7467600"/>
              <a:gd name="connsiteY16-1038" fmla="*/ 1493836 h 1592824"/>
              <a:gd name="connsiteX17-1039" fmla="*/ 5725478 w 7467600"/>
              <a:gd name="connsiteY17-1040" fmla="*/ 1500505 h 1592824"/>
              <a:gd name="connsiteX18-1041" fmla="*/ 5859780 w 7467600"/>
              <a:gd name="connsiteY18-1042" fmla="*/ 1323340 h 1592824"/>
              <a:gd name="connsiteX19-1043" fmla="*/ 5852160 w 7467600"/>
              <a:gd name="connsiteY19-1044" fmla="*/ 904240 h 1592824"/>
              <a:gd name="connsiteX20-1045" fmla="*/ 5897880 w 7467600"/>
              <a:gd name="connsiteY20-1046" fmla="*/ 439420 h 1592824"/>
              <a:gd name="connsiteX21-1047" fmla="*/ 6408420 w 7467600"/>
              <a:gd name="connsiteY21-1048" fmla="*/ 401320 h 1592824"/>
              <a:gd name="connsiteX22-1049" fmla="*/ 6507480 w 7467600"/>
              <a:gd name="connsiteY22-1050" fmla="*/ 264160 h 1592824"/>
              <a:gd name="connsiteX23-1051" fmla="*/ 6606540 w 7467600"/>
              <a:gd name="connsiteY23-1052" fmla="*/ 172720 h 1592824"/>
              <a:gd name="connsiteX24-1053" fmla="*/ 7467600 w 7467600"/>
              <a:gd name="connsiteY24-1054" fmla="*/ 119380 h 1592824"/>
              <a:gd name="connsiteX0-1055" fmla="*/ 0 w 7467600"/>
              <a:gd name="connsiteY0-1056" fmla="*/ 12700 h 1592824"/>
              <a:gd name="connsiteX1-1057" fmla="*/ 579120 w 7467600"/>
              <a:gd name="connsiteY1-1058" fmla="*/ 58420 h 1592824"/>
              <a:gd name="connsiteX2-1059" fmla="*/ 815340 w 7467600"/>
              <a:gd name="connsiteY2-1060" fmla="*/ 363220 h 1592824"/>
              <a:gd name="connsiteX3-1061" fmla="*/ 1074420 w 7467600"/>
              <a:gd name="connsiteY3-1062" fmla="*/ 439420 h 1592824"/>
              <a:gd name="connsiteX4-1063" fmla="*/ 1470660 w 7467600"/>
              <a:gd name="connsiteY4-1064" fmla="*/ 439420 h 1592824"/>
              <a:gd name="connsiteX5-1065" fmla="*/ 1584960 w 7467600"/>
              <a:gd name="connsiteY5-1066" fmla="*/ 652780 h 1592824"/>
              <a:gd name="connsiteX6-1067" fmla="*/ 1592580 w 7467600"/>
              <a:gd name="connsiteY6-1068" fmla="*/ 1239520 h 1592824"/>
              <a:gd name="connsiteX7-1069" fmla="*/ 1607820 w 7467600"/>
              <a:gd name="connsiteY7-1070" fmla="*/ 1513840 h 1592824"/>
              <a:gd name="connsiteX8-1071" fmla="*/ 1817370 w 7467600"/>
              <a:gd name="connsiteY8-1072" fmla="*/ 1562249 h 1592824"/>
              <a:gd name="connsiteX9-1073" fmla="*/ 2308860 w 7467600"/>
              <a:gd name="connsiteY9-1074" fmla="*/ 1570990 h 1592824"/>
              <a:gd name="connsiteX10-1075" fmla="*/ 2903220 w 7467600"/>
              <a:gd name="connsiteY10-1076" fmla="*/ 1536700 h 1592824"/>
              <a:gd name="connsiteX11-1077" fmla="*/ 2983230 w 7467600"/>
              <a:gd name="connsiteY11-1078" fmla="*/ 1234248 h 1592824"/>
              <a:gd name="connsiteX12-1079" fmla="*/ 3036570 w 7467600"/>
              <a:gd name="connsiteY12-1080" fmla="*/ 1044255 h 1592824"/>
              <a:gd name="connsiteX13-1081" fmla="*/ 3421380 w 7467600"/>
              <a:gd name="connsiteY13-1082" fmla="*/ 1010920 h 1592824"/>
              <a:gd name="connsiteX14-1083" fmla="*/ 4103370 w 7467600"/>
              <a:gd name="connsiteY14-1084" fmla="*/ 1009015 h 1592824"/>
              <a:gd name="connsiteX15-1085" fmla="*/ 4229100 w 7467600"/>
              <a:gd name="connsiteY15-1086" fmla="*/ 1132840 h 1592824"/>
              <a:gd name="connsiteX16-1087" fmla="*/ 4300631 w 7467600"/>
              <a:gd name="connsiteY16-1088" fmla="*/ 1493836 h 1592824"/>
              <a:gd name="connsiteX17-1089" fmla="*/ 5725478 w 7467600"/>
              <a:gd name="connsiteY17-1090" fmla="*/ 1500505 h 1592824"/>
              <a:gd name="connsiteX18-1091" fmla="*/ 5859780 w 7467600"/>
              <a:gd name="connsiteY18-1092" fmla="*/ 1323340 h 1592824"/>
              <a:gd name="connsiteX19-1093" fmla="*/ 5852160 w 7467600"/>
              <a:gd name="connsiteY19-1094" fmla="*/ 904240 h 1592824"/>
              <a:gd name="connsiteX20-1095" fmla="*/ 5897880 w 7467600"/>
              <a:gd name="connsiteY20-1096" fmla="*/ 439420 h 1592824"/>
              <a:gd name="connsiteX21-1097" fmla="*/ 6408420 w 7467600"/>
              <a:gd name="connsiteY21-1098" fmla="*/ 401320 h 1592824"/>
              <a:gd name="connsiteX22-1099" fmla="*/ 6606540 w 7467600"/>
              <a:gd name="connsiteY22-1100" fmla="*/ 172720 h 1592824"/>
              <a:gd name="connsiteX23-1101" fmla="*/ 7467600 w 7467600"/>
              <a:gd name="connsiteY23-1102" fmla="*/ 119380 h 1592824"/>
              <a:gd name="connsiteX0-1103" fmla="*/ 0 w 7467600"/>
              <a:gd name="connsiteY0-1104" fmla="*/ 12700 h 1592824"/>
              <a:gd name="connsiteX1-1105" fmla="*/ 579120 w 7467600"/>
              <a:gd name="connsiteY1-1106" fmla="*/ 58420 h 1592824"/>
              <a:gd name="connsiteX2-1107" fmla="*/ 815340 w 7467600"/>
              <a:gd name="connsiteY2-1108" fmla="*/ 363220 h 1592824"/>
              <a:gd name="connsiteX3-1109" fmla="*/ 1074420 w 7467600"/>
              <a:gd name="connsiteY3-1110" fmla="*/ 439420 h 1592824"/>
              <a:gd name="connsiteX4-1111" fmla="*/ 1470660 w 7467600"/>
              <a:gd name="connsiteY4-1112" fmla="*/ 439420 h 1592824"/>
              <a:gd name="connsiteX5-1113" fmla="*/ 1584960 w 7467600"/>
              <a:gd name="connsiteY5-1114" fmla="*/ 652780 h 1592824"/>
              <a:gd name="connsiteX6-1115" fmla="*/ 1592580 w 7467600"/>
              <a:gd name="connsiteY6-1116" fmla="*/ 1239520 h 1592824"/>
              <a:gd name="connsiteX7-1117" fmla="*/ 1607820 w 7467600"/>
              <a:gd name="connsiteY7-1118" fmla="*/ 1513840 h 1592824"/>
              <a:gd name="connsiteX8-1119" fmla="*/ 1817370 w 7467600"/>
              <a:gd name="connsiteY8-1120" fmla="*/ 1562249 h 1592824"/>
              <a:gd name="connsiteX9-1121" fmla="*/ 2308860 w 7467600"/>
              <a:gd name="connsiteY9-1122" fmla="*/ 1570990 h 1592824"/>
              <a:gd name="connsiteX10-1123" fmla="*/ 2903220 w 7467600"/>
              <a:gd name="connsiteY10-1124" fmla="*/ 1536700 h 1592824"/>
              <a:gd name="connsiteX11-1125" fmla="*/ 2983230 w 7467600"/>
              <a:gd name="connsiteY11-1126" fmla="*/ 1234248 h 1592824"/>
              <a:gd name="connsiteX12-1127" fmla="*/ 3036570 w 7467600"/>
              <a:gd name="connsiteY12-1128" fmla="*/ 1044255 h 1592824"/>
              <a:gd name="connsiteX13-1129" fmla="*/ 3421380 w 7467600"/>
              <a:gd name="connsiteY13-1130" fmla="*/ 1010920 h 1592824"/>
              <a:gd name="connsiteX14-1131" fmla="*/ 4103370 w 7467600"/>
              <a:gd name="connsiteY14-1132" fmla="*/ 1009015 h 1592824"/>
              <a:gd name="connsiteX15-1133" fmla="*/ 4229100 w 7467600"/>
              <a:gd name="connsiteY15-1134" fmla="*/ 1132840 h 1592824"/>
              <a:gd name="connsiteX16-1135" fmla="*/ 4300631 w 7467600"/>
              <a:gd name="connsiteY16-1136" fmla="*/ 1493836 h 1592824"/>
              <a:gd name="connsiteX17-1137" fmla="*/ 5725478 w 7467600"/>
              <a:gd name="connsiteY17-1138" fmla="*/ 1500505 h 1592824"/>
              <a:gd name="connsiteX18-1139" fmla="*/ 5859780 w 7467600"/>
              <a:gd name="connsiteY18-1140" fmla="*/ 1323340 h 1592824"/>
              <a:gd name="connsiteX19-1141" fmla="*/ 5852160 w 7467600"/>
              <a:gd name="connsiteY19-1142" fmla="*/ 904240 h 1592824"/>
              <a:gd name="connsiteX20-1143" fmla="*/ 5897880 w 7467600"/>
              <a:gd name="connsiteY20-1144" fmla="*/ 439420 h 1592824"/>
              <a:gd name="connsiteX21-1145" fmla="*/ 6408420 w 7467600"/>
              <a:gd name="connsiteY21-1146" fmla="*/ 401320 h 1592824"/>
              <a:gd name="connsiteX22-1147" fmla="*/ 6587490 w 7467600"/>
              <a:gd name="connsiteY22-1148" fmla="*/ 148908 h 1592824"/>
              <a:gd name="connsiteX23-1149" fmla="*/ 7467600 w 7467600"/>
              <a:gd name="connsiteY23-1150" fmla="*/ 119380 h 1592824"/>
              <a:gd name="connsiteX0-1151" fmla="*/ 0 w 7467600"/>
              <a:gd name="connsiteY0-1152" fmla="*/ 12700 h 1592824"/>
              <a:gd name="connsiteX1-1153" fmla="*/ 579120 w 7467600"/>
              <a:gd name="connsiteY1-1154" fmla="*/ 58420 h 1592824"/>
              <a:gd name="connsiteX2-1155" fmla="*/ 815340 w 7467600"/>
              <a:gd name="connsiteY2-1156" fmla="*/ 363220 h 1592824"/>
              <a:gd name="connsiteX3-1157" fmla="*/ 1074420 w 7467600"/>
              <a:gd name="connsiteY3-1158" fmla="*/ 439420 h 1592824"/>
              <a:gd name="connsiteX4-1159" fmla="*/ 1470660 w 7467600"/>
              <a:gd name="connsiteY4-1160" fmla="*/ 439420 h 1592824"/>
              <a:gd name="connsiteX5-1161" fmla="*/ 1584960 w 7467600"/>
              <a:gd name="connsiteY5-1162" fmla="*/ 652780 h 1592824"/>
              <a:gd name="connsiteX6-1163" fmla="*/ 1592580 w 7467600"/>
              <a:gd name="connsiteY6-1164" fmla="*/ 1239520 h 1592824"/>
              <a:gd name="connsiteX7-1165" fmla="*/ 1607820 w 7467600"/>
              <a:gd name="connsiteY7-1166" fmla="*/ 1513840 h 1592824"/>
              <a:gd name="connsiteX8-1167" fmla="*/ 1817370 w 7467600"/>
              <a:gd name="connsiteY8-1168" fmla="*/ 1562249 h 1592824"/>
              <a:gd name="connsiteX9-1169" fmla="*/ 2308860 w 7467600"/>
              <a:gd name="connsiteY9-1170" fmla="*/ 1570990 h 1592824"/>
              <a:gd name="connsiteX10-1171" fmla="*/ 2903220 w 7467600"/>
              <a:gd name="connsiteY10-1172" fmla="*/ 1536700 h 1592824"/>
              <a:gd name="connsiteX11-1173" fmla="*/ 2983230 w 7467600"/>
              <a:gd name="connsiteY11-1174" fmla="*/ 1234248 h 1592824"/>
              <a:gd name="connsiteX12-1175" fmla="*/ 3036570 w 7467600"/>
              <a:gd name="connsiteY12-1176" fmla="*/ 1044255 h 1592824"/>
              <a:gd name="connsiteX13-1177" fmla="*/ 3421380 w 7467600"/>
              <a:gd name="connsiteY13-1178" fmla="*/ 1010920 h 1592824"/>
              <a:gd name="connsiteX14-1179" fmla="*/ 4103370 w 7467600"/>
              <a:gd name="connsiteY14-1180" fmla="*/ 1009015 h 1592824"/>
              <a:gd name="connsiteX15-1181" fmla="*/ 4229100 w 7467600"/>
              <a:gd name="connsiteY15-1182" fmla="*/ 1132840 h 1592824"/>
              <a:gd name="connsiteX16-1183" fmla="*/ 4300631 w 7467600"/>
              <a:gd name="connsiteY16-1184" fmla="*/ 1493836 h 1592824"/>
              <a:gd name="connsiteX17-1185" fmla="*/ 5725478 w 7467600"/>
              <a:gd name="connsiteY17-1186" fmla="*/ 1500505 h 1592824"/>
              <a:gd name="connsiteX18-1187" fmla="*/ 5859780 w 7467600"/>
              <a:gd name="connsiteY18-1188" fmla="*/ 1323340 h 1592824"/>
              <a:gd name="connsiteX19-1189" fmla="*/ 5852160 w 7467600"/>
              <a:gd name="connsiteY19-1190" fmla="*/ 904240 h 1592824"/>
              <a:gd name="connsiteX20-1191" fmla="*/ 5897880 w 7467600"/>
              <a:gd name="connsiteY20-1192" fmla="*/ 439420 h 1592824"/>
              <a:gd name="connsiteX21-1193" fmla="*/ 6408420 w 7467600"/>
              <a:gd name="connsiteY21-1194" fmla="*/ 401320 h 1592824"/>
              <a:gd name="connsiteX22-1195" fmla="*/ 6587490 w 7467600"/>
              <a:gd name="connsiteY22-1196" fmla="*/ 148908 h 1592824"/>
              <a:gd name="connsiteX23-1197" fmla="*/ 7467600 w 7467600"/>
              <a:gd name="connsiteY23-1198" fmla="*/ 119380 h 1592824"/>
              <a:gd name="connsiteX0-1199" fmla="*/ 0 w 7467600"/>
              <a:gd name="connsiteY0-1200" fmla="*/ 12700 h 1592824"/>
              <a:gd name="connsiteX1-1201" fmla="*/ 579120 w 7467600"/>
              <a:gd name="connsiteY1-1202" fmla="*/ 58420 h 1592824"/>
              <a:gd name="connsiteX2-1203" fmla="*/ 815340 w 7467600"/>
              <a:gd name="connsiteY2-1204" fmla="*/ 363220 h 1592824"/>
              <a:gd name="connsiteX3-1205" fmla="*/ 1074420 w 7467600"/>
              <a:gd name="connsiteY3-1206" fmla="*/ 439420 h 1592824"/>
              <a:gd name="connsiteX4-1207" fmla="*/ 1470660 w 7467600"/>
              <a:gd name="connsiteY4-1208" fmla="*/ 439420 h 1592824"/>
              <a:gd name="connsiteX5-1209" fmla="*/ 1584960 w 7467600"/>
              <a:gd name="connsiteY5-1210" fmla="*/ 652780 h 1592824"/>
              <a:gd name="connsiteX6-1211" fmla="*/ 1592580 w 7467600"/>
              <a:gd name="connsiteY6-1212" fmla="*/ 1239520 h 1592824"/>
              <a:gd name="connsiteX7-1213" fmla="*/ 1607820 w 7467600"/>
              <a:gd name="connsiteY7-1214" fmla="*/ 1513840 h 1592824"/>
              <a:gd name="connsiteX8-1215" fmla="*/ 1817370 w 7467600"/>
              <a:gd name="connsiteY8-1216" fmla="*/ 1562249 h 1592824"/>
              <a:gd name="connsiteX9-1217" fmla="*/ 2308860 w 7467600"/>
              <a:gd name="connsiteY9-1218" fmla="*/ 1570990 h 1592824"/>
              <a:gd name="connsiteX10-1219" fmla="*/ 2903220 w 7467600"/>
              <a:gd name="connsiteY10-1220" fmla="*/ 1536700 h 1592824"/>
              <a:gd name="connsiteX11-1221" fmla="*/ 2983230 w 7467600"/>
              <a:gd name="connsiteY11-1222" fmla="*/ 1234248 h 1592824"/>
              <a:gd name="connsiteX12-1223" fmla="*/ 3036570 w 7467600"/>
              <a:gd name="connsiteY12-1224" fmla="*/ 1044255 h 1592824"/>
              <a:gd name="connsiteX13-1225" fmla="*/ 3421380 w 7467600"/>
              <a:gd name="connsiteY13-1226" fmla="*/ 1010920 h 1592824"/>
              <a:gd name="connsiteX14-1227" fmla="*/ 4103370 w 7467600"/>
              <a:gd name="connsiteY14-1228" fmla="*/ 1009015 h 1592824"/>
              <a:gd name="connsiteX15-1229" fmla="*/ 4229100 w 7467600"/>
              <a:gd name="connsiteY15-1230" fmla="*/ 1132840 h 1592824"/>
              <a:gd name="connsiteX16-1231" fmla="*/ 4300631 w 7467600"/>
              <a:gd name="connsiteY16-1232" fmla="*/ 1493836 h 1592824"/>
              <a:gd name="connsiteX17-1233" fmla="*/ 5725478 w 7467600"/>
              <a:gd name="connsiteY17-1234" fmla="*/ 1500505 h 1592824"/>
              <a:gd name="connsiteX18-1235" fmla="*/ 5859780 w 7467600"/>
              <a:gd name="connsiteY18-1236" fmla="*/ 1323340 h 1592824"/>
              <a:gd name="connsiteX19-1237" fmla="*/ 5852160 w 7467600"/>
              <a:gd name="connsiteY19-1238" fmla="*/ 904240 h 1592824"/>
              <a:gd name="connsiteX20-1239" fmla="*/ 5897880 w 7467600"/>
              <a:gd name="connsiteY20-1240" fmla="*/ 439420 h 1592824"/>
              <a:gd name="connsiteX21-1241" fmla="*/ 6408420 w 7467600"/>
              <a:gd name="connsiteY21-1242" fmla="*/ 401320 h 1592824"/>
              <a:gd name="connsiteX22-1243" fmla="*/ 6587490 w 7467600"/>
              <a:gd name="connsiteY22-1244" fmla="*/ 148908 h 1592824"/>
              <a:gd name="connsiteX23-1245" fmla="*/ 7467600 w 7467600"/>
              <a:gd name="connsiteY23-1246" fmla="*/ 119380 h 1592824"/>
              <a:gd name="connsiteX0-1247" fmla="*/ 0 w 7467600"/>
              <a:gd name="connsiteY0-1248" fmla="*/ 12700 h 1592824"/>
              <a:gd name="connsiteX1-1249" fmla="*/ 579120 w 7467600"/>
              <a:gd name="connsiteY1-1250" fmla="*/ 58420 h 1592824"/>
              <a:gd name="connsiteX2-1251" fmla="*/ 815340 w 7467600"/>
              <a:gd name="connsiteY2-1252" fmla="*/ 363220 h 1592824"/>
              <a:gd name="connsiteX3-1253" fmla="*/ 1074420 w 7467600"/>
              <a:gd name="connsiteY3-1254" fmla="*/ 439420 h 1592824"/>
              <a:gd name="connsiteX4-1255" fmla="*/ 1470660 w 7467600"/>
              <a:gd name="connsiteY4-1256" fmla="*/ 439420 h 1592824"/>
              <a:gd name="connsiteX5-1257" fmla="*/ 1584960 w 7467600"/>
              <a:gd name="connsiteY5-1258" fmla="*/ 652780 h 1592824"/>
              <a:gd name="connsiteX6-1259" fmla="*/ 1592580 w 7467600"/>
              <a:gd name="connsiteY6-1260" fmla="*/ 1239520 h 1592824"/>
              <a:gd name="connsiteX7-1261" fmla="*/ 1607820 w 7467600"/>
              <a:gd name="connsiteY7-1262" fmla="*/ 1513840 h 1592824"/>
              <a:gd name="connsiteX8-1263" fmla="*/ 1817370 w 7467600"/>
              <a:gd name="connsiteY8-1264" fmla="*/ 1562249 h 1592824"/>
              <a:gd name="connsiteX9-1265" fmla="*/ 2308860 w 7467600"/>
              <a:gd name="connsiteY9-1266" fmla="*/ 1570990 h 1592824"/>
              <a:gd name="connsiteX10-1267" fmla="*/ 2903220 w 7467600"/>
              <a:gd name="connsiteY10-1268" fmla="*/ 1536700 h 1592824"/>
              <a:gd name="connsiteX11-1269" fmla="*/ 2983230 w 7467600"/>
              <a:gd name="connsiteY11-1270" fmla="*/ 1234248 h 1592824"/>
              <a:gd name="connsiteX12-1271" fmla="*/ 3036570 w 7467600"/>
              <a:gd name="connsiteY12-1272" fmla="*/ 1044255 h 1592824"/>
              <a:gd name="connsiteX13-1273" fmla="*/ 3421380 w 7467600"/>
              <a:gd name="connsiteY13-1274" fmla="*/ 1010920 h 1592824"/>
              <a:gd name="connsiteX14-1275" fmla="*/ 4103370 w 7467600"/>
              <a:gd name="connsiteY14-1276" fmla="*/ 1009015 h 1592824"/>
              <a:gd name="connsiteX15-1277" fmla="*/ 4229100 w 7467600"/>
              <a:gd name="connsiteY15-1278" fmla="*/ 1132840 h 1592824"/>
              <a:gd name="connsiteX16-1279" fmla="*/ 4300631 w 7467600"/>
              <a:gd name="connsiteY16-1280" fmla="*/ 1493836 h 1592824"/>
              <a:gd name="connsiteX17-1281" fmla="*/ 5725478 w 7467600"/>
              <a:gd name="connsiteY17-1282" fmla="*/ 1500505 h 1592824"/>
              <a:gd name="connsiteX18-1283" fmla="*/ 5859780 w 7467600"/>
              <a:gd name="connsiteY18-1284" fmla="*/ 1323340 h 1592824"/>
              <a:gd name="connsiteX19-1285" fmla="*/ 5852160 w 7467600"/>
              <a:gd name="connsiteY19-1286" fmla="*/ 904240 h 1592824"/>
              <a:gd name="connsiteX20-1287" fmla="*/ 5897880 w 7467600"/>
              <a:gd name="connsiteY20-1288" fmla="*/ 439420 h 1592824"/>
              <a:gd name="connsiteX21-1289" fmla="*/ 6408420 w 7467600"/>
              <a:gd name="connsiteY21-1290" fmla="*/ 401320 h 1592824"/>
              <a:gd name="connsiteX22-1291" fmla="*/ 6587490 w 7467600"/>
              <a:gd name="connsiteY22-1292" fmla="*/ 148908 h 1592824"/>
              <a:gd name="connsiteX23-1293" fmla="*/ 7467600 w 7467600"/>
              <a:gd name="connsiteY23-1294" fmla="*/ 119380 h 1592824"/>
              <a:gd name="connsiteX0-1295" fmla="*/ 0 w 7467600"/>
              <a:gd name="connsiteY0-1296" fmla="*/ 12700 h 1592824"/>
              <a:gd name="connsiteX1-1297" fmla="*/ 579120 w 7467600"/>
              <a:gd name="connsiteY1-1298" fmla="*/ 58420 h 1592824"/>
              <a:gd name="connsiteX2-1299" fmla="*/ 815340 w 7467600"/>
              <a:gd name="connsiteY2-1300" fmla="*/ 363220 h 1592824"/>
              <a:gd name="connsiteX3-1301" fmla="*/ 1074420 w 7467600"/>
              <a:gd name="connsiteY3-1302" fmla="*/ 439420 h 1592824"/>
              <a:gd name="connsiteX4-1303" fmla="*/ 1470660 w 7467600"/>
              <a:gd name="connsiteY4-1304" fmla="*/ 439420 h 1592824"/>
              <a:gd name="connsiteX5-1305" fmla="*/ 1584960 w 7467600"/>
              <a:gd name="connsiteY5-1306" fmla="*/ 652780 h 1592824"/>
              <a:gd name="connsiteX6-1307" fmla="*/ 1592580 w 7467600"/>
              <a:gd name="connsiteY6-1308" fmla="*/ 1239520 h 1592824"/>
              <a:gd name="connsiteX7-1309" fmla="*/ 1607820 w 7467600"/>
              <a:gd name="connsiteY7-1310" fmla="*/ 1513840 h 1592824"/>
              <a:gd name="connsiteX8-1311" fmla="*/ 1817370 w 7467600"/>
              <a:gd name="connsiteY8-1312" fmla="*/ 1562249 h 1592824"/>
              <a:gd name="connsiteX9-1313" fmla="*/ 2308860 w 7467600"/>
              <a:gd name="connsiteY9-1314" fmla="*/ 1570990 h 1592824"/>
              <a:gd name="connsiteX10-1315" fmla="*/ 2903220 w 7467600"/>
              <a:gd name="connsiteY10-1316" fmla="*/ 1536700 h 1592824"/>
              <a:gd name="connsiteX11-1317" fmla="*/ 2983230 w 7467600"/>
              <a:gd name="connsiteY11-1318" fmla="*/ 1234248 h 1592824"/>
              <a:gd name="connsiteX12-1319" fmla="*/ 3036570 w 7467600"/>
              <a:gd name="connsiteY12-1320" fmla="*/ 1044255 h 1592824"/>
              <a:gd name="connsiteX13-1321" fmla="*/ 3421380 w 7467600"/>
              <a:gd name="connsiteY13-1322" fmla="*/ 1010920 h 1592824"/>
              <a:gd name="connsiteX14-1323" fmla="*/ 4103370 w 7467600"/>
              <a:gd name="connsiteY14-1324" fmla="*/ 1009015 h 1592824"/>
              <a:gd name="connsiteX15-1325" fmla="*/ 4229100 w 7467600"/>
              <a:gd name="connsiteY15-1326" fmla="*/ 1132840 h 1592824"/>
              <a:gd name="connsiteX16-1327" fmla="*/ 4300631 w 7467600"/>
              <a:gd name="connsiteY16-1328" fmla="*/ 1493836 h 1592824"/>
              <a:gd name="connsiteX17-1329" fmla="*/ 5725478 w 7467600"/>
              <a:gd name="connsiteY17-1330" fmla="*/ 1500505 h 1592824"/>
              <a:gd name="connsiteX18-1331" fmla="*/ 5859780 w 7467600"/>
              <a:gd name="connsiteY18-1332" fmla="*/ 1323340 h 1592824"/>
              <a:gd name="connsiteX19-1333" fmla="*/ 5852160 w 7467600"/>
              <a:gd name="connsiteY19-1334" fmla="*/ 904240 h 1592824"/>
              <a:gd name="connsiteX20-1335" fmla="*/ 5897880 w 7467600"/>
              <a:gd name="connsiteY20-1336" fmla="*/ 439420 h 1592824"/>
              <a:gd name="connsiteX21-1337" fmla="*/ 6408420 w 7467600"/>
              <a:gd name="connsiteY21-1338" fmla="*/ 401320 h 1592824"/>
              <a:gd name="connsiteX22-1339" fmla="*/ 6587490 w 7467600"/>
              <a:gd name="connsiteY22-1340" fmla="*/ 148908 h 1592824"/>
              <a:gd name="connsiteX23-1341" fmla="*/ 7467600 w 7467600"/>
              <a:gd name="connsiteY23-1342" fmla="*/ 119380 h 1592824"/>
              <a:gd name="connsiteX0-1343" fmla="*/ 0 w 7467600"/>
              <a:gd name="connsiteY0-1344" fmla="*/ 12700 h 1592824"/>
              <a:gd name="connsiteX1-1345" fmla="*/ 579120 w 7467600"/>
              <a:gd name="connsiteY1-1346" fmla="*/ 58420 h 1592824"/>
              <a:gd name="connsiteX2-1347" fmla="*/ 815340 w 7467600"/>
              <a:gd name="connsiteY2-1348" fmla="*/ 363220 h 1592824"/>
              <a:gd name="connsiteX3-1349" fmla="*/ 1074420 w 7467600"/>
              <a:gd name="connsiteY3-1350" fmla="*/ 439420 h 1592824"/>
              <a:gd name="connsiteX4-1351" fmla="*/ 1470660 w 7467600"/>
              <a:gd name="connsiteY4-1352" fmla="*/ 439420 h 1592824"/>
              <a:gd name="connsiteX5-1353" fmla="*/ 1584960 w 7467600"/>
              <a:gd name="connsiteY5-1354" fmla="*/ 652780 h 1592824"/>
              <a:gd name="connsiteX6-1355" fmla="*/ 1592580 w 7467600"/>
              <a:gd name="connsiteY6-1356" fmla="*/ 1239520 h 1592824"/>
              <a:gd name="connsiteX7-1357" fmla="*/ 1607820 w 7467600"/>
              <a:gd name="connsiteY7-1358" fmla="*/ 1513840 h 1592824"/>
              <a:gd name="connsiteX8-1359" fmla="*/ 1817370 w 7467600"/>
              <a:gd name="connsiteY8-1360" fmla="*/ 1562249 h 1592824"/>
              <a:gd name="connsiteX9-1361" fmla="*/ 2308860 w 7467600"/>
              <a:gd name="connsiteY9-1362" fmla="*/ 1570990 h 1592824"/>
              <a:gd name="connsiteX10-1363" fmla="*/ 2903220 w 7467600"/>
              <a:gd name="connsiteY10-1364" fmla="*/ 1536700 h 1592824"/>
              <a:gd name="connsiteX11-1365" fmla="*/ 2983230 w 7467600"/>
              <a:gd name="connsiteY11-1366" fmla="*/ 1234248 h 1592824"/>
              <a:gd name="connsiteX12-1367" fmla="*/ 3036570 w 7467600"/>
              <a:gd name="connsiteY12-1368" fmla="*/ 1044255 h 1592824"/>
              <a:gd name="connsiteX13-1369" fmla="*/ 3421380 w 7467600"/>
              <a:gd name="connsiteY13-1370" fmla="*/ 1010920 h 1592824"/>
              <a:gd name="connsiteX14-1371" fmla="*/ 4103370 w 7467600"/>
              <a:gd name="connsiteY14-1372" fmla="*/ 1009015 h 1592824"/>
              <a:gd name="connsiteX15-1373" fmla="*/ 4229100 w 7467600"/>
              <a:gd name="connsiteY15-1374" fmla="*/ 1132840 h 1592824"/>
              <a:gd name="connsiteX16-1375" fmla="*/ 4300631 w 7467600"/>
              <a:gd name="connsiteY16-1376" fmla="*/ 1493836 h 1592824"/>
              <a:gd name="connsiteX17-1377" fmla="*/ 5725478 w 7467600"/>
              <a:gd name="connsiteY17-1378" fmla="*/ 1500505 h 1592824"/>
              <a:gd name="connsiteX18-1379" fmla="*/ 5859780 w 7467600"/>
              <a:gd name="connsiteY18-1380" fmla="*/ 1323340 h 1592824"/>
              <a:gd name="connsiteX19-1381" fmla="*/ 5852160 w 7467600"/>
              <a:gd name="connsiteY19-1382" fmla="*/ 904240 h 1592824"/>
              <a:gd name="connsiteX20-1383" fmla="*/ 5897880 w 7467600"/>
              <a:gd name="connsiteY20-1384" fmla="*/ 439420 h 1592824"/>
              <a:gd name="connsiteX21-1385" fmla="*/ 6408420 w 7467600"/>
              <a:gd name="connsiteY21-1386" fmla="*/ 401320 h 1592824"/>
              <a:gd name="connsiteX22-1387" fmla="*/ 6587490 w 7467600"/>
              <a:gd name="connsiteY22-1388" fmla="*/ 148908 h 1592824"/>
              <a:gd name="connsiteX23-1389" fmla="*/ 7467600 w 7467600"/>
              <a:gd name="connsiteY23-1390" fmla="*/ 119380 h 1592824"/>
              <a:gd name="connsiteX0-1391" fmla="*/ 0 w 7467600"/>
              <a:gd name="connsiteY0-1392" fmla="*/ 12700 h 1592824"/>
              <a:gd name="connsiteX1-1393" fmla="*/ 579120 w 7467600"/>
              <a:gd name="connsiteY1-1394" fmla="*/ 58420 h 1592824"/>
              <a:gd name="connsiteX2-1395" fmla="*/ 815340 w 7467600"/>
              <a:gd name="connsiteY2-1396" fmla="*/ 363220 h 1592824"/>
              <a:gd name="connsiteX3-1397" fmla="*/ 1074420 w 7467600"/>
              <a:gd name="connsiteY3-1398" fmla="*/ 439420 h 1592824"/>
              <a:gd name="connsiteX4-1399" fmla="*/ 1470660 w 7467600"/>
              <a:gd name="connsiteY4-1400" fmla="*/ 439420 h 1592824"/>
              <a:gd name="connsiteX5-1401" fmla="*/ 1584960 w 7467600"/>
              <a:gd name="connsiteY5-1402" fmla="*/ 652780 h 1592824"/>
              <a:gd name="connsiteX6-1403" fmla="*/ 1592580 w 7467600"/>
              <a:gd name="connsiteY6-1404" fmla="*/ 1239520 h 1592824"/>
              <a:gd name="connsiteX7-1405" fmla="*/ 1607820 w 7467600"/>
              <a:gd name="connsiteY7-1406" fmla="*/ 1513840 h 1592824"/>
              <a:gd name="connsiteX8-1407" fmla="*/ 1817370 w 7467600"/>
              <a:gd name="connsiteY8-1408" fmla="*/ 1562249 h 1592824"/>
              <a:gd name="connsiteX9-1409" fmla="*/ 2308860 w 7467600"/>
              <a:gd name="connsiteY9-1410" fmla="*/ 1570990 h 1592824"/>
              <a:gd name="connsiteX10-1411" fmla="*/ 2903220 w 7467600"/>
              <a:gd name="connsiteY10-1412" fmla="*/ 1536700 h 1592824"/>
              <a:gd name="connsiteX11-1413" fmla="*/ 2983230 w 7467600"/>
              <a:gd name="connsiteY11-1414" fmla="*/ 1234248 h 1592824"/>
              <a:gd name="connsiteX12-1415" fmla="*/ 3036570 w 7467600"/>
              <a:gd name="connsiteY12-1416" fmla="*/ 1044255 h 1592824"/>
              <a:gd name="connsiteX13-1417" fmla="*/ 3421380 w 7467600"/>
              <a:gd name="connsiteY13-1418" fmla="*/ 1010920 h 1592824"/>
              <a:gd name="connsiteX14-1419" fmla="*/ 4103370 w 7467600"/>
              <a:gd name="connsiteY14-1420" fmla="*/ 1009015 h 1592824"/>
              <a:gd name="connsiteX15-1421" fmla="*/ 4229100 w 7467600"/>
              <a:gd name="connsiteY15-1422" fmla="*/ 1132840 h 1592824"/>
              <a:gd name="connsiteX16-1423" fmla="*/ 4300631 w 7467600"/>
              <a:gd name="connsiteY16-1424" fmla="*/ 1493836 h 1592824"/>
              <a:gd name="connsiteX17-1425" fmla="*/ 5725478 w 7467600"/>
              <a:gd name="connsiteY17-1426" fmla="*/ 1500505 h 1592824"/>
              <a:gd name="connsiteX18-1427" fmla="*/ 5859780 w 7467600"/>
              <a:gd name="connsiteY18-1428" fmla="*/ 1323340 h 1592824"/>
              <a:gd name="connsiteX19-1429" fmla="*/ 5852160 w 7467600"/>
              <a:gd name="connsiteY19-1430" fmla="*/ 904240 h 1592824"/>
              <a:gd name="connsiteX20-1431" fmla="*/ 5897880 w 7467600"/>
              <a:gd name="connsiteY20-1432" fmla="*/ 439420 h 1592824"/>
              <a:gd name="connsiteX21-1433" fmla="*/ 6408420 w 7467600"/>
              <a:gd name="connsiteY21-1434" fmla="*/ 401320 h 1592824"/>
              <a:gd name="connsiteX22-1435" fmla="*/ 6587490 w 7467600"/>
              <a:gd name="connsiteY22-1436" fmla="*/ 148908 h 1592824"/>
              <a:gd name="connsiteX23-1437" fmla="*/ 7467600 w 7467600"/>
              <a:gd name="connsiteY23-1438" fmla="*/ 119380 h 1592824"/>
              <a:gd name="connsiteX0-1439" fmla="*/ 0 w 7467600"/>
              <a:gd name="connsiteY0-1440" fmla="*/ 12700 h 1592824"/>
              <a:gd name="connsiteX1-1441" fmla="*/ 579120 w 7467600"/>
              <a:gd name="connsiteY1-1442" fmla="*/ 58420 h 1592824"/>
              <a:gd name="connsiteX2-1443" fmla="*/ 815340 w 7467600"/>
              <a:gd name="connsiteY2-1444" fmla="*/ 363220 h 1592824"/>
              <a:gd name="connsiteX3-1445" fmla="*/ 1074420 w 7467600"/>
              <a:gd name="connsiteY3-1446" fmla="*/ 439420 h 1592824"/>
              <a:gd name="connsiteX4-1447" fmla="*/ 1470660 w 7467600"/>
              <a:gd name="connsiteY4-1448" fmla="*/ 439420 h 1592824"/>
              <a:gd name="connsiteX5-1449" fmla="*/ 1584960 w 7467600"/>
              <a:gd name="connsiteY5-1450" fmla="*/ 652780 h 1592824"/>
              <a:gd name="connsiteX6-1451" fmla="*/ 1592580 w 7467600"/>
              <a:gd name="connsiteY6-1452" fmla="*/ 1239520 h 1592824"/>
              <a:gd name="connsiteX7-1453" fmla="*/ 1607820 w 7467600"/>
              <a:gd name="connsiteY7-1454" fmla="*/ 1513840 h 1592824"/>
              <a:gd name="connsiteX8-1455" fmla="*/ 1817370 w 7467600"/>
              <a:gd name="connsiteY8-1456" fmla="*/ 1562249 h 1592824"/>
              <a:gd name="connsiteX9-1457" fmla="*/ 2308860 w 7467600"/>
              <a:gd name="connsiteY9-1458" fmla="*/ 1570990 h 1592824"/>
              <a:gd name="connsiteX10-1459" fmla="*/ 2903220 w 7467600"/>
              <a:gd name="connsiteY10-1460" fmla="*/ 1536700 h 1592824"/>
              <a:gd name="connsiteX11-1461" fmla="*/ 2983230 w 7467600"/>
              <a:gd name="connsiteY11-1462" fmla="*/ 1234248 h 1592824"/>
              <a:gd name="connsiteX12-1463" fmla="*/ 3036570 w 7467600"/>
              <a:gd name="connsiteY12-1464" fmla="*/ 1044255 h 1592824"/>
              <a:gd name="connsiteX13-1465" fmla="*/ 3421380 w 7467600"/>
              <a:gd name="connsiteY13-1466" fmla="*/ 1010920 h 1592824"/>
              <a:gd name="connsiteX14-1467" fmla="*/ 4103370 w 7467600"/>
              <a:gd name="connsiteY14-1468" fmla="*/ 1009015 h 1592824"/>
              <a:gd name="connsiteX15-1469" fmla="*/ 4229100 w 7467600"/>
              <a:gd name="connsiteY15-1470" fmla="*/ 1132840 h 1592824"/>
              <a:gd name="connsiteX16-1471" fmla="*/ 4300631 w 7467600"/>
              <a:gd name="connsiteY16-1472" fmla="*/ 1493836 h 1592824"/>
              <a:gd name="connsiteX17-1473" fmla="*/ 5725478 w 7467600"/>
              <a:gd name="connsiteY17-1474" fmla="*/ 1500505 h 1592824"/>
              <a:gd name="connsiteX18-1475" fmla="*/ 5859780 w 7467600"/>
              <a:gd name="connsiteY18-1476" fmla="*/ 1323340 h 1592824"/>
              <a:gd name="connsiteX19-1477" fmla="*/ 5852160 w 7467600"/>
              <a:gd name="connsiteY19-1478" fmla="*/ 904240 h 1592824"/>
              <a:gd name="connsiteX20-1479" fmla="*/ 5897880 w 7467600"/>
              <a:gd name="connsiteY20-1480" fmla="*/ 439420 h 1592824"/>
              <a:gd name="connsiteX21-1481" fmla="*/ 6408420 w 7467600"/>
              <a:gd name="connsiteY21-1482" fmla="*/ 401320 h 1592824"/>
              <a:gd name="connsiteX22-1483" fmla="*/ 6587490 w 7467600"/>
              <a:gd name="connsiteY22-1484" fmla="*/ 148908 h 1592824"/>
              <a:gd name="connsiteX23-1485" fmla="*/ 7467600 w 7467600"/>
              <a:gd name="connsiteY23-1486" fmla="*/ 119380 h 1592824"/>
              <a:gd name="connsiteX0-1487" fmla="*/ 0 w 7467600"/>
              <a:gd name="connsiteY0-1488" fmla="*/ 12700 h 1592824"/>
              <a:gd name="connsiteX1-1489" fmla="*/ 579120 w 7467600"/>
              <a:gd name="connsiteY1-1490" fmla="*/ 58420 h 1592824"/>
              <a:gd name="connsiteX2-1491" fmla="*/ 815340 w 7467600"/>
              <a:gd name="connsiteY2-1492" fmla="*/ 363220 h 1592824"/>
              <a:gd name="connsiteX3-1493" fmla="*/ 1074420 w 7467600"/>
              <a:gd name="connsiteY3-1494" fmla="*/ 439420 h 1592824"/>
              <a:gd name="connsiteX4-1495" fmla="*/ 1470660 w 7467600"/>
              <a:gd name="connsiteY4-1496" fmla="*/ 439420 h 1592824"/>
              <a:gd name="connsiteX5-1497" fmla="*/ 1584960 w 7467600"/>
              <a:gd name="connsiteY5-1498" fmla="*/ 652780 h 1592824"/>
              <a:gd name="connsiteX6-1499" fmla="*/ 1592580 w 7467600"/>
              <a:gd name="connsiteY6-1500" fmla="*/ 1239520 h 1592824"/>
              <a:gd name="connsiteX7-1501" fmla="*/ 1607820 w 7467600"/>
              <a:gd name="connsiteY7-1502" fmla="*/ 1513840 h 1592824"/>
              <a:gd name="connsiteX8-1503" fmla="*/ 1817370 w 7467600"/>
              <a:gd name="connsiteY8-1504" fmla="*/ 1562249 h 1592824"/>
              <a:gd name="connsiteX9-1505" fmla="*/ 2308860 w 7467600"/>
              <a:gd name="connsiteY9-1506" fmla="*/ 1570990 h 1592824"/>
              <a:gd name="connsiteX10-1507" fmla="*/ 2903220 w 7467600"/>
              <a:gd name="connsiteY10-1508" fmla="*/ 1536700 h 1592824"/>
              <a:gd name="connsiteX11-1509" fmla="*/ 2983230 w 7467600"/>
              <a:gd name="connsiteY11-1510" fmla="*/ 1234248 h 1592824"/>
              <a:gd name="connsiteX12-1511" fmla="*/ 3036570 w 7467600"/>
              <a:gd name="connsiteY12-1512" fmla="*/ 1044255 h 1592824"/>
              <a:gd name="connsiteX13-1513" fmla="*/ 3421380 w 7467600"/>
              <a:gd name="connsiteY13-1514" fmla="*/ 1010920 h 1592824"/>
              <a:gd name="connsiteX14-1515" fmla="*/ 4103370 w 7467600"/>
              <a:gd name="connsiteY14-1516" fmla="*/ 1009015 h 1592824"/>
              <a:gd name="connsiteX15-1517" fmla="*/ 4229100 w 7467600"/>
              <a:gd name="connsiteY15-1518" fmla="*/ 1132840 h 1592824"/>
              <a:gd name="connsiteX16-1519" fmla="*/ 4300631 w 7467600"/>
              <a:gd name="connsiteY16-1520" fmla="*/ 1493836 h 1592824"/>
              <a:gd name="connsiteX17-1521" fmla="*/ 5725478 w 7467600"/>
              <a:gd name="connsiteY17-1522" fmla="*/ 1500505 h 1592824"/>
              <a:gd name="connsiteX18-1523" fmla="*/ 5859780 w 7467600"/>
              <a:gd name="connsiteY18-1524" fmla="*/ 1323340 h 1592824"/>
              <a:gd name="connsiteX19-1525" fmla="*/ 5852160 w 7467600"/>
              <a:gd name="connsiteY19-1526" fmla="*/ 904240 h 1592824"/>
              <a:gd name="connsiteX20-1527" fmla="*/ 5897880 w 7467600"/>
              <a:gd name="connsiteY20-1528" fmla="*/ 439420 h 1592824"/>
              <a:gd name="connsiteX21-1529" fmla="*/ 6408420 w 7467600"/>
              <a:gd name="connsiteY21-1530" fmla="*/ 401320 h 1592824"/>
              <a:gd name="connsiteX22-1531" fmla="*/ 6587490 w 7467600"/>
              <a:gd name="connsiteY22-1532" fmla="*/ 148908 h 1592824"/>
              <a:gd name="connsiteX23-1533" fmla="*/ 7467600 w 7467600"/>
              <a:gd name="connsiteY23-1534" fmla="*/ 119380 h 159282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Lst>
            <a:rect l="l" t="t" r="r" b="b"/>
            <a:pathLst>
              <a:path w="7467600" h="1592824">
                <a:moveTo>
                  <a:pt x="0" y="12700"/>
                </a:moveTo>
                <a:cubicBezTo>
                  <a:pt x="221615" y="6350"/>
                  <a:pt x="443230" y="0"/>
                  <a:pt x="579120" y="58420"/>
                </a:cubicBezTo>
                <a:cubicBezTo>
                  <a:pt x="715010" y="116840"/>
                  <a:pt x="732790" y="299720"/>
                  <a:pt x="815340" y="363220"/>
                </a:cubicBezTo>
                <a:cubicBezTo>
                  <a:pt x="897890" y="426720"/>
                  <a:pt x="965200" y="426720"/>
                  <a:pt x="1074420" y="439420"/>
                </a:cubicBezTo>
                <a:cubicBezTo>
                  <a:pt x="1183640" y="452120"/>
                  <a:pt x="1385570" y="403860"/>
                  <a:pt x="1470660" y="439420"/>
                </a:cubicBezTo>
                <a:cubicBezTo>
                  <a:pt x="1555750" y="474980"/>
                  <a:pt x="1564640" y="519430"/>
                  <a:pt x="1584960" y="652780"/>
                </a:cubicBezTo>
                <a:cubicBezTo>
                  <a:pt x="1605280" y="786130"/>
                  <a:pt x="1588770" y="1096010"/>
                  <a:pt x="1592580" y="1239520"/>
                </a:cubicBezTo>
                <a:cubicBezTo>
                  <a:pt x="1596390" y="1383030"/>
                  <a:pt x="1570355" y="1460052"/>
                  <a:pt x="1607820" y="1513840"/>
                </a:cubicBezTo>
                <a:cubicBezTo>
                  <a:pt x="1645285" y="1567628"/>
                  <a:pt x="1699260" y="1557169"/>
                  <a:pt x="1817370" y="1562249"/>
                </a:cubicBezTo>
                <a:lnTo>
                  <a:pt x="2308860" y="1570990"/>
                </a:lnTo>
                <a:cubicBezTo>
                  <a:pt x="2489835" y="1566732"/>
                  <a:pt x="2790825" y="1592824"/>
                  <a:pt x="2903220" y="1536700"/>
                </a:cubicBezTo>
                <a:cubicBezTo>
                  <a:pt x="3015615" y="1480576"/>
                  <a:pt x="2984818" y="1363947"/>
                  <a:pt x="2983230" y="1234248"/>
                </a:cubicBezTo>
                <a:cubicBezTo>
                  <a:pt x="2981642" y="1156202"/>
                  <a:pt x="2963545" y="1081476"/>
                  <a:pt x="3036570" y="1044255"/>
                </a:cubicBezTo>
                <a:cubicBezTo>
                  <a:pt x="3109595" y="1007034"/>
                  <a:pt x="3255010" y="1022350"/>
                  <a:pt x="3421380" y="1010920"/>
                </a:cubicBezTo>
                <a:lnTo>
                  <a:pt x="4103370" y="1009015"/>
                </a:lnTo>
                <a:cubicBezTo>
                  <a:pt x="4237990" y="1029335"/>
                  <a:pt x="4227749" y="1047275"/>
                  <a:pt x="4229100" y="1132840"/>
                </a:cubicBezTo>
                <a:cubicBezTo>
                  <a:pt x="4229779" y="1277897"/>
                  <a:pt x="4161566" y="1419857"/>
                  <a:pt x="4300631" y="1493836"/>
                </a:cubicBezTo>
                <a:cubicBezTo>
                  <a:pt x="4553994" y="1573697"/>
                  <a:pt x="5465620" y="1528921"/>
                  <a:pt x="5725478" y="1500505"/>
                </a:cubicBezTo>
                <a:cubicBezTo>
                  <a:pt x="5814488" y="1467327"/>
                  <a:pt x="5838666" y="1422718"/>
                  <a:pt x="5859780" y="1323340"/>
                </a:cubicBezTo>
                <a:cubicBezTo>
                  <a:pt x="5880894" y="1223963"/>
                  <a:pt x="5845810" y="1051560"/>
                  <a:pt x="5852160" y="904240"/>
                </a:cubicBezTo>
                <a:cubicBezTo>
                  <a:pt x="5858510" y="756920"/>
                  <a:pt x="5848032" y="504932"/>
                  <a:pt x="5897880" y="439420"/>
                </a:cubicBezTo>
                <a:cubicBezTo>
                  <a:pt x="5981667" y="371664"/>
                  <a:pt x="6293485" y="449739"/>
                  <a:pt x="6408420" y="401320"/>
                </a:cubicBezTo>
                <a:cubicBezTo>
                  <a:pt x="6523355" y="352901"/>
                  <a:pt x="6410960" y="195898"/>
                  <a:pt x="6587490" y="148908"/>
                </a:cubicBezTo>
                <a:cubicBezTo>
                  <a:pt x="6747510" y="124778"/>
                  <a:pt x="7117080" y="133985"/>
                  <a:pt x="7467600" y="119380"/>
                </a:cubicBezTo>
              </a:path>
            </a:pathLst>
          </a:custGeom>
          <a:noFill/>
          <a:ln w="25400" cap="flat" cmpd="sng" algn="ctr">
            <a:solidFill>
              <a:srgbClr val="FFC000"/>
            </a:solidFill>
            <a:prstDash val="solid"/>
            <a:headEnd type="none" w="med" len="med"/>
            <a:tailEnd type="arrow" w="med" len="med"/>
          </a:ln>
          <a:effectLst>
            <a:outerShdw blurRad="40000" dist="20000" dir="5400000" rotWithShape="0">
              <a:srgbClr val="000000">
                <a:alpha val="38000"/>
              </a:srgbClr>
            </a:outerShdw>
          </a:effectLst>
        </p:spPr>
        <p:txBody>
          <a:bodyPr rtlCol="0" anchor="ctr"/>
          <a:p>
            <a:pPr marL="0" marR="0" lvl="0" indent="0" algn="ctr" defTabSz="4572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8ED3"/>
              </a:solidFill>
              <a:effectLst/>
              <a:uLnTx/>
              <a:uFillTx/>
              <a:latin typeface="+mn-ea"/>
              <a:ea typeface="+mn-ea"/>
              <a:cs typeface="+mn-cs"/>
            </a:endParaRPr>
          </a:p>
        </p:txBody>
      </p:sp>
      <p:sp>
        <p:nvSpPr>
          <p:cNvPr id="200" name="TextBox 199"/>
          <p:cNvSpPr txBox="1"/>
          <p:nvPr/>
        </p:nvSpPr>
        <p:spPr>
          <a:xfrm>
            <a:off x="3345475" y="4497869"/>
            <a:ext cx="1865536" cy="307777"/>
          </a:xfrm>
          <a:prstGeom prst="rect">
            <a:avLst/>
          </a:prstGeom>
          <a:noFill/>
        </p:spPr>
        <p:txBody>
          <a:bodyPr wrap="square" rtlCol="0">
            <a:spAutoFit/>
          </a:bodyPr>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err="1" smtClean="0">
                <a:ln>
                  <a:noFill/>
                </a:ln>
                <a:solidFill>
                  <a:sysClr val="windowText" lastClr="000000"/>
                </a:solidFill>
                <a:effectLst/>
                <a:uLnTx/>
                <a:uFillTx/>
                <a:latin typeface="+mn-ea"/>
                <a:ea typeface="+mn-ea"/>
              </a:rPr>
              <a:t>FlexE</a:t>
            </a:r>
            <a:r>
              <a:rPr kumimoji="0" lang="en-US" altLang="zh-CN" sz="1400" b="0" i="0" u="none" strike="noStrike" kern="0" cap="none" spc="0" normalizeH="0" baseline="0" noProof="0" dirty="0" smtClean="0">
                <a:ln>
                  <a:noFill/>
                </a:ln>
                <a:solidFill>
                  <a:sysClr val="windowText" lastClr="000000"/>
                </a:solidFill>
                <a:effectLst/>
                <a:uLnTx/>
                <a:uFillTx/>
                <a:latin typeface="+mn-ea"/>
                <a:ea typeface="+mn-ea"/>
              </a:rPr>
              <a:t>  Tunnel</a:t>
            </a:r>
            <a:endParaRPr kumimoji="0" lang="zh-CN" altLang="en-US" sz="1400" b="0" i="0" u="none" strike="noStrike" kern="0" cap="none" spc="0" normalizeH="0" baseline="0" noProof="0" dirty="0">
              <a:ln>
                <a:noFill/>
              </a:ln>
              <a:solidFill>
                <a:sysClr val="windowText" lastClr="000000"/>
              </a:solidFill>
              <a:effectLst/>
              <a:uLnTx/>
              <a:uFillTx/>
              <a:latin typeface="+mn-ea"/>
              <a:ea typeface="+mn-ea"/>
            </a:endParaRPr>
          </a:p>
        </p:txBody>
      </p:sp>
      <p:sp>
        <p:nvSpPr>
          <p:cNvPr id="4" name="圆角矩形 3"/>
          <p:cNvSpPr/>
          <p:nvPr/>
        </p:nvSpPr>
        <p:spPr>
          <a:xfrm>
            <a:off x="8182496" y="1618829"/>
            <a:ext cx="3857891" cy="3292719"/>
          </a:xfrm>
          <a:prstGeom prst="roundRect">
            <a:avLst>
              <a:gd name="adj" fmla="val 0"/>
            </a:avLst>
          </a:prstGeom>
          <a:solidFill>
            <a:srgbClr val="C9C9C9">
              <a:alpha val="30196"/>
            </a:srgbClr>
          </a:solidFill>
          <a:ln w="22225">
            <a:noFill/>
            <a:prstDash val="solid"/>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p>
            <a:pPr algn="ctr"/>
            <a:endParaRPr lang="zh-CN" altLang="en-US" sz="900">
              <a:solidFill>
                <a:schemeClr val="tx1"/>
              </a:solidFill>
              <a:ea typeface="微软雅黑" panose="020B0503020204020204" charset="-122"/>
            </a:endParaRPr>
          </a:p>
        </p:txBody>
      </p:sp>
      <p:pic>
        <p:nvPicPr>
          <p:cNvPr id="64" name="Picture 2"/>
          <p:cNvPicPr>
            <a:picLocks noChangeAspect="1" noChangeArrowheads="1"/>
          </p:cNvPicPr>
          <p:nvPr/>
        </p:nvPicPr>
        <p:blipFill>
          <a:blip r:embed="rId1" cstate="print"/>
          <a:srcRect/>
          <a:stretch>
            <a:fillRect/>
          </a:stretch>
        </p:blipFill>
        <p:spPr bwMode="auto">
          <a:xfrm>
            <a:off x="8871133" y="2313129"/>
            <a:ext cx="2627941" cy="1364960"/>
          </a:xfrm>
          <a:prstGeom prst="rect">
            <a:avLst/>
          </a:prstGeom>
          <a:noFill/>
          <a:ln w="9525">
            <a:noFill/>
            <a:miter lim="800000"/>
            <a:headEnd/>
            <a:tailEnd/>
          </a:ln>
        </p:spPr>
      </p:pic>
      <p:sp>
        <p:nvSpPr>
          <p:cNvPr id="76" name="任意多边形 75"/>
          <p:cNvSpPr/>
          <p:nvPr/>
        </p:nvSpPr>
        <p:spPr bwMode="auto">
          <a:xfrm>
            <a:off x="9013173" y="2642417"/>
            <a:ext cx="2485902" cy="282222"/>
          </a:xfrm>
          <a:custGeom>
            <a:avLst/>
            <a:gdLst>
              <a:gd name="connsiteX0" fmla="*/ 0 w 2682993"/>
              <a:gd name="connsiteY0" fmla="*/ 282222 h 282222"/>
              <a:gd name="connsiteX1" fmla="*/ 643467 w 2682993"/>
              <a:gd name="connsiteY1" fmla="*/ 237067 h 282222"/>
              <a:gd name="connsiteX2" fmla="*/ 1343378 w 2682993"/>
              <a:gd name="connsiteY2" fmla="*/ 124178 h 282222"/>
              <a:gd name="connsiteX3" fmla="*/ 2043289 w 2682993"/>
              <a:gd name="connsiteY3" fmla="*/ 180622 h 282222"/>
              <a:gd name="connsiteX4" fmla="*/ 2585156 w 2682993"/>
              <a:gd name="connsiteY4" fmla="*/ 33867 h 282222"/>
              <a:gd name="connsiteX5" fmla="*/ 2630311 w 2682993"/>
              <a:gd name="connsiteY5" fmla="*/ 33867 h 282222"/>
              <a:gd name="connsiteX6" fmla="*/ 2664178 w 2682993"/>
              <a:gd name="connsiteY6" fmla="*/ 0 h 28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2993" h="282222">
                <a:moveTo>
                  <a:pt x="0" y="282222"/>
                </a:moveTo>
                <a:cubicBezTo>
                  <a:pt x="209785" y="272815"/>
                  <a:pt x="419571" y="263408"/>
                  <a:pt x="643467" y="237067"/>
                </a:cubicBezTo>
                <a:cubicBezTo>
                  <a:pt x="867363" y="210726"/>
                  <a:pt x="1110074" y="133585"/>
                  <a:pt x="1343378" y="124178"/>
                </a:cubicBezTo>
                <a:cubicBezTo>
                  <a:pt x="1576682" y="114771"/>
                  <a:pt x="1836326" y="195674"/>
                  <a:pt x="2043289" y="180622"/>
                </a:cubicBezTo>
                <a:cubicBezTo>
                  <a:pt x="2250252" y="165570"/>
                  <a:pt x="2487319" y="58326"/>
                  <a:pt x="2585156" y="33867"/>
                </a:cubicBezTo>
                <a:cubicBezTo>
                  <a:pt x="2682993" y="9408"/>
                  <a:pt x="2617141" y="39511"/>
                  <a:pt x="2630311" y="33867"/>
                </a:cubicBezTo>
                <a:cubicBezTo>
                  <a:pt x="2643481" y="28223"/>
                  <a:pt x="2653829" y="14111"/>
                  <a:pt x="2664178" y="0"/>
                </a:cubicBezTo>
              </a:path>
            </a:pathLst>
          </a:custGeom>
          <a:noFill/>
          <a:ln w="19050" cap="flat" cmpd="sng" algn="ctr">
            <a:solidFill>
              <a:srgbClr val="F79646"/>
            </a:solidFill>
            <a:prstDash val="solid"/>
            <a:round/>
            <a:headEnd type="none" w="med" len="med"/>
            <a:tailEnd type="none" w="med" len="med"/>
          </a:ln>
          <a:effectLst/>
        </p:spPr>
        <p:txBody>
          <a:bodyPr vert="horz" wrap="square" lIns="91404" tIns="45701" rIns="91404" bIns="45701" numCol="1" rtlCol="0" anchor="t" anchorCtr="0" compatLnSpc="1"/>
          <a:p>
            <a:pPr marL="0" marR="0" lvl="0" indent="0" defTabSz="456565"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0" cap="none" spc="0" normalizeH="0" baseline="0" noProof="0" dirty="0" smtClean="0">
              <a:ln>
                <a:noFill/>
              </a:ln>
              <a:effectLst/>
              <a:uLnTx/>
              <a:uFillTx/>
              <a:latin typeface="微软雅黑" panose="020B0503020204020204" charset="-122"/>
              <a:ea typeface="微软雅黑" panose="020B0503020204020204" charset="-122"/>
            </a:endParaRPr>
          </a:p>
        </p:txBody>
      </p:sp>
      <p:grpSp>
        <p:nvGrpSpPr>
          <p:cNvPr id="93" name="组合 92"/>
          <p:cNvGrpSpPr/>
          <p:nvPr/>
        </p:nvGrpSpPr>
        <p:grpSpPr>
          <a:xfrm>
            <a:off x="8365115" y="1875873"/>
            <a:ext cx="1948766" cy="973808"/>
            <a:chOff x="4527175" y="1203408"/>
            <a:chExt cx="1948766" cy="973808"/>
          </a:xfrm>
        </p:grpSpPr>
        <p:cxnSp>
          <p:nvCxnSpPr>
            <p:cNvPr id="94" name="直接连接符 93"/>
            <p:cNvCxnSpPr/>
            <p:nvPr/>
          </p:nvCxnSpPr>
          <p:spPr bwMode="auto">
            <a:xfrm flipH="1">
              <a:off x="5260939" y="1214563"/>
              <a:ext cx="1215002" cy="962653"/>
            </a:xfrm>
            <a:prstGeom prst="line">
              <a:avLst/>
            </a:prstGeom>
            <a:solidFill>
              <a:srgbClr val="4F81BD"/>
            </a:solidFill>
            <a:ln w="9525" cap="flat" cmpd="sng" algn="ctr">
              <a:solidFill>
                <a:srgbClr val="F79646"/>
              </a:solidFill>
              <a:prstDash val="dash"/>
              <a:round/>
              <a:headEnd type="none" w="med" len="med"/>
              <a:tailEnd type="triangle" w="med" len="med"/>
            </a:ln>
            <a:effectLst/>
          </p:spPr>
        </p:cxnSp>
        <p:sp>
          <p:nvSpPr>
            <p:cNvPr id="95" name="矩形 94"/>
            <p:cNvSpPr/>
            <p:nvPr/>
          </p:nvSpPr>
          <p:spPr>
            <a:xfrm>
              <a:off x="5175233" y="1203408"/>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A</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96" name="矩形 95"/>
            <p:cNvSpPr/>
            <p:nvPr/>
          </p:nvSpPr>
          <p:spPr>
            <a:xfrm>
              <a:off x="5175233" y="1349966"/>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B</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97" name="矩形 96"/>
            <p:cNvSpPr/>
            <p:nvPr/>
          </p:nvSpPr>
          <p:spPr>
            <a:xfrm>
              <a:off x="5175233" y="1496524"/>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C</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98" name="矩形 97"/>
            <p:cNvSpPr/>
            <p:nvPr/>
          </p:nvSpPr>
          <p:spPr>
            <a:xfrm>
              <a:off x="5175233" y="1643082"/>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D</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99" name="矩形 98"/>
            <p:cNvSpPr/>
            <p:nvPr/>
          </p:nvSpPr>
          <p:spPr>
            <a:xfrm>
              <a:off x="5175233" y="1789640"/>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E</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100" name="TextBox 99"/>
            <p:cNvSpPr txBox="1"/>
            <p:nvPr/>
          </p:nvSpPr>
          <p:spPr bwMode="auto">
            <a:xfrm>
              <a:off x="4527175" y="1204586"/>
              <a:ext cx="807931" cy="246181"/>
            </a:xfrm>
            <a:prstGeom prst="rect">
              <a:avLst/>
            </a:prstGeom>
            <a:noFill/>
          </p:spPr>
          <p:txBody>
            <a:bodyPr wrap="square" lIns="91402" tIns="45700" rIns="91402" bIns="45700">
              <a:spAutoFit/>
            </a:bodyPr>
            <a:p>
              <a:pPr marL="0" marR="0" lvl="0" indent="0" algn="ctr" defTabSz="252095" eaLnBrk="0" fontAlgn="auto" latinLnBrk="0" hangingPunct="0">
                <a:lnSpc>
                  <a:spcPct val="100000"/>
                </a:lnSpc>
                <a:spcBef>
                  <a:spcPts val="0"/>
                </a:spcBef>
                <a:spcAft>
                  <a:spcPts val="0"/>
                </a:spcAft>
                <a:buClrTx/>
                <a:buSzTx/>
                <a:buFontTx/>
                <a:buNone/>
                <a:defRPr/>
              </a:pPr>
              <a:r>
                <a:rPr kumimoji="0" lang="zh-CN" altLang="en-US" sz="1000" b="1"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标签栈</a:t>
              </a:r>
              <a:endParaRPr kumimoji="0" lang="en-US" altLang="zh-CN" sz="1000" b="1"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endParaRPr>
            </a:p>
          </p:txBody>
        </p:sp>
      </p:grpSp>
      <p:sp>
        <p:nvSpPr>
          <p:cNvPr id="110" name="矩形 109"/>
          <p:cNvSpPr/>
          <p:nvPr/>
        </p:nvSpPr>
        <p:spPr>
          <a:xfrm>
            <a:off x="8890318" y="3727867"/>
            <a:ext cx="379017" cy="240081"/>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7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PDU</a:t>
            </a:r>
            <a:endParaRPr kumimoji="0" lang="zh-CN" altLang="en-US" sz="7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111" name="矩形 110"/>
          <p:cNvSpPr/>
          <p:nvPr/>
        </p:nvSpPr>
        <p:spPr>
          <a:xfrm>
            <a:off x="8890318" y="2981107"/>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A</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112" name="矩形 111"/>
          <p:cNvSpPr/>
          <p:nvPr/>
        </p:nvSpPr>
        <p:spPr>
          <a:xfrm>
            <a:off x="8890318" y="3127665"/>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B</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113" name="矩形 112"/>
          <p:cNvSpPr/>
          <p:nvPr/>
        </p:nvSpPr>
        <p:spPr>
          <a:xfrm>
            <a:off x="8890318" y="3274223"/>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C</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114" name="矩形 113"/>
          <p:cNvSpPr/>
          <p:nvPr/>
        </p:nvSpPr>
        <p:spPr>
          <a:xfrm>
            <a:off x="8890318" y="3420781"/>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D</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sp>
        <p:nvSpPr>
          <p:cNvPr id="115" name="矩形 114"/>
          <p:cNvSpPr/>
          <p:nvPr/>
        </p:nvSpPr>
        <p:spPr>
          <a:xfrm>
            <a:off x="8890318" y="3567339"/>
            <a:ext cx="379017" cy="154178"/>
          </a:xfrm>
          <a:prstGeom prst="rect">
            <a:avLst/>
          </a:prstGeom>
          <a:solidFill>
            <a:srgbClr val="F79646">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smtClean="0">
                <a:ln>
                  <a:noFill/>
                </a:ln>
                <a:effectLst/>
                <a:uLnTx/>
                <a:uFillTx/>
                <a:latin typeface="微软雅黑" panose="020B0503020204020204" charset="-122"/>
                <a:ea typeface="微软雅黑" panose="020B0503020204020204" charset="-122"/>
                <a:cs typeface="+mn-cs"/>
              </a:rPr>
              <a:t>E</a:t>
            </a:r>
            <a:endParaRPr kumimoji="0" lang="zh-CN" altLang="en-US" sz="800" b="0" i="0" u="none" strike="noStrike" kern="0" cap="none" spc="0" normalizeH="0" baseline="0" noProof="0" dirty="0">
              <a:ln>
                <a:noFill/>
              </a:ln>
              <a:effectLst/>
              <a:uLnTx/>
              <a:uFillTx/>
              <a:latin typeface="微软雅黑" panose="020B0503020204020204" charset="-122"/>
              <a:ea typeface="微软雅黑" panose="020B0503020204020204" charset="-122"/>
              <a:cs typeface="+mn-cs"/>
            </a:endParaRPr>
          </a:p>
        </p:txBody>
      </p:sp>
      <p:grpSp>
        <p:nvGrpSpPr>
          <p:cNvPr id="69" name="组合 285"/>
          <p:cNvGrpSpPr/>
          <p:nvPr/>
        </p:nvGrpSpPr>
        <p:grpSpPr>
          <a:xfrm>
            <a:off x="10111442" y="1674545"/>
            <a:ext cx="485721" cy="453783"/>
            <a:chOff x="7560911" y="728764"/>
            <a:chExt cx="588296" cy="571597"/>
          </a:xfrm>
        </p:grpSpPr>
        <p:grpSp>
          <p:nvGrpSpPr>
            <p:cNvPr id="70" name="Group 141"/>
            <p:cNvGrpSpPr>
              <a:grpSpLocks noChangeAspect="1"/>
            </p:cNvGrpSpPr>
            <p:nvPr/>
          </p:nvGrpSpPr>
          <p:grpSpPr bwMode="auto">
            <a:xfrm>
              <a:off x="7806101" y="728764"/>
              <a:ext cx="343106" cy="571597"/>
              <a:chOff x="4294187" y="2522537"/>
              <a:chExt cx="628650" cy="665163"/>
            </a:xfrm>
          </p:grpSpPr>
          <p:sp>
            <p:nvSpPr>
              <p:cNvPr id="74" name="Freeform 19"/>
              <p:cNvSpPr/>
              <p:nvPr/>
            </p:nvSpPr>
            <p:spPr bwMode="auto">
              <a:xfrm>
                <a:off x="4294187" y="2522537"/>
                <a:ext cx="628650" cy="665163"/>
              </a:xfrm>
              <a:custGeom>
                <a:avLst/>
                <a:gdLst>
                  <a:gd name="T0" fmla="*/ 0 w 396"/>
                  <a:gd name="T1" fmla="*/ 2147483647 h 419"/>
                  <a:gd name="T2" fmla="*/ 2147483647 w 396"/>
                  <a:gd name="T3" fmla="*/ 0 h 419"/>
                  <a:gd name="T4" fmla="*/ 2147483647 w 396"/>
                  <a:gd name="T5" fmla="*/ 2147483647 h 419"/>
                  <a:gd name="T6" fmla="*/ 2147483647 w 396"/>
                  <a:gd name="T7" fmla="*/ 2147483647 h 419"/>
                  <a:gd name="T8" fmla="*/ 2147483647 w 396"/>
                  <a:gd name="T9" fmla="*/ 2147483647 h 419"/>
                  <a:gd name="T10" fmla="*/ 0 w 396"/>
                  <a:gd name="T11" fmla="*/ 2147483647 h 419"/>
                  <a:gd name="T12" fmla="*/ 0 w 396"/>
                  <a:gd name="T13" fmla="*/ 2147483647 h 419"/>
                  <a:gd name="T14" fmla="*/ 0 60000 65536"/>
                  <a:gd name="T15" fmla="*/ 0 60000 65536"/>
                  <a:gd name="T16" fmla="*/ 0 60000 65536"/>
                  <a:gd name="T17" fmla="*/ 0 60000 65536"/>
                  <a:gd name="T18" fmla="*/ 0 60000 65536"/>
                  <a:gd name="T19" fmla="*/ 0 60000 65536"/>
                  <a:gd name="T20" fmla="*/ 0 60000 65536"/>
                  <a:gd name="T21" fmla="*/ 0 w 396"/>
                  <a:gd name="T22" fmla="*/ 0 h 419"/>
                  <a:gd name="T23" fmla="*/ 396 w 396"/>
                  <a:gd name="T24" fmla="*/ 419 h 4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6" h="419">
                    <a:moveTo>
                      <a:pt x="0" y="48"/>
                    </a:moveTo>
                    <a:lnTo>
                      <a:pt x="189" y="0"/>
                    </a:lnTo>
                    <a:lnTo>
                      <a:pt x="396" y="54"/>
                    </a:lnTo>
                    <a:lnTo>
                      <a:pt x="396" y="361"/>
                    </a:lnTo>
                    <a:lnTo>
                      <a:pt x="207" y="419"/>
                    </a:lnTo>
                    <a:lnTo>
                      <a:pt x="0" y="353"/>
                    </a:lnTo>
                    <a:lnTo>
                      <a:pt x="0" y="48"/>
                    </a:lnTo>
                    <a:close/>
                  </a:path>
                </a:pathLst>
              </a:custGeom>
              <a:solidFill>
                <a:srgbClr val="3D61A4"/>
              </a:solidFill>
              <a:ln w="9525">
                <a:noFill/>
                <a:round/>
              </a:ln>
            </p:spPr>
            <p:txBody>
              <a:bodyPr/>
              <a:p>
                <a:pPr defTabSz="913765" fontAlgn="auto">
                  <a:spcBef>
                    <a:spcPts val="0"/>
                  </a:spcBef>
                  <a:spcAft>
                    <a:spcPts val="0"/>
                  </a:spcAft>
                  <a:defRPr/>
                </a:pPr>
                <a:endParaRPr lang="zh-CN" altLang="en-US" sz="1200" kern="0" dirty="0">
                  <a:latin typeface="+mn-ea"/>
                  <a:ea typeface="+mn-ea"/>
                  <a:cs typeface="+mn-cs"/>
                </a:endParaRPr>
              </a:p>
            </p:txBody>
          </p:sp>
          <p:sp>
            <p:nvSpPr>
              <p:cNvPr id="75" name="Freeform 20"/>
              <p:cNvSpPr/>
              <p:nvPr/>
            </p:nvSpPr>
            <p:spPr bwMode="auto">
              <a:xfrm>
                <a:off x="4294187" y="2547937"/>
                <a:ext cx="628650" cy="639763"/>
              </a:xfrm>
              <a:custGeom>
                <a:avLst/>
                <a:gdLst>
                  <a:gd name="T0" fmla="*/ 2147483647 w 197"/>
                  <a:gd name="T1" fmla="*/ 2147483647 h 201"/>
                  <a:gd name="T2" fmla="*/ 2147483647 w 197"/>
                  <a:gd name="T3" fmla="*/ 2147483647 h 201"/>
                  <a:gd name="T4" fmla="*/ 2147483647 w 197"/>
                  <a:gd name="T5" fmla="*/ 2147483647 h 201"/>
                  <a:gd name="T6" fmla="*/ 2147483647 w 197"/>
                  <a:gd name="T7" fmla="*/ 2147483647 h 201"/>
                  <a:gd name="T8" fmla="*/ 2147483647 w 197"/>
                  <a:gd name="T9" fmla="*/ 2147483647 h 201"/>
                  <a:gd name="T10" fmla="*/ 2147483647 w 197"/>
                  <a:gd name="T11" fmla="*/ 2147483647 h 201"/>
                  <a:gd name="T12" fmla="*/ 2147483647 w 197"/>
                  <a:gd name="T13" fmla="*/ 2147483647 h 201"/>
                  <a:gd name="T14" fmla="*/ 2147483647 w 197"/>
                  <a:gd name="T15" fmla="*/ 2147483647 h 201"/>
                  <a:gd name="T16" fmla="*/ 2147483647 w 197"/>
                  <a:gd name="T17" fmla="*/ 2147483647 h 201"/>
                  <a:gd name="T18" fmla="*/ 2147483647 w 197"/>
                  <a:gd name="T19" fmla="*/ 2147483647 h 201"/>
                  <a:gd name="T20" fmla="*/ 2147483647 w 197"/>
                  <a:gd name="T21" fmla="*/ 2147483647 h 201"/>
                  <a:gd name="T22" fmla="*/ 2147483647 w 197"/>
                  <a:gd name="T23" fmla="*/ 0 h 201"/>
                  <a:gd name="T24" fmla="*/ 2147483647 w 197"/>
                  <a:gd name="T25" fmla="*/ 2147483647 h 201"/>
                  <a:gd name="T26" fmla="*/ 2147483647 w 197"/>
                  <a:gd name="T27" fmla="*/ 2147483647 h 201"/>
                  <a:gd name="T28" fmla="*/ 0 w 197"/>
                  <a:gd name="T29" fmla="*/ 2147483647 h 201"/>
                  <a:gd name="T30" fmla="*/ 0 w 197"/>
                  <a:gd name="T31" fmla="*/ 2147483647 h 201"/>
                  <a:gd name="T32" fmla="*/ 2147483647 w 197"/>
                  <a:gd name="T33" fmla="*/ 2147483647 h 201"/>
                  <a:gd name="T34" fmla="*/ 2147483647 w 197"/>
                  <a:gd name="T35" fmla="*/ 2147483647 h 201"/>
                  <a:gd name="T36" fmla="*/ 2147483647 w 197"/>
                  <a:gd name="T37" fmla="*/ 2147483647 h 201"/>
                  <a:gd name="T38" fmla="*/ 2147483647 w 197"/>
                  <a:gd name="T39" fmla="*/ 2147483647 h 201"/>
                  <a:gd name="T40" fmla="*/ 2147483647 w 197"/>
                  <a:gd name="T41" fmla="*/ 2147483647 h 201"/>
                  <a:gd name="T42" fmla="*/ 2147483647 w 197"/>
                  <a:gd name="T43" fmla="*/ 2147483647 h 201"/>
                  <a:gd name="T44" fmla="*/ 2147483647 w 197"/>
                  <a:gd name="T45" fmla="*/ 2147483647 h 201"/>
                  <a:gd name="T46" fmla="*/ 2147483647 w 197"/>
                  <a:gd name="T47" fmla="*/ 2147483647 h 201"/>
                  <a:gd name="T48" fmla="*/ 2147483647 w 197"/>
                  <a:gd name="T49" fmla="*/ 2147483647 h 201"/>
                  <a:gd name="T50" fmla="*/ 2147483647 w 197"/>
                  <a:gd name="T51" fmla="*/ 2147483647 h 201"/>
                  <a:gd name="T52" fmla="*/ 2147483647 w 197"/>
                  <a:gd name="T53" fmla="*/ 2147483647 h 201"/>
                  <a:gd name="T54" fmla="*/ 2147483647 w 197"/>
                  <a:gd name="T55" fmla="*/ 2147483647 h 201"/>
                  <a:gd name="T56" fmla="*/ 2147483647 w 197"/>
                  <a:gd name="T57" fmla="*/ 2147483647 h 201"/>
                  <a:gd name="T58" fmla="*/ 2147483647 w 197"/>
                  <a:gd name="T59" fmla="*/ 2147483647 h 201"/>
                  <a:gd name="T60" fmla="*/ 2147483647 w 197"/>
                  <a:gd name="T61" fmla="*/ 2147483647 h 201"/>
                  <a:gd name="T62" fmla="*/ 2147483647 w 197"/>
                  <a:gd name="T63" fmla="*/ 2147483647 h 2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7"/>
                  <a:gd name="T97" fmla="*/ 0 h 201"/>
                  <a:gd name="T98" fmla="*/ 197 w 197"/>
                  <a:gd name="T99" fmla="*/ 201 h 2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7" h="201">
                    <a:moveTo>
                      <a:pt x="197" y="19"/>
                    </a:moveTo>
                    <a:cubicBezTo>
                      <a:pt x="192" y="18"/>
                      <a:pt x="192" y="18"/>
                      <a:pt x="192" y="18"/>
                    </a:cubicBezTo>
                    <a:cubicBezTo>
                      <a:pt x="173" y="23"/>
                      <a:pt x="104" y="45"/>
                      <a:pt x="103" y="46"/>
                    </a:cubicBezTo>
                    <a:cubicBezTo>
                      <a:pt x="102" y="46"/>
                      <a:pt x="91" y="42"/>
                      <a:pt x="76" y="37"/>
                    </a:cubicBezTo>
                    <a:cubicBezTo>
                      <a:pt x="98" y="31"/>
                      <a:pt x="165" y="11"/>
                      <a:pt x="165" y="11"/>
                    </a:cubicBezTo>
                    <a:cubicBezTo>
                      <a:pt x="165" y="10"/>
                      <a:pt x="165" y="10"/>
                      <a:pt x="165" y="10"/>
                    </a:cubicBezTo>
                    <a:cubicBezTo>
                      <a:pt x="160" y="9"/>
                      <a:pt x="160" y="9"/>
                      <a:pt x="160" y="9"/>
                    </a:cubicBezTo>
                    <a:cubicBezTo>
                      <a:pt x="72" y="36"/>
                      <a:pt x="72" y="36"/>
                      <a:pt x="72" y="36"/>
                    </a:cubicBezTo>
                    <a:cubicBezTo>
                      <a:pt x="62" y="33"/>
                      <a:pt x="52" y="30"/>
                      <a:pt x="41" y="26"/>
                    </a:cubicBezTo>
                    <a:cubicBezTo>
                      <a:pt x="62" y="21"/>
                      <a:pt x="131" y="2"/>
                      <a:pt x="131" y="2"/>
                    </a:cubicBezTo>
                    <a:cubicBezTo>
                      <a:pt x="130" y="2"/>
                      <a:pt x="130" y="2"/>
                      <a:pt x="130" y="2"/>
                    </a:cubicBezTo>
                    <a:cubicBezTo>
                      <a:pt x="126" y="0"/>
                      <a:pt x="126" y="0"/>
                      <a:pt x="126" y="0"/>
                    </a:cubicBezTo>
                    <a:cubicBezTo>
                      <a:pt x="37" y="25"/>
                      <a:pt x="37" y="25"/>
                      <a:pt x="37" y="25"/>
                    </a:cubicBezTo>
                    <a:cubicBezTo>
                      <a:pt x="23" y="21"/>
                      <a:pt x="11" y="17"/>
                      <a:pt x="5" y="15"/>
                    </a:cubicBezTo>
                    <a:cubicBezTo>
                      <a:pt x="0" y="16"/>
                      <a:pt x="0" y="16"/>
                      <a:pt x="0" y="16"/>
                    </a:cubicBezTo>
                    <a:cubicBezTo>
                      <a:pt x="0" y="19"/>
                      <a:pt x="0" y="19"/>
                      <a:pt x="0" y="19"/>
                    </a:cubicBezTo>
                    <a:cubicBezTo>
                      <a:pt x="33" y="30"/>
                      <a:pt x="33" y="30"/>
                      <a:pt x="33" y="30"/>
                    </a:cubicBezTo>
                    <a:cubicBezTo>
                      <a:pt x="33" y="179"/>
                      <a:pt x="33" y="179"/>
                      <a:pt x="33" y="179"/>
                    </a:cubicBezTo>
                    <a:cubicBezTo>
                      <a:pt x="36" y="180"/>
                      <a:pt x="36" y="180"/>
                      <a:pt x="36" y="180"/>
                    </a:cubicBezTo>
                    <a:cubicBezTo>
                      <a:pt x="36" y="180"/>
                      <a:pt x="36" y="180"/>
                      <a:pt x="36" y="180"/>
                    </a:cubicBezTo>
                    <a:cubicBezTo>
                      <a:pt x="36" y="180"/>
                      <a:pt x="36" y="50"/>
                      <a:pt x="36" y="30"/>
                    </a:cubicBezTo>
                    <a:cubicBezTo>
                      <a:pt x="67" y="40"/>
                      <a:pt x="67" y="40"/>
                      <a:pt x="67" y="40"/>
                    </a:cubicBezTo>
                    <a:cubicBezTo>
                      <a:pt x="67" y="190"/>
                      <a:pt x="67" y="190"/>
                      <a:pt x="67" y="190"/>
                    </a:cubicBezTo>
                    <a:cubicBezTo>
                      <a:pt x="70" y="191"/>
                      <a:pt x="70" y="191"/>
                      <a:pt x="70" y="191"/>
                    </a:cubicBezTo>
                    <a:cubicBezTo>
                      <a:pt x="70" y="41"/>
                      <a:pt x="70" y="41"/>
                      <a:pt x="70" y="41"/>
                    </a:cubicBezTo>
                    <a:cubicBezTo>
                      <a:pt x="100" y="51"/>
                      <a:pt x="100" y="51"/>
                      <a:pt x="100" y="51"/>
                    </a:cubicBezTo>
                    <a:cubicBezTo>
                      <a:pt x="100" y="200"/>
                      <a:pt x="100" y="200"/>
                      <a:pt x="100" y="200"/>
                    </a:cubicBezTo>
                    <a:cubicBezTo>
                      <a:pt x="103" y="201"/>
                      <a:pt x="103" y="201"/>
                      <a:pt x="103" y="201"/>
                    </a:cubicBezTo>
                    <a:cubicBezTo>
                      <a:pt x="105" y="200"/>
                      <a:pt x="105" y="200"/>
                      <a:pt x="105" y="200"/>
                    </a:cubicBezTo>
                    <a:cubicBezTo>
                      <a:pt x="105" y="51"/>
                      <a:pt x="105" y="51"/>
                      <a:pt x="105" y="51"/>
                    </a:cubicBezTo>
                    <a:cubicBezTo>
                      <a:pt x="197" y="22"/>
                      <a:pt x="197" y="22"/>
                      <a:pt x="197" y="22"/>
                    </a:cubicBezTo>
                    <a:lnTo>
                      <a:pt x="197" y="19"/>
                    </a:lnTo>
                    <a:close/>
                  </a:path>
                </a:pathLst>
              </a:custGeom>
              <a:solidFill>
                <a:srgbClr val="FFFFFF"/>
              </a:solidFill>
              <a:ln w="9525">
                <a:noFill/>
                <a:round/>
              </a:ln>
            </p:spPr>
            <p:txBody>
              <a:bodyPr/>
              <a:p>
                <a:pPr defTabSz="913765" fontAlgn="auto">
                  <a:spcBef>
                    <a:spcPts val="0"/>
                  </a:spcBef>
                  <a:spcAft>
                    <a:spcPts val="0"/>
                  </a:spcAft>
                  <a:defRPr/>
                </a:pPr>
                <a:endParaRPr lang="zh-CN" altLang="en-US" sz="1200" kern="0" dirty="0">
                  <a:latin typeface="+mn-ea"/>
                  <a:ea typeface="+mn-ea"/>
                  <a:cs typeface="+mn-cs"/>
                </a:endParaRPr>
              </a:p>
            </p:txBody>
          </p:sp>
        </p:grpSp>
        <p:grpSp>
          <p:nvGrpSpPr>
            <p:cNvPr id="71" name="Group 141"/>
            <p:cNvGrpSpPr>
              <a:grpSpLocks noChangeAspect="1"/>
            </p:cNvGrpSpPr>
            <p:nvPr/>
          </p:nvGrpSpPr>
          <p:grpSpPr bwMode="auto">
            <a:xfrm>
              <a:off x="7560911" y="728764"/>
              <a:ext cx="343106" cy="571597"/>
              <a:chOff x="4294187" y="2522537"/>
              <a:chExt cx="628650" cy="665163"/>
            </a:xfrm>
          </p:grpSpPr>
          <p:sp>
            <p:nvSpPr>
              <p:cNvPr id="72" name="Freeform 19"/>
              <p:cNvSpPr/>
              <p:nvPr/>
            </p:nvSpPr>
            <p:spPr bwMode="auto">
              <a:xfrm>
                <a:off x="4294187" y="2522537"/>
                <a:ext cx="628650" cy="665163"/>
              </a:xfrm>
              <a:custGeom>
                <a:avLst/>
                <a:gdLst>
                  <a:gd name="T0" fmla="*/ 0 w 396"/>
                  <a:gd name="T1" fmla="*/ 2147483647 h 419"/>
                  <a:gd name="T2" fmla="*/ 2147483647 w 396"/>
                  <a:gd name="T3" fmla="*/ 0 h 419"/>
                  <a:gd name="T4" fmla="*/ 2147483647 w 396"/>
                  <a:gd name="T5" fmla="*/ 2147483647 h 419"/>
                  <a:gd name="T6" fmla="*/ 2147483647 w 396"/>
                  <a:gd name="T7" fmla="*/ 2147483647 h 419"/>
                  <a:gd name="T8" fmla="*/ 2147483647 w 396"/>
                  <a:gd name="T9" fmla="*/ 2147483647 h 419"/>
                  <a:gd name="T10" fmla="*/ 0 w 396"/>
                  <a:gd name="T11" fmla="*/ 2147483647 h 419"/>
                  <a:gd name="T12" fmla="*/ 0 w 396"/>
                  <a:gd name="T13" fmla="*/ 2147483647 h 419"/>
                  <a:gd name="T14" fmla="*/ 0 60000 65536"/>
                  <a:gd name="T15" fmla="*/ 0 60000 65536"/>
                  <a:gd name="T16" fmla="*/ 0 60000 65536"/>
                  <a:gd name="T17" fmla="*/ 0 60000 65536"/>
                  <a:gd name="T18" fmla="*/ 0 60000 65536"/>
                  <a:gd name="T19" fmla="*/ 0 60000 65536"/>
                  <a:gd name="T20" fmla="*/ 0 60000 65536"/>
                  <a:gd name="T21" fmla="*/ 0 w 396"/>
                  <a:gd name="T22" fmla="*/ 0 h 419"/>
                  <a:gd name="T23" fmla="*/ 396 w 396"/>
                  <a:gd name="T24" fmla="*/ 419 h 4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6" h="419">
                    <a:moveTo>
                      <a:pt x="0" y="48"/>
                    </a:moveTo>
                    <a:lnTo>
                      <a:pt x="189" y="0"/>
                    </a:lnTo>
                    <a:lnTo>
                      <a:pt x="396" y="54"/>
                    </a:lnTo>
                    <a:lnTo>
                      <a:pt x="396" y="361"/>
                    </a:lnTo>
                    <a:lnTo>
                      <a:pt x="207" y="419"/>
                    </a:lnTo>
                    <a:lnTo>
                      <a:pt x="0" y="353"/>
                    </a:lnTo>
                    <a:lnTo>
                      <a:pt x="0" y="48"/>
                    </a:lnTo>
                    <a:close/>
                  </a:path>
                </a:pathLst>
              </a:custGeom>
              <a:solidFill>
                <a:srgbClr val="3D61A4"/>
              </a:solidFill>
              <a:ln w="9525">
                <a:noFill/>
                <a:round/>
              </a:ln>
            </p:spPr>
            <p:txBody>
              <a:bodyPr/>
              <a:p>
                <a:pPr defTabSz="913765" fontAlgn="auto">
                  <a:spcBef>
                    <a:spcPts val="0"/>
                  </a:spcBef>
                  <a:spcAft>
                    <a:spcPts val="0"/>
                  </a:spcAft>
                  <a:defRPr/>
                </a:pPr>
                <a:endParaRPr lang="zh-CN" altLang="en-US" sz="1200" kern="0" dirty="0">
                  <a:latin typeface="+mn-ea"/>
                  <a:ea typeface="+mn-ea"/>
                  <a:cs typeface="+mn-cs"/>
                </a:endParaRPr>
              </a:p>
            </p:txBody>
          </p:sp>
          <p:sp>
            <p:nvSpPr>
              <p:cNvPr id="73" name="Freeform 20"/>
              <p:cNvSpPr/>
              <p:nvPr/>
            </p:nvSpPr>
            <p:spPr bwMode="auto">
              <a:xfrm>
                <a:off x="4294187" y="2547937"/>
                <a:ext cx="628650" cy="639763"/>
              </a:xfrm>
              <a:custGeom>
                <a:avLst/>
                <a:gdLst>
                  <a:gd name="T0" fmla="*/ 2147483647 w 197"/>
                  <a:gd name="T1" fmla="*/ 2147483647 h 201"/>
                  <a:gd name="T2" fmla="*/ 2147483647 w 197"/>
                  <a:gd name="T3" fmla="*/ 2147483647 h 201"/>
                  <a:gd name="T4" fmla="*/ 2147483647 w 197"/>
                  <a:gd name="T5" fmla="*/ 2147483647 h 201"/>
                  <a:gd name="T6" fmla="*/ 2147483647 w 197"/>
                  <a:gd name="T7" fmla="*/ 2147483647 h 201"/>
                  <a:gd name="T8" fmla="*/ 2147483647 w 197"/>
                  <a:gd name="T9" fmla="*/ 2147483647 h 201"/>
                  <a:gd name="T10" fmla="*/ 2147483647 w 197"/>
                  <a:gd name="T11" fmla="*/ 2147483647 h 201"/>
                  <a:gd name="T12" fmla="*/ 2147483647 w 197"/>
                  <a:gd name="T13" fmla="*/ 2147483647 h 201"/>
                  <a:gd name="T14" fmla="*/ 2147483647 w 197"/>
                  <a:gd name="T15" fmla="*/ 2147483647 h 201"/>
                  <a:gd name="T16" fmla="*/ 2147483647 w 197"/>
                  <a:gd name="T17" fmla="*/ 2147483647 h 201"/>
                  <a:gd name="T18" fmla="*/ 2147483647 w 197"/>
                  <a:gd name="T19" fmla="*/ 2147483647 h 201"/>
                  <a:gd name="T20" fmla="*/ 2147483647 w 197"/>
                  <a:gd name="T21" fmla="*/ 2147483647 h 201"/>
                  <a:gd name="T22" fmla="*/ 2147483647 w 197"/>
                  <a:gd name="T23" fmla="*/ 0 h 201"/>
                  <a:gd name="T24" fmla="*/ 2147483647 w 197"/>
                  <a:gd name="T25" fmla="*/ 2147483647 h 201"/>
                  <a:gd name="T26" fmla="*/ 2147483647 w 197"/>
                  <a:gd name="T27" fmla="*/ 2147483647 h 201"/>
                  <a:gd name="T28" fmla="*/ 0 w 197"/>
                  <a:gd name="T29" fmla="*/ 2147483647 h 201"/>
                  <a:gd name="T30" fmla="*/ 0 w 197"/>
                  <a:gd name="T31" fmla="*/ 2147483647 h 201"/>
                  <a:gd name="T32" fmla="*/ 2147483647 w 197"/>
                  <a:gd name="T33" fmla="*/ 2147483647 h 201"/>
                  <a:gd name="T34" fmla="*/ 2147483647 w 197"/>
                  <a:gd name="T35" fmla="*/ 2147483647 h 201"/>
                  <a:gd name="T36" fmla="*/ 2147483647 w 197"/>
                  <a:gd name="T37" fmla="*/ 2147483647 h 201"/>
                  <a:gd name="T38" fmla="*/ 2147483647 w 197"/>
                  <a:gd name="T39" fmla="*/ 2147483647 h 201"/>
                  <a:gd name="T40" fmla="*/ 2147483647 w 197"/>
                  <a:gd name="T41" fmla="*/ 2147483647 h 201"/>
                  <a:gd name="T42" fmla="*/ 2147483647 w 197"/>
                  <a:gd name="T43" fmla="*/ 2147483647 h 201"/>
                  <a:gd name="T44" fmla="*/ 2147483647 w 197"/>
                  <a:gd name="T45" fmla="*/ 2147483647 h 201"/>
                  <a:gd name="T46" fmla="*/ 2147483647 w 197"/>
                  <a:gd name="T47" fmla="*/ 2147483647 h 201"/>
                  <a:gd name="T48" fmla="*/ 2147483647 w 197"/>
                  <a:gd name="T49" fmla="*/ 2147483647 h 201"/>
                  <a:gd name="T50" fmla="*/ 2147483647 w 197"/>
                  <a:gd name="T51" fmla="*/ 2147483647 h 201"/>
                  <a:gd name="T52" fmla="*/ 2147483647 w 197"/>
                  <a:gd name="T53" fmla="*/ 2147483647 h 201"/>
                  <a:gd name="T54" fmla="*/ 2147483647 w 197"/>
                  <a:gd name="T55" fmla="*/ 2147483647 h 201"/>
                  <a:gd name="T56" fmla="*/ 2147483647 w 197"/>
                  <a:gd name="T57" fmla="*/ 2147483647 h 201"/>
                  <a:gd name="T58" fmla="*/ 2147483647 w 197"/>
                  <a:gd name="T59" fmla="*/ 2147483647 h 201"/>
                  <a:gd name="T60" fmla="*/ 2147483647 w 197"/>
                  <a:gd name="T61" fmla="*/ 2147483647 h 201"/>
                  <a:gd name="T62" fmla="*/ 2147483647 w 197"/>
                  <a:gd name="T63" fmla="*/ 2147483647 h 2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7"/>
                  <a:gd name="T97" fmla="*/ 0 h 201"/>
                  <a:gd name="T98" fmla="*/ 197 w 197"/>
                  <a:gd name="T99" fmla="*/ 201 h 2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7" h="201">
                    <a:moveTo>
                      <a:pt x="197" y="19"/>
                    </a:moveTo>
                    <a:cubicBezTo>
                      <a:pt x="192" y="18"/>
                      <a:pt x="192" y="18"/>
                      <a:pt x="192" y="18"/>
                    </a:cubicBezTo>
                    <a:cubicBezTo>
                      <a:pt x="173" y="23"/>
                      <a:pt x="104" y="45"/>
                      <a:pt x="103" y="46"/>
                    </a:cubicBezTo>
                    <a:cubicBezTo>
                      <a:pt x="102" y="46"/>
                      <a:pt x="91" y="42"/>
                      <a:pt x="76" y="37"/>
                    </a:cubicBezTo>
                    <a:cubicBezTo>
                      <a:pt x="98" y="31"/>
                      <a:pt x="165" y="11"/>
                      <a:pt x="165" y="11"/>
                    </a:cubicBezTo>
                    <a:cubicBezTo>
                      <a:pt x="165" y="10"/>
                      <a:pt x="165" y="10"/>
                      <a:pt x="165" y="10"/>
                    </a:cubicBezTo>
                    <a:cubicBezTo>
                      <a:pt x="160" y="9"/>
                      <a:pt x="160" y="9"/>
                      <a:pt x="160" y="9"/>
                    </a:cubicBezTo>
                    <a:cubicBezTo>
                      <a:pt x="72" y="36"/>
                      <a:pt x="72" y="36"/>
                      <a:pt x="72" y="36"/>
                    </a:cubicBezTo>
                    <a:cubicBezTo>
                      <a:pt x="62" y="33"/>
                      <a:pt x="52" y="30"/>
                      <a:pt x="41" y="26"/>
                    </a:cubicBezTo>
                    <a:cubicBezTo>
                      <a:pt x="62" y="21"/>
                      <a:pt x="131" y="2"/>
                      <a:pt x="131" y="2"/>
                    </a:cubicBezTo>
                    <a:cubicBezTo>
                      <a:pt x="130" y="2"/>
                      <a:pt x="130" y="2"/>
                      <a:pt x="130" y="2"/>
                    </a:cubicBezTo>
                    <a:cubicBezTo>
                      <a:pt x="126" y="0"/>
                      <a:pt x="126" y="0"/>
                      <a:pt x="126" y="0"/>
                    </a:cubicBezTo>
                    <a:cubicBezTo>
                      <a:pt x="37" y="25"/>
                      <a:pt x="37" y="25"/>
                      <a:pt x="37" y="25"/>
                    </a:cubicBezTo>
                    <a:cubicBezTo>
                      <a:pt x="23" y="21"/>
                      <a:pt x="11" y="17"/>
                      <a:pt x="5" y="15"/>
                    </a:cubicBezTo>
                    <a:cubicBezTo>
                      <a:pt x="0" y="16"/>
                      <a:pt x="0" y="16"/>
                      <a:pt x="0" y="16"/>
                    </a:cubicBezTo>
                    <a:cubicBezTo>
                      <a:pt x="0" y="19"/>
                      <a:pt x="0" y="19"/>
                      <a:pt x="0" y="19"/>
                    </a:cubicBezTo>
                    <a:cubicBezTo>
                      <a:pt x="33" y="30"/>
                      <a:pt x="33" y="30"/>
                      <a:pt x="33" y="30"/>
                    </a:cubicBezTo>
                    <a:cubicBezTo>
                      <a:pt x="33" y="179"/>
                      <a:pt x="33" y="179"/>
                      <a:pt x="33" y="179"/>
                    </a:cubicBezTo>
                    <a:cubicBezTo>
                      <a:pt x="36" y="180"/>
                      <a:pt x="36" y="180"/>
                      <a:pt x="36" y="180"/>
                    </a:cubicBezTo>
                    <a:cubicBezTo>
                      <a:pt x="36" y="180"/>
                      <a:pt x="36" y="180"/>
                      <a:pt x="36" y="180"/>
                    </a:cubicBezTo>
                    <a:cubicBezTo>
                      <a:pt x="36" y="180"/>
                      <a:pt x="36" y="50"/>
                      <a:pt x="36" y="30"/>
                    </a:cubicBezTo>
                    <a:cubicBezTo>
                      <a:pt x="67" y="40"/>
                      <a:pt x="67" y="40"/>
                      <a:pt x="67" y="40"/>
                    </a:cubicBezTo>
                    <a:cubicBezTo>
                      <a:pt x="67" y="190"/>
                      <a:pt x="67" y="190"/>
                      <a:pt x="67" y="190"/>
                    </a:cubicBezTo>
                    <a:cubicBezTo>
                      <a:pt x="70" y="191"/>
                      <a:pt x="70" y="191"/>
                      <a:pt x="70" y="191"/>
                    </a:cubicBezTo>
                    <a:cubicBezTo>
                      <a:pt x="70" y="41"/>
                      <a:pt x="70" y="41"/>
                      <a:pt x="70" y="41"/>
                    </a:cubicBezTo>
                    <a:cubicBezTo>
                      <a:pt x="100" y="51"/>
                      <a:pt x="100" y="51"/>
                      <a:pt x="100" y="51"/>
                    </a:cubicBezTo>
                    <a:cubicBezTo>
                      <a:pt x="100" y="200"/>
                      <a:pt x="100" y="200"/>
                      <a:pt x="100" y="200"/>
                    </a:cubicBezTo>
                    <a:cubicBezTo>
                      <a:pt x="103" y="201"/>
                      <a:pt x="103" y="201"/>
                      <a:pt x="103" y="201"/>
                    </a:cubicBezTo>
                    <a:cubicBezTo>
                      <a:pt x="105" y="200"/>
                      <a:pt x="105" y="200"/>
                      <a:pt x="105" y="200"/>
                    </a:cubicBezTo>
                    <a:cubicBezTo>
                      <a:pt x="105" y="51"/>
                      <a:pt x="105" y="51"/>
                      <a:pt x="105" y="51"/>
                    </a:cubicBezTo>
                    <a:cubicBezTo>
                      <a:pt x="197" y="22"/>
                      <a:pt x="197" y="22"/>
                      <a:pt x="197" y="22"/>
                    </a:cubicBezTo>
                    <a:lnTo>
                      <a:pt x="197" y="19"/>
                    </a:lnTo>
                    <a:close/>
                  </a:path>
                </a:pathLst>
              </a:custGeom>
              <a:solidFill>
                <a:srgbClr val="FFFFFF"/>
              </a:solidFill>
              <a:ln w="9525">
                <a:noFill/>
                <a:round/>
              </a:ln>
            </p:spPr>
            <p:txBody>
              <a:bodyPr/>
              <a:p>
                <a:pPr defTabSz="913765" fontAlgn="auto">
                  <a:spcBef>
                    <a:spcPts val="0"/>
                  </a:spcBef>
                  <a:spcAft>
                    <a:spcPts val="0"/>
                  </a:spcAft>
                  <a:defRPr/>
                </a:pPr>
                <a:endParaRPr lang="zh-CN" altLang="en-US" sz="1200" kern="0" dirty="0">
                  <a:latin typeface="+mn-ea"/>
                  <a:ea typeface="+mn-ea"/>
                  <a:cs typeface="+mn-cs"/>
                </a:endParaRPr>
              </a:p>
            </p:txBody>
          </p:sp>
        </p:grpSp>
      </p:grpSp>
      <p:sp>
        <p:nvSpPr>
          <p:cNvPr id="120" name="TextBox 119"/>
          <p:cNvSpPr txBox="1"/>
          <p:nvPr/>
        </p:nvSpPr>
        <p:spPr bwMode="auto">
          <a:xfrm>
            <a:off x="10410339" y="1850682"/>
            <a:ext cx="1079812" cy="246181"/>
          </a:xfrm>
          <a:prstGeom prst="rect">
            <a:avLst/>
          </a:prstGeom>
          <a:noFill/>
        </p:spPr>
        <p:txBody>
          <a:bodyPr wrap="square" lIns="91402" tIns="45700" rIns="91402" bIns="45700">
            <a:spAutoFit/>
          </a:bodyPr>
          <a:p>
            <a:pPr algn="ctr" defTabSz="252095" eaLnBrk="0" hangingPunct="0">
              <a:defRPr/>
            </a:pPr>
            <a:r>
              <a:rPr lang="en-US" altLang="zh-CN" sz="1000" dirty="0" smtClean="0">
                <a:latin typeface="+mn-ea"/>
                <a:ea typeface="+mn-ea"/>
                <a:cs typeface="+mn-cs"/>
              </a:rPr>
              <a:t>Controller</a:t>
            </a:r>
            <a:endParaRPr lang="en-US" altLang="zh-CN" sz="1000" dirty="0" smtClean="0">
              <a:latin typeface="+mn-ea"/>
              <a:ea typeface="+mn-ea"/>
              <a:cs typeface="+mn-cs"/>
            </a:endParaRPr>
          </a:p>
        </p:txBody>
      </p:sp>
      <p:sp>
        <p:nvSpPr>
          <p:cNvPr id="122" name="矩形 121"/>
          <p:cNvSpPr/>
          <p:nvPr/>
        </p:nvSpPr>
        <p:spPr>
          <a:xfrm>
            <a:off x="8165269" y="1333077"/>
            <a:ext cx="3862418" cy="288000"/>
          </a:xfrm>
          <a:prstGeom prst="rect">
            <a:avLst/>
          </a:prstGeom>
          <a:solidFill>
            <a:srgbClr val="0070C0">
              <a:alpha val="50196"/>
            </a:srgbClr>
          </a:solidFill>
          <a:ln w="25400" cap="flat" cmpd="sng" algn="ctr">
            <a:noFill/>
            <a:prstDash val="solid"/>
            <a:headEnd type="none" w="med" len="med"/>
            <a:tailEnd type="none" w="med" len="med"/>
          </a:ln>
          <a:effectLst/>
        </p:spPr>
        <p:txBody>
          <a:bodyPr vert="horz" wrap="square" lIns="97151" tIns="48575" rIns="97151" bIns="48575" numCol="1" rtlCol="0" anchor="ctr" anchorCtr="0" compatLnSpc="1"/>
          <a:p>
            <a:pPr algn="ctr" defTabSz="1165225">
              <a:defRPr/>
            </a:pPr>
            <a:endParaRPr lang="zh-CN" altLang="en-US" sz="2000" kern="0" dirty="0" smtClean="0">
              <a:ea typeface="Segoe UI" panose="020B0502040204020203" pitchFamily="34" charset="0"/>
              <a:cs typeface="Segoe UI" panose="020B0502040204020203" pitchFamily="34" charset="0"/>
            </a:endParaRPr>
          </a:p>
        </p:txBody>
      </p:sp>
      <p:sp>
        <p:nvSpPr>
          <p:cNvPr id="123" name="TextBox 122"/>
          <p:cNvSpPr txBox="1"/>
          <p:nvPr/>
        </p:nvSpPr>
        <p:spPr bwMode="auto">
          <a:xfrm>
            <a:off x="9517351" y="1333077"/>
            <a:ext cx="1079812" cy="273050"/>
          </a:xfrm>
          <a:prstGeom prst="rect">
            <a:avLst/>
          </a:prstGeom>
          <a:noFill/>
        </p:spPr>
        <p:txBody>
          <a:bodyPr wrap="square" lIns="91402" tIns="45700" rIns="91402" bIns="45700">
            <a:spAutoFit/>
          </a:bodyPr>
          <a:p>
            <a:pPr algn="ctr" defTabSz="252095" eaLnBrk="0" hangingPunct="0">
              <a:defRPr/>
            </a:pPr>
            <a:r>
              <a:rPr lang="en-US" altLang="zh-CN" sz="1200" b="1" i="1" dirty="0" err="1" smtClean="0">
                <a:latin typeface="+mn-ea"/>
              </a:rPr>
              <a:t>SR</a:t>
            </a:r>
            <a:endParaRPr lang="zh-CN" altLang="en-US" sz="1200" b="1" i="1" dirty="0" smtClean="0">
              <a:latin typeface="+mn-ea"/>
            </a:endParaRPr>
          </a:p>
        </p:txBody>
      </p:sp>
      <p:sp>
        <p:nvSpPr>
          <p:cNvPr id="126" name="矩形 125"/>
          <p:cNvSpPr/>
          <p:nvPr/>
        </p:nvSpPr>
        <p:spPr>
          <a:xfrm>
            <a:off x="8167182" y="3967948"/>
            <a:ext cx="3847805" cy="1527175"/>
          </a:xfrm>
          <a:prstGeom prst="rect">
            <a:avLst/>
          </a:prstGeom>
        </p:spPr>
        <p:txBody>
          <a:bodyPr wrap="square">
            <a:spAutoFit/>
          </a:bodyPr>
          <a:p>
            <a:pPr marL="177800" indent="-177800" defTabSz="252095">
              <a:spcAft>
                <a:spcPts val="200"/>
              </a:spcAft>
              <a:buClr>
                <a:srgbClr val="95B3D7"/>
              </a:buClr>
              <a:buSzPct val="60000"/>
              <a:buFont typeface="Wingdings" panose="05000000000000000000" pitchFamily="2" charset="2"/>
              <a:buChar char="u"/>
            </a:pPr>
            <a:r>
              <a:rPr sz="1000" dirty="0" smtClean="0">
                <a:latin typeface="+mn-ea"/>
                <a:ea typeface="+mn-ea"/>
              </a:rPr>
              <a:t>Using Segment </a:t>
            </a:r>
            <a:r>
              <a:rPr lang="en-US" sz="1000" dirty="0" smtClean="0">
                <a:latin typeface="+mn-ea"/>
                <a:ea typeface="+mn-ea"/>
              </a:rPr>
              <a:t>R</a:t>
            </a:r>
            <a:r>
              <a:rPr sz="1000" dirty="0" smtClean="0">
                <a:latin typeface="+mn-ea"/>
                <a:ea typeface="+mn-ea"/>
              </a:rPr>
              <a:t>outing, the SDN controller only needs to communicate with the source node, and the complete path information has been defined in the form of tag stack on the source node, and only one Touch Point in the network.</a:t>
            </a:r>
            <a:endParaRPr sz="1000" dirty="0" smtClean="0">
              <a:latin typeface="+mn-ea"/>
              <a:ea typeface="+mn-ea"/>
            </a:endParaRPr>
          </a:p>
          <a:p>
            <a:pPr marL="177800" indent="-177800" defTabSz="252095">
              <a:spcAft>
                <a:spcPts val="200"/>
              </a:spcAft>
              <a:buClr>
                <a:srgbClr val="95B3D7"/>
              </a:buClr>
              <a:buSzPct val="60000"/>
              <a:buFont typeface="Wingdings" panose="05000000000000000000" pitchFamily="2" charset="2"/>
              <a:buChar char="u"/>
            </a:pPr>
            <a:endParaRPr sz="1000" dirty="0" smtClean="0">
              <a:latin typeface="+mn-ea"/>
              <a:ea typeface="+mn-ea"/>
            </a:endParaRPr>
          </a:p>
          <a:p>
            <a:pPr marL="177800" indent="-177800" defTabSz="252095">
              <a:spcAft>
                <a:spcPts val="200"/>
              </a:spcAft>
              <a:buClr>
                <a:srgbClr val="95B3D7"/>
              </a:buClr>
              <a:buSzPct val="60000"/>
              <a:buFont typeface="Wingdings" panose="05000000000000000000" pitchFamily="2" charset="2"/>
              <a:buChar char="u"/>
            </a:pPr>
            <a:r>
              <a:rPr sz="1000" dirty="0" smtClean="0">
                <a:latin typeface="+mn-ea"/>
                <a:ea typeface="+mn-ea"/>
              </a:rPr>
              <a:t>Devices only need to maintain topology information without maintaining path information, and can easily achieve million-level connectivity, while maintaining the core device without any connection state.</a:t>
            </a:r>
            <a:endParaRPr sz="1000" dirty="0" smtClean="0">
              <a:latin typeface="+mn-ea"/>
              <a:ea typeface="+mn-ea"/>
            </a:endParaRPr>
          </a:p>
        </p:txBody>
      </p:sp>
      <p:graphicFrame>
        <p:nvGraphicFramePr>
          <p:cNvPr id="7" name="对象 6"/>
          <p:cNvGraphicFramePr/>
          <p:nvPr/>
        </p:nvGraphicFramePr>
        <p:xfrm>
          <a:off x="4471670" y="1605915"/>
          <a:ext cx="3554730" cy="1383030"/>
        </p:xfrm>
        <a:graphic>
          <a:graphicData uri="http://schemas.openxmlformats.org/presentationml/2006/ole">
            <mc:AlternateContent xmlns:mc="http://schemas.openxmlformats.org/markup-compatibility/2006">
              <mc:Choice xmlns:v="urn:schemas-microsoft-com:vml" Requires="v">
                <p:oleObj spid="_x0000_s8" name="" r:id="rId2" imgW="5981700" imgH="1885950" progId="Paint.Picture">
                  <p:embed/>
                </p:oleObj>
              </mc:Choice>
              <mc:Fallback>
                <p:oleObj name="" r:id="rId2" imgW="5981700" imgH="1885950" progId="Paint.Picture">
                  <p:embed/>
                  <p:pic>
                    <p:nvPicPr>
                      <p:cNvPr id="0" name="图片 7"/>
                      <p:cNvPicPr/>
                      <p:nvPr/>
                    </p:nvPicPr>
                    <p:blipFill>
                      <a:blip r:embed="rId3"/>
                      <a:stretch>
                        <a:fillRect/>
                      </a:stretch>
                    </p:blipFill>
                    <p:spPr>
                      <a:xfrm>
                        <a:off x="4471670" y="1605915"/>
                        <a:ext cx="3554730" cy="1383030"/>
                      </a:xfrm>
                      <a:prstGeom prst="rect">
                        <a:avLst/>
                      </a:prstGeom>
                    </p:spPr>
                  </p:pic>
                </p:oleObj>
              </mc:Fallback>
            </mc:AlternateContent>
          </a:graphicData>
        </a:graphic>
      </p:graphicFrame>
      <p:graphicFrame>
        <p:nvGraphicFramePr>
          <p:cNvPr id="9" name="对象 8"/>
          <p:cNvGraphicFramePr/>
          <p:nvPr/>
        </p:nvGraphicFramePr>
        <p:xfrm>
          <a:off x="4471670" y="3145790"/>
          <a:ext cx="3438525" cy="1313815"/>
        </p:xfrm>
        <a:graphic>
          <a:graphicData uri="http://schemas.openxmlformats.org/presentationml/2006/ole">
            <mc:AlternateContent xmlns:mc="http://schemas.openxmlformats.org/markup-compatibility/2006">
              <mc:Choice xmlns:v="urn:schemas-microsoft-com:vml" Requires="v">
                <p:oleObj spid="_x0000_s10" name="" r:id="rId4" imgW="5410200" imgH="2047875" progId="Paint.Picture">
                  <p:embed/>
                </p:oleObj>
              </mc:Choice>
              <mc:Fallback>
                <p:oleObj name="" r:id="rId4" imgW="5410200" imgH="2047875" progId="Paint.Picture">
                  <p:embed/>
                  <p:pic>
                    <p:nvPicPr>
                      <p:cNvPr id="0" name="图片 9"/>
                      <p:cNvPicPr/>
                      <p:nvPr/>
                    </p:nvPicPr>
                    <p:blipFill>
                      <a:blip r:embed="rId5"/>
                      <a:stretch>
                        <a:fillRect/>
                      </a:stretch>
                    </p:blipFill>
                    <p:spPr>
                      <a:xfrm>
                        <a:off x="4471670" y="3145790"/>
                        <a:ext cx="3438525" cy="1313815"/>
                      </a:xfrm>
                      <a:prstGeom prst="rect">
                        <a:avLst/>
                      </a:prstGeom>
                    </p:spPr>
                  </p:pic>
                </p:oleObj>
              </mc:Fallback>
            </mc:AlternateContent>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blinds(horizontal)">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0"/>
                                        </p:tgtEl>
                                        <p:attrNameLst>
                                          <p:attrName>style.visibility</p:attrName>
                                        </p:attrNameLst>
                                      </p:cBhvr>
                                      <p:to>
                                        <p:strVal val="visible"/>
                                      </p:to>
                                    </p:set>
                                    <p:animEffect transition="in" filter="blinds(horizontal)">
                                      <p:cBhvr>
                                        <p:cTn id="12" dur="500"/>
                                        <p:tgtEl>
                                          <p:spTgt spid="110"/>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blinds(horizontal)">
                                      <p:cBhvr>
                                        <p:cTn id="15" dur="500"/>
                                        <p:tgtEl>
                                          <p:spTgt spid="11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2"/>
                                        </p:tgtEl>
                                        <p:attrNameLst>
                                          <p:attrName>style.visibility</p:attrName>
                                        </p:attrNameLst>
                                      </p:cBhvr>
                                      <p:to>
                                        <p:strVal val="visible"/>
                                      </p:to>
                                    </p:set>
                                    <p:animEffect transition="in" filter="blinds(horizontal)">
                                      <p:cBhvr>
                                        <p:cTn id="18" dur="500"/>
                                        <p:tgtEl>
                                          <p:spTgt spid="11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13"/>
                                        </p:tgtEl>
                                        <p:attrNameLst>
                                          <p:attrName>style.visibility</p:attrName>
                                        </p:attrNameLst>
                                      </p:cBhvr>
                                      <p:to>
                                        <p:strVal val="visible"/>
                                      </p:to>
                                    </p:set>
                                    <p:animEffect transition="in" filter="blinds(horizontal)">
                                      <p:cBhvr>
                                        <p:cTn id="21" dur="500"/>
                                        <p:tgtEl>
                                          <p:spTgt spid="113"/>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blinds(horizontal)">
                                      <p:cBhvr>
                                        <p:cTn id="24" dur="500"/>
                                        <p:tgtEl>
                                          <p:spTgt spid="114"/>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15"/>
                                        </p:tgtEl>
                                        <p:attrNameLst>
                                          <p:attrName>style.visibility</p:attrName>
                                        </p:attrNameLst>
                                      </p:cBhvr>
                                      <p:to>
                                        <p:strVal val="visible"/>
                                      </p:to>
                                    </p:set>
                                    <p:animEffect transition="in" filter="blinds(horizontal)">
                                      <p:cBhvr>
                                        <p:cTn id="27" dur="500"/>
                                        <p:tgtEl>
                                          <p:spTgt spid="115"/>
                                        </p:tgtEl>
                                      </p:cBhvr>
                                    </p:animEffect>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grpId="1" nodeType="clickEffect">
                                  <p:stCondLst>
                                    <p:cond delay="0"/>
                                  </p:stCondLst>
                                  <p:childTnLst>
                                    <p:animMotion origin="layout" path="M 0.02032 -0.00833 L 0.06511 -0.00833 " pathEditMode="relative" rAng="0" ptsTypes="AA">
                                      <p:cBhvr>
                                        <p:cTn id="31" dur="2000" fill="hold"/>
                                        <p:tgtEl>
                                          <p:spTgt spid="110"/>
                                        </p:tgtEl>
                                        <p:attrNameLst>
                                          <p:attrName>ppt_x</p:attrName>
                                          <p:attrName>ppt_y</p:attrName>
                                        </p:attrNameLst>
                                      </p:cBhvr>
                                      <p:rCtr x="22" y="0"/>
                                    </p:animMotion>
                                  </p:childTnLst>
                                </p:cTn>
                              </p:par>
                              <p:par>
                                <p:cTn id="32" presetID="0" presetClass="path" presetSubtype="0" accel="50000" decel="50000" fill="hold" grpId="1" nodeType="withEffect">
                                  <p:stCondLst>
                                    <p:cond delay="0"/>
                                  </p:stCondLst>
                                  <p:childTnLst>
                                    <p:animMotion origin="layout" path="M 0.02032 -0.00833 L 0.06511 -0.00833 " pathEditMode="relative" rAng="0" ptsTypes="AA">
                                      <p:cBhvr>
                                        <p:cTn id="33" dur="2000" fill="hold"/>
                                        <p:tgtEl>
                                          <p:spTgt spid="111"/>
                                        </p:tgtEl>
                                        <p:attrNameLst>
                                          <p:attrName>ppt_x</p:attrName>
                                          <p:attrName>ppt_y</p:attrName>
                                        </p:attrNameLst>
                                      </p:cBhvr>
                                      <p:rCtr x="22" y="0"/>
                                    </p:animMotion>
                                  </p:childTnLst>
                                </p:cTn>
                              </p:par>
                              <p:par>
                                <p:cTn id="34" presetID="0" presetClass="path" presetSubtype="0" accel="50000" decel="50000" fill="hold" grpId="1" nodeType="withEffect">
                                  <p:stCondLst>
                                    <p:cond delay="0"/>
                                  </p:stCondLst>
                                  <p:childTnLst>
                                    <p:animMotion origin="layout" path="M 0.02032 -0.00833 L 0.06511 -0.00833 " pathEditMode="relative" rAng="0" ptsTypes="AA">
                                      <p:cBhvr>
                                        <p:cTn id="35" dur="2000" fill="hold"/>
                                        <p:tgtEl>
                                          <p:spTgt spid="112"/>
                                        </p:tgtEl>
                                        <p:attrNameLst>
                                          <p:attrName>ppt_x</p:attrName>
                                          <p:attrName>ppt_y</p:attrName>
                                        </p:attrNameLst>
                                      </p:cBhvr>
                                      <p:rCtr x="22" y="0"/>
                                    </p:animMotion>
                                  </p:childTnLst>
                                </p:cTn>
                              </p:par>
                              <p:par>
                                <p:cTn id="36" presetID="0" presetClass="path" presetSubtype="0" accel="50000" decel="50000" fill="hold" grpId="1" nodeType="withEffect">
                                  <p:stCondLst>
                                    <p:cond delay="0"/>
                                  </p:stCondLst>
                                  <p:childTnLst>
                                    <p:animMotion origin="layout" path="M 0.02032 -0.00833 L 0.06511 -0.00833 " pathEditMode="relative" rAng="0" ptsTypes="AA">
                                      <p:cBhvr>
                                        <p:cTn id="37" dur="2000" fill="hold"/>
                                        <p:tgtEl>
                                          <p:spTgt spid="113"/>
                                        </p:tgtEl>
                                        <p:attrNameLst>
                                          <p:attrName>ppt_x</p:attrName>
                                          <p:attrName>ppt_y</p:attrName>
                                        </p:attrNameLst>
                                      </p:cBhvr>
                                      <p:rCtr x="22" y="0"/>
                                    </p:animMotion>
                                  </p:childTnLst>
                                </p:cTn>
                              </p:par>
                              <p:par>
                                <p:cTn id="38" presetID="0" presetClass="path" presetSubtype="0" accel="50000" decel="50000" fill="hold" grpId="1" nodeType="withEffect">
                                  <p:stCondLst>
                                    <p:cond delay="0"/>
                                  </p:stCondLst>
                                  <p:childTnLst>
                                    <p:animMotion origin="layout" path="M 0.02032 -0.00833 L 0.06511 -0.00833 " pathEditMode="relative" rAng="0" ptsTypes="AA">
                                      <p:cBhvr>
                                        <p:cTn id="39" dur="2000" fill="hold"/>
                                        <p:tgtEl>
                                          <p:spTgt spid="114"/>
                                        </p:tgtEl>
                                        <p:attrNameLst>
                                          <p:attrName>ppt_x</p:attrName>
                                          <p:attrName>ppt_y</p:attrName>
                                        </p:attrNameLst>
                                      </p:cBhvr>
                                      <p:rCtr x="22" y="0"/>
                                    </p:animMotion>
                                  </p:childTnLst>
                                </p:cTn>
                              </p:par>
                              <p:par>
                                <p:cTn id="40" presetID="0" presetClass="path" presetSubtype="0" accel="50000" decel="50000" fill="hold" grpId="1" nodeType="withEffect">
                                  <p:stCondLst>
                                    <p:cond delay="0"/>
                                  </p:stCondLst>
                                  <p:childTnLst>
                                    <p:animMotion origin="layout" path="M 0.02032 -0.00834 L 0.06511 -0.00834 " pathEditMode="relative" rAng="0" ptsTypes="AA">
                                      <p:cBhvr>
                                        <p:cTn id="41" dur="2000" fill="hold"/>
                                        <p:tgtEl>
                                          <p:spTgt spid="115"/>
                                        </p:tgtEl>
                                        <p:attrNameLst>
                                          <p:attrName>ppt_x</p:attrName>
                                          <p:attrName>ppt_y</p:attrName>
                                        </p:attrNameLst>
                                      </p:cBhvr>
                                      <p:rCtr x="22" y="0"/>
                                    </p:animMotion>
                                  </p:childTnLst>
                                </p:cTn>
                              </p:par>
                            </p:childTnLst>
                          </p:cTn>
                        </p:par>
                      </p:childTnLst>
                    </p:cTn>
                  </p:par>
                  <p:par>
                    <p:cTn id="42" fill="hold">
                      <p:stCondLst>
                        <p:cond delay="indefinite"/>
                      </p:stCondLst>
                      <p:childTnLst>
                        <p:par>
                          <p:cTn id="43" fill="hold">
                            <p:stCondLst>
                              <p:cond delay="0"/>
                            </p:stCondLst>
                            <p:childTnLst>
                              <p:par>
                                <p:cTn id="44" presetID="3" presetClass="exit" presetSubtype="10" fill="hold" grpId="2" nodeType="clickEffect">
                                  <p:stCondLst>
                                    <p:cond delay="0"/>
                                  </p:stCondLst>
                                  <p:childTnLst>
                                    <p:animEffect transition="out" filter="blinds(horizontal)">
                                      <p:cBhvr>
                                        <p:cTn id="45" dur="500"/>
                                        <p:tgtEl>
                                          <p:spTgt spid="111"/>
                                        </p:tgtEl>
                                      </p:cBhvr>
                                    </p:animEffect>
                                    <p:set>
                                      <p:cBhvr>
                                        <p:cTn id="46" dur="1" fill="hold">
                                          <p:stCondLst>
                                            <p:cond delay="499"/>
                                          </p:stCondLst>
                                        </p:cTn>
                                        <p:tgtEl>
                                          <p:spTgt spid="11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2" nodeType="clickEffect">
                                  <p:stCondLst>
                                    <p:cond delay="0"/>
                                  </p:stCondLst>
                                  <p:childTnLst>
                                    <p:animMotion origin="layout" path="M 0.06511 -0.03981 L 0.09966 -0.03981 " pathEditMode="relative" rAng="0" ptsTypes="AA">
                                      <p:cBhvr>
                                        <p:cTn id="50" dur="2000" fill="hold"/>
                                        <p:tgtEl>
                                          <p:spTgt spid="112"/>
                                        </p:tgtEl>
                                        <p:attrNameLst>
                                          <p:attrName>ppt_x</p:attrName>
                                          <p:attrName>ppt_y</p:attrName>
                                        </p:attrNameLst>
                                      </p:cBhvr>
                                      <p:rCtr x="17" y="0"/>
                                    </p:animMotion>
                                  </p:childTnLst>
                                </p:cTn>
                              </p:par>
                              <p:par>
                                <p:cTn id="51" presetID="0" presetClass="path" presetSubtype="0" accel="50000" decel="50000" fill="hold" grpId="2" nodeType="withEffect">
                                  <p:stCondLst>
                                    <p:cond delay="0"/>
                                  </p:stCondLst>
                                  <p:childTnLst>
                                    <p:animMotion origin="layout" path="M 0.06511 -0.03982 L 0.09966 -0.03982 " pathEditMode="relative" rAng="0" ptsTypes="AA">
                                      <p:cBhvr>
                                        <p:cTn id="52" dur="2000" fill="hold"/>
                                        <p:tgtEl>
                                          <p:spTgt spid="113"/>
                                        </p:tgtEl>
                                        <p:attrNameLst>
                                          <p:attrName>ppt_x</p:attrName>
                                          <p:attrName>ppt_y</p:attrName>
                                        </p:attrNameLst>
                                      </p:cBhvr>
                                      <p:rCtr x="17" y="0"/>
                                    </p:animMotion>
                                  </p:childTnLst>
                                </p:cTn>
                              </p:par>
                              <p:par>
                                <p:cTn id="53" presetID="0" presetClass="path" presetSubtype="0" accel="50000" decel="50000" fill="hold" grpId="2" nodeType="withEffect">
                                  <p:stCondLst>
                                    <p:cond delay="0"/>
                                  </p:stCondLst>
                                  <p:childTnLst>
                                    <p:animMotion origin="layout" path="M 0.06511 -0.03981 L 0.09966 -0.03981 " pathEditMode="relative" rAng="0" ptsTypes="AA">
                                      <p:cBhvr>
                                        <p:cTn id="54" dur="2000" fill="hold"/>
                                        <p:tgtEl>
                                          <p:spTgt spid="114"/>
                                        </p:tgtEl>
                                        <p:attrNameLst>
                                          <p:attrName>ppt_x</p:attrName>
                                          <p:attrName>ppt_y</p:attrName>
                                        </p:attrNameLst>
                                      </p:cBhvr>
                                      <p:rCtr x="17" y="0"/>
                                    </p:animMotion>
                                  </p:childTnLst>
                                </p:cTn>
                              </p:par>
                              <p:par>
                                <p:cTn id="55" presetID="0" presetClass="path" presetSubtype="0" accel="50000" decel="50000" fill="hold" grpId="2" nodeType="withEffect">
                                  <p:stCondLst>
                                    <p:cond delay="0"/>
                                  </p:stCondLst>
                                  <p:childTnLst>
                                    <p:animMotion origin="layout" path="M 0.06511 -0.03982 L 0.09966 -0.03982 " pathEditMode="relative" rAng="0" ptsTypes="AA">
                                      <p:cBhvr>
                                        <p:cTn id="56" dur="2000" fill="hold"/>
                                        <p:tgtEl>
                                          <p:spTgt spid="115"/>
                                        </p:tgtEl>
                                        <p:attrNameLst>
                                          <p:attrName>ppt_x</p:attrName>
                                          <p:attrName>ppt_y</p:attrName>
                                        </p:attrNameLst>
                                      </p:cBhvr>
                                      <p:rCtr x="17" y="0"/>
                                    </p:animMotion>
                                  </p:childTnLst>
                                </p:cTn>
                              </p:par>
                              <p:par>
                                <p:cTn id="57" presetID="0" presetClass="path" presetSubtype="0" accel="50000" decel="50000" fill="hold" grpId="2" nodeType="withEffect">
                                  <p:stCondLst>
                                    <p:cond delay="0"/>
                                  </p:stCondLst>
                                  <p:childTnLst>
                                    <p:animMotion origin="layout" path="M 0.06511 -0.03981 L 0.09966 -0.03981 " pathEditMode="relative" rAng="0" ptsTypes="AA">
                                      <p:cBhvr>
                                        <p:cTn id="58" dur="2000" fill="hold"/>
                                        <p:tgtEl>
                                          <p:spTgt spid="110"/>
                                        </p:tgtEl>
                                        <p:attrNameLst>
                                          <p:attrName>ppt_x</p:attrName>
                                          <p:attrName>ppt_y</p:attrName>
                                        </p:attrNameLst>
                                      </p:cBhvr>
                                      <p:rCtr x="17" y="0"/>
                                    </p:animMotion>
                                  </p:childTnLst>
                                </p:cTn>
                              </p:par>
                            </p:childTnLst>
                          </p:cTn>
                        </p:par>
                      </p:childTnLst>
                    </p:cTn>
                  </p:par>
                  <p:par>
                    <p:cTn id="59" fill="hold">
                      <p:stCondLst>
                        <p:cond delay="indefinite"/>
                      </p:stCondLst>
                      <p:childTnLst>
                        <p:par>
                          <p:cTn id="60" fill="hold">
                            <p:stCondLst>
                              <p:cond delay="0"/>
                            </p:stCondLst>
                            <p:childTnLst>
                              <p:par>
                                <p:cTn id="61" presetID="3" presetClass="exit" presetSubtype="10" fill="hold" grpId="3" nodeType="clickEffect">
                                  <p:stCondLst>
                                    <p:cond delay="0"/>
                                  </p:stCondLst>
                                  <p:childTnLst>
                                    <p:animEffect transition="out" filter="blinds(horizontal)">
                                      <p:cBhvr>
                                        <p:cTn id="62" dur="500"/>
                                        <p:tgtEl>
                                          <p:spTgt spid="112"/>
                                        </p:tgtEl>
                                      </p:cBhvr>
                                    </p:animEffect>
                                    <p:set>
                                      <p:cBhvr>
                                        <p:cTn id="63" dur="1" fill="hold">
                                          <p:stCondLst>
                                            <p:cond delay="499"/>
                                          </p:stCondLst>
                                        </p:cTn>
                                        <p:tgtEl>
                                          <p:spTgt spid="112"/>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0" presetClass="path" presetSubtype="0" accel="50000" decel="50000" fill="hold" grpId="3" nodeType="clickEffect">
                                  <p:stCondLst>
                                    <p:cond delay="0"/>
                                  </p:stCondLst>
                                  <p:childTnLst>
                                    <p:animMotion origin="layout" path="M 0.09948 -0.02408 L 0.16355 -0.08087 " pathEditMode="relative" rAng="0" ptsTypes="AA">
                                      <p:cBhvr>
                                        <p:cTn id="67" dur="2000" fill="hold"/>
                                        <p:tgtEl>
                                          <p:spTgt spid="113"/>
                                        </p:tgtEl>
                                        <p:attrNameLst>
                                          <p:attrName>ppt_x</p:attrName>
                                          <p:attrName>ppt_y</p:attrName>
                                        </p:attrNameLst>
                                      </p:cBhvr>
                                      <p:rCtr x="32" y="-28"/>
                                    </p:animMotion>
                                  </p:childTnLst>
                                </p:cTn>
                              </p:par>
                              <p:par>
                                <p:cTn id="68" presetID="0" presetClass="path" presetSubtype="0" accel="50000" decel="50000" fill="hold" grpId="3" nodeType="withEffect">
                                  <p:stCondLst>
                                    <p:cond delay="0"/>
                                  </p:stCondLst>
                                  <p:childTnLst>
                                    <p:animMotion origin="layout" path="M 0.09948 -0.02407 L 0.16355 -0.08086 " pathEditMode="relative" rAng="0" ptsTypes="AA">
                                      <p:cBhvr>
                                        <p:cTn id="69" dur="2000" fill="hold"/>
                                        <p:tgtEl>
                                          <p:spTgt spid="114"/>
                                        </p:tgtEl>
                                        <p:attrNameLst>
                                          <p:attrName>ppt_x</p:attrName>
                                          <p:attrName>ppt_y</p:attrName>
                                        </p:attrNameLst>
                                      </p:cBhvr>
                                      <p:rCtr x="32" y="-28"/>
                                    </p:animMotion>
                                  </p:childTnLst>
                                </p:cTn>
                              </p:par>
                              <p:par>
                                <p:cTn id="70" presetID="0" presetClass="path" presetSubtype="0" accel="50000" decel="50000" fill="hold" grpId="3" nodeType="withEffect">
                                  <p:stCondLst>
                                    <p:cond delay="0"/>
                                  </p:stCondLst>
                                  <p:childTnLst>
                                    <p:animMotion origin="layout" path="M 0.09948 -0.02408 L 0.16355 -0.08087 " pathEditMode="relative" rAng="0" ptsTypes="AA">
                                      <p:cBhvr>
                                        <p:cTn id="71" dur="2000" fill="hold"/>
                                        <p:tgtEl>
                                          <p:spTgt spid="115"/>
                                        </p:tgtEl>
                                        <p:attrNameLst>
                                          <p:attrName>ppt_x</p:attrName>
                                          <p:attrName>ppt_y</p:attrName>
                                        </p:attrNameLst>
                                      </p:cBhvr>
                                      <p:rCtr x="32" y="-28"/>
                                    </p:animMotion>
                                  </p:childTnLst>
                                </p:cTn>
                              </p:par>
                              <p:par>
                                <p:cTn id="72" presetID="0" presetClass="path" presetSubtype="0" accel="50000" decel="50000" fill="hold" grpId="3" nodeType="withEffect">
                                  <p:stCondLst>
                                    <p:cond delay="0"/>
                                  </p:stCondLst>
                                  <p:childTnLst>
                                    <p:animMotion origin="layout" path="M 0.09948 -0.02407 L 0.16355 -0.08086 " pathEditMode="relative" rAng="0" ptsTypes="AA">
                                      <p:cBhvr>
                                        <p:cTn id="73" dur="2000" fill="hold"/>
                                        <p:tgtEl>
                                          <p:spTgt spid="110"/>
                                        </p:tgtEl>
                                        <p:attrNameLst>
                                          <p:attrName>ppt_x</p:attrName>
                                          <p:attrName>ppt_y</p:attrName>
                                        </p:attrNameLst>
                                      </p:cBhvr>
                                      <p:rCtr x="32" y="-28"/>
                                    </p:animMotion>
                                  </p:childTnLst>
                                </p:cTn>
                              </p:par>
                            </p:childTnLst>
                          </p:cTn>
                        </p:par>
                      </p:childTnLst>
                    </p:cTn>
                  </p:par>
                  <p:par>
                    <p:cTn id="74" fill="hold">
                      <p:stCondLst>
                        <p:cond delay="indefinite"/>
                      </p:stCondLst>
                      <p:childTnLst>
                        <p:par>
                          <p:cTn id="75" fill="hold">
                            <p:stCondLst>
                              <p:cond delay="0"/>
                            </p:stCondLst>
                            <p:childTnLst>
                              <p:par>
                                <p:cTn id="76" presetID="3" presetClass="exit" presetSubtype="10" fill="hold" grpId="4" nodeType="clickEffect">
                                  <p:stCondLst>
                                    <p:cond delay="0"/>
                                  </p:stCondLst>
                                  <p:childTnLst>
                                    <p:animEffect transition="out" filter="blinds(horizontal)">
                                      <p:cBhvr>
                                        <p:cTn id="77" dur="500"/>
                                        <p:tgtEl>
                                          <p:spTgt spid="113"/>
                                        </p:tgtEl>
                                      </p:cBhvr>
                                    </p:animEffect>
                                    <p:set>
                                      <p:cBhvr>
                                        <p:cTn id="78" dur="1" fill="hold">
                                          <p:stCondLst>
                                            <p:cond delay="499"/>
                                          </p:stCondLst>
                                        </p:cTn>
                                        <p:tgtEl>
                                          <p:spTgt spid="113"/>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0" presetClass="path" presetSubtype="0" accel="50000" decel="50000" fill="hold" grpId="4" nodeType="clickEffect">
                                  <p:stCondLst>
                                    <p:cond delay="0"/>
                                  </p:stCondLst>
                                  <p:childTnLst>
                                    <p:animMotion origin="layout" path="M 0.1625 -0.10833 L 0.21424 -0.10833 " pathEditMode="relative" rAng="0" ptsTypes="AA">
                                      <p:cBhvr>
                                        <p:cTn id="82" dur="2000" fill="hold"/>
                                        <p:tgtEl>
                                          <p:spTgt spid="114"/>
                                        </p:tgtEl>
                                        <p:attrNameLst>
                                          <p:attrName>ppt_x</p:attrName>
                                          <p:attrName>ppt_y</p:attrName>
                                        </p:attrNameLst>
                                      </p:cBhvr>
                                      <p:rCtr x="26" y="0"/>
                                    </p:animMotion>
                                  </p:childTnLst>
                                </p:cTn>
                              </p:par>
                              <p:par>
                                <p:cTn id="83" presetID="0" presetClass="path" presetSubtype="0" accel="50000" decel="50000" fill="hold" grpId="4" nodeType="withEffect">
                                  <p:stCondLst>
                                    <p:cond delay="0"/>
                                  </p:stCondLst>
                                  <p:childTnLst>
                                    <p:animMotion origin="layout" path="M 0.1625 -0.10834 L 0.21424 -0.10834 " pathEditMode="relative" rAng="0" ptsTypes="AA">
                                      <p:cBhvr>
                                        <p:cTn id="84" dur="2000" fill="hold"/>
                                        <p:tgtEl>
                                          <p:spTgt spid="115"/>
                                        </p:tgtEl>
                                        <p:attrNameLst>
                                          <p:attrName>ppt_x</p:attrName>
                                          <p:attrName>ppt_y</p:attrName>
                                        </p:attrNameLst>
                                      </p:cBhvr>
                                      <p:rCtr x="26" y="0"/>
                                    </p:animMotion>
                                  </p:childTnLst>
                                </p:cTn>
                              </p:par>
                              <p:par>
                                <p:cTn id="85" presetID="0" presetClass="path" presetSubtype="0" accel="50000" decel="50000" fill="hold" grpId="4" nodeType="withEffect">
                                  <p:stCondLst>
                                    <p:cond delay="0"/>
                                  </p:stCondLst>
                                  <p:childTnLst>
                                    <p:animMotion origin="layout" path="M 0.1625 -0.10833 L 0.21424 -0.10833 " pathEditMode="relative" rAng="0" ptsTypes="AA">
                                      <p:cBhvr>
                                        <p:cTn id="86" dur="2000" fill="hold"/>
                                        <p:tgtEl>
                                          <p:spTgt spid="110"/>
                                        </p:tgtEl>
                                        <p:attrNameLst>
                                          <p:attrName>ppt_x</p:attrName>
                                          <p:attrName>ppt_y</p:attrName>
                                        </p:attrNameLst>
                                      </p:cBhvr>
                                      <p:rCtr x="26" y="0"/>
                                    </p:animMotion>
                                  </p:childTnLst>
                                </p:cTn>
                              </p:par>
                            </p:childTnLst>
                          </p:cTn>
                        </p:par>
                      </p:childTnLst>
                    </p:cTn>
                  </p:par>
                  <p:par>
                    <p:cTn id="87" fill="hold">
                      <p:stCondLst>
                        <p:cond delay="indefinite"/>
                      </p:stCondLst>
                      <p:childTnLst>
                        <p:par>
                          <p:cTn id="88" fill="hold">
                            <p:stCondLst>
                              <p:cond delay="0"/>
                            </p:stCondLst>
                            <p:childTnLst>
                              <p:par>
                                <p:cTn id="89" presetID="3" presetClass="exit" presetSubtype="10" fill="hold" grpId="5" nodeType="clickEffect">
                                  <p:stCondLst>
                                    <p:cond delay="0"/>
                                  </p:stCondLst>
                                  <p:childTnLst>
                                    <p:animEffect transition="out" filter="blinds(horizontal)">
                                      <p:cBhvr>
                                        <p:cTn id="90" dur="500"/>
                                        <p:tgtEl>
                                          <p:spTgt spid="114"/>
                                        </p:tgtEl>
                                      </p:cBhvr>
                                    </p:animEffect>
                                    <p:set>
                                      <p:cBhvr>
                                        <p:cTn id="91" dur="1" fill="hold">
                                          <p:stCondLst>
                                            <p:cond delay="499"/>
                                          </p:stCondLst>
                                        </p:cTn>
                                        <p:tgtEl>
                                          <p:spTgt spid="114"/>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0" presetClass="path" presetSubtype="0" accel="50000" decel="50000" fill="hold" grpId="5" nodeType="clickEffect">
                                  <p:stCondLst>
                                    <p:cond delay="0"/>
                                  </p:stCondLst>
                                  <p:childTnLst>
                                    <p:animMotion origin="layout" path="M 0.21424 -0.11204 L 0.24757 -0.15618 " pathEditMode="relative" rAng="0" ptsTypes="AA">
                                      <p:cBhvr>
                                        <p:cTn id="95" dur="2000" fill="hold"/>
                                        <p:tgtEl>
                                          <p:spTgt spid="115"/>
                                        </p:tgtEl>
                                        <p:attrNameLst>
                                          <p:attrName>ppt_x</p:attrName>
                                          <p:attrName>ppt_y</p:attrName>
                                        </p:attrNameLst>
                                      </p:cBhvr>
                                      <p:rCtr x="17" y="-22"/>
                                    </p:animMotion>
                                  </p:childTnLst>
                                </p:cTn>
                              </p:par>
                              <p:par>
                                <p:cTn id="96" presetID="0" presetClass="path" presetSubtype="0" accel="50000" decel="50000" fill="hold" grpId="5" nodeType="withEffect">
                                  <p:stCondLst>
                                    <p:cond delay="0"/>
                                  </p:stCondLst>
                                  <p:childTnLst>
                                    <p:animMotion origin="layout" path="M 0.21424 -0.11389 L 0.24757 -0.15802 " pathEditMode="relative" rAng="0" ptsTypes="AA">
                                      <p:cBhvr>
                                        <p:cTn id="97" dur="2000" fill="hold"/>
                                        <p:tgtEl>
                                          <p:spTgt spid="110"/>
                                        </p:tgtEl>
                                        <p:attrNameLst>
                                          <p:attrName>ppt_x</p:attrName>
                                          <p:attrName>ppt_y</p:attrName>
                                        </p:attrNameLst>
                                      </p:cBhvr>
                                      <p:rCtr x="17" y="-22"/>
                                    </p:animMotion>
                                  </p:childTnLst>
                                </p:cTn>
                              </p:par>
                            </p:childTnLst>
                          </p:cTn>
                        </p:par>
                      </p:childTnLst>
                    </p:cTn>
                  </p:par>
                  <p:par>
                    <p:cTn id="98" fill="hold">
                      <p:stCondLst>
                        <p:cond delay="indefinite"/>
                      </p:stCondLst>
                      <p:childTnLst>
                        <p:par>
                          <p:cTn id="99" fill="hold">
                            <p:stCondLst>
                              <p:cond delay="0"/>
                            </p:stCondLst>
                            <p:childTnLst>
                              <p:par>
                                <p:cTn id="100" presetID="3" presetClass="exit" presetSubtype="10" fill="hold" grpId="6" nodeType="clickEffect">
                                  <p:stCondLst>
                                    <p:cond delay="0"/>
                                  </p:stCondLst>
                                  <p:childTnLst>
                                    <p:animEffect transition="out" filter="blinds(horizontal)">
                                      <p:cBhvr>
                                        <p:cTn id="101" dur="500"/>
                                        <p:tgtEl>
                                          <p:spTgt spid="115"/>
                                        </p:tgtEl>
                                      </p:cBhvr>
                                    </p:animEffect>
                                    <p:set>
                                      <p:cBhvr>
                                        <p:cTn id="102" dur="1" fill="hold">
                                          <p:stCondLst>
                                            <p:cond delay="499"/>
                                          </p:stCondLst>
                                        </p:cTn>
                                        <p:tgtEl>
                                          <p:spTgt spid="115"/>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0" presetClass="path" presetSubtype="0" accel="50000" decel="50000" fill="hold" grpId="6" nodeType="clickEffect">
                                  <p:stCondLst>
                                    <p:cond delay="0"/>
                                  </p:stCondLst>
                                  <p:childTnLst>
                                    <p:animMotion origin="layout" path="M 0.24757 -0.18642 L 0.28091 -0.18642 " pathEditMode="relative" rAng="0" ptsTypes="AA">
                                      <p:cBhvr>
                                        <p:cTn id="106" dur="2000" fill="hold"/>
                                        <p:tgtEl>
                                          <p:spTgt spid="110"/>
                                        </p:tgtEl>
                                        <p:attrNameLst>
                                          <p:attrName>ppt_x</p:attrName>
                                          <p:attrName>ppt_y</p:attrName>
                                        </p:attrNameLst>
                                      </p:cBhvr>
                                      <p:rCtr x="1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bldLvl="0" animBg="1"/>
      <p:bldP spid="110" grpId="1" bldLvl="0" animBg="1"/>
      <p:bldP spid="110" grpId="2" bldLvl="0" animBg="1"/>
      <p:bldP spid="110" grpId="3" bldLvl="0" animBg="1"/>
      <p:bldP spid="110" grpId="4" bldLvl="0" animBg="1"/>
      <p:bldP spid="110" grpId="5" bldLvl="0" animBg="1"/>
      <p:bldP spid="110" grpId="6" bldLvl="0" animBg="1"/>
      <p:bldP spid="111" grpId="0" bldLvl="0" animBg="1"/>
      <p:bldP spid="111" grpId="1" bldLvl="0" animBg="1"/>
      <p:bldP spid="111" grpId="2" bldLvl="0" animBg="1"/>
      <p:bldP spid="112" grpId="0" bldLvl="0" animBg="1"/>
      <p:bldP spid="112" grpId="1" bldLvl="0" animBg="1"/>
      <p:bldP spid="112" grpId="2" bldLvl="0" animBg="1"/>
      <p:bldP spid="112" grpId="3" bldLvl="0" animBg="1"/>
      <p:bldP spid="113" grpId="0" bldLvl="0" animBg="1"/>
      <p:bldP spid="113" grpId="1" bldLvl="0" animBg="1"/>
      <p:bldP spid="113" grpId="2" bldLvl="0" animBg="1"/>
      <p:bldP spid="113" grpId="3" bldLvl="0" animBg="1"/>
      <p:bldP spid="113" grpId="4" bldLvl="0" animBg="1"/>
      <p:bldP spid="114" grpId="0" bldLvl="0" animBg="1"/>
      <p:bldP spid="114" grpId="1" bldLvl="0" animBg="1"/>
      <p:bldP spid="114" grpId="2" bldLvl="0" animBg="1"/>
      <p:bldP spid="114" grpId="3" bldLvl="0" animBg="1"/>
      <p:bldP spid="114" grpId="4" bldLvl="0" animBg="1"/>
      <p:bldP spid="114" grpId="5" bldLvl="0" animBg="1"/>
      <p:bldP spid="115" grpId="0" bldLvl="0" animBg="1"/>
      <p:bldP spid="115" grpId="1" bldLvl="0" animBg="1"/>
      <p:bldP spid="115" grpId="2" bldLvl="0" animBg="1"/>
      <p:bldP spid="115" grpId="3" bldLvl="0" animBg="1"/>
      <p:bldP spid="115" grpId="4" bldLvl="0" animBg="1"/>
      <p:bldP spid="115" grpId="5" bldLvl="0" animBg="1"/>
      <p:bldP spid="115" grpId="6"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ym typeface="+mn-ea"/>
              </a:rPr>
              <a:t>5G Midhaul and Backhaul --- Slicing</a:t>
            </a:r>
            <a:endParaRPr lang="en-US" altLang="zh-CN"/>
          </a:p>
        </p:txBody>
      </p:sp>
      <p:sp>
        <p:nvSpPr>
          <p:cNvPr id="154" name="矩形 153"/>
          <p:cNvSpPr/>
          <p:nvPr/>
        </p:nvSpPr>
        <p:spPr bwMode="auto">
          <a:xfrm>
            <a:off x="9045266" y="2819900"/>
            <a:ext cx="971719" cy="1548478"/>
          </a:xfrm>
          <a:prstGeom prst="rect">
            <a:avLst/>
          </a:prstGeom>
          <a:solidFill>
            <a:srgbClr val="9BBB59">
              <a:lumMod val="60000"/>
              <a:lumOff val="40000"/>
            </a:srgbClr>
          </a:solidFill>
          <a:ln w="19050" cap="flat" cmpd="sng" algn="ctr">
            <a:solidFill>
              <a:srgbClr val="9BBB59"/>
            </a:solidFill>
            <a:prstDash val="solid"/>
            <a:headEnd type="none" w="med" len="med"/>
            <a:tailEnd type="none" w="med" len="med"/>
          </a:ln>
          <a:effectLst>
            <a:outerShdw blurRad="40000" dist="23000" dir="5400000" rotWithShape="0">
              <a:srgbClr val="000000">
                <a:alpha val="35000"/>
              </a:srgbClr>
            </a:outerShdw>
          </a:effectLst>
        </p:spPr>
        <p:txBody>
          <a:bodyPr wrap="none" lIns="90009" tIns="46804" rIns="90009" bIns="46804" rtlCol="0" anchor="ct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endParaRPr lang="zh-CN" altLang="en-US" sz="1100" b="1" kern="0" dirty="0">
              <a:latin typeface="+mn-ea"/>
              <a:ea typeface="+mn-ea"/>
            </a:endParaRPr>
          </a:p>
        </p:txBody>
      </p:sp>
      <p:sp>
        <p:nvSpPr>
          <p:cNvPr id="155" name="矩形 154"/>
          <p:cNvSpPr/>
          <p:nvPr/>
        </p:nvSpPr>
        <p:spPr bwMode="auto">
          <a:xfrm>
            <a:off x="8908024" y="2543473"/>
            <a:ext cx="971719" cy="1548478"/>
          </a:xfrm>
          <a:prstGeom prst="rect">
            <a:avLst/>
          </a:prstGeom>
          <a:solidFill>
            <a:srgbClr val="4F81BD">
              <a:lumMod val="60000"/>
              <a:lumOff val="40000"/>
            </a:srgbClr>
          </a:solidFill>
          <a:ln w="19050" cap="flat" cmpd="sng" algn="ctr">
            <a:solidFill>
              <a:srgbClr val="4F81BD"/>
            </a:solidFill>
            <a:prstDash val="solid"/>
            <a:headEnd type="none" w="med" len="med"/>
            <a:tailEnd type="none" w="med" len="med"/>
          </a:ln>
          <a:effectLst>
            <a:outerShdw blurRad="40000" dist="23000" dir="5400000" rotWithShape="0">
              <a:srgbClr val="000000">
                <a:alpha val="35000"/>
              </a:srgbClr>
            </a:outerShdw>
          </a:effectLst>
        </p:spPr>
        <p:txBody>
          <a:bodyPr wrap="none" lIns="90009" tIns="46804" rIns="90009" bIns="46804" rtlCol="0" anchor="ct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endParaRPr lang="zh-CN" altLang="en-US" sz="1100" b="1" kern="0" dirty="0">
              <a:latin typeface="+mn-ea"/>
              <a:ea typeface="+mn-ea"/>
            </a:endParaRPr>
          </a:p>
        </p:txBody>
      </p:sp>
      <p:sp>
        <p:nvSpPr>
          <p:cNvPr id="156" name="矩形 155"/>
          <p:cNvSpPr/>
          <p:nvPr/>
        </p:nvSpPr>
        <p:spPr bwMode="auto">
          <a:xfrm>
            <a:off x="8776930" y="2284542"/>
            <a:ext cx="971719" cy="1548478"/>
          </a:xfrm>
          <a:prstGeom prst="rect">
            <a:avLst/>
          </a:prstGeom>
          <a:solidFill>
            <a:srgbClr val="F79646">
              <a:lumMod val="60000"/>
              <a:lumOff val="40000"/>
            </a:srgbClr>
          </a:solidFill>
          <a:ln w="19050" cap="flat" cmpd="sng" algn="ctr">
            <a:solidFill>
              <a:srgbClr val="F79646"/>
            </a:solidFill>
            <a:prstDash val="solid"/>
            <a:headEnd type="none" w="med" len="med"/>
            <a:tailEnd type="none" w="med" len="med"/>
          </a:ln>
          <a:effectLst>
            <a:outerShdw blurRad="40000" dist="23000" dir="5400000" rotWithShape="0">
              <a:srgbClr val="000000">
                <a:alpha val="35000"/>
              </a:srgbClr>
            </a:outerShdw>
          </a:effectLst>
        </p:spPr>
        <p:txBody>
          <a:bodyPr wrap="none" lIns="90009" tIns="46804" rIns="90009" bIns="46804" rtlCol="0" anchor="ct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endParaRPr lang="zh-CN" altLang="en-US" sz="1100" b="1" kern="0" dirty="0">
              <a:latin typeface="+mn-ea"/>
              <a:ea typeface="+mn-ea"/>
            </a:endParaRPr>
          </a:p>
        </p:txBody>
      </p:sp>
      <p:cxnSp>
        <p:nvCxnSpPr>
          <p:cNvPr id="157" name="直接连接符 156"/>
          <p:cNvCxnSpPr/>
          <p:nvPr/>
        </p:nvCxnSpPr>
        <p:spPr bwMode="auto">
          <a:xfrm>
            <a:off x="3080978" y="4231861"/>
            <a:ext cx="5477826" cy="0"/>
          </a:xfrm>
          <a:prstGeom prst="line">
            <a:avLst/>
          </a:prstGeom>
          <a:solidFill>
            <a:srgbClr val="4F81BD"/>
          </a:solidFill>
          <a:ln w="9525" cap="flat" cmpd="sng" algn="ctr">
            <a:solidFill>
              <a:sysClr val="windowText" lastClr="000000">
                <a:lumMod val="50000"/>
                <a:lumOff val="50000"/>
              </a:sysClr>
            </a:solidFill>
            <a:prstDash val="dash"/>
            <a:round/>
            <a:headEnd type="none" w="med" len="med"/>
            <a:tailEnd type="none" w="med" len="med"/>
          </a:ln>
          <a:effectLst/>
        </p:spPr>
      </p:cxnSp>
      <p:cxnSp>
        <p:nvCxnSpPr>
          <p:cNvPr id="158" name="直接连接符 157"/>
          <p:cNvCxnSpPr/>
          <p:nvPr/>
        </p:nvCxnSpPr>
        <p:spPr bwMode="auto">
          <a:xfrm>
            <a:off x="3080978" y="2993228"/>
            <a:ext cx="5484799" cy="0"/>
          </a:xfrm>
          <a:prstGeom prst="line">
            <a:avLst/>
          </a:prstGeom>
          <a:solidFill>
            <a:srgbClr val="4F81BD"/>
          </a:solidFill>
          <a:ln w="9525" cap="flat" cmpd="sng" algn="ctr">
            <a:solidFill>
              <a:sysClr val="windowText" lastClr="000000">
                <a:lumMod val="50000"/>
                <a:lumOff val="50000"/>
              </a:sysClr>
            </a:solidFill>
            <a:prstDash val="dash"/>
            <a:round/>
            <a:headEnd type="none" w="med" len="med"/>
            <a:tailEnd type="none" w="med" len="med"/>
          </a:ln>
          <a:effectLst/>
        </p:spPr>
      </p:cxnSp>
      <p:sp>
        <p:nvSpPr>
          <p:cNvPr id="159" name="矩形 158"/>
          <p:cNvSpPr/>
          <p:nvPr/>
        </p:nvSpPr>
        <p:spPr>
          <a:xfrm>
            <a:off x="1722206" y="4876214"/>
            <a:ext cx="1444377" cy="737235"/>
          </a:xfrm>
          <a:prstGeom prst="rect">
            <a:avLst/>
          </a:prstGeom>
        </p:spPr>
        <p:txBody>
          <a:bodyPr wrap="square" lIns="91449" tIns="45724" rIns="91449" bIns="45724">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defRPr/>
            </a:pPr>
            <a:endParaRPr lang="zh-CN" altLang="en-US" sz="1400" dirty="0" smtClean="0">
              <a:latin typeface="+mn-ea"/>
              <a:ea typeface="+mn-ea"/>
            </a:endParaRPr>
          </a:p>
          <a:p>
            <a:pPr>
              <a:defRPr/>
            </a:pPr>
            <a:r>
              <a:rPr lang="zh-CN" altLang="en-US" sz="1400" dirty="0" smtClean="0">
                <a:latin typeface="+mn-ea"/>
                <a:ea typeface="+mn-ea"/>
              </a:rPr>
              <a:t>Physical network</a:t>
            </a:r>
            <a:endParaRPr lang="zh-CN" altLang="en-US" sz="1400" dirty="0" smtClean="0">
              <a:latin typeface="+mn-ea"/>
              <a:ea typeface="+mn-ea"/>
            </a:endParaRPr>
          </a:p>
        </p:txBody>
      </p:sp>
      <p:sp>
        <p:nvSpPr>
          <p:cNvPr id="160" name="矩形 159"/>
          <p:cNvSpPr/>
          <p:nvPr/>
        </p:nvSpPr>
        <p:spPr>
          <a:xfrm>
            <a:off x="1703114" y="2284615"/>
            <a:ext cx="982345" cy="737235"/>
          </a:xfrm>
          <a:prstGeom prst="rect">
            <a:avLst/>
          </a:prstGeom>
        </p:spPr>
        <p:txBody>
          <a:bodyPr wrap="none" lIns="91449" tIns="45724" rIns="91449" bIns="45724">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l">
              <a:defRPr/>
            </a:pPr>
            <a:r>
              <a:rPr lang="zh-CN" altLang="en-US" sz="1400" dirty="0" smtClean="0">
                <a:latin typeface="+mn-ea"/>
                <a:ea typeface="+mn-ea"/>
              </a:rPr>
              <a:t>Business </a:t>
            </a:r>
            <a:endParaRPr lang="zh-CN" altLang="en-US" sz="1400" dirty="0" smtClean="0">
              <a:latin typeface="+mn-ea"/>
              <a:ea typeface="+mn-ea"/>
            </a:endParaRPr>
          </a:p>
          <a:p>
            <a:pPr algn="l">
              <a:defRPr/>
            </a:pPr>
            <a:r>
              <a:rPr lang="zh-CN" altLang="en-US" sz="1400" dirty="0" smtClean="0">
                <a:latin typeface="+mn-ea"/>
                <a:ea typeface="+mn-ea"/>
              </a:rPr>
              <a:t>control </a:t>
            </a:r>
            <a:endParaRPr lang="zh-CN" altLang="en-US" sz="1400" dirty="0" smtClean="0">
              <a:latin typeface="+mn-ea"/>
              <a:ea typeface="+mn-ea"/>
            </a:endParaRPr>
          </a:p>
          <a:p>
            <a:pPr algn="l">
              <a:defRPr/>
            </a:pPr>
            <a:r>
              <a:rPr lang="zh-CN" altLang="en-US" sz="1400" dirty="0" smtClean="0">
                <a:latin typeface="+mn-ea"/>
                <a:ea typeface="+mn-ea"/>
              </a:rPr>
              <a:t>layer</a:t>
            </a:r>
            <a:endParaRPr lang="zh-CN" altLang="en-US" sz="1400" dirty="0" smtClean="0">
              <a:latin typeface="+mn-ea"/>
              <a:ea typeface="+mn-ea"/>
            </a:endParaRPr>
          </a:p>
        </p:txBody>
      </p:sp>
      <p:sp>
        <p:nvSpPr>
          <p:cNvPr id="161" name="矩形 160"/>
          <p:cNvSpPr/>
          <p:nvPr/>
        </p:nvSpPr>
        <p:spPr bwMode="auto">
          <a:xfrm>
            <a:off x="8729297" y="1980595"/>
            <a:ext cx="1440250" cy="3577118"/>
          </a:xfrm>
          <a:prstGeom prst="rect">
            <a:avLst/>
          </a:prstGeom>
          <a:noFill/>
          <a:ln w="19050" cap="flat" cmpd="sng" algn="ctr">
            <a:solidFill>
              <a:sysClr val="window" lastClr="FFFFFF"/>
            </a:solidFill>
            <a:prstDash val="solid"/>
            <a:headEnd type="none" w="med" len="med"/>
            <a:tailEnd type="none" w="med" len="med"/>
          </a:ln>
          <a:effectLst/>
        </p:spPr>
        <p:txBody>
          <a:bodyPr wrap="square" lIns="90009" tIns="46804" rIns="90009" bIns="46804" rtlCol="0" anchor="ct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endParaRPr lang="zh-CN" altLang="en-US" b="1" kern="0" dirty="0">
              <a:latin typeface="+mn-ea"/>
              <a:ea typeface="+mn-ea"/>
            </a:endParaRPr>
          </a:p>
        </p:txBody>
      </p:sp>
      <p:sp>
        <p:nvSpPr>
          <p:cNvPr id="162" name="TextBox 182"/>
          <p:cNvSpPr txBox="1"/>
          <p:nvPr/>
        </p:nvSpPr>
        <p:spPr>
          <a:xfrm>
            <a:off x="3542325" y="2410890"/>
            <a:ext cx="864150" cy="277017"/>
          </a:xfrm>
          <a:prstGeom prst="rect">
            <a:avLst/>
          </a:prstGeom>
          <a:solidFill>
            <a:srgbClr val="F79646"/>
          </a:solidFill>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1200" dirty="0" smtClean="0">
                <a:latin typeface="+mn-ea"/>
                <a:ea typeface="+mn-ea"/>
              </a:rPr>
              <a:t>URLLC</a:t>
            </a:r>
            <a:endParaRPr lang="zh-CN" altLang="en-US" sz="1200" dirty="0">
              <a:latin typeface="+mn-ea"/>
              <a:ea typeface="+mn-ea"/>
            </a:endParaRPr>
          </a:p>
        </p:txBody>
      </p:sp>
      <p:sp>
        <p:nvSpPr>
          <p:cNvPr id="163" name="TextBox 183"/>
          <p:cNvSpPr txBox="1"/>
          <p:nvPr/>
        </p:nvSpPr>
        <p:spPr>
          <a:xfrm>
            <a:off x="5295458" y="2410890"/>
            <a:ext cx="864150" cy="277017"/>
          </a:xfrm>
          <a:prstGeom prst="rect">
            <a:avLst/>
          </a:prstGeom>
          <a:solidFill>
            <a:srgbClr val="4F81BD"/>
          </a:solidFill>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marL="0" marR="0" lvl="0" indent="0" algn="ctr" defTabSz="252095"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dirty="0" err="1" smtClean="0">
                <a:ln>
                  <a:noFill/>
                </a:ln>
                <a:solidFill>
                  <a:sysClr val="window" lastClr="FFFFFF"/>
                </a:solidFill>
                <a:effectLst/>
                <a:uLnTx/>
                <a:uFillTx/>
                <a:latin typeface="+mn-ea"/>
                <a:ea typeface="+mn-ea"/>
                <a:cs typeface="+mn-cs"/>
              </a:rPr>
              <a:t>eMBB</a:t>
            </a:r>
            <a:endParaRPr kumimoji="0" lang="zh-CN" altLang="en-US" sz="1200" b="0" i="0" u="none" strike="noStrike" kern="1200" cap="none" spc="0" normalizeH="0" baseline="0" noProof="0" dirty="0">
              <a:ln>
                <a:noFill/>
              </a:ln>
              <a:solidFill>
                <a:sysClr val="window" lastClr="FFFFFF"/>
              </a:solidFill>
              <a:effectLst/>
              <a:uLnTx/>
              <a:uFillTx/>
              <a:latin typeface="+mn-ea"/>
              <a:ea typeface="+mn-ea"/>
              <a:cs typeface="+mn-cs"/>
            </a:endParaRPr>
          </a:p>
        </p:txBody>
      </p:sp>
      <p:sp>
        <p:nvSpPr>
          <p:cNvPr id="164" name="TextBox 184"/>
          <p:cNvSpPr txBox="1"/>
          <p:nvPr/>
        </p:nvSpPr>
        <p:spPr>
          <a:xfrm>
            <a:off x="7048591" y="2410890"/>
            <a:ext cx="864150" cy="461673"/>
          </a:xfrm>
          <a:prstGeom prst="rect">
            <a:avLst/>
          </a:prstGeom>
          <a:solidFill>
            <a:srgbClr val="9BBB59"/>
          </a:solidFill>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1200" dirty="0" smtClean="0">
                <a:latin typeface="+mn-ea"/>
                <a:ea typeface="+mn-ea"/>
              </a:rPr>
              <a:t>enterprise</a:t>
            </a:r>
            <a:endParaRPr lang="zh-CN" altLang="en-US" sz="1200" dirty="0">
              <a:latin typeface="+mn-ea"/>
              <a:ea typeface="+mn-ea"/>
            </a:endParaRPr>
          </a:p>
        </p:txBody>
      </p:sp>
      <p:sp>
        <p:nvSpPr>
          <p:cNvPr id="165" name="矩形 164"/>
          <p:cNvSpPr/>
          <p:nvPr/>
        </p:nvSpPr>
        <p:spPr>
          <a:xfrm>
            <a:off x="8842704" y="1907004"/>
            <a:ext cx="1210798" cy="277085"/>
          </a:xfrm>
          <a:prstGeom prst="rect">
            <a:avLst/>
          </a:prstGeom>
        </p:spPr>
        <p:txBody>
          <a:bodyPr wrap="square" lIns="91449" tIns="45724" rIns="91449" bIns="45724">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r>
              <a:rPr lang="en-US" altLang="zh-CN" sz="1200" b="1" kern="0" dirty="0" smtClean="0">
                <a:latin typeface="+mn-ea"/>
                <a:ea typeface="+mn-ea"/>
              </a:rPr>
              <a:t>Controller</a:t>
            </a:r>
            <a:endParaRPr lang="zh-CN" altLang="en-US" sz="1200" b="1" kern="0" dirty="0">
              <a:latin typeface="+mn-ea"/>
              <a:ea typeface="+mn-ea"/>
            </a:endParaRPr>
          </a:p>
        </p:txBody>
      </p:sp>
      <p:sp>
        <p:nvSpPr>
          <p:cNvPr id="166" name="TextBox 186"/>
          <p:cNvSpPr txBox="1"/>
          <p:nvPr/>
        </p:nvSpPr>
        <p:spPr>
          <a:xfrm>
            <a:off x="8841337" y="2985727"/>
            <a:ext cx="850152" cy="369340"/>
          </a:xfrm>
          <a:prstGeom prst="rect">
            <a:avLst/>
          </a:prstGeom>
          <a:solidFill>
            <a:sysClr val="window" lastClr="FFFFFF">
              <a:lumMod val="85000"/>
            </a:sysClr>
          </a:solidFill>
          <a:ln>
            <a:noFill/>
          </a:ln>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900" b="1" dirty="0" smtClean="0">
                <a:latin typeface="+mn-ea"/>
                <a:ea typeface="+mn-ea"/>
              </a:rPr>
              <a:t>Slice Functions</a:t>
            </a:r>
            <a:endParaRPr lang="zh-CN" altLang="en-US" sz="900" b="1" dirty="0">
              <a:latin typeface="+mn-ea"/>
              <a:ea typeface="+mn-ea"/>
            </a:endParaRPr>
          </a:p>
        </p:txBody>
      </p:sp>
      <p:sp>
        <p:nvSpPr>
          <p:cNvPr id="167" name="TextBox 187"/>
          <p:cNvSpPr txBox="1"/>
          <p:nvPr/>
        </p:nvSpPr>
        <p:spPr>
          <a:xfrm>
            <a:off x="8844168" y="2503349"/>
            <a:ext cx="847321" cy="230841"/>
          </a:xfrm>
          <a:prstGeom prst="rect">
            <a:avLst/>
          </a:prstGeom>
          <a:solidFill>
            <a:sysClr val="window" lastClr="FFFFFF">
              <a:lumMod val="85000"/>
            </a:sysClr>
          </a:solidFill>
          <a:ln>
            <a:noFill/>
          </a:ln>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900" b="1" dirty="0" smtClean="0">
                <a:latin typeface="+mn-ea"/>
                <a:ea typeface="+mn-ea"/>
              </a:rPr>
              <a:t>E2E Service</a:t>
            </a:r>
            <a:endParaRPr lang="zh-CN" altLang="en-US" sz="900" b="1" dirty="0">
              <a:latin typeface="+mn-ea"/>
              <a:ea typeface="+mn-ea"/>
            </a:endParaRPr>
          </a:p>
        </p:txBody>
      </p:sp>
      <p:sp>
        <p:nvSpPr>
          <p:cNvPr id="168" name="TextBox 188"/>
          <p:cNvSpPr txBox="1"/>
          <p:nvPr/>
        </p:nvSpPr>
        <p:spPr>
          <a:xfrm>
            <a:off x="8717491" y="3578131"/>
            <a:ext cx="1105092" cy="215452"/>
          </a:xfrm>
          <a:prstGeom prst="rect">
            <a:avLst/>
          </a:prstGeom>
          <a:noFill/>
          <a:ln>
            <a:noFill/>
          </a:ln>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800" b="1" dirty="0" smtClean="0">
                <a:latin typeface="+mn-ea"/>
                <a:ea typeface="+mn-ea"/>
              </a:rPr>
              <a:t>Slice Controller 1</a:t>
            </a:r>
            <a:endParaRPr lang="zh-CN" altLang="en-US" sz="800" b="1" dirty="0">
              <a:latin typeface="+mn-ea"/>
              <a:ea typeface="+mn-ea"/>
            </a:endParaRPr>
          </a:p>
        </p:txBody>
      </p:sp>
      <p:sp>
        <p:nvSpPr>
          <p:cNvPr id="169" name="TextBox 189"/>
          <p:cNvSpPr txBox="1"/>
          <p:nvPr/>
        </p:nvSpPr>
        <p:spPr>
          <a:xfrm>
            <a:off x="8834090" y="4716167"/>
            <a:ext cx="1240053" cy="261691"/>
          </a:xfrm>
          <a:prstGeom prst="rect">
            <a:avLst/>
          </a:prstGeom>
          <a:noFill/>
          <a:ln>
            <a:solidFill>
              <a:sysClr val="windowText" lastClr="000000">
                <a:lumMod val="65000"/>
                <a:lumOff val="35000"/>
              </a:sysClr>
            </a:solidFill>
          </a:ln>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1100" b="1" dirty="0" smtClean="0">
                <a:latin typeface="+mn-ea"/>
                <a:ea typeface="+mn-ea"/>
              </a:rPr>
              <a:t>Ctrl</a:t>
            </a:r>
            <a:r>
              <a:rPr lang="zh-CN" altLang="en-US" sz="1100" b="1" dirty="0" smtClean="0">
                <a:latin typeface="+mn-ea"/>
                <a:ea typeface="+mn-ea"/>
              </a:rPr>
              <a:t> </a:t>
            </a:r>
            <a:r>
              <a:rPr lang="en-US" altLang="zh-CN" sz="1100" b="1" dirty="0" smtClean="0">
                <a:latin typeface="+mn-ea"/>
                <a:ea typeface="+mn-ea"/>
              </a:rPr>
              <a:t>Functions</a:t>
            </a:r>
            <a:endParaRPr lang="zh-CN" altLang="en-US" sz="1100" b="1" dirty="0">
              <a:latin typeface="+mn-ea"/>
              <a:ea typeface="+mn-ea"/>
            </a:endParaRPr>
          </a:p>
        </p:txBody>
      </p:sp>
      <p:sp>
        <p:nvSpPr>
          <p:cNvPr id="170" name="TextBox 190"/>
          <p:cNvSpPr txBox="1"/>
          <p:nvPr/>
        </p:nvSpPr>
        <p:spPr>
          <a:xfrm>
            <a:off x="8834090" y="4981969"/>
            <a:ext cx="1240053" cy="430905"/>
          </a:xfrm>
          <a:prstGeom prst="rect">
            <a:avLst/>
          </a:prstGeom>
          <a:noFill/>
          <a:ln>
            <a:solidFill>
              <a:sysClr val="windowText" lastClr="000000">
                <a:lumMod val="65000"/>
                <a:lumOff val="35000"/>
              </a:sysClr>
            </a:solidFill>
          </a:ln>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1100" b="1" dirty="0" smtClean="0">
                <a:latin typeface="+mn-ea"/>
                <a:ea typeface="+mn-ea"/>
              </a:rPr>
              <a:t>Common</a:t>
            </a:r>
            <a:r>
              <a:rPr lang="zh-CN" altLang="en-US" sz="1100" b="1" dirty="0" smtClean="0">
                <a:latin typeface="+mn-ea"/>
                <a:ea typeface="+mn-ea"/>
              </a:rPr>
              <a:t> </a:t>
            </a:r>
            <a:r>
              <a:rPr lang="en-US" altLang="zh-CN" sz="1100" b="1" dirty="0" smtClean="0">
                <a:latin typeface="+mn-ea"/>
                <a:ea typeface="+mn-ea"/>
              </a:rPr>
              <a:t>Functions</a:t>
            </a:r>
            <a:endParaRPr lang="zh-CN" altLang="en-US" sz="1100" b="1" dirty="0">
              <a:latin typeface="+mn-ea"/>
              <a:ea typeface="+mn-ea"/>
            </a:endParaRPr>
          </a:p>
        </p:txBody>
      </p:sp>
      <p:cxnSp>
        <p:nvCxnSpPr>
          <p:cNvPr id="171" name="直接连接符 170"/>
          <p:cNvCxnSpPr/>
          <p:nvPr/>
        </p:nvCxnSpPr>
        <p:spPr bwMode="auto">
          <a:xfrm>
            <a:off x="3061925" y="2103839"/>
            <a:ext cx="5484799" cy="0"/>
          </a:xfrm>
          <a:prstGeom prst="line">
            <a:avLst/>
          </a:prstGeom>
          <a:solidFill>
            <a:srgbClr val="4F81BD"/>
          </a:solidFill>
          <a:ln w="9525" cap="flat" cmpd="sng" algn="ctr">
            <a:solidFill>
              <a:sysClr val="windowText" lastClr="000000">
                <a:lumMod val="50000"/>
                <a:lumOff val="50000"/>
              </a:sysClr>
            </a:solidFill>
            <a:prstDash val="dash"/>
            <a:round/>
            <a:headEnd type="none" w="med" len="med"/>
            <a:tailEnd type="none" w="med" len="med"/>
          </a:ln>
          <a:effectLst/>
        </p:spPr>
      </p:cxnSp>
      <p:sp>
        <p:nvSpPr>
          <p:cNvPr id="173" name="矩形 172"/>
          <p:cNvSpPr/>
          <p:nvPr/>
        </p:nvSpPr>
        <p:spPr>
          <a:xfrm>
            <a:off x="1703066" y="1487266"/>
            <a:ext cx="1271905" cy="521970"/>
          </a:xfrm>
          <a:prstGeom prst="rect">
            <a:avLst/>
          </a:prstGeom>
        </p:spPr>
        <p:txBody>
          <a:bodyPr wrap="none" lIns="91449" tIns="45724" rIns="91449" bIns="45724">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l">
              <a:defRPr/>
            </a:pPr>
            <a:r>
              <a:rPr lang="en-US" altLang="zh-CN" sz="1400" dirty="0">
                <a:latin typeface="+mn-ea"/>
                <a:ea typeface="+mn-ea"/>
              </a:rPr>
              <a:t>A</a:t>
            </a:r>
            <a:r>
              <a:rPr lang="zh-CN" altLang="en-US" sz="1400" dirty="0">
                <a:latin typeface="+mn-ea"/>
                <a:ea typeface="+mn-ea"/>
              </a:rPr>
              <a:t>pplication </a:t>
            </a:r>
            <a:endParaRPr lang="zh-CN" altLang="en-US" sz="1400" dirty="0">
              <a:latin typeface="+mn-ea"/>
              <a:ea typeface="+mn-ea"/>
            </a:endParaRPr>
          </a:p>
          <a:p>
            <a:pPr algn="l">
              <a:defRPr/>
            </a:pPr>
            <a:r>
              <a:rPr lang="zh-CN" altLang="en-US" sz="1400" dirty="0">
                <a:latin typeface="+mn-ea"/>
                <a:ea typeface="+mn-ea"/>
              </a:rPr>
              <a:t>layer</a:t>
            </a:r>
            <a:endParaRPr lang="zh-CN" altLang="en-US" sz="1400" dirty="0">
              <a:latin typeface="+mn-ea"/>
              <a:ea typeface="+mn-ea"/>
            </a:endParaRPr>
          </a:p>
        </p:txBody>
      </p:sp>
      <p:sp>
        <p:nvSpPr>
          <p:cNvPr id="174" name="左右箭头 173"/>
          <p:cNvSpPr/>
          <p:nvPr/>
        </p:nvSpPr>
        <p:spPr bwMode="auto">
          <a:xfrm>
            <a:off x="8509541" y="2579269"/>
            <a:ext cx="314039" cy="108033"/>
          </a:xfrm>
          <a:prstGeom prst="leftRightArrow">
            <a:avLst/>
          </a:prstGeom>
          <a:noFill/>
          <a:ln w="9525" cap="flat" cmpd="sng" algn="ctr">
            <a:solidFill>
              <a:srgbClr val="4F81BD"/>
            </a:solidFill>
            <a:prstDash val="solid"/>
            <a:headEnd type="none" w="med" len="med"/>
            <a:tailEnd type="none" w="med" len="med"/>
          </a:ln>
          <a:effectLst/>
        </p:spPr>
        <p:txBody>
          <a:bodyPr wrap="none" lIns="90009" tIns="46804" rIns="90009" bIns="46804" rtlCol="0" anchor="ct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endParaRPr lang="zh-CN" altLang="en-US" b="1" kern="0" dirty="0">
              <a:latin typeface="+mn-ea"/>
              <a:ea typeface="+mn-ea"/>
            </a:endParaRPr>
          </a:p>
        </p:txBody>
      </p:sp>
      <p:sp>
        <p:nvSpPr>
          <p:cNvPr id="175" name="左右箭头 174"/>
          <p:cNvSpPr/>
          <p:nvPr/>
        </p:nvSpPr>
        <p:spPr bwMode="auto">
          <a:xfrm>
            <a:off x="8509541" y="3162876"/>
            <a:ext cx="314039" cy="108033"/>
          </a:xfrm>
          <a:prstGeom prst="leftRightArrow">
            <a:avLst/>
          </a:prstGeom>
          <a:noFill/>
          <a:ln w="9525" cap="flat" cmpd="sng" algn="ctr">
            <a:solidFill>
              <a:srgbClr val="4F81BD"/>
            </a:solidFill>
            <a:prstDash val="solid"/>
            <a:headEnd type="none" w="med" len="med"/>
            <a:tailEnd type="none" w="med" len="med"/>
          </a:ln>
          <a:effectLst/>
        </p:spPr>
        <p:txBody>
          <a:bodyPr wrap="none" lIns="90009" tIns="46804" rIns="90009" bIns="46804" rtlCol="0" anchor="ct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endParaRPr lang="zh-CN" altLang="en-US" b="1" kern="0" dirty="0">
              <a:latin typeface="+mn-ea"/>
              <a:ea typeface="+mn-ea"/>
            </a:endParaRPr>
          </a:p>
        </p:txBody>
      </p:sp>
      <p:sp>
        <p:nvSpPr>
          <p:cNvPr id="176" name="左右箭头 175"/>
          <p:cNvSpPr/>
          <p:nvPr/>
        </p:nvSpPr>
        <p:spPr bwMode="auto">
          <a:xfrm>
            <a:off x="8509541" y="4927752"/>
            <a:ext cx="314039" cy="108033"/>
          </a:xfrm>
          <a:prstGeom prst="leftRightArrow">
            <a:avLst/>
          </a:prstGeom>
          <a:noFill/>
          <a:ln w="9525" cap="flat" cmpd="sng" algn="ctr">
            <a:solidFill>
              <a:srgbClr val="4F81BD"/>
            </a:solidFill>
            <a:prstDash val="solid"/>
            <a:headEnd type="none" w="med" len="med"/>
            <a:tailEnd type="none" w="med" len="med"/>
          </a:ln>
          <a:effectLst/>
        </p:spPr>
        <p:txBody>
          <a:bodyPr wrap="none" lIns="90009" tIns="46804" rIns="90009" bIns="46804" rtlCol="0" anchor="ct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defTabSz="914400" fontAlgn="auto">
              <a:spcBef>
                <a:spcPts val="0"/>
              </a:spcBef>
              <a:spcAft>
                <a:spcPts val="0"/>
              </a:spcAft>
              <a:defRPr/>
            </a:pPr>
            <a:endParaRPr lang="zh-CN" altLang="en-US" b="1" kern="0" dirty="0">
              <a:latin typeface="+mn-ea"/>
              <a:ea typeface="+mn-ea"/>
            </a:endParaRPr>
          </a:p>
        </p:txBody>
      </p:sp>
      <p:grpSp>
        <p:nvGrpSpPr>
          <p:cNvPr id="177" name="组合 267"/>
          <p:cNvGrpSpPr/>
          <p:nvPr/>
        </p:nvGrpSpPr>
        <p:grpSpPr>
          <a:xfrm>
            <a:off x="4051546" y="5014236"/>
            <a:ext cx="3262179" cy="755887"/>
            <a:chOff x="2447971" y="4054468"/>
            <a:chExt cx="3601858" cy="1099534"/>
          </a:xfrm>
        </p:grpSpPr>
        <p:sp>
          <p:nvSpPr>
            <p:cNvPr id="178" name="椭圆 177"/>
            <p:cNvSpPr/>
            <p:nvPr/>
          </p:nvSpPr>
          <p:spPr bwMode="auto">
            <a:xfrm>
              <a:off x="2524125" y="4221575"/>
              <a:ext cx="3453394" cy="818219"/>
            </a:xfrm>
            <a:prstGeom prst="ellipse">
              <a:avLst/>
            </a:prstGeom>
            <a:noFill/>
            <a:ln w="19050" cap="flat" cmpd="sng" algn="ctr">
              <a:solidFill>
                <a:sysClr val="window" lastClr="FFFFFF">
                  <a:lumMod val="65000"/>
                </a:sysClr>
              </a:solid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79" name="矩形 178"/>
            <p:cNvSpPr/>
            <p:nvPr/>
          </p:nvSpPr>
          <p:spPr bwMode="auto">
            <a:xfrm>
              <a:off x="2447971" y="4507998"/>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80" name="矩形 179"/>
            <p:cNvSpPr/>
            <p:nvPr/>
          </p:nvSpPr>
          <p:spPr bwMode="auto">
            <a:xfrm>
              <a:off x="5821321" y="4507998"/>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81" name="矩形 180"/>
            <p:cNvSpPr/>
            <p:nvPr/>
          </p:nvSpPr>
          <p:spPr bwMode="auto">
            <a:xfrm>
              <a:off x="3291309" y="4149672"/>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82" name="矩形 181"/>
            <p:cNvSpPr/>
            <p:nvPr/>
          </p:nvSpPr>
          <p:spPr bwMode="auto">
            <a:xfrm>
              <a:off x="3291309" y="4858865"/>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83" name="矩形 182"/>
            <p:cNvSpPr/>
            <p:nvPr/>
          </p:nvSpPr>
          <p:spPr bwMode="auto">
            <a:xfrm>
              <a:off x="4134646" y="4054468"/>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84" name="矩形 183"/>
            <p:cNvSpPr/>
            <p:nvPr/>
          </p:nvSpPr>
          <p:spPr bwMode="auto">
            <a:xfrm>
              <a:off x="4134646" y="4925494"/>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85" name="矩形 184"/>
            <p:cNvSpPr/>
            <p:nvPr/>
          </p:nvSpPr>
          <p:spPr bwMode="auto">
            <a:xfrm>
              <a:off x="4977983" y="4149672"/>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sp>
          <p:nvSpPr>
            <p:cNvPr id="186" name="矩形 185"/>
            <p:cNvSpPr/>
            <p:nvPr/>
          </p:nvSpPr>
          <p:spPr bwMode="auto">
            <a:xfrm>
              <a:off x="4977983" y="4858865"/>
              <a:ext cx="228508" cy="228508"/>
            </a:xfrm>
            <a:prstGeom prst="rect">
              <a:avLst/>
            </a:prstGeom>
            <a:solidFill>
              <a:sysClr val="window" lastClr="FFFFFF">
                <a:lumMod val="50000"/>
              </a:sys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defTabSz="457200">
                <a:defRPr/>
              </a:pPr>
              <a:endParaRPr lang="zh-CN" altLang="en-US" dirty="0" smtClean="0">
                <a:latin typeface="+mn-ea"/>
                <a:ea typeface="+mn-ea"/>
                <a:cs typeface="Arial" panose="020B0604020202020204" pitchFamily="34" charset="0"/>
              </a:endParaRPr>
            </a:p>
          </p:txBody>
        </p:sp>
      </p:grpSp>
      <p:sp>
        <p:nvSpPr>
          <p:cNvPr id="187" name="TextBox 212"/>
          <p:cNvSpPr txBox="1"/>
          <p:nvPr/>
        </p:nvSpPr>
        <p:spPr>
          <a:xfrm>
            <a:off x="8841338" y="3835386"/>
            <a:ext cx="1105092" cy="215452"/>
          </a:xfrm>
          <a:prstGeom prst="rect">
            <a:avLst/>
          </a:prstGeom>
          <a:noFill/>
          <a:ln>
            <a:noFill/>
          </a:ln>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800" b="1" dirty="0" smtClean="0">
                <a:latin typeface="+mn-ea"/>
                <a:ea typeface="+mn-ea"/>
              </a:rPr>
              <a:t>Slice Controller 2</a:t>
            </a:r>
            <a:endParaRPr lang="zh-CN" altLang="en-US" sz="800" b="1" dirty="0">
              <a:latin typeface="+mn-ea"/>
              <a:ea typeface="+mn-ea"/>
            </a:endParaRPr>
          </a:p>
        </p:txBody>
      </p:sp>
      <p:sp>
        <p:nvSpPr>
          <p:cNvPr id="188" name="TextBox 213"/>
          <p:cNvSpPr txBox="1"/>
          <p:nvPr/>
        </p:nvSpPr>
        <p:spPr>
          <a:xfrm>
            <a:off x="8965184" y="4130752"/>
            <a:ext cx="1105092" cy="215452"/>
          </a:xfrm>
          <a:prstGeom prst="rect">
            <a:avLst/>
          </a:prstGeom>
          <a:noFill/>
          <a:ln>
            <a:noFill/>
          </a:ln>
        </p:spPr>
        <p:txBody>
          <a:bodyPr wrap="square" lIns="91449" tIns="45724" rIns="91449" bIns="45724" rtlCol="0">
            <a:spAutoFit/>
          </a:bodyPr>
          <a:lstStyle>
            <a:defPPr>
              <a:defRPr lang="zh-CN"/>
            </a:defPPr>
            <a:lvl1pPr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1pPr>
            <a:lvl2pPr marL="25273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2pPr>
            <a:lvl3pPr marL="50482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3pPr>
            <a:lvl4pPr marL="757555"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4pPr>
            <a:lvl5pPr marL="1009650" algn="l" defTabSz="252095" rtl="0" fontAlgn="base">
              <a:spcBef>
                <a:spcPct val="0"/>
              </a:spcBef>
              <a:spcAft>
                <a:spcPct val="0"/>
              </a:spcAft>
              <a:defRPr sz="1800" kern="1200">
                <a:solidFill>
                  <a:schemeClr val="tx1"/>
                </a:solidFill>
                <a:latin typeface="Calibri" panose="020F0502020204030204" charset="0"/>
                <a:ea typeface="方正兰亭圆简体" panose="02000000000000000000" pitchFamily="2" charset="-122"/>
                <a:cs typeface="+mn-cs"/>
              </a:defRPr>
            </a:lvl5pPr>
            <a:lvl6pPr marL="126238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6pPr>
            <a:lvl7pPr marL="151447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7pPr>
            <a:lvl8pPr marL="1767205"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8pPr>
            <a:lvl9pPr marL="2019300" algn="l" defTabSz="504825" rtl="0" eaLnBrk="1" latinLnBrk="0" hangingPunct="1">
              <a:defRPr sz="1800" kern="1200">
                <a:solidFill>
                  <a:schemeClr val="tx1"/>
                </a:solidFill>
                <a:latin typeface="Calibri" panose="020F0502020204030204" charset="0"/>
                <a:ea typeface="方正兰亭圆简体" panose="02000000000000000000" pitchFamily="2" charset="-122"/>
                <a:cs typeface="+mn-cs"/>
              </a:defRPr>
            </a:lvl9pPr>
          </a:lstStyle>
          <a:p>
            <a:pPr algn="ctr">
              <a:defRPr/>
            </a:pPr>
            <a:r>
              <a:rPr lang="en-US" altLang="zh-CN" sz="800" b="1" dirty="0" smtClean="0">
                <a:latin typeface="+mn-ea"/>
                <a:ea typeface="+mn-ea"/>
              </a:rPr>
              <a:t>Slice Controller 3</a:t>
            </a:r>
            <a:endParaRPr lang="zh-CN" altLang="en-US" sz="800" b="1" dirty="0">
              <a:latin typeface="+mn-ea"/>
              <a:ea typeface="+mn-ea"/>
            </a:endParaRPr>
          </a:p>
        </p:txBody>
      </p:sp>
      <p:pic>
        <p:nvPicPr>
          <p:cNvPr id="189" name="Picture 2"/>
          <p:cNvPicPr>
            <a:picLocks noChangeAspect="1" noChangeArrowheads="1"/>
          </p:cNvPicPr>
          <p:nvPr/>
        </p:nvPicPr>
        <p:blipFill>
          <a:blip r:embed="rId1" cstate="print"/>
          <a:srcRect/>
          <a:stretch>
            <a:fillRect/>
          </a:stretch>
        </p:blipFill>
        <p:spPr bwMode="auto">
          <a:xfrm>
            <a:off x="3053547" y="4312231"/>
            <a:ext cx="5254453" cy="618422"/>
          </a:xfrm>
          <a:prstGeom prst="rect">
            <a:avLst/>
          </a:prstGeom>
          <a:noFill/>
          <a:ln w="9525">
            <a:noFill/>
            <a:miter lim="800000"/>
            <a:headEnd/>
            <a:tailEnd/>
          </a:ln>
        </p:spPr>
      </p:pic>
      <p:cxnSp>
        <p:nvCxnSpPr>
          <p:cNvPr id="190" name="直接连接符 189"/>
          <p:cNvCxnSpPr/>
          <p:nvPr/>
        </p:nvCxnSpPr>
        <p:spPr bwMode="auto">
          <a:xfrm rot="5400000">
            <a:off x="5461784" y="5392174"/>
            <a:ext cx="441705" cy="0"/>
          </a:xfrm>
          <a:prstGeom prst="line">
            <a:avLst/>
          </a:prstGeom>
          <a:solidFill>
            <a:srgbClr val="4F81BD"/>
          </a:solidFill>
          <a:ln w="19050" cap="flat" cmpd="sng" algn="ctr">
            <a:solidFill>
              <a:sysClr val="window" lastClr="FFFFFF">
                <a:lumMod val="65000"/>
              </a:sysClr>
            </a:solidFill>
            <a:prstDash val="solid"/>
            <a:round/>
            <a:headEnd type="none" w="med" len="med"/>
            <a:tailEnd type="none" w="med" len="med"/>
          </a:ln>
          <a:effectLst/>
        </p:spPr>
      </p:cxnSp>
      <p:grpSp>
        <p:nvGrpSpPr>
          <p:cNvPr id="191" name="组合 190"/>
          <p:cNvGrpSpPr/>
          <p:nvPr/>
        </p:nvGrpSpPr>
        <p:grpSpPr>
          <a:xfrm>
            <a:off x="3166533" y="1487075"/>
            <a:ext cx="7156322" cy="375165"/>
            <a:chOff x="1027990" y="3172526"/>
            <a:chExt cx="7958248" cy="1089136"/>
          </a:xfrm>
        </p:grpSpPr>
        <p:sp>
          <p:nvSpPr>
            <p:cNvPr id="192" name="流程图: 过程 191"/>
            <p:cNvSpPr/>
            <p:nvPr/>
          </p:nvSpPr>
          <p:spPr>
            <a:xfrm>
              <a:off x="4623569"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rPr>
                <a:t>Smart home</a:t>
              </a:r>
              <a:endPar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193" name="流程图: 过程 192"/>
            <p:cNvSpPr/>
            <p:nvPr/>
          </p:nvSpPr>
          <p:spPr>
            <a:xfrm>
              <a:off x="5544701"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1" i="0" u="none" strike="noStrike" kern="0" cap="none" spc="0" normalizeH="0" baseline="0" noProof="0" dirty="0" smtClean="0">
                  <a:ln>
                    <a:noFill/>
                  </a:ln>
                  <a:solidFill>
                    <a:sysClr val="window" lastClr="FFFFFF"/>
                  </a:solidFill>
                  <a:effectLst/>
                  <a:uLnTx/>
                  <a:uFillTx/>
                  <a:latin typeface="+mn-ea"/>
                  <a:ea typeface="+mn-ea"/>
                  <a:cs typeface="+mn-cs"/>
                </a:rPr>
                <a:t>Smart city</a:t>
              </a:r>
              <a:endParaRPr kumimoji="0" lang="en-US" altLang="zh-CN"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194" name="流程图: 过程 193"/>
            <p:cNvSpPr/>
            <p:nvPr/>
          </p:nvSpPr>
          <p:spPr>
            <a:xfrm>
              <a:off x="1922401"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rPr>
                <a:t>Voice</a:t>
              </a:r>
              <a:endPar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195" name="流程图: 过程 194"/>
            <p:cNvSpPr/>
            <p:nvPr/>
          </p:nvSpPr>
          <p:spPr>
            <a:xfrm>
              <a:off x="6410839"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1" i="0" u="none" strike="noStrike" kern="0" cap="none" spc="0" normalizeH="0" baseline="0" noProof="0" dirty="0" smtClean="0">
                  <a:ln>
                    <a:noFill/>
                  </a:ln>
                  <a:solidFill>
                    <a:sysClr val="window" lastClr="FFFFFF"/>
                  </a:solidFill>
                  <a:effectLst/>
                  <a:uLnTx/>
                  <a:uFillTx/>
                  <a:latin typeface="+mn-ea"/>
                  <a:ea typeface="+mn-ea"/>
                  <a:cs typeface="+mn-cs"/>
                </a:rPr>
                <a:t>I</a:t>
              </a:r>
              <a:r>
                <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rPr>
                <a:t>ndustrial automation</a:t>
              </a:r>
              <a:endPar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196" name="流程图: 过程 195"/>
            <p:cNvSpPr/>
            <p:nvPr/>
          </p:nvSpPr>
          <p:spPr>
            <a:xfrm>
              <a:off x="3724185"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800" b="1" i="0" u="none" strike="noStrike" kern="0" cap="none" spc="0" normalizeH="0" baseline="0" noProof="0" dirty="0" smtClean="0">
                  <a:ln>
                    <a:noFill/>
                  </a:ln>
                  <a:solidFill>
                    <a:sysClr val="window" lastClr="FFFFFF"/>
                  </a:solidFill>
                  <a:effectLst/>
                  <a:uLnTx/>
                  <a:uFillTx/>
                  <a:latin typeface="+mn-ea"/>
                  <a:ea typeface="+mn-ea"/>
                  <a:cs typeface="+mn-cs"/>
                </a:rPr>
                <a:t>AR</a:t>
              </a:r>
              <a:endParaRPr kumimoji="0" lang="en-US"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197" name="流程图: 过程 196"/>
            <p:cNvSpPr/>
            <p:nvPr/>
          </p:nvSpPr>
          <p:spPr>
            <a:xfrm>
              <a:off x="2813465"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rPr>
                <a:t>Cloud office and games</a:t>
              </a:r>
              <a:endPar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198" name="流程图: 过程 197"/>
            <p:cNvSpPr/>
            <p:nvPr/>
          </p:nvSpPr>
          <p:spPr>
            <a:xfrm>
              <a:off x="1027990"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1" i="0" u="none" strike="noStrike" kern="0" cap="none" spc="0" normalizeH="0" baseline="0" noProof="0" dirty="0" smtClean="0">
                  <a:ln>
                    <a:noFill/>
                  </a:ln>
                  <a:solidFill>
                    <a:sysClr val="window" lastClr="FFFFFF"/>
                  </a:solidFill>
                  <a:effectLst/>
                  <a:uLnTx/>
                  <a:uFillTx/>
                  <a:latin typeface="+mn-ea"/>
                  <a:ea typeface="+mn-ea"/>
                  <a:cs typeface="+mn-cs"/>
                </a:rPr>
                <a:t>3D</a:t>
              </a:r>
              <a:r>
                <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rPr>
                <a:t>、Ultra HD video</a:t>
              </a:r>
              <a:endPar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199" name="流程图: 过程 198"/>
            <p:cNvSpPr/>
            <p:nvPr/>
          </p:nvSpPr>
          <p:spPr>
            <a:xfrm>
              <a:off x="7298969"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1" i="0" u="none" strike="noStrike" kern="0" cap="none" spc="0" normalizeH="0" baseline="0" noProof="0" dirty="0" smtClean="0">
                  <a:ln>
                    <a:noFill/>
                  </a:ln>
                  <a:solidFill>
                    <a:sysClr val="window" lastClr="FFFFFF"/>
                  </a:solidFill>
                  <a:effectLst/>
                  <a:uLnTx/>
                  <a:uFillTx/>
                  <a:latin typeface="+mn-ea"/>
                  <a:ea typeface="+mn-ea"/>
                  <a:cs typeface="+mn-cs"/>
                </a:rPr>
                <a:t>Autopilot</a:t>
              </a:r>
              <a:endParaRPr kumimoji="0" lang="en-US" altLang="zh-CN"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sp>
          <p:nvSpPr>
            <p:cNvPr id="200" name="流程图: 过程 199"/>
            <p:cNvSpPr/>
            <p:nvPr/>
          </p:nvSpPr>
          <p:spPr>
            <a:xfrm>
              <a:off x="8191317" y="3172526"/>
              <a:ext cx="794921" cy="1089136"/>
            </a:xfrm>
            <a:prstGeom prst="flowChartProcess">
              <a:avLst/>
            </a:prstGeom>
            <a:solidFill>
              <a:srgbClr val="575757">
                <a:alpha val="69804"/>
              </a:srgbClr>
            </a:solidFill>
            <a:ln w="38100" cap="flat" cmpd="sng" algn="ctr">
              <a:solidFill>
                <a:sysClr val="window" lastClr="FFFFFF"/>
              </a:solidFill>
              <a:prstDash val="solid"/>
            </a:ln>
            <a:effectLst/>
          </p:spPr>
          <p:txBody>
            <a:bodyPr lIns="36007" tIns="0" rIns="36007"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rPr>
                <a:t>High reliable application</a:t>
              </a:r>
              <a:endParaRPr kumimoji="0" lang="zh-CN" altLang="en-US" sz="800" b="1" i="0" u="none" strike="noStrike" kern="0" cap="none" spc="0" normalizeH="0" baseline="0" noProof="0" dirty="0" smtClean="0">
                <a:ln>
                  <a:noFill/>
                </a:ln>
                <a:solidFill>
                  <a:sysClr val="window" lastClr="FFFFFF"/>
                </a:solidFill>
                <a:effectLst/>
                <a:uLnTx/>
                <a:uFillTx/>
                <a:latin typeface="+mn-ea"/>
                <a:ea typeface="+mn-ea"/>
                <a:cs typeface="+mn-cs"/>
              </a:endParaRPr>
            </a:p>
          </p:txBody>
        </p:sp>
      </p:grpSp>
      <p:sp>
        <p:nvSpPr>
          <p:cNvPr id="201" name="TextBox 200"/>
          <p:cNvSpPr txBox="1"/>
          <p:nvPr/>
        </p:nvSpPr>
        <p:spPr>
          <a:xfrm>
            <a:off x="3542325" y="2993228"/>
            <a:ext cx="71617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mn-ea"/>
              <a:ea typeface="+mn-ea"/>
            </a:endParaRPr>
          </a:p>
        </p:txBody>
      </p:sp>
      <p:grpSp>
        <p:nvGrpSpPr>
          <p:cNvPr id="202" name="组合 201"/>
          <p:cNvGrpSpPr/>
          <p:nvPr/>
        </p:nvGrpSpPr>
        <p:grpSpPr>
          <a:xfrm>
            <a:off x="2676946" y="3305786"/>
            <a:ext cx="6011381" cy="607199"/>
            <a:chOff x="947843" y="2283394"/>
            <a:chExt cx="8149381" cy="792688"/>
          </a:xfrm>
        </p:grpSpPr>
        <p:sp>
          <p:nvSpPr>
            <p:cNvPr id="203" name="平行四边形 202"/>
            <p:cNvSpPr/>
            <p:nvPr/>
          </p:nvSpPr>
          <p:spPr>
            <a:xfrm>
              <a:off x="947843" y="2283394"/>
              <a:ext cx="2794226" cy="792688"/>
            </a:xfrm>
            <a:prstGeom prst="parallelogram">
              <a:avLst>
                <a:gd name="adj" fmla="val 83417"/>
              </a:avLst>
            </a:prstGeom>
            <a:solidFill>
              <a:srgbClr val="FFFFFF">
                <a:lumMod val="95000"/>
              </a:srgbClr>
            </a:solidFill>
            <a:ln w="19050" cap="flat" cmpd="sng" algn="ctr">
              <a:solidFill>
                <a:sysClr val="window" lastClr="FFFFFF">
                  <a:lumMod val="85000"/>
                </a:sysClr>
              </a:solidFill>
              <a:prstDash val="solid"/>
            </a:ln>
            <a:effectLst>
              <a:outerShdw blurRad="50800" dist="38100" dir="2700000" algn="tl" rotWithShape="0">
                <a:prstClr val="black">
                  <a:alpha val="40000"/>
                </a:prstClr>
              </a:outerShdw>
            </a:effectLst>
          </p:spPr>
          <p:txBody>
            <a:bodyPr lIns="91382" tIns="45689" rIns="91382" bIns="45689" rtlCol="0" anchor="ctr"/>
            <a:lstStyle/>
            <a:p>
              <a:pPr algn="ctr" defTabSz="913765">
                <a:defRPr/>
              </a:pPr>
              <a:endParaRPr lang="zh-CN" altLang="en-US" sz="1050" kern="0" dirty="0">
                <a:solidFill>
                  <a:srgbClr val="58595B">
                    <a:lumMod val="50000"/>
                  </a:srgbClr>
                </a:solidFill>
                <a:latin typeface="+mn-ea"/>
                <a:ea typeface="+mn-ea"/>
              </a:endParaRPr>
            </a:p>
          </p:txBody>
        </p:sp>
        <p:sp>
          <p:nvSpPr>
            <p:cNvPr id="204" name="矩形 203"/>
            <p:cNvSpPr/>
            <p:nvPr/>
          </p:nvSpPr>
          <p:spPr bwMode="auto">
            <a:xfrm>
              <a:off x="2640516" y="2409688"/>
              <a:ext cx="528636" cy="397272"/>
            </a:xfrm>
            <a:prstGeom prst="rect">
              <a:avLst/>
            </a:prstGeom>
            <a:solidFill>
              <a:srgbClr val="C0504D">
                <a:lumMod val="60000"/>
                <a:lumOff val="40000"/>
              </a:srgbClr>
            </a:solidFill>
            <a:ln w="9525" cap="flat" cmpd="sng" algn="ctr">
              <a:noFill/>
              <a:prstDash val="solid"/>
              <a:round/>
              <a:headEnd type="none" w="med" len="med"/>
              <a:tailEnd type="none" w="med" len="med"/>
            </a:ln>
            <a:effectLst/>
          </p:spPr>
          <p:txBody>
            <a:bodyPr vert="horz" wrap="square" lIns="91386" tIns="45691" rIns="91386" bIns="45691" numCol="1" rtlCol="0" anchor="ctr" anchorCtr="0" compatLnSpc="1"/>
            <a:lstStyle/>
            <a:p>
              <a:pPr algn="ctr" defTabSz="456565">
                <a:defRPr/>
              </a:pPr>
              <a:r>
                <a:rPr lang="en-US" altLang="zh-CN" sz="500" b="1" kern="0" dirty="0">
                  <a:solidFill>
                    <a:prstClr val="black">
                      <a:lumMod val="75000"/>
                      <a:lumOff val="25000"/>
                    </a:prstClr>
                  </a:solidFill>
                  <a:latin typeface="+mn-ea"/>
                  <a:ea typeface="+mn-ea"/>
                </a:rPr>
                <a:t>Cloud RAN</a:t>
              </a:r>
              <a:endParaRPr lang="zh-CN" altLang="en-US" sz="500" b="1" kern="0" dirty="0">
                <a:solidFill>
                  <a:prstClr val="black">
                    <a:lumMod val="75000"/>
                    <a:lumOff val="25000"/>
                  </a:prstClr>
                </a:solidFill>
                <a:latin typeface="+mn-ea"/>
                <a:ea typeface="+mn-ea"/>
              </a:endParaRPr>
            </a:p>
          </p:txBody>
        </p:sp>
        <p:sp>
          <p:nvSpPr>
            <p:cNvPr id="205" name="平行四边形 204"/>
            <p:cNvSpPr/>
            <p:nvPr/>
          </p:nvSpPr>
          <p:spPr>
            <a:xfrm>
              <a:off x="3625422" y="2283394"/>
              <a:ext cx="2794226" cy="792688"/>
            </a:xfrm>
            <a:prstGeom prst="parallelogram">
              <a:avLst>
                <a:gd name="adj" fmla="val 83417"/>
              </a:avLst>
            </a:prstGeom>
            <a:solidFill>
              <a:srgbClr val="FFFFFF">
                <a:lumMod val="95000"/>
              </a:srgbClr>
            </a:solidFill>
            <a:ln w="19050" cap="flat" cmpd="sng" algn="ctr">
              <a:solidFill>
                <a:sysClr val="window" lastClr="FFFFFF">
                  <a:lumMod val="85000"/>
                </a:sysClr>
              </a:solidFill>
              <a:prstDash val="solid"/>
            </a:ln>
            <a:effectLst>
              <a:outerShdw blurRad="50800" dist="38100" dir="2700000" algn="tl" rotWithShape="0">
                <a:prstClr val="black">
                  <a:alpha val="40000"/>
                </a:prstClr>
              </a:outerShdw>
            </a:effectLst>
          </p:spPr>
          <p:txBody>
            <a:bodyPr lIns="91382" tIns="45689" rIns="91382" bIns="45689" rtlCol="0" anchor="ctr"/>
            <a:lstStyle/>
            <a:p>
              <a:pPr algn="ctr" defTabSz="913765">
                <a:defRPr/>
              </a:pPr>
              <a:endParaRPr lang="zh-CN" altLang="en-US" sz="1050" kern="0" dirty="0">
                <a:solidFill>
                  <a:srgbClr val="58595B">
                    <a:lumMod val="50000"/>
                  </a:srgbClr>
                </a:solidFill>
                <a:latin typeface="+mn-ea"/>
                <a:ea typeface="+mn-ea"/>
              </a:endParaRPr>
            </a:p>
          </p:txBody>
        </p:sp>
        <p:sp>
          <p:nvSpPr>
            <p:cNvPr id="206" name="矩形 205"/>
            <p:cNvSpPr/>
            <p:nvPr/>
          </p:nvSpPr>
          <p:spPr bwMode="auto">
            <a:xfrm>
              <a:off x="5402280" y="2460651"/>
              <a:ext cx="528637" cy="397272"/>
            </a:xfrm>
            <a:prstGeom prst="rect">
              <a:avLst/>
            </a:prstGeom>
            <a:solidFill>
              <a:srgbClr val="92D050"/>
            </a:solidFill>
            <a:ln w="9525" cap="flat" cmpd="sng" algn="ctr">
              <a:noFill/>
              <a:prstDash val="solid"/>
              <a:round/>
              <a:headEnd type="none" w="med" len="med"/>
              <a:tailEnd type="none" w="med" len="med"/>
            </a:ln>
            <a:effectLst/>
          </p:spPr>
          <p:txBody>
            <a:bodyPr vert="horz" wrap="square" lIns="91413" tIns="45705" rIns="91413" bIns="45705" numCol="1" rtlCol="0" anchor="ctr" anchorCtr="0" compatLnSpc="1"/>
            <a:lstStyle/>
            <a:p>
              <a:pPr algn="ctr" defTabSz="456565">
                <a:defRPr/>
              </a:pPr>
              <a:r>
                <a:rPr lang="en-US" altLang="zh-CN" sz="500" b="1" dirty="0">
                  <a:solidFill>
                    <a:prstClr val="black">
                      <a:lumMod val="75000"/>
                      <a:lumOff val="25000"/>
                    </a:prstClr>
                  </a:solidFill>
                  <a:latin typeface="+mn-ea"/>
                  <a:ea typeface="+mn-ea"/>
                </a:rPr>
                <a:t>Edge</a:t>
              </a:r>
              <a:endParaRPr lang="en-US" altLang="zh-CN" sz="500" b="1" dirty="0">
                <a:solidFill>
                  <a:prstClr val="black">
                    <a:lumMod val="75000"/>
                    <a:lumOff val="25000"/>
                  </a:prstClr>
                </a:solidFill>
                <a:latin typeface="+mn-ea"/>
                <a:ea typeface="+mn-ea"/>
              </a:endParaRPr>
            </a:p>
            <a:p>
              <a:pPr algn="ctr" defTabSz="456565">
                <a:defRPr/>
              </a:pPr>
              <a:r>
                <a:rPr lang="en-US" altLang="zh-CN" sz="500" b="1" dirty="0">
                  <a:solidFill>
                    <a:prstClr val="black">
                      <a:lumMod val="75000"/>
                      <a:lumOff val="25000"/>
                    </a:prstClr>
                  </a:solidFill>
                  <a:latin typeface="+mn-ea"/>
                  <a:ea typeface="+mn-ea"/>
                </a:rPr>
                <a:t>DC</a:t>
              </a:r>
              <a:endParaRPr lang="zh-CN" altLang="en-US" sz="500" b="1" dirty="0">
                <a:solidFill>
                  <a:prstClr val="black">
                    <a:lumMod val="75000"/>
                    <a:lumOff val="25000"/>
                  </a:prstClr>
                </a:solidFill>
                <a:latin typeface="+mn-ea"/>
                <a:ea typeface="+mn-ea"/>
              </a:endParaRPr>
            </a:p>
          </p:txBody>
        </p:sp>
        <p:sp>
          <p:nvSpPr>
            <p:cNvPr id="207" name="平行四边形 206"/>
            <p:cNvSpPr/>
            <p:nvPr/>
          </p:nvSpPr>
          <p:spPr>
            <a:xfrm>
              <a:off x="6302998" y="2283394"/>
              <a:ext cx="2794226" cy="792688"/>
            </a:xfrm>
            <a:prstGeom prst="parallelogram">
              <a:avLst>
                <a:gd name="adj" fmla="val 83417"/>
              </a:avLst>
            </a:prstGeom>
            <a:solidFill>
              <a:srgbClr val="FFFFFF">
                <a:lumMod val="95000"/>
              </a:srgbClr>
            </a:solidFill>
            <a:ln w="19050" cap="flat" cmpd="sng" algn="ctr">
              <a:solidFill>
                <a:sysClr val="window" lastClr="FFFFFF">
                  <a:lumMod val="85000"/>
                </a:sysClr>
              </a:solidFill>
              <a:prstDash val="solid"/>
            </a:ln>
            <a:effectLst>
              <a:outerShdw blurRad="50800" dist="38100" dir="2700000" algn="tl" rotWithShape="0">
                <a:prstClr val="black">
                  <a:alpha val="40000"/>
                </a:prstClr>
              </a:outerShdw>
            </a:effectLst>
          </p:spPr>
          <p:txBody>
            <a:bodyPr lIns="91382" tIns="45689" rIns="91382" bIns="45689" rtlCol="0" anchor="ctr"/>
            <a:lstStyle/>
            <a:p>
              <a:pPr algn="ctr" defTabSz="913765">
                <a:defRPr/>
              </a:pPr>
              <a:endParaRPr lang="zh-CN" altLang="en-US" sz="1050" kern="0" dirty="0">
                <a:solidFill>
                  <a:srgbClr val="58595B">
                    <a:lumMod val="50000"/>
                  </a:srgbClr>
                </a:solidFill>
                <a:latin typeface="+mn-ea"/>
                <a:ea typeface="+mn-ea"/>
              </a:endParaRPr>
            </a:p>
          </p:txBody>
        </p:sp>
        <p:sp>
          <p:nvSpPr>
            <p:cNvPr id="208" name="椭圆 207"/>
            <p:cNvSpPr/>
            <p:nvPr/>
          </p:nvSpPr>
          <p:spPr bwMode="auto">
            <a:xfrm>
              <a:off x="1351900" y="2750523"/>
              <a:ext cx="179123" cy="209395"/>
            </a:xfrm>
            <a:prstGeom prst="ellipse">
              <a:avLst/>
            </a:prstGeom>
            <a:solidFill>
              <a:srgbClr val="C0504D"/>
            </a:solidFill>
            <a:ln w="9525" cap="flat" cmpd="sng" algn="ctr">
              <a:solidFill>
                <a:srgbClr val="C0504D"/>
              </a:solidFill>
              <a:prstDash val="solid"/>
              <a:round/>
              <a:headEnd type="none" w="med" len="med"/>
              <a:tailEnd type="none" w="med" len="med"/>
            </a:ln>
            <a:effectLst/>
          </p:spPr>
          <p:txBody>
            <a:bodyPr vert="horz" wrap="square" lIns="91386" tIns="45691" rIns="91386" bIns="45691" numCol="1" rtlCol="0" anchor="t" anchorCtr="0" compatLnSpc="1"/>
            <a:lstStyle/>
            <a:p>
              <a:pPr defTabSz="456565">
                <a:defRPr/>
              </a:pPr>
              <a:endParaRPr lang="zh-CN" altLang="en-US" sz="1050" kern="0" dirty="0">
                <a:solidFill>
                  <a:prstClr val="black"/>
                </a:solidFill>
                <a:latin typeface="+mn-ea"/>
                <a:ea typeface="+mn-ea"/>
              </a:endParaRPr>
            </a:p>
          </p:txBody>
        </p:sp>
        <p:sp>
          <p:nvSpPr>
            <p:cNvPr id="209" name="椭圆 208"/>
            <p:cNvSpPr/>
            <p:nvPr/>
          </p:nvSpPr>
          <p:spPr bwMode="auto">
            <a:xfrm>
              <a:off x="1816816" y="2373597"/>
              <a:ext cx="179123" cy="209395"/>
            </a:xfrm>
            <a:prstGeom prst="ellipse">
              <a:avLst/>
            </a:prstGeom>
            <a:solidFill>
              <a:srgbClr val="C0504D"/>
            </a:solidFill>
            <a:ln w="9525" cap="flat" cmpd="sng" algn="ctr">
              <a:solidFill>
                <a:srgbClr val="C0504D"/>
              </a:solidFill>
              <a:prstDash val="solid"/>
              <a:round/>
              <a:headEnd type="none" w="med" len="med"/>
              <a:tailEnd type="none" w="med" len="med"/>
            </a:ln>
            <a:effectLst/>
          </p:spPr>
          <p:txBody>
            <a:bodyPr vert="horz" wrap="square" lIns="91386" tIns="45691" rIns="91386" bIns="45691" numCol="1" rtlCol="0" anchor="t" anchorCtr="0" compatLnSpc="1"/>
            <a:lstStyle/>
            <a:p>
              <a:pPr defTabSz="456565">
                <a:defRPr/>
              </a:pPr>
              <a:endParaRPr lang="zh-CN" altLang="en-US" sz="1050" kern="0" dirty="0">
                <a:solidFill>
                  <a:prstClr val="black"/>
                </a:solidFill>
                <a:latin typeface="+mn-ea"/>
                <a:ea typeface="+mn-ea"/>
              </a:endParaRPr>
            </a:p>
          </p:txBody>
        </p:sp>
        <p:sp>
          <p:nvSpPr>
            <p:cNvPr id="210" name="椭圆 209"/>
            <p:cNvSpPr/>
            <p:nvPr/>
          </p:nvSpPr>
          <p:spPr bwMode="auto">
            <a:xfrm>
              <a:off x="2240169" y="2750523"/>
              <a:ext cx="179123" cy="209395"/>
            </a:xfrm>
            <a:prstGeom prst="ellipse">
              <a:avLst/>
            </a:prstGeom>
            <a:solidFill>
              <a:srgbClr val="C0504D"/>
            </a:solidFill>
            <a:ln w="9525" cap="flat" cmpd="sng" algn="ctr">
              <a:solidFill>
                <a:srgbClr val="C0504D"/>
              </a:solidFill>
              <a:prstDash val="solid"/>
              <a:round/>
              <a:headEnd type="none" w="med" len="med"/>
              <a:tailEnd type="none" w="med" len="med"/>
            </a:ln>
            <a:effectLst/>
          </p:spPr>
          <p:txBody>
            <a:bodyPr vert="horz" wrap="square" lIns="91386" tIns="45691" rIns="91386" bIns="45691" numCol="1" rtlCol="0" anchor="t" anchorCtr="0" compatLnSpc="1"/>
            <a:lstStyle/>
            <a:p>
              <a:pPr defTabSz="456565">
                <a:defRPr/>
              </a:pPr>
              <a:endParaRPr lang="zh-CN" altLang="en-US" sz="1050" kern="0" dirty="0">
                <a:solidFill>
                  <a:prstClr val="black"/>
                </a:solidFill>
                <a:latin typeface="+mn-ea"/>
                <a:ea typeface="+mn-ea"/>
              </a:endParaRPr>
            </a:p>
          </p:txBody>
        </p:sp>
        <p:cxnSp>
          <p:nvCxnSpPr>
            <p:cNvPr id="211" name="直接连接符 210"/>
            <p:cNvCxnSpPr/>
            <p:nvPr/>
          </p:nvCxnSpPr>
          <p:spPr bwMode="auto">
            <a:xfrm>
              <a:off x="1995934" y="2516956"/>
              <a:ext cx="270461" cy="290004"/>
            </a:xfrm>
            <a:prstGeom prst="line">
              <a:avLst/>
            </a:prstGeom>
            <a:solidFill>
              <a:srgbClr val="4F81BD"/>
            </a:solidFill>
            <a:ln w="9525" cap="flat" cmpd="sng" algn="ctr">
              <a:solidFill>
                <a:srgbClr val="C0504D"/>
              </a:solidFill>
              <a:prstDash val="solid"/>
              <a:round/>
              <a:headEnd type="none" w="med" len="med"/>
              <a:tailEnd type="none" w="med" len="med"/>
            </a:ln>
            <a:effectLst/>
          </p:spPr>
        </p:cxnSp>
        <p:cxnSp>
          <p:nvCxnSpPr>
            <p:cNvPr id="212" name="直接连接符 211"/>
            <p:cNvCxnSpPr>
              <a:stCxn id="208" idx="6"/>
              <a:endCxn id="210" idx="2"/>
            </p:cNvCxnSpPr>
            <p:nvPr/>
          </p:nvCxnSpPr>
          <p:spPr bwMode="auto">
            <a:xfrm>
              <a:off x="1531023" y="2855220"/>
              <a:ext cx="709145" cy="0"/>
            </a:xfrm>
            <a:prstGeom prst="line">
              <a:avLst/>
            </a:prstGeom>
            <a:solidFill>
              <a:srgbClr val="4F81BD"/>
            </a:solidFill>
            <a:ln w="9525" cap="flat" cmpd="sng" algn="ctr">
              <a:solidFill>
                <a:srgbClr val="C0504D"/>
              </a:solidFill>
              <a:prstDash val="solid"/>
              <a:round/>
              <a:headEnd type="none" w="med" len="med"/>
              <a:tailEnd type="none" w="med" len="med"/>
            </a:ln>
            <a:effectLst/>
          </p:spPr>
        </p:cxnSp>
        <p:cxnSp>
          <p:nvCxnSpPr>
            <p:cNvPr id="213" name="直接连接符 212"/>
            <p:cNvCxnSpPr/>
            <p:nvPr/>
          </p:nvCxnSpPr>
          <p:spPr bwMode="auto">
            <a:xfrm rot="10800000" flipV="1">
              <a:off x="1515812" y="2516956"/>
              <a:ext cx="312024" cy="290004"/>
            </a:xfrm>
            <a:prstGeom prst="line">
              <a:avLst/>
            </a:prstGeom>
            <a:solidFill>
              <a:srgbClr val="4F81BD"/>
            </a:solidFill>
            <a:ln w="9525" cap="flat" cmpd="sng" algn="ctr">
              <a:solidFill>
                <a:srgbClr val="C0504D"/>
              </a:solidFill>
              <a:prstDash val="solid"/>
              <a:round/>
              <a:headEnd type="none" w="med" len="med"/>
              <a:tailEnd type="none" w="med" len="med"/>
            </a:ln>
            <a:effectLst/>
          </p:spPr>
        </p:cxnSp>
        <p:cxnSp>
          <p:nvCxnSpPr>
            <p:cNvPr id="214" name="直接连接符 213"/>
            <p:cNvCxnSpPr>
              <a:stCxn id="220" idx="6"/>
              <a:endCxn id="221" idx="2"/>
            </p:cNvCxnSpPr>
            <p:nvPr/>
          </p:nvCxnSpPr>
          <p:spPr bwMode="auto">
            <a:xfrm>
              <a:off x="4443563" y="2508962"/>
              <a:ext cx="525526" cy="0"/>
            </a:xfrm>
            <a:prstGeom prst="line">
              <a:avLst/>
            </a:prstGeom>
            <a:solidFill>
              <a:srgbClr val="92D050"/>
            </a:solidFill>
            <a:ln w="9525" cap="flat" cmpd="sng" algn="ctr">
              <a:solidFill>
                <a:srgbClr val="92D050"/>
              </a:solidFill>
              <a:prstDash val="solid"/>
              <a:round/>
              <a:headEnd type="none" w="med" len="med"/>
              <a:tailEnd type="none" w="med" len="med"/>
            </a:ln>
            <a:effectLst/>
          </p:spPr>
        </p:cxnSp>
        <p:cxnSp>
          <p:nvCxnSpPr>
            <p:cNvPr id="215" name="直接连接符 214"/>
            <p:cNvCxnSpPr/>
            <p:nvPr/>
          </p:nvCxnSpPr>
          <p:spPr bwMode="auto">
            <a:xfrm flipV="1">
              <a:off x="4104716" y="2534739"/>
              <a:ext cx="967526" cy="299060"/>
            </a:xfrm>
            <a:prstGeom prst="line">
              <a:avLst/>
            </a:prstGeom>
            <a:solidFill>
              <a:srgbClr val="92D050"/>
            </a:solidFill>
            <a:ln w="9525" cap="flat" cmpd="sng" algn="ctr">
              <a:solidFill>
                <a:srgbClr val="92D050"/>
              </a:solidFill>
              <a:prstDash val="solid"/>
              <a:round/>
              <a:headEnd type="none" w="med" len="med"/>
              <a:tailEnd type="none" w="med" len="med"/>
            </a:ln>
            <a:effectLst/>
          </p:spPr>
        </p:cxnSp>
        <p:cxnSp>
          <p:nvCxnSpPr>
            <p:cNvPr id="216" name="直接连接符 215"/>
            <p:cNvCxnSpPr>
              <a:stCxn id="220" idx="3"/>
              <a:endCxn id="223" idx="7"/>
            </p:cNvCxnSpPr>
            <p:nvPr/>
          </p:nvCxnSpPr>
          <p:spPr bwMode="auto">
            <a:xfrm rot="5400000">
              <a:off x="4143160" y="2609506"/>
              <a:ext cx="174023" cy="121009"/>
            </a:xfrm>
            <a:prstGeom prst="line">
              <a:avLst/>
            </a:prstGeom>
            <a:solidFill>
              <a:srgbClr val="92D050"/>
            </a:solidFill>
            <a:ln w="9525" cap="flat" cmpd="sng" algn="ctr">
              <a:solidFill>
                <a:srgbClr val="92D050"/>
              </a:solidFill>
              <a:prstDash val="solid"/>
              <a:round/>
              <a:headEnd type="none" w="med" len="med"/>
              <a:tailEnd type="none" w="med" len="med"/>
            </a:ln>
            <a:effectLst/>
          </p:spPr>
        </p:cxnSp>
        <p:cxnSp>
          <p:nvCxnSpPr>
            <p:cNvPr id="217" name="直接连接符 216"/>
            <p:cNvCxnSpPr/>
            <p:nvPr/>
          </p:nvCxnSpPr>
          <p:spPr bwMode="auto">
            <a:xfrm rot="10800000" flipV="1">
              <a:off x="4860291" y="2563936"/>
              <a:ext cx="172711" cy="209395"/>
            </a:xfrm>
            <a:prstGeom prst="line">
              <a:avLst/>
            </a:prstGeom>
            <a:solidFill>
              <a:srgbClr val="92D050"/>
            </a:solidFill>
            <a:ln w="9525" cap="flat" cmpd="sng" algn="ctr">
              <a:solidFill>
                <a:srgbClr val="92D050"/>
              </a:solidFill>
              <a:prstDash val="solid"/>
              <a:round/>
              <a:headEnd type="none" w="med" len="med"/>
              <a:tailEnd type="none" w="med" len="med"/>
            </a:ln>
            <a:effectLst/>
          </p:spPr>
        </p:cxnSp>
        <p:cxnSp>
          <p:nvCxnSpPr>
            <p:cNvPr id="218" name="直接连接符 217"/>
            <p:cNvCxnSpPr/>
            <p:nvPr/>
          </p:nvCxnSpPr>
          <p:spPr bwMode="auto">
            <a:xfrm rot="5400000" flipH="1" flipV="1">
              <a:off x="4477508" y="2523892"/>
              <a:ext cx="0" cy="615692"/>
            </a:xfrm>
            <a:prstGeom prst="line">
              <a:avLst/>
            </a:prstGeom>
            <a:solidFill>
              <a:srgbClr val="92D050"/>
            </a:solidFill>
            <a:ln w="9525" cap="flat" cmpd="sng" algn="ctr">
              <a:solidFill>
                <a:srgbClr val="92D050"/>
              </a:solidFill>
              <a:prstDash val="solid"/>
              <a:round/>
              <a:headEnd type="none" w="med" len="med"/>
              <a:tailEnd type="none" w="med" len="med"/>
            </a:ln>
            <a:effectLst/>
          </p:spPr>
        </p:cxnSp>
        <p:cxnSp>
          <p:nvCxnSpPr>
            <p:cNvPr id="219" name="直接连接符 218"/>
            <p:cNvCxnSpPr>
              <a:stCxn id="220" idx="5"/>
              <a:endCxn id="222" idx="1"/>
            </p:cNvCxnSpPr>
            <p:nvPr/>
          </p:nvCxnSpPr>
          <p:spPr bwMode="auto">
            <a:xfrm rot="16200000" flipH="1">
              <a:off x="4513400" y="2486926"/>
              <a:ext cx="186910" cy="379046"/>
            </a:xfrm>
            <a:prstGeom prst="line">
              <a:avLst/>
            </a:prstGeom>
            <a:solidFill>
              <a:srgbClr val="92D050"/>
            </a:solidFill>
            <a:ln w="9525" cap="flat" cmpd="sng" algn="ctr">
              <a:solidFill>
                <a:srgbClr val="92D050"/>
              </a:solidFill>
              <a:prstDash val="solid"/>
              <a:round/>
              <a:headEnd type="none" w="med" len="med"/>
              <a:tailEnd type="none" w="med" len="med"/>
            </a:ln>
            <a:effectLst/>
          </p:spPr>
        </p:cxnSp>
        <p:sp>
          <p:nvSpPr>
            <p:cNvPr id="220" name="椭圆 219"/>
            <p:cNvSpPr/>
            <p:nvPr/>
          </p:nvSpPr>
          <p:spPr bwMode="auto">
            <a:xfrm>
              <a:off x="4264443" y="2404264"/>
              <a:ext cx="179123" cy="209395"/>
            </a:xfrm>
            <a:prstGeom prst="ellipse">
              <a:avLst/>
            </a:prstGeom>
            <a:solidFill>
              <a:srgbClr val="92D050"/>
            </a:solidFill>
            <a:ln w="9525" cap="flat" cmpd="sng" algn="ctr">
              <a:noFill/>
              <a:prstDash val="solid"/>
              <a:round/>
              <a:headEnd type="none" w="med" len="med"/>
              <a:tailEnd type="none" w="med" len="med"/>
            </a:ln>
            <a:effectLst/>
          </p:spPr>
          <p:txBody>
            <a:bodyPr vert="horz" wrap="square" lIns="91413" tIns="45705" rIns="91413" bIns="45705" numCol="1" rtlCol="0" anchor="ctr" anchorCtr="0" compatLnSpc="1"/>
            <a:lstStyle/>
            <a:p>
              <a:pPr algn="ctr" defTabSz="456565">
                <a:defRPr/>
              </a:pPr>
              <a:endParaRPr lang="zh-CN" altLang="en-US" sz="800" kern="0" dirty="0">
                <a:solidFill>
                  <a:srgbClr val="FFFFFF"/>
                </a:solidFill>
                <a:latin typeface="+mn-ea"/>
                <a:ea typeface="+mn-ea"/>
              </a:endParaRPr>
            </a:p>
          </p:txBody>
        </p:sp>
        <p:sp>
          <p:nvSpPr>
            <p:cNvPr id="221" name="椭圆 220"/>
            <p:cNvSpPr/>
            <p:nvPr/>
          </p:nvSpPr>
          <p:spPr bwMode="auto">
            <a:xfrm>
              <a:off x="4969093" y="2404264"/>
              <a:ext cx="179123" cy="209395"/>
            </a:xfrm>
            <a:prstGeom prst="ellipse">
              <a:avLst/>
            </a:prstGeom>
            <a:solidFill>
              <a:srgbClr val="92D050"/>
            </a:solidFill>
            <a:ln w="9525" cap="flat" cmpd="sng" algn="ctr">
              <a:noFill/>
              <a:prstDash val="solid"/>
              <a:round/>
              <a:headEnd type="none" w="med" len="med"/>
              <a:tailEnd type="none" w="med" len="med"/>
            </a:ln>
            <a:effectLst/>
          </p:spPr>
          <p:txBody>
            <a:bodyPr vert="horz" wrap="square" lIns="91413" tIns="45705" rIns="91413" bIns="45705" numCol="1" rtlCol="0" anchor="ctr" anchorCtr="0" compatLnSpc="1"/>
            <a:lstStyle/>
            <a:p>
              <a:pPr algn="ctr" defTabSz="456565">
                <a:defRPr/>
              </a:pPr>
              <a:endParaRPr lang="zh-CN" altLang="en-US" sz="800" kern="0" dirty="0">
                <a:solidFill>
                  <a:srgbClr val="FFFFFF"/>
                </a:solidFill>
                <a:latin typeface="+mn-ea"/>
                <a:ea typeface="+mn-ea"/>
              </a:endParaRPr>
            </a:p>
          </p:txBody>
        </p:sp>
        <p:sp>
          <p:nvSpPr>
            <p:cNvPr id="222" name="椭圆 221"/>
            <p:cNvSpPr/>
            <p:nvPr/>
          </p:nvSpPr>
          <p:spPr bwMode="auto">
            <a:xfrm>
              <a:off x="4770150" y="2739240"/>
              <a:ext cx="179123" cy="209395"/>
            </a:xfrm>
            <a:prstGeom prst="ellipse">
              <a:avLst/>
            </a:prstGeom>
            <a:solidFill>
              <a:srgbClr val="92D050"/>
            </a:solidFill>
            <a:ln w="9525" cap="flat" cmpd="sng" algn="ctr">
              <a:noFill/>
              <a:prstDash val="solid"/>
              <a:round/>
              <a:headEnd type="none" w="med" len="med"/>
              <a:tailEnd type="none" w="med" len="med"/>
            </a:ln>
            <a:effectLst/>
          </p:spPr>
          <p:txBody>
            <a:bodyPr vert="horz" wrap="square" lIns="91413" tIns="45705" rIns="91413" bIns="45705" numCol="1" rtlCol="0" anchor="ctr" anchorCtr="0" compatLnSpc="1"/>
            <a:lstStyle/>
            <a:p>
              <a:pPr algn="ctr" defTabSz="456565">
                <a:defRPr/>
              </a:pPr>
              <a:endParaRPr lang="zh-CN" altLang="en-US" sz="800" kern="0" dirty="0">
                <a:solidFill>
                  <a:srgbClr val="FFFFFF"/>
                </a:solidFill>
                <a:latin typeface="+mn-ea"/>
                <a:ea typeface="+mn-ea"/>
              </a:endParaRPr>
            </a:p>
          </p:txBody>
        </p:sp>
        <p:sp>
          <p:nvSpPr>
            <p:cNvPr id="223" name="椭圆 222"/>
            <p:cNvSpPr/>
            <p:nvPr/>
          </p:nvSpPr>
          <p:spPr bwMode="auto">
            <a:xfrm>
              <a:off x="4016774" y="2726354"/>
              <a:ext cx="179123" cy="209395"/>
            </a:xfrm>
            <a:prstGeom prst="ellipse">
              <a:avLst/>
            </a:prstGeom>
            <a:solidFill>
              <a:srgbClr val="92D050"/>
            </a:solidFill>
            <a:ln w="9525" cap="flat" cmpd="sng" algn="ctr">
              <a:noFill/>
              <a:prstDash val="solid"/>
              <a:round/>
              <a:headEnd type="none" w="med" len="med"/>
              <a:tailEnd type="none" w="med" len="med"/>
            </a:ln>
            <a:effectLst/>
          </p:spPr>
          <p:txBody>
            <a:bodyPr vert="horz" wrap="square" lIns="91413" tIns="45705" rIns="91413" bIns="45705" numCol="1" rtlCol="0" anchor="ctr" anchorCtr="0" compatLnSpc="1"/>
            <a:lstStyle/>
            <a:p>
              <a:pPr algn="ctr" defTabSz="456565">
                <a:defRPr/>
              </a:pPr>
              <a:endParaRPr lang="zh-CN" altLang="en-US" sz="800" kern="0" dirty="0">
                <a:solidFill>
                  <a:srgbClr val="FFFFFF"/>
                </a:solidFill>
                <a:latin typeface="+mn-ea"/>
                <a:ea typeface="+mn-ea"/>
              </a:endParaRPr>
            </a:p>
          </p:txBody>
        </p:sp>
        <p:cxnSp>
          <p:nvCxnSpPr>
            <p:cNvPr id="224" name="直接连接符 223"/>
            <p:cNvCxnSpPr/>
            <p:nvPr/>
          </p:nvCxnSpPr>
          <p:spPr bwMode="auto">
            <a:xfrm>
              <a:off x="7262412" y="2529842"/>
              <a:ext cx="1076715" cy="0"/>
            </a:xfrm>
            <a:prstGeom prst="line">
              <a:avLst/>
            </a:prstGeom>
            <a:solidFill>
              <a:srgbClr val="4F81BD"/>
            </a:solidFill>
            <a:ln w="9525" cap="flat" cmpd="sng" algn="ctr">
              <a:solidFill>
                <a:srgbClr val="4BACC6"/>
              </a:solidFill>
              <a:prstDash val="solid"/>
              <a:round/>
              <a:headEnd type="none" w="med" len="med"/>
              <a:tailEnd type="none" w="med" len="med"/>
            </a:ln>
            <a:effectLst/>
          </p:spPr>
        </p:cxnSp>
        <p:cxnSp>
          <p:nvCxnSpPr>
            <p:cNvPr id="225" name="直接连接符 224"/>
            <p:cNvCxnSpPr/>
            <p:nvPr/>
          </p:nvCxnSpPr>
          <p:spPr bwMode="auto">
            <a:xfrm flipH="1">
              <a:off x="7624810" y="2529843"/>
              <a:ext cx="714317" cy="360750"/>
            </a:xfrm>
            <a:prstGeom prst="line">
              <a:avLst/>
            </a:prstGeom>
            <a:solidFill>
              <a:srgbClr val="4F81BD"/>
            </a:solidFill>
            <a:ln w="9525" cap="flat" cmpd="sng" algn="ctr">
              <a:solidFill>
                <a:srgbClr val="4BACC6"/>
              </a:solidFill>
              <a:prstDash val="solid"/>
              <a:round/>
              <a:headEnd type="none" w="med" len="med"/>
              <a:tailEnd type="none" w="med" len="med"/>
            </a:ln>
            <a:effectLst/>
          </p:spPr>
        </p:cxnSp>
        <p:cxnSp>
          <p:nvCxnSpPr>
            <p:cNvPr id="226" name="直接连接符 225"/>
            <p:cNvCxnSpPr/>
            <p:nvPr/>
          </p:nvCxnSpPr>
          <p:spPr bwMode="auto">
            <a:xfrm flipV="1">
              <a:off x="7047815" y="2529846"/>
              <a:ext cx="1291312" cy="283430"/>
            </a:xfrm>
            <a:prstGeom prst="line">
              <a:avLst/>
            </a:prstGeom>
            <a:solidFill>
              <a:srgbClr val="4F81BD"/>
            </a:solidFill>
            <a:ln w="9525" cap="flat" cmpd="sng" algn="ctr">
              <a:solidFill>
                <a:srgbClr val="4BACC6"/>
              </a:solidFill>
              <a:prstDash val="solid"/>
              <a:round/>
              <a:headEnd type="none" w="med" len="med"/>
              <a:tailEnd type="none" w="med" len="med"/>
            </a:ln>
            <a:effectLst/>
          </p:spPr>
        </p:cxnSp>
        <p:sp>
          <p:nvSpPr>
            <p:cNvPr id="227" name="椭圆 226"/>
            <p:cNvSpPr/>
            <p:nvPr/>
          </p:nvSpPr>
          <p:spPr bwMode="auto">
            <a:xfrm>
              <a:off x="7083293" y="2425145"/>
              <a:ext cx="179123" cy="209395"/>
            </a:xfrm>
            <a:prstGeom prst="ellipse">
              <a:avLst/>
            </a:prstGeom>
            <a:solidFill>
              <a:srgbClr val="4BACC6"/>
            </a:solidFill>
            <a:ln>
              <a:solidFill>
                <a:srgbClr val="4BACC6"/>
              </a:solidFill>
            </a:ln>
          </p:spPr>
          <p:txBody>
            <a:bodyPr wrap="square" lIns="91386" tIns="45691" rIns="91386" bIns="0" rtlCol="0">
              <a:noAutofit/>
            </a:bodyPr>
            <a:lstStyle/>
            <a:p>
              <a:pPr>
                <a:defRPr/>
              </a:pPr>
              <a:endParaRPr lang="zh-CN" altLang="en-US" sz="800" b="1" kern="0" dirty="0">
                <a:solidFill>
                  <a:prstClr val="white"/>
                </a:solidFill>
                <a:latin typeface="+mn-ea"/>
                <a:ea typeface="+mn-ea"/>
              </a:endParaRPr>
            </a:p>
          </p:txBody>
        </p:sp>
        <p:sp>
          <p:nvSpPr>
            <p:cNvPr id="228" name="椭圆 227"/>
            <p:cNvSpPr/>
            <p:nvPr/>
          </p:nvSpPr>
          <p:spPr bwMode="auto">
            <a:xfrm>
              <a:off x="8339131" y="2412259"/>
              <a:ext cx="179123" cy="209395"/>
            </a:xfrm>
            <a:prstGeom prst="ellipse">
              <a:avLst/>
            </a:prstGeom>
            <a:solidFill>
              <a:srgbClr val="4BACC6"/>
            </a:solidFill>
            <a:ln>
              <a:solidFill>
                <a:srgbClr val="4BACC6"/>
              </a:solidFill>
            </a:ln>
          </p:spPr>
          <p:txBody>
            <a:bodyPr wrap="square" lIns="91386" tIns="45691" rIns="91386" bIns="0" rtlCol="0">
              <a:noAutofit/>
            </a:bodyPr>
            <a:lstStyle/>
            <a:p>
              <a:pPr>
                <a:defRPr/>
              </a:pPr>
              <a:endParaRPr lang="zh-CN" altLang="en-US" sz="800" b="1" kern="0" dirty="0">
                <a:solidFill>
                  <a:prstClr val="white"/>
                </a:solidFill>
                <a:latin typeface="+mn-ea"/>
                <a:ea typeface="+mn-ea"/>
              </a:endParaRPr>
            </a:p>
          </p:txBody>
        </p:sp>
        <p:sp>
          <p:nvSpPr>
            <p:cNvPr id="229" name="椭圆 228"/>
            <p:cNvSpPr/>
            <p:nvPr/>
          </p:nvSpPr>
          <p:spPr bwMode="auto">
            <a:xfrm>
              <a:off x="7445691" y="2798782"/>
              <a:ext cx="179123" cy="209395"/>
            </a:xfrm>
            <a:prstGeom prst="ellipse">
              <a:avLst/>
            </a:prstGeom>
            <a:solidFill>
              <a:srgbClr val="4BACC6"/>
            </a:solidFill>
            <a:ln>
              <a:solidFill>
                <a:srgbClr val="4BACC6"/>
              </a:solidFill>
            </a:ln>
          </p:spPr>
          <p:txBody>
            <a:bodyPr wrap="square" lIns="91386" tIns="45691" rIns="91386" bIns="0" rtlCol="0">
              <a:noAutofit/>
            </a:bodyPr>
            <a:lstStyle/>
            <a:p>
              <a:pPr>
                <a:defRPr/>
              </a:pPr>
              <a:endParaRPr lang="zh-CN" altLang="en-US" sz="800" b="1" kern="0" dirty="0">
                <a:solidFill>
                  <a:prstClr val="white"/>
                </a:solidFill>
                <a:latin typeface="+mn-ea"/>
                <a:ea typeface="+mn-ea"/>
              </a:endParaRPr>
            </a:p>
          </p:txBody>
        </p:sp>
        <p:sp>
          <p:nvSpPr>
            <p:cNvPr id="230" name="椭圆 229"/>
            <p:cNvSpPr/>
            <p:nvPr/>
          </p:nvSpPr>
          <p:spPr bwMode="auto">
            <a:xfrm>
              <a:off x="6868695" y="2708578"/>
              <a:ext cx="179123" cy="209395"/>
            </a:xfrm>
            <a:prstGeom prst="ellipse">
              <a:avLst/>
            </a:prstGeom>
            <a:solidFill>
              <a:srgbClr val="4BACC6"/>
            </a:solidFill>
            <a:ln>
              <a:solidFill>
                <a:srgbClr val="4BACC6"/>
              </a:solidFill>
            </a:ln>
          </p:spPr>
          <p:txBody>
            <a:bodyPr wrap="square" lIns="91386" tIns="45691" rIns="91386" bIns="0" rtlCol="0">
              <a:noAutofit/>
            </a:bodyPr>
            <a:lstStyle/>
            <a:p>
              <a:pPr>
                <a:defRPr/>
              </a:pPr>
              <a:endParaRPr lang="zh-CN" altLang="en-US" sz="800" b="1" kern="0" dirty="0">
                <a:solidFill>
                  <a:prstClr val="white"/>
                </a:solidFill>
                <a:latin typeface="+mn-ea"/>
                <a:ea typeface="+mn-ea"/>
              </a:endParaRPr>
            </a:p>
          </p:txBody>
        </p:sp>
        <p:sp>
          <p:nvSpPr>
            <p:cNvPr id="231" name="椭圆 230"/>
            <p:cNvSpPr/>
            <p:nvPr/>
          </p:nvSpPr>
          <p:spPr bwMode="auto">
            <a:xfrm>
              <a:off x="7997709" y="2806965"/>
              <a:ext cx="179123" cy="209395"/>
            </a:xfrm>
            <a:prstGeom prst="ellipse">
              <a:avLst/>
            </a:prstGeom>
            <a:solidFill>
              <a:srgbClr val="4BACC6"/>
            </a:solidFill>
            <a:ln>
              <a:solidFill>
                <a:srgbClr val="4BACC6"/>
              </a:solidFill>
            </a:ln>
          </p:spPr>
          <p:txBody>
            <a:bodyPr wrap="square" lIns="91386" tIns="45691" rIns="91386" bIns="0" rtlCol="0">
              <a:noAutofit/>
            </a:bodyPr>
            <a:lstStyle/>
            <a:p>
              <a:pPr>
                <a:defRPr/>
              </a:pPr>
              <a:endParaRPr lang="zh-CN" altLang="en-US" sz="800" b="1" kern="0" dirty="0">
                <a:solidFill>
                  <a:prstClr val="white"/>
                </a:solidFill>
                <a:latin typeface="+mn-ea"/>
                <a:ea typeface="+mn-ea"/>
              </a:endParaRPr>
            </a:p>
          </p:txBody>
        </p:sp>
        <p:cxnSp>
          <p:nvCxnSpPr>
            <p:cNvPr id="232" name="直接连接符 231"/>
            <p:cNvCxnSpPr>
              <a:stCxn id="228" idx="2"/>
              <a:endCxn id="231" idx="7"/>
            </p:cNvCxnSpPr>
            <p:nvPr/>
          </p:nvCxnSpPr>
          <p:spPr bwMode="auto">
            <a:xfrm flipH="1">
              <a:off x="8150596" y="2516956"/>
              <a:ext cx="188531" cy="320669"/>
            </a:xfrm>
            <a:prstGeom prst="line">
              <a:avLst/>
            </a:prstGeom>
            <a:solidFill>
              <a:srgbClr val="4F81BD"/>
            </a:solidFill>
            <a:ln w="9525" cap="flat" cmpd="sng" algn="ctr">
              <a:solidFill>
                <a:srgbClr val="4BACC6"/>
              </a:solidFill>
              <a:prstDash val="solid"/>
              <a:round/>
              <a:headEnd type="none" w="med" len="med"/>
              <a:tailEnd type="none" w="med" len="med"/>
            </a:ln>
            <a:effectLst/>
          </p:spPr>
        </p:cxnSp>
      </p:gr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ym typeface="+mn-ea"/>
              </a:rPr>
              <a:t>5G Midhaul and Backhaul --- Reqirments for Modeling</a:t>
            </a:r>
            <a:endParaRPr lang="en-US" altLang="zh-CN"/>
          </a:p>
        </p:txBody>
      </p:sp>
      <p:sp>
        <p:nvSpPr>
          <p:cNvPr id="3" name="文本占位符 2"/>
          <p:cNvSpPr>
            <a:spLocks noGrp="1"/>
          </p:cNvSpPr>
          <p:nvPr>
            <p:ph type="body" idx="1"/>
          </p:nvPr>
        </p:nvSpPr>
        <p:spPr/>
        <p:txBody>
          <a:bodyPr/>
          <a:p>
            <a:r>
              <a:rPr lang="en-US" altLang="zh-CN">
                <a:sym typeface="+mn-ea"/>
              </a:rPr>
              <a:t>Multiple Scenarios</a:t>
            </a:r>
            <a:endParaRPr lang="en-US" altLang="zh-CN">
              <a:sym typeface="+mn-ea"/>
            </a:endParaRPr>
          </a:p>
          <a:p>
            <a:pPr lvl="1"/>
            <a:r>
              <a:rPr lang="en-US" altLang="zh-CN" sz="2050">
                <a:sym typeface="+mn-ea"/>
              </a:rPr>
              <a:t>Scenarios Agnostic</a:t>
            </a:r>
            <a:endParaRPr lang="en-US" altLang="zh-CN" sz="2055">
              <a:sym typeface="+mn-ea"/>
            </a:endParaRPr>
          </a:p>
          <a:p>
            <a:r>
              <a:rPr lang="en-US" altLang="zh-CN"/>
              <a:t>Multiple </a:t>
            </a:r>
            <a:r>
              <a:rPr lang="en-US" altLang="zh-CN">
                <a:sym typeface="+mn-ea"/>
              </a:rPr>
              <a:t>Technique</a:t>
            </a:r>
            <a:endParaRPr lang="en-US" altLang="zh-CN"/>
          </a:p>
          <a:p>
            <a:pPr lvl="1"/>
            <a:r>
              <a:rPr lang="en-US" altLang="zh-CN">
                <a:sym typeface="+mn-ea"/>
              </a:rPr>
              <a:t>Common Model</a:t>
            </a:r>
            <a:endParaRPr lang="en-US" altLang="zh-CN">
              <a:sym typeface="+mn-ea"/>
            </a:endParaRPr>
          </a:p>
          <a:p>
            <a:pPr lvl="1"/>
            <a:r>
              <a:rPr lang="en-US" altLang="zh-CN">
                <a:sym typeface="+mn-ea"/>
              </a:rPr>
              <a:t>Technique Agnostic</a:t>
            </a:r>
            <a:endParaRPr lang="en-US" altLang="zh-CN">
              <a:sym typeface="+mn-ea"/>
            </a:endParaRPr>
          </a:p>
          <a:p>
            <a:pPr lvl="1"/>
            <a:r>
              <a:rPr lang="en-US" altLang="zh-CN">
                <a:sym typeface="+mn-ea"/>
              </a:rPr>
              <a:t>Vender Agnostic</a:t>
            </a:r>
            <a:endParaRPr lang="en-US" altLang="zh-CN">
              <a:sym typeface="+mn-ea"/>
            </a:endParaRPr>
          </a:p>
          <a:p>
            <a:pPr lvl="0"/>
            <a:r>
              <a:rPr lang="en-US" altLang="zh-CN">
                <a:sym typeface="+mn-ea"/>
              </a:rPr>
              <a:t>Slicing</a:t>
            </a:r>
            <a:endParaRPr lang="en-US" altLang="zh-CN"/>
          </a:p>
          <a:p>
            <a:pPr lvl="1"/>
            <a:r>
              <a:rPr lang="en-US" altLang="zh-CN"/>
              <a:t>Abstract</a:t>
            </a:r>
            <a:endParaRPr lang="en-US" altLang="zh-CN"/>
          </a:p>
          <a:p>
            <a:pPr lvl="1"/>
            <a:r>
              <a:rPr lang="en-US" altLang="zh-CN"/>
              <a:t>Recursive</a:t>
            </a:r>
            <a:endParaRPr lang="en-US" altLang="zh-CN"/>
          </a:p>
          <a:p>
            <a:pPr lvl="1"/>
            <a:endParaRPr lang="en-US" altLang="zh-CN"/>
          </a:p>
          <a:p>
            <a:endParaRPr lang="en-US" altLang="zh-CN"/>
          </a:p>
          <a:p>
            <a:endParaRPr lang="en-US" altLang="zh-CN"/>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Wan Connection ( ONF CIM based )</a:t>
            </a:r>
            <a:endParaRPr lang="en-US" altLang="zh-CN"/>
          </a:p>
        </p:txBody>
      </p:sp>
      <p:sp>
        <p:nvSpPr>
          <p:cNvPr id="3" name="文本占位符 2"/>
          <p:cNvSpPr>
            <a:spLocks noGrp="1"/>
          </p:cNvSpPr>
          <p:nvPr>
            <p:ph type="body" idx="1"/>
          </p:nvPr>
        </p:nvSpPr>
        <p:spPr/>
        <p:txBody>
          <a:bodyPr/>
          <a:p>
            <a:endParaRPr lang="zh-CN" altLang="en-US"/>
          </a:p>
        </p:txBody>
      </p:sp>
      <p:pic>
        <p:nvPicPr>
          <p:cNvPr id="4" name="图片 3"/>
          <p:cNvPicPr>
            <a:picLocks noChangeAspect="1"/>
          </p:cNvPicPr>
          <p:nvPr/>
        </p:nvPicPr>
        <p:blipFill>
          <a:blip r:embed="rId1"/>
          <a:stretch>
            <a:fillRect/>
          </a:stretch>
        </p:blipFill>
        <p:spPr>
          <a:xfrm>
            <a:off x="160020" y="995045"/>
            <a:ext cx="10809605" cy="5288915"/>
          </a:xfrm>
          <a:prstGeom prst="rect">
            <a:avLst/>
          </a:prstGeom>
        </p:spPr>
      </p:pic>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Calsses</a:t>
            </a:r>
            <a:endParaRPr lang="en-US" altLang="zh-CN"/>
          </a:p>
        </p:txBody>
      </p:sp>
      <p:sp>
        <p:nvSpPr>
          <p:cNvPr id="3" name="文本占位符 2"/>
          <p:cNvSpPr>
            <a:spLocks noGrp="1"/>
          </p:cNvSpPr>
          <p:nvPr>
            <p:ph type="body" idx="1"/>
          </p:nvPr>
        </p:nvSpPr>
        <p:spPr/>
        <p:txBody>
          <a:bodyPr/>
          <a:p>
            <a:r>
              <a:rPr lang="zh-CN" altLang="en-US" sz="1800" b="1"/>
              <a:t>Wan Connection</a:t>
            </a:r>
            <a:r>
              <a:rPr lang="zh-CN" altLang="en-US" sz="1800"/>
              <a:t>: The Wan Connection is Resource Composite.</a:t>
            </a:r>
            <a:endParaRPr lang="zh-CN" altLang="en-US" sz="1800"/>
          </a:p>
          <a:p>
            <a:r>
              <a:rPr lang="zh-CN" altLang="en-US" sz="1800" b="1">
                <a:sym typeface="+mn-ea"/>
              </a:rPr>
              <a:t>Forwarding Domain</a:t>
            </a:r>
            <a:r>
              <a:rPr lang="zh-CN" altLang="en-US" sz="1800">
                <a:sym typeface="+mn-ea"/>
              </a:rPr>
              <a:t>: The Forwarding Domain (FD) class models the topological component that represents a forwarding capability that provides the opportunity to enable forwarding (of specific transport characteristic information at one or more protocol layers) between points.</a:t>
            </a:r>
            <a:endParaRPr lang="zh-CN" altLang="en-US" sz="1800"/>
          </a:p>
          <a:p>
            <a:r>
              <a:rPr lang="zh-CN" altLang="en-US" sz="1800" b="1"/>
              <a:t>Forwarding Construct</a:t>
            </a:r>
            <a:r>
              <a:rPr lang="zh-CN" altLang="en-US" sz="1800"/>
              <a:t>: The Forwarding Construct (FC) class models enabled constrained potential for forwarding between interfaces at a particular specific layerProtocol. </a:t>
            </a:r>
            <a:endParaRPr lang="zh-CN" altLang="en-US" sz="1800"/>
          </a:p>
          <a:p>
            <a:r>
              <a:rPr lang="zh-CN" altLang="en-US" sz="1800" b="1"/>
              <a:t>FC Port</a:t>
            </a:r>
            <a:r>
              <a:rPr lang="zh-CN" altLang="en-US" sz="1800"/>
              <a:t>: Fowarding Construct Port. The association of the FC to interfaces is made via FC Ports. The FC Port class models the access to the FC function.  </a:t>
            </a:r>
            <a:endParaRPr lang="zh-CN" altLang="en-US" sz="1800"/>
          </a:p>
          <a:p>
            <a:r>
              <a:rPr lang="zh-CN" altLang="en-US" sz="1800" b="1"/>
              <a:t>FC Route</a:t>
            </a:r>
            <a:r>
              <a:rPr lang="zh-CN" altLang="en-US" sz="1800"/>
              <a:t>: Each instance of an FC Route class models an individual route of an FC. The route of an FC object is represented by a list of FCs at a lower level with the implicit understanding that unmodeled link connections are interleaved between the lower level FCs.</a:t>
            </a:r>
            <a:endParaRPr lang="zh-CN" altLang="en-US" sz="1800"/>
          </a:p>
          <a:p>
            <a:r>
              <a:rPr lang="zh-CN" altLang="en-US" sz="1800" b="1"/>
              <a:t>Link</a:t>
            </a:r>
            <a:r>
              <a:rPr lang="zh-CN" altLang="en-US" sz="1800"/>
              <a:t>: The Link class models effective adjacency between two or more ForwardingDomains (FD). </a:t>
            </a:r>
            <a:endParaRPr lang="zh-CN" altLang="en-US" sz="1800"/>
          </a:p>
          <a:p>
            <a:r>
              <a:rPr lang="zh-CN" altLang="en-US" sz="1800" b="1"/>
              <a:t>LinkPort</a:t>
            </a:r>
            <a:r>
              <a:rPr lang="zh-CN" altLang="en-US" sz="1800"/>
              <a:t>: The association of the Link to LTPs is made via LinkPort. The LinkPort class models the access to the Link function. </a:t>
            </a:r>
            <a:endParaRPr lang="zh-CN" altLang="en-US" sz="1800"/>
          </a:p>
          <a:p>
            <a:r>
              <a:rPr lang="zh-CN" altLang="en-US" sz="1800" b="1"/>
              <a:t>LTP</a:t>
            </a:r>
            <a:r>
              <a:rPr lang="zh-CN" altLang="en-US" sz="1800"/>
              <a:t>: The Logical Termination Point (LTP) class encapsulates the termination and adaptation functions of one or more transport layers represented by instances of LayerProtocol.</a:t>
            </a:r>
            <a:endParaRPr lang="zh-CN" altLang="en-US" sz="1800"/>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ym typeface="+mn-ea"/>
              </a:rPr>
              <a:t>G</a:t>
            </a:r>
            <a:r>
              <a:rPr lang="zh-CN" altLang="en-US">
                <a:sym typeface="+mn-ea"/>
              </a:rPr>
              <a:t>eneral scenario</a:t>
            </a:r>
            <a:endParaRPr lang="en-US" altLang="zh-CN"/>
          </a:p>
        </p:txBody>
      </p:sp>
      <p:sp>
        <p:nvSpPr>
          <p:cNvPr id="4" name="云形 3"/>
          <p:cNvSpPr/>
          <p:nvPr/>
        </p:nvSpPr>
        <p:spPr>
          <a:xfrm>
            <a:off x="4816475" y="2390775"/>
            <a:ext cx="2891155" cy="180594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7" name="云形 6"/>
          <p:cNvSpPr/>
          <p:nvPr/>
        </p:nvSpPr>
        <p:spPr>
          <a:xfrm>
            <a:off x="2097405" y="1169035"/>
            <a:ext cx="2891155" cy="180594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8" name="云形 7"/>
          <p:cNvSpPr/>
          <p:nvPr/>
        </p:nvSpPr>
        <p:spPr>
          <a:xfrm>
            <a:off x="1925320" y="3197860"/>
            <a:ext cx="2891155" cy="180594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9" name="云形 8"/>
          <p:cNvSpPr/>
          <p:nvPr/>
        </p:nvSpPr>
        <p:spPr>
          <a:xfrm>
            <a:off x="7789545" y="1259205"/>
            <a:ext cx="2891155" cy="180594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10" name="云形 9"/>
          <p:cNvSpPr/>
          <p:nvPr/>
        </p:nvSpPr>
        <p:spPr>
          <a:xfrm>
            <a:off x="7880985" y="3065145"/>
            <a:ext cx="2891155" cy="180594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11" name="立方体 10"/>
          <p:cNvSpPr/>
          <p:nvPr/>
        </p:nvSpPr>
        <p:spPr>
          <a:xfrm>
            <a:off x="3754755" y="2019300"/>
            <a:ext cx="878205" cy="285750"/>
          </a:xfrm>
          <a:prstGeom prst="cube">
            <a:avLst>
              <a:gd name="adj" fmla="val 60714"/>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cxnSp>
        <p:nvCxnSpPr>
          <p:cNvPr id="15" name="直接连接符 14"/>
          <p:cNvCxnSpPr>
            <a:stCxn id="38" idx="2"/>
            <a:endCxn id="5" idx="2"/>
          </p:cNvCxnSpPr>
          <p:nvPr/>
        </p:nvCxnSpPr>
        <p:spPr>
          <a:xfrm>
            <a:off x="4193540" y="2334895"/>
            <a:ext cx="1045845" cy="58737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7" name="直接连接符 16"/>
          <p:cNvCxnSpPr>
            <a:stCxn id="25" idx="4"/>
            <a:endCxn id="13" idx="2"/>
          </p:cNvCxnSpPr>
          <p:nvPr/>
        </p:nvCxnSpPr>
        <p:spPr>
          <a:xfrm flipV="1">
            <a:off x="4541520" y="3723640"/>
            <a:ext cx="697865" cy="244475"/>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19" name="立方体 18"/>
          <p:cNvSpPr/>
          <p:nvPr/>
        </p:nvSpPr>
        <p:spPr>
          <a:xfrm>
            <a:off x="8418830" y="3721735"/>
            <a:ext cx="878205" cy="285750"/>
          </a:xfrm>
          <a:prstGeom prst="cube">
            <a:avLst>
              <a:gd name="adj" fmla="val 60714"/>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cxnSp>
        <p:nvCxnSpPr>
          <p:cNvPr id="20" name="直接连接符 19"/>
          <p:cNvCxnSpPr>
            <a:endCxn id="12" idx="4"/>
          </p:cNvCxnSpPr>
          <p:nvPr/>
        </p:nvCxnSpPr>
        <p:spPr>
          <a:xfrm flipH="1">
            <a:off x="7320915" y="2334895"/>
            <a:ext cx="892810" cy="49720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21" name="直接连接符 20"/>
          <p:cNvCxnSpPr>
            <a:stCxn id="14" idx="4"/>
            <a:endCxn id="19" idx="2"/>
          </p:cNvCxnSpPr>
          <p:nvPr/>
        </p:nvCxnSpPr>
        <p:spPr>
          <a:xfrm>
            <a:off x="7252335" y="3524885"/>
            <a:ext cx="1166495" cy="42672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23" name="椭圆 22"/>
          <p:cNvSpPr/>
          <p:nvPr/>
        </p:nvSpPr>
        <p:spPr>
          <a:xfrm rot="20100000">
            <a:off x="8555990" y="1622425"/>
            <a:ext cx="1540510" cy="464185"/>
          </a:xfrm>
          <a:prstGeom prst="ellipse">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24" name="椭圆 23"/>
          <p:cNvSpPr/>
          <p:nvPr/>
        </p:nvSpPr>
        <p:spPr>
          <a:xfrm rot="240000">
            <a:off x="8568055" y="2172335"/>
            <a:ext cx="1540510" cy="464185"/>
          </a:xfrm>
          <a:prstGeom prst="ellipse">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22" name="圆柱形 21"/>
          <p:cNvSpPr/>
          <p:nvPr/>
        </p:nvSpPr>
        <p:spPr>
          <a:xfrm>
            <a:off x="8213725" y="2176145"/>
            <a:ext cx="651510" cy="285750"/>
          </a:xfrm>
          <a:prstGeom prst="can">
            <a:avLst>
              <a:gd name="adj" fmla="val 50000"/>
            </a:avLst>
          </a:prstGeom>
          <a:solidFill>
            <a:schemeClr val="accent2">
              <a:lumMod val="60000"/>
              <a:lumOff val="4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26" name="椭圆 25"/>
          <p:cNvSpPr/>
          <p:nvPr/>
        </p:nvSpPr>
        <p:spPr>
          <a:xfrm rot="20100000">
            <a:off x="2600960" y="4128770"/>
            <a:ext cx="1540510" cy="464185"/>
          </a:xfrm>
          <a:prstGeom prst="ellipse">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27" name="椭圆 26"/>
          <p:cNvSpPr/>
          <p:nvPr/>
        </p:nvSpPr>
        <p:spPr>
          <a:xfrm rot="240000">
            <a:off x="2521585" y="3578225"/>
            <a:ext cx="1540510" cy="464185"/>
          </a:xfrm>
          <a:prstGeom prst="ellipse">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25" name="圆柱形 24"/>
          <p:cNvSpPr/>
          <p:nvPr/>
        </p:nvSpPr>
        <p:spPr>
          <a:xfrm>
            <a:off x="3890010" y="3825240"/>
            <a:ext cx="651510" cy="285750"/>
          </a:xfrm>
          <a:prstGeom prst="can">
            <a:avLst>
              <a:gd name="adj" fmla="val 5000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29" name="文本框 28"/>
          <p:cNvSpPr txBox="1"/>
          <p:nvPr/>
        </p:nvSpPr>
        <p:spPr>
          <a:xfrm>
            <a:off x="8626475" y="3664585"/>
            <a:ext cx="416560" cy="368300"/>
          </a:xfrm>
          <a:prstGeom prst="rect">
            <a:avLst/>
          </a:prstGeom>
          <a:noFill/>
        </p:spPr>
        <p:txBody>
          <a:bodyPr wrap="none" rtlCol="0">
            <a:spAutoFit/>
          </a:bodyPr>
          <a:p>
            <a:r>
              <a:rPr lang="en-US" altLang="zh-CN"/>
              <a:t>CE</a:t>
            </a:r>
            <a:endParaRPr lang="en-US" altLang="zh-CN"/>
          </a:p>
        </p:txBody>
      </p:sp>
      <p:sp>
        <p:nvSpPr>
          <p:cNvPr id="30" name="文本框 29"/>
          <p:cNvSpPr txBox="1"/>
          <p:nvPr/>
        </p:nvSpPr>
        <p:spPr>
          <a:xfrm>
            <a:off x="2873375" y="3626485"/>
            <a:ext cx="836930" cy="368300"/>
          </a:xfrm>
          <a:prstGeom prst="rect">
            <a:avLst/>
          </a:prstGeom>
          <a:noFill/>
        </p:spPr>
        <p:txBody>
          <a:bodyPr wrap="none" rtlCol="0">
            <a:spAutoFit/>
          </a:bodyPr>
          <a:p>
            <a:r>
              <a:rPr lang="en-US" altLang="zh-CN"/>
              <a:t>Subnet</a:t>
            </a:r>
            <a:endParaRPr lang="en-US" altLang="zh-CN"/>
          </a:p>
        </p:txBody>
      </p:sp>
      <p:sp>
        <p:nvSpPr>
          <p:cNvPr id="31" name="文本框 30"/>
          <p:cNvSpPr txBox="1"/>
          <p:nvPr/>
        </p:nvSpPr>
        <p:spPr>
          <a:xfrm rot="20160000">
            <a:off x="2952750" y="4177030"/>
            <a:ext cx="836930" cy="368300"/>
          </a:xfrm>
          <a:prstGeom prst="rect">
            <a:avLst/>
          </a:prstGeom>
          <a:noFill/>
        </p:spPr>
        <p:txBody>
          <a:bodyPr wrap="none" rtlCol="0">
            <a:spAutoFit/>
          </a:bodyPr>
          <a:p>
            <a:r>
              <a:rPr lang="en-US" altLang="zh-CN"/>
              <a:t>Subnet</a:t>
            </a:r>
            <a:endParaRPr lang="en-US" altLang="zh-CN"/>
          </a:p>
        </p:txBody>
      </p:sp>
      <p:sp>
        <p:nvSpPr>
          <p:cNvPr id="32" name="文本框 31"/>
          <p:cNvSpPr txBox="1"/>
          <p:nvPr/>
        </p:nvSpPr>
        <p:spPr>
          <a:xfrm>
            <a:off x="8919845" y="2219960"/>
            <a:ext cx="836930" cy="368300"/>
          </a:xfrm>
          <a:prstGeom prst="rect">
            <a:avLst/>
          </a:prstGeom>
          <a:noFill/>
        </p:spPr>
        <p:txBody>
          <a:bodyPr wrap="none" rtlCol="0">
            <a:spAutoFit/>
          </a:bodyPr>
          <a:p>
            <a:r>
              <a:rPr lang="en-US" altLang="zh-CN"/>
              <a:t>Subnet</a:t>
            </a:r>
            <a:endParaRPr lang="en-US" altLang="zh-CN"/>
          </a:p>
        </p:txBody>
      </p:sp>
      <p:sp>
        <p:nvSpPr>
          <p:cNvPr id="33" name="文本框 32"/>
          <p:cNvSpPr txBox="1"/>
          <p:nvPr/>
        </p:nvSpPr>
        <p:spPr>
          <a:xfrm rot="19980000">
            <a:off x="8919845" y="1616710"/>
            <a:ext cx="836930" cy="368300"/>
          </a:xfrm>
          <a:prstGeom prst="rect">
            <a:avLst/>
          </a:prstGeom>
          <a:noFill/>
        </p:spPr>
        <p:txBody>
          <a:bodyPr wrap="none" rtlCol="0">
            <a:spAutoFit/>
          </a:bodyPr>
          <a:p>
            <a:r>
              <a:rPr lang="en-US" altLang="zh-CN"/>
              <a:t>Subnet</a:t>
            </a:r>
            <a:endParaRPr lang="en-US" altLang="zh-CN"/>
          </a:p>
        </p:txBody>
      </p:sp>
      <p:sp>
        <p:nvSpPr>
          <p:cNvPr id="38" name="文本框 37"/>
          <p:cNvSpPr txBox="1"/>
          <p:nvPr/>
        </p:nvSpPr>
        <p:spPr>
          <a:xfrm>
            <a:off x="3985260" y="1966595"/>
            <a:ext cx="416560" cy="368300"/>
          </a:xfrm>
          <a:prstGeom prst="rect">
            <a:avLst/>
          </a:prstGeom>
          <a:noFill/>
        </p:spPr>
        <p:txBody>
          <a:bodyPr wrap="none" rtlCol="0">
            <a:spAutoFit/>
          </a:bodyPr>
          <a:p>
            <a:r>
              <a:rPr lang="en-US" altLang="zh-CN"/>
              <a:t>CE</a:t>
            </a:r>
            <a:endParaRPr lang="en-US" altLang="zh-CN"/>
          </a:p>
        </p:txBody>
      </p:sp>
      <p:sp>
        <p:nvSpPr>
          <p:cNvPr id="39" name="文本框 38"/>
          <p:cNvSpPr txBox="1"/>
          <p:nvPr/>
        </p:nvSpPr>
        <p:spPr>
          <a:xfrm>
            <a:off x="4007485" y="3742690"/>
            <a:ext cx="416560" cy="368300"/>
          </a:xfrm>
          <a:prstGeom prst="rect">
            <a:avLst/>
          </a:prstGeom>
          <a:noFill/>
        </p:spPr>
        <p:txBody>
          <a:bodyPr wrap="none" rtlCol="0">
            <a:spAutoFit/>
          </a:bodyPr>
          <a:p>
            <a:r>
              <a:rPr lang="en-US" altLang="zh-CN"/>
              <a:t>CE</a:t>
            </a:r>
            <a:endParaRPr lang="en-US" altLang="zh-CN"/>
          </a:p>
        </p:txBody>
      </p:sp>
      <p:cxnSp>
        <p:nvCxnSpPr>
          <p:cNvPr id="41" name="直接连接符 40"/>
          <p:cNvCxnSpPr>
            <a:stCxn id="25" idx="4"/>
          </p:cNvCxnSpPr>
          <p:nvPr/>
        </p:nvCxnSpPr>
        <p:spPr>
          <a:xfrm flipV="1">
            <a:off x="4541520" y="2922270"/>
            <a:ext cx="697865" cy="104584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2" name="直接连接符 41"/>
          <p:cNvCxnSpPr>
            <a:stCxn id="38" idx="2"/>
          </p:cNvCxnSpPr>
          <p:nvPr/>
        </p:nvCxnSpPr>
        <p:spPr>
          <a:xfrm>
            <a:off x="4193540" y="2334895"/>
            <a:ext cx="1045845" cy="138874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3" name="直接连接符 42"/>
          <p:cNvCxnSpPr>
            <a:stCxn id="12" idx="4"/>
            <a:endCxn id="19" idx="2"/>
          </p:cNvCxnSpPr>
          <p:nvPr/>
        </p:nvCxnSpPr>
        <p:spPr>
          <a:xfrm>
            <a:off x="7320915" y="2832100"/>
            <a:ext cx="1097915" cy="111950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4" name="直接连接符 43"/>
          <p:cNvCxnSpPr>
            <a:stCxn id="14" idx="4"/>
            <a:endCxn id="22" idx="2"/>
          </p:cNvCxnSpPr>
          <p:nvPr/>
        </p:nvCxnSpPr>
        <p:spPr>
          <a:xfrm flipV="1">
            <a:off x="7252335" y="2319020"/>
            <a:ext cx="961390" cy="120586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6" name="直接连接符 45"/>
          <p:cNvCxnSpPr>
            <a:endCxn id="36" idx="1"/>
          </p:cNvCxnSpPr>
          <p:nvPr/>
        </p:nvCxnSpPr>
        <p:spPr>
          <a:xfrm>
            <a:off x="5771515" y="2974975"/>
            <a:ext cx="948690" cy="50863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7" name="直接连接符 46"/>
          <p:cNvCxnSpPr>
            <a:stCxn id="28" idx="3"/>
            <a:endCxn id="35" idx="1"/>
          </p:cNvCxnSpPr>
          <p:nvPr/>
        </p:nvCxnSpPr>
        <p:spPr>
          <a:xfrm flipV="1">
            <a:off x="5771515" y="2832100"/>
            <a:ext cx="1017270" cy="85026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8" name="直接连接符 47"/>
          <p:cNvCxnSpPr>
            <a:endCxn id="35" idx="1"/>
          </p:cNvCxnSpPr>
          <p:nvPr/>
        </p:nvCxnSpPr>
        <p:spPr>
          <a:xfrm flipV="1">
            <a:off x="5771515" y="2832100"/>
            <a:ext cx="1017270" cy="14287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49" name="直接连接符 48"/>
          <p:cNvCxnSpPr>
            <a:stCxn id="28" idx="3"/>
            <a:endCxn id="36" idx="1"/>
          </p:cNvCxnSpPr>
          <p:nvPr/>
        </p:nvCxnSpPr>
        <p:spPr>
          <a:xfrm flipV="1">
            <a:off x="5771515" y="3483610"/>
            <a:ext cx="948690" cy="198755"/>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50" name="直接连接符 49"/>
          <p:cNvCxnSpPr>
            <a:stCxn id="35" idx="1"/>
            <a:endCxn id="36" idx="1"/>
          </p:cNvCxnSpPr>
          <p:nvPr/>
        </p:nvCxnSpPr>
        <p:spPr>
          <a:xfrm flipH="1">
            <a:off x="6720205" y="2832100"/>
            <a:ext cx="68580" cy="651510"/>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51" name="直接连接符 50"/>
          <p:cNvCxnSpPr/>
          <p:nvPr/>
        </p:nvCxnSpPr>
        <p:spPr>
          <a:xfrm>
            <a:off x="5771515" y="2974975"/>
            <a:ext cx="0" cy="692785"/>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52" name="文本框 51"/>
          <p:cNvSpPr txBox="1"/>
          <p:nvPr/>
        </p:nvSpPr>
        <p:spPr>
          <a:xfrm>
            <a:off x="2728595" y="1750695"/>
            <a:ext cx="528320" cy="368300"/>
          </a:xfrm>
          <a:prstGeom prst="rect">
            <a:avLst/>
          </a:prstGeom>
          <a:noFill/>
        </p:spPr>
        <p:txBody>
          <a:bodyPr wrap="none" rtlCol="0">
            <a:spAutoFit/>
          </a:bodyPr>
          <a:p>
            <a:r>
              <a:rPr lang="en-US" altLang="zh-CN"/>
              <a:t>Site</a:t>
            </a:r>
            <a:endParaRPr lang="en-US" altLang="zh-CN"/>
          </a:p>
        </p:txBody>
      </p:sp>
      <p:sp>
        <p:nvSpPr>
          <p:cNvPr id="53" name="文本框 52"/>
          <p:cNvSpPr txBox="1"/>
          <p:nvPr/>
        </p:nvSpPr>
        <p:spPr>
          <a:xfrm>
            <a:off x="2200275" y="3978910"/>
            <a:ext cx="528320" cy="368300"/>
          </a:xfrm>
          <a:prstGeom prst="rect">
            <a:avLst/>
          </a:prstGeom>
          <a:noFill/>
        </p:spPr>
        <p:txBody>
          <a:bodyPr wrap="none" rtlCol="0">
            <a:spAutoFit/>
          </a:bodyPr>
          <a:p>
            <a:r>
              <a:rPr lang="en-US" altLang="zh-CN"/>
              <a:t>Site</a:t>
            </a:r>
            <a:endParaRPr lang="en-US" altLang="zh-CN"/>
          </a:p>
        </p:txBody>
      </p:sp>
      <p:sp>
        <p:nvSpPr>
          <p:cNvPr id="54" name="文本框 53"/>
          <p:cNvSpPr txBox="1"/>
          <p:nvPr/>
        </p:nvSpPr>
        <p:spPr>
          <a:xfrm>
            <a:off x="9794875" y="1807845"/>
            <a:ext cx="528320" cy="368300"/>
          </a:xfrm>
          <a:prstGeom prst="rect">
            <a:avLst/>
          </a:prstGeom>
          <a:noFill/>
        </p:spPr>
        <p:txBody>
          <a:bodyPr wrap="none" rtlCol="0">
            <a:spAutoFit/>
          </a:bodyPr>
          <a:p>
            <a:r>
              <a:rPr lang="en-US" altLang="zh-CN"/>
              <a:t>Site</a:t>
            </a:r>
            <a:endParaRPr lang="en-US" altLang="zh-CN"/>
          </a:p>
        </p:txBody>
      </p:sp>
      <p:sp>
        <p:nvSpPr>
          <p:cNvPr id="55" name="文本框 54"/>
          <p:cNvSpPr txBox="1"/>
          <p:nvPr/>
        </p:nvSpPr>
        <p:spPr>
          <a:xfrm>
            <a:off x="9594215" y="3742690"/>
            <a:ext cx="528320" cy="368300"/>
          </a:xfrm>
          <a:prstGeom prst="rect">
            <a:avLst/>
          </a:prstGeom>
          <a:noFill/>
        </p:spPr>
        <p:txBody>
          <a:bodyPr wrap="none" rtlCol="0">
            <a:spAutoFit/>
          </a:bodyPr>
          <a:p>
            <a:r>
              <a:rPr lang="en-US" altLang="zh-CN"/>
              <a:t>Site</a:t>
            </a:r>
            <a:endParaRPr lang="en-US" altLang="zh-CN"/>
          </a:p>
        </p:txBody>
      </p:sp>
      <p:sp>
        <p:nvSpPr>
          <p:cNvPr id="5" name="圆柱形 4"/>
          <p:cNvSpPr/>
          <p:nvPr/>
        </p:nvSpPr>
        <p:spPr>
          <a:xfrm>
            <a:off x="5239385" y="2779395"/>
            <a:ext cx="651510" cy="285750"/>
          </a:xfrm>
          <a:prstGeom prst="can">
            <a:avLst>
              <a:gd name="adj"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34" name="文本框 33"/>
          <p:cNvSpPr txBox="1"/>
          <p:nvPr/>
        </p:nvSpPr>
        <p:spPr>
          <a:xfrm>
            <a:off x="5358765" y="2738120"/>
            <a:ext cx="412750" cy="368300"/>
          </a:xfrm>
          <a:prstGeom prst="rect">
            <a:avLst/>
          </a:prstGeom>
          <a:noFill/>
        </p:spPr>
        <p:txBody>
          <a:bodyPr wrap="none" rtlCol="0">
            <a:spAutoFit/>
          </a:bodyPr>
          <a:p>
            <a:r>
              <a:rPr lang="en-US" altLang="zh-CN"/>
              <a:t>PE</a:t>
            </a:r>
            <a:endParaRPr lang="en-US" altLang="zh-CN"/>
          </a:p>
        </p:txBody>
      </p:sp>
      <p:sp>
        <p:nvSpPr>
          <p:cNvPr id="13" name="圆柱形 12"/>
          <p:cNvSpPr/>
          <p:nvPr/>
        </p:nvSpPr>
        <p:spPr>
          <a:xfrm>
            <a:off x="5239385" y="3580765"/>
            <a:ext cx="651510" cy="285750"/>
          </a:xfrm>
          <a:prstGeom prst="can">
            <a:avLst>
              <a:gd name="adj"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28" name="文本框 27"/>
          <p:cNvSpPr txBox="1"/>
          <p:nvPr/>
        </p:nvSpPr>
        <p:spPr>
          <a:xfrm>
            <a:off x="5358765" y="3498215"/>
            <a:ext cx="412750" cy="368300"/>
          </a:xfrm>
          <a:prstGeom prst="rect">
            <a:avLst/>
          </a:prstGeom>
          <a:noFill/>
        </p:spPr>
        <p:txBody>
          <a:bodyPr wrap="none" rtlCol="0">
            <a:spAutoFit/>
          </a:bodyPr>
          <a:p>
            <a:r>
              <a:rPr lang="en-US" altLang="zh-CN"/>
              <a:t>PE</a:t>
            </a:r>
            <a:endParaRPr lang="en-US" altLang="zh-CN"/>
          </a:p>
        </p:txBody>
      </p:sp>
      <p:sp>
        <p:nvSpPr>
          <p:cNvPr id="14" name="圆柱形 13"/>
          <p:cNvSpPr/>
          <p:nvPr/>
        </p:nvSpPr>
        <p:spPr>
          <a:xfrm>
            <a:off x="6600825" y="3382010"/>
            <a:ext cx="651510" cy="285750"/>
          </a:xfrm>
          <a:prstGeom prst="can">
            <a:avLst>
              <a:gd name="adj"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36" name="文本框 35"/>
          <p:cNvSpPr txBox="1"/>
          <p:nvPr/>
        </p:nvSpPr>
        <p:spPr>
          <a:xfrm>
            <a:off x="6720205" y="3299460"/>
            <a:ext cx="412750" cy="368300"/>
          </a:xfrm>
          <a:prstGeom prst="rect">
            <a:avLst/>
          </a:prstGeom>
          <a:noFill/>
        </p:spPr>
        <p:txBody>
          <a:bodyPr wrap="none" rtlCol="0">
            <a:spAutoFit/>
          </a:bodyPr>
          <a:p>
            <a:r>
              <a:rPr lang="en-US" altLang="zh-CN"/>
              <a:t>PE</a:t>
            </a:r>
            <a:endParaRPr lang="en-US" altLang="zh-CN"/>
          </a:p>
        </p:txBody>
      </p:sp>
      <p:sp>
        <p:nvSpPr>
          <p:cNvPr id="12" name="圆柱形 11"/>
          <p:cNvSpPr/>
          <p:nvPr/>
        </p:nvSpPr>
        <p:spPr>
          <a:xfrm>
            <a:off x="6669405" y="2689225"/>
            <a:ext cx="651510" cy="285750"/>
          </a:xfrm>
          <a:prstGeom prst="can">
            <a:avLst>
              <a:gd name="adj" fmla="val 5000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35" name="文本框 34"/>
          <p:cNvSpPr txBox="1"/>
          <p:nvPr/>
        </p:nvSpPr>
        <p:spPr>
          <a:xfrm>
            <a:off x="6788785" y="2647950"/>
            <a:ext cx="412750" cy="368300"/>
          </a:xfrm>
          <a:prstGeom prst="rect">
            <a:avLst/>
          </a:prstGeom>
          <a:noFill/>
        </p:spPr>
        <p:txBody>
          <a:bodyPr wrap="none" rtlCol="0">
            <a:spAutoFit/>
          </a:bodyPr>
          <a:p>
            <a:r>
              <a:rPr lang="en-US" altLang="zh-CN"/>
              <a:t>PE</a:t>
            </a:r>
            <a:endParaRPr lang="en-US" altLang="zh-CN"/>
          </a:p>
        </p:txBody>
      </p:sp>
      <p:sp>
        <p:nvSpPr>
          <p:cNvPr id="56" name="左大括号 55"/>
          <p:cNvSpPr/>
          <p:nvPr/>
        </p:nvSpPr>
        <p:spPr>
          <a:xfrm rot="16200000">
            <a:off x="6359525" y="3239135"/>
            <a:ext cx="277495" cy="5206365"/>
          </a:xfrm>
          <a:prstGeom prst="leftBrace">
            <a:avLst>
              <a:gd name="adj1" fmla="val 8333"/>
              <a:gd name="adj2" fmla="val 50267"/>
            </a:avLst>
          </a:pr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Lst>
        </p:spPr>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57" name="文本框 56"/>
          <p:cNvSpPr txBox="1"/>
          <p:nvPr/>
        </p:nvSpPr>
        <p:spPr>
          <a:xfrm>
            <a:off x="5972175" y="5981065"/>
            <a:ext cx="1052830" cy="368300"/>
          </a:xfrm>
          <a:prstGeom prst="rect">
            <a:avLst/>
          </a:prstGeom>
          <a:solidFill>
            <a:schemeClr val="tx1"/>
          </a:solidFill>
        </p:spPr>
        <p:txBody>
          <a:bodyPr wrap="none" rtlCol="0">
            <a:spAutoFit/>
          </a:bodyPr>
          <a:p>
            <a:r>
              <a:rPr lang="en-US" altLang="zh-CN" b="1">
                <a:solidFill>
                  <a:schemeClr val="bg1"/>
                </a:solidFill>
              </a:rPr>
              <a:t>Vxlan: FC</a:t>
            </a:r>
            <a:endParaRPr lang="en-US" altLang="zh-CN" b="1">
              <a:solidFill>
                <a:schemeClr val="bg1"/>
              </a:solidFill>
            </a:endParaRPr>
          </a:p>
        </p:txBody>
      </p:sp>
      <p:sp>
        <p:nvSpPr>
          <p:cNvPr id="63" name="文本框 62"/>
          <p:cNvSpPr txBox="1"/>
          <p:nvPr/>
        </p:nvSpPr>
        <p:spPr>
          <a:xfrm>
            <a:off x="3754755" y="3527425"/>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grpSp>
        <p:nvGrpSpPr>
          <p:cNvPr id="73" name="组合 72"/>
          <p:cNvGrpSpPr/>
          <p:nvPr/>
        </p:nvGrpSpPr>
        <p:grpSpPr>
          <a:xfrm>
            <a:off x="4627245" y="3115310"/>
            <a:ext cx="805180" cy="368300"/>
            <a:chOff x="7750" y="457"/>
            <a:chExt cx="1268" cy="580"/>
          </a:xfrm>
        </p:grpSpPr>
        <p:sp>
          <p:nvSpPr>
            <p:cNvPr id="74" name="云形 73"/>
            <p:cNvSpPr/>
            <p:nvPr/>
          </p:nvSpPr>
          <p:spPr>
            <a:xfrm>
              <a:off x="7750" y="464"/>
              <a:ext cx="1219" cy="573"/>
            </a:xfrm>
            <a:prstGeom prst="cloud">
              <a:avLst/>
            </a:prstGeom>
            <a:solidFill>
              <a:srgbClr val="C00000">
                <a:alpha val="72000"/>
              </a:srgb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75" name="文本框 74"/>
            <p:cNvSpPr txBox="1"/>
            <p:nvPr/>
          </p:nvSpPr>
          <p:spPr>
            <a:xfrm>
              <a:off x="7759" y="457"/>
              <a:ext cx="1259" cy="580"/>
            </a:xfrm>
            <a:prstGeom prst="rect">
              <a:avLst/>
            </a:prstGeom>
            <a:noFill/>
          </p:spPr>
          <p:txBody>
            <a:bodyPr wrap="square" rtlCol="0">
              <a:spAutoFit/>
            </a:bodyPr>
            <a:p>
              <a:r>
                <a:rPr lang="en-US" altLang="zh-CN">
                  <a:solidFill>
                    <a:srgbClr val="FFFF00"/>
                  </a:solidFill>
                </a:rPr>
                <a:t>LC: FC</a:t>
              </a:r>
              <a:endParaRPr lang="en-US" altLang="zh-CN">
                <a:solidFill>
                  <a:srgbClr val="FFFF00"/>
                </a:solidFill>
              </a:endParaRPr>
            </a:p>
          </p:txBody>
        </p:sp>
      </p:grpSp>
      <p:sp>
        <p:nvSpPr>
          <p:cNvPr id="3" name="文本框 2"/>
          <p:cNvSpPr txBox="1"/>
          <p:nvPr/>
        </p:nvSpPr>
        <p:spPr>
          <a:xfrm>
            <a:off x="3686810" y="2305050"/>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sp>
        <p:nvSpPr>
          <p:cNvPr id="6" name="文本框 5"/>
          <p:cNvSpPr txBox="1"/>
          <p:nvPr/>
        </p:nvSpPr>
        <p:spPr>
          <a:xfrm>
            <a:off x="5207635" y="3866515"/>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sp>
        <p:nvSpPr>
          <p:cNvPr id="16" name="文本框 15"/>
          <p:cNvSpPr txBox="1"/>
          <p:nvPr/>
        </p:nvSpPr>
        <p:spPr>
          <a:xfrm>
            <a:off x="6569075" y="3682365"/>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sp>
        <p:nvSpPr>
          <p:cNvPr id="18" name="文本框 17"/>
          <p:cNvSpPr txBox="1"/>
          <p:nvPr/>
        </p:nvSpPr>
        <p:spPr>
          <a:xfrm>
            <a:off x="8418830" y="4009390"/>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sp>
        <p:nvSpPr>
          <p:cNvPr id="66" name="文本框 65"/>
          <p:cNvSpPr txBox="1"/>
          <p:nvPr/>
        </p:nvSpPr>
        <p:spPr>
          <a:xfrm>
            <a:off x="5241290" y="2475230"/>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sp>
        <p:nvSpPr>
          <p:cNvPr id="67" name="文本框 66"/>
          <p:cNvSpPr txBox="1"/>
          <p:nvPr/>
        </p:nvSpPr>
        <p:spPr>
          <a:xfrm>
            <a:off x="6669405" y="2390775"/>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sp>
        <p:nvSpPr>
          <p:cNvPr id="68" name="文本框 67"/>
          <p:cNvSpPr txBox="1"/>
          <p:nvPr/>
        </p:nvSpPr>
        <p:spPr>
          <a:xfrm>
            <a:off x="8204835" y="2475230"/>
            <a:ext cx="715010"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XC: FC</a:t>
            </a:r>
            <a:endParaRPr lang="en-US" altLang="zh-CN" sz="1400">
              <a:solidFill>
                <a:schemeClr val="tx1">
                  <a:lumMod val="50000"/>
                  <a:lumOff val="50000"/>
                </a:schemeClr>
              </a:solidFill>
            </a:endParaRPr>
          </a:p>
        </p:txBody>
      </p:sp>
      <p:grpSp>
        <p:nvGrpSpPr>
          <p:cNvPr id="70" name="组合 69"/>
          <p:cNvGrpSpPr/>
          <p:nvPr/>
        </p:nvGrpSpPr>
        <p:grpSpPr>
          <a:xfrm>
            <a:off x="5859780" y="3065145"/>
            <a:ext cx="805180" cy="368300"/>
            <a:chOff x="7750" y="457"/>
            <a:chExt cx="1268" cy="580"/>
          </a:xfrm>
        </p:grpSpPr>
        <p:sp>
          <p:nvSpPr>
            <p:cNvPr id="76" name="云形 75"/>
            <p:cNvSpPr/>
            <p:nvPr/>
          </p:nvSpPr>
          <p:spPr>
            <a:xfrm>
              <a:off x="7750" y="464"/>
              <a:ext cx="1219" cy="573"/>
            </a:xfrm>
            <a:prstGeom prst="cloud">
              <a:avLst/>
            </a:prstGeom>
            <a:solidFill>
              <a:srgbClr val="C00000">
                <a:alpha val="72000"/>
              </a:srgb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77" name="文本框 76"/>
            <p:cNvSpPr txBox="1"/>
            <p:nvPr/>
          </p:nvSpPr>
          <p:spPr>
            <a:xfrm>
              <a:off x="7759" y="457"/>
              <a:ext cx="1259" cy="580"/>
            </a:xfrm>
            <a:prstGeom prst="rect">
              <a:avLst/>
            </a:prstGeom>
            <a:noFill/>
          </p:spPr>
          <p:txBody>
            <a:bodyPr wrap="square" rtlCol="0">
              <a:spAutoFit/>
            </a:bodyPr>
            <a:p>
              <a:r>
                <a:rPr lang="en-US" altLang="zh-CN">
                  <a:solidFill>
                    <a:srgbClr val="FFFF00"/>
                  </a:solidFill>
                </a:rPr>
                <a:t>LC: FC</a:t>
              </a:r>
              <a:endParaRPr lang="en-US" altLang="zh-CN">
                <a:solidFill>
                  <a:srgbClr val="FFFF00"/>
                </a:solidFill>
              </a:endParaRPr>
            </a:p>
          </p:txBody>
        </p:sp>
      </p:grpSp>
      <p:grpSp>
        <p:nvGrpSpPr>
          <p:cNvPr id="78" name="组合 77"/>
          <p:cNvGrpSpPr/>
          <p:nvPr/>
        </p:nvGrpSpPr>
        <p:grpSpPr>
          <a:xfrm>
            <a:off x="7201535" y="2973705"/>
            <a:ext cx="805180" cy="368300"/>
            <a:chOff x="7750" y="457"/>
            <a:chExt cx="1268" cy="580"/>
          </a:xfrm>
        </p:grpSpPr>
        <p:sp>
          <p:nvSpPr>
            <p:cNvPr id="79" name="云形 78"/>
            <p:cNvSpPr/>
            <p:nvPr/>
          </p:nvSpPr>
          <p:spPr>
            <a:xfrm>
              <a:off x="7750" y="464"/>
              <a:ext cx="1219" cy="573"/>
            </a:xfrm>
            <a:prstGeom prst="cloud">
              <a:avLst/>
            </a:prstGeom>
            <a:solidFill>
              <a:srgbClr val="C00000">
                <a:alpha val="72000"/>
              </a:srgbClr>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80" name="文本框 79"/>
            <p:cNvSpPr txBox="1"/>
            <p:nvPr/>
          </p:nvSpPr>
          <p:spPr>
            <a:xfrm>
              <a:off x="7759" y="457"/>
              <a:ext cx="1259" cy="580"/>
            </a:xfrm>
            <a:prstGeom prst="rect">
              <a:avLst/>
            </a:prstGeom>
            <a:noFill/>
          </p:spPr>
          <p:txBody>
            <a:bodyPr wrap="square" rtlCol="0">
              <a:spAutoFit/>
            </a:bodyPr>
            <a:p>
              <a:r>
                <a:rPr lang="en-US" altLang="zh-CN">
                  <a:solidFill>
                    <a:srgbClr val="FFFF00"/>
                  </a:solidFill>
                </a:rPr>
                <a:t>LC: FC</a:t>
              </a:r>
              <a:endParaRPr lang="en-US" altLang="zh-CN">
                <a:solidFill>
                  <a:srgbClr val="FFFF00"/>
                </a:solidFill>
              </a:endParaRPr>
            </a:p>
          </p:txBody>
        </p:sp>
      </p:grpSp>
      <p:sp>
        <p:nvSpPr>
          <p:cNvPr id="81" name="文本框 80"/>
          <p:cNvSpPr txBox="1"/>
          <p:nvPr/>
        </p:nvSpPr>
        <p:spPr>
          <a:xfrm>
            <a:off x="9594850" y="4040505"/>
            <a:ext cx="527685"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FD</a:t>
            </a:r>
            <a:endParaRPr lang="en-US" altLang="zh-CN" sz="1400">
              <a:solidFill>
                <a:schemeClr val="tx1">
                  <a:lumMod val="50000"/>
                  <a:lumOff val="50000"/>
                </a:schemeClr>
              </a:solidFill>
            </a:endParaRPr>
          </a:p>
        </p:txBody>
      </p:sp>
      <p:sp>
        <p:nvSpPr>
          <p:cNvPr id="85" name="文本框 84"/>
          <p:cNvSpPr txBox="1"/>
          <p:nvPr/>
        </p:nvSpPr>
        <p:spPr>
          <a:xfrm>
            <a:off x="9795510" y="2118995"/>
            <a:ext cx="527685"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FD</a:t>
            </a:r>
            <a:endParaRPr lang="en-US" altLang="zh-CN" sz="1400">
              <a:solidFill>
                <a:schemeClr val="tx1">
                  <a:lumMod val="50000"/>
                  <a:lumOff val="50000"/>
                </a:schemeClr>
              </a:solidFill>
            </a:endParaRPr>
          </a:p>
        </p:txBody>
      </p:sp>
      <p:sp>
        <p:nvSpPr>
          <p:cNvPr id="86" name="文本框 85"/>
          <p:cNvSpPr txBox="1"/>
          <p:nvPr/>
        </p:nvSpPr>
        <p:spPr>
          <a:xfrm>
            <a:off x="2728595" y="2084070"/>
            <a:ext cx="527685"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FD</a:t>
            </a:r>
            <a:endParaRPr lang="en-US" altLang="zh-CN" sz="1400">
              <a:solidFill>
                <a:schemeClr val="tx1">
                  <a:lumMod val="50000"/>
                  <a:lumOff val="50000"/>
                </a:schemeClr>
              </a:solidFill>
            </a:endParaRPr>
          </a:p>
        </p:txBody>
      </p:sp>
      <p:sp>
        <p:nvSpPr>
          <p:cNvPr id="87" name="文本框 86"/>
          <p:cNvSpPr txBox="1"/>
          <p:nvPr/>
        </p:nvSpPr>
        <p:spPr>
          <a:xfrm>
            <a:off x="2200910" y="4316095"/>
            <a:ext cx="527685" cy="306705"/>
          </a:xfrm>
          <a:prstGeom prst="rect">
            <a:avLst/>
          </a:prstGeom>
          <a:solidFill>
            <a:schemeClr val="tx2">
              <a:lumMod val="20000"/>
              <a:lumOff val="80000"/>
            </a:schemeClr>
          </a:solidFill>
        </p:spPr>
        <p:txBody>
          <a:bodyPr wrap="square" rtlCol="0">
            <a:spAutoFit/>
          </a:bodyPr>
          <a:p>
            <a:pPr algn="ctr"/>
            <a:r>
              <a:rPr lang="en-US" altLang="zh-CN" sz="1400">
                <a:solidFill>
                  <a:schemeClr val="tx1">
                    <a:lumMod val="50000"/>
                    <a:lumOff val="50000"/>
                  </a:schemeClr>
                </a:solidFill>
              </a:rPr>
              <a:t>FD</a:t>
            </a:r>
            <a:endParaRPr lang="en-US" altLang="zh-CN" sz="1400">
              <a:solidFill>
                <a:schemeClr val="tx1">
                  <a:lumMod val="50000"/>
                  <a:lumOff val="50000"/>
                </a:schemeClr>
              </a:solidFill>
            </a:endParaRPr>
          </a:p>
        </p:txBody>
      </p:sp>
      <p:sp>
        <p:nvSpPr>
          <p:cNvPr id="88" name="左大括号 87"/>
          <p:cNvSpPr/>
          <p:nvPr/>
        </p:nvSpPr>
        <p:spPr>
          <a:xfrm rot="16200000">
            <a:off x="6089015" y="3438525"/>
            <a:ext cx="277495" cy="1590675"/>
          </a:xfrm>
          <a:prstGeom prst="leftBrace">
            <a:avLst>
              <a:gd name="adj1" fmla="val 8333"/>
              <a:gd name="adj2" fmla="val 50267"/>
            </a:avLst>
          </a:pr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Lst>
        </p:spPr>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89" name="文本框 88"/>
          <p:cNvSpPr txBox="1"/>
          <p:nvPr/>
        </p:nvSpPr>
        <p:spPr>
          <a:xfrm>
            <a:off x="5348605" y="4372610"/>
            <a:ext cx="1522095" cy="368300"/>
          </a:xfrm>
          <a:prstGeom prst="rect">
            <a:avLst/>
          </a:prstGeom>
          <a:solidFill>
            <a:schemeClr val="tx1"/>
          </a:solidFill>
        </p:spPr>
        <p:txBody>
          <a:bodyPr wrap="none" rtlCol="0">
            <a:spAutoFit/>
          </a:bodyPr>
          <a:p>
            <a:r>
              <a:rPr lang="en-US" altLang="zh-CN" b="1">
                <a:solidFill>
                  <a:schemeClr val="bg1"/>
                </a:solidFill>
              </a:rPr>
              <a:t>PTN L3vpn: FC</a:t>
            </a:r>
            <a:endParaRPr lang="en-US" altLang="zh-CN" b="1">
              <a:solidFill>
                <a:schemeClr val="bg1"/>
              </a:solidFill>
            </a:endParaRPr>
          </a:p>
        </p:txBody>
      </p:sp>
      <p:sp>
        <p:nvSpPr>
          <p:cNvPr id="90" name="矩形标注 89"/>
          <p:cNvSpPr/>
          <p:nvPr/>
        </p:nvSpPr>
        <p:spPr>
          <a:xfrm>
            <a:off x="7975600" y="5003800"/>
            <a:ext cx="1781175" cy="377190"/>
          </a:xfrm>
          <a:prstGeom prst="wedgeRectCallout">
            <a:avLst>
              <a:gd name="adj1" fmla="val -96096"/>
              <a:gd name="adj2" fmla="val -145454"/>
            </a:avLst>
          </a:prstGeom>
          <a:solidFill>
            <a:schemeClr val="tx2">
              <a:lumMod val="20000"/>
              <a:lumOff val="8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rPr>
              <a:t>OverlayLink: Link</a:t>
            </a:r>
            <a:endParaRPr kumimoji="0" lang="en-US" altLang="zh-CN" sz="1800" b="0" i="0" u="none" strike="noStrike" cap="none" normalizeH="0" baseline="0" smtClean="0">
              <a:ln>
                <a:noFill/>
              </a:ln>
              <a:solidFill>
                <a:schemeClr val="tx1"/>
              </a:solidFill>
              <a:effectLst/>
              <a:latin typeface="Calibri" panose="020F0502020204030204" charset="0"/>
              <a:ea typeface="宋体" panose="02010600030101010101" pitchFamily="2" charset="-122"/>
              <a:cs typeface="Arial" panose="020B0604020202020204" pitchFamily="34" charset="0"/>
            </a:endParaRPr>
          </a:p>
        </p:txBody>
      </p:sp>
      <p:sp>
        <p:nvSpPr>
          <p:cNvPr id="91" name="文本框 90"/>
          <p:cNvSpPr txBox="1"/>
          <p:nvPr/>
        </p:nvSpPr>
        <p:spPr>
          <a:xfrm>
            <a:off x="8331200" y="2118995"/>
            <a:ext cx="416560" cy="368300"/>
          </a:xfrm>
          <a:prstGeom prst="rect">
            <a:avLst/>
          </a:prstGeom>
          <a:noFill/>
        </p:spPr>
        <p:txBody>
          <a:bodyPr wrap="none" rtlCol="0">
            <a:spAutoFit/>
          </a:bodyPr>
          <a:p>
            <a:r>
              <a:rPr lang="en-US" altLang="zh-CN"/>
              <a:t>CE</a:t>
            </a:r>
            <a:endParaRPr lang="en-US" altLang="zh-CN"/>
          </a:p>
        </p:txBody>
      </p:sp>
    </p:spTree>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4439</Words>
  <Application>WPS 演示</Application>
  <PresentationFormat>宽屏</PresentationFormat>
  <Paragraphs>430</Paragraphs>
  <Slides>16</Slides>
  <Notes>0</Notes>
  <HiddenSlides>0</HiddenSlides>
  <MMClips>0</MMClips>
  <ScaleCrop>false</ScaleCrop>
  <HeadingPairs>
    <vt:vector size="8" baseType="variant">
      <vt:variant>
        <vt:lpstr>已用的字体</vt:lpstr>
      </vt:variant>
      <vt:variant>
        <vt:i4>18</vt:i4>
      </vt:variant>
      <vt:variant>
        <vt:lpstr>主题</vt:lpstr>
      </vt:variant>
      <vt:variant>
        <vt:i4>1</vt:i4>
      </vt:variant>
      <vt:variant>
        <vt:lpstr>嵌入 OLE 服务器</vt:lpstr>
      </vt:variant>
      <vt:variant>
        <vt:i4>2</vt:i4>
      </vt:variant>
      <vt:variant>
        <vt:lpstr>幻灯片标题</vt:lpstr>
      </vt:variant>
      <vt:variant>
        <vt:i4>16</vt:i4>
      </vt:variant>
    </vt:vector>
  </HeadingPairs>
  <TitlesOfParts>
    <vt:vector size="37" baseType="lpstr">
      <vt:lpstr>Arial</vt:lpstr>
      <vt:lpstr>宋体</vt:lpstr>
      <vt:lpstr>Wingdings</vt:lpstr>
      <vt:lpstr>.AppleSystemUIFont</vt:lpstr>
      <vt:lpstr>Arial</vt:lpstr>
      <vt:lpstr>Calibri</vt:lpstr>
      <vt:lpstr>微软雅黑</vt:lpstr>
      <vt:lpstr>Segoe UI</vt:lpstr>
      <vt:lpstr>Calibri</vt:lpstr>
      <vt:lpstr>方正兰亭圆简体</vt:lpstr>
      <vt:lpstr>Arial Unicode MS</vt:lpstr>
      <vt:lpstr>MingLiU</vt:lpstr>
      <vt:lpstr>DengXian</vt:lpstr>
      <vt:lpstr>Segoe Print</vt:lpstr>
      <vt:lpstr>Gill Sans</vt:lpstr>
      <vt:lpstr>ヒラギノ角ゴ ProN W3</vt:lpstr>
      <vt:lpstr>DengXian Light</vt:lpstr>
      <vt:lpstr>MS Mincho</vt:lpstr>
      <vt:lpstr>Office Theme</vt:lpstr>
      <vt:lpstr>Paint.Picture</vt:lpstr>
      <vt:lpstr>Paint.Picture</vt:lpstr>
      <vt:lpstr>5G Midhaul Backhaul Modeling and Orchestrating</vt:lpstr>
      <vt:lpstr>Agenda</vt:lpstr>
      <vt:lpstr>5G Midhaul and Backhaul --- Multiple Scenarios</vt:lpstr>
      <vt:lpstr>5G Midhaul and Backhaul --- Multiple Technique</vt:lpstr>
      <vt:lpstr>5G Midhaul and Backhaul --- Slicing</vt:lpstr>
      <vt:lpstr>5G Midhaul and Backhaul --- Reqirments for Modeling</vt:lpstr>
      <vt:lpstr>Wan Connection ( ONF CIM based )</vt:lpstr>
      <vt:lpstr>Calsses</vt:lpstr>
      <vt:lpstr>General scenario</vt:lpstr>
      <vt:lpstr>ONF diagram symbol</vt:lpstr>
      <vt:lpstr>Modeling --- 5G Midhaul and Backhaul</vt:lpstr>
      <vt:lpstr>Recursive Modeling</vt:lpstr>
      <vt:lpstr>Recursive Modeling</vt:lpstr>
      <vt:lpstr>Technique Agnostic</vt:lpstr>
      <vt:lpstr>WAN Connection deploy flow</vt:lpstr>
      <vt:lpstr>PowerPoint 演示文稿</vt:lpstr>
    </vt:vector>
  </TitlesOfParts>
  <Company>ZTE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黄卓垚</dc:creator>
  <cp:lastModifiedBy>Administrator</cp:lastModifiedBy>
  <cp:revision>72</cp:revision>
  <dcterms:created xsi:type="dcterms:W3CDTF">2018-08-06T03:07:00Z</dcterms:created>
  <dcterms:modified xsi:type="dcterms:W3CDTF">2018-08-13T12:14:41Z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2052-10.8.0.6206</vt:lpwstr>
  </property>
</Properties>
</file>