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75" r:id="rId2"/>
    <p:sldId id="317" r:id="rId3"/>
    <p:sldId id="319" r:id="rId4"/>
    <p:sldId id="320" r:id="rId5"/>
    <p:sldId id="323" r:id="rId6"/>
    <p:sldId id="321" r:id="rId7"/>
    <p:sldId id="322" r:id="rId8"/>
    <p:sldId id="325" r:id="rId9"/>
    <p:sldId id="336" r:id="rId10"/>
    <p:sldId id="327" r:id="rId11"/>
    <p:sldId id="330" r:id="rId12"/>
    <p:sldId id="326" r:id="rId13"/>
    <p:sldId id="337" r:id="rId14"/>
    <p:sldId id="328" r:id="rId15"/>
    <p:sldId id="329" r:id="rId16"/>
    <p:sldId id="338" r:id="rId17"/>
    <p:sldId id="331" r:id="rId18"/>
    <p:sldId id="332" r:id="rId19"/>
    <p:sldId id="333" r:id="rId20"/>
    <p:sldId id="334" r:id="rId21"/>
    <p:sldId id="335" r:id="rId22"/>
    <p:sldId id="305" r:id="rId2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E7E6E6"/>
    <a:srgbClr val="92D050"/>
    <a:srgbClr val="080808"/>
    <a:srgbClr val="FF7C80"/>
    <a:srgbClr val="005E27"/>
    <a:srgbClr val="006F8D"/>
    <a:srgbClr val="009893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87" autoAdjust="0"/>
    <p:restoredTop sz="96243" autoAdjust="0"/>
  </p:normalViewPr>
  <p:slideViewPr>
    <p:cSldViewPr snapToGrid="0" snapToObjects="1">
      <p:cViewPr varScale="1">
        <p:scale>
          <a:sx n="112" d="100"/>
          <a:sy n="112" d="100"/>
        </p:scale>
        <p:origin x="99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3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5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60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9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87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684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823958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380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5G+-+PNF+Software+Upgrad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3" Type="http://schemas.openxmlformats.org/officeDocument/2006/relationships/image" Target="../media/image6.tiff"/><Relationship Id="rId7" Type="http://schemas.openxmlformats.org/officeDocument/2006/relationships/image" Target="../media/image10.tiff"/><Relationship Id="rId12" Type="http://schemas.openxmlformats.org/officeDocument/2006/relationships/image" Target="../media/image15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f"/><Relationship Id="rId11" Type="http://schemas.openxmlformats.org/officeDocument/2006/relationships/image" Target="../media/image14.tiff"/><Relationship Id="rId5" Type="http://schemas.openxmlformats.org/officeDocument/2006/relationships/image" Target="../media/image8.png"/><Relationship Id="rId10" Type="http://schemas.openxmlformats.org/officeDocument/2006/relationships/image" Target="../media/image13.tiff"/><Relationship Id="rId4" Type="http://schemas.openxmlformats.org/officeDocument/2006/relationships/image" Target="../media/image7.tiff"/><Relationship Id="rId9" Type="http://schemas.openxmlformats.org/officeDocument/2006/relationships/image" Target="../media/image1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iki.onap.org/display/DW/Use+case+proposal%3A+5G-+RAN+deployment%2C+Slicing%2C+SO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5G F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unctional Requirements and Key Issues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ru-RU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7056254" cy="1191011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Huawei 5G 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Use Case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Team</a:t>
            </a:r>
          </a:p>
          <a:p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YU </a:t>
            </a: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Yijun, WANG Yaoguang</a:t>
            </a:r>
            <a:endParaRPr lang="ru-RU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dirty="0">
                <a:solidFill>
                  <a:schemeClr val="bg1"/>
                </a:solidFill>
              </a:rPr>
              <a:t>PERFORMANCE ANALYSIS &amp; OPTIMIZATION</a:t>
            </a:r>
            <a:endParaRPr lang="en-US" sz="3600" kern="12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8A42047-230E-4913-91C3-3DBD4F7CB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620482"/>
              </p:ext>
            </p:extLst>
          </p:nvPr>
        </p:nvGraphicFramePr>
        <p:xfrm>
          <a:off x="583320" y="1515678"/>
          <a:ext cx="1109609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9261">
                  <a:extLst>
                    <a:ext uri="{9D8B030D-6E8A-4147-A177-3AD203B41FA5}">
                      <a16:colId xmlns:a16="http://schemas.microsoft.com/office/drawing/2014/main" xmlns="" val="3496891749"/>
                    </a:ext>
                  </a:extLst>
                </a:gridCol>
                <a:gridCol w="7816829">
                  <a:extLst>
                    <a:ext uri="{9D8B030D-6E8A-4147-A177-3AD203B41FA5}">
                      <a16:colId xmlns:a16="http://schemas.microsoft.com/office/drawing/2014/main" xmlns="" val="2231558891"/>
                    </a:ext>
                  </a:extLst>
                </a:gridCol>
              </a:tblGrid>
              <a:tr h="340069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971706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Bulk performance measurement (PM) data collection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Enhance DCAE VES collection layer to support periodic (e.g. every 5 to 15 minutes) bulk data collection from VNFs and PNFs. Support both file-based collection and mapping to VES Events for chosen file content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39946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High Volume and Near Real-time streamed data collection of Performance measurements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Enhance DCAE performance measurement (PM) data collection to support near real-time (order of seconds) data.  Introduce a high-volume VES collector using a persistent connection (TCP socket), support a new data encoding (GPB).  Distribute DCAE collection at the cloud edge (for scalability)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183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214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ONAP progress on PNF </a:t>
            </a:r>
            <a:r>
              <a:rPr lang="en-US" dirty="0" smtClean="0"/>
              <a:t>PM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14961" y="1124504"/>
            <a:ext cx="6130226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I: Bulk PM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4960" y="3784915"/>
            <a:ext cx="6130227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II: Real-time PM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1" y="4237174"/>
            <a:ext cx="6130227" cy="2175532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 flipH="1">
            <a:off x="253917" y="3707940"/>
            <a:ext cx="1143907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1026" name="Picture 2" descr="bulk_pm_over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1" y="1537655"/>
            <a:ext cx="3963664" cy="211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矩形 21"/>
          <p:cNvSpPr/>
          <p:nvPr/>
        </p:nvSpPr>
        <p:spPr>
          <a:xfrm>
            <a:off x="4278626" y="1512246"/>
            <a:ext cx="74143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Event-driven </a:t>
            </a:r>
            <a:r>
              <a:rPr 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bulk transfer of monitoring data </a:t>
            </a: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from an </a:t>
            </a:r>
            <a:r>
              <a:rPr lang="en-US" sz="16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xNF</a:t>
            </a: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to ONAP/DCAE. </a:t>
            </a:r>
            <a:r>
              <a:rPr 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The </a:t>
            </a: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collected data files are published internally on a </a:t>
            </a:r>
            <a:r>
              <a:rPr lang="en-US" sz="16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DMaaP</a:t>
            </a: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Data Router (DR) feed</a:t>
            </a:r>
            <a:r>
              <a:rPr 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(</a:t>
            </a:r>
            <a:r>
              <a:rPr 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File Collector</a:t>
            </a:r>
            <a:r>
              <a:rPr 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 </a:t>
            </a:r>
            <a:r>
              <a:rPr 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optional </a:t>
            </a:r>
            <a:r>
              <a:rPr 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3GPP PM Mapper</a:t>
            </a: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micro-service is planned that can </a:t>
            </a:r>
            <a:r>
              <a:rPr 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extract selected measurements</a:t>
            </a:r>
            <a:r>
              <a:rPr 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from a 3GPP XML file and publish them as VES events on a </a:t>
            </a:r>
            <a:r>
              <a:rPr lang="en-US" sz="16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DMaaP</a:t>
            </a: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Message Router topic. The mapper receives the files by subscribing to a Data Router feed.</a:t>
            </a:r>
            <a:endParaRPr lang="en-US" sz="16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16208" y="4013459"/>
            <a:ext cx="517678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•Event driven </a:t>
            </a:r>
            <a:r>
              <a:rPr 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high volume data delivery </a:t>
            </a: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from </a:t>
            </a:r>
            <a:r>
              <a:rPr lang="en-US" sz="16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xNF</a:t>
            </a: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to ONAP/DCAE.  </a:t>
            </a:r>
            <a:endParaRPr 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Tx/>
              <a:buChar char="-"/>
            </a:pP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 new </a:t>
            </a:r>
            <a:r>
              <a:rPr lang="en-US" sz="1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hvMeas</a:t>
            </a:r>
            <a:r>
              <a:rPr 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event</a:t>
            </a: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encoded as message length + GPB binary </a:t>
            </a: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and streamed </a:t>
            </a: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via TCP </a:t>
            </a: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Sockets.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new </a:t>
            </a:r>
            <a:r>
              <a:rPr 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VES-HV Collector </a:t>
            </a: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will support </a:t>
            </a:r>
            <a:r>
              <a:rPr 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GPB </a:t>
            </a: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over TLS/TCP(committed). </a:t>
            </a:r>
            <a:endParaRPr lang="en-US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•The collected events will be published to </a:t>
            </a:r>
            <a:r>
              <a:rPr lang="en-US" sz="16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DMaaP</a:t>
            </a: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and sent directly to the Kafka </a:t>
            </a:r>
            <a:r>
              <a:rPr 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Cluster.</a:t>
            </a:r>
            <a:endParaRPr 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56954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Service Configuration Enhancements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8A42047-230E-4913-91C3-3DBD4F7CB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615985"/>
              </p:ext>
            </p:extLst>
          </p:nvPr>
        </p:nvGraphicFramePr>
        <p:xfrm>
          <a:off x="626052" y="1515678"/>
          <a:ext cx="11096090" cy="3328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7672">
                  <a:extLst>
                    <a:ext uri="{9D8B030D-6E8A-4147-A177-3AD203B41FA5}">
                      <a16:colId xmlns:a16="http://schemas.microsoft.com/office/drawing/2014/main" xmlns="" val="3496891749"/>
                    </a:ext>
                  </a:extLst>
                </a:gridCol>
                <a:gridCol w="7778418">
                  <a:extLst>
                    <a:ext uri="{9D8B030D-6E8A-4147-A177-3AD203B41FA5}">
                      <a16:colId xmlns:a16="http://schemas.microsoft.com/office/drawing/2014/main" xmlns="" val="2231558891"/>
                    </a:ext>
                  </a:extLst>
                </a:gridCol>
              </a:tblGrid>
              <a:tr h="340069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9717065"/>
                  </a:ext>
                </a:extLst>
              </a:tr>
              <a:tr h="8501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Enhance CDT tool to support 5G and integrate into SDC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Integrate App-C focused CDT tool into SDC and enhance it to support 5G network elements configuration design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399462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Capture and Verify PNF Software version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Enhance ONAP controller (SDN-C) to capture and verify PNF software version, Enhance A&amp;AI to store PNF Software version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4986519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PNF &amp; CU Application Level Configuration (Controller Enhancements)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Generate a single ONAP controller persona (SDN-C) from CCSDK to support various 5G network elements (Layer 1 through 7 configuration and management)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847314"/>
                  </a:ext>
                </a:extLst>
              </a:tr>
              <a:tr h="217374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800" b="1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Lifecycle </a:t>
                      </a:r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management Support</a:t>
                      </a:r>
                    </a:p>
                    <a:p>
                      <a:pPr marL="0" algn="l" defTabSz="914400" rtl="0" eaLnBrk="1" fontAlgn="ctr" latinLnBrk="0" hangingPunct="1">
                        <a:lnSpc>
                          <a:spcPct val="100000"/>
                        </a:lnSpc>
                      </a:pPr>
                      <a:endParaRPr lang="en-US" sz="18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 change management support 5G PNF / VNFs (e.g. software upgrade)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911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Project Repos &amp; Executables: Casablanca</a:t>
            </a:r>
          </a:p>
        </p:txBody>
      </p:sp>
      <p:sp>
        <p:nvSpPr>
          <p:cNvPr id="96" name="Rectangle 95"/>
          <p:cNvSpPr/>
          <p:nvPr/>
        </p:nvSpPr>
        <p:spPr>
          <a:xfrm>
            <a:off x="2105024" y="3931838"/>
            <a:ext cx="6733627" cy="239024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Executable Images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819400" y="4924425"/>
            <a:ext cx="1743075" cy="885825"/>
          </a:xfrm>
          <a:prstGeom prst="round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ounded Rectangle 97"/>
          <p:cNvSpPr/>
          <p:nvPr/>
        </p:nvSpPr>
        <p:spPr>
          <a:xfrm>
            <a:off x="6142962" y="4924424"/>
            <a:ext cx="1743075" cy="885825"/>
          </a:xfrm>
          <a:prstGeom prst="round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233737" y="518267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SDN-C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557299" y="518267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App-C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8FF341C4-6E6A-44E5-A8D0-E25FE5A1CD47}"/>
              </a:ext>
            </a:extLst>
          </p:cNvPr>
          <p:cNvSpPr/>
          <p:nvPr/>
        </p:nvSpPr>
        <p:spPr>
          <a:xfrm>
            <a:off x="0" y="1209368"/>
            <a:ext cx="12192000" cy="23902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Repos</a:t>
            </a:r>
          </a:p>
        </p:txBody>
      </p:sp>
      <p:sp>
        <p:nvSpPr>
          <p:cNvPr id="50" name="Rounded Rectangle 35">
            <a:extLst>
              <a:ext uri="{FF2B5EF4-FFF2-40B4-BE49-F238E27FC236}">
                <a16:creationId xmlns:a16="http://schemas.microsoft.com/office/drawing/2014/main" xmlns="" id="{22C2EC7D-1177-4757-8B81-1FBAF854290C}"/>
              </a:ext>
            </a:extLst>
          </p:cNvPr>
          <p:cNvSpPr/>
          <p:nvPr/>
        </p:nvSpPr>
        <p:spPr>
          <a:xfrm>
            <a:off x="54728" y="1573336"/>
            <a:ext cx="2316034" cy="1734422"/>
          </a:xfrm>
          <a:prstGeom prst="roundRect">
            <a:avLst/>
          </a:prstGeom>
          <a:solidFill>
            <a:srgbClr val="BDE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FBB418CA-69F2-43E8-8649-6C9549982916}"/>
              </a:ext>
            </a:extLst>
          </p:cNvPr>
          <p:cNvSpPr txBox="1"/>
          <p:nvPr/>
        </p:nvSpPr>
        <p:spPr>
          <a:xfrm>
            <a:off x="1303765" y="1611803"/>
            <a:ext cx="565648" cy="21650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SDN-C</a:t>
            </a:r>
          </a:p>
        </p:txBody>
      </p:sp>
      <p:sp>
        <p:nvSpPr>
          <p:cNvPr id="52" name="Rounded Rectangle 80">
            <a:extLst>
              <a:ext uri="{FF2B5EF4-FFF2-40B4-BE49-F238E27FC236}">
                <a16:creationId xmlns:a16="http://schemas.microsoft.com/office/drawing/2014/main" xmlns="" id="{04029F10-B19F-4A83-9EAA-6CD824EBBD83}"/>
              </a:ext>
            </a:extLst>
          </p:cNvPr>
          <p:cNvSpPr/>
          <p:nvPr/>
        </p:nvSpPr>
        <p:spPr>
          <a:xfrm>
            <a:off x="2494010" y="1573283"/>
            <a:ext cx="6091688" cy="174041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62830E45-0DB7-41BC-9E4A-CAF11C94D22B}"/>
              </a:ext>
            </a:extLst>
          </p:cNvPr>
          <p:cNvSpPr txBox="1"/>
          <p:nvPr/>
        </p:nvSpPr>
        <p:spPr>
          <a:xfrm>
            <a:off x="5238141" y="1551131"/>
            <a:ext cx="565648" cy="21650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CCSDK</a:t>
            </a:r>
          </a:p>
        </p:txBody>
      </p:sp>
      <p:sp>
        <p:nvSpPr>
          <p:cNvPr id="54" name="Flowchart: Document 53">
            <a:extLst>
              <a:ext uri="{FF2B5EF4-FFF2-40B4-BE49-F238E27FC236}">
                <a16:creationId xmlns:a16="http://schemas.microsoft.com/office/drawing/2014/main" xmlns="" id="{36C94011-E86F-420A-B58E-A7593FDEA174}"/>
              </a:ext>
            </a:extLst>
          </p:cNvPr>
          <p:cNvSpPr/>
          <p:nvPr/>
        </p:nvSpPr>
        <p:spPr>
          <a:xfrm>
            <a:off x="4414982" y="1865323"/>
            <a:ext cx="1448932" cy="131195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51B21816-D0D0-468B-B8CD-C96AF36C33E4}"/>
              </a:ext>
            </a:extLst>
          </p:cNvPr>
          <p:cNvSpPr txBox="1"/>
          <p:nvPr/>
        </p:nvSpPr>
        <p:spPr>
          <a:xfrm>
            <a:off x="4561213" y="1904230"/>
            <a:ext cx="1250668" cy="97479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ccsdk</a:t>
            </a:r>
            <a:r>
              <a:rPr lang="en-US" sz="1200" dirty="0">
                <a:solidFill>
                  <a:schemeClr val="tx2"/>
                </a:solidFill>
              </a:rPr>
              <a:t>-parent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ccsdk</a:t>
            </a:r>
            <a:r>
              <a:rPr lang="en-US" sz="1200" dirty="0">
                <a:solidFill>
                  <a:schemeClr val="tx2"/>
                </a:solidFill>
              </a:rPr>
              <a:t>-</a:t>
            </a:r>
            <a:r>
              <a:rPr lang="en-US" sz="1200" dirty="0" err="1">
                <a:solidFill>
                  <a:schemeClr val="tx2"/>
                </a:solidFill>
              </a:rPr>
              <a:t>sli</a:t>
            </a:r>
            <a:r>
              <a:rPr lang="en-US" sz="1200" dirty="0">
                <a:solidFill>
                  <a:schemeClr val="tx2"/>
                </a:solidFill>
              </a:rPr>
              <a:t>-core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ccsdk</a:t>
            </a:r>
            <a:r>
              <a:rPr lang="en-US" sz="1200" dirty="0">
                <a:solidFill>
                  <a:schemeClr val="tx2"/>
                </a:solidFill>
              </a:rPr>
              <a:t>-</a:t>
            </a:r>
            <a:r>
              <a:rPr lang="en-US" sz="1200" dirty="0" err="1">
                <a:solidFill>
                  <a:schemeClr val="tx2"/>
                </a:solidFill>
              </a:rPr>
              <a:t>sli</a:t>
            </a:r>
            <a:r>
              <a:rPr lang="en-US" sz="1200" dirty="0">
                <a:solidFill>
                  <a:schemeClr val="tx2"/>
                </a:solidFill>
              </a:rPr>
              <a:t>-plugins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ccsdk</a:t>
            </a:r>
            <a:r>
              <a:rPr lang="en-US" sz="1200" dirty="0">
                <a:solidFill>
                  <a:schemeClr val="tx2"/>
                </a:solidFill>
              </a:rPr>
              <a:t>-</a:t>
            </a:r>
            <a:r>
              <a:rPr lang="en-US" sz="1200" dirty="0" err="1">
                <a:solidFill>
                  <a:schemeClr val="tx2"/>
                </a:solidFill>
              </a:rPr>
              <a:t>sli</a:t>
            </a:r>
            <a:r>
              <a:rPr lang="en-US" sz="1200" dirty="0">
                <a:solidFill>
                  <a:schemeClr val="tx2"/>
                </a:solidFill>
              </a:rPr>
              <a:t>-adapters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ccsdk</a:t>
            </a:r>
            <a:r>
              <a:rPr lang="en-US" sz="1200" dirty="0">
                <a:solidFill>
                  <a:schemeClr val="tx2"/>
                </a:solidFill>
              </a:rPr>
              <a:t>-distribution</a:t>
            </a:r>
          </a:p>
        </p:txBody>
      </p:sp>
      <p:sp>
        <p:nvSpPr>
          <p:cNvPr id="59" name="Flowchart: Document 58">
            <a:extLst>
              <a:ext uri="{FF2B5EF4-FFF2-40B4-BE49-F238E27FC236}">
                <a16:creationId xmlns:a16="http://schemas.microsoft.com/office/drawing/2014/main" xmlns="" id="{86527699-DFF1-4359-BEDB-B99F16FA01AF}"/>
              </a:ext>
            </a:extLst>
          </p:cNvPr>
          <p:cNvSpPr/>
          <p:nvPr/>
        </p:nvSpPr>
        <p:spPr>
          <a:xfrm>
            <a:off x="6013293" y="1865323"/>
            <a:ext cx="2506395" cy="1382516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lowchart: Document 60">
            <a:extLst>
              <a:ext uri="{FF2B5EF4-FFF2-40B4-BE49-F238E27FC236}">
                <a16:creationId xmlns:a16="http://schemas.microsoft.com/office/drawing/2014/main" xmlns="" id="{2BC27969-D289-4531-AD89-0E974846EDAC}"/>
              </a:ext>
            </a:extLst>
          </p:cNvPr>
          <p:cNvSpPr/>
          <p:nvPr/>
        </p:nvSpPr>
        <p:spPr>
          <a:xfrm>
            <a:off x="6142962" y="1928611"/>
            <a:ext cx="2519084" cy="1311955"/>
          </a:xfrm>
          <a:prstGeom prst="flowChartDocumen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</a:t>
            </a:r>
            <a:r>
              <a:rPr lang="en-US" sz="1200" dirty="0" err="1">
                <a:solidFill>
                  <a:schemeClr val="tx2"/>
                </a:solidFill>
              </a:rPr>
              <a:t>microservices</a:t>
            </a:r>
            <a:endParaRPr lang="en-US" sz="1200" dirty="0">
              <a:solidFill>
                <a:schemeClr val="tx2"/>
              </a:solidFill>
            </a:endParaRP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health checks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APIs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logging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model management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resource management</a:t>
            </a:r>
          </a:p>
        </p:txBody>
      </p:sp>
      <p:sp>
        <p:nvSpPr>
          <p:cNvPr id="63" name="Flowchart: Document 62">
            <a:extLst>
              <a:ext uri="{FF2B5EF4-FFF2-40B4-BE49-F238E27FC236}">
                <a16:creationId xmlns:a16="http://schemas.microsoft.com/office/drawing/2014/main" xmlns="" id="{16CF0C00-1075-42A0-9861-E2CF3F0F1470}"/>
              </a:ext>
            </a:extLst>
          </p:cNvPr>
          <p:cNvSpPr/>
          <p:nvPr/>
        </p:nvSpPr>
        <p:spPr>
          <a:xfrm>
            <a:off x="262076" y="1828067"/>
            <a:ext cx="1787975" cy="137937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BD962D27-DD22-4F8C-A526-44D65CFB6A2C}"/>
              </a:ext>
            </a:extLst>
          </p:cNvPr>
          <p:cNvSpPr/>
          <p:nvPr/>
        </p:nvSpPr>
        <p:spPr>
          <a:xfrm>
            <a:off x="352719" y="1896384"/>
            <a:ext cx="1102186" cy="199304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 err="1">
                <a:solidFill>
                  <a:schemeClr val="tx2"/>
                </a:solidFill>
              </a:rPr>
              <a:t>sdnc</a:t>
            </a:r>
            <a:r>
              <a:rPr lang="en-US" sz="1100" dirty="0">
                <a:solidFill>
                  <a:schemeClr val="tx2"/>
                </a:solidFill>
              </a:rPr>
              <a:t>-logic</a:t>
            </a:r>
          </a:p>
        </p:txBody>
      </p:sp>
      <p:sp>
        <p:nvSpPr>
          <p:cNvPr id="66" name="Rounded Rectangle 61">
            <a:extLst>
              <a:ext uri="{FF2B5EF4-FFF2-40B4-BE49-F238E27FC236}">
                <a16:creationId xmlns:a16="http://schemas.microsoft.com/office/drawing/2014/main" xmlns="" id="{DE593680-E8C7-4ACC-9D86-B9D398FC8FAF}"/>
              </a:ext>
            </a:extLst>
          </p:cNvPr>
          <p:cNvSpPr/>
          <p:nvPr/>
        </p:nvSpPr>
        <p:spPr>
          <a:xfrm>
            <a:off x="9236815" y="1573283"/>
            <a:ext cx="2737933" cy="1734422"/>
          </a:xfrm>
          <a:prstGeom prst="roundRect">
            <a:avLst/>
          </a:prstGeom>
          <a:solidFill>
            <a:srgbClr val="BDE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1231ADDE-B427-47A9-8ADC-6CD973EDD162}"/>
              </a:ext>
            </a:extLst>
          </p:cNvPr>
          <p:cNvSpPr txBox="1"/>
          <p:nvPr/>
        </p:nvSpPr>
        <p:spPr>
          <a:xfrm>
            <a:off x="9902444" y="1611802"/>
            <a:ext cx="565648" cy="21650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App-C</a:t>
            </a:r>
          </a:p>
        </p:txBody>
      </p:sp>
      <p:sp>
        <p:nvSpPr>
          <p:cNvPr id="68" name="Flowchart: Document 67">
            <a:extLst>
              <a:ext uri="{FF2B5EF4-FFF2-40B4-BE49-F238E27FC236}">
                <a16:creationId xmlns:a16="http://schemas.microsoft.com/office/drawing/2014/main" xmlns="" id="{D40CAB04-CBDD-4C34-9ED2-2115A4915626}"/>
              </a:ext>
            </a:extLst>
          </p:cNvPr>
          <p:cNvSpPr/>
          <p:nvPr/>
        </p:nvSpPr>
        <p:spPr>
          <a:xfrm>
            <a:off x="9429852" y="1911051"/>
            <a:ext cx="2422680" cy="131195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E276624-AE11-4439-A1AD-EEA5A07217E1}"/>
              </a:ext>
            </a:extLst>
          </p:cNvPr>
          <p:cNvSpPr/>
          <p:nvPr/>
        </p:nvSpPr>
        <p:spPr>
          <a:xfrm>
            <a:off x="9570413" y="1944744"/>
            <a:ext cx="1077944" cy="234078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438078C8-0CDA-4677-9AFC-1D4441B3355F}"/>
              </a:ext>
            </a:extLst>
          </p:cNvPr>
          <p:cNvSpPr txBox="1"/>
          <p:nvPr/>
        </p:nvSpPr>
        <p:spPr>
          <a:xfrm>
            <a:off x="9607227" y="1977691"/>
            <a:ext cx="908227" cy="18385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appc</a:t>
            </a:r>
            <a:r>
              <a:rPr lang="en-US" sz="1100" dirty="0">
                <a:solidFill>
                  <a:schemeClr val="tx2"/>
                </a:solidFill>
              </a:rPr>
              <a:t>-northbound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6E49ED7D-F690-4EAE-B14F-63A558D79729}"/>
              </a:ext>
            </a:extLst>
          </p:cNvPr>
          <p:cNvSpPr/>
          <p:nvPr/>
        </p:nvSpPr>
        <p:spPr>
          <a:xfrm>
            <a:off x="9728610" y="2894251"/>
            <a:ext cx="919747" cy="187436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F1CA3AEB-74D5-4C09-8879-6262EB57AD00}"/>
              </a:ext>
            </a:extLst>
          </p:cNvPr>
          <p:cNvSpPr txBox="1"/>
          <p:nvPr/>
        </p:nvSpPr>
        <p:spPr>
          <a:xfrm>
            <a:off x="9874632" y="2904560"/>
            <a:ext cx="680679" cy="16519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appc</a:t>
            </a:r>
            <a:r>
              <a:rPr lang="en-US" sz="1100" dirty="0">
                <a:solidFill>
                  <a:schemeClr val="tx2"/>
                </a:solidFill>
              </a:rPr>
              <a:t>-logic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E24DFB18-D6A6-4F44-BE4F-2EEF5FEAF32B}"/>
              </a:ext>
            </a:extLst>
          </p:cNvPr>
          <p:cNvSpPr/>
          <p:nvPr/>
        </p:nvSpPr>
        <p:spPr>
          <a:xfrm>
            <a:off x="9534565" y="2252335"/>
            <a:ext cx="919747" cy="217329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13D6BC04-81D8-4339-AB3B-E95514D1B28B}"/>
              </a:ext>
            </a:extLst>
          </p:cNvPr>
          <p:cNvSpPr/>
          <p:nvPr/>
        </p:nvSpPr>
        <p:spPr>
          <a:xfrm>
            <a:off x="9595361" y="2329451"/>
            <a:ext cx="919747" cy="217329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6AE6E181-85C2-4419-A2FB-E348FAB09DC5}"/>
              </a:ext>
            </a:extLst>
          </p:cNvPr>
          <p:cNvSpPr/>
          <p:nvPr/>
        </p:nvSpPr>
        <p:spPr>
          <a:xfrm>
            <a:off x="9666670" y="2423266"/>
            <a:ext cx="919747" cy="217329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CD10D0F6-43C7-4146-8672-53DE13ED349F}"/>
              </a:ext>
            </a:extLst>
          </p:cNvPr>
          <p:cNvSpPr/>
          <p:nvPr/>
        </p:nvSpPr>
        <p:spPr>
          <a:xfrm>
            <a:off x="9728610" y="2526031"/>
            <a:ext cx="919747" cy="217329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2C99F813-A507-423A-B101-3A8EFF330645}"/>
              </a:ext>
            </a:extLst>
          </p:cNvPr>
          <p:cNvSpPr txBox="1"/>
          <p:nvPr/>
        </p:nvSpPr>
        <p:spPr>
          <a:xfrm>
            <a:off x="9723863" y="2563478"/>
            <a:ext cx="1013233" cy="2092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" dirty="0" err="1">
                <a:solidFill>
                  <a:schemeClr val="tx2"/>
                </a:solidFill>
              </a:rPr>
              <a:t>appc</a:t>
            </a:r>
            <a:r>
              <a:rPr lang="en-US" sz="1100" dirty="0">
                <a:solidFill>
                  <a:schemeClr val="tx2"/>
                </a:solidFill>
              </a:rPr>
              <a:t>-adapters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2EC235EA-F482-4BF1-AAE5-A5F5EB349C75}"/>
              </a:ext>
            </a:extLst>
          </p:cNvPr>
          <p:cNvSpPr/>
          <p:nvPr/>
        </p:nvSpPr>
        <p:spPr>
          <a:xfrm>
            <a:off x="4574391" y="2879331"/>
            <a:ext cx="1229398" cy="2588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5G element adapters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2701160F-6859-421C-B4FF-0D8A7B28D0A4}"/>
              </a:ext>
            </a:extLst>
          </p:cNvPr>
          <p:cNvSpPr txBox="1"/>
          <p:nvPr/>
        </p:nvSpPr>
        <p:spPr>
          <a:xfrm>
            <a:off x="1436934" y="2625213"/>
            <a:ext cx="61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</a:t>
            </a:r>
          </a:p>
        </p:txBody>
      </p:sp>
      <p:sp>
        <p:nvSpPr>
          <p:cNvPr id="85" name="Flowchart: Document 84">
            <a:extLst>
              <a:ext uri="{FF2B5EF4-FFF2-40B4-BE49-F238E27FC236}">
                <a16:creationId xmlns:a16="http://schemas.microsoft.com/office/drawing/2014/main" xmlns="" id="{B5715550-DEE7-4580-BCB2-09A7F9D6C3B2}"/>
              </a:ext>
            </a:extLst>
          </p:cNvPr>
          <p:cNvSpPr/>
          <p:nvPr/>
        </p:nvSpPr>
        <p:spPr>
          <a:xfrm>
            <a:off x="2730030" y="1875952"/>
            <a:ext cx="1448932" cy="1371887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9F6712F1-9A38-46C1-B8C4-50281114B9B7}"/>
              </a:ext>
            </a:extLst>
          </p:cNvPr>
          <p:cNvSpPr/>
          <p:nvPr/>
        </p:nvSpPr>
        <p:spPr>
          <a:xfrm>
            <a:off x="2875547" y="2795200"/>
            <a:ext cx="1191127" cy="1676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xmlns="" id="{B9028721-F443-4C17-AB4F-B5E3C6255C3D}"/>
              </a:ext>
            </a:extLst>
          </p:cNvPr>
          <p:cNvSpPr txBox="1"/>
          <p:nvPr/>
        </p:nvSpPr>
        <p:spPr>
          <a:xfrm>
            <a:off x="2819400" y="1959883"/>
            <a:ext cx="1314221" cy="97479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Northbound APIs</a:t>
            </a:r>
          </a:p>
          <a:p>
            <a:pPr marL="230188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 VNF-API</a:t>
            </a:r>
          </a:p>
          <a:p>
            <a:pPr marL="230188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GEN-RESOURCE</a:t>
            </a:r>
          </a:p>
          <a:p>
            <a:pPr marL="230188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DMaaP</a:t>
            </a:r>
          </a:p>
          <a:p>
            <a:pPr marL="230188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LCM</a:t>
            </a:r>
          </a:p>
          <a:p>
            <a:pPr marL="230188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Wireless Services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00D46CFB-44AB-4228-91FB-E9A1217814BA}"/>
              </a:ext>
            </a:extLst>
          </p:cNvPr>
          <p:cNvSpPr txBox="1"/>
          <p:nvPr/>
        </p:nvSpPr>
        <p:spPr>
          <a:xfrm>
            <a:off x="3815252" y="2888166"/>
            <a:ext cx="61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105024" y="3335846"/>
            <a:ext cx="1285876" cy="1588578"/>
          </a:xfrm>
          <a:prstGeom prst="straightConnector1">
            <a:avLst/>
          </a:prstGeom>
          <a:ln w="28575">
            <a:solidFill>
              <a:srgbClr val="005E2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>
            <a:off x="3754877" y="3307705"/>
            <a:ext cx="156480" cy="1616720"/>
          </a:xfrm>
          <a:prstGeom prst="straightConnector1">
            <a:avLst/>
          </a:prstGeom>
          <a:ln w="28575">
            <a:solidFill>
              <a:srgbClr val="005E2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cxnSpLocks/>
          </p:cNvCxnSpPr>
          <p:nvPr/>
        </p:nvCxnSpPr>
        <p:spPr>
          <a:xfrm>
            <a:off x="6491020" y="3307705"/>
            <a:ext cx="13291" cy="1616719"/>
          </a:xfrm>
          <a:prstGeom prst="straightConnector1">
            <a:avLst/>
          </a:prstGeom>
          <a:ln w="28575">
            <a:solidFill>
              <a:srgbClr val="005E2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cxnSpLocks/>
          </p:cNvCxnSpPr>
          <p:nvPr/>
        </p:nvCxnSpPr>
        <p:spPr>
          <a:xfrm flipH="1">
            <a:off x="7666234" y="3317231"/>
            <a:ext cx="2122921" cy="1607194"/>
          </a:xfrm>
          <a:prstGeom prst="straightConnector1">
            <a:avLst/>
          </a:prstGeom>
          <a:ln w="28575">
            <a:solidFill>
              <a:srgbClr val="005E2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2FC260CE-D22A-4FB7-9D0D-C994A23C7794}"/>
              </a:ext>
            </a:extLst>
          </p:cNvPr>
          <p:cNvSpPr/>
          <p:nvPr/>
        </p:nvSpPr>
        <p:spPr>
          <a:xfrm>
            <a:off x="357147" y="2143772"/>
            <a:ext cx="1097758" cy="5639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spectrum-logic</a:t>
            </a: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wireless-logic</a:t>
            </a: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ran-logic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xmlns="" id="{07A99E0C-AF8A-416B-AB70-40E1CD29C5EF}"/>
              </a:ext>
            </a:extLst>
          </p:cNvPr>
          <p:cNvCxnSpPr>
            <a:cxnSpLocks/>
          </p:cNvCxnSpPr>
          <p:nvPr/>
        </p:nvCxnSpPr>
        <p:spPr>
          <a:xfrm flipH="1">
            <a:off x="4139728" y="3257498"/>
            <a:ext cx="5202378" cy="1676453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312238E9-A71C-4FE1-8704-762915E88521}"/>
              </a:ext>
            </a:extLst>
          </p:cNvPr>
          <p:cNvSpPr/>
          <p:nvPr/>
        </p:nvSpPr>
        <p:spPr>
          <a:xfrm>
            <a:off x="316784" y="5931185"/>
            <a:ext cx="1586586" cy="2588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SDN-R Team Contribution</a:t>
            </a:r>
          </a:p>
        </p:txBody>
      </p:sp>
    </p:spTree>
    <p:extLst>
      <p:ext uri="{BB962C8B-B14F-4D97-AF65-F5344CB8AC3E}">
        <p14:creationId xmlns:p14="http://schemas.microsoft.com/office/powerpoint/2010/main" val="327626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Optimization Framework Enhancements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8A42047-230E-4913-91C3-3DBD4F7CB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063082"/>
              </p:ext>
            </p:extLst>
          </p:nvPr>
        </p:nvGraphicFramePr>
        <p:xfrm>
          <a:off x="486310" y="1166356"/>
          <a:ext cx="1109609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7672">
                  <a:extLst>
                    <a:ext uri="{9D8B030D-6E8A-4147-A177-3AD203B41FA5}">
                      <a16:colId xmlns:a16="http://schemas.microsoft.com/office/drawing/2014/main" xmlns="" val="3496891749"/>
                    </a:ext>
                  </a:extLst>
                </a:gridCol>
                <a:gridCol w="7778418">
                  <a:extLst>
                    <a:ext uri="{9D8B030D-6E8A-4147-A177-3AD203B41FA5}">
                      <a16:colId xmlns:a16="http://schemas.microsoft.com/office/drawing/2014/main" xmlns="" val="2231558891"/>
                    </a:ext>
                  </a:extLst>
                </a:gridCol>
              </a:tblGrid>
              <a:tr h="340069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9717065"/>
                  </a:ext>
                </a:extLst>
              </a:tr>
              <a:tr h="8501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Optimal placement of vNF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Placement of Mobility Virtual Network Elements (CUs) across the highly distributed edge clouds is a fundamental requirement. Service Providers must also optimize the performance of the 5G RAN in real-time.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399462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Optimization problem formulation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Ability to model the problem as a constrained optimization problem, that is driven by policies – Potential</a:t>
                      </a:r>
                      <a:r>
                        <a:rPr lang="en-US" baseline="0" dirty="0"/>
                        <a:t> use case examples: formulation of optimization problems at various levels: Customer (e.g. provisioning), Service (e.g. slice optimization ), Network (e.g. Routing, problems at the network planning level), Infrastructure (e.g. Placement) &amp; Resource (e.g. License)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4986519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Optimization problem solving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Ability to use and deploy appropriate analytics, algorithms and solvers to solve the problem in acceptable time frames</a:t>
                      </a:r>
                      <a:r>
                        <a:rPr lang="en-US" baseline="0" dirty="0"/>
                        <a:t> at various levels: Customer, Service (e.g. Slice Optimization Analytics), Network (e.g. SON network planning analytics), Infrastructure (e.g. Placement) &amp; Resource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847314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sz="18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Impacted systems: </a:t>
                      </a:r>
                      <a:br>
                        <a:rPr lang="en-US" altLang="zh-CN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altLang="zh-CN" sz="1800" b="1" dirty="0" smtClean="0">
                          <a:solidFill>
                            <a:schemeClr val="tx2"/>
                          </a:solidFill>
                        </a:rPr>
                        <a:t>SDC, SO, Policy, AAI, DCAE, SDN-R,</a:t>
                      </a:r>
                      <a:r>
                        <a:rPr lang="en-US" altLang="zh-CN" sz="18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altLang="zh-CN" sz="1800" b="1" dirty="0" smtClean="0">
                          <a:solidFill>
                            <a:schemeClr val="tx2"/>
                          </a:solidFill>
                        </a:rPr>
                        <a:t>MultiCloud (possibly)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74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15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03568" y="2307648"/>
            <a:ext cx="1323589" cy="5843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PCI Handler </a:t>
            </a:r>
            <a:r>
              <a:rPr lang="en-US" dirty="0">
                <a:solidFill>
                  <a:schemeClr val="tx2"/>
                </a:solidFill>
              </a:rPr>
              <a:t>MS</a:t>
            </a:r>
          </a:p>
        </p:txBody>
      </p:sp>
      <p:sp>
        <p:nvSpPr>
          <p:cNvPr id="6" name="Rectangle 5"/>
          <p:cNvSpPr/>
          <p:nvPr/>
        </p:nvSpPr>
        <p:spPr>
          <a:xfrm>
            <a:off x="1123294" y="2086916"/>
            <a:ext cx="1077686" cy="808751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OOF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73067" y="2068305"/>
            <a:ext cx="1447800" cy="82736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SDN-C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Flowchart: Magnetic Disk 12"/>
          <p:cNvSpPr/>
          <p:nvPr/>
        </p:nvSpPr>
        <p:spPr>
          <a:xfrm>
            <a:off x="6780829" y="2412681"/>
            <a:ext cx="337457" cy="315282"/>
          </a:xfrm>
          <a:prstGeom prst="flowChartMagneticDisk">
            <a:avLst/>
          </a:prstGeom>
          <a:solidFill>
            <a:srgbClr val="F0DAEB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04367" y="2444299"/>
            <a:ext cx="567847" cy="27557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Config DB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97737" y="2068305"/>
            <a:ext cx="911932" cy="81890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Policy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418452" y="1963052"/>
            <a:ext cx="2039631" cy="86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Simulated RAN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~2000 Cells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Nbr_list, PCI values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67" name="Straight Arrow Connector 66"/>
          <p:cNvCxnSpPr>
            <a:stCxn id="9" idx="1"/>
            <a:endCxn id="17" idx="3"/>
          </p:cNvCxnSpPr>
          <p:nvPr/>
        </p:nvCxnSpPr>
        <p:spPr>
          <a:xfrm flipH="1" flipV="1">
            <a:off x="5909669" y="2477759"/>
            <a:ext cx="763398" cy="4227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4279381" y="2730358"/>
            <a:ext cx="624878" cy="0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4300207" y="2491292"/>
            <a:ext cx="604052" cy="14923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Oval 83"/>
          <p:cNvSpPr/>
          <p:nvPr/>
        </p:nvSpPr>
        <p:spPr>
          <a:xfrm>
            <a:off x="4441431" y="2650156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5" name="Oval 84"/>
          <p:cNvSpPr/>
          <p:nvPr/>
        </p:nvSpPr>
        <p:spPr>
          <a:xfrm>
            <a:off x="2397635" y="2748932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87" name="Oval 86"/>
          <p:cNvSpPr/>
          <p:nvPr/>
        </p:nvSpPr>
        <p:spPr>
          <a:xfrm>
            <a:off x="2370637" y="1833002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90" name="Oval 89"/>
          <p:cNvSpPr/>
          <p:nvPr/>
        </p:nvSpPr>
        <p:spPr>
          <a:xfrm>
            <a:off x="3726719" y="2554859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1" name="Oval 90"/>
          <p:cNvSpPr/>
          <p:nvPr/>
        </p:nvSpPr>
        <p:spPr>
          <a:xfrm>
            <a:off x="1749754" y="2271430"/>
            <a:ext cx="338192" cy="299316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2278969" y="2474810"/>
            <a:ext cx="572375" cy="1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H="1">
            <a:off x="2223544" y="2675207"/>
            <a:ext cx="680024" cy="0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Oval 125"/>
          <p:cNvSpPr/>
          <p:nvPr/>
        </p:nvSpPr>
        <p:spPr>
          <a:xfrm>
            <a:off x="2167256" y="1219189"/>
            <a:ext cx="366023" cy="340731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7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8223460" y="168021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Config change</a:t>
            </a:r>
          </a:p>
          <a:p>
            <a:r>
              <a:rPr lang="en-US" sz="1400" i="1" dirty="0">
                <a:solidFill>
                  <a:schemeClr val="tx2"/>
                </a:solidFill>
              </a:rPr>
              <a:t>Change Notifn</a:t>
            </a:r>
          </a:p>
        </p:txBody>
      </p:sp>
      <p:sp>
        <p:nvSpPr>
          <p:cNvPr id="257" name="TextBox 256"/>
          <p:cNvSpPr txBox="1"/>
          <p:nvPr/>
        </p:nvSpPr>
        <p:spPr>
          <a:xfrm>
            <a:off x="8182714" y="2112213"/>
            <a:ext cx="1104407" cy="2797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(Netconf/Yang)</a:t>
            </a:r>
          </a:p>
        </p:txBody>
      </p:sp>
      <p:sp>
        <p:nvSpPr>
          <p:cNvPr id="99" name="Oval 98"/>
          <p:cNvSpPr/>
          <p:nvPr/>
        </p:nvSpPr>
        <p:spPr>
          <a:xfrm>
            <a:off x="4381388" y="2266878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9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8374175" y="2562413"/>
            <a:ext cx="339934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3</a:t>
            </a:r>
          </a:p>
        </p:txBody>
      </p:sp>
      <p:cxnSp>
        <p:nvCxnSpPr>
          <p:cNvPr id="104" name="Elbow Connector 103"/>
          <p:cNvCxnSpPr/>
          <p:nvPr/>
        </p:nvCxnSpPr>
        <p:spPr>
          <a:xfrm rot="10800000" flipV="1">
            <a:off x="1804595" y="1677979"/>
            <a:ext cx="5206300" cy="418565"/>
          </a:xfrm>
          <a:prstGeom prst="bentConnector3">
            <a:avLst>
              <a:gd name="adj1" fmla="val 99908"/>
            </a:avLst>
          </a:prstGeom>
          <a:ln w="28575" cmpd="sng">
            <a:solidFill>
              <a:schemeClr val="tx1"/>
            </a:solidFill>
            <a:prstDash val="soli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6807364" y="1770668"/>
            <a:ext cx="1" cy="27705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7579862" y="2102530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02" name="Oval 101"/>
          <p:cNvSpPr/>
          <p:nvPr/>
        </p:nvSpPr>
        <p:spPr>
          <a:xfrm>
            <a:off x="5050146" y="2421022"/>
            <a:ext cx="388708" cy="33183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ONAP Casablanca: PCI Optimization using OOF</a:t>
            </a:r>
            <a:endParaRPr lang="en-US" sz="2800" dirty="0"/>
          </a:p>
        </p:txBody>
      </p:sp>
      <p:cxnSp>
        <p:nvCxnSpPr>
          <p:cNvPr id="82" name="Straight Arrow Connector 81"/>
          <p:cNvCxnSpPr/>
          <p:nvPr/>
        </p:nvCxnSpPr>
        <p:spPr>
          <a:xfrm flipH="1">
            <a:off x="2205748" y="2226347"/>
            <a:ext cx="2670973" cy="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2365264" y="2269950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8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6057634" y="2093775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10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113" name="Elbow Connector 112"/>
          <p:cNvCxnSpPr/>
          <p:nvPr/>
        </p:nvCxnSpPr>
        <p:spPr>
          <a:xfrm rot="10800000" flipV="1">
            <a:off x="3786833" y="1792895"/>
            <a:ext cx="3020532" cy="517007"/>
          </a:xfrm>
          <a:prstGeom prst="bentConnector3">
            <a:avLst>
              <a:gd name="adj1" fmla="val 100094"/>
            </a:avLst>
          </a:prstGeom>
          <a:ln w="25400" cmpd="sng">
            <a:solidFill>
              <a:schemeClr val="tx1"/>
            </a:solidFill>
            <a:prstDash val="soli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H="1" flipV="1">
            <a:off x="7000651" y="1674583"/>
            <a:ext cx="2408" cy="376724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Oval 108"/>
          <p:cNvSpPr/>
          <p:nvPr/>
        </p:nvSpPr>
        <p:spPr>
          <a:xfrm>
            <a:off x="4137574" y="1655653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9" name="Oval 88"/>
          <p:cNvSpPr/>
          <p:nvPr/>
        </p:nvSpPr>
        <p:spPr>
          <a:xfrm>
            <a:off x="8786852" y="2599836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11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8150785" y="2491291"/>
            <a:ext cx="1177082" cy="14924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989439" y="3392672"/>
          <a:ext cx="9823872" cy="26565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0028"/>
                <a:gridCol w="3920066"/>
                <a:gridCol w="353434"/>
                <a:gridCol w="918257"/>
                <a:gridCol w="3962087"/>
              </a:tblGrid>
              <a:tr h="27724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Step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Functionality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Step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Functionality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1a-1d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Modules loaded to support PCI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Fetch PCI optimization policies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 MS fetches configuration policies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 fetches data for cells in the region.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Config change notification from RAN to SDN-C</a:t>
                      </a:r>
                      <a:br>
                        <a:rPr lang="en-US" sz="1600" u="none" strike="noStrike" dirty="0">
                          <a:effectLst/>
                        </a:rPr>
                      </a:br>
                      <a:r>
                        <a:rPr lang="en-US" sz="1600" u="none" strike="noStrike" dirty="0">
                          <a:effectLst/>
                        </a:rPr>
                        <a:t>(e.g. Nbr list change)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 provides PCI Optimization result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a-DK" sz="1600" u="none" strike="noStrike" dirty="0">
                          <a:effectLst/>
                        </a:rPr>
                        <a:t>SDN-C sends config data change to PCI-Handler-MS.</a:t>
                      </a:r>
                      <a:endParaRPr lang="da-D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PCI-Handler-MS provides PCI recommendation to Policy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 MS invokes OOF for pre-defined workflow for PCI Optimization via REST API.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Policy sends message to SDN-C with instruction for PCI configuration changes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SDN-C applies config changes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43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16</a:t>
            </a:fld>
            <a:r>
              <a:rPr lang="en-US" smtClean="0"/>
              <a:t> </a:t>
            </a:r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Standard alignment with SDOs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 bwMode="auto">
          <a:xfrm>
            <a:off x="6152973" y="1141713"/>
            <a:ext cx="5458461" cy="5113806"/>
          </a:xfrm>
          <a:prstGeom prst="rect">
            <a:avLst/>
          </a:prstGeom>
          <a:noFill/>
          <a:ln w="19050" cap="flat" cmpd="sng" algn="ctr">
            <a:solidFill>
              <a:srgbClr val="FFFFFF">
                <a:lumMod val="8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2" tIns="34281" rIns="68562" bIns="34281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01106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itchFamily="34" charset="0"/>
              <a:ea typeface="华文细黑" pitchFamily="2" charset="-122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512215" y="1121879"/>
            <a:ext cx="5326864" cy="5133640"/>
          </a:xfrm>
          <a:prstGeom prst="rect">
            <a:avLst/>
          </a:prstGeom>
          <a:noFill/>
          <a:ln w="19050" cap="flat" cmpd="sng" algn="ctr">
            <a:solidFill>
              <a:srgbClr val="FFFFFF">
                <a:lumMod val="8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2" tIns="34281" rIns="68562" bIns="34281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01106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itchFamily="34" charset="0"/>
              <a:ea typeface="华文细黑" pitchFamily="2" charset="-122"/>
            </a:endParaRPr>
          </a:p>
        </p:txBody>
      </p:sp>
      <p:pic>
        <p:nvPicPr>
          <p:cNvPr id="15" name="Picture 8" descr="C:\Users\y00239580\AppData\Roaming\eSpace_Desktop\UserData\y00239580\imagefiles\72442D6D-97B6-4F93-A4EA-1D973932BA3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54" y="1499558"/>
            <a:ext cx="4182585" cy="260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662446" y="1192011"/>
            <a:ext cx="4977777" cy="276999"/>
          </a:xfrm>
          <a:prstGeom prst="rect">
            <a:avLst/>
          </a:prstGeom>
          <a:solidFill>
            <a:srgbClr val="990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 Standard alignment</a:t>
            </a:r>
            <a:r>
              <a:rPr kumimoji="0" lang="en-US" altLang="zh-CN" sz="12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work between ONAP and 3GPP</a:t>
            </a:r>
            <a:endParaRPr kumimoji="0" lang="zh-CN" alt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413" y="1499558"/>
            <a:ext cx="4172411" cy="233157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6323889" y="1214886"/>
            <a:ext cx="5016381" cy="276999"/>
          </a:xfrm>
          <a:prstGeom prst="rect">
            <a:avLst/>
          </a:prstGeom>
          <a:solidFill>
            <a:srgbClr val="990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2. Standard alignment work between ONAP and NFV</a:t>
            </a:r>
            <a:endParaRPr kumimoji="0" lang="zh-CN" alt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xmlns="" id="{56A8506C-FEFC-4739-9060-DECDCD91AE00}"/>
              </a:ext>
            </a:extLst>
          </p:cNvPr>
          <p:cNvSpPr txBox="1">
            <a:spLocks/>
          </p:cNvSpPr>
          <p:nvPr/>
        </p:nvSpPr>
        <p:spPr bwMode="auto">
          <a:xfrm>
            <a:off x="6251413" y="3800459"/>
            <a:ext cx="5199952" cy="238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17" tIns="25710" rIns="51417" bIns="25710" numCol="1" anchor="t" anchorCtr="0" compatLnSpc="1">
            <a:prstTxWarp prst="textNoShape">
              <a:avLst/>
            </a:prstTxWarp>
          </a:bodyPr>
          <a:lstStyle>
            <a:lvl1pPr marL="171434" indent="-171434" algn="l" defTabSz="685732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itchFamily="34" charset="0"/>
              <a:buChar char="•"/>
              <a:defRPr sz="21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01" indent="-171434" algn="l" defTabSz="685732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.AppleSystemUIFont"/>
              <a:buChar char="-"/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165" indent="-171434" algn="l" defTabSz="685732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5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030" indent="-171434" algn="l" defTabSz="685732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2896" indent="-171434" algn="l" defTabSz="685732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8541" indent="-128541" defTabSz="514162">
              <a:spcBef>
                <a:spcPts val="562"/>
              </a:spcBef>
              <a:defRPr/>
            </a:pPr>
            <a:r>
              <a:rPr lang="en-US" sz="1200" b="1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Scenario-1: </a:t>
            </a:r>
            <a:r>
              <a:rPr lang="en-US" sz="1200" b="1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Plug-in</a:t>
            </a:r>
          </a:p>
          <a:p>
            <a:pPr marL="385623" lvl="1" indent="-128541" defTabSz="514162">
              <a:spcBef>
                <a:spcPts val="281"/>
              </a:spcBef>
              <a:defRPr/>
            </a:pPr>
            <a:r>
              <a:rPr 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Evolve details on the interface between ONAP and plugged in VNFM, and implications on the adapter</a:t>
            </a:r>
          </a:p>
          <a:p>
            <a:pPr marL="385623" lvl="1" indent="-128541" defTabSz="514162">
              <a:spcBef>
                <a:spcPts val="281"/>
              </a:spcBef>
              <a:defRPr/>
            </a:pPr>
            <a:r>
              <a:rPr 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Evolve </a:t>
            </a:r>
            <a:r>
              <a:rPr 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details on the interface between ONAP and the plugged in NFVO and implications on the adapter</a:t>
            </a:r>
          </a:p>
          <a:p>
            <a:pPr marL="385623" lvl="1" indent="-128541" defTabSz="514162">
              <a:spcBef>
                <a:spcPts val="281"/>
              </a:spcBef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 for ONAP </a:t>
            </a:r>
            <a:r>
              <a:rPr lang="en-US" sz="120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Rel</a:t>
            </a:r>
            <a:r>
              <a:rPr 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-C.</a:t>
            </a:r>
          </a:p>
          <a:p>
            <a:pPr marL="128541" indent="-128541" defTabSz="514162">
              <a:spcBef>
                <a:spcPts val="562"/>
              </a:spcBef>
              <a:defRPr/>
            </a:pPr>
            <a:r>
              <a:rPr lang="en-US" sz="1200" b="1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Scenario-2: </a:t>
            </a:r>
            <a:r>
              <a:rPr lang="en-US" sz="1200" b="1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Realizing</a:t>
            </a:r>
            <a:endParaRPr lang="en-US" sz="1200" b="1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85623" lvl="1" indent="-128541" defTabSz="514162">
              <a:spcBef>
                <a:spcPts val="281"/>
              </a:spcBef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to define the set of ONAP </a:t>
            </a:r>
            <a:r>
              <a:rPr lang="en-US" sz="120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Microservices</a:t>
            </a:r>
            <a:r>
              <a:rPr 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that would support the ETSI-NFV external APIs</a:t>
            </a:r>
          </a:p>
          <a:p>
            <a:pPr marL="385623" lvl="1" indent="-128541" defTabSz="514162">
              <a:spcBef>
                <a:spcPts val="281"/>
              </a:spcBef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 for ONAP </a:t>
            </a:r>
            <a:r>
              <a:rPr lang="en-US" sz="120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Rel</a:t>
            </a:r>
            <a:r>
              <a:rPr 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-C/D.</a:t>
            </a:r>
          </a:p>
          <a:p>
            <a:pPr marL="128541" indent="-128541" defTabSz="514162">
              <a:spcBef>
                <a:spcPts val="562"/>
              </a:spcBef>
              <a:defRPr/>
            </a:pPr>
            <a:r>
              <a:rPr 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 to create </a:t>
            </a:r>
            <a:r>
              <a:rPr lang="en-US" sz="1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joint expert group between ONAP and ETSI NFV to progress the </a:t>
            </a:r>
            <a:r>
              <a:rPr lang="en-US" sz="12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</a:t>
            </a:r>
            <a:endParaRPr lang="en-US" sz="1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2215" y="4136700"/>
            <a:ext cx="52476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 28.900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GB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Study on integration of ONAP and 3GPP reference </a:t>
            </a: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management for 5G networks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It is planed to align with the achievement of ONAP Casablanca, and finish the study (including CM/PM/FM/LCM and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etc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 in March 2019.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zh-CN" sz="120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S5-183597</a:t>
            </a:r>
            <a:r>
              <a:rPr lang="en-GB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:Study on integration of ONAP DCAE and 3GPP management </a:t>
            </a:r>
            <a:r>
              <a:rPr lang="en-GB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architecture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zh-CN" sz="12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S5-183392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en-GB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Study on integration of ONAP and 3GPP configuration management services for 5G </a:t>
            </a:r>
            <a:r>
              <a:rPr lang="en-GB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networks</a:t>
            </a:r>
            <a:endParaRPr lang="en-GB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zh-CN" sz="12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S5-183391</a:t>
            </a:r>
            <a:r>
              <a:rPr lang="zh-CN" altLang="en-US" sz="12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Study on protocol enhancement for real time </a:t>
            </a:r>
            <a:r>
              <a:rPr lang="en-US" altLang="zh-CN" sz="1200" i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communication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861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work in ONAP 5G: Overview</a:t>
            </a:r>
            <a:endParaRPr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260114"/>
            <a:ext cx="11506200" cy="1611806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Rationale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 Providing a layered,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multi-domain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and scenario-driven operational management platform for service providers.</a:t>
            </a:r>
          </a:p>
          <a:p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Aligned to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3GPP/ETSI,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the whole management architecture is layered, from OSS/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BSS, ONAP, EC and NE.</a:t>
            </a:r>
          </a:p>
        </p:txBody>
      </p:sp>
      <p:sp>
        <p:nvSpPr>
          <p:cNvPr id="8" name="矩形 7"/>
          <p:cNvSpPr/>
          <p:nvPr/>
        </p:nvSpPr>
        <p:spPr>
          <a:xfrm>
            <a:off x="6267008" y="5362764"/>
            <a:ext cx="2162338" cy="3375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67008" y="3664491"/>
            <a:ext cx="2162338" cy="51099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Network Management (MV)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67008" y="3039163"/>
            <a:ext cx="2162338" cy="35400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Business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267008" y="4606612"/>
            <a:ext cx="2162338" cy="52335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Subnet Management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肘形连接符 15"/>
          <p:cNvCxnSpPr>
            <a:stCxn id="13" idx="2"/>
            <a:endCxn id="8" idx="0"/>
          </p:cNvCxnSpPr>
          <p:nvPr/>
        </p:nvCxnSpPr>
        <p:spPr>
          <a:xfrm>
            <a:off x="7348177" y="5129970"/>
            <a:ext cx="0" cy="232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7" name="肘形连接符 16"/>
          <p:cNvCxnSpPr>
            <a:stCxn id="9" idx="2"/>
            <a:endCxn id="13" idx="0"/>
          </p:cNvCxnSpPr>
          <p:nvPr/>
        </p:nvCxnSpPr>
        <p:spPr>
          <a:xfrm>
            <a:off x="7348177" y="4175484"/>
            <a:ext cx="0" cy="4311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8" name="肘形连接符 17"/>
          <p:cNvCxnSpPr>
            <a:stCxn id="10" idx="2"/>
            <a:endCxn id="9" idx="0"/>
          </p:cNvCxnSpPr>
          <p:nvPr/>
        </p:nvCxnSpPr>
        <p:spPr>
          <a:xfrm>
            <a:off x="7348177" y="3393167"/>
            <a:ext cx="0" cy="2713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9" name="文本框 18"/>
          <p:cNvSpPr txBox="1"/>
          <p:nvPr/>
        </p:nvSpPr>
        <p:spPr>
          <a:xfrm>
            <a:off x="6202187" y="5826033"/>
            <a:ext cx="2463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solidFill>
                  <a:srgbClr val="000000"/>
                </a:solidFill>
                <a:latin typeface="微软雅黑"/>
                <a:ea typeface="微软雅黑"/>
              </a:rPr>
              <a:t>5G Managed Object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solidFill>
                  <a:srgbClr val="000000"/>
                </a:solidFill>
                <a:latin typeface="微软雅黑"/>
                <a:ea typeface="微软雅黑"/>
              </a:rPr>
              <a:t>(3GPP 28.532)</a:t>
            </a:r>
            <a:endParaRPr lang="zh-CN" altLang="en-US" sz="14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052036" y="2865172"/>
            <a:ext cx="3120506" cy="1473134"/>
          </a:xfrm>
          <a:prstGeom prst="ellipse">
            <a:avLst/>
          </a:prstGeom>
          <a:noFill/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椭圆 50"/>
          <p:cNvSpPr/>
          <p:nvPr/>
        </p:nvSpPr>
        <p:spPr>
          <a:xfrm>
            <a:off x="6094515" y="4524927"/>
            <a:ext cx="3078027" cy="1219421"/>
          </a:xfrm>
          <a:prstGeom prst="ellipse">
            <a:avLst/>
          </a:prstGeom>
          <a:noFill/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圆角矩形 51"/>
          <p:cNvSpPr/>
          <p:nvPr/>
        </p:nvSpPr>
        <p:spPr>
          <a:xfrm>
            <a:off x="9877544" y="3620843"/>
            <a:ext cx="1807379" cy="498114"/>
          </a:xfrm>
          <a:prstGeom prst="roundRect">
            <a:avLst>
              <a:gd name="adj" fmla="val 982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ONAP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9877544" y="4481279"/>
            <a:ext cx="1807379" cy="605043"/>
          </a:xfrm>
          <a:prstGeom prst="roundRect">
            <a:avLst>
              <a:gd name="adj" fmla="val 982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RAN External Controller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9877543" y="5319115"/>
            <a:ext cx="1807379" cy="381585"/>
          </a:xfrm>
          <a:prstGeom prst="roundRect">
            <a:avLst>
              <a:gd name="adj" fmla="val 982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CU/DU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9877543" y="2987067"/>
            <a:ext cx="1807379" cy="400984"/>
          </a:xfrm>
          <a:prstGeom prst="roundRect">
            <a:avLst>
              <a:gd name="adj" fmla="val 982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OSS/BSS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58" name="肘形连接符 17"/>
          <p:cNvCxnSpPr>
            <a:stCxn id="57" idx="2"/>
            <a:endCxn id="52" idx="0"/>
          </p:cNvCxnSpPr>
          <p:nvPr/>
        </p:nvCxnSpPr>
        <p:spPr>
          <a:xfrm>
            <a:off x="10781233" y="3388051"/>
            <a:ext cx="1" cy="2327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61" name="肘形连接符 17"/>
          <p:cNvCxnSpPr>
            <a:stCxn id="52" idx="2"/>
            <a:endCxn id="55" idx="0"/>
          </p:cNvCxnSpPr>
          <p:nvPr/>
        </p:nvCxnSpPr>
        <p:spPr>
          <a:xfrm>
            <a:off x="10781234" y="4118957"/>
            <a:ext cx="0" cy="3623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64" name="肘形连接符 17"/>
          <p:cNvCxnSpPr>
            <a:stCxn id="55" idx="2"/>
            <a:endCxn id="56" idx="0"/>
          </p:cNvCxnSpPr>
          <p:nvPr/>
        </p:nvCxnSpPr>
        <p:spPr>
          <a:xfrm flipH="1">
            <a:off x="10781233" y="5086322"/>
            <a:ext cx="1" cy="2327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73" name="文本框 72"/>
          <p:cNvSpPr txBox="1"/>
          <p:nvPr/>
        </p:nvSpPr>
        <p:spPr>
          <a:xfrm>
            <a:off x="9877543" y="5856874"/>
            <a:ext cx="1754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solidFill>
                  <a:srgbClr val="000000"/>
                </a:solidFill>
                <a:latin typeface="微软雅黑"/>
                <a:ea typeface="微软雅黑"/>
              </a:rPr>
              <a:t>E.g. 5G RAN Domain</a:t>
            </a:r>
            <a:endParaRPr lang="zh-CN" altLang="en-US" sz="14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203840" y="5008483"/>
            <a:ext cx="968702" cy="307777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CC6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Domain</a:t>
            </a:r>
            <a:endParaRPr kumimoji="0" lang="zh-CN" alt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217895" y="3346779"/>
            <a:ext cx="968702" cy="307777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CC6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b="1" kern="0" dirty="0" smtClean="0">
                <a:solidFill>
                  <a:srgbClr val="000000"/>
                </a:solidFill>
                <a:latin typeface="微软雅黑"/>
                <a:ea typeface="微软雅黑"/>
              </a:rPr>
              <a:t>MV</a:t>
            </a:r>
            <a:endParaRPr kumimoji="0" lang="zh-CN" alt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8" name="下箭头 77"/>
          <p:cNvSpPr/>
          <p:nvPr/>
        </p:nvSpPr>
        <p:spPr>
          <a:xfrm rot="16200000">
            <a:off x="9168918" y="4050289"/>
            <a:ext cx="712249" cy="57603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文本占位符 3"/>
          <p:cNvSpPr txBox="1">
            <a:spLocks/>
          </p:cNvSpPr>
          <p:nvPr/>
        </p:nvSpPr>
        <p:spPr>
          <a:xfrm>
            <a:off x="312061" y="3034741"/>
            <a:ext cx="5593586" cy="29920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ONAP handles MV management, while the external controller is domain specific management.</a:t>
            </a: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The SBIs of ONAP need to be standardized.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It is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recommend to achieve that by scenario-driven methods.</a:t>
            </a:r>
          </a:p>
        </p:txBody>
      </p:sp>
    </p:spTree>
    <p:extLst>
      <p:ext uri="{BB962C8B-B14F-4D97-AF65-F5344CB8AC3E}">
        <p14:creationId xmlns:p14="http://schemas.microsoft.com/office/powerpoint/2010/main" val="21361223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work in ONAP 5G: PnP &amp; PM</a:t>
            </a:r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99" y="1712795"/>
            <a:ext cx="3564581" cy="35568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4961" y="1124504"/>
            <a:ext cx="6130226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I: PNF SW Management &amp; </a:t>
            </a:r>
            <a:r>
              <a:rPr lang="en-US" altLang="zh-CN" b="1" dirty="0" err="1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Cfg</a:t>
            </a:r>
            <a:r>
              <a:rPr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Management in PnP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31580" y="1723166"/>
            <a:ext cx="2713607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Software </a:t>
            </a:r>
            <a:r>
              <a:rPr 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Categories: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ONAP </a:t>
            </a: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bootstrap software, e.g. VES </a:t>
            </a: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client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PNF bootstrap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software (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vendor Specific</a:t>
            </a: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PNF Expected software 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vendor Specific)</a:t>
            </a:r>
            <a:endParaRPr 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594" y="3508992"/>
            <a:ext cx="3053593" cy="188451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93762" y="1124504"/>
            <a:ext cx="5255579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I: Push-based PM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4961" y="5517802"/>
            <a:ext cx="6130226" cy="52322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CC6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228600" marR="0" lvl="0" indent="-22860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lang="en-US" altLang="zh-CN" sz="1400" kern="0" dirty="0" smtClean="0">
                <a:solidFill>
                  <a:srgbClr val="000000"/>
                </a:solidFill>
                <a:latin typeface="微软雅黑"/>
                <a:ea typeface="微软雅黑"/>
              </a:rPr>
              <a:t> PNF Software Version is modeled (Information Model, SDC)</a:t>
            </a:r>
          </a:p>
          <a:p>
            <a:pPr marL="228600" marR="0" lvl="0" indent="-22860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kumimoji="0" lang="en-US" altLang="zh-CN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rPr>
              <a:t> </a:t>
            </a:r>
            <a:r>
              <a:rPr lang="en-US" altLang="zh-CN" sz="1400" kern="0" noProof="0" dirty="0" smtClean="0">
                <a:solidFill>
                  <a:srgbClr val="000000"/>
                </a:solidFill>
                <a:latin typeface="微软雅黑"/>
                <a:ea typeface="微软雅黑"/>
              </a:rPr>
              <a:t>PNF final activation support EM-based method</a:t>
            </a:r>
            <a:endParaRPr kumimoji="0" lang="zh-CN" altLang="en-US" sz="14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3761" y="1524458"/>
            <a:ext cx="5255579" cy="251958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693760" y="4093233"/>
            <a:ext cx="52555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 The </a:t>
            </a: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File Collector tells VNF/PNF the expected locations</a:t>
            </a:r>
          </a:p>
          <a:p>
            <a:pPr lvl="1"/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 Knows 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REST APIs in step 2</a:t>
            </a:r>
          </a:p>
          <a:p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5. PM </a:t>
            </a: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data is sent to the specified </a:t>
            </a: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location</a:t>
            </a:r>
          </a:p>
          <a:p>
            <a:pPr lvl="1"/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 Maybe 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inside/outside ONAP Data stores</a:t>
            </a:r>
          </a:p>
          <a:p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en-US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FileTransferNotification</a:t>
            </a:r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event is sent to DCAE</a:t>
            </a:r>
          </a:p>
          <a:p>
            <a:pPr lvl="1"/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 Indicates 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success or failure</a:t>
            </a:r>
          </a:p>
          <a:p>
            <a:pPr lvl="1"/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 If 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success, notify the identifier in the store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693761" y="5517802"/>
            <a:ext cx="5255579" cy="738664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CC6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228600" marR="0" lvl="0" indent="-22860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lang="en-US" altLang="zh-CN" sz="1400" kern="0" dirty="0" smtClean="0">
                <a:solidFill>
                  <a:srgbClr val="000000"/>
                </a:solidFill>
                <a:latin typeface="微软雅黑"/>
                <a:ea typeface="微软雅黑"/>
              </a:rPr>
              <a:t> Push-based method</a:t>
            </a:r>
          </a:p>
          <a:p>
            <a:pPr marL="228600" marR="0" lvl="0" indent="-22860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kumimoji="0" lang="en-US" altLang="zh-CN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rPr>
              <a:t> </a:t>
            </a:r>
            <a:r>
              <a:rPr lang="en-US" altLang="zh-CN" sz="1400" kern="0" dirty="0" smtClean="0">
                <a:solidFill>
                  <a:srgbClr val="000000"/>
                </a:solidFill>
                <a:latin typeface="微软雅黑"/>
                <a:ea typeface="微软雅黑"/>
              </a:rPr>
              <a:t>File identifier is transmitted in messages instead of contents</a:t>
            </a:r>
            <a:endParaRPr kumimoji="0" lang="zh-CN" altLang="en-US" sz="14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6605005" y="1076457"/>
            <a:ext cx="5905" cy="53121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377533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work in ONAP 5G: PNF Software Upgrade (w/ CMCC)</a:t>
            </a:r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3560519" y="4479636"/>
            <a:ext cx="2507773" cy="17900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圆角矩形 5"/>
          <p:cNvSpPr/>
          <p:nvPr/>
        </p:nvSpPr>
        <p:spPr>
          <a:xfrm>
            <a:off x="147780" y="1768050"/>
            <a:ext cx="7869383" cy="2295950"/>
          </a:xfrm>
          <a:prstGeom prst="roundRect">
            <a:avLst>
              <a:gd name="adj" fmla="val 982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280879" y="2377746"/>
            <a:ext cx="1667684" cy="714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SDC</a:t>
            </a:r>
            <a:endParaRPr lang="en-US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736027" y="1126422"/>
            <a:ext cx="75738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Portal</a:t>
            </a:r>
            <a:endParaRPr lang="en-US" b="1" dirty="0"/>
          </a:p>
        </p:txBody>
      </p:sp>
      <p:cxnSp>
        <p:nvCxnSpPr>
          <p:cNvPr id="9" name="直接箭头连接符 8"/>
          <p:cNvCxnSpPr>
            <a:stCxn id="8" idx="2"/>
            <a:endCxn id="7" idx="0"/>
          </p:cNvCxnSpPr>
          <p:nvPr/>
        </p:nvCxnSpPr>
        <p:spPr>
          <a:xfrm>
            <a:off x="1114721" y="1495754"/>
            <a:ext cx="0" cy="8819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endCxn id="13" idx="0"/>
          </p:cNvCxnSpPr>
          <p:nvPr/>
        </p:nvCxnSpPr>
        <p:spPr>
          <a:xfrm>
            <a:off x="4818846" y="1638109"/>
            <a:ext cx="6376" cy="32572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825221" y="3746998"/>
            <a:ext cx="0" cy="997209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813062" y="5605445"/>
            <a:ext cx="2024318" cy="53930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NF</a:t>
            </a:r>
            <a:endParaRPr lang="en-US" dirty="0"/>
          </a:p>
        </p:txBody>
      </p:sp>
      <p:sp>
        <p:nvSpPr>
          <p:cNvPr id="13" name="矩形 12"/>
          <p:cNvSpPr/>
          <p:nvPr/>
        </p:nvSpPr>
        <p:spPr>
          <a:xfrm>
            <a:off x="3723259" y="1963829"/>
            <a:ext cx="2203925" cy="4376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SO</a:t>
            </a:r>
            <a:endParaRPr lang="en-US" b="1" dirty="0"/>
          </a:p>
        </p:txBody>
      </p:sp>
      <p:cxnSp>
        <p:nvCxnSpPr>
          <p:cNvPr id="14" name="直接箭头连接符 13"/>
          <p:cNvCxnSpPr>
            <a:stCxn id="20" idx="3"/>
            <a:endCxn id="13" idx="1"/>
          </p:cNvCxnSpPr>
          <p:nvPr/>
        </p:nvCxnSpPr>
        <p:spPr>
          <a:xfrm flipV="1">
            <a:off x="3397778" y="2182646"/>
            <a:ext cx="325481" cy="5432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697541" y="991778"/>
            <a:ext cx="2255361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b="1" dirty="0" smtClean="0"/>
              <a:t>Operator</a:t>
            </a:r>
          </a:p>
          <a:p>
            <a:pPr algn="ctr"/>
            <a:r>
              <a:rPr lang="en-US" b="1" dirty="0" smtClean="0"/>
              <a:t> (e.g. VID/UUI, Timer)</a:t>
            </a:r>
            <a:endParaRPr lang="en-US" b="1" dirty="0"/>
          </a:p>
        </p:txBody>
      </p:sp>
      <p:sp>
        <p:nvSpPr>
          <p:cNvPr id="16" name="矩形 15"/>
          <p:cNvSpPr/>
          <p:nvPr/>
        </p:nvSpPr>
        <p:spPr>
          <a:xfrm>
            <a:off x="3723259" y="3004228"/>
            <a:ext cx="2203925" cy="742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/>
              <a:t>ONAP Controller</a:t>
            </a:r>
          </a:p>
          <a:p>
            <a:pPr algn="ctr"/>
            <a:r>
              <a:rPr lang="en-US" sz="1600" dirty="0" smtClean="0"/>
              <a:t>(</a:t>
            </a:r>
            <a:r>
              <a:rPr lang="en-US" altLang="zh-CN" sz="1600" dirty="0" smtClean="0"/>
              <a:t>SDNC/APPC/VFC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cxnSp>
        <p:nvCxnSpPr>
          <p:cNvPr id="17" name="直接箭头连接符 16"/>
          <p:cNvCxnSpPr>
            <a:endCxn id="16" idx="0"/>
          </p:cNvCxnSpPr>
          <p:nvPr/>
        </p:nvCxnSpPr>
        <p:spPr>
          <a:xfrm>
            <a:off x="4818846" y="2401462"/>
            <a:ext cx="6376" cy="6027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813062" y="4744207"/>
            <a:ext cx="2024318" cy="58445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External Controller</a:t>
            </a:r>
          </a:p>
          <a:p>
            <a:pPr algn="ctr"/>
            <a:r>
              <a:rPr lang="en-US" sz="1600" dirty="0" smtClean="0"/>
              <a:t>(e.g. EM)</a:t>
            </a:r>
            <a:endParaRPr lang="en-US" sz="1600" dirty="0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4825221" y="5328665"/>
            <a:ext cx="0" cy="27678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2327167" y="2498196"/>
            <a:ext cx="1070611" cy="455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DMaaP</a:t>
            </a:r>
            <a:endParaRPr lang="en-US" b="1" dirty="0"/>
          </a:p>
        </p:txBody>
      </p:sp>
      <p:sp>
        <p:nvSpPr>
          <p:cNvPr id="21" name="矩形 20"/>
          <p:cNvSpPr/>
          <p:nvPr/>
        </p:nvSpPr>
        <p:spPr>
          <a:xfrm>
            <a:off x="6340907" y="1966038"/>
            <a:ext cx="1177796" cy="4142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A&amp;AI</a:t>
            </a:r>
            <a:endParaRPr lang="en-US" b="1" dirty="0"/>
          </a:p>
        </p:txBody>
      </p:sp>
      <p:sp>
        <p:nvSpPr>
          <p:cNvPr id="22" name="矩形 21"/>
          <p:cNvSpPr/>
          <p:nvPr/>
        </p:nvSpPr>
        <p:spPr>
          <a:xfrm>
            <a:off x="6215986" y="2785018"/>
            <a:ext cx="1429248" cy="10364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3" name="矩形 22"/>
          <p:cNvSpPr/>
          <p:nvPr/>
        </p:nvSpPr>
        <p:spPr>
          <a:xfrm>
            <a:off x="6601119" y="2775584"/>
            <a:ext cx="704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DCAE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82680" y="3123861"/>
            <a:ext cx="940918" cy="2983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PRH </a:t>
            </a:r>
            <a:endParaRPr lang="en-US" b="1" dirty="0"/>
          </a:p>
        </p:txBody>
      </p:sp>
      <p:sp>
        <p:nvSpPr>
          <p:cNvPr id="25" name="矩形 24"/>
          <p:cNvSpPr/>
          <p:nvPr/>
        </p:nvSpPr>
        <p:spPr>
          <a:xfrm>
            <a:off x="6482680" y="3483759"/>
            <a:ext cx="940918" cy="2983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POH </a:t>
            </a:r>
            <a:endParaRPr lang="en-US" b="1" dirty="0"/>
          </a:p>
        </p:txBody>
      </p:sp>
      <p:sp>
        <p:nvSpPr>
          <p:cNvPr id="26" name="矩形 25"/>
          <p:cNvSpPr/>
          <p:nvPr/>
        </p:nvSpPr>
        <p:spPr>
          <a:xfrm>
            <a:off x="9596581" y="6120553"/>
            <a:ext cx="2440383" cy="2983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POH: PNF Operation Handler  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7" name="直接箭头连接符 26"/>
          <p:cNvCxnSpPr>
            <a:stCxn id="7" idx="3"/>
            <a:endCxn id="20" idx="1"/>
          </p:cNvCxnSpPr>
          <p:nvPr/>
        </p:nvCxnSpPr>
        <p:spPr>
          <a:xfrm flipV="1">
            <a:off x="1948563" y="2725925"/>
            <a:ext cx="378604" cy="91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44"/>
          <p:cNvCxnSpPr>
            <a:stCxn id="25" idx="2"/>
            <a:endCxn id="18" idx="3"/>
          </p:cNvCxnSpPr>
          <p:nvPr/>
        </p:nvCxnSpPr>
        <p:spPr>
          <a:xfrm rot="5400000">
            <a:off x="5768075" y="3851372"/>
            <a:ext cx="1254370" cy="1115759"/>
          </a:xfrm>
          <a:prstGeom prst="bentConnector2">
            <a:avLst/>
          </a:prstGeom>
          <a:ln w="3810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46"/>
          <p:cNvCxnSpPr>
            <a:stCxn id="25" idx="3"/>
            <a:endCxn id="21" idx="3"/>
          </p:cNvCxnSpPr>
          <p:nvPr/>
        </p:nvCxnSpPr>
        <p:spPr>
          <a:xfrm flipV="1">
            <a:off x="7423598" y="2173140"/>
            <a:ext cx="95105" cy="1459773"/>
          </a:xfrm>
          <a:prstGeom prst="bentConnector3">
            <a:avLst>
              <a:gd name="adj1" fmla="val 340366"/>
            </a:avLst>
          </a:prstGeom>
          <a:ln w="381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717395" y="4512228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(1)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224319" y="1311088"/>
            <a:ext cx="35401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Provisioning. Preparing necessary artifacts, and service register to ONAP.</a:t>
            </a:r>
          </a:p>
          <a:p>
            <a:pPr marL="342900" indent="-342900">
              <a:buAutoNum type="arabicParenBoth"/>
            </a:pP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Upgrade workflow design.</a:t>
            </a:r>
          </a:p>
          <a:p>
            <a:pPr marL="342900" indent="-342900">
              <a:buAutoNum type="arabicParenBoth"/>
            </a:pP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Service Modeling, </a:t>
            </a:r>
            <a:r>
              <a:rPr 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pnfSwVersionList</a:t>
            </a: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pnfSwUpgradeRulesList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 marL="342900" indent="-342900">
              <a:buAutoNum type="arabicParenBoth"/>
            </a:pP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Distribute</a:t>
            </a:r>
          </a:p>
          <a:p>
            <a:pPr marL="342900" indent="-342900">
              <a:buAutoNum type="arabicParenBoth"/>
            </a:pP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Execute workflow with necessary </a:t>
            </a: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parameters (</a:t>
            </a:r>
            <a:r>
              <a:rPr 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incl. </a:t>
            </a:r>
            <a:r>
              <a:rPr lang="en-US" sz="12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ExpectedSWVersion</a:t>
            </a: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).</a:t>
            </a:r>
            <a:endParaRPr lang="en-US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AutoNum type="arabicParenBoth"/>
            </a:pP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Assign ONAP controllers to execute actions.</a:t>
            </a:r>
          </a:p>
          <a:p>
            <a:pPr marL="342900" indent="-342900">
              <a:buAutoNum type="arabicParenBoth"/>
            </a:pPr>
            <a:r>
              <a:rPr 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Precheck</a:t>
            </a: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(skip update AAI entry)</a:t>
            </a:r>
          </a:p>
          <a:p>
            <a:pPr marL="342900" indent="-342900">
              <a:buAutoNum type="arabicParenBoth"/>
            </a:pPr>
            <a:r>
              <a:rPr 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Apply checking rules, collect necessary data for </a:t>
            </a:r>
            <a:r>
              <a:rPr lang="en-US" sz="12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prechecking</a:t>
            </a:r>
            <a:endParaRPr lang="en-US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AutoNum type="arabicParenBoth"/>
            </a:pP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Retrieval </a:t>
            </a:r>
            <a:r>
              <a:rPr 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req</a:t>
            </a: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/res</a:t>
            </a:r>
          </a:p>
          <a:p>
            <a:pPr marL="342900" indent="-342900">
              <a:buFontTx/>
              <a:buAutoNum type="arabicParenBoth"/>
            </a:pP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S/W upgrade </a:t>
            </a:r>
          </a:p>
          <a:p>
            <a:pPr marL="342900" indent="-342900">
              <a:buFontTx/>
              <a:buAutoNum type="arabicParenBoth"/>
            </a:pPr>
            <a:r>
              <a:rPr lang="en-US" sz="12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swDownload</a:t>
            </a:r>
            <a:r>
              <a:rPr 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PNF and activate it</a:t>
            </a:r>
            <a:endParaRPr lang="en-US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Tx/>
              <a:buAutoNum type="arabicParenBoth"/>
            </a:pP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postcheck</a:t>
            </a: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(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skip update AAI entry</a:t>
            </a: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marL="342900" indent="-342900">
              <a:buAutoNum type="arabicParenBoth"/>
            </a:pPr>
            <a:r>
              <a:rPr 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Apply checking rules, collect and do comparison</a:t>
            </a:r>
          </a:p>
          <a:p>
            <a:pPr marL="342900" indent="-342900">
              <a:buAutoNum type="arabicParenBoth"/>
            </a:pP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Upgrade Result notification (</a:t>
            </a:r>
            <a:r>
              <a:rPr 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Succ</a:t>
            </a: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/Fail)</a:t>
            </a:r>
          </a:p>
          <a:p>
            <a:pPr marL="342900" indent="-342900">
              <a:buAutoNum type="arabicParenBoth"/>
            </a:pPr>
            <a:r>
              <a:rPr 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Send new S/W version to DCAE (like PNF Operation Handler)</a:t>
            </a:r>
          </a:p>
          <a:p>
            <a:pPr marL="342900" indent="-342900">
              <a:buAutoNum type="arabicParenBoth"/>
            </a:pP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Update S/W version in AAI, e.g. ‘active’ version. </a:t>
            </a:r>
            <a:endParaRPr 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76030" y="1779163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(3)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382751" y="2351631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(2)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901364" y="2343489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(4)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321835" y="1616303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(5)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407398" y="2551465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(6)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387540" y="3924534"/>
            <a:ext cx="17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(7) (10) (12) (14)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032470" y="4512228"/>
            <a:ext cx="1308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(8) (11) (13)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767791" y="5282389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(9)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514390" y="4978004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(15)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355066" y="242754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(16)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933484" y="219957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(/)</a:t>
            </a:r>
            <a:endParaRPr lang="en-US" b="1" dirty="0">
              <a:solidFill>
                <a:srgbClr val="7030A0"/>
              </a:solidFill>
            </a:endParaRPr>
          </a:p>
        </p:txBody>
      </p:sp>
      <p:cxnSp>
        <p:nvCxnSpPr>
          <p:cNvPr id="43" name="直接箭头连接符 42"/>
          <p:cNvCxnSpPr>
            <a:stCxn id="13" idx="3"/>
            <a:endCxn id="21" idx="1"/>
          </p:cNvCxnSpPr>
          <p:nvPr/>
        </p:nvCxnSpPr>
        <p:spPr>
          <a:xfrm flipV="1">
            <a:off x="5927184" y="2173140"/>
            <a:ext cx="413723" cy="95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119986" y="6295491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Wiki: </a:t>
            </a:r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://wiki.onap.org/display/DW/5G+-+</a:t>
            </a:r>
            <a:r>
              <a:rPr lang="en-US" sz="1400" dirty="0" smtClean="0">
                <a:hlinkClick r:id="rId2"/>
              </a:rPr>
              <a:t>PNF+Software+Upgrade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377064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Background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5G Use Case in Beijing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5G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Use Case in Casablanca</a:t>
            </a: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SDOs alignment for ONAP 5G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Our work in ONAP 5G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Summary</a:t>
            </a:r>
          </a:p>
          <a:p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80698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>
          <a:xfrm>
            <a:off x="11568704" y="6521283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work in ONAP 5G: PNF Software Upgrade (</a:t>
            </a:r>
            <a:r>
              <a:rPr lang="en-US" dirty="0"/>
              <a:t>w/ CMCC)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895663"/>
              </p:ext>
            </p:extLst>
          </p:nvPr>
        </p:nvGraphicFramePr>
        <p:xfrm>
          <a:off x="314961" y="4047025"/>
          <a:ext cx="5904770" cy="2347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2586"/>
                <a:gridCol w="4072184"/>
              </a:tblGrid>
              <a:tr h="22511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Test</a:t>
                      </a:r>
                      <a:r>
                        <a:rPr lang="en-US" sz="1000" baseline="0" dirty="0" smtClean="0"/>
                        <a:t> cases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000" dirty="0" smtClean="0"/>
                        <a:t>Description</a:t>
                      </a:r>
                      <a:endParaRPr lang="en-US" sz="1000" dirty="0"/>
                    </a:p>
                  </a:txBody>
                  <a:tcPr/>
                </a:tc>
              </a:tr>
              <a:tr h="225119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1</a:t>
                      </a:r>
                      <a:r>
                        <a:rPr lang="en-US" sz="1000" b="1" baseline="0" dirty="0" smtClean="0"/>
                        <a:t> EC registration test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Ensure ONAP</a:t>
                      </a:r>
                      <a:r>
                        <a:rPr lang="en-US" sz="1000" baseline="0" dirty="0" smtClean="0"/>
                        <a:t> controller can find out the EC</a:t>
                      </a:r>
                      <a:endParaRPr lang="en-US" sz="1000" dirty="0"/>
                    </a:p>
                  </a:txBody>
                  <a:tcPr/>
                </a:tc>
              </a:tr>
              <a:tr h="225119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2 </a:t>
                      </a:r>
                      <a:r>
                        <a:rPr lang="en-US" altLang="zh-CN" sz="1000" b="1" dirty="0" err="1" smtClean="0"/>
                        <a:t>PreCheck</a:t>
                      </a:r>
                      <a:r>
                        <a:rPr lang="en-US" altLang="zh-CN" sz="1000" b="1" baseline="0" dirty="0" smtClean="0"/>
                        <a:t> test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Ensure the</a:t>
                      </a:r>
                      <a:r>
                        <a:rPr lang="en-US" sz="1000" baseline="0" dirty="0" smtClean="0"/>
                        <a:t> EC can receive the </a:t>
                      </a:r>
                      <a:r>
                        <a:rPr lang="en-US" sz="1000" baseline="0" dirty="0" err="1" smtClean="0"/>
                        <a:t>precheck</a:t>
                      </a:r>
                      <a:r>
                        <a:rPr lang="en-US" sz="1000" baseline="0" dirty="0" smtClean="0"/>
                        <a:t> command from ONAP controller</a:t>
                      </a:r>
                      <a:endParaRPr lang="en-US" sz="1000" dirty="0"/>
                    </a:p>
                  </a:txBody>
                  <a:tcPr/>
                </a:tc>
              </a:tr>
              <a:tr h="365818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3 </a:t>
                      </a:r>
                      <a:r>
                        <a:rPr lang="en-US" sz="1000" b="1" dirty="0" err="1" smtClean="0"/>
                        <a:t>SwUpgrade</a:t>
                      </a:r>
                      <a:r>
                        <a:rPr lang="en-US" sz="1000" b="1" dirty="0" smtClean="0"/>
                        <a:t> test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Ensure the</a:t>
                      </a:r>
                      <a:r>
                        <a:rPr lang="en-US" sz="1000" baseline="0" dirty="0" smtClean="0"/>
                        <a:t> EC can receive the software upgrade command from ONAP controller</a:t>
                      </a:r>
                      <a:endParaRPr lang="en-US" sz="1000" dirty="0" smtClean="0"/>
                    </a:p>
                  </a:txBody>
                  <a:tcPr/>
                </a:tc>
              </a:tr>
              <a:tr h="365818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4 </a:t>
                      </a:r>
                      <a:r>
                        <a:rPr lang="en-US" sz="1000" b="1" dirty="0" err="1" smtClean="0"/>
                        <a:t>PostCheck</a:t>
                      </a:r>
                      <a:r>
                        <a:rPr lang="en-US" sz="1000" b="1" baseline="0" dirty="0" smtClean="0"/>
                        <a:t> test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Ensure the</a:t>
                      </a:r>
                      <a:r>
                        <a:rPr lang="en-US" sz="1000" baseline="0" dirty="0" smtClean="0"/>
                        <a:t> EC can receive the </a:t>
                      </a:r>
                      <a:r>
                        <a:rPr lang="en-US" sz="1000" baseline="0" dirty="0" err="1" smtClean="0"/>
                        <a:t>postcheck</a:t>
                      </a:r>
                      <a:r>
                        <a:rPr lang="en-US" sz="1000" baseline="0" dirty="0" smtClean="0"/>
                        <a:t> command from ONAP controller</a:t>
                      </a:r>
                      <a:endParaRPr lang="en-US" sz="1000" dirty="0" smtClean="0"/>
                    </a:p>
                  </a:txBody>
                  <a:tcPr/>
                </a:tc>
              </a:tr>
              <a:tr h="225119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5 New </a:t>
                      </a:r>
                      <a:r>
                        <a:rPr lang="en-US" sz="1000" b="1" baseline="0" dirty="0" smtClean="0"/>
                        <a:t>SW version report test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Ensure</a:t>
                      </a:r>
                      <a:r>
                        <a:rPr lang="en-US" sz="1000" baseline="0" dirty="0" smtClean="0"/>
                        <a:t> the software upgrade completion event can be reported to DCAE</a:t>
                      </a:r>
                      <a:endParaRPr lang="en-US" sz="1000" dirty="0"/>
                    </a:p>
                  </a:txBody>
                  <a:tcPr/>
                </a:tc>
              </a:tr>
              <a:tr h="225119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6 New </a:t>
                      </a:r>
                      <a:r>
                        <a:rPr lang="en-US" sz="1000" b="1" baseline="0" dirty="0" smtClean="0"/>
                        <a:t>SW version update test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Ensure the new software version can be updated in A&amp;AI</a:t>
                      </a:r>
                      <a:endParaRPr lang="en-US" sz="1000" dirty="0"/>
                    </a:p>
                  </a:txBody>
                  <a:tcPr/>
                </a:tc>
              </a:tr>
              <a:tr h="365818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7 E2E Workflow</a:t>
                      </a:r>
                      <a:r>
                        <a:rPr lang="en-US" sz="1000" b="1" baseline="0" dirty="0" smtClean="0"/>
                        <a:t> execution test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Ensure the e2e software</a:t>
                      </a:r>
                      <a:r>
                        <a:rPr lang="en-US" sz="1000" baseline="0" dirty="0" smtClean="0"/>
                        <a:t> upgrade workflow can be executed at run time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314961" y="1039044"/>
            <a:ext cx="590477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Functionalities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4961" y="1408376"/>
            <a:ext cx="5904770" cy="258019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28600" indent="-228600">
              <a:spcBef>
                <a:spcPts val="1000"/>
              </a:spcBef>
              <a:buFont typeface="Arial" charset="0"/>
              <a:buChar char="•"/>
            </a:pP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Leverage </a:t>
            </a:r>
            <a:r>
              <a:rPr 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in-place software upgrade 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Beijing use case </a:t>
            </a: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to 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demonstrate application to 5G RAN PNFs</a:t>
            </a:r>
          </a:p>
          <a:p>
            <a:pPr marL="228600" indent="-228600">
              <a:spcBef>
                <a:spcPts val="1000"/>
              </a:spcBef>
              <a:buFont typeface="Arial" charset="0"/>
              <a:buChar char="•"/>
            </a:pP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Complete generic building blocks for </a:t>
            </a:r>
            <a:r>
              <a:rPr 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upgrade workflow 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design</a:t>
            </a:r>
          </a:p>
          <a:p>
            <a:pPr marL="228600" indent="-228600">
              <a:spcBef>
                <a:spcPts val="1000"/>
              </a:spcBef>
              <a:buFont typeface="Arial" charset="0"/>
              <a:buChar char="•"/>
            </a:pP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Enhance </a:t>
            </a:r>
            <a:r>
              <a:rPr 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precheck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and </a:t>
            </a:r>
            <a:r>
              <a:rPr 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postcheck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steps with vendor specific </a:t>
            </a:r>
            <a:r>
              <a:rPr 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rules</a:t>
            </a:r>
          </a:p>
          <a:p>
            <a:pPr marL="228600" indent="-228600">
              <a:spcBef>
                <a:spcPts val="1000"/>
              </a:spcBef>
              <a:buFont typeface="Arial" charset="0"/>
              <a:buChar char="•"/>
            </a:pP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Integrate the </a:t>
            </a:r>
            <a:r>
              <a:rPr 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external controller into ONAP controller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and the EC will handle temporary states retrieval/storage/analysis of PNFs, PNF ID, Expected Software Version, Controller Type, EC type, Rule Name and corresponding parameters can be specified at run time</a:t>
            </a:r>
          </a:p>
          <a:p>
            <a:pPr marL="228600" indent="-228600">
              <a:spcBef>
                <a:spcPts val="1000"/>
              </a:spcBef>
              <a:buFont typeface="Arial" charset="0"/>
              <a:buChar char="•"/>
            </a:pP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Update </a:t>
            </a:r>
            <a:r>
              <a:rPr 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A&amp;AI entry with new PNF software version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as </a:t>
            </a:r>
            <a:r>
              <a:rPr 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active </a:t>
            </a: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version</a:t>
            </a:r>
          </a:p>
          <a:p>
            <a:pPr marL="228600" indent="-228600">
              <a:spcBef>
                <a:spcPts val="1000"/>
              </a:spcBef>
              <a:buFont typeface="Arial" charset="0"/>
              <a:buChar char="•"/>
            </a:pPr>
            <a:r>
              <a: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Support Batch software upgrade operations (stretch goal)</a:t>
            </a:r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6423537" y="1393010"/>
            <a:ext cx="5397624" cy="4958088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+mj-lt"/>
              <a:buAutoNum type="arabicPeriod"/>
            </a:pP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does the 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External Controller (EC) 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register to 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ONAP?</a:t>
            </a:r>
            <a:endParaRPr kumimoji="0" lang="en-US" altLang="zh-CN" sz="1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1" fontAlgn="auto"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1: MSB (Impact configuration file) 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1" fontAlgn="auto"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2: AAI-ESR (Impact </a:t>
            </a:r>
            <a:r>
              <a:rPr lang="en-US" altLang="zh-CN" sz="1200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Netconf</a:t>
            </a: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server info)</a:t>
            </a:r>
          </a:p>
          <a:p>
            <a:pPr marR="0" lvl="1" fontAlgn="auto"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3: No registration, only pass </a:t>
            </a:r>
            <a:r>
              <a:rPr lang="en-US" altLang="zh-CN" sz="1200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params</a:t>
            </a: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</a:t>
            </a:r>
            <a:r>
              <a:rPr lang="en-US" altLang="zh-CN" sz="1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en-US" altLang="zh-CN" sz="1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ecommend</a:t>
            </a: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in R3)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1" indent="-342900">
              <a:buFont typeface="+mj-lt"/>
              <a:buAutoNum type="arabicPeriod" startAt="2"/>
            </a:pP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AAI API and schema support for PNF SW Upgrade</a:t>
            </a:r>
            <a:endParaRPr lang="en-US" altLang="zh-CN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Update PNF Software version in A&amp;AI when upgrade is completed</a:t>
            </a:r>
          </a:p>
          <a:p>
            <a:pPr lvl="1"/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Discussion is ongoing 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AAI and </a:t>
            </a: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SDC team</a:t>
            </a:r>
            <a:endParaRPr lang="en-US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1" indent="-342900">
              <a:buFont typeface="+mj-lt"/>
              <a:buAutoNum type="arabicPeriod" startAt="3"/>
            </a:pP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does SO interact with ONAP Controller, e.g. APPC/SDNC/VF-C, ( SO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ONAP Controller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workflow for change management</a:t>
            </a:r>
          </a:p>
          <a:p>
            <a:pPr lvl="1"/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VID or UUI to trigger the CM </a:t>
            </a: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workflow</a:t>
            </a:r>
          </a:p>
          <a:p>
            <a:pPr lvl="1"/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pass the values for </a:t>
            </a:r>
            <a:r>
              <a:rPr lang="en-US" altLang="zh-CN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payload</a:t>
            </a:r>
          </a:p>
          <a:p>
            <a:pPr marL="342900" lvl="1" indent="-342900">
              <a:buFont typeface="+mj-lt"/>
              <a:buAutoNum type="arabicPeriod" startAt="4"/>
            </a:pP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LCM API support and DGs in APPC? (ONAP controller 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 EC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lvl="1"/>
            <a:r>
              <a:rPr lang="en-US" altLang="zh-CN" sz="120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PreCheck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120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SoftwareUpgrade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120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PostCheck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/Rollback</a:t>
            </a:r>
          </a:p>
          <a:p>
            <a:pPr marL="342900" lvl="1" indent="-342900">
              <a:buFont typeface="+mj-lt"/>
              <a:buAutoNum type="arabicPeriod" startAt="5"/>
            </a:pP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PNF Operation Handler(POH) 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micro-service 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DCAE</a:t>
            </a:r>
          </a:p>
          <a:p>
            <a:pPr lvl="1"/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functionality is similar with PRH</a:t>
            </a:r>
          </a:p>
          <a:p>
            <a:pPr lvl="1"/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Stretch goal in Casablanca</a:t>
            </a:r>
          </a:p>
          <a:p>
            <a:pPr marL="342900" lvl="1" indent="-342900">
              <a:buFont typeface="+mj-lt"/>
              <a:buAutoNum type="arabicPeriod" startAt="6"/>
            </a:pP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Automated Integration Test in 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ONAP</a:t>
            </a:r>
          </a:p>
          <a:p>
            <a:pPr lvl="1"/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Need work with INT team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423537" y="1039044"/>
            <a:ext cx="5397624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Key Issues/Items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72008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5G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Use case started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from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Beijing and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had good progress in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Casablanca. Several 5G functional requirements passed M2 very well. [M3,30/8]</a:t>
            </a:r>
          </a:p>
          <a:p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5G RAN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deployment sub-case still needs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much work to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do. PNF support (e.g. PnP, FM reporting and etc.) is fundamental feature in Casablanca for the Deployable target.</a:t>
            </a:r>
            <a:endParaRPr lang="en-US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layered,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multi-domain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architecture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could reuse the industry existing achievements as more as possible, and will help ONAP to be deployed in commercial environment asap.</a:t>
            </a:r>
          </a:p>
          <a:p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Scenario-driven could enrich the ONAP capabilities case by case, and is valuable to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help ONAP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platform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become 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high maturity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Function support is more important than optimization at this stage.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866804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3300" y="308158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</a:t>
            </a:r>
            <a:r>
              <a:rPr lang="en-US" altLang="zh-CN" dirty="0" smtClean="0"/>
              <a:t>of 5G use case in ONAP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01395" y="2581618"/>
            <a:ext cx="5393395" cy="3778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68"/>
          <p:cNvSpPr/>
          <p:nvPr/>
        </p:nvSpPr>
        <p:spPr>
          <a:xfrm>
            <a:off x="6408287" y="3215745"/>
            <a:ext cx="1092085" cy="1311803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9"/>
          <p:cNvCxnSpPr/>
          <p:nvPr/>
        </p:nvCxnSpPr>
        <p:spPr>
          <a:xfrm flipV="1">
            <a:off x="7469310" y="4332429"/>
            <a:ext cx="3340125" cy="32035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0"/>
          <p:cNvGrpSpPr/>
          <p:nvPr/>
        </p:nvGrpSpPr>
        <p:grpSpPr>
          <a:xfrm>
            <a:off x="1025394" y="2347236"/>
            <a:ext cx="929241" cy="929241"/>
            <a:chOff x="998426" y="3207230"/>
            <a:chExt cx="929241" cy="929241"/>
          </a:xfrm>
        </p:grpSpPr>
        <p:pic>
          <p:nvPicPr>
            <p:cNvPr id="9" name="Picture 7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426" y="3207230"/>
              <a:ext cx="929241" cy="929241"/>
            </a:xfrm>
            <a:prstGeom prst="rect">
              <a:avLst/>
            </a:prstGeom>
          </p:spPr>
        </p:pic>
        <p:pic>
          <p:nvPicPr>
            <p:cNvPr id="10" name="Picture 7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8602" y="3352371"/>
              <a:ext cx="168453" cy="168453"/>
            </a:xfrm>
            <a:prstGeom prst="rect">
              <a:avLst/>
            </a:prstGeom>
          </p:spPr>
        </p:pic>
      </p:grpSp>
      <p:grpSp>
        <p:nvGrpSpPr>
          <p:cNvPr id="11" name="Group 73"/>
          <p:cNvGrpSpPr/>
          <p:nvPr/>
        </p:nvGrpSpPr>
        <p:grpSpPr>
          <a:xfrm>
            <a:off x="1276355" y="3422528"/>
            <a:ext cx="667581" cy="692362"/>
            <a:chOff x="1444860" y="4116196"/>
            <a:chExt cx="965603" cy="1001447"/>
          </a:xfrm>
        </p:grpSpPr>
        <p:pic>
          <p:nvPicPr>
            <p:cNvPr id="12" name="Picture 7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1521" y="4116196"/>
              <a:ext cx="258763" cy="258763"/>
            </a:xfrm>
            <a:prstGeom prst="rect">
              <a:avLst/>
            </a:prstGeom>
          </p:spPr>
        </p:pic>
        <p:pic>
          <p:nvPicPr>
            <p:cNvPr id="13" name="Picture 75"/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4860" y="4343961"/>
              <a:ext cx="965603" cy="773682"/>
            </a:xfrm>
            <a:prstGeom prst="rect">
              <a:avLst/>
            </a:prstGeom>
          </p:spPr>
        </p:pic>
      </p:grpSp>
      <p:grpSp>
        <p:nvGrpSpPr>
          <p:cNvPr id="14" name="Group 76"/>
          <p:cNvGrpSpPr/>
          <p:nvPr/>
        </p:nvGrpSpPr>
        <p:grpSpPr>
          <a:xfrm>
            <a:off x="306408" y="2850359"/>
            <a:ext cx="694722" cy="807286"/>
            <a:chOff x="1262514" y="4763419"/>
            <a:chExt cx="798512" cy="927894"/>
          </a:xfrm>
        </p:grpSpPr>
        <p:pic>
          <p:nvPicPr>
            <p:cNvPr id="15" name="Picture 7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262514" y="4892801"/>
              <a:ext cx="798512" cy="798512"/>
            </a:xfrm>
            <a:prstGeom prst="rect">
              <a:avLst/>
            </a:prstGeom>
          </p:spPr>
        </p:pic>
        <p:pic>
          <p:nvPicPr>
            <p:cNvPr id="16" name="Picture 7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2263" y="4763419"/>
              <a:ext cx="258763" cy="258763"/>
            </a:xfrm>
            <a:prstGeom prst="rect">
              <a:avLst/>
            </a:prstGeom>
          </p:spPr>
        </p:pic>
      </p:grpSp>
      <p:grpSp>
        <p:nvGrpSpPr>
          <p:cNvPr id="17" name="Group 79"/>
          <p:cNvGrpSpPr/>
          <p:nvPr/>
        </p:nvGrpSpPr>
        <p:grpSpPr>
          <a:xfrm>
            <a:off x="106615" y="2356058"/>
            <a:ext cx="533072" cy="719641"/>
            <a:chOff x="1001231" y="2255102"/>
            <a:chExt cx="533072" cy="719641"/>
          </a:xfrm>
        </p:grpSpPr>
        <p:pic>
          <p:nvPicPr>
            <p:cNvPr id="18" name="Picture 80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231" y="2441671"/>
              <a:ext cx="533072" cy="533072"/>
            </a:xfrm>
            <a:prstGeom prst="rect">
              <a:avLst/>
            </a:prstGeom>
          </p:spPr>
        </p:pic>
        <p:pic>
          <p:nvPicPr>
            <p:cNvPr id="19" name="Picture 8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8526" y="2255102"/>
              <a:ext cx="168453" cy="168453"/>
            </a:xfrm>
            <a:prstGeom prst="rect">
              <a:avLst/>
            </a:prstGeom>
          </p:spPr>
        </p:pic>
      </p:grpSp>
      <p:sp>
        <p:nvSpPr>
          <p:cNvPr id="20" name="TextBox 82"/>
          <p:cNvSpPr txBox="1"/>
          <p:nvPr/>
        </p:nvSpPr>
        <p:spPr>
          <a:xfrm>
            <a:off x="533483" y="1935287"/>
            <a:ext cx="890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5G</a:t>
            </a:r>
          </a:p>
          <a:p>
            <a:pPr algn="ctr"/>
            <a:r>
              <a:rPr lang="en-US" sz="1200" dirty="0"/>
              <a:t>Application</a:t>
            </a:r>
          </a:p>
          <a:p>
            <a:pPr algn="ctr"/>
            <a:r>
              <a:rPr lang="en-US" sz="1200" dirty="0"/>
              <a:t>Ecosystem</a:t>
            </a:r>
          </a:p>
        </p:txBody>
      </p:sp>
      <p:pic>
        <p:nvPicPr>
          <p:cNvPr id="21" name="Picture 8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6967" y="3405833"/>
            <a:ext cx="578678" cy="710845"/>
          </a:xfrm>
          <a:prstGeom prst="rect">
            <a:avLst/>
          </a:prstGeom>
        </p:spPr>
      </p:pic>
      <p:pic>
        <p:nvPicPr>
          <p:cNvPr id="22" name="Picture 8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581" y="3798097"/>
            <a:ext cx="714829" cy="303387"/>
          </a:xfrm>
          <a:prstGeom prst="rect">
            <a:avLst/>
          </a:prstGeom>
        </p:spPr>
      </p:pic>
      <p:sp>
        <p:nvSpPr>
          <p:cNvPr id="23" name="Rounded Rectangle 23"/>
          <p:cNvSpPr/>
          <p:nvPr/>
        </p:nvSpPr>
        <p:spPr>
          <a:xfrm>
            <a:off x="719375" y="4317454"/>
            <a:ext cx="712831" cy="31777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UE/CPE</a:t>
            </a:r>
          </a:p>
        </p:txBody>
      </p:sp>
      <p:sp>
        <p:nvSpPr>
          <p:cNvPr id="24" name="Rounded Rectangle 27"/>
          <p:cNvSpPr/>
          <p:nvPr/>
        </p:nvSpPr>
        <p:spPr>
          <a:xfrm>
            <a:off x="2201395" y="4178624"/>
            <a:ext cx="841726" cy="4784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RU</a:t>
            </a:r>
          </a:p>
        </p:txBody>
      </p:sp>
      <p:sp>
        <p:nvSpPr>
          <p:cNvPr id="25" name="Rounded Rectangle 28"/>
          <p:cNvSpPr/>
          <p:nvPr/>
        </p:nvSpPr>
        <p:spPr>
          <a:xfrm>
            <a:off x="3900916" y="4178624"/>
            <a:ext cx="749431" cy="478411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DU</a:t>
            </a:r>
          </a:p>
        </p:txBody>
      </p:sp>
      <p:sp>
        <p:nvSpPr>
          <p:cNvPr id="26" name="Rounded Rectangle 29"/>
          <p:cNvSpPr/>
          <p:nvPr/>
        </p:nvSpPr>
        <p:spPr>
          <a:xfrm>
            <a:off x="5501147" y="4178624"/>
            <a:ext cx="712831" cy="45850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CU-UP</a:t>
            </a:r>
          </a:p>
        </p:txBody>
      </p:sp>
      <p:pic>
        <p:nvPicPr>
          <p:cNvPr id="27" name="Picture 89"/>
          <p:cNvPicPr>
            <a:picLocks noChangeAspect="1"/>
          </p:cNvPicPr>
          <p:nvPr/>
        </p:nvPicPr>
        <p:blipFill>
          <a:blip r:embed="rId11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4165" y="3984711"/>
            <a:ext cx="1301128" cy="1301128"/>
          </a:xfrm>
          <a:prstGeom prst="rect">
            <a:avLst/>
          </a:prstGeom>
          <a:noFill/>
        </p:spPr>
      </p:pic>
      <p:sp>
        <p:nvSpPr>
          <p:cNvPr id="28" name="TextBox 90"/>
          <p:cNvSpPr txBox="1"/>
          <p:nvPr/>
        </p:nvSpPr>
        <p:spPr>
          <a:xfrm>
            <a:off x="10991688" y="4116678"/>
            <a:ext cx="689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Internet</a:t>
            </a:r>
          </a:p>
        </p:txBody>
      </p:sp>
      <p:sp>
        <p:nvSpPr>
          <p:cNvPr id="29" name="TextBox 91"/>
          <p:cNvSpPr txBox="1"/>
          <p:nvPr/>
        </p:nvSpPr>
        <p:spPr>
          <a:xfrm>
            <a:off x="5971002" y="4763594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Edge</a:t>
            </a:r>
          </a:p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Cloud</a:t>
            </a:r>
          </a:p>
        </p:txBody>
      </p:sp>
      <p:sp>
        <p:nvSpPr>
          <p:cNvPr id="30" name="TextBox 92"/>
          <p:cNvSpPr txBox="1"/>
          <p:nvPr/>
        </p:nvSpPr>
        <p:spPr>
          <a:xfrm>
            <a:off x="2280138" y="2773811"/>
            <a:ext cx="977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Macro Radio</a:t>
            </a:r>
          </a:p>
          <a:p>
            <a:pPr algn="ctr"/>
            <a:r>
              <a:rPr lang="en-US" sz="1200" dirty="0"/>
              <a:t>&amp; Small Cell</a:t>
            </a:r>
          </a:p>
          <a:p>
            <a:pPr algn="ctr"/>
            <a:r>
              <a:rPr lang="en-US" sz="1200" dirty="0"/>
              <a:t>Antennas</a:t>
            </a:r>
          </a:p>
        </p:txBody>
      </p:sp>
      <p:sp>
        <p:nvSpPr>
          <p:cNvPr id="31" name="TextBox 93"/>
          <p:cNvSpPr txBox="1"/>
          <p:nvPr/>
        </p:nvSpPr>
        <p:spPr>
          <a:xfrm>
            <a:off x="3787445" y="3283698"/>
            <a:ext cx="1016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5G</a:t>
            </a:r>
          </a:p>
          <a:p>
            <a:pPr algn="ctr"/>
            <a:r>
              <a:rPr lang="en-US" sz="1200" dirty="0"/>
              <a:t>Base Stations</a:t>
            </a:r>
          </a:p>
        </p:txBody>
      </p:sp>
      <p:sp>
        <p:nvSpPr>
          <p:cNvPr id="32" name="TextBox 94"/>
          <p:cNvSpPr txBox="1"/>
          <p:nvPr/>
        </p:nvSpPr>
        <p:spPr>
          <a:xfrm>
            <a:off x="10781370" y="4595528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External Content</a:t>
            </a:r>
          </a:p>
        </p:txBody>
      </p:sp>
      <p:grpSp>
        <p:nvGrpSpPr>
          <p:cNvPr id="33" name="Group 95"/>
          <p:cNvGrpSpPr/>
          <p:nvPr/>
        </p:nvGrpSpPr>
        <p:grpSpPr>
          <a:xfrm>
            <a:off x="154760" y="3601427"/>
            <a:ext cx="582617" cy="774934"/>
            <a:chOff x="1099376" y="4194209"/>
            <a:chExt cx="582617" cy="774934"/>
          </a:xfrm>
        </p:grpSpPr>
        <p:pic>
          <p:nvPicPr>
            <p:cNvPr id="34" name="Picture 96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9376" y="4386526"/>
              <a:ext cx="582617" cy="582617"/>
            </a:xfrm>
            <a:prstGeom prst="rect">
              <a:avLst/>
            </a:prstGeom>
          </p:spPr>
        </p:pic>
        <p:pic>
          <p:nvPicPr>
            <p:cNvPr id="35" name="Picture 9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7987" y="4194209"/>
              <a:ext cx="178899" cy="178899"/>
            </a:xfrm>
            <a:prstGeom prst="rect">
              <a:avLst/>
            </a:prstGeom>
          </p:spPr>
        </p:pic>
      </p:grpSp>
      <p:sp>
        <p:nvSpPr>
          <p:cNvPr id="36" name="Rounded Rectangle 72"/>
          <p:cNvSpPr/>
          <p:nvPr/>
        </p:nvSpPr>
        <p:spPr>
          <a:xfrm>
            <a:off x="6508737" y="3301698"/>
            <a:ext cx="860123" cy="43967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CU-CP-H</a:t>
            </a:r>
          </a:p>
        </p:txBody>
      </p:sp>
      <p:sp>
        <p:nvSpPr>
          <p:cNvPr id="37" name="Rounded Rectangle 73"/>
          <p:cNvSpPr/>
          <p:nvPr/>
        </p:nvSpPr>
        <p:spPr>
          <a:xfrm>
            <a:off x="6508737" y="3974228"/>
            <a:ext cx="860123" cy="4362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CU-CP-L</a:t>
            </a:r>
          </a:p>
        </p:txBody>
      </p:sp>
      <p:cxnSp>
        <p:nvCxnSpPr>
          <p:cNvPr id="38" name="Straight Arrow Connector 100"/>
          <p:cNvCxnSpPr/>
          <p:nvPr/>
        </p:nvCxnSpPr>
        <p:spPr>
          <a:xfrm>
            <a:off x="6938798" y="3741373"/>
            <a:ext cx="0" cy="218435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101"/>
          <p:cNvPicPr>
            <a:picLocks noChangeAspect="1"/>
          </p:cNvPicPr>
          <p:nvPr/>
        </p:nvPicPr>
        <p:blipFill>
          <a:blip r:embed="rId11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5613" y="3962165"/>
            <a:ext cx="1301128" cy="1154454"/>
          </a:xfrm>
          <a:prstGeom prst="rect">
            <a:avLst/>
          </a:prstGeom>
          <a:noFill/>
        </p:spPr>
      </p:pic>
      <p:cxnSp>
        <p:nvCxnSpPr>
          <p:cNvPr id="40" name="Straight Connector 102"/>
          <p:cNvCxnSpPr>
            <a:stCxn id="24" idx="3"/>
            <a:endCxn id="25" idx="1"/>
          </p:cNvCxnSpPr>
          <p:nvPr/>
        </p:nvCxnSpPr>
        <p:spPr>
          <a:xfrm>
            <a:off x="3043121" y="4417830"/>
            <a:ext cx="857795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103"/>
          <p:cNvCxnSpPr/>
          <p:nvPr/>
        </p:nvCxnSpPr>
        <p:spPr>
          <a:xfrm flipV="1">
            <a:off x="4650347" y="4399107"/>
            <a:ext cx="850800" cy="9954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104"/>
          <p:cNvCxnSpPr/>
          <p:nvPr/>
        </p:nvCxnSpPr>
        <p:spPr>
          <a:xfrm>
            <a:off x="6213978" y="4377595"/>
            <a:ext cx="194309" cy="0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105"/>
          <p:cNvCxnSpPr/>
          <p:nvPr/>
        </p:nvCxnSpPr>
        <p:spPr>
          <a:xfrm>
            <a:off x="2124129" y="2090782"/>
            <a:ext cx="0" cy="356766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4" name="TextBox 106"/>
          <p:cNvSpPr txBox="1"/>
          <p:nvPr/>
        </p:nvSpPr>
        <p:spPr>
          <a:xfrm>
            <a:off x="2234132" y="5157957"/>
            <a:ext cx="5352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 – Remote Radio Unit</a:t>
            </a:r>
          </a:p>
          <a:p>
            <a:r>
              <a:rPr lang="en-US" dirty="0"/>
              <a:t>DU – Distributed Unit (5G Base Unit)</a:t>
            </a:r>
          </a:p>
          <a:p>
            <a:r>
              <a:rPr lang="en-US" dirty="0"/>
              <a:t>CU-UP – Centralized User Plane</a:t>
            </a:r>
          </a:p>
          <a:p>
            <a:r>
              <a:rPr lang="en-US" dirty="0"/>
              <a:t>CU-CP – Centralized Control Plane (</a:t>
            </a:r>
            <a:r>
              <a:rPr lang="en-US" dirty="0" smtClean="0"/>
              <a:t>low/high split is FFS)</a:t>
            </a:r>
            <a:endParaRPr lang="en-US" dirty="0"/>
          </a:p>
        </p:txBody>
      </p:sp>
      <p:sp>
        <p:nvSpPr>
          <p:cNvPr id="45" name="TextBox 107"/>
          <p:cNvSpPr txBox="1"/>
          <p:nvPr/>
        </p:nvSpPr>
        <p:spPr>
          <a:xfrm>
            <a:off x="2846398" y="4684110"/>
            <a:ext cx="1200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Front Haul</a:t>
            </a:r>
          </a:p>
        </p:txBody>
      </p:sp>
      <p:sp>
        <p:nvSpPr>
          <p:cNvPr id="46" name="TextBox 108"/>
          <p:cNvSpPr txBox="1"/>
          <p:nvPr/>
        </p:nvSpPr>
        <p:spPr>
          <a:xfrm>
            <a:off x="4526967" y="4686228"/>
            <a:ext cx="1200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Mid Haul</a:t>
            </a:r>
          </a:p>
        </p:txBody>
      </p:sp>
      <p:sp>
        <p:nvSpPr>
          <p:cNvPr id="47" name="TextBox 109"/>
          <p:cNvSpPr txBox="1"/>
          <p:nvPr/>
        </p:nvSpPr>
        <p:spPr>
          <a:xfrm>
            <a:off x="7649351" y="4430178"/>
            <a:ext cx="1200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Back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Haul</a:t>
            </a:r>
          </a:p>
        </p:txBody>
      </p:sp>
      <p:grpSp>
        <p:nvGrpSpPr>
          <p:cNvPr id="48" name="Group 110"/>
          <p:cNvGrpSpPr/>
          <p:nvPr/>
        </p:nvGrpSpPr>
        <p:grpSpPr>
          <a:xfrm>
            <a:off x="8693994" y="3609385"/>
            <a:ext cx="1301128" cy="1301128"/>
            <a:chOff x="8158690" y="3756726"/>
            <a:chExt cx="1301128" cy="1301128"/>
          </a:xfrm>
          <a:solidFill>
            <a:schemeClr val="bg1"/>
          </a:solidFill>
        </p:grpSpPr>
        <p:sp>
          <p:nvSpPr>
            <p:cNvPr id="49" name="Freeform 81"/>
            <p:cNvSpPr/>
            <p:nvPr/>
          </p:nvSpPr>
          <p:spPr>
            <a:xfrm>
              <a:off x="9101818" y="4255408"/>
              <a:ext cx="303439" cy="738868"/>
            </a:xfrm>
            <a:custGeom>
              <a:avLst/>
              <a:gdLst>
                <a:gd name="connsiteX0" fmla="*/ 32657 w 348343"/>
                <a:gd name="connsiteY0" fmla="*/ 0 h 653143"/>
                <a:gd name="connsiteX1" fmla="*/ 152400 w 348343"/>
                <a:gd name="connsiteY1" fmla="*/ 217714 h 653143"/>
                <a:gd name="connsiteX2" fmla="*/ 348343 w 348343"/>
                <a:gd name="connsiteY2" fmla="*/ 326572 h 653143"/>
                <a:gd name="connsiteX3" fmla="*/ 326571 w 348343"/>
                <a:gd name="connsiteY3" fmla="*/ 478972 h 653143"/>
                <a:gd name="connsiteX4" fmla="*/ 228600 w 348343"/>
                <a:gd name="connsiteY4" fmla="*/ 620486 h 653143"/>
                <a:gd name="connsiteX5" fmla="*/ 0 w 348343"/>
                <a:gd name="connsiteY5" fmla="*/ 653143 h 653143"/>
                <a:gd name="connsiteX6" fmla="*/ 32657 w 348343"/>
                <a:gd name="connsiteY6" fmla="*/ 0 h 653143"/>
                <a:gd name="connsiteX0" fmla="*/ 7257 w 322943"/>
                <a:gd name="connsiteY0" fmla="*/ 0 h 694418"/>
                <a:gd name="connsiteX1" fmla="*/ 127000 w 322943"/>
                <a:gd name="connsiteY1" fmla="*/ 217714 h 694418"/>
                <a:gd name="connsiteX2" fmla="*/ 322943 w 322943"/>
                <a:gd name="connsiteY2" fmla="*/ 326572 h 694418"/>
                <a:gd name="connsiteX3" fmla="*/ 301171 w 322943"/>
                <a:gd name="connsiteY3" fmla="*/ 478972 h 694418"/>
                <a:gd name="connsiteX4" fmla="*/ 203200 w 322943"/>
                <a:gd name="connsiteY4" fmla="*/ 620486 h 694418"/>
                <a:gd name="connsiteX5" fmla="*/ 0 w 322943"/>
                <a:gd name="connsiteY5" fmla="*/ 694418 h 694418"/>
                <a:gd name="connsiteX6" fmla="*/ 7257 w 322943"/>
                <a:gd name="connsiteY6" fmla="*/ 0 h 694418"/>
                <a:gd name="connsiteX0" fmla="*/ 7257 w 322943"/>
                <a:gd name="connsiteY0" fmla="*/ 0 h 694418"/>
                <a:gd name="connsiteX1" fmla="*/ 127000 w 322943"/>
                <a:gd name="connsiteY1" fmla="*/ 217714 h 694418"/>
                <a:gd name="connsiteX2" fmla="*/ 322943 w 322943"/>
                <a:gd name="connsiteY2" fmla="*/ 326572 h 694418"/>
                <a:gd name="connsiteX3" fmla="*/ 301171 w 322943"/>
                <a:gd name="connsiteY3" fmla="*/ 478972 h 694418"/>
                <a:gd name="connsiteX4" fmla="*/ 149225 w 322943"/>
                <a:gd name="connsiteY4" fmla="*/ 690336 h 694418"/>
                <a:gd name="connsiteX5" fmla="*/ 0 w 322943"/>
                <a:gd name="connsiteY5" fmla="*/ 694418 h 694418"/>
                <a:gd name="connsiteX6" fmla="*/ 7257 w 322943"/>
                <a:gd name="connsiteY6" fmla="*/ 0 h 694418"/>
                <a:gd name="connsiteX0" fmla="*/ 0 w 325211"/>
                <a:gd name="connsiteY0" fmla="*/ 0 h 738868"/>
                <a:gd name="connsiteX1" fmla="*/ 129268 w 325211"/>
                <a:gd name="connsiteY1" fmla="*/ 262164 h 738868"/>
                <a:gd name="connsiteX2" fmla="*/ 325211 w 325211"/>
                <a:gd name="connsiteY2" fmla="*/ 371022 h 738868"/>
                <a:gd name="connsiteX3" fmla="*/ 303439 w 325211"/>
                <a:gd name="connsiteY3" fmla="*/ 523422 h 738868"/>
                <a:gd name="connsiteX4" fmla="*/ 151493 w 325211"/>
                <a:gd name="connsiteY4" fmla="*/ 734786 h 738868"/>
                <a:gd name="connsiteX5" fmla="*/ 2268 w 325211"/>
                <a:gd name="connsiteY5" fmla="*/ 738868 h 738868"/>
                <a:gd name="connsiteX6" fmla="*/ 0 w 325211"/>
                <a:gd name="connsiteY6" fmla="*/ 0 h 738868"/>
                <a:gd name="connsiteX0" fmla="*/ 0 w 325211"/>
                <a:gd name="connsiteY0" fmla="*/ 0 h 738868"/>
                <a:gd name="connsiteX1" fmla="*/ 81643 w 325211"/>
                <a:gd name="connsiteY1" fmla="*/ 71664 h 738868"/>
                <a:gd name="connsiteX2" fmla="*/ 325211 w 325211"/>
                <a:gd name="connsiteY2" fmla="*/ 371022 h 738868"/>
                <a:gd name="connsiteX3" fmla="*/ 303439 w 325211"/>
                <a:gd name="connsiteY3" fmla="*/ 523422 h 738868"/>
                <a:gd name="connsiteX4" fmla="*/ 151493 w 325211"/>
                <a:gd name="connsiteY4" fmla="*/ 734786 h 738868"/>
                <a:gd name="connsiteX5" fmla="*/ 2268 w 325211"/>
                <a:gd name="connsiteY5" fmla="*/ 738868 h 738868"/>
                <a:gd name="connsiteX6" fmla="*/ 0 w 325211"/>
                <a:gd name="connsiteY6" fmla="*/ 0 h 738868"/>
                <a:gd name="connsiteX0" fmla="*/ 0 w 325211"/>
                <a:gd name="connsiteY0" fmla="*/ 0 h 738868"/>
                <a:gd name="connsiteX1" fmla="*/ 81643 w 325211"/>
                <a:gd name="connsiteY1" fmla="*/ 71664 h 738868"/>
                <a:gd name="connsiteX2" fmla="*/ 325211 w 325211"/>
                <a:gd name="connsiteY2" fmla="*/ 371022 h 738868"/>
                <a:gd name="connsiteX3" fmla="*/ 303439 w 325211"/>
                <a:gd name="connsiteY3" fmla="*/ 523422 h 738868"/>
                <a:gd name="connsiteX4" fmla="*/ 151493 w 325211"/>
                <a:gd name="connsiteY4" fmla="*/ 734786 h 738868"/>
                <a:gd name="connsiteX5" fmla="*/ 2268 w 325211"/>
                <a:gd name="connsiteY5" fmla="*/ 738868 h 738868"/>
                <a:gd name="connsiteX6" fmla="*/ 0 w 325211"/>
                <a:gd name="connsiteY6" fmla="*/ 0 h 738868"/>
                <a:gd name="connsiteX0" fmla="*/ 0 w 325211"/>
                <a:gd name="connsiteY0" fmla="*/ 0 h 738868"/>
                <a:gd name="connsiteX1" fmla="*/ 81643 w 325211"/>
                <a:gd name="connsiteY1" fmla="*/ 71664 h 738868"/>
                <a:gd name="connsiteX2" fmla="*/ 325211 w 325211"/>
                <a:gd name="connsiteY2" fmla="*/ 371022 h 738868"/>
                <a:gd name="connsiteX3" fmla="*/ 303439 w 325211"/>
                <a:gd name="connsiteY3" fmla="*/ 523422 h 738868"/>
                <a:gd name="connsiteX4" fmla="*/ 151493 w 325211"/>
                <a:gd name="connsiteY4" fmla="*/ 734786 h 738868"/>
                <a:gd name="connsiteX5" fmla="*/ 2268 w 325211"/>
                <a:gd name="connsiteY5" fmla="*/ 738868 h 738868"/>
                <a:gd name="connsiteX6" fmla="*/ 0 w 325211"/>
                <a:gd name="connsiteY6" fmla="*/ 0 h 738868"/>
                <a:gd name="connsiteX0" fmla="*/ 0 w 303439"/>
                <a:gd name="connsiteY0" fmla="*/ 0 h 738868"/>
                <a:gd name="connsiteX1" fmla="*/ 81643 w 303439"/>
                <a:gd name="connsiteY1" fmla="*/ 71664 h 738868"/>
                <a:gd name="connsiteX2" fmla="*/ 299811 w 303439"/>
                <a:gd name="connsiteY2" fmla="*/ 374197 h 738868"/>
                <a:gd name="connsiteX3" fmla="*/ 303439 w 303439"/>
                <a:gd name="connsiteY3" fmla="*/ 523422 h 738868"/>
                <a:gd name="connsiteX4" fmla="*/ 151493 w 303439"/>
                <a:gd name="connsiteY4" fmla="*/ 734786 h 738868"/>
                <a:gd name="connsiteX5" fmla="*/ 2268 w 303439"/>
                <a:gd name="connsiteY5" fmla="*/ 738868 h 738868"/>
                <a:gd name="connsiteX6" fmla="*/ 0 w 303439"/>
                <a:gd name="connsiteY6" fmla="*/ 0 h 738868"/>
                <a:gd name="connsiteX0" fmla="*/ 0 w 303439"/>
                <a:gd name="connsiteY0" fmla="*/ 0 h 738868"/>
                <a:gd name="connsiteX1" fmla="*/ 81643 w 303439"/>
                <a:gd name="connsiteY1" fmla="*/ 71664 h 738868"/>
                <a:gd name="connsiteX2" fmla="*/ 299811 w 303439"/>
                <a:gd name="connsiteY2" fmla="*/ 374197 h 738868"/>
                <a:gd name="connsiteX3" fmla="*/ 303439 w 303439"/>
                <a:gd name="connsiteY3" fmla="*/ 523422 h 738868"/>
                <a:gd name="connsiteX4" fmla="*/ 151493 w 303439"/>
                <a:gd name="connsiteY4" fmla="*/ 734786 h 738868"/>
                <a:gd name="connsiteX5" fmla="*/ 2268 w 303439"/>
                <a:gd name="connsiteY5" fmla="*/ 738868 h 738868"/>
                <a:gd name="connsiteX6" fmla="*/ 0 w 303439"/>
                <a:gd name="connsiteY6" fmla="*/ 0 h 73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439" h="738868">
                  <a:moveTo>
                    <a:pt x="0" y="0"/>
                  </a:moveTo>
                  <a:lnTo>
                    <a:pt x="81643" y="71664"/>
                  </a:lnTo>
                  <a:cubicBezTo>
                    <a:pt x="89807" y="219075"/>
                    <a:pt x="218622" y="274411"/>
                    <a:pt x="299811" y="374197"/>
                  </a:cubicBezTo>
                  <a:cubicBezTo>
                    <a:pt x="301020" y="423939"/>
                    <a:pt x="302230" y="473680"/>
                    <a:pt x="303439" y="523422"/>
                  </a:cubicBezTo>
                  <a:lnTo>
                    <a:pt x="151493" y="734786"/>
                  </a:lnTo>
                  <a:lnTo>
                    <a:pt x="2268" y="73886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0" name="Picture 112"/>
            <p:cNvPicPr>
              <a:picLocks noChangeAspect="1"/>
            </p:cNvPicPr>
            <p:nvPr/>
          </p:nvPicPr>
          <p:blipFill>
            <a:blip r:embed="rId11" cstate="screen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58690" y="3756726"/>
              <a:ext cx="1301128" cy="1301128"/>
            </a:xfrm>
            <a:prstGeom prst="rect">
              <a:avLst/>
            </a:prstGeom>
            <a:grpFill/>
          </p:spPr>
        </p:pic>
      </p:grpSp>
      <p:sp>
        <p:nvSpPr>
          <p:cNvPr id="51" name="TextBox 113"/>
          <p:cNvSpPr txBox="1"/>
          <p:nvPr/>
        </p:nvSpPr>
        <p:spPr>
          <a:xfrm>
            <a:off x="8949240" y="4147537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Centralized</a:t>
            </a:r>
          </a:p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Cloud</a:t>
            </a:r>
          </a:p>
        </p:txBody>
      </p:sp>
      <p:sp>
        <p:nvSpPr>
          <p:cNvPr id="52" name="Rectangle: Rounded Corners 36"/>
          <p:cNvSpPr/>
          <p:nvPr/>
        </p:nvSpPr>
        <p:spPr>
          <a:xfrm>
            <a:off x="7981982" y="3067342"/>
            <a:ext cx="3038232" cy="85619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5E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Disaggregated Core</a:t>
            </a:r>
          </a:p>
        </p:txBody>
      </p:sp>
      <p:sp>
        <p:nvSpPr>
          <p:cNvPr id="53" name="Rounded Rectangle 30"/>
          <p:cNvSpPr/>
          <p:nvPr/>
        </p:nvSpPr>
        <p:spPr>
          <a:xfrm>
            <a:off x="8073529" y="3396575"/>
            <a:ext cx="712831" cy="417721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UPF</a:t>
            </a:r>
          </a:p>
        </p:txBody>
      </p:sp>
      <p:sp>
        <p:nvSpPr>
          <p:cNvPr id="54" name="Rounded Rectangle 30"/>
          <p:cNvSpPr/>
          <p:nvPr/>
        </p:nvSpPr>
        <p:spPr>
          <a:xfrm>
            <a:off x="8804913" y="3396575"/>
            <a:ext cx="712831" cy="417721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SMF</a:t>
            </a:r>
          </a:p>
        </p:txBody>
      </p:sp>
      <p:sp>
        <p:nvSpPr>
          <p:cNvPr id="55" name="Rounded Rectangle 30"/>
          <p:cNvSpPr/>
          <p:nvPr/>
        </p:nvSpPr>
        <p:spPr>
          <a:xfrm>
            <a:off x="9536297" y="3396575"/>
            <a:ext cx="712831" cy="417721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UDM</a:t>
            </a:r>
          </a:p>
        </p:txBody>
      </p:sp>
      <p:sp>
        <p:nvSpPr>
          <p:cNvPr id="56" name="Rounded Rectangle 30"/>
          <p:cNvSpPr/>
          <p:nvPr/>
        </p:nvSpPr>
        <p:spPr>
          <a:xfrm>
            <a:off x="10267682" y="3396575"/>
            <a:ext cx="712831" cy="417721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AUSF</a:t>
            </a:r>
          </a:p>
        </p:txBody>
      </p:sp>
      <p:sp>
        <p:nvSpPr>
          <p:cNvPr id="57" name="Rectangle 125"/>
          <p:cNvSpPr/>
          <p:nvPr/>
        </p:nvSpPr>
        <p:spPr>
          <a:xfrm>
            <a:off x="2223740" y="1066709"/>
            <a:ext cx="9105384" cy="8806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126"/>
          <p:cNvSpPr/>
          <p:nvPr/>
        </p:nvSpPr>
        <p:spPr>
          <a:xfrm>
            <a:off x="2319592" y="1147048"/>
            <a:ext cx="3054668" cy="7207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ONAP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Management - Design</a:t>
            </a:r>
          </a:p>
        </p:txBody>
      </p:sp>
      <p:sp>
        <p:nvSpPr>
          <p:cNvPr id="59" name="Rectangle 127"/>
          <p:cNvSpPr/>
          <p:nvPr/>
        </p:nvSpPr>
        <p:spPr>
          <a:xfrm>
            <a:off x="5477614" y="1150417"/>
            <a:ext cx="5760067" cy="7207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ONAP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Management - Runtime</a:t>
            </a:r>
          </a:p>
        </p:txBody>
      </p:sp>
      <p:sp>
        <p:nvSpPr>
          <p:cNvPr id="60" name="Rectangle 3"/>
          <p:cNvSpPr/>
          <p:nvPr/>
        </p:nvSpPr>
        <p:spPr>
          <a:xfrm>
            <a:off x="7594790" y="5152846"/>
            <a:ext cx="43691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UPF – User Plane Function		</a:t>
            </a:r>
          </a:p>
          <a:p>
            <a:r>
              <a:rPr lang="en-US" dirty="0"/>
              <a:t>SMF – Session Management Function</a:t>
            </a:r>
          </a:p>
          <a:p>
            <a:r>
              <a:rPr lang="en-US" dirty="0"/>
              <a:t>UDM – Unified Data Management Function</a:t>
            </a:r>
          </a:p>
          <a:p>
            <a:r>
              <a:rPr lang="en-US" dirty="0"/>
              <a:t>AUSF – Authentication Service Function</a:t>
            </a:r>
          </a:p>
        </p:txBody>
      </p:sp>
      <p:sp>
        <p:nvSpPr>
          <p:cNvPr id="61" name="Rectangle 66"/>
          <p:cNvSpPr/>
          <p:nvPr/>
        </p:nvSpPr>
        <p:spPr>
          <a:xfrm>
            <a:off x="3079936" y="2126710"/>
            <a:ext cx="3286586" cy="34634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 Network Elements</a:t>
            </a:r>
          </a:p>
        </p:txBody>
      </p:sp>
      <p:sp>
        <p:nvSpPr>
          <p:cNvPr id="62" name="Rectangle 67"/>
          <p:cNvSpPr/>
          <p:nvPr/>
        </p:nvSpPr>
        <p:spPr>
          <a:xfrm>
            <a:off x="7879944" y="2071856"/>
            <a:ext cx="3242308" cy="3779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Core Network Elements</a:t>
            </a:r>
          </a:p>
        </p:txBody>
      </p:sp>
    </p:spTree>
    <p:extLst>
      <p:ext uri="{BB962C8B-B14F-4D97-AF65-F5344CB8AC3E}">
        <p14:creationId xmlns:p14="http://schemas.microsoft.com/office/powerpoint/2010/main" val="76711111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5G </a:t>
            </a:r>
            <a:r>
              <a:rPr lang="en-US" dirty="0"/>
              <a:t>Use Case in </a:t>
            </a:r>
            <a:r>
              <a:rPr lang="en-US" dirty="0" smtClean="0"/>
              <a:t>Beijing</a:t>
            </a:r>
            <a:endParaRPr lang="en-US" dirty="0"/>
          </a:p>
        </p:txBody>
      </p:sp>
      <p:graphicFrame>
        <p:nvGraphicFramePr>
          <p:cNvPr id="7" name="内容占位符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1487802"/>
              </p:ext>
            </p:extLst>
          </p:nvPr>
        </p:nvGraphicFramePr>
        <p:xfrm>
          <a:off x="314961" y="1198347"/>
          <a:ext cx="11506200" cy="2085146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4219686"/>
                <a:gridCol w="7286514"/>
              </a:tblGrid>
              <a:tr h="30827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5G</a:t>
                      </a:r>
                      <a:r>
                        <a:rPr lang="en-US" altLang="zh-CN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Use Case: </a:t>
                      </a:r>
                      <a:r>
                        <a:rPr lang="en-US" altLang="zh-CN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RAN deployment, Slicing, SON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3" marR="9523" marT="9523" marB="0"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b"/>
                </a:tc>
              </a:tr>
              <a:tr h="37418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Sub Case A – 5G RAN Deployment</a:t>
                      </a:r>
                      <a:endParaRPr lang="en-US" sz="14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3" marR="9523" marT="952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Expand ONAP capabilities to support different </a:t>
                      </a:r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lifecycle management aspects of PNF </a:t>
                      </a:r>
                      <a:r>
                        <a:rPr lang="en-US" sz="1400" b="1" i="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&amp; VNF</a:t>
                      </a:r>
                      <a:endParaRPr lang="en-US" sz="14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3" marR="9523" marT="9523" marB="0" anchor="ctr"/>
                </a:tc>
              </a:tr>
              <a:tr h="40063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Sub Case B – 5G Slicing</a:t>
                      </a:r>
                      <a:endParaRPr lang="en-US" sz="1400" b="0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3" marR="9523" marT="952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ONAP enhancements in the areas of </a:t>
                      </a:r>
                      <a:r>
                        <a:rPr lang="en-US" sz="14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SDC/AAI modeling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and service definition, lifecycle management of </a:t>
                      </a:r>
                      <a:r>
                        <a:rPr lang="en-US" sz="14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slices</a:t>
                      </a:r>
                      <a:endParaRPr lang="en-US" sz="1400" b="0" i="0" u="none" strike="noStrike" kern="1200" dirty="0"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3" marR="9523" marT="9523" marB="0" anchor="ctr"/>
                </a:tc>
              </a:tr>
              <a:tr h="37817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400" b="0" i="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Sub Case C – 5G Optimization</a:t>
                      </a:r>
                    </a:p>
                  </a:txBody>
                  <a:tcPr marL="9523" marR="9523" marT="952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Performance optimization, e.g. </a:t>
                      </a:r>
                      <a:r>
                        <a:rPr lang="en-US" sz="14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SON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. (conflict resolution,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policy-driven optimization capabilities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)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3" marR="9523" marT="9523" marB="0" anchor="ctr"/>
                </a:tc>
              </a:tr>
              <a:tr h="46813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altLang="zh-CN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Sub Case D – ONAP</a:t>
                      </a:r>
                      <a:r>
                        <a:rPr lang="en-US" altLang="zh-CN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Optimization Framework and Multi Cloud</a:t>
                      </a:r>
                    </a:p>
                  </a:txBody>
                  <a:tcPr marL="9523" marR="9523" marT="952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OOF enhancements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for optimal placement of resources and multi-cloud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3" marR="9523" marT="9523" marB="0" anchor="ctr"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323507" y="3318268"/>
            <a:ext cx="11497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hlinkClick r:id="rId2"/>
              </a:rPr>
              <a:t>https://wiki.onap.org/display/DW/Use+case+proposal%3A+5G-+</a:t>
            </a:r>
            <a:r>
              <a:rPr lang="en-US" altLang="zh-CN" dirty="0" smtClean="0">
                <a:hlinkClick r:id="rId2"/>
              </a:rPr>
              <a:t>RAN+deployment%2C+Slicing%2C+SON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61" y="3745239"/>
            <a:ext cx="5231240" cy="231559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825931" y="4001076"/>
            <a:ext cx="59330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PNF support is the most important issue in ONAP 5G use case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PNF support only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 e.g. CU/DU split, CU/DU combination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PNF &amp; VNF hybrid support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 e.g. DU as PNF, CU as VNF</a:t>
            </a:r>
          </a:p>
          <a:p>
            <a:pPr>
              <a:lnSpc>
                <a:spcPct val="150000"/>
              </a:lnSpc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Slicing is not mature enough for ONAP implementation.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Optimization need more time for study.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64023" y="6060836"/>
            <a:ext cx="4836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Network Virtualization Analysis: 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PNF vs. VNF is 1:3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87308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PNF Achievements in Beijing 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172" y="1125503"/>
            <a:ext cx="4019735" cy="498978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530" y="1125503"/>
            <a:ext cx="4663978" cy="498978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77667" y="6118786"/>
            <a:ext cx="10536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1. Complete </a:t>
            </a:r>
            <a:r>
              <a:rPr lang="en-US" altLang="zh-CN" dirty="0"/>
              <a:t>the </a:t>
            </a:r>
            <a:r>
              <a:rPr lang="en-US" altLang="zh-CN" dirty="0"/>
              <a:t>PNF PnP</a:t>
            </a:r>
            <a:r>
              <a:rPr lang="zh-CN" altLang="en-US" dirty="0"/>
              <a:t> </a:t>
            </a:r>
            <a:r>
              <a:rPr lang="en-US" altLang="zh-CN" dirty="0"/>
              <a:t>flows </a:t>
            </a:r>
            <a:r>
              <a:rPr lang="en-US" altLang="zh-CN" dirty="0" smtClean="0"/>
              <a:t>design.     2. Complete parts of the source code, e.g. PRH enhancement.</a:t>
            </a:r>
            <a:endParaRPr lang="zh-CN" altLang="en-US" b="1" dirty="0">
              <a:solidFill>
                <a:srgbClr val="FF0000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989985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F185149-12AF-4530-9094-421E682FA2BA}"/>
              </a:ext>
            </a:extLst>
          </p:cNvPr>
          <p:cNvSpPr/>
          <p:nvPr/>
        </p:nvSpPr>
        <p:spPr>
          <a:xfrm>
            <a:off x="4003429" y="5034213"/>
            <a:ext cx="5057652" cy="12432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2815" y="93913"/>
            <a:ext cx="10972800" cy="640080"/>
          </a:xfrm>
        </p:spPr>
        <p:txBody>
          <a:bodyPr>
            <a:normAutofit/>
          </a:bodyPr>
          <a:lstStyle/>
          <a:p>
            <a:r>
              <a:rPr lang="en-US" dirty="0"/>
              <a:t>5G Network Architecture &amp; Casablanca Scope</a:t>
            </a:r>
          </a:p>
        </p:txBody>
      </p:sp>
      <p:sp>
        <p:nvSpPr>
          <p:cNvPr id="69" name="Rectangle 68"/>
          <p:cNvSpPr/>
          <p:nvPr/>
        </p:nvSpPr>
        <p:spPr>
          <a:xfrm>
            <a:off x="6778078" y="5263392"/>
            <a:ext cx="1999225" cy="667771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ounded Rectangle 28"/>
          <p:cNvSpPr/>
          <p:nvPr/>
        </p:nvSpPr>
        <p:spPr>
          <a:xfrm>
            <a:off x="5019717" y="5338621"/>
            <a:ext cx="749431" cy="478411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DU</a:t>
            </a:r>
            <a:endParaRPr lang="en-US" sz="1200" dirty="0"/>
          </a:p>
        </p:txBody>
      </p:sp>
      <p:sp>
        <p:nvSpPr>
          <p:cNvPr id="89" name="Rounded Rectangle 29"/>
          <p:cNvSpPr/>
          <p:nvPr/>
        </p:nvSpPr>
        <p:spPr>
          <a:xfrm>
            <a:off x="6853441" y="5338621"/>
            <a:ext cx="712831" cy="45850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CU-UP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999656" y="5956966"/>
            <a:ext cx="14603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Edge Cloud</a:t>
            </a:r>
          </a:p>
        </p:txBody>
      </p:sp>
      <p:sp>
        <p:nvSpPr>
          <p:cNvPr id="100" name="Rounded Rectangle 73"/>
          <p:cNvSpPr/>
          <p:nvPr/>
        </p:nvSpPr>
        <p:spPr>
          <a:xfrm>
            <a:off x="7861031" y="5311060"/>
            <a:ext cx="860123" cy="436220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CU-CP</a:t>
            </a:r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>
          <a:blip r:embed="rId3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9688" y="4965359"/>
            <a:ext cx="1301128" cy="1154454"/>
          </a:xfrm>
          <a:prstGeom prst="rect">
            <a:avLst/>
          </a:prstGeom>
          <a:noFill/>
        </p:spPr>
      </p:pic>
      <p:cxnSp>
        <p:nvCxnSpPr>
          <p:cNvPr id="103" name="Straight Connector 102"/>
          <p:cNvCxnSpPr>
            <a:cxnSpLocks/>
            <a:endCxn id="88" idx="1"/>
          </p:cNvCxnSpPr>
          <p:nvPr/>
        </p:nvCxnSpPr>
        <p:spPr>
          <a:xfrm>
            <a:off x="4161922" y="5577827"/>
            <a:ext cx="857795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cxnSpLocks/>
          </p:cNvCxnSpPr>
          <p:nvPr/>
        </p:nvCxnSpPr>
        <p:spPr>
          <a:xfrm>
            <a:off x="5769148" y="5569058"/>
            <a:ext cx="1084293" cy="15151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cxnSpLocks/>
          </p:cNvCxnSpPr>
          <p:nvPr/>
        </p:nvCxnSpPr>
        <p:spPr>
          <a:xfrm>
            <a:off x="7566272" y="5537592"/>
            <a:ext cx="294759" cy="0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5811722" y="5600129"/>
            <a:ext cx="1200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Mid Haul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003428" y="5698327"/>
            <a:ext cx="1200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Front Haul</a:t>
            </a:r>
          </a:p>
        </p:txBody>
      </p:sp>
      <p:sp>
        <p:nvSpPr>
          <p:cNvPr id="55" name="Arrow: U-Turn 54">
            <a:extLst>
              <a:ext uri="{FF2B5EF4-FFF2-40B4-BE49-F238E27FC236}">
                <a16:creationId xmlns:a16="http://schemas.microsoft.com/office/drawing/2014/main" xmlns="" id="{229AC115-39BA-4227-A814-1938B481BF68}"/>
              </a:ext>
            </a:extLst>
          </p:cNvPr>
          <p:cNvSpPr/>
          <p:nvPr/>
        </p:nvSpPr>
        <p:spPr>
          <a:xfrm flipV="1">
            <a:off x="1738136" y="4764064"/>
            <a:ext cx="1950807" cy="702023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defTabSz="914674" hangingPunct="0">
              <a:defRPr/>
            </a:pPr>
            <a:endParaRPr lang="en-US" sz="1801" kern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56" name="圆角矩形 28">
            <a:extLst>
              <a:ext uri="{FF2B5EF4-FFF2-40B4-BE49-F238E27FC236}">
                <a16:creationId xmlns:a16="http://schemas.microsoft.com/office/drawing/2014/main" xmlns="" id="{7EFE7CEF-73A2-46CB-A5FF-CB5311788C27}"/>
              </a:ext>
            </a:extLst>
          </p:cNvPr>
          <p:cNvSpPr/>
          <p:nvPr/>
        </p:nvSpPr>
        <p:spPr>
          <a:xfrm>
            <a:off x="525170" y="1250827"/>
            <a:ext cx="2641315" cy="3836304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64" tIns="45732" rIns="91464" bIns="45732" numCol="1" rtlCol="0" anchor="t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endParaRPr lang="en-US" altLang="zh-CN" sz="1801" b="1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57" name="矩形 192">
            <a:extLst>
              <a:ext uri="{FF2B5EF4-FFF2-40B4-BE49-F238E27FC236}">
                <a16:creationId xmlns:a16="http://schemas.microsoft.com/office/drawing/2014/main" xmlns="" id="{66957BCB-A4FB-4C95-B850-347F69410B24}"/>
              </a:ext>
            </a:extLst>
          </p:cNvPr>
          <p:cNvSpPr/>
          <p:nvPr/>
        </p:nvSpPr>
        <p:spPr bwMode="auto">
          <a:xfrm>
            <a:off x="1045583" y="1258971"/>
            <a:ext cx="1615671" cy="405771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1" b="1" kern="0" dirty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58" name="圆角矩形 25">
            <a:extLst>
              <a:ext uri="{FF2B5EF4-FFF2-40B4-BE49-F238E27FC236}">
                <a16:creationId xmlns:a16="http://schemas.microsoft.com/office/drawing/2014/main" xmlns="" id="{A62C5382-5B87-4670-A40B-EB84E636A8F5}"/>
              </a:ext>
            </a:extLst>
          </p:cNvPr>
          <p:cNvSpPr/>
          <p:nvPr/>
        </p:nvSpPr>
        <p:spPr>
          <a:xfrm>
            <a:off x="580446" y="2428566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674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59" name="圆角矩形 26">
            <a:extLst>
              <a:ext uri="{FF2B5EF4-FFF2-40B4-BE49-F238E27FC236}">
                <a16:creationId xmlns:a16="http://schemas.microsoft.com/office/drawing/2014/main" xmlns="" id="{334CFCED-38A5-48D3-9498-948043030243}"/>
              </a:ext>
            </a:extLst>
          </p:cNvPr>
          <p:cNvSpPr/>
          <p:nvPr/>
        </p:nvSpPr>
        <p:spPr>
          <a:xfrm>
            <a:off x="580446" y="2782743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674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60" name="圆角矩形 29">
            <a:extLst>
              <a:ext uri="{FF2B5EF4-FFF2-40B4-BE49-F238E27FC236}">
                <a16:creationId xmlns:a16="http://schemas.microsoft.com/office/drawing/2014/main" xmlns="" id="{FE82A837-B318-4196-98EE-693455034018}"/>
              </a:ext>
            </a:extLst>
          </p:cNvPr>
          <p:cNvSpPr/>
          <p:nvPr/>
        </p:nvSpPr>
        <p:spPr>
          <a:xfrm rot="16200000">
            <a:off x="-1646260" y="3042644"/>
            <a:ext cx="3892282" cy="326360"/>
          </a:xfrm>
          <a:prstGeom prst="roundRect">
            <a:avLst/>
          </a:prstGeom>
          <a:solidFill>
            <a:srgbClr val="00978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/ PNF Certification &amp; Onboarding</a:t>
            </a:r>
          </a:p>
        </p:txBody>
      </p:sp>
      <p:sp>
        <p:nvSpPr>
          <p:cNvPr id="61" name="圆角矩形 25">
            <a:extLst>
              <a:ext uri="{FF2B5EF4-FFF2-40B4-BE49-F238E27FC236}">
                <a16:creationId xmlns:a16="http://schemas.microsoft.com/office/drawing/2014/main" xmlns="" id="{7179B9C8-2880-4AD9-B460-926FCD8DD5CD}"/>
              </a:ext>
            </a:extLst>
          </p:cNvPr>
          <p:cNvSpPr/>
          <p:nvPr/>
        </p:nvSpPr>
        <p:spPr>
          <a:xfrm>
            <a:off x="580446" y="1720213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62" name="圆角矩形 20">
            <a:extLst>
              <a:ext uri="{FF2B5EF4-FFF2-40B4-BE49-F238E27FC236}">
                <a16:creationId xmlns:a16="http://schemas.microsoft.com/office/drawing/2014/main" xmlns="" id="{BC0F2D65-6A36-423A-B851-072FEE26D7E6}"/>
              </a:ext>
            </a:extLst>
          </p:cNvPr>
          <p:cNvSpPr/>
          <p:nvPr/>
        </p:nvSpPr>
        <p:spPr>
          <a:xfrm>
            <a:off x="580446" y="2074389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Service  Design</a:t>
            </a:r>
            <a:endParaRPr lang="zh-CN" altLang="en-US" sz="1400" b="1" kern="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63" name="Flowchart: Magnetic Disk 62">
            <a:extLst>
              <a:ext uri="{FF2B5EF4-FFF2-40B4-BE49-F238E27FC236}">
                <a16:creationId xmlns:a16="http://schemas.microsoft.com/office/drawing/2014/main" xmlns="" id="{EC681BAF-7A5F-412C-970C-2008D7691BEB}"/>
              </a:ext>
            </a:extLst>
          </p:cNvPr>
          <p:cNvSpPr/>
          <p:nvPr/>
        </p:nvSpPr>
        <p:spPr>
          <a:xfrm>
            <a:off x="595497" y="4167668"/>
            <a:ext cx="2487953" cy="887124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rgbClr val="5B9BD5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defTabSz="914674" hangingPunct="0">
              <a:defRPr/>
            </a:pPr>
            <a:endParaRPr lang="en-US" sz="1801" kern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13B427D5-F745-4CA3-A0FB-4E4D34A06066}"/>
              </a:ext>
            </a:extLst>
          </p:cNvPr>
          <p:cNvSpPr/>
          <p:nvPr/>
        </p:nvSpPr>
        <p:spPr>
          <a:xfrm>
            <a:off x="580446" y="4544369"/>
            <a:ext cx="2503003" cy="343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Catalog</a:t>
            </a:r>
            <a:endParaRPr lang="zh-CN" altLang="en-US" sz="1801" b="1" kern="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圆角矩形 55">
            <a:extLst>
              <a:ext uri="{FF2B5EF4-FFF2-40B4-BE49-F238E27FC236}">
                <a16:creationId xmlns:a16="http://schemas.microsoft.com/office/drawing/2014/main" xmlns="" id="{DA61F1E6-63D7-4257-A000-CE6A744A52F4}"/>
              </a:ext>
            </a:extLst>
          </p:cNvPr>
          <p:cNvSpPr/>
          <p:nvPr/>
        </p:nvSpPr>
        <p:spPr>
          <a:xfrm rot="16200000">
            <a:off x="10598052" y="2287367"/>
            <a:ext cx="2455097" cy="402796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66" name="矩形 54">
            <a:extLst>
              <a:ext uri="{FF2B5EF4-FFF2-40B4-BE49-F238E27FC236}">
                <a16:creationId xmlns:a16="http://schemas.microsoft.com/office/drawing/2014/main" xmlns="" id="{35264A7F-C351-4905-BE3B-95BCEBEA756E}"/>
              </a:ext>
            </a:extLst>
          </p:cNvPr>
          <p:cNvSpPr/>
          <p:nvPr/>
        </p:nvSpPr>
        <p:spPr bwMode="auto">
          <a:xfrm>
            <a:off x="3283686" y="1239815"/>
            <a:ext cx="8304220" cy="3604570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64" tIns="45732" rIns="91464" bIns="45732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9349" indent="-222317" algn="r" defTabSz="914674">
              <a:buClr>
                <a:srgbClr val="CC9900"/>
              </a:buClr>
              <a:defRPr/>
            </a:pPr>
            <a:r>
              <a:rPr lang="en-US" altLang="zh-CN" sz="2001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1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7" name="圆角矩形 30">
            <a:extLst>
              <a:ext uri="{FF2B5EF4-FFF2-40B4-BE49-F238E27FC236}">
                <a16:creationId xmlns:a16="http://schemas.microsoft.com/office/drawing/2014/main" xmlns="" id="{9DD01442-480D-41C6-8790-C346B83E1C8E}"/>
              </a:ext>
            </a:extLst>
          </p:cNvPr>
          <p:cNvSpPr/>
          <p:nvPr/>
        </p:nvSpPr>
        <p:spPr>
          <a:xfrm>
            <a:off x="3472510" y="1259684"/>
            <a:ext cx="1921036" cy="327737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kern="0" dirty="0">
                <a:solidFill>
                  <a:prstClr val="white"/>
                </a:solidFill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68" name="圆角矩形 31">
            <a:extLst>
              <a:ext uri="{FF2B5EF4-FFF2-40B4-BE49-F238E27FC236}">
                <a16:creationId xmlns:a16="http://schemas.microsoft.com/office/drawing/2014/main" xmlns="" id="{C2FF36B8-405D-4396-95A8-24B93EB95294}"/>
              </a:ext>
            </a:extLst>
          </p:cNvPr>
          <p:cNvSpPr/>
          <p:nvPr/>
        </p:nvSpPr>
        <p:spPr>
          <a:xfrm>
            <a:off x="5186559" y="1625173"/>
            <a:ext cx="1609225" cy="102178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hangingPunct="0">
              <a:defRPr/>
            </a:pPr>
            <a:endParaRPr lang="en-US" altLang="zh-CN" sz="1400" kern="0" dirty="0">
              <a:solidFill>
                <a:prstClr val="white"/>
              </a:solidFill>
            </a:endParaRPr>
          </a:p>
        </p:txBody>
      </p:sp>
      <p:sp>
        <p:nvSpPr>
          <p:cNvPr id="85" name="圆角矩形 48">
            <a:extLst>
              <a:ext uri="{FF2B5EF4-FFF2-40B4-BE49-F238E27FC236}">
                <a16:creationId xmlns:a16="http://schemas.microsoft.com/office/drawing/2014/main" xmlns="" id="{315D7756-EC15-44E5-940A-EAA658C2C8CC}"/>
              </a:ext>
            </a:extLst>
          </p:cNvPr>
          <p:cNvSpPr/>
          <p:nvPr/>
        </p:nvSpPr>
        <p:spPr>
          <a:xfrm>
            <a:off x="10256837" y="1646582"/>
            <a:ext cx="1284219" cy="2986839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300" b="1" kern="0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defTabSz="914674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300" b="1" kern="0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94" name="圆角矩形 51">
            <a:extLst>
              <a:ext uri="{FF2B5EF4-FFF2-40B4-BE49-F238E27FC236}">
                <a16:creationId xmlns:a16="http://schemas.microsoft.com/office/drawing/2014/main" xmlns="" id="{91AFEB5E-D690-473C-8A7C-3A03BBD481F4}"/>
              </a:ext>
            </a:extLst>
          </p:cNvPr>
          <p:cNvSpPr/>
          <p:nvPr/>
        </p:nvSpPr>
        <p:spPr>
          <a:xfrm>
            <a:off x="10286235" y="2291581"/>
            <a:ext cx="1234762" cy="51889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Application</a:t>
            </a:r>
          </a:p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Authorization</a:t>
            </a:r>
          </a:p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Framework</a:t>
            </a:r>
          </a:p>
        </p:txBody>
      </p:sp>
      <p:sp>
        <p:nvSpPr>
          <p:cNvPr id="99" name="圆角矩形 31">
            <a:extLst>
              <a:ext uri="{FF2B5EF4-FFF2-40B4-BE49-F238E27FC236}">
                <a16:creationId xmlns:a16="http://schemas.microsoft.com/office/drawing/2014/main" xmlns="" id="{5B46F99E-0F88-47B2-B156-ACB7BADCBDA9}"/>
              </a:ext>
            </a:extLst>
          </p:cNvPr>
          <p:cNvSpPr/>
          <p:nvPr/>
        </p:nvSpPr>
        <p:spPr>
          <a:xfrm>
            <a:off x="6979884" y="1614960"/>
            <a:ext cx="1656311" cy="1041949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hangingPunct="0">
              <a:defRPr/>
            </a:pPr>
            <a:endParaRPr lang="en-US" altLang="zh-CN" sz="1400" b="1" kern="0" dirty="0">
              <a:solidFill>
                <a:prstClr val="white"/>
              </a:solidFill>
            </a:endParaRPr>
          </a:p>
        </p:txBody>
      </p:sp>
      <p:sp>
        <p:nvSpPr>
          <p:cNvPr id="101" name="圆角矩形 51">
            <a:extLst>
              <a:ext uri="{FF2B5EF4-FFF2-40B4-BE49-F238E27FC236}">
                <a16:creationId xmlns:a16="http://schemas.microsoft.com/office/drawing/2014/main" xmlns="" id="{D780DDC4-B1FB-4051-B710-B9FEA64F3925}"/>
              </a:ext>
            </a:extLst>
          </p:cNvPr>
          <p:cNvSpPr/>
          <p:nvPr/>
        </p:nvSpPr>
        <p:spPr>
          <a:xfrm>
            <a:off x="10286235" y="3370563"/>
            <a:ext cx="1234762" cy="305897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20" name="圆角矩形 31">
            <a:extLst>
              <a:ext uri="{FF2B5EF4-FFF2-40B4-BE49-F238E27FC236}">
                <a16:creationId xmlns:a16="http://schemas.microsoft.com/office/drawing/2014/main" xmlns="" id="{853B5ECC-2DB6-4599-B782-EF52ACC5E4A4}"/>
              </a:ext>
            </a:extLst>
          </p:cNvPr>
          <p:cNvSpPr/>
          <p:nvPr/>
        </p:nvSpPr>
        <p:spPr>
          <a:xfrm>
            <a:off x="8755723" y="1635112"/>
            <a:ext cx="1371188" cy="1011849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hangingPunct="0">
              <a:defRPr/>
            </a:pPr>
            <a:endParaRPr lang="en-US" altLang="zh-CN" sz="1400" b="1" kern="0" dirty="0">
              <a:solidFill>
                <a:prstClr val="white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10992E6C-A194-4A67-A8DA-8C758E20E5D2}"/>
              </a:ext>
            </a:extLst>
          </p:cNvPr>
          <p:cNvSpPr txBox="1"/>
          <p:nvPr/>
        </p:nvSpPr>
        <p:spPr>
          <a:xfrm flipH="1">
            <a:off x="8799093" y="1870624"/>
            <a:ext cx="1256533" cy="5306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t">
            <a:spAutoFit/>
          </a:bodyPr>
          <a:lstStyle/>
          <a:p>
            <a:pPr algn="ctr" defTabSz="914674" hangingPunct="0">
              <a:defRPr/>
            </a:pPr>
            <a:r>
              <a:rPr lang="en-US" sz="1400" b="1" kern="0" dirty="0">
                <a:solidFill>
                  <a:srgbClr val="FFFFFF"/>
                </a:solidFill>
                <a:sym typeface="Calibri"/>
              </a:rPr>
              <a:t>Policy Framework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979D6103-A20D-433C-8CA1-ACC7AA8B5228}"/>
              </a:ext>
            </a:extLst>
          </p:cNvPr>
          <p:cNvSpPr txBox="1"/>
          <p:nvPr/>
        </p:nvSpPr>
        <p:spPr>
          <a:xfrm flipH="1">
            <a:off x="5184735" y="1799880"/>
            <a:ext cx="1625152" cy="7491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t">
            <a:spAutoFit/>
          </a:bodyPr>
          <a:lstStyle/>
          <a:p>
            <a:pPr algn="ctr" defTabSz="914674" hangingPunct="0">
              <a:defRPr/>
            </a:pPr>
            <a:r>
              <a:rPr lang="en-US" sz="1400" kern="0" dirty="0">
                <a:solidFill>
                  <a:srgbClr val="FFFFFF"/>
                </a:solidFill>
                <a:sym typeface="Calibri"/>
              </a:rPr>
              <a:t> </a:t>
            </a:r>
            <a:r>
              <a:rPr lang="en-US" sz="1400" b="1" kern="0" dirty="0">
                <a:solidFill>
                  <a:srgbClr val="FFFFFF"/>
                </a:solidFill>
                <a:sym typeface="Calibri"/>
              </a:rPr>
              <a:t>Active &amp; Available Inventory</a:t>
            </a:r>
          </a:p>
          <a:p>
            <a:pPr algn="ctr" defTabSz="914674" hangingPunct="0">
              <a:defRPr/>
            </a:pPr>
            <a:r>
              <a:rPr lang="en-US" sz="1400" b="1" kern="0" dirty="0">
                <a:solidFill>
                  <a:srgbClr val="FFFFFF"/>
                </a:solidFill>
                <a:sym typeface="Calibri"/>
              </a:rPr>
              <a:t>External Registry</a:t>
            </a:r>
          </a:p>
        </p:txBody>
      </p:sp>
      <p:sp>
        <p:nvSpPr>
          <p:cNvPr id="123" name="圆角矩形 32">
            <a:extLst>
              <a:ext uri="{FF2B5EF4-FFF2-40B4-BE49-F238E27FC236}">
                <a16:creationId xmlns:a16="http://schemas.microsoft.com/office/drawing/2014/main" xmlns="" id="{01848BC0-AEC8-42EF-81AE-24DDAB1C77FD}"/>
              </a:ext>
            </a:extLst>
          </p:cNvPr>
          <p:cNvSpPr/>
          <p:nvPr/>
        </p:nvSpPr>
        <p:spPr>
          <a:xfrm>
            <a:off x="7640029" y="3388252"/>
            <a:ext cx="2551845" cy="1253927"/>
          </a:xfrm>
          <a:prstGeom prst="roundRect">
            <a:avLst/>
          </a:prstGeom>
          <a:solidFill>
            <a:srgbClr val="E7E6E6">
              <a:lumMod val="90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ot="0" spcFirstLastPara="1" vertOverflow="overflow" horzOverflow="overflow" vert="horz" wrap="square" lIns="45731" tIns="45731" rIns="45731" bIns="45731" numCol="1" spcCol="38100" rtlCol="0" anchor="t">
            <a:noAutofit/>
          </a:bodyPr>
          <a:lstStyle/>
          <a:p>
            <a:pPr algn="ctr" defTabSz="914674"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App-C</a:t>
            </a:r>
            <a:endParaRPr lang="en-US" altLang="zh-CN" sz="1400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" name="圆角矩形 32">
            <a:extLst>
              <a:ext uri="{FF2B5EF4-FFF2-40B4-BE49-F238E27FC236}">
                <a16:creationId xmlns:a16="http://schemas.microsoft.com/office/drawing/2014/main" xmlns="" id="{03AADEE2-E5F9-4CE6-A943-699BAB600114}"/>
              </a:ext>
            </a:extLst>
          </p:cNvPr>
          <p:cNvSpPr/>
          <p:nvPr/>
        </p:nvSpPr>
        <p:spPr>
          <a:xfrm>
            <a:off x="5166949" y="3399867"/>
            <a:ext cx="2335141" cy="1249820"/>
          </a:xfrm>
          <a:prstGeom prst="roundRect">
            <a:avLst/>
          </a:prstGeom>
          <a:solidFill>
            <a:srgbClr val="E7E6E6">
              <a:lumMod val="90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ot="0" spcFirstLastPara="1" vertOverflow="overflow" horzOverflow="overflow" vert="horz" wrap="square" lIns="45731" tIns="45731" rIns="45731" bIns="45731" numCol="1" spcCol="38100" rtlCol="0" anchor="t">
            <a:noAutofit/>
          </a:bodyPr>
          <a:lstStyle/>
          <a:p>
            <a:pPr defTabSz="914674">
              <a:defRPr/>
            </a:pPr>
            <a:endParaRPr lang="en-US" altLang="zh-CN" sz="14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5" name="圆角矩形 32">
            <a:extLst>
              <a:ext uri="{FF2B5EF4-FFF2-40B4-BE49-F238E27FC236}">
                <a16:creationId xmlns:a16="http://schemas.microsoft.com/office/drawing/2014/main" xmlns="" id="{19C962DA-B903-4338-B214-D70EF32E59A7}"/>
              </a:ext>
            </a:extLst>
          </p:cNvPr>
          <p:cNvSpPr/>
          <p:nvPr/>
        </p:nvSpPr>
        <p:spPr>
          <a:xfrm>
            <a:off x="3332509" y="3357414"/>
            <a:ext cx="1709253" cy="1253928"/>
          </a:xfrm>
          <a:prstGeom prst="roundRect">
            <a:avLst/>
          </a:prstGeom>
          <a:solidFill>
            <a:srgbClr val="E7E6E6">
              <a:lumMod val="90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ot="0" spcFirstLastPara="1" vertOverflow="overflow" horzOverflow="overflow" vert="horz" wrap="square" lIns="45731" tIns="45731" rIns="45731" bIns="45731" numCol="1" spcCol="38100" rtlCol="0" anchor="t">
            <a:noAutofit/>
          </a:bodyPr>
          <a:lstStyle/>
          <a:p>
            <a:pPr defTabSz="914674">
              <a:defRPr/>
            </a:pPr>
            <a:endParaRPr lang="en-US" altLang="zh-CN" sz="14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9DB59D44-CDF2-4A93-A711-E88286F71B67}"/>
              </a:ext>
            </a:extLst>
          </p:cNvPr>
          <p:cNvSpPr txBox="1"/>
          <p:nvPr/>
        </p:nvSpPr>
        <p:spPr>
          <a:xfrm flipH="1">
            <a:off x="6990955" y="1753482"/>
            <a:ext cx="1664100" cy="7491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t">
            <a:spAutoFit/>
          </a:bodyPr>
          <a:lstStyle/>
          <a:p>
            <a:pPr algn="ctr" defTabSz="914674" hangingPunct="0">
              <a:defRPr/>
            </a:pPr>
            <a:r>
              <a:rPr lang="en-US" sz="1400" b="1" kern="0" dirty="0">
                <a:solidFill>
                  <a:srgbClr val="FFFFFF"/>
                </a:solidFill>
                <a:sym typeface="Calibri"/>
              </a:rPr>
              <a:t>Data Collection, Analytics, and Events</a:t>
            </a:r>
          </a:p>
          <a:p>
            <a:pPr algn="ctr" defTabSz="914674" hangingPunct="0">
              <a:defRPr/>
            </a:pPr>
            <a:r>
              <a:rPr lang="en-US" sz="1400" b="1" kern="0" dirty="0">
                <a:solidFill>
                  <a:srgbClr val="FFFFFF"/>
                </a:solidFill>
                <a:sym typeface="Calibri"/>
              </a:rPr>
              <a:t>Event Correlation </a:t>
            </a:r>
            <a:endParaRPr lang="en-US" sz="1600" b="1" kern="0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27" name="圆角矩形 51">
            <a:extLst>
              <a:ext uri="{FF2B5EF4-FFF2-40B4-BE49-F238E27FC236}">
                <a16:creationId xmlns:a16="http://schemas.microsoft.com/office/drawing/2014/main" xmlns="" id="{25EB5441-F75F-4DDB-80B1-663900A4064F}"/>
              </a:ext>
            </a:extLst>
          </p:cNvPr>
          <p:cNvSpPr/>
          <p:nvPr/>
        </p:nvSpPr>
        <p:spPr>
          <a:xfrm>
            <a:off x="10286235" y="2842530"/>
            <a:ext cx="1234762" cy="47958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ONAP Optimization Framework</a:t>
            </a:r>
            <a:endParaRPr lang="en-US" altLang="zh-CN" sz="1050" b="1" kern="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8EA3391F-E10F-43E6-AA45-1943E943ACA8}"/>
              </a:ext>
            </a:extLst>
          </p:cNvPr>
          <p:cNvSpPr txBox="1"/>
          <p:nvPr/>
        </p:nvSpPr>
        <p:spPr>
          <a:xfrm flipH="1">
            <a:off x="5275666" y="3461200"/>
            <a:ext cx="1859970" cy="3120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t">
            <a:spAutoFit/>
          </a:bodyPr>
          <a:lstStyle/>
          <a:p>
            <a:pPr algn="ctr" defTabSz="914674" hangingPunct="0">
              <a:defRPr/>
            </a:pPr>
            <a:r>
              <a:rPr lang="en-US" sz="1400" b="1" kern="0" dirty="0">
                <a:solidFill>
                  <a:prstClr val="black"/>
                </a:solidFill>
                <a:sym typeface="Calibri"/>
              </a:rPr>
              <a:t>SDN Controller (SDN-C)</a:t>
            </a:r>
          </a:p>
        </p:txBody>
      </p:sp>
      <p:sp>
        <p:nvSpPr>
          <p:cNvPr id="130" name="圆角矩形 31">
            <a:extLst>
              <a:ext uri="{FF2B5EF4-FFF2-40B4-BE49-F238E27FC236}">
                <a16:creationId xmlns:a16="http://schemas.microsoft.com/office/drawing/2014/main" xmlns="" id="{3342750C-43BA-40D8-9B34-B84C16132A9C}"/>
              </a:ext>
            </a:extLst>
          </p:cNvPr>
          <p:cNvSpPr/>
          <p:nvPr/>
        </p:nvSpPr>
        <p:spPr>
          <a:xfrm>
            <a:off x="3526236" y="1701390"/>
            <a:ext cx="1551314" cy="93817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endParaRPr lang="en-US" altLang="zh-CN" sz="1400" b="1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18BC8DD6-0EDC-4F34-9C49-914D1BC1BA81}"/>
              </a:ext>
            </a:extLst>
          </p:cNvPr>
          <p:cNvSpPr txBox="1"/>
          <p:nvPr/>
        </p:nvSpPr>
        <p:spPr>
          <a:xfrm>
            <a:off x="3511666" y="1985142"/>
            <a:ext cx="1569408" cy="343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674">
              <a:defRPr/>
            </a:pPr>
            <a:r>
              <a:rPr lang="en-US" sz="1600" b="1" kern="0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132" name="圆角矩形 47">
            <a:extLst>
              <a:ext uri="{FF2B5EF4-FFF2-40B4-BE49-F238E27FC236}">
                <a16:creationId xmlns:a16="http://schemas.microsoft.com/office/drawing/2014/main" xmlns="" id="{E848212A-B9DA-4AE4-AA0E-DD17FFCA1A39}"/>
              </a:ext>
            </a:extLst>
          </p:cNvPr>
          <p:cNvSpPr/>
          <p:nvPr/>
        </p:nvSpPr>
        <p:spPr>
          <a:xfrm>
            <a:off x="3426109" y="2823189"/>
            <a:ext cx="6661126" cy="41354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kern="0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</a:t>
            </a:r>
          </a:p>
        </p:txBody>
      </p: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xmlns="" id="{73724D80-819B-4799-88E0-E962A26191E8}"/>
              </a:ext>
            </a:extLst>
          </p:cNvPr>
          <p:cNvCxnSpPr/>
          <p:nvPr/>
        </p:nvCxnSpPr>
        <p:spPr>
          <a:xfrm>
            <a:off x="4296370" y="2639566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xmlns="" id="{56F43E7B-66E8-4C18-8B31-A6B2667346AE}"/>
              </a:ext>
            </a:extLst>
          </p:cNvPr>
          <p:cNvCxnSpPr/>
          <p:nvPr/>
        </p:nvCxnSpPr>
        <p:spPr>
          <a:xfrm>
            <a:off x="5927799" y="2646960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xmlns="" id="{AE5BBD99-4DD6-42C7-98F4-0DA4C580D864}"/>
              </a:ext>
            </a:extLst>
          </p:cNvPr>
          <p:cNvCxnSpPr/>
          <p:nvPr/>
        </p:nvCxnSpPr>
        <p:spPr>
          <a:xfrm>
            <a:off x="7825187" y="2656909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xmlns="" id="{A0716BF4-0BD6-48D6-86EE-8F791D993543}"/>
              </a:ext>
            </a:extLst>
          </p:cNvPr>
          <p:cNvCxnSpPr/>
          <p:nvPr/>
        </p:nvCxnSpPr>
        <p:spPr>
          <a:xfrm>
            <a:off x="9529471" y="2656909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xmlns="" id="{8F80FECB-A12C-4614-AC70-7067F3212B6B}"/>
              </a:ext>
            </a:extLst>
          </p:cNvPr>
          <p:cNvCxnSpPr/>
          <p:nvPr/>
        </p:nvCxnSpPr>
        <p:spPr>
          <a:xfrm>
            <a:off x="4287950" y="3214916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xmlns="" id="{F0E82686-3682-4E02-8A49-716C6E3D391D}"/>
              </a:ext>
            </a:extLst>
          </p:cNvPr>
          <p:cNvCxnSpPr/>
          <p:nvPr/>
        </p:nvCxnSpPr>
        <p:spPr>
          <a:xfrm>
            <a:off x="6335330" y="3265603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xmlns="" id="{4A6B67B1-8159-4BE6-9507-4F86E7C82E10}"/>
              </a:ext>
            </a:extLst>
          </p:cNvPr>
          <p:cNvCxnSpPr/>
          <p:nvPr/>
        </p:nvCxnSpPr>
        <p:spPr>
          <a:xfrm>
            <a:off x="8746961" y="3236738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xmlns="" id="{0425E0BD-DB24-4636-AC78-C5F93B859F2B}"/>
              </a:ext>
            </a:extLst>
          </p:cNvPr>
          <p:cNvCxnSpPr/>
          <p:nvPr/>
        </p:nvCxnSpPr>
        <p:spPr>
          <a:xfrm rot="5400000">
            <a:off x="10177788" y="2943933"/>
            <a:ext cx="0" cy="181107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41" name="圆角矩形 51">
            <a:extLst>
              <a:ext uri="{FF2B5EF4-FFF2-40B4-BE49-F238E27FC236}">
                <a16:creationId xmlns:a16="http://schemas.microsoft.com/office/drawing/2014/main" xmlns="" id="{901DF650-F791-44D7-BFDE-08F305A634DA}"/>
              </a:ext>
            </a:extLst>
          </p:cNvPr>
          <p:cNvSpPr/>
          <p:nvPr/>
        </p:nvSpPr>
        <p:spPr>
          <a:xfrm>
            <a:off x="10286235" y="4102342"/>
            <a:ext cx="1234762" cy="228376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Others</a:t>
            </a:r>
          </a:p>
        </p:txBody>
      </p:sp>
      <p:sp>
        <p:nvSpPr>
          <p:cNvPr id="142" name="圆角矩形 26">
            <a:extLst>
              <a:ext uri="{FF2B5EF4-FFF2-40B4-BE49-F238E27FC236}">
                <a16:creationId xmlns:a16="http://schemas.microsoft.com/office/drawing/2014/main" xmlns="" id="{31C36474-C3FA-48F5-9AF8-4B4D714E7869}"/>
              </a:ext>
            </a:extLst>
          </p:cNvPr>
          <p:cNvSpPr/>
          <p:nvPr/>
        </p:nvSpPr>
        <p:spPr>
          <a:xfrm>
            <a:off x="580446" y="3136919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674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143" name="圆角矩形 26">
            <a:extLst>
              <a:ext uri="{FF2B5EF4-FFF2-40B4-BE49-F238E27FC236}">
                <a16:creationId xmlns:a16="http://schemas.microsoft.com/office/drawing/2014/main" xmlns="" id="{0DD74C9A-15CF-48AE-8969-F456562F6479}"/>
              </a:ext>
            </a:extLst>
          </p:cNvPr>
          <p:cNvSpPr/>
          <p:nvPr/>
        </p:nvSpPr>
        <p:spPr>
          <a:xfrm>
            <a:off x="580446" y="3491096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674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xmlns="" id="{BB87DF86-EC4A-49F7-A462-14FD75BE5FBE}"/>
              </a:ext>
            </a:extLst>
          </p:cNvPr>
          <p:cNvSpPr/>
          <p:nvPr/>
        </p:nvSpPr>
        <p:spPr>
          <a:xfrm>
            <a:off x="7825186" y="4165012"/>
            <a:ext cx="2245607" cy="31123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674">
              <a:defRPr/>
            </a:pPr>
            <a:endParaRPr lang="en-US" sz="180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xmlns="" id="{15343774-76E7-4004-97B9-1ECB1FD463EA}"/>
              </a:ext>
            </a:extLst>
          </p:cNvPr>
          <p:cNvSpPr txBox="1"/>
          <p:nvPr/>
        </p:nvSpPr>
        <p:spPr>
          <a:xfrm>
            <a:off x="7976502" y="4184734"/>
            <a:ext cx="2084512" cy="2544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algn="ctr" defTabSz="914674" hangingPunct="0">
              <a:defRPr/>
            </a:pPr>
            <a:r>
              <a:rPr lang="en-US" sz="1400" kern="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400" b="1" kern="0" dirty="0">
                <a:solidFill>
                  <a:srgbClr val="000000"/>
                </a:solidFill>
                <a:sym typeface="Calibri"/>
              </a:rPr>
              <a:t>Adaptation Layer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xmlns="" id="{ED75BA32-75F3-495E-8DD6-3B4F88C9E131}"/>
              </a:ext>
            </a:extLst>
          </p:cNvPr>
          <p:cNvSpPr/>
          <p:nvPr/>
        </p:nvSpPr>
        <p:spPr>
          <a:xfrm>
            <a:off x="7825186" y="3773273"/>
            <a:ext cx="2255407" cy="36593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674">
              <a:defRPr/>
            </a:pPr>
            <a:endParaRPr lang="en-US" sz="180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8" name="圆角矩形 26">
            <a:extLst>
              <a:ext uri="{FF2B5EF4-FFF2-40B4-BE49-F238E27FC236}">
                <a16:creationId xmlns:a16="http://schemas.microsoft.com/office/drawing/2014/main" xmlns="" id="{1011C2D9-3274-419E-ADAD-FE997EF5974C}"/>
              </a:ext>
            </a:extLst>
          </p:cNvPr>
          <p:cNvSpPr/>
          <p:nvPr/>
        </p:nvSpPr>
        <p:spPr>
          <a:xfrm>
            <a:off x="580446" y="3845276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674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49" name="圆角矩形 51">
            <a:extLst>
              <a:ext uri="{FF2B5EF4-FFF2-40B4-BE49-F238E27FC236}">
                <a16:creationId xmlns:a16="http://schemas.microsoft.com/office/drawing/2014/main" xmlns="" id="{12781179-47E5-47DB-893A-34CC096D0D33}"/>
              </a:ext>
            </a:extLst>
          </p:cNvPr>
          <p:cNvSpPr/>
          <p:nvPr/>
        </p:nvSpPr>
        <p:spPr>
          <a:xfrm>
            <a:off x="10286235" y="3706481"/>
            <a:ext cx="1234762" cy="36400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Common Controller SDK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xmlns="" id="{6BAF7DD6-1B4B-4249-BECD-C98FDBCC097F}"/>
              </a:ext>
            </a:extLst>
          </p:cNvPr>
          <p:cNvSpPr/>
          <p:nvPr/>
        </p:nvSpPr>
        <p:spPr>
          <a:xfrm>
            <a:off x="6985193" y="1223222"/>
            <a:ext cx="1288945" cy="405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1" b="1" kern="0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xmlns="" id="{8D2FECB2-4500-4D63-AF9C-E74E18A0C20B}"/>
              </a:ext>
            </a:extLst>
          </p:cNvPr>
          <p:cNvSpPr txBox="1"/>
          <p:nvPr/>
        </p:nvSpPr>
        <p:spPr>
          <a:xfrm>
            <a:off x="10416625" y="1731132"/>
            <a:ext cx="1059054" cy="593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674">
              <a:defRPr/>
            </a:pPr>
            <a:r>
              <a:rPr lang="en-US" sz="1600" b="1" kern="0" dirty="0">
                <a:solidFill>
                  <a:prstClr val="white"/>
                </a:solidFill>
              </a:rPr>
              <a:t>Common Services 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xmlns="" id="{1D0F9E4B-012A-4132-AE53-025E1A3E9A16}"/>
              </a:ext>
            </a:extLst>
          </p:cNvPr>
          <p:cNvSpPr txBox="1"/>
          <p:nvPr/>
        </p:nvSpPr>
        <p:spPr>
          <a:xfrm flipH="1">
            <a:off x="3403954" y="3438345"/>
            <a:ext cx="1647838" cy="11695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t">
            <a:spAutoFit/>
          </a:bodyPr>
          <a:lstStyle/>
          <a:p>
            <a:pPr algn="ctr" defTabSz="914674" hangingPunct="0">
              <a:defRPr/>
            </a:pPr>
            <a:r>
              <a:rPr lang="en-US" sz="1400" b="1" kern="0" dirty="0">
                <a:solidFill>
                  <a:prstClr val="black"/>
                </a:solidFill>
                <a:sym typeface="Calibri"/>
              </a:rPr>
              <a:t>Multi-Cloud</a:t>
            </a:r>
          </a:p>
          <a:p>
            <a:pPr algn="ctr" defTabSz="914674" hangingPunct="0">
              <a:defRPr/>
            </a:pPr>
            <a:r>
              <a:rPr lang="en-US" sz="1400" b="1" kern="0" dirty="0">
                <a:solidFill>
                  <a:prstClr val="black"/>
                </a:solidFill>
                <a:sym typeface="Calibri"/>
              </a:rPr>
              <a:t>Adaptation</a:t>
            </a:r>
          </a:p>
          <a:p>
            <a:pPr algn="ctr" defTabSz="914674" hangingPunct="0">
              <a:defRPr/>
            </a:pPr>
            <a:endParaRPr lang="en-US" sz="1400" b="1" kern="0" dirty="0">
              <a:solidFill>
                <a:prstClr val="black"/>
              </a:solidFill>
              <a:sym typeface="Calibri"/>
            </a:endParaRPr>
          </a:p>
          <a:p>
            <a:pPr algn="ctr" defTabSz="914674" hangingPunct="0">
              <a:defRPr/>
            </a:pPr>
            <a:r>
              <a:rPr lang="en-US" sz="1400" b="1" kern="0" dirty="0">
                <a:solidFill>
                  <a:prstClr val="black"/>
                </a:solidFill>
                <a:sym typeface="Calibri"/>
              </a:rPr>
              <a:t>(Data Center &amp; Edge Cloud)</a:t>
            </a:r>
            <a:endParaRPr lang="en-US" sz="1600" b="1" kern="0" dirty="0">
              <a:solidFill>
                <a:prstClr val="black"/>
              </a:solidFill>
              <a:sym typeface="Calibri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xmlns="" id="{92F97A47-A197-4A11-A08F-8B68ADF52E36}"/>
              </a:ext>
            </a:extLst>
          </p:cNvPr>
          <p:cNvSpPr/>
          <p:nvPr/>
        </p:nvSpPr>
        <p:spPr>
          <a:xfrm>
            <a:off x="5236949" y="4186621"/>
            <a:ext cx="2150931" cy="31123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674">
              <a:defRPr/>
            </a:pPr>
            <a:endParaRPr lang="en-US" sz="180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xmlns="" id="{1776A734-6C77-41EC-9CD9-9DC30119EB93}"/>
              </a:ext>
            </a:extLst>
          </p:cNvPr>
          <p:cNvSpPr txBox="1"/>
          <p:nvPr/>
        </p:nvSpPr>
        <p:spPr>
          <a:xfrm>
            <a:off x="5293589" y="4206343"/>
            <a:ext cx="2084512" cy="2544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algn="ctr" defTabSz="914674" hangingPunct="0">
              <a:defRPr/>
            </a:pPr>
            <a:r>
              <a:rPr lang="en-US" sz="1400" kern="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400" b="1" kern="0" dirty="0">
                <a:solidFill>
                  <a:srgbClr val="000000"/>
                </a:solidFill>
                <a:sym typeface="Calibri"/>
              </a:rPr>
              <a:t>Adaptation Layer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xmlns="" id="{6ACD559B-D37A-4692-9022-7C9AC7829428}"/>
              </a:ext>
            </a:extLst>
          </p:cNvPr>
          <p:cNvSpPr/>
          <p:nvPr/>
        </p:nvSpPr>
        <p:spPr>
          <a:xfrm>
            <a:off x="5211364" y="3840836"/>
            <a:ext cx="2186316" cy="31046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674">
              <a:defRPr/>
            </a:pPr>
            <a:endParaRPr lang="en-US" sz="180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xmlns="" id="{47E607D1-0385-42D0-85A4-0A59FB33A59F}"/>
              </a:ext>
            </a:extLst>
          </p:cNvPr>
          <p:cNvSpPr txBox="1"/>
          <p:nvPr/>
        </p:nvSpPr>
        <p:spPr>
          <a:xfrm>
            <a:off x="5236949" y="3828487"/>
            <a:ext cx="2054953" cy="3112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algn="ctr" defTabSz="914674" hangingPunct="0">
              <a:defRPr/>
            </a:pPr>
            <a:r>
              <a:rPr lang="en-US" sz="1200" b="1" kern="0" dirty="0">
                <a:solidFill>
                  <a:srgbClr val="000000"/>
                </a:solidFill>
                <a:sym typeface="Calibri"/>
              </a:rPr>
              <a:t>Configuration &amp;  Life Cycle Management</a:t>
            </a: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xmlns="" id="{1F5D27B0-EE51-4D9E-9B65-5EBC1D708F4C}"/>
              </a:ext>
            </a:extLst>
          </p:cNvPr>
          <p:cNvCxnSpPr>
            <a:cxnSpLocks/>
          </p:cNvCxnSpPr>
          <p:nvPr/>
        </p:nvCxnSpPr>
        <p:spPr>
          <a:xfrm>
            <a:off x="4537945" y="4573247"/>
            <a:ext cx="0" cy="513884"/>
          </a:xfrm>
          <a:prstGeom prst="line">
            <a:avLst/>
          </a:prstGeom>
          <a:noFill/>
          <a:ln w="19050" cap="flat" cmpd="sng" algn="ctr">
            <a:solidFill>
              <a:schemeClr val="tx2">
                <a:lumMod val="95000"/>
                <a:lumOff val="5000"/>
              </a:scheme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xmlns="" id="{B101A42F-580F-426A-A9CC-91DC05016BE1}"/>
              </a:ext>
            </a:extLst>
          </p:cNvPr>
          <p:cNvCxnSpPr>
            <a:cxnSpLocks/>
          </p:cNvCxnSpPr>
          <p:nvPr/>
        </p:nvCxnSpPr>
        <p:spPr>
          <a:xfrm>
            <a:off x="6187745" y="4564941"/>
            <a:ext cx="0" cy="533218"/>
          </a:xfrm>
          <a:prstGeom prst="line">
            <a:avLst/>
          </a:prstGeom>
          <a:noFill/>
          <a:ln w="19050" cap="flat" cmpd="sng" algn="ctr">
            <a:solidFill>
              <a:schemeClr val="tx2">
                <a:lumMod val="95000"/>
                <a:lumOff val="5000"/>
              </a:scheme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xmlns="" id="{43960CCC-0C39-43C7-AC82-442EFBCE1EF3}"/>
              </a:ext>
            </a:extLst>
          </p:cNvPr>
          <p:cNvSpPr txBox="1"/>
          <p:nvPr/>
        </p:nvSpPr>
        <p:spPr>
          <a:xfrm>
            <a:off x="7994829" y="3842486"/>
            <a:ext cx="2075964" cy="2473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algn="ctr" defTabSz="914674" hangingPunct="0">
              <a:defRPr/>
            </a:pPr>
            <a:r>
              <a:rPr lang="en-US" sz="1200" b="1" kern="0" dirty="0">
                <a:solidFill>
                  <a:srgbClr val="000000"/>
                </a:solidFill>
                <a:sym typeface="Calibri"/>
              </a:rPr>
              <a:t>Configuration &amp;  Life Cycle Management</a:t>
            </a:r>
          </a:p>
        </p:txBody>
      </p:sp>
    </p:spTree>
    <p:extLst>
      <p:ext uri="{BB962C8B-B14F-4D97-AF65-F5344CB8AC3E}">
        <p14:creationId xmlns:p14="http://schemas.microsoft.com/office/powerpoint/2010/main" val="4406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 fontScale="77500" lnSpcReduction="20000"/>
          </a:bodyPr>
          <a:lstStyle/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Enhance ONAP Platform to deploy hybrid 5G Radio Network (PNFs &amp; VNFs)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Expand Packaging standards to include PNFs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Enhance VNFDSK to support PNF packages as well (depends on 1)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Enhance SDC to support PNF onboarding and hybrid network design (using PNF / VNF)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Need a way to model in SDC the “Service Instantiation” sequencing relationships that SO must enforce for PNF service instantiation.  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PNF Plug-n-Play to auto register newly installed PNF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Enhance SO to support decomposition of Services that include VNFs and PNFs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Support for Edge deployment (e.g. CUs) – Edge Cloud Automation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Expand ONAP controllers by adding wireless service yang models, network yang models and service logic to ONAP.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common reusable logic to CCSDK to support wireless 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Support a single controller persona (SDN-C) to support L1-7 network configuration and lifecycle management for 5G network elements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Integrated controller configuration design tool to capture L1-7 configuration data for radio network elements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Enhance DCAE for near real-time (order of seconds) streaming performance data collection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Enhance DCAE for Bulk performance data collection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Introduce Real-time streaming analytic platform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OOF enhancements for optimal placement of edge resources &amp; Framework Enhancements to implement selected network optimization (e.g. PCI assignment)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1604" y="123465"/>
            <a:ext cx="10972800" cy="640080"/>
          </a:xfrm>
        </p:spPr>
        <p:txBody>
          <a:bodyPr>
            <a:normAutofit/>
          </a:bodyPr>
          <a:lstStyle/>
          <a:p>
            <a:r>
              <a:rPr lang="en-US" dirty="0"/>
              <a:t>Casablanca Enhancement </a:t>
            </a:r>
            <a:r>
              <a:rPr lang="en-US" dirty="0" smtClean="0"/>
              <a:t>Plan </a:t>
            </a:r>
            <a:r>
              <a:rPr lang="en-US" dirty="0"/>
              <a:t>S</a:t>
            </a:r>
            <a:r>
              <a:rPr lang="en-US" dirty="0" smtClean="0"/>
              <a:t>ummary</a:t>
            </a:r>
            <a:endParaRPr lang="en-US" dirty="0"/>
          </a:p>
        </p:txBody>
      </p:sp>
      <p:sp>
        <p:nvSpPr>
          <p:cNvPr id="4" name="矩形 3"/>
          <p:cNvSpPr/>
          <p:nvPr/>
        </p:nvSpPr>
        <p:spPr>
          <a:xfrm>
            <a:off x="538385" y="1538243"/>
            <a:ext cx="11331723" cy="158951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8384" y="4495088"/>
            <a:ext cx="11331723" cy="53838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8385" y="3170491"/>
            <a:ext cx="11331723" cy="1298959"/>
          </a:xfrm>
          <a:prstGeom prst="rect">
            <a:avLst/>
          </a:prstGeom>
          <a:noFill/>
          <a:ln w="1905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8383" y="5080481"/>
            <a:ext cx="11331723" cy="901576"/>
          </a:xfrm>
          <a:prstGeom prst="rect">
            <a:avLst/>
          </a:prstGeom>
          <a:noFill/>
          <a:ln w="1905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673980" y="1786072"/>
            <a:ext cx="3127757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Complete PNF&amp;VNF hybrid support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38146" y="4595003"/>
            <a:ext cx="3555046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Complete PM data reporting of PNF/VNF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879223" y="3653739"/>
            <a:ext cx="3913970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Study of enhancement on platform &amp; tools</a:t>
            </a:r>
            <a:endParaRPr lang="zh-CN" altLang="en-US" sz="1600" dirty="0"/>
          </a:p>
        </p:txBody>
      </p:sp>
      <p:sp>
        <p:nvSpPr>
          <p:cNvPr id="11" name="文本框 10"/>
          <p:cNvSpPr txBox="1"/>
          <p:nvPr/>
        </p:nvSpPr>
        <p:spPr>
          <a:xfrm>
            <a:off x="8665434" y="5592660"/>
            <a:ext cx="3127757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Case &amp; </a:t>
            </a:r>
            <a:r>
              <a:rPr lang="en-US" altLang="zh-CN" sz="1600" dirty="0" err="1" smtClean="0"/>
              <a:t>PoC</a:t>
            </a:r>
            <a:r>
              <a:rPr lang="en-US" altLang="zh-CN" sz="1600" dirty="0" smtClean="0"/>
              <a:t> Study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4074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PNF PnP Enhancements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8A42047-230E-4913-91C3-3DBD4F7CB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193154"/>
              </p:ext>
            </p:extLst>
          </p:nvPr>
        </p:nvGraphicFramePr>
        <p:xfrm>
          <a:off x="557684" y="1515678"/>
          <a:ext cx="11137187" cy="4412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5121">
                  <a:extLst>
                    <a:ext uri="{9D8B030D-6E8A-4147-A177-3AD203B41FA5}">
                      <a16:colId xmlns:a16="http://schemas.microsoft.com/office/drawing/2014/main" xmlns="" val="3496891749"/>
                    </a:ext>
                  </a:extLst>
                </a:gridCol>
                <a:gridCol w="7932066">
                  <a:extLst>
                    <a:ext uri="{9D8B030D-6E8A-4147-A177-3AD203B41FA5}">
                      <a16:colId xmlns:a16="http://schemas.microsoft.com/office/drawing/2014/main" xmlns="" val="2231558891"/>
                    </a:ext>
                  </a:extLst>
                </a:gridCol>
              </a:tblGrid>
              <a:tr h="340069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9717065"/>
                  </a:ext>
                </a:extLst>
              </a:tr>
              <a:tr h="8501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PNF Registration Handler (PRH) enhancements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Define a New VES Event Domain for PNF registration with the corresponding support in DCAE VES Collector, DMaaP and PRH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399462"/>
                  </a:ext>
                </a:extLst>
              </a:tr>
              <a:tr h="297561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SDC Enhancements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Enhance SDC to support PNF onboarding and hybrid network design (using PNF / VNF) with generic workflow to instantiate PNF (i.e. put it in service)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4986519"/>
                  </a:ext>
                </a:extLst>
              </a:tr>
              <a:tr h="297561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SO Workflow enhancements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 SO to support model driven dedicated workflow for PNF elements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53970682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Service Configuration Enhancements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 needed artifacts in CCSDK to support Radio / Microwave configuration, PNF discovery and registration support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847314"/>
                  </a:ext>
                </a:extLst>
              </a:tr>
              <a:tr h="217374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>
                        <a:tabLst>
                          <a:tab pos="61913" algn="l"/>
                        </a:tabLst>
                      </a:pPr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Security enhancements</a:t>
                      </a:r>
                    </a:p>
                    <a:p>
                      <a:pPr marL="0" algn="l" defTabSz="914400" rtl="0" eaLnBrk="1" fontAlgn="ctr" latinLnBrk="0" hangingPunct="1"/>
                      <a:endParaRPr lang="en-US" sz="18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Authentication and Certificate support for PNF, including registration event and data collection  (fault and performance)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0792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Modeling enhancements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 ONAP information and data model to fully support 5G PNF elements, including inheritance and PNF sharing characteristic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25877688"/>
                  </a:ext>
                </a:extLst>
              </a:tr>
              <a:tr h="434748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PNF onboarding and packaging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Define PNF Package, PNF package validation and onboarding enhancements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32765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340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9663474" y="4502020"/>
            <a:ext cx="2512587" cy="181000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23AA35F9-759F-461C-8719-92D08A7CD163}"/>
              </a:ext>
            </a:extLst>
          </p:cNvPr>
          <p:cNvGrpSpPr/>
          <p:nvPr/>
        </p:nvGrpSpPr>
        <p:grpSpPr>
          <a:xfrm>
            <a:off x="9843872" y="4510898"/>
            <a:ext cx="2158792" cy="1352733"/>
            <a:chOff x="675230" y="1396951"/>
            <a:chExt cx="3221248" cy="1826808"/>
          </a:xfrm>
        </p:grpSpPr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A657B15B-B8D2-402B-9CCB-8BEA9F5E6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304" y="1790650"/>
              <a:ext cx="2460171" cy="143310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8941FAFF-A4DA-4BE5-AF63-543069ACBCEB}"/>
                </a:ext>
              </a:extLst>
            </p:cNvPr>
            <p:cNvSpPr txBox="1"/>
            <p:nvPr/>
          </p:nvSpPr>
          <p:spPr>
            <a:xfrm>
              <a:off x="2860232" y="1839839"/>
              <a:ext cx="1036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CSAR file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F74C24E6-365E-4359-A06F-DD656BEED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38434" y="2195198"/>
              <a:ext cx="479843" cy="624011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FDDEEAA7-2102-491E-86F5-1B6E4175D779}"/>
                </a:ext>
              </a:extLst>
            </p:cNvPr>
            <p:cNvSpPr/>
            <p:nvPr/>
          </p:nvSpPr>
          <p:spPr>
            <a:xfrm>
              <a:off x="675231" y="1763931"/>
              <a:ext cx="3221247" cy="140638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9EABCB0E-46C4-44D5-A180-383435C0EF74}"/>
                </a:ext>
              </a:extLst>
            </p:cNvPr>
            <p:cNvSpPr/>
            <p:nvPr/>
          </p:nvSpPr>
          <p:spPr>
            <a:xfrm>
              <a:off x="675230" y="1404679"/>
              <a:ext cx="3221247" cy="35632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694A645D-D8DD-4BEC-B2CB-772B1FB752F7}"/>
                </a:ext>
              </a:extLst>
            </p:cNvPr>
            <p:cNvSpPr txBox="1"/>
            <p:nvPr/>
          </p:nvSpPr>
          <p:spPr>
            <a:xfrm>
              <a:off x="713650" y="1396951"/>
              <a:ext cx="1384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NF PACKAGE</a:t>
              </a:r>
            </a:p>
          </p:txBody>
        </p:sp>
        <p:sp>
          <p:nvSpPr>
            <p:cNvPr id="24" name="Right Brace 23">
              <a:extLst>
                <a:ext uri="{FF2B5EF4-FFF2-40B4-BE49-F238E27FC236}">
                  <a16:creationId xmlns="" xmlns:a16="http://schemas.microsoft.com/office/drawing/2014/main" id="{3828BF42-9727-4821-8882-D192EA247BDE}"/>
                </a:ext>
              </a:extLst>
            </p:cNvPr>
            <p:cNvSpPr/>
            <p:nvPr/>
          </p:nvSpPr>
          <p:spPr>
            <a:xfrm>
              <a:off x="2749550" y="1813118"/>
              <a:ext cx="152800" cy="1247581"/>
            </a:xfrm>
            <a:prstGeom prst="rightBrace">
              <a:avLst>
                <a:gd name="adj1" fmla="val 68676"/>
                <a:gd name="adj2" fmla="val 50000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矩形 26"/>
          <p:cNvSpPr/>
          <p:nvPr/>
        </p:nvSpPr>
        <p:spPr>
          <a:xfrm>
            <a:off x="6639997" y="4465308"/>
            <a:ext cx="2938072" cy="184671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矩形 12"/>
          <p:cNvSpPr/>
          <p:nvPr/>
        </p:nvSpPr>
        <p:spPr>
          <a:xfrm>
            <a:off x="6641589" y="3049236"/>
            <a:ext cx="5338278" cy="135408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矩形 11"/>
          <p:cNvSpPr/>
          <p:nvPr/>
        </p:nvSpPr>
        <p:spPr>
          <a:xfrm>
            <a:off x="6641589" y="1000217"/>
            <a:ext cx="5338278" cy="195604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 plan of PNF PnP in Casablanca</a:t>
            </a:r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61" y="1497829"/>
            <a:ext cx="5581650" cy="439694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14961" y="1124504"/>
            <a:ext cx="558165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PNF PnP Summary in </a:t>
            </a: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Casablanca 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0295" y="1017974"/>
            <a:ext cx="5020866" cy="1579536"/>
          </a:xfrm>
          <a:prstGeom prst="rect">
            <a:avLst/>
          </a:prstGeom>
        </p:spPr>
      </p:pic>
      <p:sp>
        <p:nvSpPr>
          <p:cNvPr id="9" name="线形标注 2(带边框和强调线) 8"/>
          <p:cNvSpPr/>
          <p:nvPr/>
        </p:nvSpPr>
        <p:spPr>
          <a:xfrm rot="10800000">
            <a:off x="231635" y="2734324"/>
            <a:ext cx="5814055" cy="581444"/>
          </a:xfrm>
          <a:prstGeom prst="accentBorderCallout2">
            <a:avLst>
              <a:gd name="adj1" fmla="val 14099"/>
              <a:gd name="adj2" fmla="val -2934"/>
              <a:gd name="adj3" fmla="val 134686"/>
              <a:gd name="adj4" fmla="val -7087"/>
              <a:gd name="adj5" fmla="val 256920"/>
              <a:gd name="adj6" fmla="val -10255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内容占位符 7"/>
          <p:cNvGraphicFramePr>
            <a:graphicFrameLocks/>
          </p:cNvGraphicFramePr>
          <p:nvPr>
            <p:extLst/>
          </p:nvPr>
        </p:nvGraphicFramePr>
        <p:xfrm>
          <a:off x="6667270" y="3111220"/>
          <a:ext cx="3187940" cy="1177948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350793"/>
                <a:gridCol w="2837147"/>
              </a:tblGrid>
              <a:tr h="11779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37</a:t>
                      </a:r>
                      <a:endParaRPr lang="en-US" sz="12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3" marR="9523" marT="952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Service</a:t>
                      </a:r>
                      <a:r>
                        <a:rPr lang="en-US" altLang="zh-CN" sz="1100" b="1" baseline="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Configuration </a:t>
                      </a:r>
                      <a:r>
                        <a:rPr lang="en-US" altLang="zh-CN" sz="1000" b="1" baseline="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(ONAP Controller </a:t>
                      </a:r>
                      <a:r>
                        <a:rPr lang="en-US" altLang="zh-CN" sz="1000" b="1" baseline="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Wingdings" panose="05000000000000000000" pitchFamily="2" charset="2"/>
                        </a:rPr>
                        <a:t> PNF</a:t>
                      </a:r>
                      <a:r>
                        <a:rPr lang="en-US" altLang="zh-CN" sz="1000" b="1" baseline="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  <a:r>
                        <a:rPr lang="en-US" sz="1000" b="1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  <a:p>
                      <a:pPr algn="l" fontAlgn="b"/>
                      <a:r>
                        <a:rPr lang="en-US" altLang="zh-CN" sz="1100" b="1" i="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</a:t>
                      </a:r>
                      <a:r>
                        <a:rPr lang="en-US" altLang="zh-CN" sz="1100" b="1" i="0" u="none" strike="noStrike" baseline="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sz="1100" b="1" dirty="0" smtClean="0">
                          <a:solidFill>
                            <a:srgbClr val="0000CC"/>
                          </a:solidFill>
                        </a:rPr>
                        <a:t>Configuration Parameter (optional)</a:t>
                      </a:r>
                      <a:r>
                        <a:rPr lang="en-US" sz="1100" dirty="0" smtClean="0"/>
                        <a:t>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00CC"/>
                          </a:solidFill>
                        </a:rPr>
                        <a:t>- OAM IP@ (optional)</a:t>
                      </a:r>
                      <a:endParaRPr lang="en-US" sz="11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00CC"/>
                          </a:solidFill>
                        </a:rPr>
                        <a:t>- Transport configuration (optional)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00CC"/>
                          </a:solidFill>
                        </a:rPr>
                        <a:t>- Location (optional)</a:t>
                      </a:r>
                      <a:endParaRPr lang="en-US" sz="11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00CC"/>
                          </a:solidFill>
                        </a:rPr>
                        <a:t>- Software Version (optional) </a:t>
                      </a:r>
                      <a:endParaRPr lang="en-US" sz="11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3" marR="9523" marT="9523" marB="0" anchor="ctr"/>
                </a:tc>
              </a:tr>
            </a:tbl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2045" y="3186605"/>
            <a:ext cx="2150338" cy="1038225"/>
          </a:xfrm>
          <a:prstGeom prst="rect">
            <a:avLst/>
          </a:prstGeom>
        </p:spPr>
      </p:pic>
      <p:sp>
        <p:nvSpPr>
          <p:cNvPr id="14" name="线形标注 2(带边框和强调线) 13"/>
          <p:cNvSpPr/>
          <p:nvPr/>
        </p:nvSpPr>
        <p:spPr>
          <a:xfrm rot="10800000">
            <a:off x="231634" y="3393901"/>
            <a:ext cx="5814055" cy="547783"/>
          </a:xfrm>
          <a:prstGeom prst="accentBorderCallout2">
            <a:avLst>
              <a:gd name="adj1" fmla="val 14099"/>
              <a:gd name="adj2" fmla="val -2934"/>
              <a:gd name="adj3" fmla="val 34194"/>
              <a:gd name="adj4" fmla="val -6782"/>
              <a:gd name="adj5" fmla="val 27495"/>
              <a:gd name="adj6" fmla="val -995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7269" y="4505175"/>
            <a:ext cx="2822083" cy="1344351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9741338" y="5894773"/>
            <a:ext cx="2339189" cy="276999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CC6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Need consider</a:t>
            </a:r>
            <a:r>
              <a:rPr kumimoji="0" lang="en-US" altLang="zh-CN" sz="12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all </a:t>
            </a:r>
            <a:r>
              <a:rPr kumimoji="0" lang="en-US" altLang="zh-CN" sz="12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PNFs</a:t>
            </a:r>
            <a:endParaRPr kumimoji="0" lang="zh-CN" altLang="en-US" sz="12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667269" y="5879363"/>
            <a:ext cx="2822083" cy="276999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CC6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Only</a:t>
            </a:r>
            <a:r>
              <a:rPr kumimoji="0" lang="en-US" altLang="zh-CN" sz="12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</a:t>
            </a:r>
            <a:r>
              <a:rPr kumimoji="0" lang="en-US" altLang="zh-CN" sz="120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pnfSWversion</a:t>
            </a:r>
            <a:r>
              <a:rPr kumimoji="0" lang="en-US" altLang="zh-CN" sz="12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is approved</a:t>
            </a:r>
            <a:endParaRPr kumimoji="0" lang="zh-CN" altLang="en-US" sz="12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9" name="线形标注 2(带边框和强调线) 28"/>
          <p:cNvSpPr/>
          <p:nvPr/>
        </p:nvSpPr>
        <p:spPr>
          <a:xfrm rot="10800000">
            <a:off x="266092" y="4554205"/>
            <a:ext cx="5814055" cy="633091"/>
          </a:xfrm>
          <a:prstGeom prst="accentBorderCallout2">
            <a:avLst>
              <a:gd name="adj1" fmla="val 14099"/>
              <a:gd name="adj2" fmla="val -2934"/>
              <a:gd name="adj3" fmla="val 3402"/>
              <a:gd name="adj4" fmla="val -5255"/>
              <a:gd name="adj5" fmla="val 1564"/>
              <a:gd name="adj6" fmla="val -9645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线形标注 2(带边框和强调线) 29"/>
          <p:cNvSpPr/>
          <p:nvPr/>
        </p:nvSpPr>
        <p:spPr>
          <a:xfrm rot="10800000">
            <a:off x="266096" y="5261167"/>
            <a:ext cx="5814055" cy="646053"/>
          </a:xfrm>
          <a:prstGeom prst="accentBorderCallout2">
            <a:avLst>
              <a:gd name="adj1" fmla="val 14099"/>
              <a:gd name="adj2" fmla="val -2934"/>
              <a:gd name="adj3" fmla="val -101032"/>
              <a:gd name="adj4" fmla="val -9378"/>
              <a:gd name="adj5" fmla="val -67143"/>
              <a:gd name="adj6" fmla="val -82174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文本框 30"/>
          <p:cNvSpPr txBox="1"/>
          <p:nvPr/>
        </p:nvSpPr>
        <p:spPr>
          <a:xfrm>
            <a:off x="6800295" y="2637377"/>
            <a:ext cx="5015927" cy="276999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CC6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Need another</a:t>
            </a:r>
            <a:r>
              <a:rPr lang="en-US" altLang="zh-CN" sz="1200" kern="0" noProof="0" dirty="0" smtClean="0">
                <a:solidFill>
                  <a:srgbClr val="000000"/>
                </a:solidFill>
                <a:latin typeface="微软雅黑"/>
                <a:ea typeface="微软雅黑"/>
              </a:rPr>
              <a:t> sub-process to complete PNF activation phase</a:t>
            </a:r>
            <a:endParaRPr kumimoji="0" lang="zh-CN" altLang="en-US" sz="12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23844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8832</TotalTime>
  <Words>2617</Words>
  <Application>Microsoft Office PowerPoint</Application>
  <PresentationFormat>宽屏</PresentationFormat>
  <Paragraphs>473</Paragraphs>
  <Slides>22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.AppleSystemUIFont</vt:lpstr>
      <vt:lpstr>Geneva</vt:lpstr>
      <vt:lpstr>Intel Clear Light</vt:lpstr>
      <vt:lpstr>DengXian</vt:lpstr>
      <vt:lpstr>DengXian Light</vt:lpstr>
      <vt:lpstr>华文细黑</vt:lpstr>
      <vt:lpstr>微软雅黑</vt:lpstr>
      <vt:lpstr>Arial</vt:lpstr>
      <vt:lpstr>Calibri</vt:lpstr>
      <vt:lpstr>Trebuchet MS</vt:lpstr>
      <vt:lpstr>Wingdings</vt:lpstr>
      <vt:lpstr>Office Theme</vt:lpstr>
      <vt:lpstr>5G Functional Requirements and Key Issues </vt:lpstr>
      <vt:lpstr>PowerPoint 演示文稿</vt:lpstr>
      <vt:lpstr>Background of 5G use case in ONAP</vt:lpstr>
      <vt:lpstr>5G Use Case in Beijing</vt:lpstr>
      <vt:lpstr>PNF Achievements in Beijing </vt:lpstr>
      <vt:lpstr>5G Network Architecture &amp; Casablanca Scope</vt:lpstr>
      <vt:lpstr>Casablanca Enhancement Plan Summary</vt:lpstr>
      <vt:lpstr>PNF PnP Enhancements</vt:lpstr>
      <vt:lpstr>Work plan of PNF PnP in Casablanca</vt:lpstr>
      <vt:lpstr>PERFORMANCE ANALYSIS &amp; OPTIMIZATION</vt:lpstr>
      <vt:lpstr>ONAP progress on PNF PM</vt:lpstr>
      <vt:lpstr>Service Configuration Enhancements</vt:lpstr>
      <vt:lpstr>ONAP Project Repos &amp; Executables: Casablanca</vt:lpstr>
      <vt:lpstr>Optimization Framework Enhancements</vt:lpstr>
      <vt:lpstr>ONAP Casablanca: PCI Optimization using OOF</vt:lpstr>
      <vt:lpstr>Standard alignment with SDOs</vt:lpstr>
      <vt:lpstr>Our work in ONAP 5G: Overview</vt:lpstr>
      <vt:lpstr>Our work in ONAP 5G: PnP &amp; PM</vt:lpstr>
      <vt:lpstr>Our work in ONAP 5G: PNF Software Upgrade (w/ CMCC)</vt:lpstr>
      <vt:lpstr>Our work in ONAP 5G: PNF Software Upgrade (w/ CMCC)</vt:lpstr>
      <vt:lpstr>Summary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Yuyijun (Eugene)</cp:lastModifiedBy>
  <cp:revision>386</cp:revision>
  <cp:lastPrinted>2017-12-06T19:47:24Z</cp:lastPrinted>
  <dcterms:created xsi:type="dcterms:W3CDTF">2017-02-27T16:23:08Z</dcterms:created>
  <dcterms:modified xsi:type="dcterms:W3CDTF">2018-08-08T06:15:09Z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(3)DHcnvO1F34mFzIkX9lE9jrVrxvh6sqUUvpQIb7/s6aItca2GwqeDQGNn6jUytgKQt+nD0LQT
AzBG22ezaObRSQz7GbSQyQvFlh1rnutG2y4H9JGCga73dLdjlNtCUCOyLn3FpzCYDj3D9Am4
zQcJ0PUAEJ7BJBBM2yLBhu1XcyLCQo2IPo6x5AK1qmmOyV2zcAUHS1/nvvZSg26bk6fxHqjB
i9V5JasHu1lSpP6RRS</vt:lpwstr>
  </property>
  <property fmtid="{D5CDD505-2E9C-101B-9397-08002B2CF9AE}" pid="3" name="_2015_ms_pID_7253431">
    <vt:lpwstr>frfyCbDoiZUJ3FCytKP7lbSJIbU6Ii9YZqGGGu6+rJ7IHvOEOaBEZW
Zm5uArRcGiezAlPTYOOp4mG84foZDghj53XRrHRAqQLIl57Ka2cRYbr6ui1J42YqE49tCJeS
pvpP19EAsBJCHZSuYRg4r84pfCsoeKvPmg54Rhw6uaUoJIpdwfupZTXLuxOObQhUifm7tTUU
t7/wC8A3OoAagXOhrWQ0ULPUdYtCPstd/phH</vt:lpwstr>
  </property>
  <property fmtid="{D5CDD505-2E9C-101B-9397-08002B2CF9AE}" pid="4" name="_2015_ms_pID_7253432">
    <vt:lpwstr>8w==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1532925057</vt:lpwstr>
  </property>
</Properties>
</file>