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13"/>
  </p:notesMasterIdLst>
  <p:sldIdLst>
    <p:sldId id="557" r:id="rId2"/>
    <p:sldId id="558" r:id="rId3"/>
    <p:sldId id="568" r:id="rId4"/>
    <p:sldId id="560" r:id="rId5"/>
    <p:sldId id="564" r:id="rId6"/>
    <p:sldId id="561" r:id="rId7"/>
    <p:sldId id="562" r:id="rId8"/>
    <p:sldId id="563" r:id="rId9"/>
    <p:sldId id="565" r:id="rId10"/>
    <p:sldId id="566" r:id="rId11"/>
    <p:sldId id="559" r:id="rId12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袁雁南" initials="yyn" lastIdx="1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5DAC"/>
    <a:srgbClr val="4C94B5"/>
    <a:srgbClr val="33CCCC"/>
    <a:srgbClr val="66FFFF"/>
    <a:srgbClr val="FFFFCC"/>
    <a:srgbClr val="FFFF00"/>
    <a:srgbClr val="FF5050"/>
    <a:srgbClr val="F5F5F5"/>
    <a:srgbClr val="D44A47"/>
    <a:srgbClr val="CDBF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14" autoAdjust="0"/>
    <p:restoredTop sz="88849" autoAdjust="0"/>
  </p:normalViewPr>
  <p:slideViewPr>
    <p:cSldViewPr snapToObjects="1">
      <p:cViewPr varScale="1">
        <p:scale>
          <a:sx n="66" d="100"/>
          <a:sy n="66" d="100"/>
        </p:scale>
        <p:origin x="165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9171-AD38-DD48-8E28-61A6D4612BA0}" type="datetimeFigureOut">
              <a:rPr kumimoji="1" lang="zh-CN" altLang="en-US" smtClean="0"/>
              <a:pPr/>
              <a:t>2018-08-09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30969-4B4F-CB4F-A049-0D4F54703372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43258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D30969-4B4F-CB4F-A049-0D4F54703372}" type="slidenum">
              <a:rPr kumimoji="1" lang="zh-CN" altLang="en-US" smtClean="0"/>
              <a:pPr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18240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D30969-4B4F-CB4F-A049-0D4F54703372}" type="slidenum">
              <a:rPr kumimoji="1" lang="zh-CN" altLang="en-US" smtClean="0"/>
              <a:pPr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866908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D30969-4B4F-CB4F-A049-0D4F54703372}" type="slidenum">
              <a:rPr kumimoji="1" lang="zh-CN" altLang="en-US" smtClean="0"/>
              <a:pPr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59234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D30969-4B4F-CB4F-A049-0D4F54703372}" type="slidenum">
              <a:rPr kumimoji="1" lang="zh-CN" altLang="en-US" smtClean="0"/>
              <a:pPr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04750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9DD09-5F06-384B-9BA6-3337B5C2ED4F}" type="datetimeFigureOut">
              <a:rPr kumimoji="1" lang="zh-CN" altLang="en-US" smtClean="0"/>
              <a:pPr/>
              <a:t>2018-08-09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FD8-E365-5F46-BE3A-B04AA17954C0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47964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9DD09-5F06-384B-9BA6-3337B5C2ED4F}" type="datetimeFigureOut">
              <a:rPr kumimoji="1" lang="zh-CN" altLang="en-US" smtClean="0"/>
              <a:pPr/>
              <a:t>2018-08-09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FD8-E365-5F46-BE3A-B04AA17954C0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99376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9DD09-5F06-384B-9BA6-3337B5C2ED4F}" type="datetimeFigureOut">
              <a:rPr kumimoji="1" lang="zh-CN" altLang="en-US" smtClean="0"/>
              <a:pPr/>
              <a:t>2018-08-09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FD8-E365-5F46-BE3A-B04AA17954C0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173287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74" y="-9138"/>
            <a:ext cx="9148778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0173" y="-9137"/>
            <a:ext cx="9156182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74892" y="2823498"/>
            <a:ext cx="8499539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74892" y="4554184"/>
            <a:ext cx="3006591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3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91" y="499222"/>
            <a:ext cx="281148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946263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9144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4724" y="6489327"/>
            <a:ext cx="270117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76529" y="6504195"/>
            <a:ext cx="45551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36221" y="197831"/>
            <a:ext cx="862965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235744" y="1138241"/>
            <a:ext cx="862965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98211073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" y="-9138"/>
            <a:ext cx="9148778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1" y="1062319"/>
            <a:ext cx="4121831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25" y="1423411"/>
            <a:ext cx="2857776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968046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9DD09-5F06-384B-9BA6-3337B5C2ED4F}" type="datetimeFigureOut">
              <a:rPr kumimoji="1" lang="zh-CN" altLang="en-US" smtClean="0"/>
              <a:pPr/>
              <a:t>2018-08-09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FD8-E365-5F46-BE3A-B04AA17954C0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37682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9DD09-5F06-384B-9BA6-3337B5C2ED4F}" type="datetimeFigureOut">
              <a:rPr kumimoji="1" lang="zh-CN" altLang="en-US" smtClean="0"/>
              <a:pPr/>
              <a:t>2018-08-09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FD8-E365-5F46-BE3A-B04AA17954C0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34903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9DD09-5F06-384B-9BA6-3337B5C2ED4F}" type="datetimeFigureOut">
              <a:rPr kumimoji="1" lang="zh-CN" altLang="en-US" smtClean="0"/>
              <a:pPr/>
              <a:t>2018-08-09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FD8-E365-5F46-BE3A-B04AA17954C0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83847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9DD09-5F06-384B-9BA6-3337B5C2ED4F}" type="datetimeFigureOut">
              <a:rPr kumimoji="1" lang="zh-CN" altLang="en-US" smtClean="0"/>
              <a:pPr/>
              <a:t>2018-08-09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FD8-E365-5F46-BE3A-B04AA17954C0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73065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9DD09-5F06-384B-9BA6-3337B5C2ED4F}" type="datetimeFigureOut">
              <a:rPr kumimoji="1" lang="zh-CN" altLang="en-US" smtClean="0"/>
              <a:pPr/>
              <a:t>2018-08-09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FD8-E365-5F46-BE3A-B04AA17954C0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7989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9DD09-5F06-384B-9BA6-3337B5C2ED4F}" type="datetimeFigureOut">
              <a:rPr kumimoji="1" lang="zh-CN" altLang="en-US" smtClean="0"/>
              <a:pPr/>
              <a:t>2018-08-09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FD8-E365-5F46-BE3A-B04AA17954C0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02299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9DD09-5F06-384B-9BA6-3337B5C2ED4F}" type="datetimeFigureOut">
              <a:rPr kumimoji="1" lang="zh-CN" altLang="en-US" smtClean="0"/>
              <a:pPr/>
              <a:t>2018-08-09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FD8-E365-5F46-BE3A-B04AA17954C0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99231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9DD09-5F06-384B-9BA6-3337B5C2ED4F}" type="datetimeFigureOut">
              <a:rPr kumimoji="1" lang="zh-CN" altLang="en-US" smtClean="0"/>
              <a:pPr/>
              <a:t>2018-08-09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12FD8-E365-5F46-BE3A-B04AA17954C0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82411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9DD09-5F06-384B-9BA6-3337B5C2ED4F}" type="datetimeFigureOut">
              <a:rPr kumimoji="1" lang="zh-CN" altLang="en-US" smtClean="0"/>
              <a:pPr/>
              <a:t>2018-08-09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12FD8-E365-5F46-BE3A-B04AA17954C0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0873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0" r:id="rId12"/>
    <p:sldLayoutId id="2147483681" r:id="rId13"/>
    <p:sldLayoutId id="2147483682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13" Type="http://schemas.openxmlformats.org/officeDocument/2006/relationships/image" Target="../media/image34.png"/><Relationship Id="rId18" Type="http://schemas.openxmlformats.org/officeDocument/2006/relationships/image" Target="../media/image39.emf"/><Relationship Id="rId3" Type="http://schemas.openxmlformats.org/officeDocument/2006/relationships/image" Target="../media/image25.jpeg"/><Relationship Id="rId7" Type="http://schemas.openxmlformats.org/officeDocument/2006/relationships/image" Target="../media/image28.gif"/><Relationship Id="rId12" Type="http://schemas.openxmlformats.org/officeDocument/2006/relationships/image" Target="../media/image33.emf"/><Relationship Id="rId17" Type="http://schemas.openxmlformats.org/officeDocument/2006/relationships/image" Target="../media/image38.emf"/><Relationship Id="rId2" Type="http://schemas.openxmlformats.org/officeDocument/2006/relationships/image" Target="../media/image24.png"/><Relationship Id="rId16" Type="http://schemas.openxmlformats.org/officeDocument/2006/relationships/image" Target="../media/image37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png"/><Relationship Id="rId11" Type="http://schemas.openxmlformats.org/officeDocument/2006/relationships/image" Target="../media/image32.emf"/><Relationship Id="rId5" Type="http://schemas.openxmlformats.org/officeDocument/2006/relationships/image" Target="../media/image10.png"/><Relationship Id="rId15" Type="http://schemas.openxmlformats.org/officeDocument/2006/relationships/image" Target="../media/image36.png"/><Relationship Id="rId10" Type="http://schemas.openxmlformats.org/officeDocument/2006/relationships/image" Target="../media/image31.emf"/><Relationship Id="rId4" Type="http://schemas.openxmlformats.org/officeDocument/2006/relationships/image" Target="../media/image26.emf"/><Relationship Id="rId9" Type="http://schemas.openxmlformats.org/officeDocument/2006/relationships/image" Target="../media/image30.emf"/><Relationship Id="rId1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emf"/><Relationship Id="rId11" Type="http://schemas.openxmlformats.org/officeDocument/2006/relationships/image" Target="../media/image17.emf"/><Relationship Id="rId5" Type="http://schemas.openxmlformats.org/officeDocument/2006/relationships/image" Target="../media/image11.emf"/><Relationship Id="rId10" Type="http://schemas.openxmlformats.org/officeDocument/2006/relationships/image" Target="../media/image16.emf"/><Relationship Id="rId4" Type="http://schemas.openxmlformats.org/officeDocument/2006/relationships/image" Target="../media/image10.png"/><Relationship Id="rId9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sz="3200" b="1" dirty="0">
                <a:latin typeface="+mj-lt"/>
                <a:ea typeface="微软雅黑" pitchFamily="34" charset="-122"/>
                <a:cs typeface="Times New Roman" panose="02020603050405020304" pitchFamily="18" charset="0"/>
              </a:rPr>
              <a:t>Enhancing ONAP Management for 5G RAN </a:t>
            </a:r>
            <a:endParaRPr lang="ru-RU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>
          <a:xfrm>
            <a:off x="6084168" y="4554184"/>
            <a:ext cx="3006591" cy="534185"/>
          </a:xfrm>
        </p:spPr>
        <p:txBody>
          <a:bodyPr>
            <a:normAutofit/>
          </a:bodyPr>
          <a:lstStyle/>
          <a:p>
            <a:pPr algn="ctr"/>
            <a:r>
              <a:rPr lang="en-US" altLang="zh-CN" sz="1600" b="1" dirty="0" smtClean="0">
                <a:latin typeface="+mj-lt"/>
                <a:cs typeface="Times New Roman" panose="02020603050405020304" pitchFamily="18" charset="0"/>
              </a:rPr>
              <a:t>CMCC-GCRC</a:t>
            </a:r>
            <a:endParaRPr lang="zh-CN" altLang="en-US" sz="16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51821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09594"/>
            <a:ext cx="81530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Vision of RAN orchestration with ONAP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6266126" y="1705546"/>
            <a:ext cx="2541128" cy="2664296"/>
          </a:xfrm>
          <a:prstGeom prst="roundRect">
            <a:avLst>
              <a:gd name="adj" fmla="val 441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endParaRPr lang="zh-CN" altLang="en-US" sz="120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/>
        </p:nvSpPr>
        <p:spPr bwMode="auto">
          <a:xfrm>
            <a:off x="380776" y="1705546"/>
            <a:ext cx="2537000" cy="2664296"/>
          </a:xfrm>
          <a:prstGeom prst="roundRect">
            <a:avLst>
              <a:gd name="adj" fmla="val 5553"/>
            </a:avLst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endParaRPr lang="zh-CN" altLang="en-US" sz="120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上箭头 13"/>
          <p:cNvSpPr/>
          <p:nvPr/>
        </p:nvSpPr>
        <p:spPr bwMode="auto">
          <a:xfrm>
            <a:off x="2581525" y="2941167"/>
            <a:ext cx="190275" cy="479432"/>
          </a:xfrm>
          <a:prstGeom prst="upArrow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endParaRPr lang="zh-CN" altLang="en-US" sz="120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43" y="2748597"/>
            <a:ext cx="803799" cy="929503"/>
          </a:xfrm>
          <a:prstGeom prst="rect">
            <a:avLst/>
          </a:prstGeom>
        </p:spPr>
      </p:pic>
      <p:sp>
        <p:nvSpPr>
          <p:cNvPr id="21" name="圆角矩形 20"/>
          <p:cNvSpPr/>
          <p:nvPr/>
        </p:nvSpPr>
        <p:spPr bwMode="auto">
          <a:xfrm>
            <a:off x="3327016" y="1705454"/>
            <a:ext cx="2541128" cy="2664296"/>
          </a:xfrm>
          <a:prstGeom prst="roundRect">
            <a:avLst>
              <a:gd name="adj" fmla="val 441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endParaRPr lang="zh-CN" altLang="en-US" sz="120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540" y="2889512"/>
            <a:ext cx="2285614" cy="1426093"/>
          </a:xfrm>
          <a:prstGeom prst="rect">
            <a:avLst/>
          </a:prstGeom>
        </p:spPr>
      </p:pic>
      <p:grpSp>
        <p:nvGrpSpPr>
          <p:cNvPr id="68" name="组合 67"/>
          <p:cNvGrpSpPr/>
          <p:nvPr/>
        </p:nvGrpSpPr>
        <p:grpSpPr>
          <a:xfrm>
            <a:off x="3347864" y="1772816"/>
            <a:ext cx="2391213" cy="975782"/>
            <a:chOff x="3347864" y="1772816"/>
            <a:chExt cx="2391213" cy="85471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80797" y="1952467"/>
              <a:ext cx="476371" cy="507930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91396" y="1948160"/>
              <a:ext cx="389708" cy="473216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84000" y="2488385"/>
              <a:ext cx="432000" cy="139144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347864" y="1772816"/>
              <a:ext cx="385052" cy="296941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3558" y="2158068"/>
              <a:ext cx="381534" cy="237714"/>
            </a:xfrm>
            <a:prstGeom prst="rect">
              <a:avLst/>
            </a:prstGeom>
          </p:spPr>
        </p:pic>
        <p:cxnSp>
          <p:nvCxnSpPr>
            <p:cNvPr id="29" name="直接连接符 28"/>
            <p:cNvCxnSpPr/>
            <p:nvPr/>
          </p:nvCxnSpPr>
          <p:spPr>
            <a:xfrm>
              <a:off x="4782723" y="2460397"/>
              <a:ext cx="647355" cy="0"/>
            </a:xfrm>
            <a:prstGeom prst="line">
              <a:avLst/>
            </a:prstGeom>
            <a:ln>
              <a:solidFill>
                <a:srgbClr val="FFC000"/>
              </a:solidFill>
              <a:headEnd type="oval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4135368" y="2467758"/>
              <a:ext cx="647355" cy="0"/>
            </a:xfrm>
            <a:prstGeom prst="line">
              <a:avLst/>
            </a:prstGeom>
            <a:ln>
              <a:solidFill>
                <a:srgbClr val="FFC000"/>
              </a:solidFill>
              <a:headEnd type="oval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8971754">
              <a:off x="3826435" y="2362706"/>
              <a:ext cx="313304" cy="72000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1183746">
              <a:off x="3804802" y="1958322"/>
              <a:ext cx="313304" cy="72000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807760" y="2156807"/>
              <a:ext cx="313304" cy="72000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259094" y="2003630"/>
              <a:ext cx="479983" cy="471575"/>
            </a:xfrm>
            <a:prstGeom prst="rect">
              <a:avLst/>
            </a:prstGeom>
          </p:spPr>
        </p:pic>
        <p:sp>
          <p:nvSpPr>
            <p:cNvPr id="41" name="矩形 40"/>
            <p:cNvSpPr/>
            <p:nvPr/>
          </p:nvSpPr>
          <p:spPr bwMode="auto">
            <a:xfrm>
              <a:off x="5273192" y="2156806"/>
              <a:ext cx="414163" cy="238975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zh-CN" sz="12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CU</a:t>
              </a:r>
              <a:endParaRPr lang="zh-CN" altLang="en-US" sz="12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pic>
        <p:nvPicPr>
          <p:cNvPr id="45" name="图片 4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69149" y="1820734"/>
            <a:ext cx="721835" cy="809242"/>
          </a:xfrm>
          <a:prstGeom prst="rect">
            <a:avLst/>
          </a:prstGeom>
        </p:spPr>
      </p:pic>
      <p:sp>
        <p:nvSpPr>
          <p:cNvPr id="55" name="矩形 54"/>
          <p:cNvSpPr/>
          <p:nvPr/>
        </p:nvSpPr>
        <p:spPr bwMode="auto">
          <a:xfrm>
            <a:off x="166889" y="1010861"/>
            <a:ext cx="5701255" cy="576064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rtlCol="0" anchor="ctr"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2400" b="1" dirty="0">
                <a:solidFill>
                  <a:prstClr val="black"/>
                </a:solidFill>
                <a:ea typeface="微软雅黑" panose="020B0503020204020204" pitchFamily="34" charset="-122"/>
              </a:rPr>
              <a:t>Vision of ONAP In RAN Orchestration</a:t>
            </a:r>
            <a:endParaRPr lang="zh-CN" altLang="en-US" sz="240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393994" y="4639297"/>
            <a:ext cx="8460490" cy="1958055"/>
            <a:chOff x="393994" y="4725143"/>
            <a:chExt cx="8460490" cy="1958055"/>
          </a:xfrm>
        </p:grpSpPr>
        <p:sp>
          <p:nvSpPr>
            <p:cNvPr id="57" name="圆角矩形 56"/>
            <p:cNvSpPr/>
            <p:nvPr/>
          </p:nvSpPr>
          <p:spPr bwMode="auto">
            <a:xfrm>
              <a:off x="393994" y="4725143"/>
              <a:ext cx="2537000" cy="1944217"/>
            </a:xfrm>
            <a:prstGeom prst="roundRect">
              <a:avLst>
                <a:gd name="adj" fmla="val 0"/>
              </a:avLst>
            </a:prstGeom>
            <a:ln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spcBef>
                  <a:spcPct val="20000"/>
                </a:spcBef>
                <a:buFont typeface="Arial" panose="020B0604020202020204" pitchFamily="34" charset="0"/>
                <a:buChar char="•"/>
              </a:pPr>
              <a:r>
                <a:rPr lang="en-US" altLang="zh-CN" sz="1600" dirty="0">
                  <a:solidFill>
                    <a:prstClr val="black"/>
                  </a:solidFill>
                  <a:ea typeface="微软雅黑" panose="020B0503020204020204" pitchFamily="34" charset="-122"/>
                </a:rPr>
                <a:t>Adequate information models for RAN at ONAP, fulfill </a:t>
              </a:r>
              <a:r>
                <a:rPr lang="en-US" altLang="zh-CN" sz="1600" dirty="0" smtClean="0">
                  <a:solidFill>
                    <a:prstClr val="black"/>
                  </a:solidFill>
                  <a:ea typeface="微软雅黑" panose="020B0503020204020204" pitchFamily="34" charset="-122"/>
                </a:rPr>
                <a:t>on-demand </a:t>
              </a:r>
              <a:r>
                <a:rPr lang="en-US" altLang="zh-CN" sz="1600" dirty="0">
                  <a:solidFill>
                    <a:prstClr val="black"/>
                  </a:solidFill>
                  <a:ea typeface="微软雅黑" panose="020B0503020204020204" pitchFamily="34" charset="-122"/>
                </a:rPr>
                <a:t>orchestration and intelligent management at RAN side</a:t>
              </a:r>
              <a:endParaRPr lang="zh-CN" altLang="en-US" sz="1600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8" name="圆角矩形 57"/>
            <p:cNvSpPr/>
            <p:nvPr/>
          </p:nvSpPr>
          <p:spPr bwMode="auto">
            <a:xfrm>
              <a:off x="3331144" y="4738981"/>
              <a:ext cx="2537000" cy="1944217"/>
            </a:xfrm>
            <a:prstGeom prst="roundRect">
              <a:avLst>
                <a:gd name="adj" fmla="val 989"/>
              </a:avLst>
            </a:prstGeom>
            <a:ln>
              <a:headEnd/>
              <a:tailEnd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spcBef>
                  <a:spcPct val="20000"/>
                </a:spcBef>
                <a:buFont typeface="Arial" panose="020B0604020202020204" pitchFamily="34" charset="0"/>
                <a:buChar char="•"/>
              </a:pPr>
              <a:r>
                <a:rPr lang="en-US" altLang="zh-CN" sz="1600" dirty="0">
                  <a:solidFill>
                    <a:prstClr val="black"/>
                  </a:solidFill>
                  <a:ea typeface="微软雅黑" panose="020B0503020204020204" pitchFamily="34" charset="-122"/>
                </a:rPr>
                <a:t>A complete Network Slice model definition at ONAP, Flexible orchestration management of RAN sub-Network Slice</a:t>
              </a:r>
              <a:endParaRPr lang="zh-CN" altLang="en-US" sz="1600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9" name="圆角矩形 58"/>
            <p:cNvSpPr/>
            <p:nvPr/>
          </p:nvSpPr>
          <p:spPr bwMode="auto">
            <a:xfrm>
              <a:off x="6317484" y="4738828"/>
              <a:ext cx="2537000" cy="1944217"/>
            </a:xfrm>
            <a:prstGeom prst="roundRect">
              <a:avLst>
                <a:gd name="adj" fmla="val 0"/>
              </a:avLst>
            </a:prstGeom>
            <a:ln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spcBef>
                  <a:spcPct val="20000"/>
                </a:spcBef>
                <a:buFont typeface="Arial" panose="020B0604020202020204" pitchFamily="34" charset="0"/>
                <a:buChar char="•"/>
              </a:pPr>
              <a:r>
                <a:rPr lang="en-US" altLang="zh-CN" sz="1600" dirty="0">
                  <a:solidFill>
                    <a:prstClr val="black"/>
                  </a:solidFill>
                  <a:ea typeface="微软雅黑" panose="020B0503020204020204" pitchFamily="34" charset="-122"/>
                </a:rPr>
                <a:t>Diversified deployment </a:t>
              </a:r>
              <a:r>
                <a:rPr lang="en-US" altLang="zh-CN" sz="1600" dirty="0" smtClean="0">
                  <a:solidFill>
                    <a:prstClr val="black"/>
                  </a:solidFill>
                  <a:ea typeface="微软雅黑" panose="020B0503020204020204" pitchFamily="34" charset="-122"/>
                </a:rPr>
                <a:t>solutions and </a:t>
              </a:r>
              <a:r>
                <a:rPr lang="en-US" altLang="zh-CN" sz="1600" dirty="0">
                  <a:solidFill>
                    <a:prstClr val="black"/>
                  </a:solidFill>
                  <a:ea typeface="微软雅黑" panose="020B0503020204020204" pitchFamily="34" charset="-122"/>
                </a:rPr>
                <a:t>intelligent functionality </a:t>
              </a:r>
              <a:r>
                <a:rPr lang="en-US" altLang="zh-CN" sz="1600" dirty="0" smtClean="0">
                  <a:solidFill>
                    <a:prstClr val="black"/>
                  </a:solidFill>
                  <a:ea typeface="微软雅黑" panose="020B0503020204020204" pitchFamily="34" charset="-122"/>
                </a:rPr>
                <a:t>integrating  in </a:t>
              </a:r>
              <a:r>
                <a:rPr lang="en-US" altLang="zh-CN" sz="1600" dirty="0">
                  <a:solidFill>
                    <a:prstClr val="black"/>
                  </a:solidFill>
                  <a:ea typeface="微软雅黑" panose="020B0503020204020204" pitchFamily="34" charset="-122"/>
                </a:rPr>
                <a:t>ONAP</a:t>
              </a:r>
              <a:r>
                <a:rPr lang="en-US" altLang="zh-CN" sz="1600" dirty="0" smtClean="0">
                  <a:solidFill>
                    <a:prstClr val="black"/>
                  </a:solidFill>
                  <a:ea typeface="微软雅黑" panose="020B0503020204020204" pitchFamily="34" charset="-122"/>
                </a:rPr>
                <a:t>, satisfying </a:t>
              </a:r>
              <a:r>
                <a:rPr lang="en-US" altLang="zh-CN" sz="1600" dirty="0">
                  <a:solidFill>
                    <a:prstClr val="black"/>
                  </a:solidFill>
                  <a:ea typeface="微软雅黑" panose="020B0503020204020204" pitchFamily="34" charset="-122"/>
                </a:rPr>
                <a:t>the management </a:t>
              </a:r>
              <a:r>
                <a:rPr lang="en-US" altLang="zh-CN" sz="1600" dirty="0" smtClean="0">
                  <a:solidFill>
                    <a:prstClr val="black"/>
                  </a:solidFill>
                  <a:ea typeface="微软雅黑" panose="020B0503020204020204" pitchFamily="34" charset="-122"/>
                </a:rPr>
                <a:t>requirements </a:t>
              </a:r>
              <a:r>
                <a:rPr lang="en-US" altLang="zh-CN" sz="1600" dirty="0">
                  <a:solidFill>
                    <a:prstClr val="black"/>
                  </a:solidFill>
                  <a:ea typeface="微软雅黑" panose="020B0503020204020204" pitchFamily="34" charset="-122"/>
                </a:rPr>
                <a:t>for </a:t>
              </a:r>
              <a:r>
                <a:rPr lang="en-US" altLang="zh-CN" sz="1600" dirty="0" smtClean="0">
                  <a:solidFill>
                    <a:prstClr val="black"/>
                  </a:solidFill>
                  <a:ea typeface="微软雅黑" panose="020B0503020204020204" pitchFamily="34" charset="-122"/>
                </a:rPr>
                <a:t>RAN </a:t>
              </a:r>
              <a:endParaRPr lang="zh-CN" altLang="en-US" sz="1600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pic>
        <p:nvPicPr>
          <p:cNvPr id="63" name="图片 6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97460" y="2825377"/>
            <a:ext cx="725833" cy="725853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396006" y="1816010"/>
            <a:ext cx="1470620" cy="932588"/>
          </a:xfrm>
          <a:prstGeom prst="rect">
            <a:avLst/>
          </a:prstGeom>
        </p:spPr>
      </p:pic>
      <p:pic>
        <p:nvPicPr>
          <p:cNvPr id="1026" name="图片 1" descr="image00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014" y="3832300"/>
            <a:ext cx="1262492" cy="437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图片 6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95" y="3696547"/>
            <a:ext cx="1111519" cy="769579"/>
          </a:xfrm>
          <a:prstGeom prst="rect">
            <a:avLst/>
          </a:prstGeom>
        </p:spPr>
      </p:pic>
      <p:sp>
        <p:nvSpPr>
          <p:cNvPr id="67" name="椭圆 66"/>
          <p:cNvSpPr/>
          <p:nvPr/>
        </p:nvSpPr>
        <p:spPr bwMode="auto">
          <a:xfrm>
            <a:off x="3017516" y="4369841"/>
            <a:ext cx="216000" cy="211261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endParaRPr lang="zh-CN" altLang="en-US" sz="12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69" name="椭圆 68"/>
          <p:cNvSpPr/>
          <p:nvPr/>
        </p:nvSpPr>
        <p:spPr bwMode="auto">
          <a:xfrm>
            <a:off x="5959250" y="4369842"/>
            <a:ext cx="216000" cy="211261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endParaRPr lang="zh-CN" altLang="en-US" sz="12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6410116" y="1844824"/>
            <a:ext cx="2355027" cy="2232248"/>
            <a:chOff x="6410116" y="2019056"/>
            <a:chExt cx="2355027" cy="1986008"/>
          </a:xfrm>
        </p:grpSpPr>
        <p:sp>
          <p:nvSpPr>
            <p:cNvPr id="74" name="椭圆 73"/>
            <p:cNvSpPr/>
            <p:nvPr/>
          </p:nvSpPr>
          <p:spPr bwMode="auto">
            <a:xfrm>
              <a:off x="6873944" y="2139841"/>
              <a:ext cx="1639608" cy="1537422"/>
            </a:xfrm>
            <a:prstGeom prst="ellipse">
              <a:avLst/>
            </a:prstGeom>
            <a:noFill/>
            <a:ln w="3175" algn="ctr">
              <a:solidFill>
                <a:srgbClr val="FFC000"/>
              </a:solidFill>
              <a:prstDash val="sysDash"/>
              <a:miter lim="800000"/>
              <a:headEnd/>
              <a:tailEnd/>
            </a:ln>
          </p:spPr>
          <p:txBody>
            <a:bodyPr rtlCol="0" anchor="ctr"/>
            <a:lstStyle/>
            <a:p>
              <a:pPr algn="ctr">
                <a:spcBef>
                  <a:spcPct val="20000"/>
                </a:spcBef>
              </a:pPr>
              <a:endParaRPr lang="zh-CN" altLang="en-US" sz="1200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6410116" y="2766259"/>
              <a:ext cx="837030" cy="583360"/>
            </a:xfrm>
            <a:prstGeom prst="rect">
              <a:avLst/>
            </a:prstGeom>
          </p:spPr>
        </p:pic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8045892" y="2019056"/>
              <a:ext cx="719251" cy="727175"/>
            </a:xfrm>
            <a:prstGeom prst="rect">
              <a:avLst/>
            </a:prstGeom>
          </p:spPr>
        </p:pic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8103644" y="3192315"/>
              <a:ext cx="574085" cy="503802"/>
            </a:xfrm>
            <a:prstGeom prst="rect">
              <a:avLst/>
            </a:prstGeom>
          </p:spPr>
        </p:pic>
        <p:cxnSp>
          <p:nvCxnSpPr>
            <p:cNvPr id="78" name="直接连接符 77"/>
            <p:cNvCxnSpPr>
              <a:stCxn id="76" idx="2"/>
              <a:endCxn id="75" idx="3"/>
            </p:cNvCxnSpPr>
            <p:nvPr/>
          </p:nvCxnSpPr>
          <p:spPr>
            <a:xfrm flipH="1">
              <a:off x="7247146" y="2746231"/>
              <a:ext cx="1158372" cy="311708"/>
            </a:xfrm>
            <a:prstGeom prst="line">
              <a:avLst/>
            </a:prstGeom>
            <a:ln w="12700">
              <a:solidFill>
                <a:schemeClr val="accent5">
                  <a:lumMod val="5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>
              <a:stCxn id="75" idx="3"/>
              <a:endCxn id="77" idx="0"/>
            </p:cNvCxnSpPr>
            <p:nvPr/>
          </p:nvCxnSpPr>
          <p:spPr>
            <a:xfrm>
              <a:off x="7247146" y="3057939"/>
              <a:ext cx="1143541" cy="134376"/>
            </a:xfrm>
            <a:prstGeom prst="line">
              <a:avLst/>
            </a:prstGeom>
            <a:ln w="12700">
              <a:solidFill>
                <a:schemeClr val="accent5">
                  <a:lumMod val="5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>
              <a:stCxn id="76" idx="2"/>
              <a:endCxn id="77" idx="0"/>
            </p:cNvCxnSpPr>
            <p:nvPr/>
          </p:nvCxnSpPr>
          <p:spPr>
            <a:xfrm flipH="1">
              <a:off x="8390687" y="2746231"/>
              <a:ext cx="14831" cy="446084"/>
            </a:xfrm>
            <a:prstGeom prst="line">
              <a:avLst/>
            </a:prstGeom>
            <a:ln w="12700">
              <a:solidFill>
                <a:schemeClr val="accent5">
                  <a:lumMod val="5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3" name="组合 82"/>
            <p:cNvGrpSpPr/>
            <p:nvPr/>
          </p:nvGrpSpPr>
          <p:grpSpPr>
            <a:xfrm>
              <a:off x="6468478" y="3551322"/>
              <a:ext cx="1225270" cy="453742"/>
              <a:chOff x="4567102" y="3316713"/>
              <a:chExt cx="2525178" cy="895393"/>
            </a:xfrm>
          </p:grpSpPr>
          <p:sp>
            <p:nvSpPr>
              <p:cNvPr id="84" name="立方体 83"/>
              <p:cNvSpPr/>
              <p:nvPr/>
            </p:nvSpPr>
            <p:spPr bwMode="auto">
              <a:xfrm>
                <a:off x="6498228" y="3606344"/>
                <a:ext cx="594052" cy="35613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zh-CN" sz="6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…</a:t>
                </a:r>
                <a:endParaRPr lang="zh-CN" altLang="en-US" sz="600" b="1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85" name="组合 84"/>
              <p:cNvGrpSpPr/>
              <p:nvPr/>
            </p:nvGrpSpPr>
            <p:grpSpPr>
              <a:xfrm>
                <a:off x="4567102" y="3316713"/>
                <a:ext cx="2515440" cy="895393"/>
                <a:chOff x="3936230" y="5215201"/>
                <a:chExt cx="1826963" cy="895393"/>
              </a:xfrm>
            </p:grpSpPr>
            <p:sp>
              <p:nvSpPr>
                <p:cNvPr id="86" name="立方体 85"/>
                <p:cNvSpPr/>
                <p:nvPr/>
              </p:nvSpPr>
              <p:spPr bwMode="auto">
                <a:xfrm>
                  <a:off x="3936230" y="5498478"/>
                  <a:ext cx="692907" cy="365659"/>
                </a:xfrm>
                <a:prstGeom prst="cub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 algn="ctr">
                  <a:noFill/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CN" sz="600" b="1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DCAE</a:t>
                  </a:r>
                  <a:endParaRPr lang="zh-CN" altLang="en-US" sz="600" b="1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7" name="立方体 86"/>
                <p:cNvSpPr/>
                <p:nvPr/>
              </p:nvSpPr>
              <p:spPr bwMode="auto">
                <a:xfrm>
                  <a:off x="4606529" y="5511640"/>
                  <a:ext cx="745183" cy="356130"/>
                </a:xfrm>
                <a:prstGeom prst="cube">
                  <a:avLst/>
                </a:prstGeom>
                <a:solidFill>
                  <a:srgbClr val="92D050"/>
                </a:solidFill>
                <a:ln w="25400" algn="ctr">
                  <a:noFill/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CN" sz="300" b="1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VF-C/APP-C/SDN-R</a:t>
                  </a:r>
                  <a:endParaRPr lang="zh-CN" altLang="en-US" sz="300" b="1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8" name="立方体 87"/>
                <p:cNvSpPr/>
                <p:nvPr/>
              </p:nvSpPr>
              <p:spPr bwMode="auto">
                <a:xfrm>
                  <a:off x="3941598" y="5877272"/>
                  <a:ext cx="1821595" cy="233322"/>
                </a:xfrm>
                <a:prstGeom prst="cub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25400" algn="ctr">
                  <a:noFill/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CN" sz="600" b="1" dirty="0" err="1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DMaaP</a:t>
                  </a:r>
                  <a:endParaRPr lang="zh-CN" altLang="en-US" sz="600" b="1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89" name="矩形 88"/>
                <p:cNvSpPr/>
                <p:nvPr/>
              </p:nvSpPr>
              <p:spPr bwMode="auto">
                <a:xfrm>
                  <a:off x="3941598" y="5215201"/>
                  <a:ext cx="1821595" cy="276496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CN" sz="600" b="1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ONAP Components</a:t>
                  </a:r>
                  <a:endParaRPr lang="zh-CN" altLang="en-US" sz="600" b="1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92" name="组合 91"/>
            <p:cNvGrpSpPr/>
            <p:nvPr/>
          </p:nvGrpSpPr>
          <p:grpSpPr>
            <a:xfrm>
              <a:off x="6563298" y="2040565"/>
              <a:ext cx="682164" cy="323699"/>
              <a:chOff x="4567102" y="3316713"/>
              <a:chExt cx="2525178" cy="895393"/>
            </a:xfrm>
          </p:grpSpPr>
          <p:sp>
            <p:nvSpPr>
              <p:cNvPr id="93" name="立方体 92"/>
              <p:cNvSpPr/>
              <p:nvPr/>
            </p:nvSpPr>
            <p:spPr bwMode="auto">
              <a:xfrm>
                <a:off x="6498228" y="3606344"/>
                <a:ext cx="594052" cy="35613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zh-CN" sz="1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…</a:t>
                </a:r>
                <a:endParaRPr lang="zh-CN" altLang="en-US" sz="100" b="1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94" name="组合 93"/>
              <p:cNvGrpSpPr/>
              <p:nvPr/>
            </p:nvGrpSpPr>
            <p:grpSpPr>
              <a:xfrm>
                <a:off x="4567102" y="3316713"/>
                <a:ext cx="2515440" cy="895393"/>
                <a:chOff x="3936230" y="5215201"/>
                <a:chExt cx="1826963" cy="895393"/>
              </a:xfrm>
            </p:grpSpPr>
            <p:sp>
              <p:nvSpPr>
                <p:cNvPr id="95" name="立方体 94"/>
                <p:cNvSpPr/>
                <p:nvPr/>
              </p:nvSpPr>
              <p:spPr bwMode="auto">
                <a:xfrm>
                  <a:off x="3936230" y="5498478"/>
                  <a:ext cx="692907" cy="365659"/>
                </a:xfrm>
                <a:prstGeom prst="cub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 algn="ctr">
                  <a:noFill/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CN" sz="100" b="1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DCAE</a:t>
                  </a:r>
                  <a:endParaRPr lang="zh-CN" altLang="en-US" sz="100" b="1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6" name="立方体 95"/>
                <p:cNvSpPr/>
                <p:nvPr/>
              </p:nvSpPr>
              <p:spPr bwMode="auto">
                <a:xfrm>
                  <a:off x="4606529" y="5511640"/>
                  <a:ext cx="745183" cy="356130"/>
                </a:xfrm>
                <a:prstGeom prst="cube">
                  <a:avLst/>
                </a:prstGeom>
                <a:solidFill>
                  <a:srgbClr val="92D050"/>
                </a:solidFill>
                <a:ln w="25400" algn="ctr">
                  <a:noFill/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CN" sz="100" b="1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VF-C/APP-C/SDN-R</a:t>
                  </a:r>
                  <a:endParaRPr lang="zh-CN" altLang="en-US" sz="100" b="1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7" name="立方体 96"/>
                <p:cNvSpPr/>
                <p:nvPr/>
              </p:nvSpPr>
              <p:spPr bwMode="auto">
                <a:xfrm>
                  <a:off x="3941598" y="5877272"/>
                  <a:ext cx="1821595" cy="233322"/>
                </a:xfrm>
                <a:prstGeom prst="cub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25400" algn="ctr">
                  <a:noFill/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CN" sz="100" b="1" dirty="0" err="1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DMaaP</a:t>
                  </a:r>
                  <a:endParaRPr lang="zh-CN" altLang="en-US" sz="100" b="1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8" name="矩形 97"/>
                <p:cNvSpPr/>
                <p:nvPr/>
              </p:nvSpPr>
              <p:spPr bwMode="auto">
                <a:xfrm>
                  <a:off x="3941598" y="5215201"/>
                  <a:ext cx="1821595" cy="276496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CN" sz="100" b="1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ONAP Components</a:t>
                  </a:r>
                  <a:endParaRPr lang="zh-CN" altLang="en-US" sz="100" b="1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sp>
        <p:nvSpPr>
          <p:cNvPr id="90" name="圆角矩形 89"/>
          <p:cNvSpPr/>
          <p:nvPr/>
        </p:nvSpPr>
        <p:spPr bwMode="auto">
          <a:xfrm>
            <a:off x="7779900" y="3880355"/>
            <a:ext cx="897830" cy="556757"/>
          </a:xfrm>
          <a:prstGeom prst="round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en-US" altLang="zh-CN" sz="240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ea typeface="微软雅黑" panose="020B0503020204020204" pitchFamily="34" charset="-122"/>
              </a:rPr>
              <a:t>Edge</a:t>
            </a:r>
            <a:endParaRPr lang="zh-CN" altLang="en-US" sz="2400" dirty="0" smtClean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331453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6253" y="3488907"/>
            <a:ext cx="36377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</a:rPr>
              <a:t>Thank You!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50394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矩形 44"/>
          <p:cNvSpPr/>
          <p:nvPr/>
        </p:nvSpPr>
        <p:spPr>
          <a:xfrm>
            <a:off x="0" y="260039"/>
            <a:ext cx="81530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ea typeface="微软雅黑" panose="020B0503020204020204" pitchFamily="34" charset="-122"/>
              </a:rPr>
              <a:t>5G RAN side Management Planning based on ONAP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87365" y="1803321"/>
            <a:ext cx="8734210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 smtClean="0"/>
              <a:t>Research on the of O-RAN management with ONAP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 smtClean="0"/>
              <a:t>Research </a:t>
            </a:r>
            <a:r>
              <a:rPr lang="en-US" altLang="zh-CN" dirty="0"/>
              <a:t>on the </a:t>
            </a:r>
            <a:r>
              <a:rPr lang="en-US" altLang="zh-CN" b="1" i="1" dirty="0" smtClean="0">
                <a:solidFill>
                  <a:schemeClr val="accent2">
                    <a:lumMod val="75000"/>
                  </a:schemeClr>
                </a:solidFill>
              </a:rPr>
              <a:t>A1 data collection. Define the </a:t>
            </a:r>
            <a:r>
              <a:rPr lang="en-US" altLang="zh-CN" b="1" i="1" dirty="0">
                <a:solidFill>
                  <a:schemeClr val="accent2">
                    <a:lumMod val="75000"/>
                  </a:schemeClr>
                </a:solidFill>
              </a:rPr>
              <a:t>structure and content </a:t>
            </a:r>
            <a:r>
              <a:rPr lang="en-US" altLang="zh-CN" dirty="0" smtClean="0"/>
              <a:t>of </a:t>
            </a:r>
            <a:r>
              <a:rPr lang="en-US" altLang="zh-CN" dirty="0"/>
              <a:t>the measurement data </a:t>
            </a:r>
            <a:r>
              <a:rPr lang="en-US" altLang="zh-CN" dirty="0" smtClean="0"/>
              <a:t>handled by VES</a:t>
            </a:r>
            <a:r>
              <a:rPr lang="en-US" altLang="zh-CN" dirty="0"/>
              <a:t>. Define 5G RAN measurement </a:t>
            </a:r>
            <a:r>
              <a:rPr lang="en-US" altLang="zh-CN" dirty="0" smtClean="0"/>
              <a:t>data collection mechanism </a:t>
            </a:r>
            <a:r>
              <a:rPr lang="en-US" altLang="zh-CN" dirty="0"/>
              <a:t>in DCAE 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 smtClean="0"/>
              <a:t>Research on the </a:t>
            </a:r>
            <a:r>
              <a:rPr lang="en-US" altLang="zh-CN" b="1" i="1" dirty="0" smtClean="0">
                <a:solidFill>
                  <a:schemeClr val="accent2">
                    <a:lumMod val="75000"/>
                  </a:schemeClr>
                </a:solidFill>
              </a:rPr>
              <a:t>Non-RT-RIC deployment in DCAE Analytic Platform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 smtClean="0"/>
              <a:t>Research on </a:t>
            </a:r>
            <a:r>
              <a:rPr lang="en-US" altLang="zh-CN" b="1" i="1" dirty="0" smtClean="0">
                <a:solidFill>
                  <a:schemeClr val="accent2">
                    <a:lumMod val="75000"/>
                  </a:schemeClr>
                </a:solidFill>
              </a:rPr>
              <a:t>the end-to-end data processing procedure in ONAP</a:t>
            </a:r>
            <a:r>
              <a:rPr lang="en-US" altLang="zh-CN" dirty="0" smtClean="0"/>
              <a:t>. Define relevant Topic for Non-RT-RIC data. Analyze the affected blocks in ONAP. Define the data processing workflow   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 smtClean="0"/>
              <a:t>Research on the enhancement of VF-C/APP-C/SDN-R</a:t>
            </a:r>
            <a:r>
              <a:rPr lang="en-US" altLang="zh-CN" b="1" i="1" dirty="0" smtClean="0"/>
              <a:t>. </a:t>
            </a:r>
            <a:r>
              <a:rPr lang="en-US" altLang="zh-CN" b="1" i="1" dirty="0" smtClean="0">
                <a:solidFill>
                  <a:schemeClr val="accent2">
                    <a:lumMod val="75000"/>
                  </a:schemeClr>
                </a:solidFill>
              </a:rPr>
              <a:t>Enhance ONAP VF-C/APP-C/SDN-R for supporting Non-RT-RIC management. Define relevant IOC </a:t>
            </a:r>
            <a:r>
              <a:rPr lang="en-US" altLang="zh-CN" b="1" i="1" dirty="0">
                <a:solidFill>
                  <a:schemeClr val="accent2">
                    <a:lumMod val="75000"/>
                  </a:schemeClr>
                </a:solidFill>
              </a:rPr>
              <a:t>in VF-C/APP-C/SDN-R for </a:t>
            </a:r>
            <a:r>
              <a:rPr lang="en-US" altLang="zh-CN" b="1" i="1" dirty="0" smtClean="0">
                <a:solidFill>
                  <a:schemeClr val="accent2">
                    <a:lumMod val="75000"/>
                  </a:schemeClr>
                </a:solidFill>
              </a:rPr>
              <a:t>Non-RT-RIC configuration</a:t>
            </a:r>
            <a:r>
              <a:rPr lang="en-US" altLang="zh-CN" dirty="0" smtClean="0">
                <a:solidFill>
                  <a:srgbClr val="FFC000"/>
                </a:solidFill>
              </a:rPr>
              <a:t>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 smtClean="0"/>
              <a:t>Research </a:t>
            </a:r>
            <a:r>
              <a:rPr lang="en-US" altLang="zh-CN" dirty="0"/>
              <a:t>on distributed ONAP deployment. Analyze the distributed ONAP </a:t>
            </a:r>
            <a:r>
              <a:rPr lang="en-US" altLang="zh-CN" dirty="0" smtClean="0"/>
              <a:t>architecture</a:t>
            </a:r>
            <a:endParaRPr lang="en-US" altLang="zh-CN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/>
              <a:t>Research on the 5G RAN sub-Network Slice management over </a:t>
            </a:r>
            <a:r>
              <a:rPr lang="en-US" altLang="zh-CN" dirty="0" smtClean="0"/>
              <a:t>RAN.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dirty="0" smtClean="0"/>
              <a:t>Introduce </a:t>
            </a:r>
            <a:r>
              <a:rPr lang="en-US" altLang="zh-CN" dirty="0"/>
              <a:t>accelerator description in </a:t>
            </a:r>
            <a:r>
              <a:rPr lang="en-US" altLang="zh-CN" dirty="0" smtClean="0"/>
              <a:t>5G RAN </a:t>
            </a:r>
            <a:r>
              <a:rPr lang="en-US" altLang="zh-CN" dirty="0"/>
              <a:t>VNF </a:t>
            </a:r>
            <a:r>
              <a:rPr lang="en-US" altLang="zh-CN" dirty="0" smtClean="0"/>
              <a:t>template</a:t>
            </a:r>
            <a:endParaRPr lang="en-US" altLang="zh-CN" dirty="0"/>
          </a:p>
        </p:txBody>
      </p:sp>
      <p:sp>
        <p:nvSpPr>
          <p:cNvPr id="48" name="矩形 47"/>
          <p:cNvSpPr/>
          <p:nvPr/>
        </p:nvSpPr>
        <p:spPr>
          <a:xfrm>
            <a:off x="100450" y="972324"/>
            <a:ext cx="90211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b="1" dirty="0">
                <a:ea typeface="微软雅黑" panose="020B0503020204020204" pitchFamily="34" charset="-122"/>
              </a:rPr>
              <a:t>Enhance the capability </a:t>
            </a:r>
            <a:r>
              <a:rPr lang="en-US" altLang="zh-CN" sz="2400" b="1" dirty="0" smtClean="0">
                <a:ea typeface="微软雅黑" panose="020B0503020204020204" pitchFamily="34" charset="-122"/>
              </a:rPr>
              <a:t>of ONAP </a:t>
            </a:r>
            <a:r>
              <a:rPr lang="en-US" altLang="zh-CN" sz="2400" b="1" dirty="0">
                <a:ea typeface="微软雅黑" panose="020B0503020204020204" pitchFamily="34" charset="-122"/>
              </a:rPr>
              <a:t>to orchestrate and </a:t>
            </a:r>
            <a:r>
              <a:rPr lang="en-US" altLang="zh-CN" sz="2400" b="1" dirty="0" smtClean="0">
                <a:ea typeface="微软雅黑" panose="020B0503020204020204" pitchFamily="34" charset="-122"/>
              </a:rPr>
              <a:t>manage 5G </a:t>
            </a:r>
            <a:r>
              <a:rPr lang="en-US" altLang="zh-CN" sz="2400" b="1" dirty="0">
                <a:ea typeface="微软雅黑" panose="020B0503020204020204" pitchFamily="34" charset="-122"/>
              </a:rPr>
              <a:t>RAN VNFs/PNFs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5759151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30635" y="194317"/>
            <a:ext cx="81530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Deploy O-RAN Intelligent Analysis Module in ONAP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6" name="圆角矩形 5"/>
          <p:cNvSpPr/>
          <p:nvPr/>
        </p:nvSpPr>
        <p:spPr bwMode="auto">
          <a:xfrm>
            <a:off x="6182820" y="1340768"/>
            <a:ext cx="2723878" cy="1672996"/>
          </a:xfrm>
          <a:prstGeom prst="roundRect">
            <a:avLst>
              <a:gd name="adj" fmla="val 7124"/>
            </a:avLst>
          </a:prstGeom>
          <a:ln w="12700"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prstClr val="black"/>
                </a:solidFill>
                <a:ea typeface="微软雅黑" panose="020B0503020204020204" pitchFamily="34" charset="-122"/>
              </a:rPr>
              <a:t>O-RAN introduce the AI and Big Data tech in to TMN, realizing the intelligent RAN management</a:t>
            </a:r>
            <a:endParaRPr lang="zh-CN" altLang="en-US" sz="160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6186339" y="3212656"/>
            <a:ext cx="2723878" cy="1672996"/>
          </a:xfrm>
          <a:prstGeom prst="roundRect">
            <a:avLst>
              <a:gd name="adj" fmla="val 7124"/>
            </a:avLst>
          </a:prstGeom>
          <a:ln w="12700"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prstClr val="black"/>
                </a:solidFill>
                <a:ea typeface="微软雅黑" panose="020B0503020204020204" pitchFamily="34" charset="-122"/>
              </a:rPr>
              <a:t>A large number of measurement data collected from every part of RAN, e.g. CU, DU, each interface and so on,  and needed to be handled in management entity</a:t>
            </a:r>
            <a:endParaRPr lang="zh-CN" altLang="en-US" sz="160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6182820" y="5106617"/>
            <a:ext cx="2723878" cy="1672996"/>
          </a:xfrm>
          <a:prstGeom prst="roundRect">
            <a:avLst>
              <a:gd name="adj" fmla="val 7124"/>
            </a:avLst>
          </a:prstGeom>
          <a:ln w="12700"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prstClr val="black"/>
                </a:solidFill>
                <a:ea typeface="微软雅黑" panose="020B0503020204020204" pitchFamily="34" charset="-122"/>
              </a:rPr>
              <a:t>O-RAN could take the advantage of ONAP to collect the measurement data and deploy analysis micro service in some specific ONAP components </a:t>
            </a:r>
            <a:endParaRPr lang="zh-CN" altLang="en-US" sz="160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6182822" y="938919"/>
            <a:ext cx="2709661" cy="32984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en-US" altLang="zh-CN" b="1" dirty="0">
                <a:solidFill>
                  <a:schemeClr val="bg1"/>
                </a:solidFill>
                <a:ea typeface="微软雅黑" panose="020B0503020204020204" pitchFamily="34" charset="-122"/>
              </a:rPr>
              <a:t>Rationale</a:t>
            </a:r>
            <a:endParaRPr lang="zh-CN" altLang="en-US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2025" y="888991"/>
            <a:ext cx="5955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b="1" dirty="0">
                <a:ea typeface="微软雅黑" panose="020B0503020204020204" pitchFamily="34" charset="-122"/>
              </a:rPr>
              <a:t>Non-RT RIC Deployed in ONAP</a:t>
            </a:r>
            <a:endParaRPr lang="zh-CN" altLang="en-US" sz="2400" dirty="0"/>
          </a:p>
        </p:txBody>
      </p:sp>
      <p:grpSp>
        <p:nvGrpSpPr>
          <p:cNvPr id="84" name="组合 83"/>
          <p:cNvGrpSpPr/>
          <p:nvPr/>
        </p:nvGrpSpPr>
        <p:grpSpPr>
          <a:xfrm>
            <a:off x="628329" y="1268760"/>
            <a:ext cx="5472475" cy="5555682"/>
            <a:chOff x="628327" y="1340768"/>
            <a:chExt cx="5472475" cy="5483674"/>
          </a:xfrm>
        </p:grpSpPr>
        <p:sp>
          <p:nvSpPr>
            <p:cNvPr id="4" name="圆角矩形 3"/>
            <p:cNvSpPr/>
            <p:nvPr/>
          </p:nvSpPr>
          <p:spPr bwMode="auto">
            <a:xfrm>
              <a:off x="628327" y="1411843"/>
              <a:ext cx="4830966" cy="591198"/>
            </a:xfrm>
            <a:prstGeom prst="roundRect">
              <a:avLst/>
            </a:prstGeom>
            <a:noFill/>
            <a:ln w="6350" algn="ctr">
              <a:solidFill>
                <a:schemeClr val="tx2">
                  <a:lumMod val="60000"/>
                  <a:lumOff val="40000"/>
                </a:schemeClr>
              </a:solidFill>
              <a:prstDash val="sysDash"/>
              <a:miter lim="800000"/>
              <a:headEnd/>
              <a:tailEnd/>
            </a:ln>
          </p:spPr>
          <p:txBody>
            <a:bodyPr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zh-CN" sz="1600" dirty="0" smtClean="0">
                  <a:solidFill>
                    <a:prstClr val="black"/>
                  </a:solidFill>
                  <a:ea typeface="微软雅黑" panose="020B0503020204020204" pitchFamily="34" charset="-122"/>
                </a:rPr>
                <a:t>Non-Real Time RIC as the intelligent controller management  the O-RAN</a:t>
              </a:r>
              <a:endParaRPr lang="zh-CN" altLang="en-US" sz="1600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6100802" y="1340768"/>
              <a:ext cx="0" cy="5438845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grpSp>
          <p:nvGrpSpPr>
            <p:cNvPr id="12" name="组合 11"/>
            <p:cNvGrpSpPr/>
            <p:nvPr/>
          </p:nvGrpSpPr>
          <p:grpSpPr>
            <a:xfrm>
              <a:off x="628327" y="2015296"/>
              <a:ext cx="4854987" cy="4809146"/>
              <a:chOff x="2143108" y="1500174"/>
              <a:chExt cx="4854987" cy="4809146"/>
            </a:xfrm>
          </p:grpSpPr>
          <p:grpSp>
            <p:nvGrpSpPr>
              <p:cNvPr id="13" name="组合 18"/>
              <p:cNvGrpSpPr/>
              <p:nvPr/>
            </p:nvGrpSpPr>
            <p:grpSpPr>
              <a:xfrm>
                <a:off x="2291667" y="1712576"/>
                <a:ext cx="4705600" cy="4524736"/>
                <a:chOff x="3794896" y="2119220"/>
                <a:chExt cx="4519231" cy="3804708"/>
              </a:xfrm>
            </p:grpSpPr>
            <p:cxnSp>
              <p:nvCxnSpPr>
                <p:cNvPr id="23" name="Straight Connector 14"/>
                <p:cNvCxnSpPr>
                  <a:cxnSpLocks/>
                </p:cNvCxnSpPr>
                <p:nvPr/>
              </p:nvCxnSpPr>
              <p:spPr>
                <a:xfrm flipH="1">
                  <a:off x="5829164" y="4551467"/>
                  <a:ext cx="4139" cy="526275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Box 26"/>
                <p:cNvSpPr txBox="1"/>
                <p:nvPr/>
              </p:nvSpPr>
              <p:spPr>
                <a:xfrm>
                  <a:off x="5398908" y="2550653"/>
                  <a:ext cx="2915219" cy="22990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57178"/>
                  <a:r>
                    <a:rPr lang="en-US" sz="1200" b="1" dirty="0"/>
                    <a:t>A1: btw RIC near-RT and RIC non-RT, ONAP </a:t>
                  </a:r>
                </a:p>
              </p:txBody>
            </p:sp>
            <p:sp>
              <p:nvSpPr>
                <p:cNvPr id="25" name="Rounded Rectangle 27"/>
                <p:cNvSpPr/>
                <p:nvPr/>
              </p:nvSpPr>
              <p:spPr>
                <a:xfrm>
                  <a:off x="3794896" y="5581928"/>
                  <a:ext cx="4350382" cy="342000"/>
                </a:xfrm>
                <a:prstGeom prst="roundRect">
                  <a:avLst>
                    <a:gd name="adj" fmla="val 17270"/>
                  </a:avLst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defTabSz="457178"/>
                  <a:endParaRPr lang="en-US" b="1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26" name="Straight Connector 72"/>
                <p:cNvCxnSpPr/>
                <p:nvPr/>
              </p:nvCxnSpPr>
              <p:spPr>
                <a:xfrm>
                  <a:off x="5417344" y="2551454"/>
                  <a:ext cx="2617" cy="25280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86"/>
                <p:cNvSpPr txBox="1"/>
                <p:nvPr/>
              </p:nvSpPr>
              <p:spPr>
                <a:xfrm>
                  <a:off x="5876722" y="4894591"/>
                  <a:ext cx="332844" cy="2458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57178"/>
                  <a:r>
                    <a:rPr lang="en-US" sz="1300" b="1" dirty="0"/>
                    <a:t>F1</a:t>
                  </a:r>
                </a:p>
              </p:txBody>
            </p:sp>
            <p:sp>
              <p:nvSpPr>
                <p:cNvPr id="28" name="TextBox 140"/>
                <p:cNvSpPr txBox="1"/>
                <p:nvPr/>
              </p:nvSpPr>
              <p:spPr>
                <a:xfrm>
                  <a:off x="5846317" y="5369019"/>
                  <a:ext cx="1993913" cy="2458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57178"/>
                  <a:r>
                    <a:rPr lang="en-US" altLang="zh-CN" sz="1300" b="1" dirty="0"/>
                    <a:t>NGFI-I/</a:t>
                  </a:r>
                  <a:r>
                    <a:rPr lang="en-US" altLang="zh-CN" sz="1300" b="1" dirty="0" err="1"/>
                    <a:t>eCPRI</a:t>
                  </a:r>
                  <a:endParaRPr lang="zh-CN" altLang="en-US" sz="1300" b="1" dirty="0"/>
                </a:p>
              </p:txBody>
            </p:sp>
            <p:sp>
              <p:nvSpPr>
                <p:cNvPr id="29" name="Rounded Rectangle 44"/>
                <p:cNvSpPr/>
                <p:nvPr/>
              </p:nvSpPr>
              <p:spPr>
                <a:xfrm>
                  <a:off x="3794896" y="5084415"/>
                  <a:ext cx="4361165" cy="342000"/>
                </a:xfrm>
                <a:prstGeom prst="round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t"/>
                <a:lstStyle/>
                <a:p>
                  <a:pPr algn="ctr" defTabSz="457178"/>
                  <a:endParaRPr lang="en-US" sz="5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文本框 9"/>
                <p:cNvSpPr txBox="1"/>
                <p:nvPr/>
              </p:nvSpPr>
              <p:spPr>
                <a:xfrm>
                  <a:off x="4900283" y="5137410"/>
                  <a:ext cx="1951981" cy="22990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457178"/>
                  <a:r>
                    <a:rPr lang="en-US" altLang="zh-CN" sz="1200" b="1" dirty="0"/>
                    <a:t>RAN DU: RLC/MAC/PHY-high</a:t>
                  </a:r>
                </a:p>
              </p:txBody>
            </p:sp>
            <p:cxnSp>
              <p:nvCxnSpPr>
                <p:cNvPr id="31" name="Straight Connector 14"/>
                <p:cNvCxnSpPr>
                  <a:cxnSpLocks/>
                </p:cNvCxnSpPr>
                <p:nvPr/>
              </p:nvCxnSpPr>
              <p:spPr>
                <a:xfrm>
                  <a:off x="5817563" y="5424711"/>
                  <a:ext cx="0" cy="14400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文本框 9"/>
                <p:cNvSpPr txBox="1"/>
                <p:nvPr/>
              </p:nvSpPr>
              <p:spPr>
                <a:xfrm>
                  <a:off x="5144881" y="5646929"/>
                  <a:ext cx="1553371" cy="22990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457178"/>
                  <a:r>
                    <a:rPr lang="en-US" altLang="zh-CN" sz="1200" b="1" dirty="0"/>
                    <a:t>RAN RRU: PHY-low/RF</a:t>
                  </a:r>
                </a:p>
              </p:txBody>
            </p:sp>
            <p:grpSp>
              <p:nvGrpSpPr>
                <p:cNvPr id="33" name="组合 2"/>
                <p:cNvGrpSpPr/>
                <p:nvPr/>
              </p:nvGrpSpPr>
              <p:grpSpPr>
                <a:xfrm>
                  <a:off x="4006703" y="4636107"/>
                  <a:ext cx="4138575" cy="316223"/>
                  <a:chOff x="2150867" y="3786002"/>
                  <a:chExt cx="4114800" cy="316223"/>
                </a:xfrm>
              </p:grpSpPr>
              <p:sp>
                <p:nvSpPr>
                  <p:cNvPr id="77" name="Rounded Rectangle 27"/>
                  <p:cNvSpPr/>
                  <p:nvPr/>
                </p:nvSpPr>
                <p:spPr>
                  <a:xfrm>
                    <a:off x="2150867" y="3786002"/>
                    <a:ext cx="4114800" cy="316223"/>
                  </a:xfrm>
                  <a:prstGeom prst="roundRect">
                    <a:avLst>
                      <a:gd name="adj" fmla="val 17270"/>
                    </a:avLst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91436" tIns="45718" rIns="91436" bIns="45718" rtlCol="0" anchor="ctr"/>
                  <a:lstStyle/>
                  <a:p>
                    <a:pPr algn="ctr" defTabSz="457178"/>
                    <a:endParaRPr lang="en-US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8" name="文本框 25"/>
                  <p:cNvSpPr txBox="1"/>
                  <p:nvPr/>
                </p:nvSpPr>
                <p:spPr>
                  <a:xfrm>
                    <a:off x="2236882" y="3796615"/>
                    <a:ext cx="3346222" cy="229898"/>
                  </a:xfrm>
                  <a:prstGeom prst="rect">
                    <a:avLst/>
                  </a:prstGeom>
                  <a:noFill/>
                </p:spPr>
                <p:txBody>
                  <a:bodyPr wrap="none" lIns="91436" tIns="45718" rIns="91436" bIns="45718" rtlCol="0">
                    <a:spAutoFit/>
                  </a:bodyPr>
                  <a:lstStyle/>
                  <a:p>
                    <a:pPr defTabSz="457178"/>
                    <a:r>
                      <a:rPr lang="en-US" altLang="zh-CN" sz="1200" dirty="0"/>
                      <a:t>NFVI Platform: Virtualization layer and COTS platform</a:t>
                    </a:r>
                    <a:endParaRPr lang="zh-CN" altLang="en-US" sz="1200" dirty="0"/>
                  </a:p>
                </p:txBody>
              </p:sp>
            </p:grpSp>
            <p:grpSp>
              <p:nvGrpSpPr>
                <p:cNvPr id="34" name="组合 31"/>
                <p:cNvGrpSpPr/>
                <p:nvPr/>
              </p:nvGrpSpPr>
              <p:grpSpPr>
                <a:xfrm>
                  <a:off x="3811887" y="2119220"/>
                  <a:ext cx="4404713" cy="446251"/>
                  <a:chOff x="3811363" y="2119220"/>
                  <a:chExt cx="4274541" cy="446251"/>
                </a:xfrm>
              </p:grpSpPr>
              <p:sp>
                <p:nvSpPr>
                  <p:cNvPr id="65" name="Rounded Rectangle 24"/>
                  <p:cNvSpPr/>
                  <p:nvPr/>
                </p:nvSpPr>
                <p:spPr>
                  <a:xfrm>
                    <a:off x="3822731" y="2119220"/>
                    <a:ext cx="4263173" cy="434197"/>
                  </a:xfrm>
                  <a:prstGeom prst="roundRect">
                    <a:avLst>
                      <a:gd name="adj" fmla="val 17270"/>
                    </a:avLst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 defTabSz="457178"/>
                    <a:endParaRPr lang="en-US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6" name="文本框 9"/>
                  <p:cNvSpPr txBox="1"/>
                  <p:nvPr/>
                </p:nvSpPr>
                <p:spPr>
                  <a:xfrm>
                    <a:off x="4367853" y="2348343"/>
                    <a:ext cx="3169111" cy="2171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 defTabSz="457178"/>
                    <a:r>
                      <a:rPr lang="en-US" altLang="zh-CN" sz="1100" b="1" dirty="0"/>
                      <a:t>Orchestration &amp; Automation (e.g. ONAP): MANO, NMS</a:t>
                    </a:r>
                  </a:p>
                </p:txBody>
              </p:sp>
              <p:sp>
                <p:nvSpPr>
                  <p:cNvPr id="67" name="Rounded Rectangle 49"/>
                  <p:cNvSpPr/>
                  <p:nvPr/>
                </p:nvSpPr>
                <p:spPr>
                  <a:xfrm>
                    <a:off x="5978783" y="2147050"/>
                    <a:ext cx="2051156" cy="252000"/>
                  </a:xfrm>
                  <a:prstGeom prst="round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 defTabSz="457178"/>
                    <a:endParaRPr lang="en-US" sz="9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8" name="Rounded Rectangle 49"/>
                  <p:cNvSpPr/>
                  <p:nvPr/>
                </p:nvSpPr>
                <p:spPr>
                  <a:xfrm>
                    <a:off x="3857005" y="2141876"/>
                    <a:ext cx="408776" cy="252000"/>
                  </a:xfrm>
                  <a:prstGeom prst="round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91436" tIns="45718" rIns="91436" bIns="45718"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9" name="TextBox 169"/>
                  <p:cNvSpPr txBox="1"/>
                  <p:nvPr/>
                </p:nvSpPr>
                <p:spPr>
                  <a:xfrm>
                    <a:off x="3811363" y="2129175"/>
                    <a:ext cx="472400" cy="191580"/>
                  </a:xfrm>
                  <a:prstGeom prst="rect">
                    <a:avLst/>
                  </a:prstGeom>
                  <a:noFill/>
                </p:spPr>
                <p:txBody>
                  <a:bodyPr wrap="none" lIns="91436" tIns="45718" rIns="91436" bIns="45718" rtlCol="0">
                    <a:spAutoFit/>
                  </a:bodyPr>
                  <a:lstStyle/>
                  <a:p>
                    <a:pPr algn="ctr"/>
                    <a:r>
                      <a:rPr lang="en-US" sz="900" b="1" dirty="0"/>
                      <a:t>Design</a:t>
                    </a:r>
                  </a:p>
                </p:txBody>
              </p:sp>
              <p:sp>
                <p:nvSpPr>
                  <p:cNvPr id="70" name="Rounded Rectangle 49"/>
                  <p:cNvSpPr/>
                  <p:nvPr/>
                </p:nvSpPr>
                <p:spPr>
                  <a:xfrm>
                    <a:off x="4285683" y="2141876"/>
                    <a:ext cx="516245" cy="252000"/>
                  </a:xfrm>
                  <a:prstGeom prst="round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91436" tIns="45718" rIns="91436" bIns="45718"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1" name="TextBox 171"/>
                  <p:cNvSpPr txBox="1"/>
                  <p:nvPr/>
                </p:nvSpPr>
                <p:spPr>
                  <a:xfrm>
                    <a:off x="4242594" y="2129175"/>
                    <a:ext cx="606863" cy="191580"/>
                  </a:xfrm>
                  <a:prstGeom prst="rect">
                    <a:avLst/>
                  </a:prstGeom>
                  <a:noFill/>
                </p:spPr>
                <p:txBody>
                  <a:bodyPr wrap="none" lIns="91436" tIns="45718" rIns="91436" bIns="45718" rtlCol="0">
                    <a:spAutoFit/>
                  </a:bodyPr>
                  <a:lstStyle/>
                  <a:p>
                    <a:pPr algn="ctr"/>
                    <a:r>
                      <a:rPr lang="en-US" sz="900" b="1" dirty="0"/>
                      <a:t>Inventory</a:t>
                    </a:r>
                  </a:p>
                </p:txBody>
              </p:sp>
              <p:sp>
                <p:nvSpPr>
                  <p:cNvPr id="72" name="Rounded Rectangle 49"/>
                  <p:cNvSpPr/>
                  <p:nvPr/>
                </p:nvSpPr>
                <p:spPr>
                  <a:xfrm>
                    <a:off x="4824023" y="2141876"/>
                    <a:ext cx="388501" cy="252000"/>
                  </a:xfrm>
                  <a:prstGeom prst="round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91436" tIns="45718" rIns="91436" bIns="45718"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3" name="TextBox 173"/>
                  <p:cNvSpPr txBox="1"/>
                  <p:nvPr/>
                </p:nvSpPr>
                <p:spPr>
                  <a:xfrm>
                    <a:off x="4796308" y="2138700"/>
                    <a:ext cx="436545" cy="191580"/>
                  </a:xfrm>
                  <a:prstGeom prst="rect">
                    <a:avLst/>
                  </a:prstGeom>
                  <a:noFill/>
                </p:spPr>
                <p:txBody>
                  <a:bodyPr wrap="none" lIns="91436" tIns="45718" rIns="91436" bIns="45718" rtlCol="0">
                    <a:spAutoFit/>
                  </a:bodyPr>
                  <a:lstStyle/>
                  <a:p>
                    <a:pPr algn="ctr"/>
                    <a:r>
                      <a:rPr lang="en-US" sz="900" b="1" dirty="0"/>
                      <a:t>Policy</a:t>
                    </a:r>
                  </a:p>
                </p:txBody>
              </p:sp>
              <p:sp>
                <p:nvSpPr>
                  <p:cNvPr id="74" name="Rounded Rectangle 49"/>
                  <p:cNvSpPr/>
                  <p:nvPr/>
                </p:nvSpPr>
                <p:spPr>
                  <a:xfrm>
                    <a:off x="5230277" y="2141876"/>
                    <a:ext cx="730939" cy="252000"/>
                  </a:xfrm>
                  <a:prstGeom prst="roundRect">
                    <a:avLst/>
                  </a:prstGeom>
                  <a:ln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91436" tIns="45718" rIns="91436" bIns="45718" rtlCol="0" anchor="ctr"/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5" name="TextBox 175"/>
                  <p:cNvSpPr txBox="1"/>
                  <p:nvPr/>
                </p:nvSpPr>
                <p:spPr>
                  <a:xfrm>
                    <a:off x="5118849" y="2143465"/>
                    <a:ext cx="961108" cy="191580"/>
                  </a:xfrm>
                  <a:prstGeom prst="rect">
                    <a:avLst/>
                  </a:prstGeom>
                  <a:noFill/>
                </p:spPr>
                <p:txBody>
                  <a:bodyPr wrap="square" lIns="91436" tIns="45718" rIns="91436" bIns="45718" rtlCol="0">
                    <a:spAutoFit/>
                  </a:bodyPr>
                  <a:lstStyle/>
                  <a:p>
                    <a:pPr algn="ctr"/>
                    <a:r>
                      <a:rPr lang="en-US" sz="900" b="1" dirty="0"/>
                      <a:t>Configuration</a:t>
                    </a:r>
                  </a:p>
                </p:txBody>
              </p:sp>
              <p:sp>
                <p:nvSpPr>
                  <p:cNvPr id="76" name="TextBox 176"/>
                  <p:cNvSpPr txBox="1"/>
                  <p:nvPr/>
                </p:nvSpPr>
                <p:spPr>
                  <a:xfrm>
                    <a:off x="5930062" y="2147800"/>
                    <a:ext cx="2142854" cy="191580"/>
                  </a:xfrm>
                  <a:prstGeom prst="rect">
                    <a:avLst/>
                  </a:prstGeom>
                  <a:noFill/>
                </p:spPr>
                <p:txBody>
                  <a:bodyPr wrap="square" lIns="91436" tIns="45718" rIns="91436" bIns="45718" rtlCol="0">
                    <a:spAutoFit/>
                  </a:bodyPr>
                  <a:lstStyle/>
                  <a:p>
                    <a:pPr algn="ctr"/>
                    <a:r>
                      <a:rPr lang="en-US" sz="900" b="1" dirty="0"/>
                      <a:t>RAN Intelligent Controller (RIC) non-RT</a:t>
                    </a:r>
                  </a:p>
                </p:txBody>
              </p:sp>
            </p:grpSp>
            <p:sp>
              <p:nvSpPr>
                <p:cNvPr id="35" name="Rounded Rectangle 23"/>
                <p:cNvSpPr/>
                <p:nvPr/>
              </p:nvSpPr>
              <p:spPr>
                <a:xfrm>
                  <a:off x="3993333" y="3931375"/>
                  <a:ext cx="4161130" cy="547880"/>
                </a:xfrm>
                <a:prstGeom prst="roundRect">
                  <a:avLst>
                    <a:gd name="adj" fmla="val 26824"/>
                  </a:avLst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defTabSz="457178"/>
                  <a:endParaRPr lang="en-US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Rounded Rectangle 119"/>
                <p:cNvSpPr/>
                <p:nvPr/>
              </p:nvSpPr>
              <p:spPr>
                <a:xfrm>
                  <a:off x="5178432" y="3979916"/>
                  <a:ext cx="849775" cy="445869"/>
                </a:xfrm>
                <a:prstGeom prst="roundRect">
                  <a:avLst>
                    <a:gd name="adj" fmla="val 13406"/>
                  </a:avLst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defTabSz="457178"/>
                  <a:endParaRPr lang="en-US" sz="1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TextBox 22"/>
                <p:cNvSpPr txBox="1"/>
                <p:nvPr/>
              </p:nvSpPr>
              <p:spPr>
                <a:xfrm>
                  <a:off x="5823507" y="3703368"/>
                  <a:ext cx="2393094" cy="2171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57178"/>
                  <a:r>
                    <a:rPr lang="en-US" altLang="zh-CN" sz="1100" b="1" dirty="0"/>
                    <a:t>E2 :btw RIC near-RT and CU/DU</a:t>
                  </a:r>
                  <a:endParaRPr lang="en-US" sz="1100" b="1" dirty="0"/>
                </a:p>
              </p:txBody>
            </p:sp>
            <p:sp>
              <p:nvSpPr>
                <p:cNvPr id="38" name="Rounded Rectangle 11"/>
                <p:cNvSpPr/>
                <p:nvPr/>
              </p:nvSpPr>
              <p:spPr>
                <a:xfrm>
                  <a:off x="6431552" y="3977612"/>
                  <a:ext cx="849775" cy="444959"/>
                </a:xfrm>
                <a:prstGeom prst="roundRect">
                  <a:avLst>
                    <a:gd name="adj" fmla="val 13406"/>
                  </a:avLst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defTabSz="457178"/>
                  <a:endParaRPr lang="en-US" sz="1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" name="TextBox 12"/>
                <p:cNvSpPr txBox="1"/>
                <p:nvPr/>
              </p:nvSpPr>
              <p:spPr>
                <a:xfrm>
                  <a:off x="6617848" y="3922524"/>
                  <a:ext cx="442148" cy="1788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57178"/>
                  <a:r>
                    <a:rPr lang="en-US" sz="800" b="1" dirty="0"/>
                    <a:t>CU-UP</a:t>
                  </a:r>
                </a:p>
              </p:txBody>
            </p:sp>
            <p:sp>
              <p:nvSpPr>
                <p:cNvPr id="40" name="TextBox 47"/>
                <p:cNvSpPr txBox="1"/>
                <p:nvPr/>
              </p:nvSpPr>
              <p:spPr>
                <a:xfrm>
                  <a:off x="5368567" y="3925738"/>
                  <a:ext cx="429832" cy="1788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57178"/>
                  <a:r>
                    <a:rPr lang="en-US" sz="800" b="1" dirty="0"/>
                    <a:t>CU-CP</a:t>
                  </a:r>
                  <a:endParaRPr lang="en-US" sz="800" dirty="0"/>
                </a:p>
              </p:txBody>
            </p:sp>
            <p:sp>
              <p:nvSpPr>
                <p:cNvPr id="41" name="Rounded Rectangle 46"/>
                <p:cNvSpPr/>
                <p:nvPr/>
              </p:nvSpPr>
              <p:spPr>
                <a:xfrm>
                  <a:off x="3794896" y="2818208"/>
                  <a:ext cx="4421705" cy="1733259"/>
                </a:xfrm>
                <a:prstGeom prst="roundRect">
                  <a:avLst>
                    <a:gd name="adj" fmla="val 4572"/>
                  </a:avLst>
                </a:prstGeom>
                <a:noFill/>
                <a:ln w="19050"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178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Rounded Rectangle 11"/>
                <p:cNvSpPr/>
                <p:nvPr/>
              </p:nvSpPr>
              <p:spPr>
                <a:xfrm>
                  <a:off x="6517794" y="4096072"/>
                  <a:ext cx="677293" cy="133466"/>
                </a:xfrm>
                <a:prstGeom prst="roundRect">
                  <a:avLst>
                    <a:gd name="adj" fmla="val 13406"/>
                  </a:avLst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defTabSz="457178"/>
                  <a:r>
                    <a:rPr lang="en-US" altLang="zh-CN" sz="900" dirty="0">
                      <a:solidFill>
                        <a:schemeClr val="tx1"/>
                      </a:solidFill>
                    </a:rPr>
                    <a:t>SDAP</a:t>
                  </a:r>
                  <a:endParaRPr lang="en-US" sz="9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" name="Rounded Rectangle 11"/>
                <p:cNvSpPr/>
                <p:nvPr/>
              </p:nvSpPr>
              <p:spPr>
                <a:xfrm>
                  <a:off x="6517793" y="4245690"/>
                  <a:ext cx="677293" cy="133466"/>
                </a:xfrm>
                <a:prstGeom prst="roundRect">
                  <a:avLst>
                    <a:gd name="adj" fmla="val 13406"/>
                  </a:avLst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defTabSz="457178"/>
                  <a:r>
                    <a:rPr lang="en-US" altLang="zh-CN" sz="900" dirty="0">
                      <a:solidFill>
                        <a:schemeClr val="tx1"/>
                      </a:solidFill>
                    </a:rPr>
                    <a:t>PDCP-U</a:t>
                  </a:r>
                  <a:endParaRPr lang="en-US" sz="9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" name="Rounded Rectangle 11"/>
                <p:cNvSpPr/>
                <p:nvPr/>
              </p:nvSpPr>
              <p:spPr>
                <a:xfrm>
                  <a:off x="5264672" y="4105751"/>
                  <a:ext cx="677293" cy="133466"/>
                </a:xfrm>
                <a:prstGeom prst="roundRect">
                  <a:avLst>
                    <a:gd name="adj" fmla="val 13406"/>
                  </a:avLst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defTabSz="457178"/>
                  <a:r>
                    <a:rPr lang="en-US" sz="900" dirty="0">
                      <a:solidFill>
                        <a:schemeClr val="tx1"/>
                      </a:solidFill>
                    </a:rPr>
                    <a:t>RRC</a:t>
                  </a:r>
                </a:p>
              </p:txBody>
            </p:sp>
            <p:sp>
              <p:nvSpPr>
                <p:cNvPr id="45" name="Rounded Rectangle 11"/>
                <p:cNvSpPr/>
                <p:nvPr/>
              </p:nvSpPr>
              <p:spPr>
                <a:xfrm>
                  <a:off x="5264672" y="4255368"/>
                  <a:ext cx="677293" cy="133466"/>
                </a:xfrm>
                <a:prstGeom prst="roundRect">
                  <a:avLst>
                    <a:gd name="adj" fmla="val 13406"/>
                  </a:avLst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 defTabSz="457178"/>
                  <a:r>
                    <a:rPr lang="en-US" altLang="zh-CN" sz="900" dirty="0">
                      <a:solidFill>
                        <a:schemeClr val="tx1"/>
                      </a:solidFill>
                    </a:rPr>
                    <a:t>PDCP-C</a:t>
                  </a:r>
                  <a:endParaRPr lang="en-US" sz="900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46" name="Straight Connector 14"/>
                <p:cNvCxnSpPr>
                  <a:stCxn id="38" idx="1"/>
                  <a:endCxn id="36" idx="3"/>
                </p:cNvCxnSpPr>
                <p:nvPr/>
              </p:nvCxnSpPr>
              <p:spPr>
                <a:xfrm flipH="1">
                  <a:off x="6028207" y="4200092"/>
                  <a:ext cx="403345" cy="2759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TextBox 116"/>
                <p:cNvSpPr txBox="1"/>
                <p:nvPr/>
              </p:nvSpPr>
              <p:spPr>
                <a:xfrm>
                  <a:off x="6061171" y="3960506"/>
                  <a:ext cx="337461" cy="2458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457178"/>
                  <a:r>
                    <a:rPr lang="en-US" sz="1300" b="1" dirty="0"/>
                    <a:t>E1</a:t>
                  </a:r>
                </a:p>
              </p:txBody>
            </p:sp>
            <p:cxnSp>
              <p:nvCxnSpPr>
                <p:cNvPr id="48" name="Straight Connector 122"/>
                <p:cNvCxnSpPr/>
                <p:nvPr/>
              </p:nvCxnSpPr>
              <p:spPr>
                <a:xfrm>
                  <a:off x="5824996" y="3722068"/>
                  <a:ext cx="0" cy="209307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olid"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文本框 25">
                  <a:extLst>
                    <a:ext uri="{FF2B5EF4-FFF2-40B4-BE49-F238E27FC236}">
                      <a16:creationId xmlns:a16="http://schemas.microsoft.com/office/drawing/2014/main" xmlns="" id="{890DDA99-6F52-42D5-9819-C68F046D4EAA}"/>
                    </a:ext>
                  </a:extLst>
                </p:cNvPr>
                <p:cNvSpPr txBox="1"/>
                <p:nvPr/>
              </p:nvSpPr>
              <p:spPr>
                <a:xfrm>
                  <a:off x="3942973" y="3976315"/>
                  <a:ext cx="1240480" cy="3831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457178"/>
                  <a:r>
                    <a:rPr lang="en-US" altLang="zh-CN" sz="1200" dirty="0"/>
                    <a:t>Multi-RAT</a:t>
                  </a:r>
                  <a:br>
                    <a:rPr lang="en-US" altLang="zh-CN" sz="1200" dirty="0"/>
                  </a:br>
                  <a:r>
                    <a:rPr lang="en-US" altLang="zh-CN" sz="1200" dirty="0"/>
                    <a:t>CU Protocol Stack</a:t>
                  </a:r>
                  <a:endParaRPr lang="zh-CN" altLang="en-US" sz="1600" dirty="0"/>
                </a:p>
              </p:txBody>
            </p:sp>
            <p:sp>
              <p:nvSpPr>
                <p:cNvPr id="50" name="TextBox 178"/>
                <p:cNvSpPr txBox="1"/>
                <p:nvPr/>
              </p:nvSpPr>
              <p:spPr>
                <a:xfrm>
                  <a:off x="4578794" y="3042076"/>
                  <a:ext cx="268992" cy="280986"/>
                </a:xfrm>
                <a:prstGeom prst="rect">
                  <a:avLst/>
                </a:prstGeom>
                <a:noFill/>
              </p:spPr>
              <p:txBody>
                <a:bodyPr wrap="square" lIns="91436" tIns="45718" rIns="91436" bIns="45718" rtlCol="0">
                  <a:spAutoFit/>
                </a:bodyPr>
                <a:lstStyle/>
                <a:p>
                  <a:r>
                    <a:rPr lang="en-US" sz="800" b="1" dirty="0"/>
                    <a:t>E2</a:t>
                  </a:r>
                </a:p>
              </p:txBody>
            </p:sp>
            <p:sp>
              <p:nvSpPr>
                <p:cNvPr id="51" name="Rounded Rectangle 18"/>
                <p:cNvSpPr/>
                <p:nvPr/>
              </p:nvSpPr>
              <p:spPr>
                <a:xfrm>
                  <a:off x="3876956" y="2886780"/>
                  <a:ext cx="4310431" cy="842872"/>
                </a:xfrm>
                <a:prstGeom prst="roundRect">
                  <a:avLst>
                    <a:gd name="adj" fmla="val 8334"/>
                  </a:avLst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91436" tIns="45718" rIns="91436" bIns="45718" rtlCol="0" anchor="ctr"/>
                <a:lstStyle/>
                <a:p>
                  <a:pPr algn="ctr"/>
                  <a:endParaRPr lang="en-US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Rounded Rectangle 44"/>
                <p:cNvSpPr/>
                <p:nvPr/>
              </p:nvSpPr>
              <p:spPr>
                <a:xfrm>
                  <a:off x="4006703" y="3056468"/>
                  <a:ext cx="4005392" cy="410130"/>
                </a:xfrm>
                <a:prstGeom prst="round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lIns="91436" tIns="45718" rIns="91436" bIns="45718" rtlCol="0" anchor="t"/>
                <a:lstStyle/>
                <a:p>
                  <a:pPr algn="ctr"/>
                  <a:endParaRPr lang="en-US" sz="5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" name="Flowchart: Magnetic Disk 63"/>
                <p:cNvSpPr/>
                <p:nvPr/>
              </p:nvSpPr>
              <p:spPr>
                <a:xfrm>
                  <a:off x="5146311" y="3474085"/>
                  <a:ext cx="1575100" cy="206692"/>
                </a:xfrm>
                <a:prstGeom prst="flowChartMagneticDisk">
                  <a:avLst/>
                </a:prstGeom>
                <a:solidFill>
                  <a:schemeClr val="bg2">
                    <a:lumMod val="75000"/>
                  </a:schemeClr>
                </a:solidFill>
                <a:ln w="6350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 defTabSz="342608"/>
                  <a:r>
                    <a:rPr lang="en-US" sz="800" b="1" dirty="0">
                      <a:solidFill>
                        <a:schemeClr val="tx1"/>
                      </a:solidFill>
                      <a:cs typeface="Arial" panose="020B0604020202020204" pitchFamily="34" charset="0"/>
                    </a:rPr>
                    <a:t>Radio-Network Information Base</a:t>
                  </a:r>
                </a:p>
              </p:txBody>
            </p:sp>
            <p:sp>
              <p:nvSpPr>
                <p:cNvPr id="54" name="TextBox 182"/>
                <p:cNvSpPr txBox="1"/>
                <p:nvPr/>
              </p:nvSpPr>
              <p:spPr>
                <a:xfrm>
                  <a:off x="3998403" y="3018367"/>
                  <a:ext cx="1000985" cy="191580"/>
                </a:xfrm>
                <a:prstGeom prst="rect">
                  <a:avLst/>
                </a:prstGeom>
                <a:noFill/>
              </p:spPr>
              <p:txBody>
                <a:bodyPr wrap="none" lIns="91436" tIns="45718" rIns="91436" bIns="45718" rtlCol="0">
                  <a:spAutoFit/>
                </a:bodyPr>
                <a:lstStyle/>
                <a:p>
                  <a:r>
                    <a:rPr lang="en-US" altLang="zh-CN" sz="900" dirty="0"/>
                    <a:t>Applications Layer</a:t>
                  </a:r>
                  <a:endParaRPr lang="zh-CN" altLang="en-US" sz="900" dirty="0"/>
                </a:p>
              </p:txBody>
            </p:sp>
            <p:grpSp>
              <p:nvGrpSpPr>
                <p:cNvPr id="55" name="组合 125"/>
                <p:cNvGrpSpPr/>
                <p:nvPr/>
              </p:nvGrpSpPr>
              <p:grpSpPr>
                <a:xfrm>
                  <a:off x="4055999" y="3194434"/>
                  <a:ext cx="3896012" cy="253112"/>
                  <a:chOff x="2323291" y="1941427"/>
                  <a:chExt cx="3426953" cy="256356"/>
                </a:xfrm>
              </p:grpSpPr>
              <p:sp>
                <p:nvSpPr>
                  <p:cNvPr id="59" name="Rectangle: Rounded Corners 32"/>
                  <p:cNvSpPr/>
                  <p:nvPr/>
                </p:nvSpPr>
                <p:spPr>
                  <a:xfrm>
                    <a:off x="2868975" y="1941427"/>
                    <a:ext cx="780533" cy="249347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700" dirty="0">
                        <a:solidFill>
                          <a:schemeClr val="tx1"/>
                        </a:solidFill>
                      </a:rPr>
                      <a:t>Radio Connection Mgmt</a:t>
                    </a:r>
                  </a:p>
                </p:txBody>
              </p:sp>
              <p:sp>
                <p:nvSpPr>
                  <p:cNvPr id="60" name="Rectangle: Rounded Corners 78"/>
                  <p:cNvSpPr/>
                  <p:nvPr/>
                </p:nvSpPr>
                <p:spPr>
                  <a:xfrm>
                    <a:off x="3682533" y="1943817"/>
                    <a:ext cx="512343" cy="249347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zh-CN" sz="800" dirty="0">
                        <a:solidFill>
                          <a:schemeClr val="tx1"/>
                        </a:solidFill>
                      </a:rPr>
                      <a:t>Mobility</a:t>
                    </a:r>
                  </a:p>
                  <a:p>
                    <a:pPr algn="ctr"/>
                    <a:r>
                      <a:rPr lang="en-US" altLang="zh-CN" sz="800" dirty="0">
                        <a:solidFill>
                          <a:schemeClr val="tx1"/>
                        </a:solidFill>
                      </a:rPr>
                      <a:t>Mgmt</a:t>
                    </a:r>
                  </a:p>
                </p:txBody>
              </p:sp>
              <p:sp>
                <p:nvSpPr>
                  <p:cNvPr id="61" name="Rectangle: Rounded Corners 79"/>
                  <p:cNvSpPr/>
                  <p:nvPr/>
                </p:nvSpPr>
                <p:spPr>
                  <a:xfrm>
                    <a:off x="4227900" y="1943816"/>
                    <a:ext cx="430087" cy="249347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altLang="zh-CN" sz="800" dirty="0" err="1">
                        <a:solidFill>
                          <a:schemeClr val="tx1"/>
                        </a:solidFill>
                      </a:rPr>
                      <a:t>QoS</a:t>
                    </a:r>
                    <a:endParaRPr lang="en-US" altLang="zh-CN" sz="800" dirty="0">
                      <a:solidFill>
                        <a:schemeClr val="tx1"/>
                      </a:solidFill>
                    </a:endParaRPr>
                  </a:p>
                  <a:p>
                    <a:pPr algn="ctr"/>
                    <a:r>
                      <a:rPr lang="en-US" altLang="zh-CN" sz="800" dirty="0">
                        <a:solidFill>
                          <a:schemeClr val="tx1"/>
                        </a:solidFill>
                      </a:rPr>
                      <a:t>Mgmt.</a:t>
                    </a:r>
                  </a:p>
                </p:txBody>
              </p:sp>
              <p:sp>
                <p:nvSpPr>
                  <p:cNvPr id="62" name="Rectangle: Rounded Corners 80"/>
                  <p:cNvSpPr/>
                  <p:nvPr/>
                </p:nvSpPr>
                <p:spPr>
                  <a:xfrm>
                    <a:off x="4683683" y="1941427"/>
                    <a:ext cx="589952" cy="249347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700" dirty="0">
                        <a:solidFill>
                          <a:schemeClr val="tx1"/>
                        </a:solidFill>
                      </a:rPr>
                      <a:t>Interference</a:t>
                    </a:r>
                  </a:p>
                  <a:p>
                    <a:pPr algn="ctr"/>
                    <a:r>
                      <a:rPr lang="en-US" sz="700" dirty="0">
                        <a:solidFill>
                          <a:schemeClr val="tx1"/>
                        </a:solidFill>
                      </a:rPr>
                      <a:t>Mgmt</a:t>
                    </a:r>
                  </a:p>
                </p:txBody>
              </p:sp>
              <p:sp>
                <p:nvSpPr>
                  <p:cNvPr id="63" name="Rectangle: Rounded Corners 81"/>
                  <p:cNvSpPr/>
                  <p:nvPr/>
                </p:nvSpPr>
                <p:spPr>
                  <a:xfrm>
                    <a:off x="2323291" y="1948435"/>
                    <a:ext cx="502686" cy="249348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800" dirty="0">
                        <a:solidFill>
                          <a:schemeClr val="tx1"/>
                        </a:solidFill>
                      </a:rPr>
                      <a:t>3</a:t>
                    </a:r>
                    <a:r>
                      <a:rPr lang="en-US" sz="800" baseline="30000" dirty="0">
                        <a:solidFill>
                          <a:schemeClr val="tx1"/>
                        </a:solidFill>
                      </a:rPr>
                      <a:t>rd</a:t>
                    </a:r>
                    <a:r>
                      <a:rPr lang="en-US" sz="800" dirty="0">
                        <a:solidFill>
                          <a:schemeClr val="tx1"/>
                        </a:solidFill>
                      </a:rPr>
                      <a:t> party APP</a:t>
                    </a:r>
                  </a:p>
                </p:txBody>
              </p:sp>
              <p:sp>
                <p:nvSpPr>
                  <p:cNvPr id="64" name="Rectangle: Rounded Corners 80"/>
                  <p:cNvSpPr/>
                  <p:nvPr/>
                </p:nvSpPr>
                <p:spPr>
                  <a:xfrm>
                    <a:off x="5313440" y="1944971"/>
                    <a:ext cx="436804" cy="249347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700" dirty="0">
                        <a:solidFill>
                          <a:schemeClr val="tx1"/>
                        </a:solidFill>
                      </a:rPr>
                      <a:t>Trained Model</a:t>
                    </a:r>
                  </a:p>
                </p:txBody>
              </p:sp>
            </p:grpSp>
            <p:sp>
              <p:nvSpPr>
                <p:cNvPr id="56" name="文本框 9"/>
                <p:cNvSpPr txBox="1"/>
                <p:nvPr/>
              </p:nvSpPr>
              <p:spPr>
                <a:xfrm>
                  <a:off x="4514944" y="2814565"/>
                  <a:ext cx="2599132" cy="22990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 defTabSz="457178"/>
                  <a:r>
                    <a:rPr lang="en-US" altLang="zh-CN" sz="1200" b="1" dirty="0"/>
                    <a:t>RAN Intelligent Controller (RIC) near-RT</a:t>
                  </a:r>
                  <a:endParaRPr lang="zh-CN" altLang="en-US" sz="1200" b="1" dirty="0"/>
                </a:p>
              </p:txBody>
            </p:sp>
            <p:cxnSp>
              <p:nvCxnSpPr>
                <p:cNvPr id="57" name="Straight Connector 122"/>
                <p:cNvCxnSpPr/>
                <p:nvPr/>
              </p:nvCxnSpPr>
              <p:spPr>
                <a:xfrm flipH="1" flipV="1">
                  <a:off x="3926681" y="3826669"/>
                  <a:ext cx="1890009" cy="4762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olid"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122"/>
                <p:cNvCxnSpPr/>
                <p:nvPr/>
              </p:nvCxnSpPr>
              <p:spPr>
                <a:xfrm flipV="1">
                  <a:off x="3927305" y="3810000"/>
                  <a:ext cx="2530" cy="1267743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olid"/>
                  <a:head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矩形 13"/>
              <p:cNvSpPr/>
              <p:nvPr/>
            </p:nvSpPr>
            <p:spPr bwMode="auto">
              <a:xfrm>
                <a:off x="2166300" y="2428868"/>
                <a:ext cx="4830966" cy="1400822"/>
              </a:xfrm>
              <a:prstGeom prst="rect">
                <a:avLst/>
              </a:prstGeom>
              <a:solidFill>
                <a:srgbClr val="FF983B">
                  <a:alpha val="60000"/>
                </a:srgbClr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endParaRPr lang="zh-CN" altLang="en-US" sz="1200" dirty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 bwMode="auto">
              <a:xfrm>
                <a:off x="4331437" y="5038440"/>
                <a:ext cx="639925" cy="216024"/>
              </a:xfrm>
              <a:prstGeom prst="rect">
                <a:avLst/>
              </a:prstGeom>
              <a:solidFill>
                <a:srgbClr val="A5CE53">
                  <a:alpha val="60000"/>
                </a:srgbClr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endParaRPr lang="zh-CN" altLang="en-US" sz="1200" dirty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 bwMode="auto">
              <a:xfrm>
                <a:off x="4556440" y="3958307"/>
                <a:ext cx="495568" cy="210466"/>
              </a:xfrm>
              <a:prstGeom prst="rect">
                <a:avLst/>
              </a:prstGeom>
              <a:solidFill>
                <a:srgbClr val="A5CE53">
                  <a:alpha val="60000"/>
                </a:srgbClr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endParaRPr lang="zh-CN" altLang="en-US" sz="1200" dirty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 bwMode="auto">
              <a:xfrm>
                <a:off x="4496120" y="5624810"/>
                <a:ext cx="937259" cy="200225"/>
              </a:xfrm>
              <a:prstGeom prst="rect">
                <a:avLst/>
              </a:prstGeom>
              <a:solidFill>
                <a:srgbClr val="A5CE53">
                  <a:alpha val="60000"/>
                </a:srgbClr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endParaRPr lang="zh-CN" altLang="en-US" sz="1200" dirty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 bwMode="auto">
              <a:xfrm>
                <a:off x="2166300" y="3842161"/>
                <a:ext cx="4830966" cy="668455"/>
              </a:xfrm>
              <a:prstGeom prst="rect">
                <a:avLst/>
              </a:prstGeom>
              <a:solidFill>
                <a:srgbClr val="815EAD">
                  <a:alpha val="40000"/>
                </a:srgbClr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endParaRPr lang="zh-CN" altLang="en-US" sz="1200" dirty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 bwMode="auto">
              <a:xfrm>
                <a:off x="2167129" y="5217585"/>
                <a:ext cx="4830966" cy="458822"/>
              </a:xfrm>
              <a:prstGeom prst="rect">
                <a:avLst/>
              </a:prstGeom>
              <a:gradFill>
                <a:gsLst>
                  <a:gs pos="0">
                    <a:schemeClr val="dk1">
                      <a:tint val="100000"/>
                      <a:shade val="100000"/>
                      <a:satMod val="130000"/>
                      <a:alpha val="40000"/>
                    </a:schemeClr>
                  </a:gs>
                  <a:gs pos="100000">
                    <a:srgbClr val="815DAC">
                      <a:alpha val="40000"/>
                    </a:srgbClr>
                  </a:gs>
                </a:gsLst>
                <a:lin ang="16200000" scaled="0"/>
              </a:gra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endParaRPr lang="zh-CN" altLang="en-US" sz="1200" dirty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 bwMode="auto">
              <a:xfrm>
                <a:off x="2166300" y="4663850"/>
                <a:ext cx="4830966" cy="458822"/>
              </a:xfrm>
              <a:prstGeom prst="rect">
                <a:avLst/>
              </a:prstGeom>
              <a:solidFill>
                <a:srgbClr val="D44A47">
                  <a:alpha val="49000"/>
                </a:srgbClr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endParaRPr lang="zh-CN" altLang="en-US" sz="1200" dirty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 bwMode="auto">
              <a:xfrm>
                <a:off x="2159036" y="5799291"/>
                <a:ext cx="4830966" cy="510029"/>
              </a:xfrm>
              <a:prstGeom prst="rect">
                <a:avLst/>
              </a:prstGeom>
              <a:solidFill>
                <a:schemeClr val="tx1">
                  <a:alpha val="40000"/>
                </a:schemeClr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endParaRPr lang="zh-CN" altLang="en-US" sz="1200" dirty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 bwMode="auto">
              <a:xfrm>
                <a:off x="2143108" y="1500174"/>
                <a:ext cx="4830966" cy="857256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  <a:alpha val="60000"/>
                </a:schemeClr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endParaRPr lang="zh-CN" altLang="en-US" sz="1200" dirty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83" name="肘形连接符 82"/>
          <p:cNvCxnSpPr/>
          <p:nvPr/>
        </p:nvCxnSpPr>
        <p:spPr>
          <a:xfrm rot="16200000" flipV="1">
            <a:off x="4720643" y="1752133"/>
            <a:ext cx="781359" cy="338299"/>
          </a:xfrm>
          <a:prstGeom prst="bentConnector3">
            <a:avLst>
              <a:gd name="adj1" fmla="val 100154"/>
            </a:avLst>
          </a:prstGeom>
          <a:ln>
            <a:solidFill>
              <a:srgbClr val="FFC000"/>
            </a:solidFill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21821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30635" y="194317"/>
            <a:ext cx="81530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Deploy O-RAN Intelligent Analysis Module in ONAP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grpSp>
        <p:nvGrpSpPr>
          <p:cNvPr id="126" name="组合 125"/>
          <p:cNvGrpSpPr/>
          <p:nvPr/>
        </p:nvGrpSpPr>
        <p:grpSpPr>
          <a:xfrm>
            <a:off x="6882947" y="938919"/>
            <a:ext cx="2027270" cy="5840694"/>
            <a:chOff x="6182820" y="938919"/>
            <a:chExt cx="2727397" cy="5840694"/>
          </a:xfrm>
        </p:grpSpPr>
        <p:sp>
          <p:nvSpPr>
            <p:cNvPr id="6" name="圆角矩形 5"/>
            <p:cNvSpPr/>
            <p:nvPr/>
          </p:nvSpPr>
          <p:spPr bwMode="auto">
            <a:xfrm>
              <a:off x="6182820" y="1340768"/>
              <a:ext cx="2723878" cy="1672996"/>
            </a:xfrm>
            <a:prstGeom prst="roundRect">
              <a:avLst>
                <a:gd name="adj" fmla="val 7124"/>
              </a:avLst>
            </a:prstGeom>
            <a:ln w="12700">
              <a:solidFill>
                <a:schemeClr val="accent1">
                  <a:lumMod val="75000"/>
                </a:schemeClr>
              </a:solidFill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spcBef>
                  <a:spcPct val="20000"/>
                </a:spcBef>
                <a:buFont typeface="Arial" panose="020B0604020202020204" pitchFamily="34" charset="0"/>
                <a:buChar char="•"/>
              </a:pPr>
              <a:r>
                <a:rPr lang="en-US" altLang="zh-CN" sz="1600" dirty="0" smtClean="0">
                  <a:solidFill>
                    <a:prstClr val="black"/>
                  </a:solidFill>
                  <a:ea typeface="微软雅黑" panose="020B0503020204020204" pitchFamily="34" charset="-122"/>
                </a:rPr>
                <a:t>DCAE VES Controller collects PM/FM data/alarm from 5G RAN, and distributes Topic to Non-RT RIC</a:t>
              </a:r>
              <a:endParaRPr lang="zh-CN" altLang="en-US" sz="1600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" name="圆角矩形 6"/>
            <p:cNvSpPr/>
            <p:nvPr/>
          </p:nvSpPr>
          <p:spPr bwMode="auto">
            <a:xfrm>
              <a:off x="6186339" y="3212656"/>
              <a:ext cx="2723878" cy="1672996"/>
            </a:xfrm>
            <a:prstGeom prst="roundRect">
              <a:avLst>
                <a:gd name="adj" fmla="val 7124"/>
              </a:avLst>
            </a:prstGeom>
            <a:ln w="12700">
              <a:solidFill>
                <a:schemeClr val="accent1">
                  <a:lumMod val="75000"/>
                </a:schemeClr>
              </a:solidFill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spcBef>
                  <a:spcPct val="20000"/>
                </a:spcBef>
                <a:buFont typeface="Arial" panose="020B0604020202020204" pitchFamily="34" charset="0"/>
                <a:buChar char="•"/>
              </a:pPr>
              <a:r>
                <a:rPr lang="en-US" altLang="zh-CN" sz="1600" dirty="0" smtClean="0">
                  <a:solidFill>
                    <a:prstClr val="black"/>
                  </a:solidFill>
                  <a:ea typeface="微软雅黑" panose="020B0503020204020204" pitchFamily="34" charset="-122"/>
                </a:rPr>
                <a:t>The Non-RT RIC handles the relevant Topic and may distribute a Topic for the specific configuration  </a:t>
              </a:r>
              <a:endParaRPr lang="zh-CN" altLang="en-US" sz="1600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" name="圆角矩形 7"/>
            <p:cNvSpPr/>
            <p:nvPr/>
          </p:nvSpPr>
          <p:spPr bwMode="auto">
            <a:xfrm>
              <a:off x="6182820" y="5106617"/>
              <a:ext cx="2723878" cy="1672996"/>
            </a:xfrm>
            <a:prstGeom prst="roundRect">
              <a:avLst>
                <a:gd name="adj" fmla="val 7124"/>
              </a:avLst>
            </a:prstGeom>
            <a:ln w="12700">
              <a:solidFill>
                <a:schemeClr val="accent1">
                  <a:lumMod val="75000"/>
                </a:schemeClr>
              </a:solidFill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spcBef>
                  <a:spcPct val="20000"/>
                </a:spcBef>
                <a:buFont typeface="Arial" panose="020B0604020202020204" pitchFamily="34" charset="0"/>
                <a:buChar char="•"/>
              </a:pPr>
              <a:r>
                <a:rPr lang="en-US" altLang="zh-CN" sz="1600" dirty="0" smtClean="0">
                  <a:solidFill>
                    <a:prstClr val="black"/>
                  </a:solidFill>
                  <a:ea typeface="微软雅黑" panose="020B0503020204020204" pitchFamily="34" charset="-122"/>
                </a:rPr>
                <a:t>5G RAN </a:t>
              </a:r>
              <a:r>
                <a:rPr lang="en-US" altLang="zh-CN" sz="1400" dirty="0">
                  <a:solidFill>
                    <a:schemeClr val="tx1"/>
                  </a:solidFill>
                </a:rPr>
                <a:t>VF-C/APP-C/SDN-R</a:t>
              </a:r>
              <a:r>
                <a:rPr lang="en-US" altLang="zh-CN" sz="1600" dirty="0" smtClean="0">
                  <a:solidFill>
                    <a:prstClr val="black"/>
                  </a:solidFill>
                  <a:ea typeface="微软雅黑" panose="020B0503020204020204" pitchFamily="34" charset="-122"/>
                </a:rPr>
                <a:t> handles the Topic about the Non-RT RIC, and configures the 5G RAN </a:t>
              </a:r>
              <a:endParaRPr lang="zh-CN" altLang="en-US" sz="1600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 bwMode="auto">
            <a:xfrm>
              <a:off x="6182822" y="938919"/>
              <a:ext cx="2709661" cy="32984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2700">
              <a:headEnd/>
              <a:tailEnd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zh-CN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Rationale</a:t>
              </a:r>
              <a:endParaRPr lang="zh-CN" altLang="en-US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96357" y="1034803"/>
            <a:ext cx="5955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b="1" dirty="0">
                <a:ea typeface="微软雅黑" panose="020B0503020204020204" pitchFamily="34" charset="-122"/>
              </a:rPr>
              <a:t>Non-RT RIC Deployed in ONAP</a:t>
            </a:r>
            <a:endParaRPr lang="zh-CN" altLang="en-US" sz="2400" dirty="0"/>
          </a:p>
        </p:txBody>
      </p:sp>
      <p:grpSp>
        <p:nvGrpSpPr>
          <p:cNvPr id="152" name="组合 151"/>
          <p:cNvGrpSpPr/>
          <p:nvPr/>
        </p:nvGrpSpPr>
        <p:grpSpPr>
          <a:xfrm>
            <a:off x="380139" y="1682859"/>
            <a:ext cx="6055593" cy="3650523"/>
            <a:chOff x="324669" y="1470458"/>
            <a:chExt cx="6055593" cy="3821073"/>
          </a:xfrm>
        </p:grpSpPr>
        <p:grpSp>
          <p:nvGrpSpPr>
            <p:cNvPr id="150" name="组合 149"/>
            <p:cNvGrpSpPr/>
            <p:nvPr/>
          </p:nvGrpSpPr>
          <p:grpSpPr>
            <a:xfrm>
              <a:off x="324669" y="4277344"/>
              <a:ext cx="5095130" cy="1014187"/>
              <a:chOff x="324669" y="5082116"/>
              <a:chExt cx="5095130" cy="1014188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30341" y="5236346"/>
                <a:ext cx="635043" cy="596405"/>
              </a:xfrm>
              <a:prstGeom prst="rect">
                <a:avLst/>
              </a:prstGeom>
            </p:spPr>
          </p:pic>
          <p:pic>
            <p:nvPicPr>
              <p:cNvPr id="86" name="图片 8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853695" y="5236346"/>
                <a:ext cx="553186" cy="579907"/>
              </a:xfrm>
              <a:prstGeom prst="rect">
                <a:avLst/>
              </a:prstGeom>
            </p:spPr>
          </p:pic>
          <p:pic>
            <p:nvPicPr>
              <p:cNvPr id="88" name="图片 8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4669" y="5213450"/>
                <a:ext cx="358900" cy="586958"/>
              </a:xfrm>
              <a:prstGeom prst="rect">
                <a:avLst/>
              </a:prstGeom>
            </p:spPr>
          </p:pic>
          <p:pic>
            <p:nvPicPr>
              <p:cNvPr id="90" name="图片 8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54356" y="5082116"/>
                <a:ext cx="458338" cy="738195"/>
              </a:xfrm>
              <a:prstGeom prst="rect">
                <a:avLst/>
              </a:prstGeom>
            </p:spPr>
          </p:pic>
          <p:cxnSp>
            <p:nvCxnSpPr>
              <p:cNvPr id="92" name="直接连接符 91"/>
              <p:cNvCxnSpPr>
                <a:stCxn id="2" idx="3"/>
              </p:cNvCxnSpPr>
              <p:nvPr/>
            </p:nvCxnSpPr>
            <p:spPr>
              <a:xfrm>
                <a:off x="3665383" y="5534549"/>
                <a:ext cx="11880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>
                <a:endCxn id="2" idx="1"/>
              </p:cNvCxnSpPr>
              <p:nvPr/>
            </p:nvCxnSpPr>
            <p:spPr>
              <a:xfrm>
                <a:off x="1891840" y="5534549"/>
                <a:ext cx="113850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98" name="图片 9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20900318">
                <a:off x="712513" y="5486110"/>
                <a:ext cx="975358" cy="130430"/>
              </a:xfrm>
              <a:prstGeom prst="rect">
                <a:avLst/>
              </a:prstGeom>
            </p:spPr>
          </p:pic>
          <p:sp>
            <p:nvSpPr>
              <p:cNvPr id="99" name="矩形 98"/>
              <p:cNvSpPr/>
              <p:nvPr/>
            </p:nvSpPr>
            <p:spPr bwMode="auto">
              <a:xfrm>
                <a:off x="3030341" y="5832747"/>
                <a:ext cx="635043" cy="244796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zh-CN" sz="1200" dirty="0" smtClean="0">
                    <a:solidFill>
                      <a:prstClr val="black"/>
                    </a:solidFill>
                    <a:ea typeface="微软雅黑" panose="020B0503020204020204" pitchFamily="34" charset="-122"/>
                  </a:rPr>
                  <a:t>DU</a:t>
                </a:r>
                <a:endParaRPr lang="zh-CN" altLang="en-US" sz="1200" dirty="0" smtClean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矩形 99"/>
              <p:cNvSpPr/>
              <p:nvPr/>
            </p:nvSpPr>
            <p:spPr bwMode="auto">
              <a:xfrm>
                <a:off x="4784756" y="5851508"/>
                <a:ext cx="635043" cy="244796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zh-CN" sz="1200" dirty="0" smtClean="0">
                    <a:solidFill>
                      <a:prstClr val="black"/>
                    </a:solidFill>
                    <a:ea typeface="微软雅黑" panose="020B0503020204020204" pitchFamily="34" charset="-122"/>
                  </a:rPr>
                  <a:t>CU</a:t>
                </a:r>
                <a:endParaRPr lang="zh-CN" altLang="en-US" sz="1200" dirty="0" smtClean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21" name="组合 120"/>
            <p:cNvGrpSpPr/>
            <p:nvPr/>
          </p:nvGrpSpPr>
          <p:grpSpPr>
            <a:xfrm>
              <a:off x="400157" y="1976927"/>
              <a:ext cx="2947707" cy="1812111"/>
              <a:chOff x="1200191" y="2396558"/>
              <a:chExt cx="3653191" cy="2328586"/>
            </a:xfrm>
          </p:grpSpPr>
          <p:sp>
            <p:nvSpPr>
              <p:cNvPr id="102" name="立方体 101"/>
              <p:cNvSpPr/>
              <p:nvPr/>
            </p:nvSpPr>
            <p:spPr bwMode="auto">
              <a:xfrm>
                <a:off x="1405634" y="2854853"/>
                <a:ext cx="1624707" cy="1639372"/>
              </a:xfrm>
              <a:prstGeom prst="cube">
                <a:avLst>
                  <a:gd name="adj" fmla="val 4084"/>
                </a:avLst>
              </a:prstGeom>
              <a:solidFill>
                <a:srgbClr val="33CCCC"/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endParaRPr lang="zh-CN" altLang="en-US" sz="1100" dirty="0" smtClean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04" name="立方体 103"/>
              <p:cNvSpPr/>
              <p:nvPr/>
            </p:nvSpPr>
            <p:spPr bwMode="auto">
              <a:xfrm>
                <a:off x="3002777" y="2854853"/>
                <a:ext cx="1624707" cy="1639372"/>
              </a:xfrm>
              <a:prstGeom prst="cube">
                <a:avLst>
                  <a:gd name="adj" fmla="val 4084"/>
                </a:avLst>
              </a:prstGeom>
              <a:solidFill>
                <a:srgbClr val="4C94B5"/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endParaRPr lang="zh-CN" altLang="en-US" sz="1100" dirty="0" smtClean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05" name="矩形 104"/>
              <p:cNvSpPr/>
              <p:nvPr/>
            </p:nvSpPr>
            <p:spPr bwMode="auto">
              <a:xfrm>
                <a:off x="3026513" y="4086267"/>
                <a:ext cx="1545487" cy="334954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zh-CN" sz="1100" b="1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Analysis Plat form</a:t>
                </a:r>
                <a:endParaRPr lang="zh-CN" altLang="en-US" sz="1100" b="1" dirty="0" smtClean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06" name="立方体 105"/>
              <p:cNvSpPr/>
              <p:nvPr/>
            </p:nvSpPr>
            <p:spPr bwMode="auto">
              <a:xfrm>
                <a:off x="1718797" y="3881022"/>
                <a:ext cx="1060283" cy="504056"/>
              </a:xfrm>
              <a:prstGeom prst="cube">
                <a:avLst>
                  <a:gd name="adj" fmla="val 8803"/>
                </a:avLst>
              </a:prstGeom>
              <a:solidFill>
                <a:schemeClr val="accent5">
                  <a:lumMod val="75000"/>
                </a:schemeClr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zh-CN" sz="1200" b="1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VES Collector</a:t>
                </a:r>
                <a:endParaRPr lang="zh-CN" altLang="en-US" sz="1200" b="1" dirty="0" smtClean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07" name="立方体 106"/>
              <p:cNvSpPr/>
              <p:nvPr/>
            </p:nvSpPr>
            <p:spPr bwMode="auto">
              <a:xfrm>
                <a:off x="1718798" y="3013764"/>
                <a:ext cx="1060283" cy="672208"/>
              </a:xfrm>
              <a:prstGeom prst="cube">
                <a:avLst>
                  <a:gd name="adj" fmla="val 8803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zh-CN" sz="1100" b="1" dirty="0" err="1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DMaaP</a:t>
                </a:r>
                <a:r>
                  <a:rPr lang="en-US" altLang="zh-CN" sz="1100" b="1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 Bus Controller</a:t>
                </a:r>
                <a:endParaRPr lang="zh-CN" altLang="en-US" sz="1100" b="1" dirty="0" smtClean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08" name="立方体 107"/>
              <p:cNvSpPr/>
              <p:nvPr/>
            </p:nvSpPr>
            <p:spPr bwMode="auto">
              <a:xfrm>
                <a:off x="2995986" y="3480838"/>
                <a:ext cx="1541659" cy="504056"/>
              </a:xfrm>
              <a:prstGeom prst="cube">
                <a:avLst>
                  <a:gd name="adj" fmla="val 8803"/>
                </a:avLst>
              </a:prstGeom>
              <a:solidFill>
                <a:srgbClr val="92D050"/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zh-CN" sz="1400" b="1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Non-RT-RIC</a:t>
                </a:r>
                <a:endParaRPr lang="zh-CN" altLang="en-US" sz="1400" b="1" dirty="0" smtClean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11" name="圆角矩形 110"/>
              <p:cNvSpPr/>
              <p:nvPr/>
            </p:nvSpPr>
            <p:spPr bwMode="auto">
              <a:xfrm>
                <a:off x="1200191" y="2396558"/>
                <a:ext cx="3653191" cy="2328586"/>
              </a:xfrm>
              <a:prstGeom prst="roundRect">
                <a:avLst>
                  <a:gd name="adj" fmla="val 5447"/>
                </a:avLst>
              </a:prstGeom>
              <a:noFill/>
              <a:ln w="9525" algn="ctr">
                <a:solidFill>
                  <a:srgbClr val="4C94B5"/>
                </a:solidFill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endParaRPr lang="zh-CN" altLang="en-US" sz="1100" dirty="0" smtClean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12" name="矩形 111"/>
              <p:cNvSpPr/>
              <p:nvPr/>
            </p:nvSpPr>
            <p:spPr bwMode="auto">
              <a:xfrm>
                <a:off x="1405634" y="2396558"/>
                <a:ext cx="1078134" cy="458295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zh-CN" sz="1600" dirty="0" smtClean="0">
                    <a:solidFill>
                      <a:prstClr val="black"/>
                    </a:solidFill>
                    <a:ea typeface="微软雅黑" panose="020B0503020204020204" pitchFamily="34" charset="-122"/>
                  </a:rPr>
                  <a:t>DCAE</a:t>
                </a:r>
                <a:endParaRPr lang="zh-CN" altLang="en-US" sz="1600" dirty="0" smtClean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115" name="直接箭头连接符 114"/>
              <p:cNvCxnSpPr>
                <a:stCxn id="106" idx="1"/>
                <a:endCxn id="107" idx="3"/>
              </p:cNvCxnSpPr>
              <p:nvPr/>
            </p:nvCxnSpPr>
            <p:spPr>
              <a:xfrm flipH="1" flipV="1">
                <a:off x="2219352" y="3685972"/>
                <a:ext cx="7401" cy="239422"/>
              </a:xfrm>
              <a:prstGeom prst="straightConnector1">
                <a:avLst/>
              </a:prstGeom>
              <a:ln>
                <a:solidFill>
                  <a:srgbClr val="FFC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肘形连接符 119"/>
              <p:cNvCxnSpPr>
                <a:stCxn id="107" idx="5"/>
                <a:endCxn id="108" idx="1"/>
              </p:cNvCxnSpPr>
              <p:nvPr/>
            </p:nvCxnSpPr>
            <p:spPr>
              <a:xfrm>
                <a:off x="2779080" y="3320280"/>
                <a:ext cx="966338" cy="204930"/>
              </a:xfrm>
              <a:prstGeom prst="bentConnector2">
                <a:avLst/>
              </a:prstGeom>
              <a:ln>
                <a:solidFill>
                  <a:srgbClr val="FFC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2" name="立方体 121"/>
            <p:cNvSpPr/>
            <p:nvPr/>
          </p:nvSpPr>
          <p:spPr bwMode="auto">
            <a:xfrm>
              <a:off x="400157" y="1470458"/>
              <a:ext cx="5980105" cy="374363"/>
            </a:xfrm>
            <a:prstGeom prst="cube">
              <a:avLst>
                <a:gd name="adj" fmla="val 8479"/>
              </a:avLst>
            </a:prstGeom>
            <a:solidFill>
              <a:schemeClr val="tx2">
                <a:lumMod val="40000"/>
                <a:lumOff val="60000"/>
              </a:schemeClr>
            </a:solidFill>
            <a:ln w="25400" algn="ctr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zh-CN" b="1" dirty="0" err="1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DMaaP</a:t>
              </a:r>
              <a:endParaRPr lang="zh-CN" altLang="en-US" b="1" dirty="0" smtClean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124" name="直接箭头连接符 123"/>
            <p:cNvCxnSpPr/>
            <p:nvPr/>
          </p:nvCxnSpPr>
          <p:spPr>
            <a:xfrm flipV="1">
              <a:off x="2771800" y="1844824"/>
              <a:ext cx="0" cy="975892"/>
            </a:xfrm>
            <a:prstGeom prst="straightConnector1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矩形 126"/>
            <p:cNvSpPr/>
            <p:nvPr/>
          </p:nvSpPr>
          <p:spPr bwMode="auto">
            <a:xfrm>
              <a:off x="3553262" y="2016199"/>
              <a:ext cx="1827364" cy="290433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zh-CN" sz="1600" dirty="0"/>
                <a:t>VF-C/APP-C/SDN-R</a:t>
              </a:r>
              <a:endParaRPr lang="zh-CN" altLang="en-US" sz="1600" dirty="0" smtClean="0">
                <a:ea typeface="微软雅黑" panose="020B0503020204020204" pitchFamily="34" charset="-122"/>
              </a:endParaRPr>
            </a:p>
          </p:txBody>
        </p:sp>
        <p:grpSp>
          <p:nvGrpSpPr>
            <p:cNvPr id="132" name="组合 131"/>
            <p:cNvGrpSpPr/>
            <p:nvPr/>
          </p:nvGrpSpPr>
          <p:grpSpPr>
            <a:xfrm>
              <a:off x="3390209" y="1966146"/>
              <a:ext cx="2947707" cy="1812499"/>
              <a:chOff x="3444377" y="1957441"/>
              <a:chExt cx="2947707" cy="2124071"/>
            </a:xfrm>
          </p:grpSpPr>
          <p:sp>
            <p:nvSpPr>
              <p:cNvPr id="125" name="圆角矩形 124"/>
              <p:cNvSpPr/>
              <p:nvPr/>
            </p:nvSpPr>
            <p:spPr bwMode="auto">
              <a:xfrm>
                <a:off x="3444377" y="1957441"/>
                <a:ext cx="2947707" cy="2124071"/>
              </a:xfrm>
              <a:prstGeom prst="roundRect">
                <a:avLst>
                  <a:gd name="adj" fmla="val 5447"/>
                </a:avLst>
              </a:prstGeom>
              <a:noFill/>
              <a:ln w="9525" algn="ctr">
                <a:solidFill>
                  <a:srgbClr val="4C94B5"/>
                </a:solidFill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endParaRPr lang="zh-CN" altLang="en-US" sz="1100" dirty="0" smtClean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28" name="立方体 127"/>
              <p:cNvSpPr/>
              <p:nvPr/>
            </p:nvSpPr>
            <p:spPr bwMode="auto">
              <a:xfrm>
                <a:off x="3674477" y="2368636"/>
                <a:ext cx="2535867" cy="1514461"/>
              </a:xfrm>
              <a:prstGeom prst="cube">
                <a:avLst>
                  <a:gd name="adj" fmla="val 4084"/>
                </a:avLst>
              </a:prstGeom>
              <a:solidFill>
                <a:schemeClr val="bg1">
                  <a:lumMod val="65000"/>
                </a:schemeClr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endParaRPr lang="zh-CN" altLang="en-US" sz="1100" dirty="0" smtClean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31" name="立方体 130"/>
              <p:cNvSpPr/>
              <p:nvPr/>
            </p:nvSpPr>
            <p:spPr bwMode="auto">
              <a:xfrm>
                <a:off x="4932165" y="2570653"/>
                <a:ext cx="1206171" cy="1145007"/>
              </a:xfrm>
              <a:prstGeom prst="cube">
                <a:avLst>
                  <a:gd name="adj" fmla="val 3518"/>
                </a:avLst>
              </a:prstGeom>
              <a:solidFill>
                <a:srgbClr val="815DAC"/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zh-CN" sz="1400" b="1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Non-RT-RIC Handler</a:t>
                </a:r>
                <a:endParaRPr lang="zh-CN" altLang="en-US" sz="1400" b="1" dirty="0" smtClean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33" name="矩形 132"/>
            <p:cNvSpPr/>
            <p:nvPr/>
          </p:nvSpPr>
          <p:spPr>
            <a:xfrm>
              <a:off x="3620309" y="2420887"/>
              <a:ext cx="1257688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US" altLang="zh-CN" sz="1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Handle Non-RT-RIC </a:t>
              </a:r>
              <a:r>
                <a:rPr lang="en-US" altLang="zh-CN" sz="1400" b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configurations, management </a:t>
              </a:r>
              <a:r>
                <a:rPr lang="en-US" altLang="zh-CN" sz="1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for 5G RAN  </a:t>
              </a:r>
              <a:endParaRPr lang="zh-CN" altLang="en-US" sz="14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130" name="直接箭头连接符 129"/>
            <p:cNvCxnSpPr/>
            <p:nvPr/>
          </p:nvCxnSpPr>
          <p:spPr>
            <a:xfrm>
              <a:off x="5439729" y="1756221"/>
              <a:ext cx="0" cy="612415"/>
            </a:xfrm>
            <a:prstGeom prst="straightConnector1">
              <a:avLst/>
            </a:prstGeom>
            <a:ln>
              <a:solidFill>
                <a:schemeClr val="accent6">
                  <a:lumMod val="40000"/>
                  <a:lumOff val="6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立方体 134"/>
            <p:cNvSpPr/>
            <p:nvPr/>
          </p:nvSpPr>
          <p:spPr bwMode="auto">
            <a:xfrm>
              <a:off x="4830817" y="3900483"/>
              <a:ext cx="1152128" cy="432048"/>
            </a:xfrm>
            <a:prstGeom prst="cube">
              <a:avLst>
                <a:gd name="adj" fmla="val 1366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25400" algn="ctr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zh-CN" sz="1400" b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EM</a:t>
              </a:r>
              <a:endParaRPr lang="zh-CN" altLang="en-US" sz="1400" b="1" dirty="0" smtClean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cxnSp>
          <p:nvCxnSpPr>
            <p:cNvPr id="137" name="直接箭头连接符 136"/>
            <p:cNvCxnSpPr>
              <a:endCxn id="135" idx="0"/>
            </p:cNvCxnSpPr>
            <p:nvPr/>
          </p:nvCxnSpPr>
          <p:spPr>
            <a:xfrm flipH="1">
              <a:off x="5435077" y="3789038"/>
              <a:ext cx="4652" cy="111445"/>
            </a:xfrm>
            <a:prstGeom prst="straightConnector1">
              <a:avLst/>
            </a:prstGeom>
            <a:ln w="127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箭头连接符 139"/>
            <p:cNvCxnSpPr>
              <a:stCxn id="135" idx="3"/>
              <a:endCxn id="2" idx="3"/>
            </p:cNvCxnSpPr>
            <p:nvPr/>
          </p:nvCxnSpPr>
          <p:spPr>
            <a:xfrm flipH="1">
              <a:off x="3665384" y="4332531"/>
              <a:ext cx="1713301" cy="397246"/>
            </a:xfrm>
            <a:prstGeom prst="straightConnector1">
              <a:avLst/>
            </a:prstGeom>
            <a:ln w="127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箭头连接符 141"/>
            <p:cNvCxnSpPr>
              <a:stCxn id="135" idx="3"/>
            </p:cNvCxnSpPr>
            <p:nvPr/>
          </p:nvCxnSpPr>
          <p:spPr>
            <a:xfrm flipH="1">
              <a:off x="5163347" y="4332531"/>
              <a:ext cx="215338" cy="246973"/>
            </a:xfrm>
            <a:prstGeom prst="straightConnector1">
              <a:avLst/>
            </a:prstGeom>
            <a:ln w="127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接箭头连接符 143"/>
            <p:cNvCxnSpPr>
              <a:stCxn id="2" idx="1"/>
              <a:endCxn id="111" idx="2"/>
            </p:cNvCxnSpPr>
            <p:nvPr/>
          </p:nvCxnSpPr>
          <p:spPr>
            <a:xfrm flipH="1" flipV="1">
              <a:off x="1874011" y="3789039"/>
              <a:ext cx="1156330" cy="940739"/>
            </a:xfrm>
            <a:prstGeom prst="straightConnector1">
              <a:avLst/>
            </a:prstGeom>
            <a:ln w="12700">
              <a:solidFill>
                <a:srgbClr val="FFC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接箭头连接符 146"/>
            <p:cNvCxnSpPr>
              <a:stCxn id="86" idx="1"/>
              <a:endCxn id="111" idx="2"/>
            </p:cNvCxnSpPr>
            <p:nvPr/>
          </p:nvCxnSpPr>
          <p:spPr>
            <a:xfrm flipH="1" flipV="1">
              <a:off x="1874011" y="3789040"/>
              <a:ext cx="2979684" cy="932490"/>
            </a:xfrm>
            <a:prstGeom prst="straightConnector1">
              <a:avLst/>
            </a:prstGeom>
            <a:ln w="12700">
              <a:solidFill>
                <a:srgbClr val="FFC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4" name="直接连接符 153"/>
          <p:cNvCxnSpPr/>
          <p:nvPr/>
        </p:nvCxnSpPr>
        <p:spPr>
          <a:xfrm>
            <a:off x="6804248" y="1319108"/>
            <a:ext cx="0" cy="551026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56" name="矩形 155"/>
          <p:cNvSpPr/>
          <p:nvPr/>
        </p:nvSpPr>
        <p:spPr>
          <a:xfrm>
            <a:off x="1838995" y="6567571"/>
            <a:ext cx="34083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A potential Non-RT RIC deployment solution</a:t>
            </a:r>
            <a:endParaRPr lang="zh-CN" altLang="en-US" sz="1400" dirty="0"/>
          </a:p>
        </p:txBody>
      </p:sp>
      <p:grpSp>
        <p:nvGrpSpPr>
          <p:cNvPr id="12" name="组合 11"/>
          <p:cNvGrpSpPr/>
          <p:nvPr/>
        </p:nvGrpSpPr>
        <p:grpSpPr>
          <a:xfrm>
            <a:off x="2565584" y="5413620"/>
            <a:ext cx="3683673" cy="728464"/>
            <a:chOff x="1563691" y="5805264"/>
            <a:chExt cx="3944413" cy="728464"/>
          </a:xfrm>
        </p:grpSpPr>
        <p:sp>
          <p:nvSpPr>
            <p:cNvPr id="3" name="矩形 2"/>
            <p:cNvSpPr/>
            <p:nvPr/>
          </p:nvSpPr>
          <p:spPr bwMode="auto">
            <a:xfrm>
              <a:off x="1563691" y="5805264"/>
              <a:ext cx="861020" cy="28803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zh-CN" sz="1200" dirty="0" smtClean="0">
                  <a:solidFill>
                    <a:prstClr val="black"/>
                  </a:solidFill>
                  <a:ea typeface="微软雅黑" panose="020B0503020204020204" pitchFamily="34" charset="-122"/>
                </a:rPr>
                <a:t>SDN-C</a:t>
              </a:r>
              <a:endParaRPr lang="zh-CN" altLang="en-US" sz="1200" dirty="0" smtClean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9" name="矩形 48"/>
            <p:cNvSpPr/>
            <p:nvPr/>
          </p:nvSpPr>
          <p:spPr bwMode="auto">
            <a:xfrm>
              <a:off x="1563691" y="6245696"/>
              <a:ext cx="861020" cy="28803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zh-CN" sz="1200" dirty="0" smtClean="0">
                  <a:solidFill>
                    <a:prstClr val="black"/>
                  </a:solidFill>
                  <a:ea typeface="微软雅黑" panose="020B0503020204020204" pitchFamily="34" charset="-122"/>
                </a:rPr>
                <a:t>SDN-R</a:t>
              </a:r>
              <a:endParaRPr lang="zh-CN" altLang="en-US" sz="1200" dirty="0" smtClean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0" name="矩形 49"/>
            <p:cNvSpPr/>
            <p:nvPr/>
          </p:nvSpPr>
          <p:spPr bwMode="auto">
            <a:xfrm>
              <a:off x="4545349" y="5805264"/>
              <a:ext cx="962755" cy="28803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zh-CN" sz="1200" dirty="0" smtClean="0">
                  <a:solidFill>
                    <a:prstClr val="black"/>
                  </a:solidFill>
                  <a:ea typeface="微软雅黑" panose="020B0503020204020204" pitchFamily="34" charset="-122"/>
                </a:rPr>
                <a:t>VF-C/APP-C</a:t>
              </a:r>
              <a:endParaRPr lang="zh-CN" altLang="en-US" sz="1200" dirty="0" smtClean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1" name="矩形 50"/>
            <p:cNvSpPr/>
            <p:nvPr/>
          </p:nvSpPr>
          <p:spPr bwMode="auto">
            <a:xfrm>
              <a:off x="4545350" y="6245696"/>
              <a:ext cx="962754" cy="28803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zh-CN" sz="1200" dirty="0" smtClean="0">
                  <a:solidFill>
                    <a:prstClr val="black"/>
                  </a:solidFill>
                  <a:ea typeface="微软雅黑" panose="020B0503020204020204" pitchFamily="34" charset="-122"/>
                </a:rPr>
                <a:t>PNF Controller</a:t>
              </a:r>
              <a:endParaRPr lang="zh-CN" altLang="en-US" sz="1200" dirty="0" smtClean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" name="右箭头 3"/>
            <p:cNvSpPr/>
            <p:nvPr/>
          </p:nvSpPr>
          <p:spPr bwMode="auto">
            <a:xfrm>
              <a:off x="3085811" y="6093296"/>
              <a:ext cx="910125" cy="152400"/>
            </a:xfrm>
            <a:prstGeom prst="rightArrow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spcBef>
                  <a:spcPct val="20000"/>
                </a:spcBef>
              </a:pPr>
              <a:endParaRPr lang="zh-CN" altLang="en-US" sz="1200" dirty="0" smtClean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椭圆 9"/>
          <p:cNvSpPr/>
          <p:nvPr/>
        </p:nvSpPr>
        <p:spPr bwMode="auto">
          <a:xfrm>
            <a:off x="5937087" y="2254126"/>
            <a:ext cx="360040" cy="330469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en-US" altLang="zh-CN" sz="12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1</a:t>
            </a:r>
            <a:endParaRPr lang="zh-CN" altLang="en-US" sz="12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55" name="椭圆 54"/>
          <p:cNvSpPr/>
          <p:nvPr/>
        </p:nvSpPr>
        <p:spPr bwMode="auto">
          <a:xfrm>
            <a:off x="5934526" y="4972320"/>
            <a:ext cx="360040" cy="330469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en-US" altLang="zh-CN" sz="12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2</a:t>
            </a:r>
            <a:endParaRPr lang="zh-CN" altLang="en-US" sz="12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73171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8620" y="904223"/>
            <a:ext cx="69836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b="1" dirty="0">
                <a:ea typeface="微软雅黑" panose="020B0503020204020204" pitchFamily="34" charset="-122"/>
              </a:rPr>
              <a:t>ONAP deployed near RAN side</a:t>
            </a:r>
            <a:endParaRPr lang="zh-CN" altLang="en-US" sz="2400" dirty="0"/>
          </a:p>
        </p:txBody>
      </p:sp>
      <p:grpSp>
        <p:nvGrpSpPr>
          <p:cNvPr id="7" name="组合 6"/>
          <p:cNvGrpSpPr/>
          <p:nvPr/>
        </p:nvGrpSpPr>
        <p:grpSpPr>
          <a:xfrm>
            <a:off x="7244221" y="1467972"/>
            <a:ext cx="1864285" cy="5273396"/>
            <a:chOff x="6246672" y="1467970"/>
            <a:chExt cx="2732033" cy="5273396"/>
          </a:xfrm>
        </p:grpSpPr>
        <p:sp>
          <p:nvSpPr>
            <p:cNvPr id="8" name="圆角矩形 7"/>
            <p:cNvSpPr/>
            <p:nvPr/>
          </p:nvSpPr>
          <p:spPr bwMode="auto">
            <a:xfrm>
              <a:off x="6254826" y="1467970"/>
              <a:ext cx="2723878" cy="1672996"/>
            </a:xfrm>
            <a:prstGeom prst="roundRect">
              <a:avLst>
                <a:gd name="adj" fmla="val 7124"/>
              </a:avLst>
            </a:prstGeom>
            <a:ln w="12700">
              <a:solidFill>
                <a:schemeClr val="accent1">
                  <a:lumMod val="75000"/>
                </a:schemeClr>
              </a:solidFill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spcBef>
                  <a:spcPct val="20000"/>
                </a:spcBef>
                <a:buFont typeface="Arial" panose="020B0604020202020204" pitchFamily="34" charset="0"/>
                <a:buChar char="•"/>
              </a:pPr>
              <a:r>
                <a:rPr lang="en-US" altLang="zh-CN" sz="1600" dirty="0">
                  <a:solidFill>
                    <a:prstClr val="black"/>
                  </a:solidFill>
                  <a:ea typeface="微软雅黑" panose="020B0503020204020204" pitchFamily="34" charset="-122"/>
                </a:rPr>
                <a:t>To guarantee the end user service experience and improving the </a:t>
              </a:r>
              <a:r>
                <a:rPr lang="en-US" altLang="zh-CN" sz="1600" dirty="0" smtClean="0">
                  <a:solidFill>
                    <a:prstClr val="black"/>
                  </a:solidFill>
                  <a:ea typeface="微软雅黑" panose="020B0503020204020204" pitchFamily="34" charset="-122"/>
                </a:rPr>
                <a:t>5G RAN </a:t>
              </a:r>
              <a:r>
                <a:rPr lang="en-US" altLang="zh-CN" sz="1600" dirty="0">
                  <a:solidFill>
                    <a:prstClr val="black"/>
                  </a:solidFill>
                  <a:ea typeface="微软雅黑" panose="020B0503020204020204" pitchFamily="34" charset="-122"/>
                </a:rPr>
                <a:t>performance</a:t>
              </a:r>
              <a:endParaRPr lang="zh-CN" altLang="en-US" sz="1600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" name="圆角矩形 8"/>
            <p:cNvSpPr/>
            <p:nvPr/>
          </p:nvSpPr>
          <p:spPr bwMode="auto">
            <a:xfrm>
              <a:off x="6246672" y="3268170"/>
              <a:ext cx="2723878" cy="1672996"/>
            </a:xfrm>
            <a:prstGeom prst="roundRect">
              <a:avLst>
                <a:gd name="adj" fmla="val 7124"/>
              </a:avLst>
            </a:prstGeom>
            <a:ln w="12700">
              <a:solidFill>
                <a:schemeClr val="accent1">
                  <a:lumMod val="75000"/>
                </a:schemeClr>
              </a:solidFill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spcBef>
                  <a:spcPct val="20000"/>
                </a:spcBef>
                <a:buFont typeface="Arial" panose="020B0604020202020204" pitchFamily="34" charset="0"/>
                <a:buChar char="•"/>
              </a:pPr>
              <a:r>
                <a:rPr lang="en-US" altLang="zh-CN" sz="1600" dirty="0">
                  <a:solidFill>
                    <a:prstClr val="black"/>
                  </a:solidFill>
                  <a:ea typeface="微软雅黑" panose="020B0503020204020204" pitchFamily="34" charset="-122"/>
                </a:rPr>
                <a:t>To manage distributed </a:t>
              </a:r>
              <a:r>
                <a:rPr lang="en-US" altLang="zh-CN" sz="1600" dirty="0" smtClean="0">
                  <a:solidFill>
                    <a:prstClr val="black"/>
                  </a:solidFill>
                  <a:ea typeface="微软雅黑" panose="020B0503020204020204" pitchFamily="34" charset="-122"/>
                </a:rPr>
                <a:t>5G RAN </a:t>
              </a:r>
              <a:r>
                <a:rPr lang="en-US" altLang="zh-CN" sz="1600" dirty="0">
                  <a:solidFill>
                    <a:prstClr val="black"/>
                  </a:solidFill>
                  <a:ea typeface="微软雅黑" panose="020B0503020204020204" pitchFamily="34" charset="-122"/>
                </a:rPr>
                <a:t>equipment, ONAP needs a distributed deployment</a:t>
              </a:r>
              <a:endParaRPr lang="zh-CN" altLang="en-US" sz="1600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" name="圆角矩形 9"/>
            <p:cNvSpPr/>
            <p:nvPr/>
          </p:nvSpPr>
          <p:spPr bwMode="auto">
            <a:xfrm>
              <a:off x="6254827" y="5068370"/>
              <a:ext cx="2723878" cy="1672996"/>
            </a:xfrm>
            <a:prstGeom prst="roundRect">
              <a:avLst>
                <a:gd name="adj" fmla="val 7124"/>
              </a:avLst>
            </a:prstGeom>
            <a:ln w="12700">
              <a:solidFill>
                <a:schemeClr val="accent1">
                  <a:lumMod val="75000"/>
                </a:schemeClr>
              </a:solidFill>
              <a:headEnd/>
              <a:tailEnd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spcBef>
                  <a:spcPct val="20000"/>
                </a:spcBef>
                <a:buFont typeface="Arial" panose="020B0604020202020204" pitchFamily="34" charset="0"/>
                <a:buChar char="•"/>
              </a:pPr>
              <a:r>
                <a:rPr lang="en-US" altLang="zh-CN" sz="1600" dirty="0">
                  <a:solidFill>
                    <a:prstClr val="black"/>
                  </a:solidFill>
                  <a:ea typeface="微软雅黑" panose="020B0503020204020204" pitchFamily="34" charset="-122"/>
                </a:rPr>
                <a:t>Some of the ONAP components could be deployed near RAN side</a:t>
              </a:r>
              <a:endParaRPr lang="zh-CN" altLang="en-US" sz="1600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56" name="矩形 55"/>
          <p:cNvSpPr/>
          <p:nvPr/>
        </p:nvSpPr>
        <p:spPr bwMode="auto">
          <a:xfrm>
            <a:off x="7201876" y="1039570"/>
            <a:ext cx="1866643" cy="32984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en-US" altLang="zh-CN" b="1" dirty="0">
                <a:solidFill>
                  <a:schemeClr val="bg1"/>
                </a:solidFill>
                <a:ea typeface="微软雅黑" panose="020B0503020204020204" pitchFamily="34" charset="-122"/>
              </a:rPr>
              <a:t>Rationale</a:t>
            </a:r>
            <a:endParaRPr lang="zh-CN" altLang="en-US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35498" y="1249950"/>
            <a:ext cx="7304607" cy="5563426"/>
            <a:chOff x="35498" y="1249950"/>
            <a:chExt cx="7304607" cy="5563426"/>
          </a:xfrm>
        </p:grpSpPr>
        <p:grpSp>
          <p:nvGrpSpPr>
            <p:cNvPr id="11" name="组合 10"/>
            <p:cNvGrpSpPr/>
            <p:nvPr/>
          </p:nvGrpSpPr>
          <p:grpSpPr>
            <a:xfrm>
              <a:off x="4567102" y="3994320"/>
              <a:ext cx="2525178" cy="1074052"/>
              <a:chOff x="4567102" y="3316713"/>
              <a:chExt cx="2525178" cy="1074052"/>
            </a:xfrm>
          </p:grpSpPr>
          <p:sp>
            <p:nvSpPr>
              <p:cNvPr id="12" name="立方体 11"/>
              <p:cNvSpPr/>
              <p:nvPr/>
            </p:nvSpPr>
            <p:spPr bwMode="auto">
              <a:xfrm>
                <a:off x="6498228" y="3606344"/>
                <a:ext cx="594052" cy="486000"/>
              </a:xfrm>
              <a:prstGeom prst="cube">
                <a:avLst/>
              </a:prstGeom>
              <a:solidFill>
                <a:schemeClr val="bg1">
                  <a:lumMod val="75000"/>
                </a:schemeClr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zh-CN" sz="14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…</a:t>
                </a:r>
                <a:endParaRPr lang="zh-CN" altLang="en-US" sz="1400" b="1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3" name="组合 12"/>
              <p:cNvGrpSpPr/>
              <p:nvPr/>
            </p:nvGrpSpPr>
            <p:grpSpPr>
              <a:xfrm>
                <a:off x="4567102" y="3316713"/>
                <a:ext cx="2515440" cy="1074052"/>
                <a:chOff x="3936230" y="5215201"/>
                <a:chExt cx="1826963" cy="1074052"/>
              </a:xfrm>
            </p:grpSpPr>
            <p:sp>
              <p:nvSpPr>
                <p:cNvPr id="16" name="立方体 15"/>
                <p:cNvSpPr/>
                <p:nvPr/>
              </p:nvSpPr>
              <p:spPr bwMode="auto">
                <a:xfrm>
                  <a:off x="3941598" y="6000735"/>
                  <a:ext cx="1821595" cy="288518"/>
                </a:xfrm>
                <a:prstGeom prst="cube">
                  <a:avLst/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25400" algn="ctr">
                  <a:noFill/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CN" sz="1400" b="1" dirty="0" err="1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DMaaP</a:t>
                  </a:r>
                  <a:endParaRPr lang="zh-CN" altLang="en-US" sz="1400" b="1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4" name="立方体 13"/>
                <p:cNvSpPr/>
                <p:nvPr/>
              </p:nvSpPr>
              <p:spPr bwMode="auto">
                <a:xfrm>
                  <a:off x="3936230" y="5498476"/>
                  <a:ext cx="692890" cy="492355"/>
                </a:xfrm>
                <a:prstGeom prst="cub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25400" algn="ctr">
                  <a:noFill/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CN" sz="1400" b="1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DCAE</a:t>
                  </a:r>
                  <a:endParaRPr lang="zh-CN" altLang="en-US" sz="1400" b="1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立方体 14"/>
                <p:cNvSpPr/>
                <p:nvPr/>
              </p:nvSpPr>
              <p:spPr bwMode="auto">
                <a:xfrm>
                  <a:off x="4606529" y="5511640"/>
                  <a:ext cx="745183" cy="478800"/>
                </a:xfrm>
                <a:prstGeom prst="cube">
                  <a:avLst/>
                </a:prstGeom>
                <a:solidFill>
                  <a:srgbClr val="92D050"/>
                </a:solidFill>
                <a:ln w="25400" algn="ctr">
                  <a:noFill/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CN" sz="1100" b="1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VF-C/APP-C/SDN-R</a:t>
                  </a:r>
                  <a:endParaRPr lang="zh-CN" altLang="en-US" sz="1100" b="1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7" name="矩形 16"/>
                <p:cNvSpPr/>
                <p:nvPr/>
              </p:nvSpPr>
              <p:spPr bwMode="auto">
                <a:xfrm>
                  <a:off x="3941598" y="5215201"/>
                  <a:ext cx="1821595" cy="276496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headEnd/>
                  <a:tailEnd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CN" sz="1600" b="1" dirty="0" smtClean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Edge ONAP </a:t>
                  </a:r>
                  <a:r>
                    <a:rPr lang="en-US" altLang="zh-CN" sz="1600" b="1" dirty="0">
                      <a:solidFill>
                        <a:schemeClr val="bg1"/>
                      </a:solidFill>
                      <a:ea typeface="微软雅黑" panose="020B0503020204020204" pitchFamily="34" charset="-122"/>
                    </a:rPr>
                    <a:t>Components</a:t>
                  </a:r>
                  <a:endParaRPr lang="zh-CN" altLang="en-US" sz="1600" b="1" dirty="0">
                    <a:solidFill>
                      <a:schemeClr val="bg1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8" name="组合 17"/>
            <p:cNvGrpSpPr/>
            <p:nvPr/>
          </p:nvGrpSpPr>
          <p:grpSpPr>
            <a:xfrm>
              <a:off x="35498" y="1249950"/>
              <a:ext cx="4472151" cy="5563426"/>
              <a:chOff x="35496" y="1033926"/>
              <a:chExt cx="4472151" cy="5563426"/>
            </a:xfrm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9422" y="3540359"/>
                <a:ext cx="386152" cy="382221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</p:pic>
          <p:grpSp>
            <p:nvGrpSpPr>
              <p:cNvPr id="20" name="组合 19"/>
              <p:cNvGrpSpPr/>
              <p:nvPr/>
            </p:nvGrpSpPr>
            <p:grpSpPr>
              <a:xfrm>
                <a:off x="35496" y="1033926"/>
                <a:ext cx="4472151" cy="5563426"/>
                <a:chOff x="-152684" y="1033926"/>
                <a:chExt cx="4472151" cy="5563426"/>
              </a:xfrm>
            </p:grpSpPr>
            <p:pic>
              <p:nvPicPr>
                <p:cNvPr id="22" name="图片 21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331089" y="6064106"/>
                  <a:ext cx="563800" cy="533246"/>
                </a:xfrm>
                <a:prstGeom prst="rect">
                  <a:avLst/>
                </a:prstGeom>
              </p:spPr>
            </p:pic>
            <p:pic>
              <p:nvPicPr>
                <p:cNvPr id="23" name="图片 22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727402" y="6064106"/>
                  <a:ext cx="563800" cy="533246"/>
                </a:xfrm>
                <a:prstGeom prst="rect">
                  <a:avLst/>
                </a:prstGeom>
              </p:spPr>
            </p:pic>
            <p:grpSp>
              <p:nvGrpSpPr>
                <p:cNvPr id="24" name="组合 23"/>
                <p:cNvGrpSpPr/>
                <p:nvPr/>
              </p:nvGrpSpPr>
              <p:grpSpPr>
                <a:xfrm>
                  <a:off x="-152684" y="1033926"/>
                  <a:ext cx="3788581" cy="5030180"/>
                  <a:chOff x="-1247070" y="418930"/>
                  <a:chExt cx="4838775" cy="5838473"/>
                </a:xfrm>
              </p:grpSpPr>
              <p:pic>
                <p:nvPicPr>
                  <p:cNvPr id="37" name="图片 36"/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1782788" y="418930"/>
                    <a:ext cx="1476604" cy="1024778"/>
                  </a:xfrm>
                  <a:prstGeom prst="rect">
                    <a:avLst/>
                  </a:prstGeom>
                </p:spPr>
              </p:pic>
              <p:cxnSp>
                <p:nvCxnSpPr>
                  <p:cNvPr id="38" name="直接连接符 37"/>
                  <p:cNvCxnSpPr>
                    <a:stCxn id="37" idx="2"/>
                  </p:cNvCxnSpPr>
                  <p:nvPr/>
                </p:nvCxnSpPr>
                <p:spPr>
                  <a:xfrm flipH="1">
                    <a:off x="2518634" y="1443709"/>
                    <a:ext cx="2457" cy="501474"/>
                  </a:xfrm>
                  <a:prstGeom prst="line">
                    <a:avLst/>
                  </a:prstGeom>
                  <a:ln w="12700">
                    <a:solidFill>
                      <a:srgbClr val="00B0F0"/>
                    </a:solidFill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直接连接符 38"/>
                  <p:cNvCxnSpPr>
                    <a:stCxn id="27" idx="2"/>
                  </p:cNvCxnSpPr>
                  <p:nvPr/>
                </p:nvCxnSpPr>
                <p:spPr>
                  <a:xfrm flipH="1">
                    <a:off x="1437895" y="4016764"/>
                    <a:ext cx="1043324" cy="773472"/>
                  </a:xfrm>
                  <a:prstGeom prst="line">
                    <a:avLst/>
                  </a:prstGeom>
                  <a:ln w="12700">
                    <a:solidFill>
                      <a:srgbClr val="00B0F0"/>
                    </a:solidFill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直接连接符 39"/>
                  <p:cNvCxnSpPr>
                    <a:stCxn id="27" idx="2"/>
                  </p:cNvCxnSpPr>
                  <p:nvPr/>
                </p:nvCxnSpPr>
                <p:spPr>
                  <a:xfrm>
                    <a:off x="2481219" y="4016764"/>
                    <a:ext cx="990589" cy="757735"/>
                  </a:xfrm>
                  <a:prstGeom prst="line">
                    <a:avLst/>
                  </a:prstGeom>
                  <a:ln w="12700">
                    <a:solidFill>
                      <a:srgbClr val="00B0F0"/>
                    </a:solidFill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1" name="矩形 40"/>
                  <p:cNvSpPr/>
                  <p:nvPr/>
                </p:nvSpPr>
                <p:spPr bwMode="auto">
                  <a:xfrm>
                    <a:off x="2996835" y="452999"/>
                    <a:ext cx="594844" cy="288032"/>
                  </a:xfrm>
                  <a:prstGeom prst="rect">
                    <a:avLst/>
                  </a:prstGeom>
                  <a:noFill/>
                  <a:ln w="25400" algn="ctr">
                    <a:noFill/>
                    <a:miter lim="800000"/>
                    <a:headEnd/>
                    <a:tailEnd/>
                  </a:ln>
                </p:spPr>
                <p:txBody>
                  <a:bodyPr rtlCol="0" anchor="ctr"/>
                  <a:lstStyle/>
                  <a:p>
                    <a:pPr algn="ctr">
                      <a:spcBef>
                        <a:spcPct val="20000"/>
                      </a:spcBef>
                    </a:pPr>
                    <a:r>
                      <a:rPr lang="en-US" altLang="zh-CN" sz="1200" b="1" dirty="0">
                        <a:ea typeface="微软雅黑" panose="020B0503020204020204" pitchFamily="34" charset="-122"/>
                      </a:rPr>
                      <a:t>CN</a:t>
                    </a:r>
                    <a:endParaRPr lang="zh-CN" altLang="en-US" sz="1200" b="1"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2" name="矩形 41"/>
                  <p:cNvSpPr/>
                  <p:nvPr/>
                </p:nvSpPr>
                <p:spPr bwMode="auto">
                  <a:xfrm>
                    <a:off x="2996859" y="2399491"/>
                    <a:ext cx="594846" cy="288032"/>
                  </a:xfrm>
                  <a:prstGeom prst="rect">
                    <a:avLst/>
                  </a:prstGeom>
                  <a:noFill/>
                  <a:ln w="25400" algn="ctr">
                    <a:noFill/>
                    <a:miter lim="800000"/>
                    <a:headEnd/>
                    <a:tailEnd/>
                  </a:ln>
                </p:spPr>
                <p:txBody>
                  <a:bodyPr rtlCol="0" anchor="ctr"/>
                  <a:lstStyle/>
                  <a:p>
                    <a:pPr algn="ctr">
                      <a:spcBef>
                        <a:spcPct val="20000"/>
                      </a:spcBef>
                    </a:pPr>
                    <a:r>
                      <a:rPr lang="en-US" altLang="zh-CN" sz="1200" b="1" dirty="0">
                        <a:ea typeface="微软雅黑" panose="020B0503020204020204" pitchFamily="34" charset="-122"/>
                      </a:rPr>
                      <a:t>CU</a:t>
                    </a:r>
                    <a:endParaRPr lang="zh-CN" altLang="en-US" sz="1200" b="1"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3" name="矩形 42"/>
                  <p:cNvSpPr/>
                  <p:nvPr/>
                </p:nvSpPr>
                <p:spPr bwMode="auto">
                  <a:xfrm>
                    <a:off x="1616337" y="5230736"/>
                    <a:ext cx="594844" cy="288032"/>
                  </a:xfrm>
                  <a:prstGeom prst="rect">
                    <a:avLst/>
                  </a:prstGeom>
                  <a:noFill/>
                  <a:ln w="25400" algn="ctr">
                    <a:noFill/>
                    <a:miter lim="800000"/>
                    <a:headEnd/>
                    <a:tailEnd/>
                  </a:ln>
                </p:spPr>
                <p:txBody>
                  <a:bodyPr rtlCol="0" anchor="ctr"/>
                  <a:lstStyle/>
                  <a:p>
                    <a:pPr algn="ctr">
                      <a:spcBef>
                        <a:spcPct val="20000"/>
                      </a:spcBef>
                    </a:pPr>
                    <a:r>
                      <a:rPr lang="en-US" altLang="zh-CN" sz="1200" b="1" dirty="0">
                        <a:ea typeface="微软雅黑" panose="020B0503020204020204" pitchFamily="34" charset="-122"/>
                      </a:rPr>
                      <a:t>DU</a:t>
                    </a:r>
                    <a:endParaRPr lang="zh-CN" altLang="en-US" sz="1200" b="1"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4" name="矩形 43"/>
                  <p:cNvSpPr/>
                  <p:nvPr/>
                </p:nvSpPr>
                <p:spPr bwMode="auto">
                  <a:xfrm>
                    <a:off x="1695926" y="1527288"/>
                    <a:ext cx="1622627" cy="226344"/>
                  </a:xfrm>
                  <a:prstGeom prst="rect">
                    <a:avLst/>
                  </a:prstGeom>
                  <a:noFill/>
                  <a:ln w="25400" algn="ctr">
                    <a:noFill/>
                    <a:miter lim="800000"/>
                    <a:headEnd/>
                    <a:tailEnd/>
                  </a:ln>
                </p:spPr>
                <p:txBody>
                  <a:bodyPr rtlCol="0" anchor="ctr"/>
                  <a:lstStyle/>
                  <a:p>
                    <a:pPr algn="ctr">
                      <a:spcBef>
                        <a:spcPct val="20000"/>
                      </a:spcBef>
                    </a:pPr>
                    <a:r>
                      <a:rPr lang="en-US" altLang="zh-CN" sz="1200" b="1" dirty="0">
                        <a:ea typeface="微软雅黑" panose="020B0503020204020204" pitchFamily="34" charset="-122"/>
                      </a:rPr>
                      <a:t>Backhaul</a:t>
                    </a:r>
                    <a:endParaRPr lang="zh-CN" altLang="en-US" sz="1200" b="1"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5" name="矩形 44"/>
                  <p:cNvSpPr/>
                  <p:nvPr/>
                </p:nvSpPr>
                <p:spPr bwMode="auto">
                  <a:xfrm>
                    <a:off x="1892481" y="4401322"/>
                    <a:ext cx="1177479" cy="300625"/>
                  </a:xfrm>
                  <a:prstGeom prst="rect">
                    <a:avLst/>
                  </a:prstGeom>
                  <a:noFill/>
                  <a:ln w="25400" algn="ctr">
                    <a:noFill/>
                    <a:miter lim="800000"/>
                    <a:headEnd/>
                    <a:tailEnd/>
                  </a:ln>
                </p:spPr>
                <p:txBody>
                  <a:bodyPr rtlCol="0" anchor="ctr"/>
                  <a:lstStyle/>
                  <a:p>
                    <a:pPr algn="ctr">
                      <a:spcBef>
                        <a:spcPct val="20000"/>
                      </a:spcBef>
                    </a:pPr>
                    <a:r>
                      <a:rPr lang="en-US" altLang="zh-CN" sz="1200" b="1" dirty="0" err="1">
                        <a:ea typeface="微软雅黑" panose="020B0503020204020204" pitchFamily="34" charset="-122"/>
                      </a:rPr>
                      <a:t>Fronthaul</a:t>
                    </a:r>
                    <a:r>
                      <a:rPr lang="en-US" altLang="zh-CN" sz="1200" b="1" dirty="0">
                        <a:ea typeface="微软雅黑" panose="020B0503020204020204" pitchFamily="34" charset="-122"/>
                      </a:rPr>
                      <a:t> II</a:t>
                    </a:r>
                    <a:endParaRPr lang="zh-CN" altLang="en-US" sz="1200" b="1"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46" name="矩形 45"/>
                  <p:cNvSpPr/>
                  <p:nvPr/>
                </p:nvSpPr>
                <p:spPr bwMode="auto">
                  <a:xfrm>
                    <a:off x="1888901" y="5678681"/>
                    <a:ext cx="1181059" cy="267163"/>
                  </a:xfrm>
                  <a:prstGeom prst="rect">
                    <a:avLst/>
                  </a:prstGeom>
                  <a:noFill/>
                  <a:ln w="25400" algn="ctr">
                    <a:noFill/>
                    <a:miter lim="800000"/>
                    <a:headEnd/>
                    <a:tailEnd/>
                  </a:ln>
                </p:spPr>
                <p:txBody>
                  <a:bodyPr rtlCol="0" anchor="ctr"/>
                  <a:lstStyle/>
                  <a:p>
                    <a:pPr algn="ctr">
                      <a:spcBef>
                        <a:spcPct val="20000"/>
                      </a:spcBef>
                    </a:pPr>
                    <a:r>
                      <a:rPr lang="en-US" altLang="zh-CN" sz="1200" b="1" dirty="0" err="1">
                        <a:ea typeface="微软雅黑" panose="020B0503020204020204" pitchFamily="34" charset="-122"/>
                      </a:rPr>
                      <a:t>Fronthaul</a:t>
                    </a:r>
                    <a:r>
                      <a:rPr lang="en-US" altLang="zh-CN" sz="1200" b="1" dirty="0">
                        <a:ea typeface="微软雅黑" panose="020B0503020204020204" pitchFamily="34" charset="-122"/>
                      </a:rPr>
                      <a:t> I</a:t>
                    </a:r>
                    <a:endParaRPr lang="zh-CN" altLang="en-US" sz="1200" b="1" dirty="0">
                      <a:ea typeface="微软雅黑" panose="020B0503020204020204" pitchFamily="34" charset="-122"/>
                    </a:endParaRPr>
                  </a:p>
                </p:txBody>
              </p:sp>
              <p:pic>
                <p:nvPicPr>
                  <p:cNvPr id="47" name="图片 46"/>
                  <p:cNvPicPr>
                    <a:picLocks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180724" y="3324439"/>
                    <a:ext cx="453718" cy="442919"/>
                  </a:xfrm>
                  <a:prstGeom prst="rect">
                    <a:avLst/>
                  </a:prstGeom>
                </p:spPr>
                <p:style>
                  <a:lnRef idx="1">
                    <a:schemeClr val="accent5"/>
                  </a:lnRef>
                  <a:fillRef idx="2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dk1"/>
                  </a:fontRef>
                </p:style>
              </p:pic>
              <p:sp>
                <p:nvSpPr>
                  <p:cNvPr id="48" name="矩形 47"/>
                  <p:cNvSpPr/>
                  <p:nvPr/>
                </p:nvSpPr>
                <p:spPr bwMode="auto">
                  <a:xfrm>
                    <a:off x="-1247070" y="2697392"/>
                    <a:ext cx="1934216" cy="220220"/>
                  </a:xfrm>
                  <a:prstGeom prst="rect">
                    <a:avLst/>
                  </a:prstGeom>
                  <a:noFill/>
                  <a:ln w="25400" algn="ctr">
                    <a:noFill/>
                    <a:miter lim="800000"/>
                    <a:headEnd/>
                    <a:tailEnd/>
                  </a:ln>
                </p:spPr>
                <p:txBody>
                  <a:bodyPr rtlCol="0" anchor="ctr"/>
                  <a:lstStyle/>
                  <a:p>
                    <a:pPr algn="ctr">
                      <a:spcBef>
                        <a:spcPct val="20000"/>
                      </a:spcBef>
                    </a:pPr>
                    <a:r>
                      <a:rPr lang="en-US" altLang="zh-CN" sz="1200" dirty="0">
                        <a:ea typeface="微软雅黑" panose="020B0503020204020204" pitchFamily="34" charset="-122"/>
                      </a:rPr>
                      <a:t>Intelligent App</a:t>
                    </a:r>
                  </a:p>
                  <a:p>
                    <a:pPr algn="ctr">
                      <a:spcBef>
                        <a:spcPct val="20000"/>
                      </a:spcBef>
                    </a:pPr>
                    <a:r>
                      <a:rPr lang="en-US" altLang="zh-CN" sz="1200" dirty="0">
                        <a:ea typeface="微软雅黑" panose="020B0503020204020204" pitchFamily="34" charset="-122"/>
                      </a:rPr>
                      <a:t>e.g. N-RIC in O-RAN </a:t>
                    </a:r>
                    <a:endParaRPr lang="zh-CN" altLang="en-US" sz="1200" dirty="0">
                      <a:ea typeface="微软雅黑" panose="020B0503020204020204" pitchFamily="34" charset="-122"/>
                    </a:endParaRPr>
                  </a:p>
                </p:txBody>
              </p:sp>
              <p:cxnSp>
                <p:nvCxnSpPr>
                  <p:cNvPr id="49" name="直接连接符 48"/>
                  <p:cNvCxnSpPr>
                    <a:endCxn id="22" idx="0"/>
                  </p:cNvCxnSpPr>
                  <p:nvPr/>
                </p:nvCxnSpPr>
                <p:spPr>
                  <a:xfrm flipH="1">
                    <a:off x="3562447" y="5359486"/>
                    <a:ext cx="1330" cy="897917"/>
                  </a:xfrm>
                  <a:prstGeom prst="line">
                    <a:avLst/>
                  </a:prstGeom>
                  <a:ln w="12700">
                    <a:solidFill>
                      <a:srgbClr val="00B0F0"/>
                    </a:solidFill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直接连接符 49"/>
                  <p:cNvCxnSpPr>
                    <a:endCxn id="23" idx="0"/>
                  </p:cNvCxnSpPr>
                  <p:nvPr/>
                </p:nvCxnSpPr>
                <p:spPr>
                  <a:xfrm flipH="1">
                    <a:off x="1514218" y="5375224"/>
                    <a:ext cx="15644" cy="882179"/>
                  </a:xfrm>
                  <a:prstGeom prst="line">
                    <a:avLst/>
                  </a:prstGeom>
                  <a:ln w="12700">
                    <a:solidFill>
                      <a:srgbClr val="00B0F0"/>
                    </a:solidFill>
                    <a:headEnd type="oval" w="med" len="med"/>
                    <a:tailEnd type="oval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5" name="圆角矩形 24"/>
                <p:cNvSpPr/>
                <p:nvPr/>
              </p:nvSpPr>
              <p:spPr bwMode="auto">
                <a:xfrm>
                  <a:off x="1659327" y="2213427"/>
                  <a:ext cx="2192593" cy="3303805"/>
                </a:xfrm>
                <a:prstGeom prst="roundRect">
                  <a:avLst>
                    <a:gd name="adj" fmla="val 3345"/>
                  </a:avLst>
                </a:prstGeom>
                <a:noFill/>
                <a:ln w="12700" algn="ctr">
                  <a:solidFill>
                    <a:srgbClr val="FFC000"/>
                  </a:solidFill>
                  <a:prstDash val="sysDash"/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endParaRPr lang="zh-CN" altLang="en-US" sz="1200" dirty="0">
                    <a:ea typeface="微软雅黑" panose="020B0503020204020204" pitchFamily="34" charset="-122"/>
                  </a:endParaRPr>
                </a:p>
              </p:txBody>
            </p:sp>
            <p:cxnSp>
              <p:nvCxnSpPr>
                <p:cNvPr id="26" name="直接连接符 25"/>
                <p:cNvCxnSpPr/>
                <p:nvPr/>
              </p:nvCxnSpPr>
              <p:spPr>
                <a:xfrm>
                  <a:off x="3863234" y="3933056"/>
                  <a:ext cx="456233" cy="0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</a:schemeClr>
                  </a:solidFill>
                  <a:headEnd type="oval" w="med" len="med"/>
                  <a:tailEnd type="oval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圆角矩形 26"/>
                <p:cNvSpPr/>
                <p:nvPr/>
              </p:nvSpPr>
              <p:spPr bwMode="auto">
                <a:xfrm>
                  <a:off x="2040975" y="2407771"/>
                  <a:ext cx="1450905" cy="1725896"/>
                </a:xfrm>
                <a:prstGeom prst="roundRect">
                  <a:avLst>
                    <a:gd name="adj" fmla="val 6163"/>
                  </a:avLst>
                </a:prstGeom>
                <a:noFill/>
                <a:ln w="12700" algn="ctr">
                  <a:solidFill>
                    <a:schemeClr val="accent1"/>
                  </a:solidFill>
                  <a:prstDash val="sysDash"/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endParaRPr lang="zh-CN" altLang="en-US" sz="1200" dirty="0"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8" name="矩形 27"/>
                <p:cNvSpPr/>
                <p:nvPr/>
              </p:nvSpPr>
              <p:spPr bwMode="auto">
                <a:xfrm>
                  <a:off x="3069897" y="5182038"/>
                  <a:ext cx="465741" cy="248156"/>
                </a:xfrm>
                <a:prstGeom prst="rect">
                  <a:avLst/>
                </a:prstGeom>
                <a:noFill/>
                <a:ln w="25400" algn="ctr">
                  <a:noFill/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CN" sz="1200" b="1" dirty="0">
                      <a:ea typeface="微软雅黑" panose="020B0503020204020204" pitchFamily="34" charset="-122"/>
                    </a:rPr>
                    <a:t>DU</a:t>
                  </a:r>
                  <a:endParaRPr lang="zh-CN" altLang="en-US" sz="1200" b="1" dirty="0">
                    <a:ea typeface="微软雅黑" panose="020B0503020204020204" pitchFamily="34" charset="-122"/>
                  </a:endParaRPr>
                </a:p>
              </p:txBody>
            </p:sp>
            <p:pic>
              <p:nvPicPr>
                <p:cNvPr id="29" name="图片 28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411760" y="2529237"/>
                  <a:ext cx="766692" cy="742894"/>
                </a:xfrm>
                <a:prstGeom prst="rect">
                  <a:avLst/>
                </a:prstGeom>
              </p:spPr>
            </p:pic>
            <p:pic>
              <p:nvPicPr>
                <p:cNvPr id="30" name="图片 29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665491" y="4811622"/>
                  <a:ext cx="568102" cy="533536"/>
                </a:xfrm>
                <a:prstGeom prst="rect">
                  <a:avLst/>
                </a:prstGeom>
              </p:spPr>
            </p:pic>
            <p:pic>
              <p:nvPicPr>
                <p:cNvPr id="31" name="图片 30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254779" y="4804105"/>
                  <a:ext cx="568102" cy="533536"/>
                </a:xfrm>
                <a:prstGeom prst="rect">
                  <a:avLst/>
                </a:prstGeom>
              </p:spPr>
            </p:pic>
            <p:grpSp>
              <p:nvGrpSpPr>
                <p:cNvPr id="32" name="组合 31"/>
                <p:cNvGrpSpPr/>
                <p:nvPr/>
              </p:nvGrpSpPr>
              <p:grpSpPr>
                <a:xfrm>
                  <a:off x="2224278" y="3429000"/>
                  <a:ext cx="1133215" cy="653014"/>
                  <a:chOff x="2267744" y="3538249"/>
                  <a:chExt cx="1133215" cy="754847"/>
                </a:xfrm>
              </p:grpSpPr>
              <p:sp>
                <p:nvSpPr>
                  <p:cNvPr id="34" name="圆角矩形 33"/>
                  <p:cNvSpPr/>
                  <p:nvPr/>
                </p:nvSpPr>
                <p:spPr bwMode="auto">
                  <a:xfrm>
                    <a:off x="2267744" y="3538249"/>
                    <a:ext cx="1133215" cy="754847"/>
                  </a:xfrm>
                  <a:prstGeom prst="roundRect">
                    <a:avLst/>
                  </a:prstGeom>
                  <a:noFill/>
                  <a:ln w="6350" algn="ctr">
                    <a:solidFill>
                      <a:schemeClr val="accent1"/>
                    </a:solidFill>
                    <a:prstDash val="sysDash"/>
                    <a:miter lim="800000"/>
                    <a:headEnd/>
                    <a:tailEnd/>
                  </a:ln>
                </p:spPr>
                <p:txBody>
                  <a:bodyPr rtlCol="0" anchor="ctr"/>
                  <a:lstStyle/>
                  <a:p>
                    <a:pPr algn="ctr">
                      <a:spcBef>
                        <a:spcPct val="20000"/>
                      </a:spcBef>
                    </a:pPr>
                    <a:endParaRPr lang="zh-CN" altLang="en-US" sz="1200" dirty="0">
                      <a:ea typeface="微软雅黑" panose="020B0503020204020204" pitchFamily="34" charset="-122"/>
                    </a:endParaRPr>
                  </a:p>
                </p:txBody>
              </p:sp>
              <p:pic>
                <p:nvPicPr>
                  <p:cNvPr id="35" name="图片 34"/>
                  <p:cNvPicPr>
                    <a:picLocks noChangeAspect="1"/>
                  </p:cNvPicPr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2291203" y="3568725"/>
                    <a:ext cx="564394" cy="689324"/>
                  </a:xfrm>
                  <a:prstGeom prst="rect">
                    <a:avLst/>
                  </a:prstGeom>
                </p:spPr>
              </p:pic>
              <p:pic>
                <p:nvPicPr>
                  <p:cNvPr id="36" name="图片 35"/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2808870" y="3568726"/>
                    <a:ext cx="583910" cy="714914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33" name="矩形 32"/>
                <p:cNvSpPr/>
                <p:nvPr/>
              </p:nvSpPr>
              <p:spPr bwMode="auto">
                <a:xfrm>
                  <a:off x="2219194" y="3212976"/>
                  <a:ext cx="1212435" cy="199080"/>
                </a:xfrm>
                <a:prstGeom prst="rect">
                  <a:avLst/>
                </a:prstGeom>
                <a:noFill/>
                <a:ln w="25400" algn="ctr">
                  <a:noFill/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CN" sz="1200" b="1" dirty="0">
                      <a:solidFill>
                        <a:prstClr val="black"/>
                      </a:solidFill>
                      <a:ea typeface="微软雅黑" panose="020B0503020204020204" pitchFamily="34" charset="-122"/>
                    </a:rPr>
                    <a:t>CU-CP, CU-UP</a:t>
                  </a:r>
                  <a:endParaRPr lang="zh-CN" altLang="en-US" sz="1200" b="1" dirty="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pic>
            <p:nvPicPr>
              <p:cNvPr id="21" name="图片 20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94051" y="3323359"/>
                <a:ext cx="364728" cy="361016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</p:pic>
        </p:grpSp>
        <p:cxnSp>
          <p:nvCxnSpPr>
            <p:cNvPr id="51" name="直接连接符 50"/>
            <p:cNvCxnSpPr/>
            <p:nvPr/>
          </p:nvCxnSpPr>
          <p:spPr>
            <a:xfrm>
              <a:off x="7164288" y="1446539"/>
              <a:ext cx="0" cy="5366837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grpSp>
          <p:nvGrpSpPr>
            <p:cNvPr id="52" name="组合 51"/>
            <p:cNvGrpSpPr/>
            <p:nvPr/>
          </p:nvGrpSpPr>
          <p:grpSpPr>
            <a:xfrm>
              <a:off x="107503" y="2996952"/>
              <a:ext cx="1740004" cy="1391772"/>
              <a:chOff x="107503" y="2564904"/>
              <a:chExt cx="1740004" cy="1391772"/>
            </a:xfrm>
          </p:grpSpPr>
          <p:sp>
            <p:nvSpPr>
              <p:cNvPr id="53" name="圆角矩形 52"/>
              <p:cNvSpPr/>
              <p:nvPr/>
            </p:nvSpPr>
            <p:spPr bwMode="auto">
              <a:xfrm>
                <a:off x="107503" y="2564904"/>
                <a:ext cx="1349443" cy="1391772"/>
              </a:xfrm>
              <a:prstGeom prst="roundRect">
                <a:avLst>
                  <a:gd name="adj" fmla="val 7390"/>
                </a:avLst>
              </a:prstGeom>
              <a:noFill/>
              <a:ln w="12700" algn="ctr">
                <a:solidFill>
                  <a:srgbClr val="4C94B5"/>
                </a:solidFill>
                <a:prstDash val="sysDash"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endParaRPr lang="zh-CN" altLang="en-US" sz="1200" dirty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55" name="直接连接符 54"/>
              <p:cNvCxnSpPr/>
              <p:nvPr/>
            </p:nvCxnSpPr>
            <p:spPr>
              <a:xfrm>
                <a:off x="1398105" y="3717032"/>
                <a:ext cx="449402" cy="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headEnd type="oval" w="med" len="med"/>
                <a:tailEnd type="oval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矩形 56"/>
            <p:cNvSpPr/>
            <p:nvPr/>
          </p:nvSpPr>
          <p:spPr>
            <a:xfrm>
              <a:off x="4567102" y="1752360"/>
              <a:ext cx="2773003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altLang="zh-CN" sz="1400" b="1" i="1" dirty="0"/>
                <a:t>Provide an entire integration </a:t>
              </a:r>
              <a:r>
                <a:rPr lang="en-GB" altLang="zh-CN" sz="1400" b="1" i="1" dirty="0" smtClean="0"/>
                <a:t>Orchestration </a:t>
              </a:r>
              <a:r>
                <a:rPr lang="en-GB" altLang="zh-CN" sz="1400" b="1" i="1" dirty="0"/>
                <a:t>&amp; </a:t>
              </a:r>
              <a:r>
                <a:rPr lang="en-GB" altLang="zh-CN" sz="1400" b="1" i="1" dirty="0" smtClean="0"/>
                <a:t>Management</a:t>
              </a:r>
              <a:endParaRPr lang="zh-CN" altLang="en-US" sz="1400" b="1" i="1" dirty="0"/>
            </a:p>
            <a:p>
              <a:r>
                <a:rPr lang="en-GB" altLang="zh-CN" sz="1400" b="1" i="1" dirty="0" smtClean="0"/>
                <a:t>solution </a:t>
              </a:r>
              <a:r>
                <a:rPr lang="en-GB" altLang="zh-CN" sz="1400" b="1" i="1" dirty="0"/>
                <a:t>for Distributed </a:t>
              </a:r>
              <a:r>
                <a:rPr lang="en-GB" altLang="zh-CN" sz="1400" b="1" i="1" dirty="0" smtClean="0"/>
                <a:t>RAN</a:t>
              </a:r>
              <a:endParaRPr lang="zh-CN" altLang="en-US" sz="1400" b="1" i="1" dirty="0"/>
            </a:p>
          </p:txBody>
        </p:sp>
      </p:grpSp>
      <p:sp>
        <p:nvSpPr>
          <p:cNvPr id="58" name="矩形 57"/>
          <p:cNvSpPr/>
          <p:nvPr/>
        </p:nvSpPr>
        <p:spPr>
          <a:xfrm>
            <a:off x="-17806" y="209859"/>
            <a:ext cx="81530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Deploy O-RAN Intelligent Analysis Module in ONAP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4499866" y="2754824"/>
            <a:ext cx="259026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1400" dirty="0">
                <a:ea typeface="微软雅黑" panose="020B0503020204020204" pitchFamily="34" charset="-122"/>
              </a:rPr>
              <a:t>ONAP component e.g. DCAE, </a:t>
            </a:r>
            <a:r>
              <a:rPr lang="en-US" altLang="zh-CN" sz="1400" dirty="0"/>
              <a:t>VF-C/APP-C/SDN-R </a:t>
            </a:r>
            <a:r>
              <a:rPr lang="en-US" altLang="zh-CN" sz="1400" dirty="0" smtClean="0">
                <a:ea typeface="微软雅黑" panose="020B0503020204020204" pitchFamily="34" charset="-122"/>
              </a:rPr>
              <a:t>… </a:t>
            </a:r>
            <a:r>
              <a:rPr lang="en-US" altLang="zh-CN" sz="1400" dirty="0">
                <a:ea typeface="微软雅黑" panose="020B0503020204020204" pitchFamily="34" charset="-122"/>
              </a:rPr>
              <a:t>deployed near the RAN side  for fine granularity management</a:t>
            </a:r>
            <a:endParaRPr lang="zh-CN" altLang="en-US" sz="1400" dirty="0">
              <a:ea typeface="微软雅黑" panose="020B0503020204020204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8164" y="4480381"/>
            <a:ext cx="164775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1400" dirty="0">
                <a:ea typeface="微软雅黑" panose="020B0503020204020204" pitchFamily="34" charset="-122"/>
              </a:rPr>
              <a:t>User deploy MS for RAN </a:t>
            </a:r>
            <a:r>
              <a:rPr lang="en-US" altLang="zh-CN" sz="1400" dirty="0" smtClean="0">
                <a:ea typeface="微软雅黑" panose="020B0503020204020204" pitchFamily="34" charset="-122"/>
              </a:rPr>
              <a:t>PM optimization </a:t>
            </a:r>
            <a:r>
              <a:rPr lang="en-US" altLang="zh-CN" sz="1400" dirty="0">
                <a:ea typeface="微软雅黑" panose="020B0503020204020204" pitchFamily="34" charset="-122"/>
              </a:rPr>
              <a:t>in edge DCAE </a:t>
            </a:r>
            <a:endParaRPr lang="zh-CN" altLang="en-US" sz="1400" dirty="0">
              <a:ea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4489292" y="5049511"/>
            <a:ext cx="252667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ea typeface="微软雅黑" panose="020B0503020204020204" pitchFamily="34" charset="-122"/>
              </a:rPr>
              <a:t>The edge DCAE </a:t>
            </a:r>
            <a:r>
              <a:rPr lang="en-US" altLang="zh-CN" sz="1400" dirty="0">
                <a:ea typeface="微软雅黑" panose="020B0503020204020204" pitchFamily="34" charset="-122"/>
              </a:rPr>
              <a:t>interact with </a:t>
            </a:r>
            <a:r>
              <a:rPr lang="en-US" altLang="zh-CN" sz="1400" dirty="0" smtClean="0">
                <a:ea typeface="微软雅黑" panose="020B0503020204020204" pitchFamily="34" charset="-122"/>
              </a:rPr>
              <a:t>edge </a:t>
            </a:r>
            <a:r>
              <a:rPr lang="en-US" altLang="zh-CN" sz="1400" dirty="0"/>
              <a:t>VF-C/APP-C/SDN-R</a:t>
            </a:r>
            <a:r>
              <a:rPr lang="en-US" altLang="zh-CN" sz="1400" dirty="0" smtClean="0">
                <a:ea typeface="微软雅黑" panose="020B0503020204020204" pitchFamily="34" charset="-122"/>
              </a:rPr>
              <a:t> </a:t>
            </a:r>
            <a:r>
              <a:rPr lang="en-US" altLang="zh-CN" sz="1400" dirty="0">
                <a:ea typeface="微软雅黑" panose="020B0503020204020204" pitchFamily="34" charset="-122"/>
              </a:rPr>
              <a:t>through the </a:t>
            </a:r>
            <a:r>
              <a:rPr lang="en-US" altLang="zh-CN" sz="1400" dirty="0" smtClean="0">
                <a:ea typeface="微软雅黑" panose="020B0503020204020204" pitchFamily="34" charset="-122"/>
              </a:rPr>
              <a:t>edge </a:t>
            </a:r>
            <a:r>
              <a:rPr lang="en-US" altLang="zh-CN" sz="1400" dirty="0" err="1" smtClean="0">
                <a:ea typeface="微软雅黑" panose="020B0503020204020204" pitchFamily="34" charset="-122"/>
              </a:rPr>
              <a:t>DMaaP</a:t>
            </a:r>
            <a:r>
              <a:rPr lang="en-US" altLang="zh-CN" sz="1400" dirty="0" smtClean="0">
                <a:ea typeface="微软雅黑" panose="020B0503020204020204" pitchFamily="34" charset="-122"/>
              </a:rPr>
              <a:t> </a:t>
            </a:r>
            <a:endParaRPr lang="zh-CN" altLang="en-US" sz="1400" dirty="0"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4495611" y="5832467"/>
            <a:ext cx="222474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1400" dirty="0">
                <a:ea typeface="微软雅黑" panose="020B0503020204020204" pitchFamily="34" charset="-122"/>
              </a:rPr>
              <a:t>The </a:t>
            </a:r>
            <a:r>
              <a:rPr lang="en-US" altLang="zh-CN" sz="1400" dirty="0" smtClean="0">
                <a:ea typeface="微软雅黑" panose="020B0503020204020204" pitchFamily="34" charset="-122"/>
              </a:rPr>
              <a:t>edge ONAP </a:t>
            </a:r>
            <a:r>
              <a:rPr lang="en-US" altLang="zh-CN" sz="1400" dirty="0"/>
              <a:t>VF-C/APP-C/SDN-R </a:t>
            </a:r>
            <a:r>
              <a:rPr lang="en-US" altLang="zh-CN" sz="1400" dirty="0" smtClean="0">
                <a:ea typeface="微软雅黑" panose="020B0503020204020204" pitchFamily="34" charset="-122"/>
              </a:rPr>
              <a:t>manage </a:t>
            </a:r>
            <a:r>
              <a:rPr lang="en-US" altLang="zh-CN" sz="1400" dirty="0">
                <a:ea typeface="微软雅黑" panose="020B0503020204020204" pitchFamily="34" charset="-122"/>
              </a:rPr>
              <a:t>the 5G RAN</a:t>
            </a:r>
            <a:endParaRPr lang="zh-CN" altLang="en-US" sz="1400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97186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397" y="188640"/>
            <a:ext cx="81530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Enhancement for 5G RAN VNF and PNF Management 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8620" y="879103"/>
            <a:ext cx="5955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b="1" dirty="0">
                <a:ea typeface="微软雅黑" panose="020B0503020204020204" pitchFamily="34" charset="-122"/>
              </a:rPr>
              <a:t>Management service exposed to ONAP</a:t>
            </a:r>
            <a:endParaRPr lang="zh-CN" altLang="en-US" sz="2400" dirty="0"/>
          </a:p>
        </p:txBody>
      </p:sp>
      <p:sp>
        <p:nvSpPr>
          <p:cNvPr id="5" name="圆角矩形 4"/>
          <p:cNvSpPr/>
          <p:nvPr/>
        </p:nvSpPr>
        <p:spPr bwMode="auto">
          <a:xfrm>
            <a:off x="6254827" y="1348073"/>
            <a:ext cx="2723878" cy="1672996"/>
          </a:xfrm>
          <a:prstGeom prst="roundRect">
            <a:avLst>
              <a:gd name="adj" fmla="val 7124"/>
            </a:avLst>
          </a:prstGeom>
          <a:ln w="12700"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prstClr val="black"/>
                </a:solidFill>
                <a:ea typeface="微软雅黑" panose="020B0503020204020204" pitchFamily="34" charset="-122"/>
              </a:rPr>
              <a:t>With the 5G TMN evolution, the concept of Management service could be introduced into ONAP</a:t>
            </a:r>
            <a:endParaRPr lang="zh-CN" altLang="en-US" sz="160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 bwMode="auto">
          <a:xfrm>
            <a:off x="6259925" y="3230997"/>
            <a:ext cx="2723878" cy="1672996"/>
          </a:xfrm>
          <a:prstGeom prst="roundRect">
            <a:avLst>
              <a:gd name="adj" fmla="val 7124"/>
            </a:avLst>
          </a:prstGeom>
          <a:ln w="12700"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prstClr val="black"/>
                </a:solidFill>
                <a:ea typeface="微软雅黑" panose="020B0503020204020204" pitchFamily="34" charset="-122"/>
              </a:rPr>
              <a:t>Management service producer could expose management capability to management service consumers</a:t>
            </a:r>
            <a:endParaRPr lang="zh-CN" altLang="en-US" sz="160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 bwMode="auto">
          <a:xfrm>
            <a:off x="6254827" y="5113922"/>
            <a:ext cx="2723878" cy="1672996"/>
          </a:xfrm>
          <a:prstGeom prst="roundRect">
            <a:avLst>
              <a:gd name="adj" fmla="val 7124"/>
            </a:avLst>
          </a:prstGeom>
          <a:ln w="12700"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prstClr val="black"/>
                </a:solidFill>
                <a:ea typeface="微软雅黑" panose="020B0503020204020204" pitchFamily="34" charset="-122"/>
              </a:rPr>
              <a:t>ONAP as a management service consumer could make use of the new concept to simplify the TMN Arch</a:t>
            </a:r>
            <a:endParaRPr lang="zh-CN" altLang="en-US" sz="160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圆角矩形 7"/>
          <p:cNvSpPr/>
          <p:nvPr/>
        </p:nvSpPr>
        <p:spPr bwMode="auto">
          <a:xfrm>
            <a:off x="2122043" y="5240847"/>
            <a:ext cx="4346516" cy="1409971"/>
          </a:xfrm>
          <a:prstGeom prst="roundRect">
            <a:avLst>
              <a:gd name="adj" fmla="val 2642"/>
            </a:avLst>
          </a:prstGeom>
          <a:noFill/>
          <a:ln w="12700" algn="ctr">
            <a:noFill/>
            <a:miter lim="800000"/>
            <a:headEnd/>
            <a:tailEnd/>
          </a:ln>
        </p:spPr>
        <p:txBody>
          <a:bodyPr rtlCol="0" anchor="ctr"/>
          <a:lstStyle/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altLang="zh-CN" sz="1400" dirty="0">
                <a:solidFill>
                  <a:prstClr val="black"/>
                </a:solidFill>
                <a:ea typeface="微软雅黑" panose="020B0503020204020204" pitchFamily="34" charset="-122"/>
              </a:rPr>
              <a:t>To realize 5G RAN fine management by using the management service mechanism, the 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</a:rPr>
              <a:t>potential modules to be enhanced as follows:</a:t>
            </a:r>
          </a:p>
          <a:p>
            <a:pPr>
              <a:spcBef>
                <a:spcPct val="20000"/>
              </a:spcBef>
            </a:pP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</a:rPr>
              <a:t>       . NE Modeling</a:t>
            </a:r>
          </a:p>
          <a:p>
            <a:pPr>
              <a:spcBef>
                <a:spcPct val="20000"/>
              </a:spcBef>
            </a:pP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</a:rPr>
              <a:t>       . </a:t>
            </a:r>
            <a:r>
              <a:rPr lang="en-US" altLang="zh-CN" sz="1400" dirty="0"/>
              <a:t>VF-C/APP-C/SDN-R</a:t>
            </a:r>
            <a:endParaRPr lang="zh-CN" altLang="en-US" sz="140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172809" y="1348075"/>
            <a:ext cx="0" cy="5438845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圆角矩形 9"/>
          <p:cNvSpPr/>
          <p:nvPr/>
        </p:nvSpPr>
        <p:spPr bwMode="auto">
          <a:xfrm>
            <a:off x="230900" y="5246058"/>
            <a:ext cx="1486323" cy="646030"/>
          </a:xfrm>
          <a:prstGeom prst="round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en-US" altLang="zh-CN" sz="1400" b="1" dirty="0">
                <a:solidFill>
                  <a:schemeClr val="bg1"/>
                </a:solidFill>
                <a:ea typeface="微软雅黑" panose="020B0503020204020204" pitchFamily="34" charset="-122"/>
              </a:rPr>
              <a:t>Function layer modeling</a:t>
            </a:r>
            <a:endParaRPr lang="zh-CN" altLang="en-US" sz="14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圆角矩形 10"/>
          <p:cNvSpPr/>
          <p:nvPr/>
        </p:nvSpPr>
        <p:spPr bwMode="auto">
          <a:xfrm>
            <a:off x="230900" y="5983603"/>
            <a:ext cx="1486323" cy="646030"/>
          </a:xfrm>
          <a:prstGeom prst="round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en-US" altLang="zh-CN" sz="1400" b="1" dirty="0">
                <a:solidFill>
                  <a:schemeClr val="bg1"/>
                </a:solidFill>
                <a:ea typeface="微软雅黑" panose="020B0503020204020204" pitchFamily="34" charset="-122"/>
              </a:rPr>
              <a:t>Resource layer modeling</a:t>
            </a:r>
            <a:endParaRPr lang="zh-CN" altLang="en-US" sz="14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4613" y="1340768"/>
            <a:ext cx="6029557" cy="3837329"/>
            <a:chOff x="34758" y="1094547"/>
            <a:chExt cx="6029557" cy="3837329"/>
          </a:xfrm>
        </p:grpSpPr>
        <p:sp>
          <p:nvSpPr>
            <p:cNvPr id="13" name="棱台 12"/>
            <p:cNvSpPr/>
            <p:nvPr/>
          </p:nvSpPr>
          <p:spPr bwMode="auto">
            <a:xfrm>
              <a:off x="34758" y="1094547"/>
              <a:ext cx="6029557" cy="3837329"/>
            </a:xfrm>
            <a:prstGeom prst="bevel">
              <a:avLst>
                <a:gd name="adj" fmla="val 421"/>
              </a:avLst>
            </a:prstGeom>
            <a:solidFill>
              <a:schemeClr val="bg1">
                <a:lumMod val="95000"/>
              </a:schemeClr>
            </a:solidFill>
            <a:ln>
              <a:noFill/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ct val="20000"/>
                </a:spcBef>
              </a:pPr>
              <a:endParaRPr lang="zh-CN" altLang="en-US" sz="1200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88755" y="1277691"/>
              <a:ext cx="5794308" cy="3563079"/>
              <a:chOff x="539552" y="1556791"/>
              <a:chExt cx="8064896" cy="4338053"/>
            </a:xfrm>
          </p:grpSpPr>
          <p:sp>
            <p:nvSpPr>
              <p:cNvPr id="17" name="矩形 16"/>
              <p:cNvSpPr/>
              <p:nvPr/>
            </p:nvSpPr>
            <p:spPr bwMode="auto">
              <a:xfrm>
                <a:off x="539552" y="3199706"/>
                <a:ext cx="8064896" cy="345277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zh-CN" sz="16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The exposed Management Service could be consumed by ONAP</a:t>
                </a:r>
                <a:endParaRPr lang="zh-CN" altLang="en-US" sz="1600" b="1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 bwMode="auto">
              <a:xfrm>
                <a:off x="4860033" y="4526692"/>
                <a:ext cx="3744415" cy="1368152"/>
              </a:xfrm>
              <a:prstGeom prst="rect">
                <a:avLst/>
              </a:prstGeom>
              <a:solidFill>
                <a:srgbClr val="FFFFCC"/>
              </a:solidFill>
              <a:ln w="3175" algn="ctr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endParaRPr lang="zh-CN" altLang="en-US" sz="1100" dirty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 bwMode="auto">
              <a:xfrm>
                <a:off x="539552" y="4509120"/>
                <a:ext cx="3744416" cy="1368152"/>
              </a:xfrm>
              <a:prstGeom prst="rect">
                <a:avLst/>
              </a:prstGeom>
              <a:solidFill>
                <a:srgbClr val="FFFFCC"/>
              </a:solidFill>
              <a:ln w="3175" algn="ctr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endParaRPr lang="zh-CN" altLang="en-US" sz="1100" dirty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0" name="直接连接符 19"/>
              <p:cNvCxnSpPr/>
              <p:nvPr/>
            </p:nvCxnSpPr>
            <p:spPr>
              <a:xfrm>
                <a:off x="4463988" y="5864003"/>
                <a:ext cx="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1" name="组合 20"/>
              <p:cNvGrpSpPr/>
              <p:nvPr/>
            </p:nvGrpSpPr>
            <p:grpSpPr>
              <a:xfrm>
                <a:off x="837148" y="4624354"/>
                <a:ext cx="3078449" cy="902839"/>
                <a:chOff x="485439" y="2767856"/>
                <a:chExt cx="3078449" cy="902839"/>
              </a:xfrm>
            </p:grpSpPr>
            <p:sp>
              <p:nvSpPr>
                <p:cNvPr id="55" name="矩形 54"/>
                <p:cNvSpPr/>
                <p:nvPr/>
              </p:nvSpPr>
              <p:spPr bwMode="auto">
                <a:xfrm>
                  <a:off x="485439" y="2767856"/>
                  <a:ext cx="3078449" cy="902839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3175" algn="ctr">
                  <a:solidFill>
                    <a:schemeClr val="accent1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>
                    <a:spcBef>
                      <a:spcPct val="20000"/>
                    </a:spcBef>
                  </a:pPr>
                  <a:endParaRPr lang="zh-CN" altLang="en-US" sz="1100" dirty="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6" name="矩形 55"/>
                <p:cNvSpPr/>
                <p:nvPr/>
              </p:nvSpPr>
              <p:spPr bwMode="auto">
                <a:xfrm>
                  <a:off x="575879" y="3454670"/>
                  <a:ext cx="2327832" cy="162340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25400" algn="ctr">
                  <a:noFill/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CN" sz="1100" dirty="0">
                      <a:solidFill>
                        <a:prstClr val="black"/>
                      </a:solidFill>
                      <a:ea typeface="微软雅黑" panose="020B0503020204020204" pitchFamily="34" charset="-122"/>
                    </a:rPr>
                    <a:t>NF Management function</a:t>
                  </a:r>
                  <a:endParaRPr lang="zh-CN" altLang="en-US" sz="1100" dirty="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7" name="矩形 56"/>
                <p:cNvSpPr/>
                <p:nvPr/>
              </p:nvSpPr>
              <p:spPr bwMode="auto">
                <a:xfrm>
                  <a:off x="639448" y="2980084"/>
                  <a:ext cx="931698" cy="285067"/>
                </a:xfrm>
                <a:prstGeom prst="rect">
                  <a:avLst/>
                </a:prstGeom>
                <a:solidFill>
                  <a:srgbClr val="EEECE1"/>
                </a:solidFill>
                <a:ln w="3175" algn="ctr">
                  <a:solidFill>
                    <a:schemeClr val="accent1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CN" sz="1100" dirty="0">
                      <a:solidFill>
                        <a:prstClr val="black"/>
                      </a:solidFill>
                      <a:ea typeface="微软雅黑" panose="020B0503020204020204" pitchFamily="34" charset="-122"/>
                    </a:rPr>
                    <a:t>FM svc</a:t>
                  </a:r>
                  <a:endParaRPr lang="zh-CN" altLang="en-US" sz="1100" dirty="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8" name="矩形 57"/>
                <p:cNvSpPr/>
                <p:nvPr/>
              </p:nvSpPr>
              <p:spPr bwMode="auto">
                <a:xfrm>
                  <a:off x="2547554" y="2980084"/>
                  <a:ext cx="882891" cy="285067"/>
                </a:xfrm>
                <a:prstGeom prst="rect">
                  <a:avLst/>
                </a:prstGeom>
                <a:solidFill>
                  <a:srgbClr val="EEECE1"/>
                </a:solidFill>
                <a:ln w="3175" algn="ctr">
                  <a:solidFill>
                    <a:schemeClr val="accent1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CN" sz="1100" dirty="0">
                      <a:solidFill>
                        <a:prstClr val="black"/>
                      </a:solidFill>
                      <a:ea typeface="微软雅黑" panose="020B0503020204020204" pitchFamily="34" charset="-122"/>
                    </a:rPr>
                    <a:t>CM svc</a:t>
                  </a:r>
                  <a:endParaRPr lang="zh-CN" altLang="en-US" sz="1100" dirty="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9" name="矩形 58"/>
                <p:cNvSpPr/>
                <p:nvPr/>
              </p:nvSpPr>
              <p:spPr bwMode="auto">
                <a:xfrm>
                  <a:off x="1643153" y="2980084"/>
                  <a:ext cx="832393" cy="275550"/>
                </a:xfrm>
                <a:prstGeom prst="rect">
                  <a:avLst/>
                </a:prstGeom>
                <a:solidFill>
                  <a:srgbClr val="EEECE1"/>
                </a:solidFill>
                <a:ln w="3175" algn="ctr">
                  <a:solidFill>
                    <a:schemeClr val="accent1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CN" sz="1100" dirty="0">
                      <a:solidFill>
                        <a:prstClr val="black"/>
                      </a:solidFill>
                      <a:ea typeface="微软雅黑" panose="020B0503020204020204" pitchFamily="34" charset="-122"/>
                    </a:rPr>
                    <a:t>PM svc</a:t>
                  </a:r>
                  <a:endParaRPr lang="zh-CN" altLang="en-US" sz="1100" dirty="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22" name="组合 21"/>
              <p:cNvGrpSpPr/>
              <p:nvPr/>
            </p:nvGrpSpPr>
            <p:grpSpPr>
              <a:xfrm>
                <a:off x="5157509" y="4616224"/>
                <a:ext cx="3078449" cy="902839"/>
                <a:chOff x="485439" y="2767856"/>
                <a:chExt cx="3078449" cy="902839"/>
              </a:xfrm>
              <a:solidFill>
                <a:schemeClr val="accent1">
                  <a:lumMod val="60000"/>
                  <a:lumOff val="40000"/>
                </a:schemeClr>
              </a:solidFill>
            </p:grpSpPr>
            <p:sp>
              <p:nvSpPr>
                <p:cNvPr id="50" name="矩形 49"/>
                <p:cNvSpPr/>
                <p:nvPr/>
              </p:nvSpPr>
              <p:spPr bwMode="auto">
                <a:xfrm>
                  <a:off x="485439" y="2767856"/>
                  <a:ext cx="3078449" cy="902839"/>
                </a:xfrm>
                <a:prstGeom prst="rect">
                  <a:avLst/>
                </a:prstGeom>
                <a:grpFill/>
                <a:ln w="3175" algn="ctr">
                  <a:solidFill>
                    <a:schemeClr val="accent1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>
                    <a:spcBef>
                      <a:spcPct val="20000"/>
                    </a:spcBef>
                  </a:pPr>
                  <a:endParaRPr lang="zh-CN" altLang="en-US" sz="1100" dirty="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1" name="矩形 50"/>
                <p:cNvSpPr/>
                <p:nvPr/>
              </p:nvSpPr>
              <p:spPr bwMode="auto">
                <a:xfrm>
                  <a:off x="600722" y="3454670"/>
                  <a:ext cx="2320575" cy="211000"/>
                </a:xfrm>
                <a:prstGeom prst="rect">
                  <a:avLst/>
                </a:prstGeom>
                <a:grpFill/>
                <a:ln w="25400" algn="ctr">
                  <a:noFill/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CN" sz="1100" dirty="0">
                      <a:solidFill>
                        <a:prstClr val="black"/>
                      </a:solidFill>
                      <a:ea typeface="微软雅黑" panose="020B0503020204020204" pitchFamily="34" charset="-122"/>
                    </a:rPr>
                    <a:t>NF Management function</a:t>
                  </a:r>
                  <a:endParaRPr lang="zh-CN" altLang="en-US" sz="1100" dirty="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2" name="矩形 51"/>
                <p:cNvSpPr/>
                <p:nvPr/>
              </p:nvSpPr>
              <p:spPr bwMode="auto">
                <a:xfrm>
                  <a:off x="738754" y="2980084"/>
                  <a:ext cx="816851" cy="29319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 algn="ctr">
                  <a:solidFill>
                    <a:schemeClr val="accent1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CN" sz="1100" dirty="0">
                      <a:solidFill>
                        <a:prstClr val="black"/>
                      </a:solidFill>
                      <a:ea typeface="微软雅黑" panose="020B0503020204020204" pitchFamily="34" charset="-122"/>
                    </a:rPr>
                    <a:t>FM svc</a:t>
                  </a:r>
                  <a:endParaRPr lang="zh-CN" altLang="en-US" sz="1100" dirty="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" name="矩形 52"/>
                <p:cNvSpPr/>
                <p:nvPr/>
              </p:nvSpPr>
              <p:spPr bwMode="auto">
                <a:xfrm>
                  <a:off x="2547552" y="2980084"/>
                  <a:ext cx="825132" cy="28368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 algn="ctr">
                  <a:solidFill>
                    <a:schemeClr val="accent1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CN" sz="1100" dirty="0">
                      <a:solidFill>
                        <a:prstClr val="black"/>
                      </a:solidFill>
                      <a:ea typeface="微软雅黑" panose="020B0503020204020204" pitchFamily="34" charset="-122"/>
                    </a:rPr>
                    <a:t>CM svc</a:t>
                  </a:r>
                  <a:endParaRPr lang="zh-CN" altLang="en-US" sz="1100" dirty="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4" name="矩形 53"/>
                <p:cNvSpPr/>
                <p:nvPr/>
              </p:nvSpPr>
              <p:spPr bwMode="auto">
                <a:xfrm>
                  <a:off x="1643153" y="2980084"/>
                  <a:ext cx="825133" cy="29319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175" algn="ctr">
                  <a:solidFill>
                    <a:schemeClr val="accent1">
                      <a:lumMod val="75000"/>
                    </a:schemeClr>
                  </a:solidFill>
                  <a:miter lim="800000"/>
                  <a:headEnd/>
                  <a:tailEnd/>
                </a:ln>
              </p:spPr>
              <p:txBody>
                <a:bodyPr rtlCol="0" anchor="ctr"/>
                <a:lstStyle/>
                <a:p>
                  <a:pPr algn="ctr">
                    <a:spcBef>
                      <a:spcPct val="20000"/>
                    </a:spcBef>
                  </a:pPr>
                  <a:r>
                    <a:rPr lang="en-US" altLang="zh-CN" sz="1100" dirty="0">
                      <a:solidFill>
                        <a:prstClr val="black"/>
                      </a:solidFill>
                      <a:ea typeface="微软雅黑" panose="020B0503020204020204" pitchFamily="34" charset="-122"/>
                    </a:rPr>
                    <a:t>PM svc</a:t>
                  </a:r>
                  <a:endParaRPr lang="zh-CN" altLang="en-US" sz="1100" dirty="0">
                    <a:solidFill>
                      <a:prstClr val="black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3" name="矩形 22"/>
              <p:cNvSpPr/>
              <p:nvPr/>
            </p:nvSpPr>
            <p:spPr bwMode="auto">
              <a:xfrm>
                <a:off x="539552" y="4014394"/>
                <a:ext cx="8064896" cy="27659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zh-CN" sz="14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Management Service Exposure governance (e.g. encapsulation, filter </a:t>
                </a:r>
                <a:r>
                  <a:rPr lang="en-US" altLang="zh-CN" sz="1400" b="1" dirty="0" err="1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etc</a:t>
                </a:r>
                <a:r>
                  <a:rPr lang="en-US" altLang="zh-CN" sz="14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)</a:t>
                </a:r>
                <a:endParaRPr lang="zh-CN" altLang="en-US" sz="1400" b="1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24" name="直接箭头连接符 23"/>
              <p:cNvCxnSpPr>
                <a:stCxn id="57" idx="0"/>
              </p:cNvCxnSpPr>
              <p:nvPr/>
            </p:nvCxnSpPr>
            <p:spPr>
              <a:xfrm flipH="1" flipV="1">
                <a:off x="1455923" y="4302428"/>
                <a:ext cx="1083" cy="534154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headEnd type="oval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箭头连接符 24"/>
              <p:cNvCxnSpPr/>
              <p:nvPr/>
            </p:nvCxnSpPr>
            <p:spPr>
              <a:xfrm flipV="1">
                <a:off x="5776284" y="4302427"/>
                <a:ext cx="0" cy="219150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headEnd type="oval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箭头连接符 25"/>
              <p:cNvCxnSpPr/>
              <p:nvPr/>
            </p:nvCxnSpPr>
            <p:spPr>
              <a:xfrm flipV="1">
                <a:off x="3280261" y="4294296"/>
                <a:ext cx="0" cy="219150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headEnd type="oval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箭头连接符 26"/>
              <p:cNvCxnSpPr/>
              <p:nvPr/>
            </p:nvCxnSpPr>
            <p:spPr>
              <a:xfrm flipV="1">
                <a:off x="2353080" y="4294297"/>
                <a:ext cx="0" cy="306810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headEnd type="oval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箭头连接符 27"/>
              <p:cNvCxnSpPr/>
              <p:nvPr/>
            </p:nvCxnSpPr>
            <p:spPr>
              <a:xfrm flipV="1">
                <a:off x="6680684" y="4290988"/>
                <a:ext cx="0" cy="350640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headEnd type="oval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箭头连接符 28"/>
              <p:cNvCxnSpPr/>
              <p:nvPr/>
            </p:nvCxnSpPr>
            <p:spPr>
              <a:xfrm flipV="1">
                <a:off x="7593366" y="4290987"/>
                <a:ext cx="0" cy="534155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headEnd type="oval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矩形 29"/>
              <p:cNvSpPr/>
              <p:nvPr/>
            </p:nvSpPr>
            <p:spPr bwMode="auto">
              <a:xfrm>
                <a:off x="561708" y="5617177"/>
                <a:ext cx="710920" cy="158661"/>
              </a:xfrm>
              <a:prstGeom prst="rect">
                <a:avLst/>
              </a:prstGeom>
              <a:solidFill>
                <a:srgbClr val="FFFFCC"/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zh-CN" sz="1100" dirty="0">
                    <a:solidFill>
                      <a:prstClr val="black"/>
                    </a:solidFill>
                    <a:ea typeface="微软雅黑" panose="020B0503020204020204" pitchFamily="34" charset="-122"/>
                  </a:rPr>
                  <a:t>NE</a:t>
                </a:r>
                <a:endParaRPr lang="zh-CN" altLang="en-US" sz="1100" dirty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 bwMode="auto">
              <a:xfrm>
                <a:off x="4904345" y="5609177"/>
                <a:ext cx="624189" cy="166661"/>
              </a:xfrm>
              <a:prstGeom prst="rect">
                <a:avLst/>
              </a:prstGeom>
              <a:solidFill>
                <a:srgbClr val="FFFFCC"/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zh-CN" sz="1100" dirty="0">
                    <a:solidFill>
                      <a:prstClr val="black"/>
                    </a:solidFill>
                    <a:ea typeface="微软雅黑" panose="020B0503020204020204" pitchFamily="34" charset="-122"/>
                  </a:rPr>
                  <a:t>NE</a:t>
                </a:r>
                <a:endParaRPr lang="zh-CN" altLang="en-US" sz="1100" dirty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32" name="直接箭头连接符 31"/>
              <p:cNvCxnSpPr/>
              <p:nvPr/>
            </p:nvCxnSpPr>
            <p:spPr>
              <a:xfrm flipV="1">
                <a:off x="1458893" y="3499178"/>
                <a:ext cx="0" cy="534155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headEnd type="oval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箭头连接符 32"/>
              <p:cNvCxnSpPr/>
              <p:nvPr/>
            </p:nvCxnSpPr>
            <p:spPr>
              <a:xfrm flipV="1">
                <a:off x="5779254" y="3499179"/>
                <a:ext cx="0" cy="534155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headEnd type="oval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箭头连接符 33"/>
              <p:cNvCxnSpPr/>
              <p:nvPr/>
            </p:nvCxnSpPr>
            <p:spPr>
              <a:xfrm flipV="1">
                <a:off x="3283232" y="3491048"/>
                <a:ext cx="0" cy="534155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headEnd type="oval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箭头连接符 34"/>
              <p:cNvCxnSpPr/>
              <p:nvPr/>
            </p:nvCxnSpPr>
            <p:spPr>
              <a:xfrm flipV="1">
                <a:off x="2356050" y="3491049"/>
                <a:ext cx="0" cy="534155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headEnd type="oval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箭头连接符 35"/>
              <p:cNvCxnSpPr/>
              <p:nvPr/>
            </p:nvCxnSpPr>
            <p:spPr>
              <a:xfrm flipV="1">
                <a:off x="6683654" y="3487740"/>
                <a:ext cx="0" cy="534155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headEnd type="oval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箭头连接符 36"/>
              <p:cNvCxnSpPr/>
              <p:nvPr/>
            </p:nvCxnSpPr>
            <p:spPr>
              <a:xfrm flipV="1">
                <a:off x="7596336" y="3487739"/>
                <a:ext cx="0" cy="534155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headEnd type="oval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矩形 37"/>
              <p:cNvSpPr/>
              <p:nvPr/>
            </p:nvSpPr>
            <p:spPr bwMode="auto">
              <a:xfrm>
                <a:off x="6866811" y="2239903"/>
                <a:ext cx="1737637" cy="673742"/>
              </a:xfrm>
              <a:prstGeom prst="rect">
                <a:avLst/>
              </a:prstGeom>
              <a:solidFill>
                <a:srgbClr val="4C94B5"/>
              </a:solidFill>
              <a:ln w="3175" algn="ctr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zh-CN" sz="12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ONAP DCAE (Analysis the FM/PM data)       </a:t>
                </a:r>
                <a:endParaRPr lang="zh-CN" altLang="en-US" sz="1200" b="1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39" name="直接箭头连接符 38"/>
              <p:cNvCxnSpPr>
                <a:stCxn id="45" idx="2"/>
              </p:cNvCxnSpPr>
              <p:nvPr/>
            </p:nvCxnSpPr>
            <p:spPr>
              <a:xfrm>
                <a:off x="3995877" y="2911675"/>
                <a:ext cx="59" cy="288032"/>
              </a:xfrm>
              <a:prstGeom prst="straightConnector1">
                <a:avLst/>
              </a:prstGeom>
              <a:ln>
                <a:solidFill>
                  <a:srgbClr val="66FFFF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箭头连接符 39"/>
              <p:cNvCxnSpPr>
                <a:endCxn id="38" idx="2"/>
              </p:cNvCxnSpPr>
              <p:nvPr/>
            </p:nvCxnSpPr>
            <p:spPr>
              <a:xfrm flipV="1">
                <a:off x="7735630" y="2913645"/>
                <a:ext cx="0" cy="28606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箭头连接符 40"/>
              <p:cNvCxnSpPr>
                <a:stCxn id="38" idx="1"/>
                <a:endCxn id="46" idx="1"/>
              </p:cNvCxnSpPr>
              <p:nvPr/>
            </p:nvCxnSpPr>
            <p:spPr>
              <a:xfrm flipH="1" flipV="1">
                <a:off x="5916473" y="2573681"/>
                <a:ext cx="950338" cy="3093"/>
              </a:xfrm>
              <a:prstGeom prst="straightConnector1">
                <a:avLst/>
              </a:prstGeom>
              <a:ln>
                <a:solidFill>
                  <a:srgbClr val="66FFFF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矩形 41"/>
              <p:cNvSpPr/>
              <p:nvPr/>
            </p:nvSpPr>
            <p:spPr bwMode="auto">
              <a:xfrm>
                <a:off x="3632205" y="1695215"/>
                <a:ext cx="2016104" cy="671772"/>
              </a:xfrm>
              <a:prstGeom prst="rect">
                <a:avLst/>
              </a:prstGeom>
              <a:solidFill>
                <a:srgbClr val="33CCCC"/>
              </a:solidFill>
              <a:ln w="3175" algn="ctr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zh-CN" sz="12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SO Manage 5G RAN based on Policy </a:t>
                </a:r>
                <a:endParaRPr lang="zh-CN" altLang="en-US" sz="1200" b="1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43" name="组合 42"/>
              <p:cNvGrpSpPr/>
              <p:nvPr/>
            </p:nvGrpSpPr>
            <p:grpSpPr>
              <a:xfrm>
                <a:off x="1412199" y="1556791"/>
                <a:ext cx="7048233" cy="1019983"/>
                <a:chOff x="1398125" y="1556791"/>
                <a:chExt cx="6337505" cy="1019983"/>
              </a:xfrm>
            </p:grpSpPr>
            <p:cxnSp>
              <p:nvCxnSpPr>
                <p:cNvPr id="47" name="直接连接符 46"/>
                <p:cNvCxnSpPr>
                  <a:endCxn id="45" idx="1"/>
                </p:cNvCxnSpPr>
                <p:nvPr/>
              </p:nvCxnSpPr>
              <p:spPr>
                <a:xfrm flipV="1">
                  <a:off x="1398125" y="2575790"/>
                  <a:ext cx="1416744" cy="984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直接连接符 47"/>
                <p:cNvCxnSpPr/>
                <p:nvPr/>
              </p:nvCxnSpPr>
              <p:spPr>
                <a:xfrm>
                  <a:off x="1398125" y="1556791"/>
                  <a:ext cx="6337505" cy="1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直接连接符 48"/>
                <p:cNvCxnSpPr>
                  <a:endCxn id="38" idx="0"/>
                </p:cNvCxnSpPr>
                <p:nvPr/>
              </p:nvCxnSpPr>
              <p:spPr>
                <a:xfrm>
                  <a:off x="7735630" y="1556791"/>
                  <a:ext cx="0" cy="683112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4" name="直接连接符 43"/>
              <p:cNvCxnSpPr/>
              <p:nvPr/>
            </p:nvCxnSpPr>
            <p:spPr>
              <a:xfrm>
                <a:off x="4355976" y="5805264"/>
                <a:ext cx="352813" cy="0"/>
              </a:xfrm>
              <a:prstGeom prst="line">
                <a:avLst/>
              </a:prstGeom>
              <a:ln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矩形 44"/>
              <p:cNvSpPr/>
              <p:nvPr/>
            </p:nvSpPr>
            <p:spPr bwMode="auto">
              <a:xfrm>
                <a:off x="2987825" y="2239903"/>
                <a:ext cx="2016104" cy="671772"/>
              </a:xfrm>
              <a:prstGeom prst="rect">
                <a:avLst/>
              </a:prstGeom>
              <a:solidFill>
                <a:srgbClr val="0070C0"/>
              </a:solidFill>
              <a:ln w="3175" algn="ctr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zh-CN" sz="10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ONAP </a:t>
                </a:r>
                <a:r>
                  <a:rPr lang="en-US" altLang="zh-CN" sz="1000" b="1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VF-C/APP-C/SDN-R consumes </a:t>
                </a:r>
                <a:r>
                  <a:rPr lang="en-US" altLang="zh-CN" sz="10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the MS exposed by 5G RAN</a:t>
                </a:r>
                <a:endParaRPr lang="zh-CN" altLang="en-US" sz="1000" b="1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右大括号 45"/>
              <p:cNvSpPr/>
              <p:nvPr/>
            </p:nvSpPr>
            <p:spPr>
              <a:xfrm>
                <a:off x="5692034" y="2223887"/>
                <a:ext cx="224439" cy="699588"/>
              </a:xfrm>
              <a:prstGeom prst="rightBrace">
                <a:avLst/>
              </a:prstGeom>
              <a:ln>
                <a:solidFill>
                  <a:srgbClr val="66FF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</p:grpSp>
        <p:cxnSp>
          <p:nvCxnSpPr>
            <p:cNvPr id="15" name="直接连接符 14"/>
            <p:cNvCxnSpPr/>
            <p:nvPr/>
          </p:nvCxnSpPr>
          <p:spPr>
            <a:xfrm>
              <a:off x="815717" y="1276067"/>
              <a:ext cx="0" cy="855586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圆角矩形 15"/>
            <p:cNvSpPr/>
            <p:nvPr/>
          </p:nvSpPr>
          <p:spPr bwMode="auto">
            <a:xfrm>
              <a:off x="211045" y="1437295"/>
              <a:ext cx="1264611" cy="479537"/>
            </a:xfrm>
            <a:prstGeom prst="roundRect">
              <a:avLst/>
            </a:prstGeom>
            <a:solidFill>
              <a:srgbClr val="FFC000"/>
            </a:solidFill>
            <a:ln w="3175" algn="ctr">
              <a:solidFill>
                <a:srgbClr val="815DAC"/>
              </a:solidFill>
              <a:miter lim="800000"/>
              <a:headEnd/>
              <a:tailEnd/>
            </a:ln>
          </p:spPr>
          <p:txBody>
            <a:bodyPr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zh-CN" sz="12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Enhanced 5G RAN Model</a:t>
              </a:r>
              <a:endParaRPr lang="zh-CN" altLang="en-US" sz="12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60" name="矩形 59"/>
          <p:cNvSpPr/>
          <p:nvPr/>
        </p:nvSpPr>
        <p:spPr bwMode="auto">
          <a:xfrm>
            <a:off x="6259925" y="949085"/>
            <a:ext cx="2709661" cy="32984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en-US" altLang="zh-CN" b="1" dirty="0">
                <a:solidFill>
                  <a:schemeClr val="bg1"/>
                </a:solidFill>
                <a:ea typeface="微软雅黑" panose="020B0503020204020204" pitchFamily="34" charset="-122"/>
              </a:rPr>
              <a:t>Rationale</a:t>
            </a:r>
            <a:endParaRPr lang="zh-CN" altLang="en-US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117994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506521" y="2198547"/>
            <a:ext cx="1116046" cy="64691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endParaRPr lang="zh-CN" altLang="en-US" sz="12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397" y="241484"/>
            <a:ext cx="81530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Virtualized 5G RAN Accelerator Management 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61" name="TextBox 190"/>
          <p:cNvSpPr txBox="1"/>
          <p:nvPr/>
        </p:nvSpPr>
        <p:spPr>
          <a:xfrm>
            <a:off x="450281" y="5365644"/>
            <a:ext cx="563541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en-US" altLang="zh-CN" sz="1400" dirty="0" smtClean="0">
                <a:ea typeface="微软雅黑" pitchFamily="34" charset="-122"/>
              </a:rPr>
              <a:t>Accelerator Management: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ea typeface="微软雅黑" pitchFamily="34" charset="-122"/>
              </a:rPr>
              <a:t>Modeling kinds of accelerators, e.g. vendor ID, Type, role number, supported algorithms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ea typeface="微软雅黑" pitchFamily="34" charset="-122"/>
              </a:rPr>
              <a:t>Programming and LCM for accelerators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ea typeface="微软雅黑" pitchFamily="34" charset="-122"/>
              </a:rPr>
              <a:t>Specified network transmission, such as lookaside and inline mode</a:t>
            </a:r>
          </a:p>
        </p:txBody>
      </p:sp>
      <p:sp>
        <p:nvSpPr>
          <p:cNvPr id="62" name="圆角矩形 61"/>
          <p:cNvSpPr/>
          <p:nvPr/>
        </p:nvSpPr>
        <p:spPr bwMode="auto">
          <a:xfrm>
            <a:off x="6254827" y="1348073"/>
            <a:ext cx="2723878" cy="1672996"/>
          </a:xfrm>
          <a:prstGeom prst="roundRect">
            <a:avLst>
              <a:gd name="adj" fmla="val 7124"/>
            </a:avLst>
          </a:prstGeom>
          <a:ln w="12700"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In order to render the 5G RAN VNF energy efficiency, </a:t>
            </a:r>
            <a:r>
              <a:rPr lang="en-US" altLang="zh-CN" sz="1600" dirty="0" smtClean="0"/>
              <a:t>introducing accelerator </a:t>
            </a:r>
            <a:r>
              <a:rPr lang="en-US" altLang="zh-CN" sz="1600" dirty="0"/>
              <a:t>is an effective </a:t>
            </a:r>
            <a:r>
              <a:rPr lang="en-US" altLang="zh-CN" sz="1600" dirty="0" smtClean="0"/>
              <a:t>solution</a:t>
            </a:r>
            <a:endParaRPr lang="zh-CN" altLang="en-US" sz="160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63" name="圆角矩形 62"/>
          <p:cNvSpPr/>
          <p:nvPr/>
        </p:nvSpPr>
        <p:spPr bwMode="auto">
          <a:xfrm>
            <a:off x="6259925" y="3230997"/>
            <a:ext cx="2723878" cy="1672996"/>
          </a:xfrm>
          <a:prstGeom prst="roundRect">
            <a:avLst>
              <a:gd name="adj" fmla="val 7124"/>
            </a:avLst>
          </a:prstGeom>
          <a:ln w="12700"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1600" dirty="0"/>
              <a:t>The abstraction of accelerator resources</a:t>
            </a:r>
            <a:r>
              <a:rPr lang="en-US" altLang="zh-CN" sz="1600" dirty="0" smtClean="0"/>
              <a:t>, accelerator modeling and the TOSCA are </a:t>
            </a:r>
            <a:r>
              <a:rPr lang="en-US" altLang="zh-CN" sz="1600" dirty="0"/>
              <a:t>important contents of accelerator management </a:t>
            </a:r>
            <a:r>
              <a:rPr lang="en-US" altLang="zh-CN" sz="1600" dirty="0" smtClean="0"/>
              <a:t>research </a:t>
            </a:r>
            <a:endParaRPr lang="zh-CN" altLang="en-US" sz="160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64" name="圆角矩形 63"/>
          <p:cNvSpPr/>
          <p:nvPr/>
        </p:nvSpPr>
        <p:spPr bwMode="auto">
          <a:xfrm>
            <a:off x="6254827" y="5113922"/>
            <a:ext cx="2723878" cy="1672996"/>
          </a:xfrm>
          <a:prstGeom prst="roundRect">
            <a:avLst>
              <a:gd name="adj" fmla="val 7124"/>
            </a:avLst>
          </a:prstGeom>
          <a:ln w="12700"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In ONAP, the mature accelerator management solution will speed up the 5G RAN achievement </a:t>
            </a:r>
            <a:endParaRPr lang="zh-CN" altLang="en-US" sz="160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6172809" y="1348075"/>
            <a:ext cx="0" cy="5438845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6" name="矩形 65"/>
          <p:cNvSpPr/>
          <p:nvPr/>
        </p:nvSpPr>
        <p:spPr bwMode="auto">
          <a:xfrm>
            <a:off x="6259925" y="949085"/>
            <a:ext cx="2709661" cy="32984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en-US" altLang="zh-CN" b="1" dirty="0">
                <a:solidFill>
                  <a:schemeClr val="bg1"/>
                </a:solidFill>
                <a:ea typeface="微软雅黑" panose="020B0503020204020204" pitchFamily="34" charset="-122"/>
              </a:rPr>
              <a:t>Rationale</a:t>
            </a:r>
            <a:endParaRPr lang="zh-CN" altLang="en-US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05865" y="4437112"/>
            <a:ext cx="3585854" cy="870506"/>
            <a:chOff x="505865" y="4502710"/>
            <a:chExt cx="3585854" cy="870506"/>
          </a:xfrm>
        </p:grpSpPr>
        <p:sp>
          <p:nvSpPr>
            <p:cNvPr id="67" name="矩形 66"/>
            <p:cNvSpPr/>
            <p:nvPr/>
          </p:nvSpPr>
          <p:spPr bwMode="auto">
            <a:xfrm>
              <a:off x="505865" y="4502710"/>
              <a:ext cx="3585854" cy="86756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spcBef>
                  <a:spcPct val="20000"/>
                </a:spcBef>
              </a:pPr>
              <a:endParaRPr lang="zh-CN" altLang="en-US" sz="1200" dirty="0" smtClean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611560" y="4861508"/>
              <a:ext cx="3396143" cy="511708"/>
              <a:chOff x="611560" y="4861508"/>
              <a:chExt cx="3396143" cy="511708"/>
            </a:xfrm>
          </p:grpSpPr>
          <p:sp>
            <p:nvSpPr>
              <p:cNvPr id="68" name="立方体 67"/>
              <p:cNvSpPr/>
              <p:nvPr/>
            </p:nvSpPr>
            <p:spPr bwMode="auto">
              <a:xfrm>
                <a:off x="611560" y="4865140"/>
                <a:ext cx="720080" cy="508076"/>
              </a:xfrm>
              <a:prstGeom prst="cube">
                <a:avLst>
                  <a:gd name="adj" fmla="val 7363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zh-CN" sz="1200" b="1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QAT 8970</a:t>
                </a:r>
                <a:endParaRPr lang="zh-CN" altLang="en-US" sz="1200" b="1" dirty="0" smtClean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69" name="立方体 68"/>
              <p:cNvSpPr/>
              <p:nvPr/>
            </p:nvSpPr>
            <p:spPr bwMode="auto">
              <a:xfrm>
                <a:off x="1496330" y="4861508"/>
                <a:ext cx="720080" cy="508076"/>
              </a:xfrm>
              <a:prstGeom prst="cube">
                <a:avLst>
                  <a:gd name="adj" fmla="val 7363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zh-CN" sz="1200" b="1" dirty="0" err="1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Netro</a:t>
                </a:r>
                <a:r>
                  <a:rPr lang="en-US" altLang="zh-CN" sz="1200" b="1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 </a:t>
                </a:r>
                <a:r>
                  <a:rPr lang="en-US" altLang="zh-CN" sz="1200" b="1" dirty="0" err="1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nome</a:t>
                </a:r>
                <a:endParaRPr lang="zh-CN" altLang="en-US" sz="1200" b="1" dirty="0" smtClean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70" name="立方体 69"/>
              <p:cNvSpPr/>
              <p:nvPr/>
            </p:nvSpPr>
            <p:spPr bwMode="auto">
              <a:xfrm>
                <a:off x="2381101" y="4861508"/>
                <a:ext cx="720080" cy="508076"/>
              </a:xfrm>
              <a:prstGeom prst="cube">
                <a:avLst>
                  <a:gd name="adj" fmla="val 7363"/>
                </a:avLst>
              </a:prstGeom>
              <a:solidFill>
                <a:schemeClr val="tx2">
                  <a:lumMod val="75000"/>
                </a:schemeClr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zh-CN" sz="1200" b="1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Smart NIC</a:t>
                </a:r>
                <a:endParaRPr lang="zh-CN" altLang="en-US" sz="1200" b="1" dirty="0" smtClean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71" name="立方体 70"/>
              <p:cNvSpPr/>
              <p:nvPr/>
            </p:nvSpPr>
            <p:spPr bwMode="auto">
              <a:xfrm>
                <a:off x="3287623" y="4861508"/>
                <a:ext cx="720080" cy="508076"/>
              </a:xfrm>
              <a:prstGeom prst="cube">
                <a:avLst>
                  <a:gd name="adj" fmla="val 7363"/>
                </a:avLst>
              </a:prstGeom>
              <a:solidFill>
                <a:schemeClr val="accent4">
                  <a:lumMod val="75000"/>
                </a:schemeClr>
              </a:solidFill>
              <a:ln w="25400" algn="ctr">
                <a:noFill/>
                <a:miter lim="800000"/>
                <a:headEnd/>
                <a:tailEnd/>
              </a:ln>
            </p:spPr>
            <p:txBody>
              <a:bodyPr rtlCol="0" anchor="ctr"/>
              <a:lstStyle/>
              <a:p>
                <a:pPr algn="ctr">
                  <a:spcBef>
                    <a:spcPct val="20000"/>
                  </a:spcBef>
                </a:pPr>
                <a:r>
                  <a:rPr lang="en-US" altLang="zh-CN" sz="1200" b="1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FPGA</a:t>
                </a:r>
                <a:endParaRPr lang="zh-CN" altLang="en-US" sz="1200" b="1" dirty="0" smtClean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3" name="矩形 72"/>
            <p:cNvSpPr/>
            <p:nvPr/>
          </p:nvSpPr>
          <p:spPr bwMode="auto">
            <a:xfrm>
              <a:off x="506520" y="4540864"/>
              <a:ext cx="1008112" cy="179928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zh-CN" sz="1200" b="1" dirty="0" smtClean="0">
                  <a:solidFill>
                    <a:prstClr val="black"/>
                  </a:solidFill>
                  <a:ea typeface="微软雅黑" panose="020B0503020204020204" pitchFamily="34" charset="-122"/>
                </a:rPr>
                <a:t>Hardware</a:t>
              </a:r>
              <a:endParaRPr lang="zh-CN" altLang="en-US" sz="1200" b="1" dirty="0" smtClean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74" name="矩形 73"/>
          <p:cNvSpPr/>
          <p:nvPr/>
        </p:nvSpPr>
        <p:spPr bwMode="auto">
          <a:xfrm>
            <a:off x="506520" y="2901232"/>
            <a:ext cx="3585854" cy="146309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endParaRPr lang="zh-CN" altLang="en-US" sz="12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76" name="立方体 75"/>
          <p:cNvSpPr/>
          <p:nvPr/>
        </p:nvSpPr>
        <p:spPr bwMode="auto">
          <a:xfrm>
            <a:off x="613574" y="3198590"/>
            <a:ext cx="934107" cy="1111045"/>
          </a:xfrm>
          <a:prstGeom prst="cube">
            <a:avLst>
              <a:gd name="adj" fmla="val 2265"/>
            </a:avLst>
          </a:prstGeom>
          <a:solidFill>
            <a:schemeClr val="accent2">
              <a:lumMod val="60000"/>
              <a:lumOff val="4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rtlCol="0" anchor="ctr"/>
          <a:lstStyle/>
          <a:p>
            <a:pPr algn="ctr">
              <a:spcBef>
                <a:spcPct val="20000"/>
              </a:spcBef>
            </a:pPr>
            <a:endParaRPr lang="zh-CN" altLang="en-US" sz="1200" b="1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740769" y="2192043"/>
            <a:ext cx="1116046" cy="653421"/>
            <a:chOff x="1719838" y="2192043"/>
            <a:chExt cx="1116046" cy="653421"/>
          </a:xfrm>
        </p:grpSpPr>
        <p:sp>
          <p:nvSpPr>
            <p:cNvPr id="51" name="矩形 50"/>
            <p:cNvSpPr/>
            <p:nvPr/>
          </p:nvSpPr>
          <p:spPr bwMode="auto">
            <a:xfrm>
              <a:off x="1719838" y="2192043"/>
              <a:ext cx="1116046" cy="65342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spcBef>
                  <a:spcPct val="20000"/>
                </a:spcBef>
              </a:pPr>
              <a:endParaRPr lang="zh-CN" altLang="en-US" sz="1200" dirty="0" smtClean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77" name="立方体 76"/>
            <p:cNvSpPr/>
            <p:nvPr/>
          </p:nvSpPr>
          <p:spPr bwMode="auto">
            <a:xfrm>
              <a:off x="1768912" y="2508785"/>
              <a:ext cx="1027725" cy="282504"/>
            </a:xfrm>
            <a:prstGeom prst="cube">
              <a:avLst>
                <a:gd name="adj" fmla="val 3395"/>
              </a:avLst>
            </a:prstGeom>
            <a:solidFill>
              <a:schemeClr val="tx2">
                <a:lumMod val="60000"/>
                <a:lumOff val="40000"/>
              </a:schemeClr>
            </a:solidFill>
            <a:ln w="25400" algn="ctr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zh-CN" sz="1200" b="1" dirty="0" err="1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Virtio</a:t>
              </a:r>
              <a:r>
                <a:rPr lang="en-US" altLang="zh-CN" sz="1200" b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-crypto</a:t>
              </a:r>
              <a:endParaRPr lang="zh-CN" altLang="en-US" sz="1200" b="1" dirty="0" smtClean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80" name="矩形 79"/>
          <p:cNvSpPr/>
          <p:nvPr/>
        </p:nvSpPr>
        <p:spPr bwMode="auto">
          <a:xfrm>
            <a:off x="543600" y="2961040"/>
            <a:ext cx="1008112" cy="17992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en-US" altLang="zh-CN" sz="1200" b="1" dirty="0">
                <a:solidFill>
                  <a:prstClr val="black"/>
                </a:solidFill>
                <a:ea typeface="微软雅黑" panose="020B0503020204020204" pitchFamily="34" charset="-122"/>
              </a:rPr>
              <a:t>H</a:t>
            </a:r>
            <a:r>
              <a:rPr lang="en-US" altLang="zh-CN" sz="1200" b="1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ypervisor</a:t>
            </a:r>
            <a:endParaRPr lang="zh-CN" altLang="en-US" sz="1200" b="1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82" name="文本框 13"/>
          <p:cNvSpPr txBox="1"/>
          <p:nvPr/>
        </p:nvSpPr>
        <p:spPr>
          <a:xfrm>
            <a:off x="611560" y="3295101"/>
            <a:ext cx="10112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VIRTIO ACC_LA</a:t>
            </a:r>
            <a:endParaRPr lang="zh-CN" altLang="en-US" sz="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715925" y="3607222"/>
            <a:ext cx="676788" cy="1944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900" b="1" dirty="0" err="1" smtClean="0">
                <a:solidFill>
                  <a:schemeClr val="bg1"/>
                </a:solidFill>
              </a:rPr>
              <a:t>BackEndE</a:t>
            </a:r>
            <a:endParaRPr lang="zh-CN" altLang="en-US" sz="900" b="1" dirty="0">
              <a:solidFill>
                <a:schemeClr val="bg1"/>
              </a:solidFill>
            </a:endParaRPr>
          </a:p>
        </p:txBody>
      </p:sp>
      <p:sp>
        <p:nvSpPr>
          <p:cNvPr id="85" name="TextBox 186"/>
          <p:cNvSpPr txBox="1"/>
          <p:nvPr/>
        </p:nvSpPr>
        <p:spPr>
          <a:xfrm>
            <a:off x="707509" y="3960128"/>
            <a:ext cx="684000" cy="216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800" b="1" dirty="0" smtClean="0">
                <a:solidFill>
                  <a:schemeClr val="bg1"/>
                </a:solidFill>
              </a:rPr>
              <a:t>QAT plug-in</a:t>
            </a:r>
            <a:endParaRPr lang="zh-CN" altLang="en-US" sz="800" b="1" dirty="0" smtClean="0">
              <a:solidFill>
                <a:schemeClr val="bg1"/>
              </a:solidFill>
            </a:endParaRPr>
          </a:p>
        </p:txBody>
      </p:sp>
      <p:sp>
        <p:nvSpPr>
          <p:cNvPr id="86" name="立方体 85"/>
          <p:cNvSpPr/>
          <p:nvPr/>
        </p:nvSpPr>
        <p:spPr bwMode="auto">
          <a:xfrm>
            <a:off x="1619672" y="3196802"/>
            <a:ext cx="720080" cy="1112833"/>
          </a:xfrm>
          <a:prstGeom prst="cube">
            <a:avLst>
              <a:gd name="adj" fmla="val 3395"/>
            </a:avLst>
          </a:prstGeom>
          <a:solidFill>
            <a:schemeClr val="tx2">
              <a:lumMod val="60000"/>
              <a:lumOff val="4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en-US" altLang="zh-CN" sz="1200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QAT driver</a:t>
            </a:r>
            <a:endParaRPr lang="zh-CN" altLang="en-US" sz="1200" b="1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4627880" y="2582842"/>
            <a:ext cx="1196754" cy="1860480"/>
            <a:chOff x="4316502" y="3090869"/>
            <a:chExt cx="1196754" cy="1860480"/>
          </a:xfrm>
        </p:grpSpPr>
        <p:sp>
          <p:nvSpPr>
            <p:cNvPr id="96" name="圆角矩形 95"/>
            <p:cNvSpPr/>
            <p:nvPr/>
          </p:nvSpPr>
          <p:spPr>
            <a:xfrm>
              <a:off x="4316502" y="3090869"/>
              <a:ext cx="1196754" cy="1860480"/>
            </a:xfrm>
            <a:prstGeom prst="roundRect">
              <a:avLst>
                <a:gd name="adj" fmla="val 0"/>
              </a:avLst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99" name="文本框 25"/>
            <p:cNvSpPr txBox="1"/>
            <p:nvPr/>
          </p:nvSpPr>
          <p:spPr>
            <a:xfrm>
              <a:off x="4318325" y="3159426"/>
              <a:ext cx="1194931" cy="388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 dirty="0" err="1" smtClean="0">
                  <a:latin typeface="Arial" pitchFamily="34" charset="0"/>
                  <a:cs typeface="Arial" pitchFamily="34" charset="0"/>
                </a:rPr>
                <a:t>Openstack</a:t>
              </a:r>
              <a:endParaRPr lang="zh-CN" altLang="en-US" sz="1200" b="1" dirty="0" smtClean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5" name="组合 104"/>
            <p:cNvGrpSpPr/>
            <p:nvPr/>
          </p:nvGrpSpPr>
          <p:grpSpPr>
            <a:xfrm>
              <a:off x="4427984" y="3477534"/>
              <a:ext cx="950166" cy="1405064"/>
              <a:chOff x="4405698" y="3807060"/>
              <a:chExt cx="950166" cy="1405064"/>
            </a:xfrm>
          </p:grpSpPr>
          <p:sp>
            <p:nvSpPr>
              <p:cNvPr id="97" name="矩形 96"/>
              <p:cNvSpPr/>
              <p:nvPr/>
            </p:nvSpPr>
            <p:spPr>
              <a:xfrm>
                <a:off x="4406778" y="3807060"/>
                <a:ext cx="949086" cy="1405064"/>
              </a:xfrm>
              <a:prstGeom prst="rect">
                <a:avLst/>
              </a:prstGeom>
              <a:ln/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dirty="0"/>
              </a:p>
            </p:txBody>
          </p:sp>
          <p:sp>
            <p:nvSpPr>
              <p:cNvPr id="98" name="矩形 97"/>
              <p:cNvSpPr/>
              <p:nvPr/>
            </p:nvSpPr>
            <p:spPr>
              <a:xfrm>
                <a:off x="4521427" y="4423891"/>
                <a:ext cx="738000" cy="349199"/>
              </a:xfrm>
              <a:prstGeom prst="rect">
                <a:avLst/>
              </a:prstGeom>
              <a:ln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000" b="1" dirty="0" smtClean="0">
                    <a:solidFill>
                      <a:schemeClr val="bg1"/>
                    </a:solidFill>
                  </a:rPr>
                  <a:t>GPU </a:t>
                </a:r>
                <a:r>
                  <a:rPr lang="en-US" altLang="zh-CN" sz="1000" b="1" dirty="0" err="1" smtClean="0">
                    <a:solidFill>
                      <a:schemeClr val="bg1"/>
                    </a:solidFill>
                  </a:rPr>
                  <a:t>mgt</a:t>
                </a:r>
                <a:endParaRPr lang="zh-CN" altLang="en-US" sz="1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0" name="文本框 26"/>
              <p:cNvSpPr txBox="1"/>
              <p:nvPr/>
            </p:nvSpPr>
            <p:spPr>
              <a:xfrm>
                <a:off x="4405698" y="3807060"/>
                <a:ext cx="647325" cy="3450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cyborg</a:t>
                </a:r>
                <a:endParaRPr lang="zh-CN" altLang="en-US" sz="1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" name="矩形 100"/>
              <p:cNvSpPr/>
              <p:nvPr/>
            </p:nvSpPr>
            <p:spPr>
              <a:xfrm>
                <a:off x="4521427" y="4799941"/>
                <a:ext cx="738000" cy="349199"/>
              </a:xfrm>
              <a:prstGeom prst="rect">
                <a:avLst/>
              </a:prstGeom>
              <a:ln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000" b="1" dirty="0" err="1" smtClean="0">
                    <a:solidFill>
                      <a:schemeClr val="bg1"/>
                    </a:solidFill>
                  </a:rPr>
                  <a:t>Netronome</a:t>
                </a:r>
                <a:r>
                  <a:rPr lang="en-US" altLang="zh-CN" sz="1000" b="1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altLang="zh-CN" sz="1000" b="1" dirty="0" err="1" smtClean="0">
                    <a:solidFill>
                      <a:schemeClr val="bg1"/>
                    </a:solidFill>
                  </a:rPr>
                  <a:t>mgt</a:t>
                </a:r>
                <a:endParaRPr lang="zh-CN" altLang="en-US" sz="1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2" name="矩形 101"/>
              <p:cNvSpPr/>
              <p:nvPr/>
            </p:nvSpPr>
            <p:spPr>
              <a:xfrm>
                <a:off x="4521427" y="4034355"/>
                <a:ext cx="731841" cy="350597"/>
              </a:xfrm>
              <a:prstGeom prst="rect">
                <a:avLst/>
              </a:prstGeom>
              <a:ln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000" b="1" dirty="0" smtClean="0">
                    <a:solidFill>
                      <a:schemeClr val="bg1"/>
                    </a:solidFill>
                  </a:rPr>
                  <a:t>QAT</a:t>
                </a:r>
              </a:p>
              <a:p>
                <a:pPr algn="ctr"/>
                <a:r>
                  <a:rPr lang="en-US" altLang="zh-CN" sz="1000" b="1" dirty="0" err="1" smtClean="0">
                    <a:solidFill>
                      <a:schemeClr val="bg1"/>
                    </a:solidFill>
                  </a:rPr>
                  <a:t>mgt</a:t>
                </a:r>
                <a:endParaRPr lang="zh-CN" altLang="en-US" sz="10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09" name="立方体 108"/>
          <p:cNvSpPr/>
          <p:nvPr/>
        </p:nvSpPr>
        <p:spPr bwMode="auto">
          <a:xfrm>
            <a:off x="4617519" y="1626548"/>
            <a:ext cx="1194931" cy="555771"/>
          </a:xfrm>
          <a:prstGeom prst="cube">
            <a:avLst>
              <a:gd name="adj" fmla="val 6719"/>
            </a:avLst>
          </a:prstGeom>
          <a:solidFill>
            <a:srgbClr val="4C94B5"/>
          </a:solidFill>
          <a:ln w="25400" algn="ctr">
            <a:noFill/>
            <a:miter lim="800000"/>
            <a:headEnd/>
            <a:tailEnd/>
          </a:ln>
        </p:spPr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en-US" altLang="zh-CN" sz="1400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ONAP</a:t>
            </a:r>
            <a:endParaRPr lang="zh-CN" altLang="en-US" sz="1400" b="1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92725" y="956868"/>
            <a:ext cx="5955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b="1" dirty="0" smtClean="0"/>
              <a:t>Accelerator Management with ONAP</a:t>
            </a:r>
            <a:endParaRPr lang="zh-CN" altLang="en-US" sz="2400" b="1" dirty="0"/>
          </a:p>
        </p:txBody>
      </p:sp>
      <p:sp>
        <p:nvSpPr>
          <p:cNvPr id="116" name="矩形 115"/>
          <p:cNvSpPr/>
          <p:nvPr/>
        </p:nvSpPr>
        <p:spPr>
          <a:xfrm>
            <a:off x="443534" y="1522229"/>
            <a:ext cx="38601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ea typeface="微软雅黑" panose="020B0503020204020204" pitchFamily="34" charset="-122"/>
              </a:rPr>
              <a:t>To develop the accelerator adaptor layer, promoting  NFV energy efficiency</a:t>
            </a:r>
            <a:endParaRPr lang="zh-CN" altLang="en-US" sz="1400" dirty="0"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 bwMode="auto">
          <a:xfrm>
            <a:off x="220313" y="2218914"/>
            <a:ext cx="1008112" cy="17992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en-US" altLang="zh-CN" sz="1200" b="1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VNF</a:t>
            </a:r>
            <a:endParaRPr lang="zh-CN" altLang="en-US" sz="1200" b="1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 bwMode="auto">
          <a:xfrm>
            <a:off x="1442933" y="2207229"/>
            <a:ext cx="1008112" cy="17992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en-US" altLang="zh-CN" sz="1200" b="1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VNF</a:t>
            </a:r>
            <a:endParaRPr lang="zh-CN" altLang="en-US" sz="1200" b="1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411760" y="3198589"/>
            <a:ext cx="1595290" cy="1111045"/>
            <a:chOff x="2327199" y="3198589"/>
            <a:chExt cx="1595290" cy="1111045"/>
          </a:xfrm>
        </p:grpSpPr>
        <p:sp>
          <p:nvSpPr>
            <p:cNvPr id="78" name="立方体 77"/>
            <p:cNvSpPr/>
            <p:nvPr/>
          </p:nvSpPr>
          <p:spPr bwMode="auto">
            <a:xfrm>
              <a:off x="2339552" y="3198589"/>
              <a:ext cx="1582937" cy="1111045"/>
            </a:xfrm>
            <a:prstGeom prst="cube">
              <a:avLst>
                <a:gd name="adj" fmla="val 2219"/>
              </a:avLst>
            </a:prstGeom>
            <a:solidFill>
              <a:schemeClr val="accent4">
                <a:lumMod val="75000"/>
              </a:schemeClr>
            </a:solidFill>
            <a:ln w="25400" algn="ctr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>
                <a:spcBef>
                  <a:spcPct val="20000"/>
                </a:spcBef>
              </a:pPr>
              <a:endParaRPr lang="zh-CN" altLang="en-US" sz="1200" b="1" dirty="0" smtClean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87" name="矩形 10"/>
            <p:cNvSpPr/>
            <p:nvPr/>
          </p:nvSpPr>
          <p:spPr>
            <a:xfrm>
              <a:off x="3276324" y="3576100"/>
              <a:ext cx="491035" cy="24528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b="1" dirty="0" smtClean="0">
                  <a:solidFill>
                    <a:schemeClr val="bg1"/>
                  </a:solidFill>
                </a:rPr>
                <a:t>MC</a:t>
              </a:r>
            </a:p>
          </p:txBody>
        </p:sp>
        <p:sp>
          <p:nvSpPr>
            <p:cNvPr id="88" name="文本框 17"/>
            <p:cNvSpPr txBox="1"/>
            <p:nvPr/>
          </p:nvSpPr>
          <p:spPr>
            <a:xfrm>
              <a:off x="2327199" y="3258401"/>
              <a:ext cx="6092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OPAE</a:t>
              </a:r>
              <a:endParaRPr lang="zh-CN" altLang="en-U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>
              <a:off x="2422158" y="3572043"/>
              <a:ext cx="231225" cy="58234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eaVert" rtlCol="0" anchor="ctr"/>
            <a:lstStyle/>
            <a:p>
              <a:pPr algn="ctr">
                <a:lnSpc>
                  <a:spcPts val="1000"/>
                </a:lnSpc>
              </a:pPr>
              <a:r>
                <a:rPr lang="en-US" altLang="zh-CN" sz="900" b="1" dirty="0" smtClean="0">
                  <a:solidFill>
                    <a:schemeClr val="bg1"/>
                  </a:solidFill>
                </a:rPr>
                <a:t>NIC Driver</a:t>
              </a:r>
              <a:endParaRPr lang="en-US" altLang="zh-CN" sz="105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90" name="TextBox 138"/>
            <p:cNvSpPr txBox="1"/>
            <p:nvPr/>
          </p:nvSpPr>
          <p:spPr>
            <a:xfrm>
              <a:off x="2726366" y="3572043"/>
              <a:ext cx="489600" cy="24480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n-US" altLang="zh-CN" sz="1000" b="1" dirty="0" smtClean="0">
                  <a:solidFill>
                    <a:schemeClr val="bg1"/>
                  </a:solidFill>
                </a:rPr>
                <a:t>ZUC</a:t>
              </a:r>
            </a:p>
          </p:txBody>
        </p:sp>
        <p:sp>
          <p:nvSpPr>
            <p:cNvPr id="91" name="TextBox 139"/>
            <p:cNvSpPr txBox="1"/>
            <p:nvPr/>
          </p:nvSpPr>
          <p:spPr>
            <a:xfrm>
              <a:off x="2727349" y="3891066"/>
              <a:ext cx="487634" cy="26161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bg1"/>
                  </a:solidFill>
                </a:rPr>
                <a:t>1role</a:t>
              </a:r>
              <a:endParaRPr lang="zh-CN" altLang="en-US" sz="1100" b="1" dirty="0" smtClean="0">
                <a:solidFill>
                  <a:schemeClr val="bg1"/>
                </a:solidFill>
              </a:endParaRPr>
            </a:p>
          </p:txBody>
        </p:sp>
        <p:sp>
          <p:nvSpPr>
            <p:cNvPr id="92" name="TextBox 140"/>
            <p:cNvSpPr txBox="1"/>
            <p:nvPr/>
          </p:nvSpPr>
          <p:spPr>
            <a:xfrm>
              <a:off x="3280462" y="3892397"/>
              <a:ext cx="486897" cy="26161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zh-CN" sz="1100" b="1" dirty="0" smtClean="0">
                  <a:solidFill>
                    <a:schemeClr val="bg1"/>
                  </a:solidFill>
                </a:rPr>
                <a:t>1role</a:t>
              </a:r>
              <a:endParaRPr lang="zh-CN" altLang="en-US" sz="1100" b="1" dirty="0" smtClean="0">
                <a:solidFill>
                  <a:schemeClr val="bg1"/>
                </a:solidFill>
              </a:endParaRPr>
            </a:p>
          </p:txBody>
        </p:sp>
      </p:grpSp>
      <p:cxnSp>
        <p:nvCxnSpPr>
          <p:cNvPr id="108" name="直接连接符 107"/>
          <p:cNvCxnSpPr>
            <a:stCxn id="74" idx="3"/>
          </p:cNvCxnSpPr>
          <p:nvPr/>
        </p:nvCxnSpPr>
        <p:spPr>
          <a:xfrm>
            <a:off x="4092374" y="3632781"/>
            <a:ext cx="53550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2979522" y="2198547"/>
            <a:ext cx="1116046" cy="633188"/>
            <a:chOff x="2927261" y="2192043"/>
            <a:chExt cx="1116046" cy="653421"/>
          </a:xfrm>
        </p:grpSpPr>
        <p:sp>
          <p:nvSpPr>
            <p:cNvPr id="54" name="矩形 53"/>
            <p:cNvSpPr/>
            <p:nvPr/>
          </p:nvSpPr>
          <p:spPr bwMode="auto">
            <a:xfrm>
              <a:off x="2927261" y="2192043"/>
              <a:ext cx="1116046" cy="65342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spcBef>
                  <a:spcPct val="20000"/>
                </a:spcBef>
              </a:pPr>
              <a:endParaRPr lang="zh-CN" altLang="en-US" sz="1200" dirty="0" smtClean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6" name="立方体 55"/>
            <p:cNvSpPr/>
            <p:nvPr/>
          </p:nvSpPr>
          <p:spPr bwMode="auto">
            <a:xfrm>
              <a:off x="2987824" y="2520374"/>
              <a:ext cx="993201" cy="270915"/>
            </a:xfrm>
            <a:prstGeom prst="cube">
              <a:avLst>
                <a:gd name="adj" fmla="val 3395"/>
              </a:avLst>
            </a:prstGeom>
            <a:solidFill>
              <a:schemeClr val="accent4">
                <a:lumMod val="75000"/>
              </a:schemeClr>
            </a:solidFill>
            <a:ln w="25400" algn="ctr">
              <a:noFill/>
              <a:miter lim="800000"/>
              <a:headEnd/>
              <a:tailEnd/>
            </a:ln>
          </p:spPr>
          <p:txBody>
            <a:bodyPr rtlCol="0" anchor="ctr"/>
            <a:lstStyle/>
            <a:p>
              <a:pPr algn="ctr">
                <a:spcBef>
                  <a:spcPct val="20000"/>
                </a:spcBef>
              </a:pPr>
              <a:r>
                <a:rPr lang="en-US" altLang="zh-CN" sz="1200" b="1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FPGA API</a:t>
              </a:r>
              <a:endParaRPr lang="zh-CN" altLang="en-US" sz="1200" b="1" dirty="0" smtClean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55" name="矩形 54"/>
          <p:cNvSpPr/>
          <p:nvPr/>
        </p:nvSpPr>
        <p:spPr bwMode="auto">
          <a:xfrm>
            <a:off x="2711525" y="2220585"/>
            <a:ext cx="1008112" cy="179928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en-US" altLang="zh-CN" sz="1200" b="1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VNF</a:t>
            </a:r>
            <a:endParaRPr lang="zh-CN" altLang="en-US" sz="1200" b="1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224091" y="2138045"/>
            <a:ext cx="0" cy="450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立方体 74"/>
          <p:cNvSpPr/>
          <p:nvPr/>
        </p:nvSpPr>
        <p:spPr bwMode="auto">
          <a:xfrm>
            <a:off x="555010" y="2509621"/>
            <a:ext cx="1027725" cy="282504"/>
          </a:xfrm>
          <a:prstGeom prst="cube">
            <a:avLst>
              <a:gd name="adj" fmla="val 3395"/>
            </a:avLst>
          </a:prstGeom>
          <a:solidFill>
            <a:schemeClr val="accent2">
              <a:lumMod val="60000"/>
              <a:lumOff val="4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en-US" altLang="zh-CN" sz="1200" b="1" dirty="0" err="1" smtClean="0">
                <a:solidFill>
                  <a:schemeClr val="bg1"/>
                </a:solidFill>
                <a:ea typeface="微软雅黑" panose="020B0503020204020204" pitchFamily="34" charset="-122"/>
              </a:rPr>
              <a:t>FrontEnd</a:t>
            </a:r>
            <a:endParaRPr lang="zh-CN" altLang="en-US" sz="1200" b="1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703160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397" y="210659"/>
            <a:ext cx="81530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5G RAN sub-Network Slice Management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128012" y="918352"/>
            <a:ext cx="5701255" cy="576064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rtlCol="0" anchor="ctr"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2400" b="1" dirty="0">
                <a:solidFill>
                  <a:prstClr val="black"/>
                </a:solidFill>
                <a:ea typeface="微软雅黑" panose="020B0503020204020204" pitchFamily="34" charset="-122"/>
              </a:rPr>
              <a:t>5G RAN sub-Network Slice Management</a:t>
            </a:r>
            <a:endParaRPr lang="zh-CN" altLang="en-US" sz="240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 bwMode="auto">
          <a:xfrm>
            <a:off x="6254827" y="1395964"/>
            <a:ext cx="2723878" cy="1672996"/>
          </a:xfrm>
          <a:prstGeom prst="roundRect">
            <a:avLst>
              <a:gd name="adj" fmla="val 7124"/>
            </a:avLst>
          </a:prstGeom>
          <a:ln w="12700"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prstClr val="black"/>
                </a:solidFill>
                <a:ea typeface="微软雅黑" panose="020B0503020204020204" pitchFamily="34" charset="-122"/>
              </a:rPr>
              <a:t>Follow </a:t>
            </a:r>
            <a:r>
              <a:rPr lang="en-US" altLang="zh-CN" sz="16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the </a:t>
            </a:r>
            <a:r>
              <a:rPr lang="en-US" altLang="zh-CN" sz="1600" dirty="0">
                <a:solidFill>
                  <a:prstClr val="black"/>
                </a:solidFill>
                <a:ea typeface="微软雅黑" panose="020B0503020204020204" pitchFamily="34" charset="-122"/>
              </a:rPr>
              <a:t>progress of 3GPP for Network Slice definition, </a:t>
            </a:r>
            <a:r>
              <a:rPr lang="en-US" altLang="zh-CN" sz="1600" dirty="0" err="1" smtClean="0">
                <a:solidFill>
                  <a:prstClr val="black"/>
                </a:solidFill>
                <a:ea typeface="微软雅黑" panose="020B0503020204020204" pitchFamily="34" charset="-122"/>
              </a:rPr>
              <a:t>clearify</a:t>
            </a:r>
            <a:r>
              <a:rPr lang="en-US" altLang="zh-CN" sz="16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600" dirty="0">
                <a:solidFill>
                  <a:prstClr val="black"/>
                </a:solidFill>
                <a:ea typeface="微软雅黑" panose="020B0503020204020204" pitchFamily="34" charset="-122"/>
              </a:rPr>
              <a:t>the orchestration method for 5G RAN sub-Network Slice</a:t>
            </a:r>
            <a:endParaRPr lang="zh-CN" altLang="en-US" sz="160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/>
        </p:nvSpPr>
        <p:spPr bwMode="auto">
          <a:xfrm>
            <a:off x="6246672" y="3234706"/>
            <a:ext cx="2723878" cy="1672996"/>
          </a:xfrm>
          <a:prstGeom prst="roundRect">
            <a:avLst>
              <a:gd name="adj" fmla="val 7124"/>
            </a:avLst>
          </a:prstGeom>
          <a:ln w="12700"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prstClr val="black"/>
                </a:solidFill>
                <a:ea typeface="微软雅黑" panose="020B0503020204020204" pitchFamily="34" charset="-122"/>
              </a:rPr>
              <a:t>Define 5G RAN sub-Network Slice model at ONAP, enhance 5G RAN equipment capability description and exposure to ONAP for orchestration </a:t>
            </a:r>
            <a:endParaRPr lang="zh-CN" altLang="en-US" sz="160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 bwMode="auto">
          <a:xfrm>
            <a:off x="6254827" y="5068372"/>
            <a:ext cx="2723878" cy="1672996"/>
          </a:xfrm>
          <a:prstGeom prst="roundRect">
            <a:avLst>
              <a:gd name="adj" fmla="val 7124"/>
            </a:avLst>
          </a:prstGeom>
          <a:ln w="12700">
            <a:solidFill>
              <a:schemeClr val="accent1">
                <a:lumMod val="75000"/>
              </a:schemeClr>
            </a:solidFill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prstClr val="black"/>
                </a:solidFill>
                <a:ea typeface="微软雅黑" panose="020B0503020204020204" pitchFamily="34" charset="-122"/>
              </a:rPr>
              <a:t>Real-time monitoring of the service quality on 5G RAN sub-Network Slicing, and improving the performance dynamically</a:t>
            </a:r>
            <a:endParaRPr lang="zh-CN" altLang="en-US" sz="160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172809" y="1276069"/>
            <a:ext cx="0" cy="543884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 bwMode="auto">
          <a:xfrm>
            <a:off x="6269044" y="959822"/>
            <a:ext cx="2709661" cy="32984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en-US" altLang="zh-CN" b="1" dirty="0">
                <a:solidFill>
                  <a:schemeClr val="bg1"/>
                </a:solidFill>
                <a:ea typeface="微软雅黑" panose="020B0503020204020204" pitchFamily="34" charset="-122"/>
              </a:rPr>
              <a:t>Rationale</a:t>
            </a:r>
            <a:endParaRPr lang="zh-CN" altLang="en-US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67771" y="4748194"/>
            <a:ext cx="60653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zh-CN" sz="1400" b="1" i="1" dirty="0">
                <a:solidFill>
                  <a:srgbClr val="0070C0"/>
                </a:solidFill>
              </a:rPr>
              <a:t>Configurable New Radios </a:t>
            </a:r>
            <a:r>
              <a:rPr lang="en-US" altLang="zh-CN" sz="1400" b="1" i="1" dirty="0"/>
              <a:t>to meet specific RAT coverage demands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zh-CN" sz="1400" b="1" i="1" dirty="0">
                <a:solidFill>
                  <a:srgbClr val="0070C0"/>
                </a:solidFill>
              </a:rPr>
              <a:t>Explicit geographic coverage</a:t>
            </a:r>
            <a:r>
              <a:rPr lang="en-US" altLang="zh-CN" sz="1400" b="1" i="1" dirty="0"/>
              <a:t>, Transmission and Reception points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zh-CN" sz="1400" b="1" i="1" dirty="0">
                <a:solidFill>
                  <a:srgbClr val="0070C0"/>
                </a:solidFill>
              </a:rPr>
              <a:t>Radio resource assignment</a:t>
            </a:r>
            <a:r>
              <a:rPr lang="en-US" altLang="zh-CN" sz="1400" b="1" i="1" dirty="0"/>
              <a:t>,</a:t>
            </a:r>
            <a:r>
              <a:rPr lang="en-US" altLang="zh-CN" sz="1400" b="1" i="1" dirty="0">
                <a:solidFill>
                  <a:srgbClr val="0070C0"/>
                </a:solidFill>
              </a:rPr>
              <a:t> </a:t>
            </a:r>
            <a:r>
              <a:rPr lang="en-US" altLang="zh-CN" sz="1400" b="1" i="1" dirty="0"/>
              <a:t>includes frequent, bandwidth, latency and </a:t>
            </a:r>
            <a:r>
              <a:rPr lang="en-US" altLang="zh-CN" sz="1400" b="1" i="1" dirty="0" err="1"/>
              <a:t>etc</a:t>
            </a:r>
            <a:endParaRPr lang="en-US" altLang="zh-CN" sz="1400" b="1" i="1" dirty="0"/>
          </a:p>
        </p:txBody>
      </p:sp>
      <p:grpSp>
        <p:nvGrpSpPr>
          <p:cNvPr id="1351" name="组合 1350"/>
          <p:cNvGrpSpPr/>
          <p:nvPr/>
        </p:nvGrpSpPr>
        <p:grpSpPr>
          <a:xfrm>
            <a:off x="313578" y="2012105"/>
            <a:ext cx="5740132" cy="2763023"/>
            <a:chOff x="128012" y="1758944"/>
            <a:chExt cx="5740132" cy="2763023"/>
          </a:xfrm>
        </p:grpSpPr>
        <p:grpSp>
          <p:nvGrpSpPr>
            <p:cNvPr id="10" name="组合 9"/>
            <p:cNvGrpSpPr/>
            <p:nvPr/>
          </p:nvGrpSpPr>
          <p:grpSpPr>
            <a:xfrm>
              <a:off x="611344" y="2283607"/>
              <a:ext cx="4475518" cy="2238358"/>
              <a:chOff x="393320" y="2058938"/>
              <a:chExt cx="3562475" cy="2238358"/>
            </a:xfrm>
          </p:grpSpPr>
          <p:sp>
            <p:nvSpPr>
              <p:cNvPr id="11" name="AutoShape 178"/>
              <p:cNvSpPr>
                <a:spLocks noChangeArrowheads="1"/>
              </p:cNvSpPr>
              <p:nvPr/>
            </p:nvSpPr>
            <p:spPr bwMode="auto">
              <a:xfrm rot="5400000">
                <a:off x="2061415" y="3130865"/>
                <a:ext cx="368843" cy="415219"/>
              </a:xfrm>
              <a:prstGeom prst="hexagon">
                <a:avLst>
                  <a:gd name="adj" fmla="val 25000"/>
                  <a:gd name="vf" fmla="val 115470"/>
                </a:avLst>
              </a:prstGeom>
              <a:gradFill rotWithShape="1">
                <a:gsLst>
                  <a:gs pos="0">
                    <a:srgbClr val="4BACC6">
                      <a:tint val="50000"/>
                      <a:satMod val="300000"/>
                    </a:srgbClr>
                  </a:gs>
                  <a:gs pos="100000">
                    <a:schemeClr val="bg1"/>
                  </a:gs>
                </a:gsLst>
                <a:lin ang="16200000" scaled="1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>
                <a:defPPr>
                  <a:defRPr lang="en-GB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500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" name="AutoShape 178"/>
              <p:cNvSpPr>
                <a:spLocks noChangeArrowheads="1"/>
              </p:cNvSpPr>
              <p:nvPr/>
            </p:nvSpPr>
            <p:spPr bwMode="auto">
              <a:xfrm rot="5400000">
                <a:off x="2057964" y="3709533"/>
                <a:ext cx="368843" cy="415219"/>
              </a:xfrm>
              <a:prstGeom prst="hexagon">
                <a:avLst>
                  <a:gd name="adj" fmla="val 25000"/>
                  <a:gd name="vf" fmla="val 115470"/>
                </a:avLst>
              </a:prstGeom>
              <a:gradFill rotWithShape="1">
                <a:gsLst>
                  <a:gs pos="0">
                    <a:srgbClr val="4BACC6">
                      <a:tint val="50000"/>
                      <a:satMod val="300000"/>
                    </a:srgbClr>
                  </a:gs>
                  <a:gs pos="35000">
                    <a:srgbClr val="4BACC6">
                      <a:tint val="37000"/>
                      <a:satMod val="300000"/>
                    </a:srgbClr>
                  </a:gs>
                  <a:gs pos="100000">
                    <a:srgbClr val="4BACC6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>
                <a:defPPr>
                  <a:defRPr lang="en-GB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500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" name="AutoShape 178"/>
              <p:cNvSpPr>
                <a:spLocks noChangeArrowheads="1"/>
              </p:cNvSpPr>
              <p:nvPr/>
            </p:nvSpPr>
            <p:spPr bwMode="auto">
              <a:xfrm rot="5400000">
                <a:off x="1420702" y="3425353"/>
                <a:ext cx="368843" cy="415219"/>
              </a:xfrm>
              <a:prstGeom prst="hexagon">
                <a:avLst>
                  <a:gd name="adj" fmla="val 25000"/>
                  <a:gd name="vf" fmla="val 115470"/>
                </a:avLst>
              </a:prstGeom>
              <a:gradFill rotWithShape="1">
                <a:gsLst>
                  <a:gs pos="0">
                    <a:srgbClr val="4BACC6">
                      <a:tint val="50000"/>
                      <a:satMod val="300000"/>
                    </a:srgbClr>
                  </a:gs>
                  <a:gs pos="35000">
                    <a:srgbClr val="4BACC6">
                      <a:tint val="37000"/>
                      <a:satMod val="300000"/>
                    </a:srgbClr>
                  </a:gs>
                  <a:gs pos="100000">
                    <a:srgbClr val="4BACC6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defTabSz="914400">
                  <a:defRPr/>
                </a:pPr>
                <a:endParaRPr lang="zh-CN" altLang="en-US" sz="500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" name="AutoShape 178"/>
              <p:cNvSpPr>
                <a:spLocks noChangeArrowheads="1"/>
              </p:cNvSpPr>
              <p:nvPr/>
            </p:nvSpPr>
            <p:spPr bwMode="auto">
              <a:xfrm rot="5400000">
                <a:off x="1841171" y="3416564"/>
                <a:ext cx="368843" cy="415219"/>
              </a:xfrm>
              <a:prstGeom prst="hexagon">
                <a:avLst>
                  <a:gd name="adj" fmla="val 25000"/>
                  <a:gd name="vf" fmla="val 115470"/>
                </a:avLst>
              </a:prstGeom>
              <a:gradFill rotWithShape="1">
                <a:gsLst>
                  <a:gs pos="0">
                    <a:srgbClr val="4BACC6">
                      <a:tint val="50000"/>
                      <a:satMod val="300000"/>
                    </a:srgbClr>
                  </a:gs>
                  <a:gs pos="100000">
                    <a:schemeClr val="bg1"/>
                  </a:gs>
                </a:gsLst>
                <a:lin ang="16200000" scaled="1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defTabSz="914400">
                  <a:defRPr/>
                </a:pPr>
                <a:endParaRPr lang="zh-CN" altLang="en-US" sz="500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" name="AutoShape 178"/>
              <p:cNvSpPr>
                <a:spLocks noChangeArrowheads="1"/>
              </p:cNvSpPr>
              <p:nvPr/>
            </p:nvSpPr>
            <p:spPr bwMode="auto">
              <a:xfrm rot="5400000">
                <a:off x="1629676" y="3712059"/>
                <a:ext cx="368843" cy="415219"/>
              </a:xfrm>
              <a:prstGeom prst="hexagon">
                <a:avLst>
                  <a:gd name="adj" fmla="val 25000"/>
                  <a:gd name="vf" fmla="val 115470"/>
                </a:avLst>
              </a:prstGeom>
              <a:gradFill rotWithShape="1">
                <a:gsLst>
                  <a:gs pos="0">
                    <a:srgbClr val="4BACC6">
                      <a:tint val="50000"/>
                      <a:satMod val="300000"/>
                    </a:srgbClr>
                  </a:gs>
                  <a:gs pos="35000">
                    <a:srgbClr val="4BACC6">
                      <a:tint val="37000"/>
                      <a:satMod val="300000"/>
                    </a:srgbClr>
                  </a:gs>
                  <a:gs pos="100000">
                    <a:srgbClr val="4BACC6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defTabSz="914400">
                  <a:defRPr/>
                </a:pPr>
                <a:endParaRPr lang="zh-CN" altLang="en-US" sz="500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16" name="Group 81"/>
              <p:cNvGrpSpPr>
                <a:grpSpLocks/>
              </p:cNvGrpSpPr>
              <p:nvPr/>
            </p:nvGrpSpPr>
            <p:grpSpPr bwMode="auto">
              <a:xfrm>
                <a:off x="1758559" y="3546840"/>
                <a:ext cx="127592" cy="389612"/>
                <a:chOff x="856" y="2672"/>
                <a:chExt cx="871" cy="1132"/>
              </a:xfrm>
            </p:grpSpPr>
            <p:sp>
              <p:nvSpPr>
                <p:cNvPr id="1281" name="Freeform 82"/>
                <p:cNvSpPr>
                  <a:spLocks/>
                </p:cNvSpPr>
                <p:nvPr/>
              </p:nvSpPr>
              <p:spPr bwMode="auto">
                <a:xfrm>
                  <a:off x="1293" y="2672"/>
                  <a:ext cx="434" cy="1028"/>
                </a:xfrm>
                <a:custGeom>
                  <a:avLst/>
                  <a:gdLst>
                    <a:gd name="T0" fmla="*/ 0 w 831"/>
                    <a:gd name="T1" fmla="*/ 0 h 2500"/>
                    <a:gd name="T2" fmla="*/ 1 w 831"/>
                    <a:gd name="T3" fmla="*/ 0 h 2500"/>
                    <a:gd name="T4" fmla="*/ 1 w 831"/>
                    <a:gd name="T5" fmla="*/ 0 h 2500"/>
                    <a:gd name="T6" fmla="*/ 1 w 831"/>
                    <a:gd name="T7" fmla="*/ 0 h 2500"/>
                    <a:gd name="T8" fmla="*/ 1 w 831"/>
                    <a:gd name="T9" fmla="*/ 0 h 2500"/>
                    <a:gd name="T10" fmla="*/ 1 w 831"/>
                    <a:gd name="T11" fmla="*/ 0 h 2500"/>
                    <a:gd name="T12" fmla="*/ 1 w 831"/>
                    <a:gd name="T13" fmla="*/ 0 h 2500"/>
                    <a:gd name="T14" fmla="*/ 1 w 831"/>
                    <a:gd name="T15" fmla="*/ 0 h 2500"/>
                    <a:gd name="T16" fmla="*/ 1 w 831"/>
                    <a:gd name="T17" fmla="*/ 0 h 2500"/>
                    <a:gd name="T18" fmla="*/ 1 w 831"/>
                    <a:gd name="T19" fmla="*/ 0 h 2500"/>
                    <a:gd name="T20" fmla="*/ 1 w 831"/>
                    <a:gd name="T21" fmla="*/ 0 h 2500"/>
                    <a:gd name="T22" fmla="*/ 1 w 831"/>
                    <a:gd name="T23" fmla="*/ 0 h 2500"/>
                    <a:gd name="T24" fmla="*/ 1 w 831"/>
                    <a:gd name="T25" fmla="*/ 0 h 2500"/>
                    <a:gd name="T26" fmla="*/ 1 w 831"/>
                    <a:gd name="T27" fmla="*/ 0 h 2500"/>
                    <a:gd name="T28" fmla="*/ 1 w 831"/>
                    <a:gd name="T29" fmla="*/ 0 h 2500"/>
                    <a:gd name="T30" fmla="*/ 1 w 831"/>
                    <a:gd name="T31" fmla="*/ 0 h 2500"/>
                    <a:gd name="T32" fmla="*/ 1 w 831"/>
                    <a:gd name="T33" fmla="*/ 0 h 2500"/>
                    <a:gd name="T34" fmla="*/ 1 w 831"/>
                    <a:gd name="T35" fmla="*/ 0 h 2500"/>
                    <a:gd name="T36" fmla="*/ 1 w 831"/>
                    <a:gd name="T37" fmla="*/ 0 h 2500"/>
                    <a:gd name="T38" fmla="*/ 1 w 831"/>
                    <a:gd name="T39" fmla="*/ 0 h 2500"/>
                    <a:gd name="T40" fmla="*/ 1 w 831"/>
                    <a:gd name="T41" fmla="*/ 0 h 2500"/>
                    <a:gd name="T42" fmla="*/ 1 w 831"/>
                    <a:gd name="T43" fmla="*/ 0 h 2500"/>
                    <a:gd name="T44" fmla="*/ 1 w 831"/>
                    <a:gd name="T45" fmla="*/ 0 h 2500"/>
                    <a:gd name="T46" fmla="*/ 1 w 831"/>
                    <a:gd name="T47" fmla="*/ 0 h 2500"/>
                    <a:gd name="T48" fmla="*/ 1 w 831"/>
                    <a:gd name="T49" fmla="*/ 0 h 2500"/>
                    <a:gd name="T50" fmla="*/ 1 w 831"/>
                    <a:gd name="T51" fmla="*/ 0 h 2500"/>
                    <a:gd name="T52" fmla="*/ 1 w 831"/>
                    <a:gd name="T53" fmla="*/ 0 h 2500"/>
                    <a:gd name="T54" fmla="*/ 1 w 831"/>
                    <a:gd name="T55" fmla="*/ 0 h 2500"/>
                    <a:gd name="T56" fmla="*/ 1 w 831"/>
                    <a:gd name="T57" fmla="*/ 0 h 2500"/>
                    <a:gd name="T58" fmla="*/ 1 w 831"/>
                    <a:gd name="T59" fmla="*/ 0 h 2500"/>
                    <a:gd name="T60" fmla="*/ 1 w 831"/>
                    <a:gd name="T61" fmla="*/ 0 h 2500"/>
                    <a:gd name="T62" fmla="*/ 1 w 831"/>
                    <a:gd name="T63" fmla="*/ 0 h 2500"/>
                    <a:gd name="T64" fmla="*/ 1 w 831"/>
                    <a:gd name="T65" fmla="*/ 0 h 2500"/>
                    <a:gd name="T66" fmla="*/ 1 w 831"/>
                    <a:gd name="T67" fmla="*/ 0 h 2500"/>
                    <a:gd name="T68" fmla="*/ 1 w 831"/>
                    <a:gd name="T69" fmla="*/ 0 h 2500"/>
                    <a:gd name="T70" fmla="*/ 1 w 831"/>
                    <a:gd name="T71" fmla="*/ 0 h 2500"/>
                    <a:gd name="T72" fmla="*/ 1 w 831"/>
                    <a:gd name="T73" fmla="*/ 0 h 2500"/>
                    <a:gd name="T74" fmla="*/ 1 w 831"/>
                    <a:gd name="T75" fmla="*/ 0 h 2500"/>
                    <a:gd name="T76" fmla="*/ 1 w 831"/>
                    <a:gd name="T77" fmla="*/ 0 h 2500"/>
                    <a:gd name="T78" fmla="*/ 1 w 831"/>
                    <a:gd name="T79" fmla="*/ 0 h 2500"/>
                    <a:gd name="T80" fmla="*/ 1 w 831"/>
                    <a:gd name="T81" fmla="*/ 0 h 2500"/>
                    <a:gd name="T82" fmla="*/ 1 w 831"/>
                    <a:gd name="T83" fmla="*/ 0 h 2500"/>
                    <a:gd name="T84" fmla="*/ 1 w 831"/>
                    <a:gd name="T85" fmla="*/ 0 h 2500"/>
                    <a:gd name="T86" fmla="*/ 1 w 831"/>
                    <a:gd name="T87" fmla="*/ 0 h 2500"/>
                    <a:gd name="T88" fmla="*/ 1 w 831"/>
                    <a:gd name="T89" fmla="*/ 0 h 2500"/>
                    <a:gd name="T90" fmla="*/ 1 w 831"/>
                    <a:gd name="T91" fmla="*/ 0 h 2500"/>
                    <a:gd name="T92" fmla="*/ 1 w 831"/>
                    <a:gd name="T93" fmla="*/ 0 h 2500"/>
                    <a:gd name="T94" fmla="*/ 1 w 831"/>
                    <a:gd name="T95" fmla="*/ 0 h 2500"/>
                    <a:gd name="T96" fmla="*/ 1 w 831"/>
                    <a:gd name="T97" fmla="*/ 0 h 2500"/>
                    <a:gd name="T98" fmla="*/ 1 w 831"/>
                    <a:gd name="T99" fmla="*/ 0 h 2500"/>
                    <a:gd name="T100" fmla="*/ 1 w 831"/>
                    <a:gd name="T101" fmla="*/ 0 h 2500"/>
                    <a:gd name="T102" fmla="*/ 1 w 831"/>
                    <a:gd name="T103" fmla="*/ 0 h 2500"/>
                    <a:gd name="T104" fmla="*/ 1 w 831"/>
                    <a:gd name="T105" fmla="*/ 0 h 2500"/>
                    <a:gd name="T106" fmla="*/ 1 w 831"/>
                    <a:gd name="T107" fmla="*/ 0 h 2500"/>
                    <a:gd name="T108" fmla="*/ 1 w 831"/>
                    <a:gd name="T109" fmla="*/ 0 h 2500"/>
                    <a:gd name="T110" fmla="*/ 1 w 831"/>
                    <a:gd name="T111" fmla="*/ 0 h 2500"/>
                    <a:gd name="T112" fmla="*/ 1 w 831"/>
                    <a:gd name="T113" fmla="*/ 0 h 2500"/>
                    <a:gd name="T114" fmla="*/ 1 w 831"/>
                    <a:gd name="T115" fmla="*/ 0 h 2500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831"/>
                    <a:gd name="T175" fmla="*/ 0 h 2500"/>
                    <a:gd name="T176" fmla="*/ 831 w 831"/>
                    <a:gd name="T177" fmla="*/ 2500 h 2500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831" h="2500">
                      <a:moveTo>
                        <a:pt x="0" y="0"/>
                      </a:moveTo>
                      <a:lnTo>
                        <a:pt x="1" y="128"/>
                      </a:lnTo>
                      <a:lnTo>
                        <a:pt x="4" y="255"/>
                      </a:lnTo>
                      <a:lnTo>
                        <a:pt x="10" y="380"/>
                      </a:lnTo>
                      <a:lnTo>
                        <a:pt x="17" y="504"/>
                      </a:lnTo>
                      <a:lnTo>
                        <a:pt x="26" y="624"/>
                      </a:lnTo>
                      <a:lnTo>
                        <a:pt x="37" y="743"/>
                      </a:lnTo>
                      <a:lnTo>
                        <a:pt x="50" y="859"/>
                      </a:lnTo>
                      <a:lnTo>
                        <a:pt x="66" y="973"/>
                      </a:lnTo>
                      <a:lnTo>
                        <a:pt x="74" y="1029"/>
                      </a:lnTo>
                      <a:lnTo>
                        <a:pt x="82" y="1084"/>
                      </a:lnTo>
                      <a:lnTo>
                        <a:pt x="91" y="1138"/>
                      </a:lnTo>
                      <a:lnTo>
                        <a:pt x="101" y="1191"/>
                      </a:lnTo>
                      <a:lnTo>
                        <a:pt x="111" y="1244"/>
                      </a:lnTo>
                      <a:lnTo>
                        <a:pt x="121" y="1296"/>
                      </a:lnTo>
                      <a:lnTo>
                        <a:pt x="131" y="1347"/>
                      </a:lnTo>
                      <a:lnTo>
                        <a:pt x="142" y="1397"/>
                      </a:lnTo>
                      <a:lnTo>
                        <a:pt x="154" y="1447"/>
                      </a:lnTo>
                      <a:lnTo>
                        <a:pt x="166" y="1495"/>
                      </a:lnTo>
                      <a:lnTo>
                        <a:pt x="178" y="1544"/>
                      </a:lnTo>
                      <a:lnTo>
                        <a:pt x="190" y="1590"/>
                      </a:lnTo>
                      <a:lnTo>
                        <a:pt x="203" y="1636"/>
                      </a:lnTo>
                      <a:lnTo>
                        <a:pt x="216" y="1680"/>
                      </a:lnTo>
                      <a:lnTo>
                        <a:pt x="230" y="1725"/>
                      </a:lnTo>
                      <a:lnTo>
                        <a:pt x="244" y="1768"/>
                      </a:lnTo>
                      <a:lnTo>
                        <a:pt x="258" y="1809"/>
                      </a:lnTo>
                      <a:lnTo>
                        <a:pt x="273" y="1850"/>
                      </a:lnTo>
                      <a:lnTo>
                        <a:pt x="288" y="1890"/>
                      </a:lnTo>
                      <a:lnTo>
                        <a:pt x="302" y="1928"/>
                      </a:lnTo>
                      <a:lnTo>
                        <a:pt x="319" y="1966"/>
                      </a:lnTo>
                      <a:lnTo>
                        <a:pt x="334" y="2003"/>
                      </a:lnTo>
                      <a:lnTo>
                        <a:pt x="351" y="2039"/>
                      </a:lnTo>
                      <a:lnTo>
                        <a:pt x="367" y="2073"/>
                      </a:lnTo>
                      <a:lnTo>
                        <a:pt x="384" y="2106"/>
                      </a:lnTo>
                      <a:lnTo>
                        <a:pt x="400" y="2138"/>
                      </a:lnTo>
                      <a:lnTo>
                        <a:pt x="418" y="2169"/>
                      </a:lnTo>
                      <a:lnTo>
                        <a:pt x="435" y="2198"/>
                      </a:lnTo>
                      <a:lnTo>
                        <a:pt x="453" y="2226"/>
                      </a:lnTo>
                      <a:lnTo>
                        <a:pt x="471" y="2254"/>
                      </a:lnTo>
                      <a:lnTo>
                        <a:pt x="489" y="2279"/>
                      </a:lnTo>
                      <a:lnTo>
                        <a:pt x="508" y="2303"/>
                      </a:lnTo>
                      <a:lnTo>
                        <a:pt x="526" y="2327"/>
                      </a:lnTo>
                      <a:lnTo>
                        <a:pt x="545" y="2349"/>
                      </a:lnTo>
                      <a:lnTo>
                        <a:pt x="565" y="2368"/>
                      </a:lnTo>
                      <a:lnTo>
                        <a:pt x="584" y="2387"/>
                      </a:lnTo>
                      <a:lnTo>
                        <a:pt x="603" y="2405"/>
                      </a:lnTo>
                      <a:lnTo>
                        <a:pt x="623" y="2421"/>
                      </a:lnTo>
                      <a:lnTo>
                        <a:pt x="644" y="2436"/>
                      </a:lnTo>
                      <a:lnTo>
                        <a:pt x="664" y="2449"/>
                      </a:lnTo>
                      <a:lnTo>
                        <a:pt x="684" y="2461"/>
                      </a:lnTo>
                      <a:lnTo>
                        <a:pt x="705" y="2471"/>
                      </a:lnTo>
                      <a:lnTo>
                        <a:pt x="725" y="2480"/>
                      </a:lnTo>
                      <a:lnTo>
                        <a:pt x="746" y="2486"/>
                      </a:lnTo>
                      <a:lnTo>
                        <a:pt x="767" y="2493"/>
                      </a:lnTo>
                      <a:lnTo>
                        <a:pt x="788" y="2496"/>
                      </a:lnTo>
                      <a:lnTo>
                        <a:pt x="810" y="2499"/>
                      </a:lnTo>
                      <a:lnTo>
                        <a:pt x="831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82" name="Freeform 83"/>
                <p:cNvSpPr>
                  <a:spLocks/>
                </p:cNvSpPr>
                <p:nvPr/>
              </p:nvSpPr>
              <p:spPr bwMode="auto">
                <a:xfrm>
                  <a:off x="856" y="2672"/>
                  <a:ext cx="437" cy="1028"/>
                </a:xfrm>
                <a:custGeom>
                  <a:avLst/>
                  <a:gdLst>
                    <a:gd name="T0" fmla="*/ 1 w 830"/>
                    <a:gd name="T1" fmla="*/ 0 h 2500"/>
                    <a:gd name="T2" fmla="*/ 1 w 830"/>
                    <a:gd name="T3" fmla="*/ 0 h 2500"/>
                    <a:gd name="T4" fmla="*/ 1 w 830"/>
                    <a:gd name="T5" fmla="*/ 0 h 2500"/>
                    <a:gd name="T6" fmla="*/ 1 w 830"/>
                    <a:gd name="T7" fmla="*/ 0 h 2500"/>
                    <a:gd name="T8" fmla="*/ 1 w 830"/>
                    <a:gd name="T9" fmla="*/ 0 h 2500"/>
                    <a:gd name="T10" fmla="*/ 1 w 830"/>
                    <a:gd name="T11" fmla="*/ 0 h 2500"/>
                    <a:gd name="T12" fmla="*/ 1 w 830"/>
                    <a:gd name="T13" fmla="*/ 0 h 2500"/>
                    <a:gd name="T14" fmla="*/ 1 w 830"/>
                    <a:gd name="T15" fmla="*/ 0 h 2500"/>
                    <a:gd name="T16" fmla="*/ 1 w 830"/>
                    <a:gd name="T17" fmla="*/ 0 h 2500"/>
                    <a:gd name="T18" fmla="*/ 1 w 830"/>
                    <a:gd name="T19" fmla="*/ 0 h 2500"/>
                    <a:gd name="T20" fmla="*/ 1 w 830"/>
                    <a:gd name="T21" fmla="*/ 0 h 2500"/>
                    <a:gd name="T22" fmla="*/ 1 w 830"/>
                    <a:gd name="T23" fmla="*/ 0 h 2500"/>
                    <a:gd name="T24" fmla="*/ 1 w 830"/>
                    <a:gd name="T25" fmla="*/ 0 h 2500"/>
                    <a:gd name="T26" fmla="*/ 1 w 830"/>
                    <a:gd name="T27" fmla="*/ 0 h 2500"/>
                    <a:gd name="T28" fmla="*/ 1 w 830"/>
                    <a:gd name="T29" fmla="*/ 0 h 2500"/>
                    <a:gd name="T30" fmla="*/ 1 w 830"/>
                    <a:gd name="T31" fmla="*/ 0 h 2500"/>
                    <a:gd name="T32" fmla="*/ 1 w 830"/>
                    <a:gd name="T33" fmla="*/ 0 h 2500"/>
                    <a:gd name="T34" fmla="*/ 1 w 830"/>
                    <a:gd name="T35" fmla="*/ 0 h 2500"/>
                    <a:gd name="T36" fmla="*/ 1 w 830"/>
                    <a:gd name="T37" fmla="*/ 0 h 2500"/>
                    <a:gd name="T38" fmla="*/ 1 w 830"/>
                    <a:gd name="T39" fmla="*/ 0 h 2500"/>
                    <a:gd name="T40" fmla="*/ 1 w 830"/>
                    <a:gd name="T41" fmla="*/ 0 h 2500"/>
                    <a:gd name="T42" fmla="*/ 1 w 830"/>
                    <a:gd name="T43" fmla="*/ 0 h 2500"/>
                    <a:gd name="T44" fmla="*/ 1 w 830"/>
                    <a:gd name="T45" fmla="*/ 0 h 2500"/>
                    <a:gd name="T46" fmla="*/ 1 w 830"/>
                    <a:gd name="T47" fmla="*/ 0 h 2500"/>
                    <a:gd name="T48" fmla="*/ 1 w 830"/>
                    <a:gd name="T49" fmla="*/ 0 h 2500"/>
                    <a:gd name="T50" fmla="*/ 1 w 830"/>
                    <a:gd name="T51" fmla="*/ 0 h 2500"/>
                    <a:gd name="T52" fmla="*/ 1 w 830"/>
                    <a:gd name="T53" fmla="*/ 0 h 2500"/>
                    <a:gd name="T54" fmla="*/ 1 w 830"/>
                    <a:gd name="T55" fmla="*/ 0 h 2500"/>
                    <a:gd name="T56" fmla="*/ 1 w 830"/>
                    <a:gd name="T57" fmla="*/ 0 h 2500"/>
                    <a:gd name="T58" fmla="*/ 1 w 830"/>
                    <a:gd name="T59" fmla="*/ 0 h 2500"/>
                    <a:gd name="T60" fmla="*/ 1 w 830"/>
                    <a:gd name="T61" fmla="*/ 0 h 2500"/>
                    <a:gd name="T62" fmla="*/ 1 w 830"/>
                    <a:gd name="T63" fmla="*/ 0 h 2500"/>
                    <a:gd name="T64" fmla="*/ 1 w 830"/>
                    <a:gd name="T65" fmla="*/ 0 h 2500"/>
                    <a:gd name="T66" fmla="*/ 1 w 830"/>
                    <a:gd name="T67" fmla="*/ 0 h 2500"/>
                    <a:gd name="T68" fmla="*/ 1 w 830"/>
                    <a:gd name="T69" fmla="*/ 0 h 2500"/>
                    <a:gd name="T70" fmla="*/ 1 w 830"/>
                    <a:gd name="T71" fmla="*/ 0 h 2500"/>
                    <a:gd name="T72" fmla="*/ 1 w 830"/>
                    <a:gd name="T73" fmla="*/ 0 h 2500"/>
                    <a:gd name="T74" fmla="*/ 1 w 830"/>
                    <a:gd name="T75" fmla="*/ 0 h 2500"/>
                    <a:gd name="T76" fmla="*/ 1 w 830"/>
                    <a:gd name="T77" fmla="*/ 0 h 2500"/>
                    <a:gd name="T78" fmla="*/ 1 w 830"/>
                    <a:gd name="T79" fmla="*/ 0 h 2500"/>
                    <a:gd name="T80" fmla="*/ 1 w 830"/>
                    <a:gd name="T81" fmla="*/ 0 h 2500"/>
                    <a:gd name="T82" fmla="*/ 1 w 830"/>
                    <a:gd name="T83" fmla="*/ 0 h 2500"/>
                    <a:gd name="T84" fmla="*/ 1 w 830"/>
                    <a:gd name="T85" fmla="*/ 0 h 2500"/>
                    <a:gd name="T86" fmla="*/ 1 w 830"/>
                    <a:gd name="T87" fmla="*/ 0 h 2500"/>
                    <a:gd name="T88" fmla="*/ 1 w 830"/>
                    <a:gd name="T89" fmla="*/ 0 h 2500"/>
                    <a:gd name="T90" fmla="*/ 1 w 830"/>
                    <a:gd name="T91" fmla="*/ 0 h 2500"/>
                    <a:gd name="T92" fmla="*/ 1 w 830"/>
                    <a:gd name="T93" fmla="*/ 0 h 2500"/>
                    <a:gd name="T94" fmla="*/ 1 w 830"/>
                    <a:gd name="T95" fmla="*/ 0 h 2500"/>
                    <a:gd name="T96" fmla="*/ 1 w 830"/>
                    <a:gd name="T97" fmla="*/ 0 h 2500"/>
                    <a:gd name="T98" fmla="*/ 1 w 830"/>
                    <a:gd name="T99" fmla="*/ 0 h 2500"/>
                    <a:gd name="T100" fmla="*/ 1 w 830"/>
                    <a:gd name="T101" fmla="*/ 0 h 2500"/>
                    <a:gd name="T102" fmla="*/ 1 w 830"/>
                    <a:gd name="T103" fmla="*/ 0 h 2500"/>
                    <a:gd name="T104" fmla="*/ 1 w 830"/>
                    <a:gd name="T105" fmla="*/ 0 h 2500"/>
                    <a:gd name="T106" fmla="*/ 1 w 830"/>
                    <a:gd name="T107" fmla="*/ 0 h 2500"/>
                    <a:gd name="T108" fmla="*/ 1 w 830"/>
                    <a:gd name="T109" fmla="*/ 0 h 2500"/>
                    <a:gd name="T110" fmla="*/ 1 w 830"/>
                    <a:gd name="T111" fmla="*/ 0 h 2500"/>
                    <a:gd name="T112" fmla="*/ 0 w 830"/>
                    <a:gd name="T113" fmla="*/ 0 h 250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830"/>
                    <a:gd name="T172" fmla="*/ 0 h 2500"/>
                    <a:gd name="T173" fmla="*/ 830 w 830"/>
                    <a:gd name="T174" fmla="*/ 2500 h 250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830" h="2500">
                      <a:moveTo>
                        <a:pt x="830" y="0"/>
                      </a:moveTo>
                      <a:lnTo>
                        <a:pt x="829" y="128"/>
                      </a:lnTo>
                      <a:lnTo>
                        <a:pt x="826" y="255"/>
                      </a:lnTo>
                      <a:lnTo>
                        <a:pt x="821" y="380"/>
                      </a:lnTo>
                      <a:lnTo>
                        <a:pt x="813" y="504"/>
                      </a:lnTo>
                      <a:lnTo>
                        <a:pt x="805" y="624"/>
                      </a:lnTo>
                      <a:lnTo>
                        <a:pt x="793" y="743"/>
                      </a:lnTo>
                      <a:lnTo>
                        <a:pt x="780" y="859"/>
                      </a:lnTo>
                      <a:lnTo>
                        <a:pt x="765" y="973"/>
                      </a:lnTo>
                      <a:lnTo>
                        <a:pt x="757" y="1029"/>
                      </a:lnTo>
                      <a:lnTo>
                        <a:pt x="749" y="1084"/>
                      </a:lnTo>
                      <a:lnTo>
                        <a:pt x="740" y="1138"/>
                      </a:lnTo>
                      <a:lnTo>
                        <a:pt x="730" y="1191"/>
                      </a:lnTo>
                      <a:lnTo>
                        <a:pt x="720" y="1244"/>
                      </a:lnTo>
                      <a:lnTo>
                        <a:pt x="710" y="1296"/>
                      </a:lnTo>
                      <a:lnTo>
                        <a:pt x="699" y="1347"/>
                      </a:lnTo>
                      <a:lnTo>
                        <a:pt x="688" y="1397"/>
                      </a:lnTo>
                      <a:lnTo>
                        <a:pt x="677" y="1447"/>
                      </a:lnTo>
                      <a:lnTo>
                        <a:pt x="665" y="1495"/>
                      </a:lnTo>
                      <a:lnTo>
                        <a:pt x="653" y="1544"/>
                      </a:lnTo>
                      <a:lnTo>
                        <a:pt x="641" y="1590"/>
                      </a:lnTo>
                      <a:lnTo>
                        <a:pt x="628" y="1636"/>
                      </a:lnTo>
                      <a:lnTo>
                        <a:pt x="614" y="1680"/>
                      </a:lnTo>
                      <a:lnTo>
                        <a:pt x="601" y="1725"/>
                      </a:lnTo>
                      <a:lnTo>
                        <a:pt x="587" y="1768"/>
                      </a:lnTo>
                      <a:lnTo>
                        <a:pt x="573" y="1809"/>
                      </a:lnTo>
                      <a:lnTo>
                        <a:pt x="558" y="1850"/>
                      </a:lnTo>
                      <a:lnTo>
                        <a:pt x="543" y="1890"/>
                      </a:lnTo>
                      <a:lnTo>
                        <a:pt x="528" y="1928"/>
                      </a:lnTo>
                      <a:lnTo>
                        <a:pt x="512" y="1966"/>
                      </a:lnTo>
                      <a:lnTo>
                        <a:pt x="497" y="2003"/>
                      </a:lnTo>
                      <a:lnTo>
                        <a:pt x="480" y="2039"/>
                      </a:lnTo>
                      <a:lnTo>
                        <a:pt x="464" y="2073"/>
                      </a:lnTo>
                      <a:lnTo>
                        <a:pt x="447" y="2106"/>
                      </a:lnTo>
                      <a:lnTo>
                        <a:pt x="430" y="2138"/>
                      </a:lnTo>
                      <a:lnTo>
                        <a:pt x="413" y="2169"/>
                      </a:lnTo>
                      <a:lnTo>
                        <a:pt x="396" y="2198"/>
                      </a:lnTo>
                      <a:lnTo>
                        <a:pt x="378" y="2226"/>
                      </a:lnTo>
                      <a:lnTo>
                        <a:pt x="359" y="2254"/>
                      </a:lnTo>
                      <a:lnTo>
                        <a:pt x="342" y="2279"/>
                      </a:lnTo>
                      <a:lnTo>
                        <a:pt x="323" y="2303"/>
                      </a:lnTo>
                      <a:lnTo>
                        <a:pt x="304" y="2327"/>
                      </a:lnTo>
                      <a:lnTo>
                        <a:pt x="285" y="2349"/>
                      </a:lnTo>
                      <a:lnTo>
                        <a:pt x="266" y="2368"/>
                      </a:lnTo>
                      <a:lnTo>
                        <a:pt x="246" y="2387"/>
                      </a:lnTo>
                      <a:lnTo>
                        <a:pt x="226" y="2405"/>
                      </a:lnTo>
                      <a:lnTo>
                        <a:pt x="207" y="2421"/>
                      </a:lnTo>
                      <a:lnTo>
                        <a:pt x="187" y="2436"/>
                      </a:lnTo>
                      <a:lnTo>
                        <a:pt x="167" y="2449"/>
                      </a:lnTo>
                      <a:lnTo>
                        <a:pt x="146" y="2461"/>
                      </a:lnTo>
                      <a:lnTo>
                        <a:pt x="126" y="2471"/>
                      </a:lnTo>
                      <a:lnTo>
                        <a:pt x="106" y="2480"/>
                      </a:lnTo>
                      <a:lnTo>
                        <a:pt x="85" y="2486"/>
                      </a:lnTo>
                      <a:lnTo>
                        <a:pt x="64" y="2493"/>
                      </a:lnTo>
                      <a:lnTo>
                        <a:pt x="42" y="2496"/>
                      </a:lnTo>
                      <a:lnTo>
                        <a:pt x="21" y="2499"/>
                      </a:lnTo>
                      <a:lnTo>
                        <a:pt x="0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83" name="Line 84"/>
                <p:cNvSpPr>
                  <a:spLocks noChangeShapeType="1"/>
                </p:cNvSpPr>
                <p:nvPr/>
              </p:nvSpPr>
              <p:spPr bwMode="auto">
                <a:xfrm>
                  <a:off x="1292" y="2931"/>
                  <a:ext cx="1" cy="873"/>
                </a:xfrm>
                <a:prstGeom prst="line">
                  <a:avLst/>
                </a:prstGeom>
                <a:noFill/>
                <a:ln w="12700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84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1181" y="3320"/>
                  <a:ext cx="208" cy="3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85" name="Line 86"/>
                <p:cNvSpPr>
                  <a:spLocks noChangeShapeType="1"/>
                </p:cNvSpPr>
                <p:nvPr/>
              </p:nvSpPr>
              <p:spPr bwMode="auto">
                <a:xfrm>
                  <a:off x="1194" y="3324"/>
                  <a:ext cx="208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86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19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87" name="Line 88"/>
                <p:cNvSpPr>
                  <a:spLocks noChangeShapeType="1"/>
                </p:cNvSpPr>
                <p:nvPr/>
              </p:nvSpPr>
              <p:spPr bwMode="auto">
                <a:xfrm>
                  <a:off x="120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88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1204" y="3258"/>
                  <a:ext cx="166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89" name="Line 90"/>
                <p:cNvSpPr>
                  <a:spLocks noChangeShapeType="1"/>
                </p:cNvSpPr>
                <p:nvPr/>
              </p:nvSpPr>
              <p:spPr bwMode="auto">
                <a:xfrm>
                  <a:off x="1213" y="3261"/>
                  <a:ext cx="166" cy="2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90" name="Line 91"/>
                <p:cNvSpPr>
                  <a:spLocks noChangeShapeType="1"/>
                </p:cNvSpPr>
                <p:nvPr/>
              </p:nvSpPr>
              <p:spPr bwMode="auto">
                <a:xfrm flipH="1" flipV="1">
                  <a:off x="1221" y="3235"/>
                  <a:ext cx="147" cy="2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91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215" y="3233"/>
                  <a:ext cx="149" cy="2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92" name="Freeform 93"/>
                <p:cNvSpPr>
                  <a:spLocks/>
                </p:cNvSpPr>
                <p:nvPr/>
              </p:nvSpPr>
              <p:spPr bwMode="auto">
                <a:xfrm>
                  <a:off x="1221" y="3151"/>
                  <a:ext cx="137" cy="84"/>
                </a:xfrm>
                <a:custGeom>
                  <a:avLst/>
                  <a:gdLst>
                    <a:gd name="T0" fmla="*/ 0 w 258"/>
                    <a:gd name="T1" fmla="*/ 0 h 205"/>
                    <a:gd name="T2" fmla="*/ 1 w 258"/>
                    <a:gd name="T3" fmla="*/ 0 h 205"/>
                    <a:gd name="T4" fmla="*/ 1 w 258"/>
                    <a:gd name="T5" fmla="*/ 0 h 205"/>
                    <a:gd name="T6" fmla="*/ 1 w 258"/>
                    <a:gd name="T7" fmla="*/ 0 h 205"/>
                    <a:gd name="T8" fmla="*/ 1 w 258"/>
                    <a:gd name="T9" fmla="*/ 0 h 20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05"/>
                    <a:gd name="T17" fmla="*/ 258 w 258"/>
                    <a:gd name="T18" fmla="*/ 205 h 20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05">
                      <a:moveTo>
                        <a:pt x="0" y="205"/>
                      </a:moveTo>
                      <a:lnTo>
                        <a:pt x="258" y="147"/>
                      </a:lnTo>
                      <a:lnTo>
                        <a:pt x="23" y="97"/>
                      </a:lnTo>
                      <a:lnTo>
                        <a:pt x="239" y="48"/>
                      </a:lnTo>
                      <a:lnTo>
                        <a:pt x="40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93" name="Freeform 94"/>
                <p:cNvSpPr>
                  <a:spLocks/>
                </p:cNvSpPr>
                <p:nvPr/>
              </p:nvSpPr>
              <p:spPr bwMode="auto">
                <a:xfrm>
                  <a:off x="1227" y="3151"/>
                  <a:ext cx="137" cy="82"/>
                </a:xfrm>
                <a:custGeom>
                  <a:avLst/>
                  <a:gdLst>
                    <a:gd name="T0" fmla="*/ 1 w 257"/>
                    <a:gd name="T1" fmla="*/ 0 h 203"/>
                    <a:gd name="T2" fmla="*/ 0 w 257"/>
                    <a:gd name="T3" fmla="*/ 0 h 203"/>
                    <a:gd name="T4" fmla="*/ 1 w 257"/>
                    <a:gd name="T5" fmla="*/ 0 h 203"/>
                    <a:gd name="T6" fmla="*/ 1 w 257"/>
                    <a:gd name="T7" fmla="*/ 0 h 203"/>
                    <a:gd name="T8" fmla="*/ 1 w 257"/>
                    <a:gd name="T9" fmla="*/ 0 h 2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7"/>
                    <a:gd name="T16" fmla="*/ 0 h 203"/>
                    <a:gd name="T17" fmla="*/ 257 w 257"/>
                    <a:gd name="T18" fmla="*/ 203 h 2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7" h="203">
                      <a:moveTo>
                        <a:pt x="257" y="203"/>
                      </a:moveTo>
                      <a:lnTo>
                        <a:pt x="0" y="147"/>
                      </a:lnTo>
                      <a:lnTo>
                        <a:pt x="235" y="95"/>
                      </a:lnTo>
                      <a:lnTo>
                        <a:pt x="19" y="46"/>
                      </a:lnTo>
                      <a:lnTo>
                        <a:pt x="21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94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1167" y="3355"/>
                  <a:ext cx="235" cy="4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95" name="Line 96"/>
                <p:cNvSpPr>
                  <a:spLocks noChangeShapeType="1"/>
                </p:cNvSpPr>
                <p:nvPr/>
              </p:nvSpPr>
              <p:spPr bwMode="auto">
                <a:xfrm>
                  <a:off x="1167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96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1114" y="3445"/>
                  <a:ext cx="328" cy="5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97" name="Line 98"/>
                <p:cNvSpPr>
                  <a:spLocks noChangeShapeType="1"/>
                </p:cNvSpPr>
                <p:nvPr/>
              </p:nvSpPr>
              <p:spPr bwMode="auto">
                <a:xfrm>
                  <a:off x="1181" y="3355"/>
                  <a:ext cx="237" cy="4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98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1143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99" name="Line 100"/>
                <p:cNvSpPr>
                  <a:spLocks noChangeShapeType="1"/>
                </p:cNvSpPr>
                <p:nvPr/>
              </p:nvSpPr>
              <p:spPr bwMode="auto">
                <a:xfrm>
                  <a:off x="1143" y="3447"/>
                  <a:ext cx="328" cy="5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00" name="Line 101"/>
                <p:cNvSpPr>
                  <a:spLocks noChangeShapeType="1"/>
                </p:cNvSpPr>
                <p:nvPr/>
              </p:nvSpPr>
              <p:spPr bwMode="auto">
                <a:xfrm>
                  <a:off x="1114" y="3503"/>
                  <a:ext cx="403" cy="6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01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1066" y="3501"/>
                  <a:ext cx="405" cy="7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02" name="Line 103"/>
                <p:cNvSpPr>
                  <a:spLocks noChangeShapeType="1"/>
                </p:cNvSpPr>
                <p:nvPr/>
              </p:nvSpPr>
              <p:spPr bwMode="auto">
                <a:xfrm>
                  <a:off x="1066" y="3574"/>
                  <a:ext cx="558" cy="9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03" name="Line 104"/>
                <p:cNvSpPr>
                  <a:spLocks noChangeShapeType="1"/>
                </p:cNvSpPr>
                <p:nvPr/>
              </p:nvSpPr>
              <p:spPr bwMode="auto">
                <a:xfrm flipH="1">
                  <a:off x="961" y="3572"/>
                  <a:ext cx="556" cy="9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04" name="Freeform 105"/>
                <p:cNvSpPr>
                  <a:spLocks/>
                </p:cNvSpPr>
                <p:nvPr/>
              </p:nvSpPr>
              <p:spPr bwMode="auto">
                <a:xfrm>
                  <a:off x="963" y="3671"/>
                  <a:ext cx="661" cy="70"/>
                </a:xfrm>
                <a:custGeom>
                  <a:avLst/>
                  <a:gdLst>
                    <a:gd name="T0" fmla="*/ 0 w 1258"/>
                    <a:gd name="T1" fmla="*/ 0 h 174"/>
                    <a:gd name="T2" fmla="*/ 1 w 1258"/>
                    <a:gd name="T3" fmla="*/ 0 h 174"/>
                    <a:gd name="T4" fmla="*/ 1 w 1258"/>
                    <a:gd name="T5" fmla="*/ 0 h 174"/>
                    <a:gd name="T6" fmla="*/ 0 60000 65536"/>
                    <a:gd name="T7" fmla="*/ 0 60000 65536"/>
                    <a:gd name="T8" fmla="*/ 0 60000 65536"/>
                    <a:gd name="T9" fmla="*/ 0 w 1258"/>
                    <a:gd name="T10" fmla="*/ 0 h 174"/>
                    <a:gd name="T11" fmla="*/ 1258 w 1258"/>
                    <a:gd name="T12" fmla="*/ 174 h 17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58" h="174">
                      <a:moveTo>
                        <a:pt x="0" y="0"/>
                      </a:moveTo>
                      <a:lnTo>
                        <a:pt x="626" y="174"/>
                      </a:lnTo>
                      <a:lnTo>
                        <a:pt x="1258" y="1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05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1242" y="3133"/>
                  <a:ext cx="97" cy="1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06" name="Freeform 107"/>
                <p:cNvSpPr>
                  <a:spLocks/>
                </p:cNvSpPr>
                <p:nvPr/>
              </p:nvSpPr>
              <p:spPr bwMode="auto">
                <a:xfrm>
                  <a:off x="1246" y="3116"/>
                  <a:ext cx="97" cy="35"/>
                </a:xfrm>
                <a:custGeom>
                  <a:avLst/>
                  <a:gdLst>
                    <a:gd name="T0" fmla="*/ 1 w 183"/>
                    <a:gd name="T1" fmla="*/ 0 h 84"/>
                    <a:gd name="T2" fmla="*/ 0 w 183"/>
                    <a:gd name="T3" fmla="*/ 0 h 84"/>
                    <a:gd name="T4" fmla="*/ 1 w 183"/>
                    <a:gd name="T5" fmla="*/ 0 h 84"/>
                    <a:gd name="T6" fmla="*/ 0 60000 65536"/>
                    <a:gd name="T7" fmla="*/ 0 60000 65536"/>
                    <a:gd name="T8" fmla="*/ 0 60000 65536"/>
                    <a:gd name="T9" fmla="*/ 0 w 183"/>
                    <a:gd name="T10" fmla="*/ 0 h 84"/>
                    <a:gd name="T11" fmla="*/ 183 w 183"/>
                    <a:gd name="T12" fmla="*/ 84 h 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3" h="84">
                      <a:moveTo>
                        <a:pt x="183" y="84"/>
                      </a:moveTo>
                      <a:lnTo>
                        <a:pt x="0" y="40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07" name="Line 108"/>
                <p:cNvSpPr>
                  <a:spLocks noChangeShapeType="1"/>
                </p:cNvSpPr>
                <p:nvPr/>
              </p:nvSpPr>
              <p:spPr bwMode="auto">
                <a:xfrm flipH="1" flipV="1">
                  <a:off x="1248" y="3116"/>
                  <a:ext cx="89" cy="1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08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1251" y="3100"/>
                  <a:ext cx="81" cy="1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09" name="Line 110"/>
                <p:cNvSpPr>
                  <a:spLocks noChangeShapeType="1"/>
                </p:cNvSpPr>
                <p:nvPr/>
              </p:nvSpPr>
              <p:spPr bwMode="auto">
                <a:xfrm flipH="1" flipV="1">
                  <a:off x="1253" y="3101"/>
                  <a:ext cx="8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10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1253" y="3085"/>
                  <a:ext cx="75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11" name="Line 112"/>
                <p:cNvSpPr>
                  <a:spLocks noChangeShapeType="1"/>
                </p:cNvSpPr>
                <p:nvPr/>
              </p:nvSpPr>
              <p:spPr bwMode="auto">
                <a:xfrm flipH="1" flipV="1">
                  <a:off x="1255" y="3087"/>
                  <a:ext cx="77" cy="1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12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1255" y="3072"/>
                  <a:ext cx="7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13" name="Line 114"/>
                <p:cNvSpPr>
                  <a:spLocks noChangeShapeType="1"/>
                </p:cNvSpPr>
                <p:nvPr/>
              </p:nvSpPr>
              <p:spPr bwMode="auto">
                <a:xfrm flipH="1" flipV="1">
                  <a:off x="1259" y="3072"/>
                  <a:ext cx="69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14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1259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15" name="Line 116"/>
                <p:cNvSpPr>
                  <a:spLocks noChangeShapeType="1"/>
                </p:cNvSpPr>
                <p:nvPr/>
              </p:nvSpPr>
              <p:spPr bwMode="auto">
                <a:xfrm flipH="1" flipV="1">
                  <a:off x="1261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16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1261" y="3044"/>
                  <a:ext cx="61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17" name="Line 118"/>
                <p:cNvSpPr>
                  <a:spLocks noChangeShapeType="1"/>
                </p:cNvSpPr>
                <p:nvPr/>
              </p:nvSpPr>
              <p:spPr bwMode="auto">
                <a:xfrm flipH="1" flipV="1">
                  <a:off x="1263" y="3044"/>
                  <a:ext cx="6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18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1263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19" name="Line 120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20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1265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21" name="Line 122"/>
                <p:cNvSpPr>
                  <a:spLocks noChangeShapeType="1"/>
                </p:cNvSpPr>
                <p:nvPr/>
              </p:nvSpPr>
              <p:spPr bwMode="auto">
                <a:xfrm flipH="1" flipV="1">
                  <a:off x="1267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22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1267" y="3008"/>
                  <a:ext cx="4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23" name="Freeform 124"/>
                <p:cNvSpPr>
                  <a:spLocks/>
                </p:cNvSpPr>
                <p:nvPr/>
              </p:nvSpPr>
              <p:spPr bwMode="auto">
                <a:xfrm>
                  <a:off x="1267" y="2996"/>
                  <a:ext cx="51" cy="23"/>
                </a:xfrm>
                <a:custGeom>
                  <a:avLst/>
                  <a:gdLst>
                    <a:gd name="T0" fmla="*/ 1 w 94"/>
                    <a:gd name="T1" fmla="*/ 0 h 55"/>
                    <a:gd name="T2" fmla="*/ 0 w 94"/>
                    <a:gd name="T3" fmla="*/ 0 h 55"/>
                    <a:gd name="T4" fmla="*/ 1 w 94"/>
                    <a:gd name="T5" fmla="*/ 0 h 55"/>
                    <a:gd name="T6" fmla="*/ 0 60000 65536"/>
                    <a:gd name="T7" fmla="*/ 0 60000 65536"/>
                    <a:gd name="T8" fmla="*/ 0 60000 65536"/>
                    <a:gd name="T9" fmla="*/ 0 w 94"/>
                    <a:gd name="T10" fmla="*/ 0 h 55"/>
                    <a:gd name="T11" fmla="*/ 94 w 94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4" h="55">
                      <a:moveTo>
                        <a:pt x="94" y="55"/>
                      </a:moveTo>
                      <a:lnTo>
                        <a:pt x="0" y="27"/>
                      </a:lnTo>
                      <a:lnTo>
                        <a:pt x="8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24" name="Line 125"/>
                <p:cNvSpPr>
                  <a:spLocks noChangeShapeType="1"/>
                </p:cNvSpPr>
                <p:nvPr/>
              </p:nvSpPr>
              <p:spPr bwMode="auto">
                <a:xfrm flipH="1" flipV="1">
                  <a:off x="1272" y="2986"/>
                  <a:ext cx="41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25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1272" y="2976"/>
                  <a:ext cx="39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26" name="Line 127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75"/>
                  <a:ext cx="3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27" name="Line 128"/>
                <p:cNvSpPr>
                  <a:spLocks noChangeShapeType="1"/>
                </p:cNvSpPr>
                <p:nvPr/>
              </p:nvSpPr>
              <p:spPr bwMode="auto">
                <a:xfrm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28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29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30" name="Line 131"/>
                <p:cNvSpPr>
                  <a:spLocks noChangeShapeType="1"/>
                </p:cNvSpPr>
                <p:nvPr/>
              </p:nvSpPr>
              <p:spPr bwMode="auto">
                <a:xfrm flipH="1"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31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1278" y="2929"/>
                  <a:ext cx="2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32" name="Line 133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902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33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34" name="Line 13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35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1282" y="2893"/>
                  <a:ext cx="21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36" name="Line 13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86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37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1282" y="2881"/>
                  <a:ext cx="19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38" name="Freeform 139"/>
                <p:cNvSpPr>
                  <a:spLocks/>
                </p:cNvSpPr>
                <p:nvPr/>
              </p:nvSpPr>
              <p:spPr bwMode="auto">
                <a:xfrm>
                  <a:off x="1284" y="2876"/>
                  <a:ext cx="17" cy="12"/>
                </a:xfrm>
                <a:custGeom>
                  <a:avLst/>
                  <a:gdLst>
                    <a:gd name="T0" fmla="*/ 1 w 34"/>
                    <a:gd name="T1" fmla="*/ 0 h 27"/>
                    <a:gd name="T2" fmla="*/ 0 w 34"/>
                    <a:gd name="T3" fmla="*/ 0 h 27"/>
                    <a:gd name="T4" fmla="*/ 1 w 34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34"/>
                    <a:gd name="T10" fmla="*/ 0 h 27"/>
                    <a:gd name="T11" fmla="*/ 34 w 34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" h="27">
                      <a:moveTo>
                        <a:pt x="34" y="27"/>
                      </a:moveTo>
                      <a:lnTo>
                        <a:pt x="0" y="11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39" name="Line 140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6"/>
                  <a:ext cx="17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40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1284" y="2871"/>
                  <a:ext cx="17" cy="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41" name="Line 142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0"/>
                  <a:ext cx="1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42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1284" y="2866"/>
                  <a:ext cx="17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43" name="Freeform 144"/>
                <p:cNvSpPr>
                  <a:spLocks/>
                </p:cNvSpPr>
                <p:nvPr/>
              </p:nvSpPr>
              <p:spPr bwMode="auto">
                <a:xfrm>
                  <a:off x="1284" y="2860"/>
                  <a:ext cx="15" cy="11"/>
                </a:xfrm>
                <a:custGeom>
                  <a:avLst/>
                  <a:gdLst>
                    <a:gd name="T0" fmla="*/ 1 w 28"/>
                    <a:gd name="T1" fmla="*/ 0 h 27"/>
                    <a:gd name="T2" fmla="*/ 0 w 28"/>
                    <a:gd name="T3" fmla="*/ 0 h 27"/>
                    <a:gd name="T4" fmla="*/ 1 w 28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28"/>
                    <a:gd name="T10" fmla="*/ 0 h 27"/>
                    <a:gd name="T11" fmla="*/ 28 w 28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" h="27">
                      <a:moveTo>
                        <a:pt x="28" y="27"/>
                      </a:moveTo>
                      <a:lnTo>
                        <a:pt x="0" y="12"/>
                      </a:lnTo>
                      <a:lnTo>
                        <a:pt x="2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44" name="Line 14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60"/>
                  <a:ext cx="17" cy="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45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1286" y="2856"/>
                  <a:ext cx="13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46" name="Line 14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55"/>
                  <a:ext cx="15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17" name="AutoShape 178"/>
              <p:cNvSpPr>
                <a:spLocks noChangeArrowheads="1"/>
              </p:cNvSpPr>
              <p:nvPr/>
            </p:nvSpPr>
            <p:spPr bwMode="auto">
              <a:xfrm rot="5400000">
                <a:off x="1636294" y="3140542"/>
                <a:ext cx="368843" cy="415219"/>
              </a:xfrm>
              <a:prstGeom prst="hexagon">
                <a:avLst>
                  <a:gd name="adj" fmla="val 25000"/>
                  <a:gd name="vf" fmla="val 115470"/>
                </a:avLst>
              </a:prstGeom>
              <a:gradFill rotWithShape="1">
                <a:gsLst>
                  <a:gs pos="0">
                    <a:srgbClr val="4BACC6">
                      <a:tint val="50000"/>
                      <a:satMod val="300000"/>
                    </a:srgbClr>
                  </a:gs>
                  <a:gs pos="35000">
                    <a:srgbClr val="4BACC6">
                      <a:tint val="37000"/>
                      <a:satMod val="300000"/>
                    </a:srgbClr>
                  </a:gs>
                  <a:gs pos="100000">
                    <a:srgbClr val="4BACC6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defTabSz="914400">
                  <a:defRPr/>
                </a:pPr>
                <a:endParaRPr lang="zh-CN" altLang="en-US" sz="500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18" name="Group 81"/>
              <p:cNvGrpSpPr>
                <a:grpSpLocks/>
              </p:cNvGrpSpPr>
              <p:nvPr/>
            </p:nvGrpSpPr>
            <p:grpSpPr bwMode="auto">
              <a:xfrm>
                <a:off x="1758559" y="2994799"/>
                <a:ext cx="127592" cy="389612"/>
                <a:chOff x="856" y="2672"/>
                <a:chExt cx="871" cy="1132"/>
              </a:xfrm>
            </p:grpSpPr>
            <p:sp>
              <p:nvSpPr>
                <p:cNvPr id="1215" name="Freeform 82"/>
                <p:cNvSpPr>
                  <a:spLocks/>
                </p:cNvSpPr>
                <p:nvPr/>
              </p:nvSpPr>
              <p:spPr bwMode="auto">
                <a:xfrm>
                  <a:off x="1293" y="2672"/>
                  <a:ext cx="434" cy="1028"/>
                </a:xfrm>
                <a:custGeom>
                  <a:avLst/>
                  <a:gdLst>
                    <a:gd name="T0" fmla="*/ 0 w 831"/>
                    <a:gd name="T1" fmla="*/ 0 h 2500"/>
                    <a:gd name="T2" fmla="*/ 1 w 831"/>
                    <a:gd name="T3" fmla="*/ 0 h 2500"/>
                    <a:gd name="T4" fmla="*/ 1 w 831"/>
                    <a:gd name="T5" fmla="*/ 0 h 2500"/>
                    <a:gd name="T6" fmla="*/ 1 w 831"/>
                    <a:gd name="T7" fmla="*/ 0 h 2500"/>
                    <a:gd name="T8" fmla="*/ 1 w 831"/>
                    <a:gd name="T9" fmla="*/ 0 h 2500"/>
                    <a:gd name="T10" fmla="*/ 1 w 831"/>
                    <a:gd name="T11" fmla="*/ 0 h 2500"/>
                    <a:gd name="T12" fmla="*/ 1 w 831"/>
                    <a:gd name="T13" fmla="*/ 0 h 2500"/>
                    <a:gd name="T14" fmla="*/ 1 w 831"/>
                    <a:gd name="T15" fmla="*/ 0 h 2500"/>
                    <a:gd name="T16" fmla="*/ 1 w 831"/>
                    <a:gd name="T17" fmla="*/ 0 h 2500"/>
                    <a:gd name="T18" fmla="*/ 1 w 831"/>
                    <a:gd name="T19" fmla="*/ 0 h 2500"/>
                    <a:gd name="T20" fmla="*/ 1 w 831"/>
                    <a:gd name="T21" fmla="*/ 0 h 2500"/>
                    <a:gd name="T22" fmla="*/ 1 w 831"/>
                    <a:gd name="T23" fmla="*/ 0 h 2500"/>
                    <a:gd name="T24" fmla="*/ 1 w 831"/>
                    <a:gd name="T25" fmla="*/ 0 h 2500"/>
                    <a:gd name="T26" fmla="*/ 1 w 831"/>
                    <a:gd name="T27" fmla="*/ 0 h 2500"/>
                    <a:gd name="T28" fmla="*/ 1 w 831"/>
                    <a:gd name="T29" fmla="*/ 0 h 2500"/>
                    <a:gd name="T30" fmla="*/ 1 w 831"/>
                    <a:gd name="T31" fmla="*/ 0 h 2500"/>
                    <a:gd name="T32" fmla="*/ 1 w 831"/>
                    <a:gd name="T33" fmla="*/ 0 h 2500"/>
                    <a:gd name="T34" fmla="*/ 1 w 831"/>
                    <a:gd name="T35" fmla="*/ 0 h 2500"/>
                    <a:gd name="T36" fmla="*/ 1 w 831"/>
                    <a:gd name="T37" fmla="*/ 0 h 2500"/>
                    <a:gd name="T38" fmla="*/ 1 w 831"/>
                    <a:gd name="T39" fmla="*/ 0 h 2500"/>
                    <a:gd name="T40" fmla="*/ 1 w 831"/>
                    <a:gd name="T41" fmla="*/ 0 h 2500"/>
                    <a:gd name="T42" fmla="*/ 1 w 831"/>
                    <a:gd name="T43" fmla="*/ 0 h 2500"/>
                    <a:gd name="T44" fmla="*/ 1 w 831"/>
                    <a:gd name="T45" fmla="*/ 0 h 2500"/>
                    <a:gd name="T46" fmla="*/ 1 w 831"/>
                    <a:gd name="T47" fmla="*/ 0 h 2500"/>
                    <a:gd name="T48" fmla="*/ 1 w 831"/>
                    <a:gd name="T49" fmla="*/ 0 h 2500"/>
                    <a:gd name="T50" fmla="*/ 1 w 831"/>
                    <a:gd name="T51" fmla="*/ 0 h 2500"/>
                    <a:gd name="T52" fmla="*/ 1 w 831"/>
                    <a:gd name="T53" fmla="*/ 0 h 2500"/>
                    <a:gd name="T54" fmla="*/ 1 w 831"/>
                    <a:gd name="T55" fmla="*/ 0 h 2500"/>
                    <a:gd name="T56" fmla="*/ 1 w 831"/>
                    <a:gd name="T57" fmla="*/ 0 h 2500"/>
                    <a:gd name="T58" fmla="*/ 1 w 831"/>
                    <a:gd name="T59" fmla="*/ 0 h 2500"/>
                    <a:gd name="T60" fmla="*/ 1 w 831"/>
                    <a:gd name="T61" fmla="*/ 0 h 2500"/>
                    <a:gd name="T62" fmla="*/ 1 w 831"/>
                    <a:gd name="T63" fmla="*/ 0 h 2500"/>
                    <a:gd name="T64" fmla="*/ 1 w 831"/>
                    <a:gd name="T65" fmla="*/ 0 h 2500"/>
                    <a:gd name="T66" fmla="*/ 1 w 831"/>
                    <a:gd name="T67" fmla="*/ 0 h 2500"/>
                    <a:gd name="T68" fmla="*/ 1 w 831"/>
                    <a:gd name="T69" fmla="*/ 0 h 2500"/>
                    <a:gd name="T70" fmla="*/ 1 w 831"/>
                    <a:gd name="T71" fmla="*/ 0 h 2500"/>
                    <a:gd name="T72" fmla="*/ 1 w 831"/>
                    <a:gd name="T73" fmla="*/ 0 h 2500"/>
                    <a:gd name="T74" fmla="*/ 1 w 831"/>
                    <a:gd name="T75" fmla="*/ 0 h 2500"/>
                    <a:gd name="T76" fmla="*/ 1 w 831"/>
                    <a:gd name="T77" fmla="*/ 0 h 2500"/>
                    <a:gd name="T78" fmla="*/ 1 w 831"/>
                    <a:gd name="T79" fmla="*/ 0 h 2500"/>
                    <a:gd name="T80" fmla="*/ 1 w 831"/>
                    <a:gd name="T81" fmla="*/ 0 h 2500"/>
                    <a:gd name="T82" fmla="*/ 1 w 831"/>
                    <a:gd name="T83" fmla="*/ 0 h 2500"/>
                    <a:gd name="T84" fmla="*/ 1 w 831"/>
                    <a:gd name="T85" fmla="*/ 0 h 2500"/>
                    <a:gd name="T86" fmla="*/ 1 w 831"/>
                    <a:gd name="T87" fmla="*/ 0 h 2500"/>
                    <a:gd name="T88" fmla="*/ 1 w 831"/>
                    <a:gd name="T89" fmla="*/ 0 h 2500"/>
                    <a:gd name="T90" fmla="*/ 1 w 831"/>
                    <a:gd name="T91" fmla="*/ 0 h 2500"/>
                    <a:gd name="T92" fmla="*/ 1 w 831"/>
                    <a:gd name="T93" fmla="*/ 0 h 2500"/>
                    <a:gd name="T94" fmla="*/ 1 w 831"/>
                    <a:gd name="T95" fmla="*/ 0 h 2500"/>
                    <a:gd name="T96" fmla="*/ 1 w 831"/>
                    <a:gd name="T97" fmla="*/ 0 h 2500"/>
                    <a:gd name="T98" fmla="*/ 1 w 831"/>
                    <a:gd name="T99" fmla="*/ 0 h 2500"/>
                    <a:gd name="T100" fmla="*/ 1 w 831"/>
                    <a:gd name="T101" fmla="*/ 0 h 2500"/>
                    <a:gd name="T102" fmla="*/ 1 w 831"/>
                    <a:gd name="T103" fmla="*/ 0 h 2500"/>
                    <a:gd name="T104" fmla="*/ 1 w 831"/>
                    <a:gd name="T105" fmla="*/ 0 h 2500"/>
                    <a:gd name="T106" fmla="*/ 1 w 831"/>
                    <a:gd name="T107" fmla="*/ 0 h 2500"/>
                    <a:gd name="T108" fmla="*/ 1 w 831"/>
                    <a:gd name="T109" fmla="*/ 0 h 2500"/>
                    <a:gd name="T110" fmla="*/ 1 w 831"/>
                    <a:gd name="T111" fmla="*/ 0 h 2500"/>
                    <a:gd name="T112" fmla="*/ 1 w 831"/>
                    <a:gd name="T113" fmla="*/ 0 h 2500"/>
                    <a:gd name="T114" fmla="*/ 1 w 831"/>
                    <a:gd name="T115" fmla="*/ 0 h 2500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831"/>
                    <a:gd name="T175" fmla="*/ 0 h 2500"/>
                    <a:gd name="T176" fmla="*/ 831 w 831"/>
                    <a:gd name="T177" fmla="*/ 2500 h 2500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831" h="2500">
                      <a:moveTo>
                        <a:pt x="0" y="0"/>
                      </a:moveTo>
                      <a:lnTo>
                        <a:pt x="1" y="128"/>
                      </a:lnTo>
                      <a:lnTo>
                        <a:pt x="4" y="255"/>
                      </a:lnTo>
                      <a:lnTo>
                        <a:pt x="10" y="380"/>
                      </a:lnTo>
                      <a:lnTo>
                        <a:pt x="17" y="504"/>
                      </a:lnTo>
                      <a:lnTo>
                        <a:pt x="26" y="624"/>
                      </a:lnTo>
                      <a:lnTo>
                        <a:pt x="37" y="743"/>
                      </a:lnTo>
                      <a:lnTo>
                        <a:pt x="50" y="859"/>
                      </a:lnTo>
                      <a:lnTo>
                        <a:pt x="66" y="973"/>
                      </a:lnTo>
                      <a:lnTo>
                        <a:pt x="74" y="1029"/>
                      </a:lnTo>
                      <a:lnTo>
                        <a:pt x="82" y="1084"/>
                      </a:lnTo>
                      <a:lnTo>
                        <a:pt x="91" y="1138"/>
                      </a:lnTo>
                      <a:lnTo>
                        <a:pt x="101" y="1191"/>
                      </a:lnTo>
                      <a:lnTo>
                        <a:pt x="111" y="1244"/>
                      </a:lnTo>
                      <a:lnTo>
                        <a:pt x="121" y="1296"/>
                      </a:lnTo>
                      <a:lnTo>
                        <a:pt x="131" y="1347"/>
                      </a:lnTo>
                      <a:lnTo>
                        <a:pt x="142" y="1397"/>
                      </a:lnTo>
                      <a:lnTo>
                        <a:pt x="154" y="1447"/>
                      </a:lnTo>
                      <a:lnTo>
                        <a:pt x="166" y="1495"/>
                      </a:lnTo>
                      <a:lnTo>
                        <a:pt x="178" y="1544"/>
                      </a:lnTo>
                      <a:lnTo>
                        <a:pt x="190" y="1590"/>
                      </a:lnTo>
                      <a:lnTo>
                        <a:pt x="203" y="1636"/>
                      </a:lnTo>
                      <a:lnTo>
                        <a:pt x="216" y="1680"/>
                      </a:lnTo>
                      <a:lnTo>
                        <a:pt x="230" y="1725"/>
                      </a:lnTo>
                      <a:lnTo>
                        <a:pt x="244" y="1768"/>
                      </a:lnTo>
                      <a:lnTo>
                        <a:pt x="258" y="1809"/>
                      </a:lnTo>
                      <a:lnTo>
                        <a:pt x="273" y="1850"/>
                      </a:lnTo>
                      <a:lnTo>
                        <a:pt x="288" y="1890"/>
                      </a:lnTo>
                      <a:lnTo>
                        <a:pt x="302" y="1928"/>
                      </a:lnTo>
                      <a:lnTo>
                        <a:pt x="319" y="1966"/>
                      </a:lnTo>
                      <a:lnTo>
                        <a:pt x="334" y="2003"/>
                      </a:lnTo>
                      <a:lnTo>
                        <a:pt x="351" y="2039"/>
                      </a:lnTo>
                      <a:lnTo>
                        <a:pt x="367" y="2073"/>
                      </a:lnTo>
                      <a:lnTo>
                        <a:pt x="384" y="2106"/>
                      </a:lnTo>
                      <a:lnTo>
                        <a:pt x="400" y="2138"/>
                      </a:lnTo>
                      <a:lnTo>
                        <a:pt x="418" y="2169"/>
                      </a:lnTo>
                      <a:lnTo>
                        <a:pt x="435" y="2198"/>
                      </a:lnTo>
                      <a:lnTo>
                        <a:pt x="453" y="2226"/>
                      </a:lnTo>
                      <a:lnTo>
                        <a:pt x="471" y="2254"/>
                      </a:lnTo>
                      <a:lnTo>
                        <a:pt x="489" y="2279"/>
                      </a:lnTo>
                      <a:lnTo>
                        <a:pt x="508" y="2303"/>
                      </a:lnTo>
                      <a:lnTo>
                        <a:pt x="526" y="2327"/>
                      </a:lnTo>
                      <a:lnTo>
                        <a:pt x="545" y="2349"/>
                      </a:lnTo>
                      <a:lnTo>
                        <a:pt x="565" y="2368"/>
                      </a:lnTo>
                      <a:lnTo>
                        <a:pt x="584" y="2387"/>
                      </a:lnTo>
                      <a:lnTo>
                        <a:pt x="603" y="2405"/>
                      </a:lnTo>
                      <a:lnTo>
                        <a:pt x="623" y="2421"/>
                      </a:lnTo>
                      <a:lnTo>
                        <a:pt x="644" y="2436"/>
                      </a:lnTo>
                      <a:lnTo>
                        <a:pt x="664" y="2449"/>
                      </a:lnTo>
                      <a:lnTo>
                        <a:pt x="684" y="2461"/>
                      </a:lnTo>
                      <a:lnTo>
                        <a:pt x="705" y="2471"/>
                      </a:lnTo>
                      <a:lnTo>
                        <a:pt x="725" y="2480"/>
                      </a:lnTo>
                      <a:lnTo>
                        <a:pt x="746" y="2486"/>
                      </a:lnTo>
                      <a:lnTo>
                        <a:pt x="767" y="2493"/>
                      </a:lnTo>
                      <a:lnTo>
                        <a:pt x="788" y="2496"/>
                      </a:lnTo>
                      <a:lnTo>
                        <a:pt x="810" y="2499"/>
                      </a:lnTo>
                      <a:lnTo>
                        <a:pt x="831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16" name="Freeform 83"/>
                <p:cNvSpPr>
                  <a:spLocks/>
                </p:cNvSpPr>
                <p:nvPr/>
              </p:nvSpPr>
              <p:spPr bwMode="auto">
                <a:xfrm>
                  <a:off x="856" y="2672"/>
                  <a:ext cx="437" cy="1028"/>
                </a:xfrm>
                <a:custGeom>
                  <a:avLst/>
                  <a:gdLst>
                    <a:gd name="T0" fmla="*/ 1 w 830"/>
                    <a:gd name="T1" fmla="*/ 0 h 2500"/>
                    <a:gd name="T2" fmla="*/ 1 w 830"/>
                    <a:gd name="T3" fmla="*/ 0 h 2500"/>
                    <a:gd name="T4" fmla="*/ 1 w 830"/>
                    <a:gd name="T5" fmla="*/ 0 h 2500"/>
                    <a:gd name="T6" fmla="*/ 1 w 830"/>
                    <a:gd name="T7" fmla="*/ 0 h 2500"/>
                    <a:gd name="T8" fmla="*/ 1 w 830"/>
                    <a:gd name="T9" fmla="*/ 0 h 2500"/>
                    <a:gd name="T10" fmla="*/ 1 w 830"/>
                    <a:gd name="T11" fmla="*/ 0 h 2500"/>
                    <a:gd name="T12" fmla="*/ 1 w 830"/>
                    <a:gd name="T13" fmla="*/ 0 h 2500"/>
                    <a:gd name="T14" fmla="*/ 1 w 830"/>
                    <a:gd name="T15" fmla="*/ 0 h 2500"/>
                    <a:gd name="T16" fmla="*/ 1 w 830"/>
                    <a:gd name="T17" fmla="*/ 0 h 2500"/>
                    <a:gd name="T18" fmla="*/ 1 w 830"/>
                    <a:gd name="T19" fmla="*/ 0 h 2500"/>
                    <a:gd name="T20" fmla="*/ 1 w 830"/>
                    <a:gd name="T21" fmla="*/ 0 h 2500"/>
                    <a:gd name="T22" fmla="*/ 1 w 830"/>
                    <a:gd name="T23" fmla="*/ 0 h 2500"/>
                    <a:gd name="T24" fmla="*/ 1 w 830"/>
                    <a:gd name="T25" fmla="*/ 0 h 2500"/>
                    <a:gd name="T26" fmla="*/ 1 w 830"/>
                    <a:gd name="T27" fmla="*/ 0 h 2500"/>
                    <a:gd name="T28" fmla="*/ 1 w 830"/>
                    <a:gd name="T29" fmla="*/ 0 h 2500"/>
                    <a:gd name="T30" fmla="*/ 1 w 830"/>
                    <a:gd name="T31" fmla="*/ 0 h 2500"/>
                    <a:gd name="T32" fmla="*/ 1 w 830"/>
                    <a:gd name="T33" fmla="*/ 0 h 2500"/>
                    <a:gd name="T34" fmla="*/ 1 w 830"/>
                    <a:gd name="T35" fmla="*/ 0 h 2500"/>
                    <a:gd name="T36" fmla="*/ 1 w 830"/>
                    <a:gd name="T37" fmla="*/ 0 h 2500"/>
                    <a:gd name="T38" fmla="*/ 1 w 830"/>
                    <a:gd name="T39" fmla="*/ 0 h 2500"/>
                    <a:gd name="T40" fmla="*/ 1 w 830"/>
                    <a:gd name="T41" fmla="*/ 0 h 2500"/>
                    <a:gd name="T42" fmla="*/ 1 w 830"/>
                    <a:gd name="T43" fmla="*/ 0 h 2500"/>
                    <a:gd name="T44" fmla="*/ 1 w 830"/>
                    <a:gd name="T45" fmla="*/ 0 h 2500"/>
                    <a:gd name="T46" fmla="*/ 1 w 830"/>
                    <a:gd name="T47" fmla="*/ 0 h 2500"/>
                    <a:gd name="T48" fmla="*/ 1 w 830"/>
                    <a:gd name="T49" fmla="*/ 0 h 2500"/>
                    <a:gd name="T50" fmla="*/ 1 w 830"/>
                    <a:gd name="T51" fmla="*/ 0 h 2500"/>
                    <a:gd name="T52" fmla="*/ 1 w 830"/>
                    <a:gd name="T53" fmla="*/ 0 h 2500"/>
                    <a:gd name="T54" fmla="*/ 1 w 830"/>
                    <a:gd name="T55" fmla="*/ 0 h 2500"/>
                    <a:gd name="T56" fmla="*/ 1 w 830"/>
                    <a:gd name="T57" fmla="*/ 0 h 2500"/>
                    <a:gd name="T58" fmla="*/ 1 w 830"/>
                    <a:gd name="T59" fmla="*/ 0 h 2500"/>
                    <a:gd name="T60" fmla="*/ 1 w 830"/>
                    <a:gd name="T61" fmla="*/ 0 h 2500"/>
                    <a:gd name="T62" fmla="*/ 1 w 830"/>
                    <a:gd name="T63" fmla="*/ 0 h 2500"/>
                    <a:gd name="T64" fmla="*/ 1 w 830"/>
                    <a:gd name="T65" fmla="*/ 0 h 2500"/>
                    <a:gd name="T66" fmla="*/ 1 w 830"/>
                    <a:gd name="T67" fmla="*/ 0 h 2500"/>
                    <a:gd name="T68" fmla="*/ 1 w 830"/>
                    <a:gd name="T69" fmla="*/ 0 h 2500"/>
                    <a:gd name="T70" fmla="*/ 1 w 830"/>
                    <a:gd name="T71" fmla="*/ 0 h 2500"/>
                    <a:gd name="T72" fmla="*/ 1 w 830"/>
                    <a:gd name="T73" fmla="*/ 0 h 2500"/>
                    <a:gd name="T74" fmla="*/ 1 w 830"/>
                    <a:gd name="T75" fmla="*/ 0 h 2500"/>
                    <a:gd name="T76" fmla="*/ 1 w 830"/>
                    <a:gd name="T77" fmla="*/ 0 h 2500"/>
                    <a:gd name="T78" fmla="*/ 1 w 830"/>
                    <a:gd name="T79" fmla="*/ 0 h 2500"/>
                    <a:gd name="T80" fmla="*/ 1 w 830"/>
                    <a:gd name="T81" fmla="*/ 0 h 2500"/>
                    <a:gd name="T82" fmla="*/ 1 w 830"/>
                    <a:gd name="T83" fmla="*/ 0 h 2500"/>
                    <a:gd name="T84" fmla="*/ 1 w 830"/>
                    <a:gd name="T85" fmla="*/ 0 h 2500"/>
                    <a:gd name="T86" fmla="*/ 1 w 830"/>
                    <a:gd name="T87" fmla="*/ 0 h 2500"/>
                    <a:gd name="T88" fmla="*/ 1 w 830"/>
                    <a:gd name="T89" fmla="*/ 0 h 2500"/>
                    <a:gd name="T90" fmla="*/ 1 w 830"/>
                    <a:gd name="T91" fmla="*/ 0 h 2500"/>
                    <a:gd name="T92" fmla="*/ 1 w 830"/>
                    <a:gd name="T93" fmla="*/ 0 h 2500"/>
                    <a:gd name="T94" fmla="*/ 1 w 830"/>
                    <a:gd name="T95" fmla="*/ 0 h 2500"/>
                    <a:gd name="T96" fmla="*/ 1 w 830"/>
                    <a:gd name="T97" fmla="*/ 0 h 2500"/>
                    <a:gd name="T98" fmla="*/ 1 w 830"/>
                    <a:gd name="T99" fmla="*/ 0 h 2500"/>
                    <a:gd name="T100" fmla="*/ 1 w 830"/>
                    <a:gd name="T101" fmla="*/ 0 h 2500"/>
                    <a:gd name="T102" fmla="*/ 1 w 830"/>
                    <a:gd name="T103" fmla="*/ 0 h 2500"/>
                    <a:gd name="T104" fmla="*/ 1 w 830"/>
                    <a:gd name="T105" fmla="*/ 0 h 2500"/>
                    <a:gd name="T106" fmla="*/ 1 w 830"/>
                    <a:gd name="T107" fmla="*/ 0 h 2500"/>
                    <a:gd name="T108" fmla="*/ 1 w 830"/>
                    <a:gd name="T109" fmla="*/ 0 h 2500"/>
                    <a:gd name="T110" fmla="*/ 1 w 830"/>
                    <a:gd name="T111" fmla="*/ 0 h 2500"/>
                    <a:gd name="T112" fmla="*/ 0 w 830"/>
                    <a:gd name="T113" fmla="*/ 0 h 250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830"/>
                    <a:gd name="T172" fmla="*/ 0 h 2500"/>
                    <a:gd name="T173" fmla="*/ 830 w 830"/>
                    <a:gd name="T174" fmla="*/ 2500 h 250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830" h="2500">
                      <a:moveTo>
                        <a:pt x="830" y="0"/>
                      </a:moveTo>
                      <a:lnTo>
                        <a:pt x="829" y="128"/>
                      </a:lnTo>
                      <a:lnTo>
                        <a:pt x="826" y="255"/>
                      </a:lnTo>
                      <a:lnTo>
                        <a:pt x="821" y="380"/>
                      </a:lnTo>
                      <a:lnTo>
                        <a:pt x="813" y="504"/>
                      </a:lnTo>
                      <a:lnTo>
                        <a:pt x="805" y="624"/>
                      </a:lnTo>
                      <a:lnTo>
                        <a:pt x="793" y="743"/>
                      </a:lnTo>
                      <a:lnTo>
                        <a:pt x="780" y="859"/>
                      </a:lnTo>
                      <a:lnTo>
                        <a:pt x="765" y="973"/>
                      </a:lnTo>
                      <a:lnTo>
                        <a:pt x="757" y="1029"/>
                      </a:lnTo>
                      <a:lnTo>
                        <a:pt x="749" y="1084"/>
                      </a:lnTo>
                      <a:lnTo>
                        <a:pt x="740" y="1138"/>
                      </a:lnTo>
                      <a:lnTo>
                        <a:pt x="730" y="1191"/>
                      </a:lnTo>
                      <a:lnTo>
                        <a:pt x="720" y="1244"/>
                      </a:lnTo>
                      <a:lnTo>
                        <a:pt x="710" y="1296"/>
                      </a:lnTo>
                      <a:lnTo>
                        <a:pt x="699" y="1347"/>
                      </a:lnTo>
                      <a:lnTo>
                        <a:pt x="688" y="1397"/>
                      </a:lnTo>
                      <a:lnTo>
                        <a:pt x="677" y="1447"/>
                      </a:lnTo>
                      <a:lnTo>
                        <a:pt x="665" y="1495"/>
                      </a:lnTo>
                      <a:lnTo>
                        <a:pt x="653" y="1544"/>
                      </a:lnTo>
                      <a:lnTo>
                        <a:pt x="641" y="1590"/>
                      </a:lnTo>
                      <a:lnTo>
                        <a:pt x="628" y="1636"/>
                      </a:lnTo>
                      <a:lnTo>
                        <a:pt x="614" y="1680"/>
                      </a:lnTo>
                      <a:lnTo>
                        <a:pt x="601" y="1725"/>
                      </a:lnTo>
                      <a:lnTo>
                        <a:pt x="587" y="1768"/>
                      </a:lnTo>
                      <a:lnTo>
                        <a:pt x="573" y="1809"/>
                      </a:lnTo>
                      <a:lnTo>
                        <a:pt x="558" y="1850"/>
                      </a:lnTo>
                      <a:lnTo>
                        <a:pt x="543" y="1890"/>
                      </a:lnTo>
                      <a:lnTo>
                        <a:pt x="528" y="1928"/>
                      </a:lnTo>
                      <a:lnTo>
                        <a:pt x="512" y="1966"/>
                      </a:lnTo>
                      <a:lnTo>
                        <a:pt x="497" y="2003"/>
                      </a:lnTo>
                      <a:lnTo>
                        <a:pt x="480" y="2039"/>
                      </a:lnTo>
                      <a:lnTo>
                        <a:pt x="464" y="2073"/>
                      </a:lnTo>
                      <a:lnTo>
                        <a:pt x="447" y="2106"/>
                      </a:lnTo>
                      <a:lnTo>
                        <a:pt x="430" y="2138"/>
                      </a:lnTo>
                      <a:lnTo>
                        <a:pt x="413" y="2169"/>
                      </a:lnTo>
                      <a:lnTo>
                        <a:pt x="396" y="2198"/>
                      </a:lnTo>
                      <a:lnTo>
                        <a:pt x="378" y="2226"/>
                      </a:lnTo>
                      <a:lnTo>
                        <a:pt x="359" y="2254"/>
                      </a:lnTo>
                      <a:lnTo>
                        <a:pt x="342" y="2279"/>
                      </a:lnTo>
                      <a:lnTo>
                        <a:pt x="323" y="2303"/>
                      </a:lnTo>
                      <a:lnTo>
                        <a:pt x="304" y="2327"/>
                      </a:lnTo>
                      <a:lnTo>
                        <a:pt x="285" y="2349"/>
                      </a:lnTo>
                      <a:lnTo>
                        <a:pt x="266" y="2368"/>
                      </a:lnTo>
                      <a:lnTo>
                        <a:pt x="246" y="2387"/>
                      </a:lnTo>
                      <a:lnTo>
                        <a:pt x="226" y="2405"/>
                      </a:lnTo>
                      <a:lnTo>
                        <a:pt x="207" y="2421"/>
                      </a:lnTo>
                      <a:lnTo>
                        <a:pt x="187" y="2436"/>
                      </a:lnTo>
                      <a:lnTo>
                        <a:pt x="167" y="2449"/>
                      </a:lnTo>
                      <a:lnTo>
                        <a:pt x="146" y="2461"/>
                      </a:lnTo>
                      <a:lnTo>
                        <a:pt x="126" y="2471"/>
                      </a:lnTo>
                      <a:lnTo>
                        <a:pt x="106" y="2480"/>
                      </a:lnTo>
                      <a:lnTo>
                        <a:pt x="85" y="2486"/>
                      </a:lnTo>
                      <a:lnTo>
                        <a:pt x="64" y="2493"/>
                      </a:lnTo>
                      <a:lnTo>
                        <a:pt x="42" y="2496"/>
                      </a:lnTo>
                      <a:lnTo>
                        <a:pt x="21" y="2499"/>
                      </a:lnTo>
                      <a:lnTo>
                        <a:pt x="0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17" name="Line 84"/>
                <p:cNvSpPr>
                  <a:spLocks noChangeShapeType="1"/>
                </p:cNvSpPr>
                <p:nvPr/>
              </p:nvSpPr>
              <p:spPr bwMode="auto">
                <a:xfrm>
                  <a:off x="1292" y="2931"/>
                  <a:ext cx="1" cy="873"/>
                </a:xfrm>
                <a:prstGeom prst="line">
                  <a:avLst/>
                </a:prstGeom>
                <a:noFill/>
                <a:ln w="12700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18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1181" y="3320"/>
                  <a:ext cx="208" cy="3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19" name="Line 86"/>
                <p:cNvSpPr>
                  <a:spLocks noChangeShapeType="1"/>
                </p:cNvSpPr>
                <p:nvPr/>
              </p:nvSpPr>
              <p:spPr bwMode="auto">
                <a:xfrm>
                  <a:off x="1194" y="3324"/>
                  <a:ext cx="208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20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19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21" name="Line 88"/>
                <p:cNvSpPr>
                  <a:spLocks noChangeShapeType="1"/>
                </p:cNvSpPr>
                <p:nvPr/>
              </p:nvSpPr>
              <p:spPr bwMode="auto">
                <a:xfrm>
                  <a:off x="120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22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1204" y="3258"/>
                  <a:ext cx="166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23" name="Line 90"/>
                <p:cNvSpPr>
                  <a:spLocks noChangeShapeType="1"/>
                </p:cNvSpPr>
                <p:nvPr/>
              </p:nvSpPr>
              <p:spPr bwMode="auto">
                <a:xfrm>
                  <a:off x="1213" y="3261"/>
                  <a:ext cx="166" cy="2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24" name="Line 91"/>
                <p:cNvSpPr>
                  <a:spLocks noChangeShapeType="1"/>
                </p:cNvSpPr>
                <p:nvPr/>
              </p:nvSpPr>
              <p:spPr bwMode="auto">
                <a:xfrm flipH="1" flipV="1">
                  <a:off x="1221" y="3235"/>
                  <a:ext cx="147" cy="2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25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215" y="3233"/>
                  <a:ext cx="149" cy="2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26" name="Freeform 93"/>
                <p:cNvSpPr>
                  <a:spLocks/>
                </p:cNvSpPr>
                <p:nvPr/>
              </p:nvSpPr>
              <p:spPr bwMode="auto">
                <a:xfrm>
                  <a:off x="1221" y="3151"/>
                  <a:ext cx="137" cy="84"/>
                </a:xfrm>
                <a:custGeom>
                  <a:avLst/>
                  <a:gdLst>
                    <a:gd name="T0" fmla="*/ 0 w 258"/>
                    <a:gd name="T1" fmla="*/ 0 h 205"/>
                    <a:gd name="T2" fmla="*/ 1 w 258"/>
                    <a:gd name="T3" fmla="*/ 0 h 205"/>
                    <a:gd name="T4" fmla="*/ 1 w 258"/>
                    <a:gd name="T5" fmla="*/ 0 h 205"/>
                    <a:gd name="T6" fmla="*/ 1 w 258"/>
                    <a:gd name="T7" fmla="*/ 0 h 205"/>
                    <a:gd name="T8" fmla="*/ 1 w 258"/>
                    <a:gd name="T9" fmla="*/ 0 h 20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05"/>
                    <a:gd name="T17" fmla="*/ 258 w 258"/>
                    <a:gd name="T18" fmla="*/ 205 h 20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05">
                      <a:moveTo>
                        <a:pt x="0" y="205"/>
                      </a:moveTo>
                      <a:lnTo>
                        <a:pt x="258" y="147"/>
                      </a:lnTo>
                      <a:lnTo>
                        <a:pt x="23" y="97"/>
                      </a:lnTo>
                      <a:lnTo>
                        <a:pt x="239" y="48"/>
                      </a:lnTo>
                      <a:lnTo>
                        <a:pt x="40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27" name="Freeform 94"/>
                <p:cNvSpPr>
                  <a:spLocks/>
                </p:cNvSpPr>
                <p:nvPr/>
              </p:nvSpPr>
              <p:spPr bwMode="auto">
                <a:xfrm>
                  <a:off x="1227" y="3151"/>
                  <a:ext cx="137" cy="82"/>
                </a:xfrm>
                <a:custGeom>
                  <a:avLst/>
                  <a:gdLst>
                    <a:gd name="T0" fmla="*/ 1 w 257"/>
                    <a:gd name="T1" fmla="*/ 0 h 203"/>
                    <a:gd name="T2" fmla="*/ 0 w 257"/>
                    <a:gd name="T3" fmla="*/ 0 h 203"/>
                    <a:gd name="T4" fmla="*/ 1 w 257"/>
                    <a:gd name="T5" fmla="*/ 0 h 203"/>
                    <a:gd name="T6" fmla="*/ 1 w 257"/>
                    <a:gd name="T7" fmla="*/ 0 h 203"/>
                    <a:gd name="T8" fmla="*/ 1 w 257"/>
                    <a:gd name="T9" fmla="*/ 0 h 2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7"/>
                    <a:gd name="T16" fmla="*/ 0 h 203"/>
                    <a:gd name="T17" fmla="*/ 257 w 257"/>
                    <a:gd name="T18" fmla="*/ 203 h 2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7" h="203">
                      <a:moveTo>
                        <a:pt x="257" y="203"/>
                      </a:moveTo>
                      <a:lnTo>
                        <a:pt x="0" y="147"/>
                      </a:lnTo>
                      <a:lnTo>
                        <a:pt x="235" y="95"/>
                      </a:lnTo>
                      <a:lnTo>
                        <a:pt x="19" y="46"/>
                      </a:lnTo>
                      <a:lnTo>
                        <a:pt x="21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28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1167" y="3355"/>
                  <a:ext cx="235" cy="4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29" name="Line 96"/>
                <p:cNvSpPr>
                  <a:spLocks noChangeShapeType="1"/>
                </p:cNvSpPr>
                <p:nvPr/>
              </p:nvSpPr>
              <p:spPr bwMode="auto">
                <a:xfrm>
                  <a:off x="1167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30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1114" y="3445"/>
                  <a:ext cx="328" cy="5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31" name="Line 98"/>
                <p:cNvSpPr>
                  <a:spLocks noChangeShapeType="1"/>
                </p:cNvSpPr>
                <p:nvPr/>
              </p:nvSpPr>
              <p:spPr bwMode="auto">
                <a:xfrm>
                  <a:off x="1181" y="3355"/>
                  <a:ext cx="237" cy="4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32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1143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33" name="Line 100"/>
                <p:cNvSpPr>
                  <a:spLocks noChangeShapeType="1"/>
                </p:cNvSpPr>
                <p:nvPr/>
              </p:nvSpPr>
              <p:spPr bwMode="auto">
                <a:xfrm>
                  <a:off x="1143" y="3447"/>
                  <a:ext cx="328" cy="5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34" name="Line 101"/>
                <p:cNvSpPr>
                  <a:spLocks noChangeShapeType="1"/>
                </p:cNvSpPr>
                <p:nvPr/>
              </p:nvSpPr>
              <p:spPr bwMode="auto">
                <a:xfrm>
                  <a:off x="1114" y="3503"/>
                  <a:ext cx="403" cy="6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35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1066" y="3501"/>
                  <a:ext cx="405" cy="7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36" name="Line 103"/>
                <p:cNvSpPr>
                  <a:spLocks noChangeShapeType="1"/>
                </p:cNvSpPr>
                <p:nvPr/>
              </p:nvSpPr>
              <p:spPr bwMode="auto">
                <a:xfrm>
                  <a:off x="1066" y="3574"/>
                  <a:ext cx="558" cy="9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37" name="Line 104"/>
                <p:cNvSpPr>
                  <a:spLocks noChangeShapeType="1"/>
                </p:cNvSpPr>
                <p:nvPr/>
              </p:nvSpPr>
              <p:spPr bwMode="auto">
                <a:xfrm flipH="1">
                  <a:off x="961" y="3572"/>
                  <a:ext cx="556" cy="9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38" name="Freeform 105"/>
                <p:cNvSpPr>
                  <a:spLocks/>
                </p:cNvSpPr>
                <p:nvPr/>
              </p:nvSpPr>
              <p:spPr bwMode="auto">
                <a:xfrm>
                  <a:off x="963" y="3671"/>
                  <a:ext cx="661" cy="70"/>
                </a:xfrm>
                <a:custGeom>
                  <a:avLst/>
                  <a:gdLst>
                    <a:gd name="T0" fmla="*/ 0 w 1258"/>
                    <a:gd name="T1" fmla="*/ 0 h 174"/>
                    <a:gd name="T2" fmla="*/ 1 w 1258"/>
                    <a:gd name="T3" fmla="*/ 0 h 174"/>
                    <a:gd name="T4" fmla="*/ 1 w 1258"/>
                    <a:gd name="T5" fmla="*/ 0 h 174"/>
                    <a:gd name="T6" fmla="*/ 0 60000 65536"/>
                    <a:gd name="T7" fmla="*/ 0 60000 65536"/>
                    <a:gd name="T8" fmla="*/ 0 60000 65536"/>
                    <a:gd name="T9" fmla="*/ 0 w 1258"/>
                    <a:gd name="T10" fmla="*/ 0 h 174"/>
                    <a:gd name="T11" fmla="*/ 1258 w 1258"/>
                    <a:gd name="T12" fmla="*/ 174 h 17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58" h="174">
                      <a:moveTo>
                        <a:pt x="0" y="0"/>
                      </a:moveTo>
                      <a:lnTo>
                        <a:pt x="626" y="174"/>
                      </a:lnTo>
                      <a:lnTo>
                        <a:pt x="1258" y="1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39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1242" y="3133"/>
                  <a:ext cx="97" cy="1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40" name="Freeform 107"/>
                <p:cNvSpPr>
                  <a:spLocks/>
                </p:cNvSpPr>
                <p:nvPr/>
              </p:nvSpPr>
              <p:spPr bwMode="auto">
                <a:xfrm>
                  <a:off x="1246" y="3116"/>
                  <a:ext cx="97" cy="35"/>
                </a:xfrm>
                <a:custGeom>
                  <a:avLst/>
                  <a:gdLst>
                    <a:gd name="T0" fmla="*/ 1 w 183"/>
                    <a:gd name="T1" fmla="*/ 0 h 84"/>
                    <a:gd name="T2" fmla="*/ 0 w 183"/>
                    <a:gd name="T3" fmla="*/ 0 h 84"/>
                    <a:gd name="T4" fmla="*/ 1 w 183"/>
                    <a:gd name="T5" fmla="*/ 0 h 84"/>
                    <a:gd name="T6" fmla="*/ 0 60000 65536"/>
                    <a:gd name="T7" fmla="*/ 0 60000 65536"/>
                    <a:gd name="T8" fmla="*/ 0 60000 65536"/>
                    <a:gd name="T9" fmla="*/ 0 w 183"/>
                    <a:gd name="T10" fmla="*/ 0 h 84"/>
                    <a:gd name="T11" fmla="*/ 183 w 183"/>
                    <a:gd name="T12" fmla="*/ 84 h 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3" h="84">
                      <a:moveTo>
                        <a:pt x="183" y="84"/>
                      </a:moveTo>
                      <a:lnTo>
                        <a:pt x="0" y="40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41" name="Line 108"/>
                <p:cNvSpPr>
                  <a:spLocks noChangeShapeType="1"/>
                </p:cNvSpPr>
                <p:nvPr/>
              </p:nvSpPr>
              <p:spPr bwMode="auto">
                <a:xfrm flipH="1" flipV="1">
                  <a:off x="1248" y="3116"/>
                  <a:ext cx="89" cy="1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42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1251" y="3100"/>
                  <a:ext cx="81" cy="1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43" name="Line 110"/>
                <p:cNvSpPr>
                  <a:spLocks noChangeShapeType="1"/>
                </p:cNvSpPr>
                <p:nvPr/>
              </p:nvSpPr>
              <p:spPr bwMode="auto">
                <a:xfrm flipH="1" flipV="1">
                  <a:off x="1253" y="3101"/>
                  <a:ext cx="8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44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1253" y="3085"/>
                  <a:ext cx="75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45" name="Line 112"/>
                <p:cNvSpPr>
                  <a:spLocks noChangeShapeType="1"/>
                </p:cNvSpPr>
                <p:nvPr/>
              </p:nvSpPr>
              <p:spPr bwMode="auto">
                <a:xfrm flipH="1" flipV="1">
                  <a:off x="1255" y="3087"/>
                  <a:ext cx="77" cy="1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46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1255" y="3072"/>
                  <a:ext cx="7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47" name="Line 114"/>
                <p:cNvSpPr>
                  <a:spLocks noChangeShapeType="1"/>
                </p:cNvSpPr>
                <p:nvPr/>
              </p:nvSpPr>
              <p:spPr bwMode="auto">
                <a:xfrm flipH="1" flipV="1">
                  <a:off x="1412" y="2876"/>
                  <a:ext cx="69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48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1259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49" name="Line 116"/>
                <p:cNvSpPr>
                  <a:spLocks noChangeShapeType="1"/>
                </p:cNvSpPr>
                <p:nvPr/>
              </p:nvSpPr>
              <p:spPr bwMode="auto">
                <a:xfrm flipH="1" flipV="1">
                  <a:off x="1261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50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1261" y="3044"/>
                  <a:ext cx="61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51" name="Line 118"/>
                <p:cNvSpPr>
                  <a:spLocks noChangeShapeType="1"/>
                </p:cNvSpPr>
                <p:nvPr/>
              </p:nvSpPr>
              <p:spPr bwMode="auto">
                <a:xfrm flipH="1" flipV="1">
                  <a:off x="1263" y="3044"/>
                  <a:ext cx="6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52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1263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53" name="Line 120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54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1265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55" name="Line 122"/>
                <p:cNvSpPr>
                  <a:spLocks noChangeShapeType="1"/>
                </p:cNvSpPr>
                <p:nvPr/>
              </p:nvSpPr>
              <p:spPr bwMode="auto">
                <a:xfrm flipH="1" flipV="1">
                  <a:off x="1267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56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1267" y="3008"/>
                  <a:ext cx="4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57" name="Freeform 124"/>
                <p:cNvSpPr>
                  <a:spLocks/>
                </p:cNvSpPr>
                <p:nvPr/>
              </p:nvSpPr>
              <p:spPr bwMode="auto">
                <a:xfrm>
                  <a:off x="1267" y="2996"/>
                  <a:ext cx="51" cy="23"/>
                </a:xfrm>
                <a:custGeom>
                  <a:avLst/>
                  <a:gdLst>
                    <a:gd name="T0" fmla="*/ 1 w 94"/>
                    <a:gd name="T1" fmla="*/ 0 h 55"/>
                    <a:gd name="T2" fmla="*/ 0 w 94"/>
                    <a:gd name="T3" fmla="*/ 0 h 55"/>
                    <a:gd name="T4" fmla="*/ 1 w 94"/>
                    <a:gd name="T5" fmla="*/ 0 h 55"/>
                    <a:gd name="T6" fmla="*/ 0 60000 65536"/>
                    <a:gd name="T7" fmla="*/ 0 60000 65536"/>
                    <a:gd name="T8" fmla="*/ 0 60000 65536"/>
                    <a:gd name="T9" fmla="*/ 0 w 94"/>
                    <a:gd name="T10" fmla="*/ 0 h 55"/>
                    <a:gd name="T11" fmla="*/ 94 w 94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4" h="55">
                      <a:moveTo>
                        <a:pt x="94" y="55"/>
                      </a:moveTo>
                      <a:lnTo>
                        <a:pt x="0" y="27"/>
                      </a:lnTo>
                      <a:lnTo>
                        <a:pt x="8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58" name="Line 125"/>
                <p:cNvSpPr>
                  <a:spLocks noChangeShapeType="1"/>
                </p:cNvSpPr>
                <p:nvPr/>
              </p:nvSpPr>
              <p:spPr bwMode="auto">
                <a:xfrm flipH="1" flipV="1">
                  <a:off x="1272" y="2986"/>
                  <a:ext cx="41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59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1272" y="2976"/>
                  <a:ext cx="39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60" name="Line 127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75"/>
                  <a:ext cx="3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61" name="Line 128"/>
                <p:cNvSpPr>
                  <a:spLocks noChangeShapeType="1"/>
                </p:cNvSpPr>
                <p:nvPr/>
              </p:nvSpPr>
              <p:spPr bwMode="auto">
                <a:xfrm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62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63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64" name="Line 131"/>
                <p:cNvSpPr>
                  <a:spLocks noChangeShapeType="1"/>
                </p:cNvSpPr>
                <p:nvPr/>
              </p:nvSpPr>
              <p:spPr bwMode="auto">
                <a:xfrm flipH="1"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65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1278" y="2929"/>
                  <a:ext cx="2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66" name="Line 133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902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67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68" name="Line 13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69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1282" y="2893"/>
                  <a:ext cx="21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70" name="Line 13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86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71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1282" y="2881"/>
                  <a:ext cx="19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72" name="Freeform 139"/>
                <p:cNvSpPr>
                  <a:spLocks/>
                </p:cNvSpPr>
                <p:nvPr/>
              </p:nvSpPr>
              <p:spPr bwMode="auto">
                <a:xfrm>
                  <a:off x="1284" y="2876"/>
                  <a:ext cx="17" cy="12"/>
                </a:xfrm>
                <a:custGeom>
                  <a:avLst/>
                  <a:gdLst>
                    <a:gd name="T0" fmla="*/ 1 w 34"/>
                    <a:gd name="T1" fmla="*/ 0 h 27"/>
                    <a:gd name="T2" fmla="*/ 0 w 34"/>
                    <a:gd name="T3" fmla="*/ 0 h 27"/>
                    <a:gd name="T4" fmla="*/ 1 w 34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34"/>
                    <a:gd name="T10" fmla="*/ 0 h 27"/>
                    <a:gd name="T11" fmla="*/ 34 w 34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" h="27">
                      <a:moveTo>
                        <a:pt x="34" y="27"/>
                      </a:moveTo>
                      <a:lnTo>
                        <a:pt x="0" y="11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73" name="Line 140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6"/>
                  <a:ext cx="17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74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1284" y="2871"/>
                  <a:ext cx="17" cy="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75" name="Line 142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0"/>
                  <a:ext cx="1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76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1284" y="2866"/>
                  <a:ext cx="17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77" name="Freeform 144"/>
                <p:cNvSpPr>
                  <a:spLocks/>
                </p:cNvSpPr>
                <p:nvPr/>
              </p:nvSpPr>
              <p:spPr bwMode="auto">
                <a:xfrm>
                  <a:off x="1284" y="2860"/>
                  <a:ext cx="15" cy="11"/>
                </a:xfrm>
                <a:custGeom>
                  <a:avLst/>
                  <a:gdLst>
                    <a:gd name="T0" fmla="*/ 1 w 28"/>
                    <a:gd name="T1" fmla="*/ 0 h 27"/>
                    <a:gd name="T2" fmla="*/ 0 w 28"/>
                    <a:gd name="T3" fmla="*/ 0 h 27"/>
                    <a:gd name="T4" fmla="*/ 1 w 28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28"/>
                    <a:gd name="T10" fmla="*/ 0 h 27"/>
                    <a:gd name="T11" fmla="*/ 28 w 28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" h="27">
                      <a:moveTo>
                        <a:pt x="28" y="27"/>
                      </a:moveTo>
                      <a:lnTo>
                        <a:pt x="0" y="12"/>
                      </a:lnTo>
                      <a:lnTo>
                        <a:pt x="2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78" name="Line 14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60"/>
                  <a:ext cx="17" cy="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79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1286" y="2856"/>
                  <a:ext cx="13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80" name="Line 14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55"/>
                  <a:ext cx="15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9" name="Group 81"/>
              <p:cNvGrpSpPr>
                <a:grpSpLocks/>
              </p:cNvGrpSpPr>
              <p:nvPr/>
            </p:nvGrpSpPr>
            <p:grpSpPr bwMode="auto">
              <a:xfrm>
                <a:off x="2170135" y="2994799"/>
                <a:ext cx="127592" cy="389612"/>
                <a:chOff x="856" y="2672"/>
                <a:chExt cx="871" cy="1132"/>
              </a:xfrm>
            </p:grpSpPr>
            <p:sp>
              <p:nvSpPr>
                <p:cNvPr id="1149" name="Freeform 82"/>
                <p:cNvSpPr>
                  <a:spLocks/>
                </p:cNvSpPr>
                <p:nvPr/>
              </p:nvSpPr>
              <p:spPr bwMode="auto">
                <a:xfrm>
                  <a:off x="1293" y="2672"/>
                  <a:ext cx="434" cy="1028"/>
                </a:xfrm>
                <a:custGeom>
                  <a:avLst/>
                  <a:gdLst>
                    <a:gd name="T0" fmla="*/ 0 w 831"/>
                    <a:gd name="T1" fmla="*/ 0 h 2500"/>
                    <a:gd name="T2" fmla="*/ 1 w 831"/>
                    <a:gd name="T3" fmla="*/ 0 h 2500"/>
                    <a:gd name="T4" fmla="*/ 1 w 831"/>
                    <a:gd name="T5" fmla="*/ 0 h 2500"/>
                    <a:gd name="T6" fmla="*/ 1 w 831"/>
                    <a:gd name="T7" fmla="*/ 0 h 2500"/>
                    <a:gd name="T8" fmla="*/ 1 w 831"/>
                    <a:gd name="T9" fmla="*/ 0 h 2500"/>
                    <a:gd name="T10" fmla="*/ 1 w 831"/>
                    <a:gd name="T11" fmla="*/ 0 h 2500"/>
                    <a:gd name="T12" fmla="*/ 1 w 831"/>
                    <a:gd name="T13" fmla="*/ 0 h 2500"/>
                    <a:gd name="T14" fmla="*/ 1 w 831"/>
                    <a:gd name="T15" fmla="*/ 0 h 2500"/>
                    <a:gd name="T16" fmla="*/ 1 w 831"/>
                    <a:gd name="T17" fmla="*/ 0 h 2500"/>
                    <a:gd name="T18" fmla="*/ 1 w 831"/>
                    <a:gd name="T19" fmla="*/ 0 h 2500"/>
                    <a:gd name="T20" fmla="*/ 1 w 831"/>
                    <a:gd name="T21" fmla="*/ 0 h 2500"/>
                    <a:gd name="T22" fmla="*/ 1 w 831"/>
                    <a:gd name="T23" fmla="*/ 0 h 2500"/>
                    <a:gd name="T24" fmla="*/ 1 w 831"/>
                    <a:gd name="T25" fmla="*/ 0 h 2500"/>
                    <a:gd name="T26" fmla="*/ 1 w 831"/>
                    <a:gd name="T27" fmla="*/ 0 h 2500"/>
                    <a:gd name="T28" fmla="*/ 1 w 831"/>
                    <a:gd name="T29" fmla="*/ 0 h 2500"/>
                    <a:gd name="T30" fmla="*/ 1 w 831"/>
                    <a:gd name="T31" fmla="*/ 0 h 2500"/>
                    <a:gd name="T32" fmla="*/ 1 w 831"/>
                    <a:gd name="T33" fmla="*/ 0 h 2500"/>
                    <a:gd name="T34" fmla="*/ 1 w 831"/>
                    <a:gd name="T35" fmla="*/ 0 h 2500"/>
                    <a:gd name="T36" fmla="*/ 1 w 831"/>
                    <a:gd name="T37" fmla="*/ 0 h 2500"/>
                    <a:gd name="T38" fmla="*/ 1 w 831"/>
                    <a:gd name="T39" fmla="*/ 0 h 2500"/>
                    <a:gd name="T40" fmla="*/ 1 w 831"/>
                    <a:gd name="T41" fmla="*/ 0 h 2500"/>
                    <a:gd name="T42" fmla="*/ 1 w 831"/>
                    <a:gd name="T43" fmla="*/ 0 h 2500"/>
                    <a:gd name="T44" fmla="*/ 1 w 831"/>
                    <a:gd name="T45" fmla="*/ 0 h 2500"/>
                    <a:gd name="T46" fmla="*/ 1 w 831"/>
                    <a:gd name="T47" fmla="*/ 0 h 2500"/>
                    <a:gd name="T48" fmla="*/ 1 w 831"/>
                    <a:gd name="T49" fmla="*/ 0 h 2500"/>
                    <a:gd name="T50" fmla="*/ 1 w 831"/>
                    <a:gd name="T51" fmla="*/ 0 h 2500"/>
                    <a:gd name="T52" fmla="*/ 1 w 831"/>
                    <a:gd name="T53" fmla="*/ 0 h 2500"/>
                    <a:gd name="T54" fmla="*/ 1 w 831"/>
                    <a:gd name="T55" fmla="*/ 0 h 2500"/>
                    <a:gd name="T56" fmla="*/ 1 w 831"/>
                    <a:gd name="T57" fmla="*/ 0 h 2500"/>
                    <a:gd name="T58" fmla="*/ 1 w 831"/>
                    <a:gd name="T59" fmla="*/ 0 h 2500"/>
                    <a:gd name="T60" fmla="*/ 1 w 831"/>
                    <a:gd name="T61" fmla="*/ 0 h 2500"/>
                    <a:gd name="T62" fmla="*/ 1 w 831"/>
                    <a:gd name="T63" fmla="*/ 0 h 2500"/>
                    <a:gd name="T64" fmla="*/ 1 w 831"/>
                    <a:gd name="T65" fmla="*/ 0 h 2500"/>
                    <a:gd name="T66" fmla="*/ 1 w 831"/>
                    <a:gd name="T67" fmla="*/ 0 h 2500"/>
                    <a:gd name="T68" fmla="*/ 1 w 831"/>
                    <a:gd name="T69" fmla="*/ 0 h 2500"/>
                    <a:gd name="T70" fmla="*/ 1 w 831"/>
                    <a:gd name="T71" fmla="*/ 0 h 2500"/>
                    <a:gd name="T72" fmla="*/ 1 w 831"/>
                    <a:gd name="T73" fmla="*/ 0 h 2500"/>
                    <a:gd name="T74" fmla="*/ 1 w 831"/>
                    <a:gd name="T75" fmla="*/ 0 h 2500"/>
                    <a:gd name="T76" fmla="*/ 1 w 831"/>
                    <a:gd name="T77" fmla="*/ 0 h 2500"/>
                    <a:gd name="T78" fmla="*/ 1 w 831"/>
                    <a:gd name="T79" fmla="*/ 0 h 2500"/>
                    <a:gd name="T80" fmla="*/ 1 w 831"/>
                    <a:gd name="T81" fmla="*/ 0 h 2500"/>
                    <a:gd name="T82" fmla="*/ 1 w 831"/>
                    <a:gd name="T83" fmla="*/ 0 h 2500"/>
                    <a:gd name="T84" fmla="*/ 1 w 831"/>
                    <a:gd name="T85" fmla="*/ 0 h 2500"/>
                    <a:gd name="T86" fmla="*/ 1 w 831"/>
                    <a:gd name="T87" fmla="*/ 0 h 2500"/>
                    <a:gd name="T88" fmla="*/ 1 w 831"/>
                    <a:gd name="T89" fmla="*/ 0 h 2500"/>
                    <a:gd name="T90" fmla="*/ 1 w 831"/>
                    <a:gd name="T91" fmla="*/ 0 h 2500"/>
                    <a:gd name="T92" fmla="*/ 1 w 831"/>
                    <a:gd name="T93" fmla="*/ 0 h 2500"/>
                    <a:gd name="T94" fmla="*/ 1 w 831"/>
                    <a:gd name="T95" fmla="*/ 0 h 2500"/>
                    <a:gd name="T96" fmla="*/ 1 w 831"/>
                    <a:gd name="T97" fmla="*/ 0 h 2500"/>
                    <a:gd name="T98" fmla="*/ 1 w 831"/>
                    <a:gd name="T99" fmla="*/ 0 h 2500"/>
                    <a:gd name="T100" fmla="*/ 1 w 831"/>
                    <a:gd name="T101" fmla="*/ 0 h 2500"/>
                    <a:gd name="T102" fmla="*/ 1 w 831"/>
                    <a:gd name="T103" fmla="*/ 0 h 2500"/>
                    <a:gd name="T104" fmla="*/ 1 w 831"/>
                    <a:gd name="T105" fmla="*/ 0 h 2500"/>
                    <a:gd name="T106" fmla="*/ 1 w 831"/>
                    <a:gd name="T107" fmla="*/ 0 h 2500"/>
                    <a:gd name="T108" fmla="*/ 1 w 831"/>
                    <a:gd name="T109" fmla="*/ 0 h 2500"/>
                    <a:gd name="T110" fmla="*/ 1 w 831"/>
                    <a:gd name="T111" fmla="*/ 0 h 2500"/>
                    <a:gd name="T112" fmla="*/ 1 w 831"/>
                    <a:gd name="T113" fmla="*/ 0 h 2500"/>
                    <a:gd name="T114" fmla="*/ 1 w 831"/>
                    <a:gd name="T115" fmla="*/ 0 h 2500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831"/>
                    <a:gd name="T175" fmla="*/ 0 h 2500"/>
                    <a:gd name="T176" fmla="*/ 831 w 831"/>
                    <a:gd name="T177" fmla="*/ 2500 h 2500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831" h="2500">
                      <a:moveTo>
                        <a:pt x="0" y="0"/>
                      </a:moveTo>
                      <a:lnTo>
                        <a:pt x="1" y="128"/>
                      </a:lnTo>
                      <a:lnTo>
                        <a:pt x="4" y="255"/>
                      </a:lnTo>
                      <a:lnTo>
                        <a:pt x="10" y="380"/>
                      </a:lnTo>
                      <a:lnTo>
                        <a:pt x="17" y="504"/>
                      </a:lnTo>
                      <a:lnTo>
                        <a:pt x="26" y="624"/>
                      </a:lnTo>
                      <a:lnTo>
                        <a:pt x="37" y="743"/>
                      </a:lnTo>
                      <a:lnTo>
                        <a:pt x="50" y="859"/>
                      </a:lnTo>
                      <a:lnTo>
                        <a:pt x="66" y="973"/>
                      </a:lnTo>
                      <a:lnTo>
                        <a:pt x="74" y="1029"/>
                      </a:lnTo>
                      <a:lnTo>
                        <a:pt x="82" y="1084"/>
                      </a:lnTo>
                      <a:lnTo>
                        <a:pt x="91" y="1138"/>
                      </a:lnTo>
                      <a:lnTo>
                        <a:pt x="101" y="1191"/>
                      </a:lnTo>
                      <a:lnTo>
                        <a:pt x="111" y="1244"/>
                      </a:lnTo>
                      <a:lnTo>
                        <a:pt x="121" y="1296"/>
                      </a:lnTo>
                      <a:lnTo>
                        <a:pt x="131" y="1347"/>
                      </a:lnTo>
                      <a:lnTo>
                        <a:pt x="142" y="1397"/>
                      </a:lnTo>
                      <a:lnTo>
                        <a:pt x="154" y="1447"/>
                      </a:lnTo>
                      <a:lnTo>
                        <a:pt x="166" y="1495"/>
                      </a:lnTo>
                      <a:lnTo>
                        <a:pt x="178" y="1544"/>
                      </a:lnTo>
                      <a:lnTo>
                        <a:pt x="190" y="1590"/>
                      </a:lnTo>
                      <a:lnTo>
                        <a:pt x="203" y="1636"/>
                      </a:lnTo>
                      <a:lnTo>
                        <a:pt x="216" y="1680"/>
                      </a:lnTo>
                      <a:lnTo>
                        <a:pt x="230" y="1725"/>
                      </a:lnTo>
                      <a:lnTo>
                        <a:pt x="244" y="1768"/>
                      </a:lnTo>
                      <a:lnTo>
                        <a:pt x="258" y="1809"/>
                      </a:lnTo>
                      <a:lnTo>
                        <a:pt x="273" y="1850"/>
                      </a:lnTo>
                      <a:lnTo>
                        <a:pt x="288" y="1890"/>
                      </a:lnTo>
                      <a:lnTo>
                        <a:pt x="302" y="1928"/>
                      </a:lnTo>
                      <a:lnTo>
                        <a:pt x="319" y="1966"/>
                      </a:lnTo>
                      <a:lnTo>
                        <a:pt x="334" y="2003"/>
                      </a:lnTo>
                      <a:lnTo>
                        <a:pt x="351" y="2039"/>
                      </a:lnTo>
                      <a:lnTo>
                        <a:pt x="367" y="2073"/>
                      </a:lnTo>
                      <a:lnTo>
                        <a:pt x="384" y="2106"/>
                      </a:lnTo>
                      <a:lnTo>
                        <a:pt x="400" y="2138"/>
                      </a:lnTo>
                      <a:lnTo>
                        <a:pt x="418" y="2169"/>
                      </a:lnTo>
                      <a:lnTo>
                        <a:pt x="435" y="2198"/>
                      </a:lnTo>
                      <a:lnTo>
                        <a:pt x="453" y="2226"/>
                      </a:lnTo>
                      <a:lnTo>
                        <a:pt x="471" y="2254"/>
                      </a:lnTo>
                      <a:lnTo>
                        <a:pt x="489" y="2279"/>
                      </a:lnTo>
                      <a:lnTo>
                        <a:pt x="508" y="2303"/>
                      </a:lnTo>
                      <a:lnTo>
                        <a:pt x="526" y="2327"/>
                      </a:lnTo>
                      <a:lnTo>
                        <a:pt x="545" y="2349"/>
                      </a:lnTo>
                      <a:lnTo>
                        <a:pt x="565" y="2368"/>
                      </a:lnTo>
                      <a:lnTo>
                        <a:pt x="584" y="2387"/>
                      </a:lnTo>
                      <a:lnTo>
                        <a:pt x="603" y="2405"/>
                      </a:lnTo>
                      <a:lnTo>
                        <a:pt x="623" y="2421"/>
                      </a:lnTo>
                      <a:lnTo>
                        <a:pt x="644" y="2436"/>
                      </a:lnTo>
                      <a:lnTo>
                        <a:pt x="664" y="2449"/>
                      </a:lnTo>
                      <a:lnTo>
                        <a:pt x="684" y="2461"/>
                      </a:lnTo>
                      <a:lnTo>
                        <a:pt x="705" y="2471"/>
                      </a:lnTo>
                      <a:lnTo>
                        <a:pt x="725" y="2480"/>
                      </a:lnTo>
                      <a:lnTo>
                        <a:pt x="746" y="2486"/>
                      </a:lnTo>
                      <a:lnTo>
                        <a:pt x="767" y="2493"/>
                      </a:lnTo>
                      <a:lnTo>
                        <a:pt x="788" y="2496"/>
                      </a:lnTo>
                      <a:lnTo>
                        <a:pt x="810" y="2499"/>
                      </a:lnTo>
                      <a:lnTo>
                        <a:pt x="831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50" name="Freeform 83"/>
                <p:cNvSpPr>
                  <a:spLocks/>
                </p:cNvSpPr>
                <p:nvPr/>
              </p:nvSpPr>
              <p:spPr bwMode="auto">
                <a:xfrm>
                  <a:off x="856" y="2672"/>
                  <a:ext cx="437" cy="1028"/>
                </a:xfrm>
                <a:custGeom>
                  <a:avLst/>
                  <a:gdLst>
                    <a:gd name="T0" fmla="*/ 1 w 830"/>
                    <a:gd name="T1" fmla="*/ 0 h 2500"/>
                    <a:gd name="T2" fmla="*/ 1 w 830"/>
                    <a:gd name="T3" fmla="*/ 0 h 2500"/>
                    <a:gd name="T4" fmla="*/ 1 w 830"/>
                    <a:gd name="T5" fmla="*/ 0 h 2500"/>
                    <a:gd name="T6" fmla="*/ 1 w 830"/>
                    <a:gd name="T7" fmla="*/ 0 h 2500"/>
                    <a:gd name="T8" fmla="*/ 1 w 830"/>
                    <a:gd name="T9" fmla="*/ 0 h 2500"/>
                    <a:gd name="T10" fmla="*/ 1 w 830"/>
                    <a:gd name="T11" fmla="*/ 0 h 2500"/>
                    <a:gd name="T12" fmla="*/ 1 w 830"/>
                    <a:gd name="T13" fmla="*/ 0 h 2500"/>
                    <a:gd name="T14" fmla="*/ 1 w 830"/>
                    <a:gd name="T15" fmla="*/ 0 h 2500"/>
                    <a:gd name="T16" fmla="*/ 1 w 830"/>
                    <a:gd name="T17" fmla="*/ 0 h 2500"/>
                    <a:gd name="T18" fmla="*/ 1 w 830"/>
                    <a:gd name="T19" fmla="*/ 0 h 2500"/>
                    <a:gd name="T20" fmla="*/ 1 w 830"/>
                    <a:gd name="T21" fmla="*/ 0 h 2500"/>
                    <a:gd name="T22" fmla="*/ 1 w 830"/>
                    <a:gd name="T23" fmla="*/ 0 h 2500"/>
                    <a:gd name="T24" fmla="*/ 1 w 830"/>
                    <a:gd name="T25" fmla="*/ 0 h 2500"/>
                    <a:gd name="T26" fmla="*/ 1 w 830"/>
                    <a:gd name="T27" fmla="*/ 0 h 2500"/>
                    <a:gd name="T28" fmla="*/ 1 w 830"/>
                    <a:gd name="T29" fmla="*/ 0 h 2500"/>
                    <a:gd name="T30" fmla="*/ 1 w 830"/>
                    <a:gd name="T31" fmla="*/ 0 h 2500"/>
                    <a:gd name="T32" fmla="*/ 1 w 830"/>
                    <a:gd name="T33" fmla="*/ 0 h 2500"/>
                    <a:gd name="T34" fmla="*/ 1 w 830"/>
                    <a:gd name="T35" fmla="*/ 0 h 2500"/>
                    <a:gd name="T36" fmla="*/ 1 w 830"/>
                    <a:gd name="T37" fmla="*/ 0 h 2500"/>
                    <a:gd name="T38" fmla="*/ 1 w 830"/>
                    <a:gd name="T39" fmla="*/ 0 h 2500"/>
                    <a:gd name="T40" fmla="*/ 1 w 830"/>
                    <a:gd name="T41" fmla="*/ 0 h 2500"/>
                    <a:gd name="T42" fmla="*/ 1 w 830"/>
                    <a:gd name="T43" fmla="*/ 0 h 2500"/>
                    <a:gd name="T44" fmla="*/ 1 w 830"/>
                    <a:gd name="T45" fmla="*/ 0 h 2500"/>
                    <a:gd name="T46" fmla="*/ 1 w 830"/>
                    <a:gd name="T47" fmla="*/ 0 h 2500"/>
                    <a:gd name="T48" fmla="*/ 1 w 830"/>
                    <a:gd name="T49" fmla="*/ 0 h 2500"/>
                    <a:gd name="T50" fmla="*/ 1 w 830"/>
                    <a:gd name="T51" fmla="*/ 0 h 2500"/>
                    <a:gd name="T52" fmla="*/ 1 w 830"/>
                    <a:gd name="T53" fmla="*/ 0 h 2500"/>
                    <a:gd name="T54" fmla="*/ 1 w 830"/>
                    <a:gd name="T55" fmla="*/ 0 h 2500"/>
                    <a:gd name="T56" fmla="*/ 1 w 830"/>
                    <a:gd name="T57" fmla="*/ 0 h 2500"/>
                    <a:gd name="T58" fmla="*/ 1 w 830"/>
                    <a:gd name="T59" fmla="*/ 0 h 2500"/>
                    <a:gd name="T60" fmla="*/ 1 w 830"/>
                    <a:gd name="T61" fmla="*/ 0 h 2500"/>
                    <a:gd name="T62" fmla="*/ 1 w 830"/>
                    <a:gd name="T63" fmla="*/ 0 h 2500"/>
                    <a:gd name="T64" fmla="*/ 1 w 830"/>
                    <a:gd name="T65" fmla="*/ 0 h 2500"/>
                    <a:gd name="T66" fmla="*/ 1 w 830"/>
                    <a:gd name="T67" fmla="*/ 0 h 2500"/>
                    <a:gd name="T68" fmla="*/ 1 w 830"/>
                    <a:gd name="T69" fmla="*/ 0 h 2500"/>
                    <a:gd name="T70" fmla="*/ 1 w 830"/>
                    <a:gd name="T71" fmla="*/ 0 h 2500"/>
                    <a:gd name="T72" fmla="*/ 1 w 830"/>
                    <a:gd name="T73" fmla="*/ 0 h 2500"/>
                    <a:gd name="T74" fmla="*/ 1 w 830"/>
                    <a:gd name="T75" fmla="*/ 0 h 2500"/>
                    <a:gd name="T76" fmla="*/ 1 w 830"/>
                    <a:gd name="T77" fmla="*/ 0 h 2500"/>
                    <a:gd name="T78" fmla="*/ 1 w 830"/>
                    <a:gd name="T79" fmla="*/ 0 h 2500"/>
                    <a:gd name="T80" fmla="*/ 1 w 830"/>
                    <a:gd name="T81" fmla="*/ 0 h 2500"/>
                    <a:gd name="T82" fmla="*/ 1 w 830"/>
                    <a:gd name="T83" fmla="*/ 0 h 2500"/>
                    <a:gd name="T84" fmla="*/ 1 w 830"/>
                    <a:gd name="T85" fmla="*/ 0 h 2500"/>
                    <a:gd name="T86" fmla="*/ 1 w 830"/>
                    <a:gd name="T87" fmla="*/ 0 h 2500"/>
                    <a:gd name="T88" fmla="*/ 1 w 830"/>
                    <a:gd name="T89" fmla="*/ 0 h 2500"/>
                    <a:gd name="T90" fmla="*/ 1 w 830"/>
                    <a:gd name="T91" fmla="*/ 0 h 2500"/>
                    <a:gd name="T92" fmla="*/ 1 w 830"/>
                    <a:gd name="T93" fmla="*/ 0 h 2500"/>
                    <a:gd name="T94" fmla="*/ 1 w 830"/>
                    <a:gd name="T95" fmla="*/ 0 h 2500"/>
                    <a:gd name="T96" fmla="*/ 1 w 830"/>
                    <a:gd name="T97" fmla="*/ 0 h 2500"/>
                    <a:gd name="T98" fmla="*/ 1 w 830"/>
                    <a:gd name="T99" fmla="*/ 0 h 2500"/>
                    <a:gd name="T100" fmla="*/ 1 w 830"/>
                    <a:gd name="T101" fmla="*/ 0 h 2500"/>
                    <a:gd name="T102" fmla="*/ 1 w 830"/>
                    <a:gd name="T103" fmla="*/ 0 h 2500"/>
                    <a:gd name="T104" fmla="*/ 1 w 830"/>
                    <a:gd name="T105" fmla="*/ 0 h 2500"/>
                    <a:gd name="T106" fmla="*/ 1 w 830"/>
                    <a:gd name="T107" fmla="*/ 0 h 2500"/>
                    <a:gd name="T108" fmla="*/ 1 w 830"/>
                    <a:gd name="T109" fmla="*/ 0 h 2500"/>
                    <a:gd name="T110" fmla="*/ 1 w 830"/>
                    <a:gd name="T111" fmla="*/ 0 h 2500"/>
                    <a:gd name="T112" fmla="*/ 0 w 830"/>
                    <a:gd name="T113" fmla="*/ 0 h 250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830"/>
                    <a:gd name="T172" fmla="*/ 0 h 2500"/>
                    <a:gd name="T173" fmla="*/ 830 w 830"/>
                    <a:gd name="T174" fmla="*/ 2500 h 250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830" h="2500">
                      <a:moveTo>
                        <a:pt x="830" y="0"/>
                      </a:moveTo>
                      <a:lnTo>
                        <a:pt x="829" y="128"/>
                      </a:lnTo>
                      <a:lnTo>
                        <a:pt x="826" y="255"/>
                      </a:lnTo>
                      <a:lnTo>
                        <a:pt x="821" y="380"/>
                      </a:lnTo>
                      <a:lnTo>
                        <a:pt x="813" y="504"/>
                      </a:lnTo>
                      <a:lnTo>
                        <a:pt x="805" y="624"/>
                      </a:lnTo>
                      <a:lnTo>
                        <a:pt x="793" y="743"/>
                      </a:lnTo>
                      <a:lnTo>
                        <a:pt x="780" y="859"/>
                      </a:lnTo>
                      <a:lnTo>
                        <a:pt x="765" y="973"/>
                      </a:lnTo>
                      <a:lnTo>
                        <a:pt x="757" y="1029"/>
                      </a:lnTo>
                      <a:lnTo>
                        <a:pt x="749" y="1084"/>
                      </a:lnTo>
                      <a:lnTo>
                        <a:pt x="740" y="1138"/>
                      </a:lnTo>
                      <a:lnTo>
                        <a:pt x="730" y="1191"/>
                      </a:lnTo>
                      <a:lnTo>
                        <a:pt x="720" y="1244"/>
                      </a:lnTo>
                      <a:lnTo>
                        <a:pt x="710" y="1296"/>
                      </a:lnTo>
                      <a:lnTo>
                        <a:pt x="699" y="1347"/>
                      </a:lnTo>
                      <a:lnTo>
                        <a:pt x="688" y="1397"/>
                      </a:lnTo>
                      <a:lnTo>
                        <a:pt x="677" y="1447"/>
                      </a:lnTo>
                      <a:lnTo>
                        <a:pt x="665" y="1495"/>
                      </a:lnTo>
                      <a:lnTo>
                        <a:pt x="653" y="1544"/>
                      </a:lnTo>
                      <a:lnTo>
                        <a:pt x="641" y="1590"/>
                      </a:lnTo>
                      <a:lnTo>
                        <a:pt x="628" y="1636"/>
                      </a:lnTo>
                      <a:lnTo>
                        <a:pt x="614" y="1680"/>
                      </a:lnTo>
                      <a:lnTo>
                        <a:pt x="601" y="1725"/>
                      </a:lnTo>
                      <a:lnTo>
                        <a:pt x="587" y="1768"/>
                      </a:lnTo>
                      <a:lnTo>
                        <a:pt x="573" y="1809"/>
                      </a:lnTo>
                      <a:lnTo>
                        <a:pt x="558" y="1850"/>
                      </a:lnTo>
                      <a:lnTo>
                        <a:pt x="543" y="1890"/>
                      </a:lnTo>
                      <a:lnTo>
                        <a:pt x="528" y="1928"/>
                      </a:lnTo>
                      <a:lnTo>
                        <a:pt x="512" y="1966"/>
                      </a:lnTo>
                      <a:lnTo>
                        <a:pt x="497" y="2003"/>
                      </a:lnTo>
                      <a:lnTo>
                        <a:pt x="480" y="2039"/>
                      </a:lnTo>
                      <a:lnTo>
                        <a:pt x="464" y="2073"/>
                      </a:lnTo>
                      <a:lnTo>
                        <a:pt x="447" y="2106"/>
                      </a:lnTo>
                      <a:lnTo>
                        <a:pt x="430" y="2138"/>
                      </a:lnTo>
                      <a:lnTo>
                        <a:pt x="413" y="2169"/>
                      </a:lnTo>
                      <a:lnTo>
                        <a:pt x="396" y="2198"/>
                      </a:lnTo>
                      <a:lnTo>
                        <a:pt x="378" y="2226"/>
                      </a:lnTo>
                      <a:lnTo>
                        <a:pt x="359" y="2254"/>
                      </a:lnTo>
                      <a:lnTo>
                        <a:pt x="342" y="2279"/>
                      </a:lnTo>
                      <a:lnTo>
                        <a:pt x="323" y="2303"/>
                      </a:lnTo>
                      <a:lnTo>
                        <a:pt x="304" y="2327"/>
                      </a:lnTo>
                      <a:lnTo>
                        <a:pt x="285" y="2349"/>
                      </a:lnTo>
                      <a:lnTo>
                        <a:pt x="266" y="2368"/>
                      </a:lnTo>
                      <a:lnTo>
                        <a:pt x="246" y="2387"/>
                      </a:lnTo>
                      <a:lnTo>
                        <a:pt x="226" y="2405"/>
                      </a:lnTo>
                      <a:lnTo>
                        <a:pt x="207" y="2421"/>
                      </a:lnTo>
                      <a:lnTo>
                        <a:pt x="187" y="2436"/>
                      </a:lnTo>
                      <a:lnTo>
                        <a:pt x="167" y="2449"/>
                      </a:lnTo>
                      <a:lnTo>
                        <a:pt x="146" y="2461"/>
                      </a:lnTo>
                      <a:lnTo>
                        <a:pt x="126" y="2471"/>
                      </a:lnTo>
                      <a:lnTo>
                        <a:pt x="106" y="2480"/>
                      </a:lnTo>
                      <a:lnTo>
                        <a:pt x="85" y="2486"/>
                      </a:lnTo>
                      <a:lnTo>
                        <a:pt x="64" y="2493"/>
                      </a:lnTo>
                      <a:lnTo>
                        <a:pt x="42" y="2496"/>
                      </a:lnTo>
                      <a:lnTo>
                        <a:pt x="21" y="2499"/>
                      </a:lnTo>
                      <a:lnTo>
                        <a:pt x="0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51" name="Line 84"/>
                <p:cNvSpPr>
                  <a:spLocks noChangeShapeType="1"/>
                </p:cNvSpPr>
                <p:nvPr/>
              </p:nvSpPr>
              <p:spPr bwMode="auto">
                <a:xfrm>
                  <a:off x="1292" y="2931"/>
                  <a:ext cx="1" cy="873"/>
                </a:xfrm>
                <a:prstGeom prst="line">
                  <a:avLst/>
                </a:prstGeom>
                <a:noFill/>
                <a:ln w="12700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52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1181" y="3320"/>
                  <a:ext cx="208" cy="3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53" name="Line 86"/>
                <p:cNvSpPr>
                  <a:spLocks noChangeShapeType="1"/>
                </p:cNvSpPr>
                <p:nvPr/>
              </p:nvSpPr>
              <p:spPr bwMode="auto">
                <a:xfrm>
                  <a:off x="1194" y="3324"/>
                  <a:ext cx="208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54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19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55" name="Line 88"/>
                <p:cNvSpPr>
                  <a:spLocks noChangeShapeType="1"/>
                </p:cNvSpPr>
                <p:nvPr/>
              </p:nvSpPr>
              <p:spPr bwMode="auto">
                <a:xfrm>
                  <a:off x="120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56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1204" y="3258"/>
                  <a:ext cx="166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57" name="Line 90"/>
                <p:cNvSpPr>
                  <a:spLocks noChangeShapeType="1"/>
                </p:cNvSpPr>
                <p:nvPr/>
              </p:nvSpPr>
              <p:spPr bwMode="auto">
                <a:xfrm>
                  <a:off x="1213" y="3261"/>
                  <a:ext cx="166" cy="2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58" name="Line 91"/>
                <p:cNvSpPr>
                  <a:spLocks noChangeShapeType="1"/>
                </p:cNvSpPr>
                <p:nvPr/>
              </p:nvSpPr>
              <p:spPr bwMode="auto">
                <a:xfrm flipH="1" flipV="1">
                  <a:off x="1221" y="3235"/>
                  <a:ext cx="147" cy="2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59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215" y="3233"/>
                  <a:ext cx="149" cy="2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60" name="Freeform 93"/>
                <p:cNvSpPr>
                  <a:spLocks/>
                </p:cNvSpPr>
                <p:nvPr/>
              </p:nvSpPr>
              <p:spPr bwMode="auto">
                <a:xfrm>
                  <a:off x="1221" y="3151"/>
                  <a:ext cx="137" cy="84"/>
                </a:xfrm>
                <a:custGeom>
                  <a:avLst/>
                  <a:gdLst>
                    <a:gd name="T0" fmla="*/ 0 w 258"/>
                    <a:gd name="T1" fmla="*/ 0 h 205"/>
                    <a:gd name="T2" fmla="*/ 1 w 258"/>
                    <a:gd name="T3" fmla="*/ 0 h 205"/>
                    <a:gd name="T4" fmla="*/ 1 w 258"/>
                    <a:gd name="T5" fmla="*/ 0 h 205"/>
                    <a:gd name="T6" fmla="*/ 1 w 258"/>
                    <a:gd name="T7" fmla="*/ 0 h 205"/>
                    <a:gd name="T8" fmla="*/ 1 w 258"/>
                    <a:gd name="T9" fmla="*/ 0 h 20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05"/>
                    <a:gd name="T17" fmla="*/ 258 w 258"/>
                    <a:gd name="T18" fmla="*/ 205 h 20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05">
                      <a:moveTo>
                        <a:pt x="0" y="205"/>
                      </a:moveTo>
                      <a:lnTo>
                        <a:pt x="258" y="147"/>
                      </a:lnTo>
                      <a:lnTo>
                        <a:pt x="23" y="97"/>
                      </a:lnTo>
                      <a:lnTo>
                        <a:pt x="239" y="48"/>
                      </a:lnTo>
                      <a:lnTo>
                        <a:pt x="40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61" name="Freeform 94"/>
                <p:cNvSpPr>
                  <a:spLocks/>
                </p:cNvSpPr>
                <p:nvPr/>
              </p:nvSpPr>
              <p:spPr bwMode="auto">
                <a:xfrm>
                  <a:off x="1227" y="3151"/>
                  <a:ext cx="137" cy="82"/>
                </a:xfrm>
                <a:custGeom>
                  <a:avLst/>
                  <a:gdLst>
                    <a:gd name="T0" fmla="*/ 1 w 257"/>
                    <a:gd name="T1" fmla="*/ 0 h 203"/>
                    <a:gd name="T2" fmla="*/ 0 w 257"/>
                    <a:gd name="T3" fmla="*/ 0 h 203"/>
                    <a:gd name="T4" fmla="*/ 1 w 257"/>
                    <a:gd name="T5" fmla="*/ 0 h 203"/>
                    <a:gd name="T6" fmla="*/ 1 w 257"/>
                    <a:gd name="T7" fmla="*/ 0 h 203"/>
                    <a:gd name="T8" fmla="*/ 1 w 257"/>
                    <a:gd name="T9" fmla="*/ 0 h 2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7"/>
                    <a:gd name="T16" fmla="*/ 0 h 203"/>
                    <a:gd name="T17" fmla="*/ 257 w 257"/>
                    <a:gd name="T18" fmla="*/ 203 h 2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7" h="203">
                      <a:moveTo>
                        <a:pt x="257" y="203"/>
                      </a:moveTo>
                      <a:lnTo>
                        <a:pt x="0" y="147"/>
                      </a:lnTo>
                      <a:lnTo>
                        <a:pt x="235" y="95"/>
                      </a:lnTo>
                      <a:lnTo>
                        <a:pt x="19" y="46"/>
                      </a:lnTo>
                      <a:lnTo>
                        <a:pt x="21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62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1167" y="3355"/>
                  <a:ext cx="235" cy="4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63" name="Line 96"/>
                <p:cNvSpPr>
                  <a:spLocks noChangeShapeType="1"/>
                </p:cNvSpPr>
                <p:nvPr/>
              </p:nvSpPr>
              <p:spPr bwMode="auto">
                <a:xfrm>
                  <a:off x="1167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64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1114" y="3445"/>
                  <a:ext cx="328" cy="5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65" name="Line 98"/>
                <p:cNvSpPr>
                  <a:spLocks noChangeShapeType="1"/>
                </p:cNvSpPr>
                <p:nvPr/>
              </p:nvSpPr>
              <p:spPr bwMode="auto">
                <a:xfrm>
                  <a:off x="1181" y="3355"/>
                  <a:ext cx="237" cy="4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66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1143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67" name="Line 100"/>
                <p:cNvSpPr>
                  <a:spLocks noChangeShapeType="1"/>
                </p:cNvSpPr>
                <p:nvPr/>
              </p:nvSpPr>
              <p:spPr bwMode="auto">
                <a:xfrm>
                  <a:off x="1143" y="3447"/>
                  <a:ext cx="328" cy="5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68" name="Line 101"/>
                <p:cNvSpPr>
                  <a:spLocks noChangeShapeType="1"/>
                </p:cNvSpPr>
                <p:nvPr/>
              </p:nvSpPr>
              <p:spPr bwMode="auto">
                <a:xfrm>
                  <a:off x="1114" y="3503"/>
                  <a:ext cx="403" cy="6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69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1066" y="3501"/>
                  <a:ext cx="405" cy="7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70" name="Line 103"/>
                <p:cNvSpPr>
                  <a:spLocks noChangeShapeType="1"/>
                </p:cNvSpPr>
                <p:nvPr/>
              </p:nvSpPr>
              <p:spPr bwMode="auto">
                <a:xfrm>
                  <a:off x="1066" y="3574"/>
                  <a:ext cx="558" cy="9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71" name="Line 104"/>
                <p:cNvSpPr>
                  <a:spLocks noChangeShapeType="1"/>
                </p:cNvSpPr>
                <p:nvPr/>
              </p:nvSpPr>
              <p:spPr bwMode="auto">
                <a:xfrm flipH="1">
                  <a:off x="961" y="3572"/>
                  <a:ext cx="556" cy="9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72" name="Freeform 105"/>
                <p:cNvSpPr>
                  <a:spLocks/>
                </p:cNvSpPr>
                <p:nvPr/>
              </p:nvSpPr>
              <p:spPr bwMode="auto">
                <a:xfrm>
                  <a:off x="963" y="3671"/>
                  <a:ext cx="661" cy="70"/>
                </a:xfrm>
                <a:custGeom>
                  <a:avLst/>
                  <a:gdLst>
                    <a:gd name="T0" fmla="*/ 0 w 1258"/>
                    <a:gd name="T1" fmla="*/ 0 h 174"/>
                    <a:gd name="T2" fmla="*/ 1 w 1258"/>
                    <a:gd name="T3" fmla="*/ 0 h 174"/>
                    <a:gd name="T4" fmla="*/ 1 w 1258"/>
                    <a:gd name="T5" fmla="*/ 0 h 174"/>
                    <a:gd name="T6" fmla="*/ 0 60000 65536"/>
                    <a:gd name="T7" fmla="*/ 0 60000 65536"/>
                    <a:gd name="T8" fmla="*/ 0 60000 65536"/>
                    <a:gd name="T9" fmla="*/ 0 w 1258"/>
                    <a:gd name="T10" fmla="*/ 0 h 174"/>
                    <a:gd name="T11" fmla="*/ 1258 w 1258"/>
                    <a:gd name="T12" fmla="*/ 174 h 17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58" h="174">
                      <a:moveTo>
                        <a:pt x="0" y="0"/>
                      </a:moveTo>
                      <a:lnTo>
                        <a:pt x="626" y="174"/>
                      </a:lnTo>
                      <a:lnTo>
                        <a:pt x="1258" y="1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73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1242" y="3133"/>
                  <a:ext cx="97" cy="1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74" name="Freeform 107"/>
                <p:cNvSpPr>
                  <a:spLocks/>
                </p:cNvSpPr>
                <p:nvPr/>
              </p:nvSpPr>
              <p:spPr bwMode="auto">
                <a:xfrm>
                  <a:off x="1246" y="3116"/>
                  <a:ext cx="97" cy="35"/>
                </a:xfrm>
                <a:custGeom>
                  <a:avLst/>
                  <a:gdLst>
                    <a:gd name="T0" fmla="*/ 1 w 183"/>
                    <a:gd name="T1" fmla="*/ 0 h 84"/>
                    <a:gd name="T2" fmla="*/ 0 w 183"/>
                    <a:gd name="T3" fmla="*/ 0 h 84"/>
                    <a:gd name="T4" fmla="*/ 1 w 183"/>
                    <a:gd name="T5" fmla="*/ 0 h 84"/>
                    <a:gd name="T6" fmla="*/ 0 60000 65536"/>
                    <a:gd name="T7" fmla="*/ 0 60000 65536"/>
                    <a:gd name="T8" fmla="*/ 0 60000 65536"/>
                    <a:gd name="T9" fmla="*/ 0 w 183"/>
                    <a:gd name="T10" fmla="*/ 0 h 84"/>
                    <a:gd name="T11" fmla="*/ 183 w 183"/>
                    <a:gd name="T12" fmla="*/ 84 h 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3" h="84">
                      <a:moveTo>
                        <a:pt x="183" y="84"/>
                      </a:moveTo>
                      <a:lnTo>
                        <a:pt x="0" y="40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75" name="Line 108"/>
                <p:cNvSpPr>
                  <a:spLocks noChangeShapeType="1"/>
                </p:cNvSpPr>
                <p:nvPr/>
              </p:nvSpPr>
              <p:spPr bwMode="auto">
                <a:xfrm flipH="1" flipV="1">
                  <a:off x="1248" y="3116"/>
                  <a:ext cx="89" cy="1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76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1251" y="3100"/>
                  <a:ext cx="81" cy="1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77" name="Line 110"/>
                <p:cNvSpPr>
                  <a:spLocks noChangeShapeType="1"/>
                </p:cNvSpPr>
                <p:nvPr/>
              </p:nvSpPr>
              <p:spPr bwMode="auto">
                <a:xfrm flipH="1" flipV="1">
                  <a:off x="1253" y="3101"/>
                  <a:ext cx="8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78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1253" y="3085"/>
                  <a:ext cx="75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79" name="Line 112"/>
                <p:cNvSpPr>
                  <a:spLocks noChangeShapeType="1"/>
                </p:cNvSpPr>
                <p:nvPr/>
              </p:nvSpPr>
              <p:spPr bwMode="auto">
                <a:xfrm flipH="1" flipV="1">
                  <a:off x="1255" y="3087"/>
                  <a:ext cx="77" cy="1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80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1255" y="3072"/>
                  <a:ext cx="7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81" name="Line 114"/>
                <p:cNvSpPr>
                  <a:spLocks noChangeShapeType="1"/>
                </p:cNvSpPr>
                <p:nvPr/>
              </p:nvSpPr>
              <p:spPr bwMode="auto">
                <a:xfrm flipH="1" flipV="1">
                  <a:off x="1259" y="3072"/>
                  <a:ext cx="69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82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1259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83" name="Line 116"/>
                <p:cNvSpPr>
                  <a:spLocks noChangeShapeType="1"/>
                </p:cNvSpPr>
                <p:nvPr/>
              </p:nvSpPr>
              <p:spPr bwMode="auto">
                <a:xfrm flipH="1" flipV="1">
                  <a:off x="1261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84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1261" y="3044"/>
                  <a:ext cx="61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85" name="Line 118"/>
                <p:cNvSpPr>
                  <a:spLocks noChangeShapeType="1"/>
                </p:cNvSpPr>
                <p:nvPr/>
              </p:nvSpPr>
              <p:spPr bwMode="auto">
                <a:xfrm flipH="1" flipV="1">
                  <a:off x="1263" y="3044"/>
                  <a:ext cx="6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86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1263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87" name="Line 120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88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1265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89" name="Line 122"/>
                <p:cNvSpPr>
                  <a:spLocks noChangeShapeType="1"/>
                </p:cNvSpPr>
                <p:nvPr/>
              </p:nvSpPr>
              <p:spPr bwMode="auto">
                <a:xfrm flipH="1" flipV="1">
                  <a:off x="1267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90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1267" y="3008"/>
                  <a:ext cx="4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91" name="Freeform 124"/>
                <p:cNvSpPr>
                  <a:spLocks/>
                </p:cNvSpPr>
                <p:nvPr/>
              </p:nvSpPr>
              <p:spPr bwMode="auto">
                <a:xfrm>
                  <a:off x="1267" y="2996"/>
                  <a:ext cx="51" cy="23"/>
                </a:xfrm>
                <a:custGeom>
                  <a:avLst/>
                  <a:gdLst>
                    <a:gd name="T0" fmla="*/ 1 w 94"/>
                    <a:gd name="T1" fmla="*/ 0 h 55"/>
                    <a:gd name="T2" fmla="*/ 0 w 94"/>
                    <a:gd name="T3" fmla="*/ 0 h 55"/>
                    <a:gd name="T4" fmla="*/ 1 w 94"/>
                    <a:gd name="T5" fmla="*/ 0 h 55"/>
                    <a:gd name="T6" fmla="*/ 0 60000 65536"/>
                    <a:gd name="T7" fmla="*/ 0 60000 65536"/>
                    <a:gd name="T8" fmla="*/ 0 60000 65536"/>
                    <a:gd name="T9" fmla="*/ 0 w 94"/>
                    <a:gd name="T10" fmla="*/ 0 h 55"/>
                    <a:gd name="T11" fmla="*/ 94 w 94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4" h="55">
                      <a:moveTo>
                        <a:pt x="94" y="55"/>
                      </a:moveTo>
                      <a:lnTo>
                        <a:pt x="0" y="27"/>
                      </a:lnTo>
                      <a:lnTo>
                        <a:pt x="8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92" name="Line 125"/>
                <p:cNvSpPr>
                  <a:spLocks noChangeShapeType="1"/>
                </p:cNvSpPr>
                <p:nvPr/>
              </p:nvSpPr>
              <p:spPr bwMode="auto">
                <a:xfrm flipH="1" flipV="1">
                  <a:off x="1272" y="2986"/>
                  <a:ext cx="41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93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1272" y="2976"/>
                  <a:ext cx="39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94" name="Line 127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75"/>
                  <a:ext cx="3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95" name="Line 128"/>
                <p:cNvSpPr>
                  <a:spLocks noChangeShapeType="1"/>
                </p:cNvSpPr>
                <p:nvPr/>
              </p:nvSpPr>
              <p:spPr bwMode="auto">
                <a:xfrm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96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97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98" name="Line 131"/>
                <p:cNvSpPr>
                  <a:spLocks noChangeShapeType="1"/>
                </p:cNvSpPr>
                <p:nvPr/>
              </p:nvSpPr>
              <p:spPr bwMode="auto">
                <a:xfrm flipH="1"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99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1278" y="2929"/>
                  <a:ext cx="2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00" name="Line 133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902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01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02" name="Line 13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03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1282" y="2893"/>
                  <a:ext cx="21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04" name="Line 13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86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05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1282" y="2881"/>
                  <a:ext cx="19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06" name="Freeform 139"/>
                <p:cNvSpPr>
                  <a:spLocks/>
                </p:cNvSpPr>
                <p:nvPr/>
              </p:nvSpPr>
              <p:spPr bwMode="auto">
                <a:xfrm>
                  <a:off x="1284" y="2876"/>
                  <a:ext cx="17" cy="12"/>
                </a:xfrm>
                <a:custGeom>
                  <a:avLst/>
                  <a:gdLst>
                    <a:gd name="T0" fmla="*/ 1 w 34"/>
                    <a:gd name="T1" fmla="*/ 0 h 27"/>
                    <a:gd name="T2" fmla="*/ 0 w 34"/>
                    <a:gd name="T3" fmla="*/ 0 h 27"/>
                    <a:gd name="T4" fmla="*/ 1 w 34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34"/>
                    <a:gd name="T10" fmla="*/ 0 h 27"/>
                    <a:gd name="T11" fmla="*/ 34 w 34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" h="27">
                      <a:moveTo>
                        <a:pt x="34" y="27"/>
                      </a:moveTo>
                      <a:lnTo>
                        <a:pt x="0" y="11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07" name="Line 140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6"/>
                  <a:ext cx="17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08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1284" y="2871"/>
                  <a:ext cx="17" cy="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09" name="Line 142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0"/>
                  <a:ext cx="1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10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1284" y="2866"/>
                  <a:ext cx="17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11" name="Freeform 144"/>
                <p:cNvSpPr>
                  <a:spLocks/>
                </p:cNvSpPr>
                <p:nvPr/>
              </p:nvSpPr>
              <p:spPr bwMode="auto">
                <a:xfrm>
                  <a:off x="1284" y="2860"/>
                  <a:ext cx="15" cy="11"/>
                </a:xfrm>
                <a:custGeom>
                  <a:avLst/>
                  <a:gdLst>
                    <a:gd name="T0" fmla="*/ 1 w 28"/>
                    <a:gd name="T1" fmla="*/ 0 h 27"/>
                    <a:gd name="T2" fmla="*/ 0 w 28"/>
                    <a:gd name="T3" fmla="*/ 0 h 27"/>
                    <a:gd name="T4" fmla="*/ 1 w 28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28"/>
                    <a:gd name="T10" fmla="*/ 0 h 27"/>
                    <a:gd name="T11" fmla="*/ 28 w 28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" h="27">
                      <a:moveTo>
                        <a:pt x="28" y="27"/>
                      </a:moveTo>
                      <a:lnTo>
                        <a:pt x="0" y="12"/>
                      </a:lnTo>
                      <a:lnTo>
                        <a:pt x="2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12" name="Line 14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60"/>
                  <a:ext cx="17" cy="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13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1286" y="2856"/>
                  <a:ext cx="13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14" name="Line 14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55"/>
                  <a:ext cx="15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20" name="AutoShape 178"/>
              <p:cNvSpPr>
                <a:spLocks noChangeArrowheads="1"/>
              </p:cNvSpPr>
              <p:nvPr/>
            </p:nvSpPr>
            <p:spPr bwMode="auto">
              <a:xfrm rot="5400000">
                <a:off x="2267802" y="3421772"/>
                <a:ext cx="368843" cy="415219"/>
              </a:xfrm>
              <a:prstGeom prst="hexagon">
                <a:avLst>
                  <a:gd name="adj" fmla="val 25000"/>
                  <a:gd name="vf" fmla="val 115470"/>
                </a:avLst>
              </a:prstGeom>
              <a:gradFill rotWithShape="1">
                <a:gsLst>
                  <a:gs pos="0">
                    <a:srgbClr val="4BACC6">
                      <a:tint val="50000"/>
                      <a:satMod val="300000"/>
                    </a:srgbClr>
                  </a:gs>
                  <a:gs pos="35000">
                    <a:srgbClr val="4BACC6">
                      <a:tint val="37000"/>
                      <a:satMod val="300000"/>
                    </a:srgbClr>
                  </a:gs>
                  <a:gs pos="100000">
                    <a:srgbClr val="4BACC6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defTabSz="914400">
                  <a:defRPr/>
                </a:pPr>
                <a:endParaRPr lang="zh-CN" altLang="en-US" sz="500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21" name="Group 81"/>
              <p:cNvGrpSpPr>
                <a:grpSpLocks/>
              </p:cNvGrpSpPr>
              <p:nvPr/>
            </p:nvGrpSpPr>
            <p:grpSpPr bwMode="auto">
              <a:xfrm>
                <a:off x="2376833" y="3256553"/>
                <a:ext cx="127592" cy="389612"/>
                <a:chOff x="856" y="2672"/>
                <a:chExt cx="871" cy="1132"/>
              </a:xfrm>
            </p:grpSpPr>
            <p:sp>
              <p:nvSpPr>
                <p:cNvPr id="1083" name="Freeform 82"/>
                <p:cNvSpPr>
                  <a:spLocks/>
                </p:cNvSpPr>
                <p:nvPr/>
              </p:nvSpPr>
              <p:spPr bwMode="auto">
                <a:xfrm>
                  <a:off x="1293" y="2672"/>
                  <a:ext cx="434" cy="1028"/>
                </a:xfrm>
                <a:custGeom>
                  <a:avLst/>
                  <a:gdLst>
                    <a:gd name="T0" fmla="*/ 0 w 831"/>
                    <a:gd name="T1" fmla="*/ 0 h 2500"/>
                    <a:gd name="T2" fmla="*/ 1 w 831"/>
                    <a:gd name="T3" fmla="*/ 0 h 2500"/>
                    <a:gd name="T4" fmla="*/ 1 w 831"/>
                    <a:gd name="T5" fmla="*/ 0 h 2500"/>
                    <a:gd name="T6" fmla="*/ 1 w 831"/>
                    <a:gd name="T7" fmla="*/ 0 h 2500"/>
                    <a:gd name="T8" fmla="*/ 1 w 831"/>
                    <a:gd name="T9" fmla="*/ 0 h 2500"/>
                    <a:gd name="T10" fmla="*/ 1 w 831"/>
                    <a:gd name="T11" fmla="*/ 0 h 2500"/>
                    <a:gd name="T12" fmla="*/ 1 w 831"/>
                    <a:gd name="T13" fmla="*/ 0 h 2500"/>
                    <a:gd name="T14" fmla="*/ 1 w 831"/>
                    <a:gd name="T15" fmla="*/ 0 h 2500"/>
                    <a:gd name="T16" fmla="*/ 1 w 831"/>
                    <a:gd name="T17" fmla="*/ 0 h 2500"/>
                    <a:gd name="T18" fmla="*/ 1 w 831"/>
                    <a:gd name="T19" fmla="*/ 0 h 2500"/>
                    <a:gd name="T20" fmla="*/ 1 w 831"/>
                    <a:gd name="T21" fmla="*/ 0 h 2500"/>
                    <a:gd name="T22" fmla="*/ 1 w 831"/>
                    <a:gd name="T23" fmla="*/ 0 h 2500"/>
                    <a:gd name="T24" fmla="*/ 1 w 831"/>
                    <a:gd name="T25" fmla="*/ 0 h 2500"/>
                    <a:gd name="T26" fmla="*/ 1 w 831"/>
                    <a:gd name="T27" fmla="*/ 0 h 2500"/>
                    <a:gd name="T28" fmla="*/ 1 w 831"/>
                    <a:gd name="T29" fmla="*/ 0 h 2500"/>
                    <a:gd name="T30" fmla="*/ 1 w 831"/>
                    <a:gd name="T31" fmla="*/ 0 h 2500"/>
                    <a:gd name="T32" fmla="*/ 1 w 831"/>
                    <a:gd name="T33" fmla="*/ 0 h 2500"/>
                    <a:gd name="T34" fmla="*/ 1 w 831"/>
                    <a:gd name="T35" fmla="*/ 0 h 2500"/>
                    <a:gd name="T36" fmla="*/ 1 w 831"/>
                    <a:gd name="T37" fmla="*/ 0 h 2500"/>
                    <a:gd name="T38" fmla="*/ 1 w 831"/>
                    <a:gd name="T39" fmla="*/ 0 h 2500"/>
                    <a:gd name="T40" fmla="*/ 1 w 831"/>
                    <a:gd name="T41" fmla="*/ 0 h 2500"/>
                    <a:gd name="T42" fmla="*/ 1 w 831"/>
                    <a:gd name="T43" fmla="*/ 0 h 2500"/>
                    <a:gd name="T44" fmla="*/ 1 w 831"/>
                    <a:gd name="T45" fmla="*/ 0 h 2500"/>
                    <a:gd name="T46" fmla="*/ 1 w 831"/>
                    <a:gd name="T47" fmla="*/ 0 h 2500"/>
                    <a:gd name="T48" fmla="*/ 1 w 831"/>
                    <a:gd name="T49" fmla="*/ 0 h 2500"/>
                    <a:gd name="T50" fmla="*/ 1 w 831"/>
                    <a:gd name="T51" fmla="*/ 0 h 2500"/>
                    <a:gd name="T52" fmla="*/ 1 w 831"/>
                    <a:gd name="T53" fmla="*/ 0 h 2500"/>
                    <a:gd name="T54" fmla="*/ 1 w 831"/>
                    <a:gd name="T55" fmla="*/ 0 h 2500"/>
                    <a:gd name="T56" fmla="*/ 1 w 831"/>
                    <a:gd name="T57" fmla="*/ 0 h 2500"/>
                    <a:gd name="T58" fmla="*/ 1 w 831"/>
                    <a:gd name="T59" fmla="*/ 0 h 2500"/>
                    <a:gd name="T60" fmla="*/ 1 w 831"/>
                    <a:gd name="T61" fmla="*/ 0 h 2500"/>
                    <a:gd name="T62" fmla="*/ 1 w 831"/>
                    <a:gd name="T63" fmla="*/ 0 h 2500"/>
                    <a:gd name="T64" fmla="*/ 1 w 831"/>
                    <a:gd name="T65" fmla="*/ 0 h 2500"/>
                    <a:gd name="T66" fmla="*/ 1 w 831"/>
                    <a:gd name="T67" fmla="*/ 0 h 2500"/>
                    <a:gd name="T68" fmla="*/ 1 w 831"/>
                    <a:gd name="T69" fmla="*/ 0 h 2500"/>
                    <a:gd name="T70" fmla="*/ 1 w 831"/>
                    <a:gd name="T71" fmla="*/ 0 h 2500"/>
                    <a:gd name="T72" fmla="*/ 1 w 831"/>
                    <a:gd name="T73" fmla="*/ 0 h 2500"/>
                    <a:gd name="T74" fmla="*/ 1 w 831"/>
                    <a:gd name="T75" fmla="*/ 0 h 2500"/>
                    <a:gd name="T76" fmla="*/ 1 w 831"/>
                    <a:gd name="T77" fmla="*/ 0 h 2500"/>
                    <a:gd name="T78" fmla="*/ 1 w 831"/>
                    <a:gd name="T79" fmla="*/ 0 h 2500"/>
                    <a:gd name="T80" fmla="*/ 1 w 831"/>
                    <a:gd name="T81" fmla="*/ 0 h 2500"/>
                    <a:gd name="T82" fmla="*/ 1 w 831"/>
                    <a:gd name="T83" fmla="*/ 0 h 2500"/>
                    <a:gd name="T84" fmla="*/ 1 w 831"/>
                    <a:gd name="T85" fmla="*/ 0 h 2500"/>
                    <a:gd name="T86" fmla="*/ 1 w 831"/>
                    <a:gd name="T87" fmla="*/ 0 h 2500"/>
                    <a:gd name="T88" fmla="*/ 1 w 831"/>
                    <a:gd name="T89" fmla="*/ 0 h 2500"/>
                    <a:gd name="T90" fmla="*/ 1 w 831"/>
                    <a:gd name="T91" fmla="*/ 0 h 2500"/>
                    <a:gd name="T92" fmla="*/ 1 w 831"/>
                    <a:gd name="T93" fmla="*/ 0 h 2500"/>
                    <a:gd name="T94" fmla="*/ 1 w 831"/>
                    <a:gd name="T95" fmla="*/ 0 h 2500"/>
                    <a:gd name="T96" fmla="*/ 1 w 831"/>
                    <a:gd name="T97" fmla="*/ 0 h 2500"/>
                    <a:gd name="T98" fmla="*/ 1 w 831"/>
                    <a:gd name="T99" fmla="*/ 0 h 2500"/>
                    <a:gd name="T100" fmla="*/ 1 w 831"/>
                    <a:gd name="T101" fmla="*/ 0 h 2500"/>
                    <a:gd name="T102" fmla="*/ 1 w 831"/>
                    <a:gd name="T103" fmla="*/ 0 h 2500"/>
                    <a:gd name="T104" fmla="*/ 1 w 831"/>
                    <a:gd name="T105" fmla="*/ 0 h 2500"/>
                    <a:gd name="T106" fmla="*/ 1 w 831"/>
                    <a:gd name="T107" fmla="*/ 0 h 2500"/>
                    <a:gd name="T108" fmla="*/ 1 w 831"/>
                    <a:gd name="T109" fmla="*/ 0 h 2500"/>
                    <a:gd name="T110" fmla="*/ 1 w 831"/>
                    <a:gd name="T111" fmla="*/ 0 h 2500"/>
                    <a:gd name="T112" fmla="*/ 1 w 831"/>
                    <a:gd name="T113" fmla="*/ 0 h 2500"/>
                    <a:gd name="T114" fmla="*/ 1 w 831"/>
                    <a:gd name="T115" fmla="*/ 0 h 2500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831"/>
                    <a:gd name="T175" fmla="*/ 0 h 2500"/>
                    <a:gd name="T176" fmla="*/ 831 w 831"/>
                    <a:gd name="T177" fmla="*/ 2500 h 2500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831" h="2500">
                      <a:moveTo>
                        <a:pt x="0" y="0"/>
                      </a:moveTo>
                      <a:lnTo>
                        <a:pt x="1" y="128"/>
                      </a:lnTo>
                      <a:lnTo>
                        <a:pt x="4" y="255"/>
                      </a:lnTo>
                      <a:lnTo>
                        <a:pt x="10" y="380"/>
                      </a:lnTo>
                      <a:lnTo>
                        <a:pt x="17" y="504"/>
                      </a:lnTo>
                      <a:lnTo>
                        <a:pt x="26" y="624"/>
                      </a:lnTo>
                      <a:lnTo>
                        <a:pt x="37" y="743"/>
                      </a:lnTo>
                      <a:lnTo>
                        <a:pt x="50" y="859"/>
                      </a:lnTo>
                      <a:lnTo>
                        <a:pt x="66" y="973"/>
                      </a:lnTo>
                      <a:lnTo>
                        <a:pt x="74" y="1029"/>
                      </a:lnTo>
                      <a:lnTo>
                        <a:pt x="82" y="1084"/>
                      </a:lnTo>
                      <a:lnTo>
                        <a:pt x="91" y="1138"/>
                      </a:lnTo>
                      <a:lnTo>
                        <a:pt x="101" y="1191"/>
                      </a:lnTo>
                      <a:lnTo>
                        <a:pt x="111" y="1244"/>
                      </a:lnTo>
                      <a:lnTo>
                        <a:pt x="121" y="1296"/>
                      </a:lnTo>
                      <a:lnTo>
                        <a:pt x="131" y="1347"/>
                      </a:lnTo>
                      <a:lnTo>
                        <a:pt x="142" y="1397"/>
                      </a:lnTo>
                      <a:lnTo>
                        <a:pt x="154" y="1447"/>
                      </a:lnTo>
                      <a:lnTo>
                        <a:pt x="166" y="1495"/>
                      </a:lnTo>
                      <a:lnTo>
                        <a:pt x="178" y="1544"/>
                      </a:lnTo>
                      <a:lnTo>
                        <a:pt x="190" y="1590"/>
                      </a:lnTo>
                      <a:lnTo>
                        <a:pt x="203" y="1636"/>
                      </a:lnTo>
                      <a:lnTo>
                        <a:pt x="216" y="1680"/>
                      </a:lnTo>
                      <a:lnTo>
                        <a:pt x="230" y="1725"/>
                      </a:lnTo>
                      <a:lnTo>
                        <a:pt x="244" y="1768"/>
                      </a:lnTo>
                      <a:lnTo>
                        <a:pt x="258" y="1809"/>
                      </a:lnTo>
                      <a:lnTo>
                        <a:pt x="273" y="1850"/>
                      </a:lnTo>
                      <a:lnTo>
                        <a:pt x="288" y="1890"/>
                      </a:lnTo>
                      <a:lnTo>
                        <a:pt x="302" y="1928"/>
                      </a:lnTo>
                      <a:lnTo>
                        <a:pt x="319" y="1966"/>
                      </a:lnTo>
                      <a:lnTo>
                        <a:pt x="334" y="2003"/>
                      </a:lnTo>
                      <a:lnTo>
                        <a:pt x="351" y="2039"/>
                      </a:lnTo>
                      <a:lnTo>
                        <a:pt x="367" y="2073"/>
                      </a:lnTo>
                      <a:lnTo>
                        <a:pt x="384" y="2106"/>
                      </a:lnTo>
                      <a:lnTo>
                        <a:pt x="400" y="2138"/>
                      </a:lnTo>
                      <a:lnTo>
                        <a:pt x="418" y="2169"/>
                      </a:lnTo>
                      <a:lnTo>
                        <a:pt x="435" y="2198"/>
                      </a:lnTo>
                      <a:lnTo>
                        <a:pt x="453" y="2226"/>
                      </a:lnTo>
                      <a:lnTo>
                        <a:pt x="471" y="2254"/>
                      </a:lnTo>
                      <a:lnTo>
                        <a:pt x="489" y="2279"/>
                      </a:lnTo>
                      <a:lnTo>
                        <a:pt x="508" y="2303"/>
                      </a:lnTo>
                      <a:lnTo>
                        <a:pt x="526" y="2327"/>
                      </a:lnTo>
                      <a:lnTo>
                        <a:pt x="545" y="2349"/>
                      </a:lnTo>
                      <a:lnTo>
                        <a:pt x="565" y="2368"/>
                      </a:lnTo>
                      <a:lnTo>
                        <a:pt x="584" y="2387"/>
                      </a:lnTo>
                      <a:lnTo>
                        <a:pt x="603" y="2405"/>
                      </a:lnTo>
                      <a:lnTo>
                        <a:pt x="623" y="2421"/>
                      </a:lnTo>
                      <a:lnTo>
                        <a:pt x="644" y="2436"/>
                      </a:lnTo>
                      <a:lnTo>
                        <a:pt x="664" y="2449"/>
                      </a:lnTo>
                      <a:lnTo>
                        <a:pt x="684" y="2461"/>
                      </a:lnTo>
                      <a:lnTo>
                        <a:pt x="705" y="2471"/>
                      </a:lnTo>
                      <a:lnTo>
                        <a:pt x="725" y="2480"/>
                      </a:lnTo>
                      <a:lnTo>
                        <a:pt x="746" y="2486"/>
                      </a:lnTo>
                      <a:lnTo>
                        <a:pt x="767" y="2493"/>
                      </a:lnTo>
                      <a:lnTo>
                        <a:pt x="788" y="2496"/>
                      </a:lnTo>
                      <a:lnTo>
                        <a:pt x="810" y="2499"/>
                      </a:lnTo>
                      <a:lnTo>
                        <a:pt x="831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84" name="Freeform 83"/>
                <p:cNvSpPr>
                  <a:spLocks/>
                </p:cNvSpPr>
                <p:nvPr/>
              </p:nvSpPr>
              <p:spPr bwMode="auto">
                <a:xfrm>
                  <a:off x="856" y="2672"/>
                  <a:ext cx="437" cy="1028"/>
                </a:xfrm>
                <a:custGeom>
                  <a:avLst/>
                  <a:gdLst>
                    <a:gd name="T0" fmla="*/ 1 w 830"/>
                    <a:gd name="T1" fmla="*/ 0 h 2500"/>
                    <a:gd name="T2" fmla="*/ 1 w 830"/>
                    <a:gd name="T3" fmla="*/ 0 h 2500"/>
                    <a:gd name="T4" fmla="*/ 1 w 830"/>
                    <a:gd name="T5" fmla="*/ 0 h 2500"/>
                    <a:gd name="T6" fmla="*/ 1 w 830"/>
                    <a:gd name="T7" fmla="*/ 0 h 2500"/>
                    <a:gd name="T8" fmla="*/ 1 w 830"/>
                    <a:gd name="T9" fmla="*/ 0 h 2500"/>
                    <a:gd name="T10" fmla="*/ 1 w 830"/>
                    <a:gd name="T11" fmla="*/ 0 h 2500"/>
                    <a:gd name="T12" fmla="*/ 1 w 830"/>
                    <a:gd name="T13" fmla="*/ 0 h 2500"/>
                    <a:gd name="T14" fmla="*/ 1 w 830"/>
                    <a:gd name="T15" fmla="*/ 0 h 2500"/>
                    <a:gd name="T16" fmla="*/ 1 w 830"/>
                    <a:gd name="T17" fmla="*/ 0 h 2500"/>
                    <a:gd name="T18" fmla="*/ 1 w 830"/>
                    <a:gd name="T19" fmla="*/ 0 h 2500"/>
                    <a:gd name="T20" fmla="*/ 1 w 830"/>
                    <a:gd name="T21" fmla="*/ 0 h 2500"/>
                    <a:gd name="T22" fmla="*/ 1 w 830"/>
                    <a:gd name="T23" fmla="*/ 0 h 2500"/>
                    <a:gd name="T24" fmla="*/ 1 w 830"/>
                    <a:gd name="T25" fmla="*/ 0 h 2500"/>
                    <a:gd name="T26" fmla="*/ 1 w 830"/>
                    <a:gd name="T27" fmla="*/ 0 h 2500"/>
                    <a:gd name="T28" fmla="*/ 1 w 830"/>
                    <a:gd name="T29" fmla="*/ 0 h 2500"/>
                    <a:gd name="T30" fmla="*/ 1 w 830"/>
                    <a:gd name="T31" fmla="*/ 0 h 2500"/>
                    <a:gd name="T32" fmla="*/ 1 w 830"/>
                    <a:gd name="T33" fmla="*/ 0 h 2500"/>
                    <a:gd name="T34" fmla="*/ 1 w 830"/>
                    <a:gd name="T35" fmla="*/ 0 h 2500"/>
                    <a:gd name="T36" fmla="*/ 1 w 830"/>
                    <a:gd name="T37" fmla="*/ 0 h 2500"/>
                    <a:gd name="T38" fmla="*/ 1 w 830"/>
                    <a:gd name="T39" fmla="*/ 0 h 2500"/>
                    <a:gd name="T40" fmla="*/ 1 w 830"/>
                    <a:gd name="T41" fmla="*/ 0 h 2500"/>
                    <a:gd name="T42" fmla="*/ 1 w 830"/>
                    <a:gd name="T43" fmla="*/ 0 h 2500"/>
                    <a:gd name="T44" fmla="*/ 1 w 830"/>
                    <a:gd name="T45" fmla="*/ 0 h 2500"/>
                    <a:gd name="T46" fmla="*/ 1 w 830"/>
                    <a:gd name="T47" fmla="*/ 0 h 2500"/>
                    <a:gd name="T48" fmla="*/ 1 w 830"/>
                    <a:gd name="T49" fmla="*/ 0 h 2500"/>
                    <a:gd name="T50" fmla="*/ 1 w 830"/>
                    <a:gd name="T51" fmla="*/ 0 h 2500"/>
                    <a:gd name="T52" fmla="*/ 1 w 830"/>
                    <a:gd name="T53" fmla="*/ 0 h 2500"/>
                    <a:gd name="T54" fmla="*/ 1 w 830"/>
                    <a:gd name="T55" fmla="*/ 0 h 2500"/>
                    <a:gd name="T56" fmla="*/ 1 w 830"/>
                    <a:gd name="T57" fmla="*/ 0 h 2500"/>
                    <a:gd name="T58" fmla="*/ 1 w 830"/>
                    <a:gd name="T59" fmla="*/ 0 h 2500"/>
                    <a:gd name="T60" fmla="*/ 1 w 830"/>
                    <a:gd name="T61" fmla="*/ 0 h 2500"/>
                    <a:gd name="T62" fmla="*/ 1 w 830"/>
                    <a:gd name="T63" fmla="*/ 0 h 2500"/>
                    <a:gd name="T64" fmla="*/ 1 w 830"/>
                    <a:gd name="T65" fmla="*/ 0 h 2500"/>
                    <a:gd name="T66" fmla="*/ 1 w 830"/>
                    <a:gd name="T67" fmla="*/ 0 h 2500"/>
                    <a:gd name="T68" fmla="*/ 1 w 830"/>
                    <a:gd name="T69" fmla="*/ 0 h 2500"/>
                    <a:gd name="T70" fmla="*/ 1 w 830"/>
                    <a:gd name="T71" fmla="*/ 0 h 2500"/>
                    <a:gd name="T72" fmla="*/ 1 w 830"/>
                    <a:gd name="T73" fmla="*/ 0 h 2500"/>
                    <a:gd name="T74" fmla="*/ 1 w 830"/>
                    <a:gd name="T75" fmla="*/ 0 h 2500"/>
                    <a:gd name="T76" fmla="*/ 1 w 830"/>
                    <a:gd name="T77" fmla="*/ 0 h 2500"/>
                    <a:gd name="T78" fmla="*/ 1 w 830"/>
                    <a:gd name="T79" fmla="*/ 0 h 2500"/>
                    <a:gd name="T80" fmla="*/ 1 w 830"/>
                    <a:gd name="T81" fmla="*/ 0 h 2500"/>
                    <a:gd name="T82" fmla="*/ 1 w 830"/>
                    <a:gd name="T83" fmla="*/ 0 h 2500"/>
                    <a:gd name="T84" fmla="*/ 1 w 830"/>
                    <a:gd name="T85" fmla="*/ 0 h 2500"/>
                    <a:gd name="T86" fmla="*/ 1 w 830"/>
                    <a:gd name="T87" fmla="*/ 0 h 2500"/>
                    <a:gd name="T88" fmla="*/ 1 w 830"/>
                    <a:gd name="T89" fmla="*/ 0 h 2500"/>
                    <a:gd name="T90" fmla="*/ 1 w 830"/>
                    <a:gd name="T91" fmla="*/ 0 h 2500"/>
                    <a:gd name="T92" fmla="*/ 1 w 830"/>
                    <a:gd name="T93" fmla="*/ 0 h 2500"/>
                    <a:gd name="T94" fmla="*/ 1 w 830"/>
                    <a:gd name="T95" fmla="*/ 0 h 2500"/>
                    <a:gd name="T96" fmla="*/ 1 w 830"/>
                    <a:gd name="T97" fmla="*/ 0 h 2500"/>
                    <a:gd name="T98" fmla="*/ 1 w 830"/>
                    <a:gd name="T99" fmla="*/ 0 h 2500"/>
                    <a:gd name="T100" fmla="*/ 1 w 830"/>
                    <a:gd name="T101" fmla="*/ 0 h 2500"/>
                    <a:gd name="T102" fmla="*/ 1 w 830"/>
                    <a:gd name="T103" fmla="*/ 0 h 2500"/>
                    <a:gd name="T104" fmla="*/ 1 w 830"/>
                    <a:gd name="T105" fmla="*/ 0 h 2500"/>
                    <a:gd name="T106" fmla="*/ 1 w 830"/>
                    <a:gd name="T107" fmla="*/ 0 h 2500"/>
                    <a:gd name="T108" fmla="*/ 1 w 830"/>
                    <a:gd name="T109" fmla="*/ 0 h 2500"/>
                    <a:gd name="T110" fmla="*/ 1 w 830"/>
                    <a:gd name="T111" fmla="*/ 0 h 2500"/>
                    <a:gd name="T112" fmla="*/ 0 w 830"/>
                    <a:gd name="T113" fmla="*/ 0 h 250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830"/>
                    <a:gd name="T172" fmla="*/ 0 h 2500"/>
                    <a:gd name="T173" fmla="*/ 830 w 830"/>
                    <a:gd name="T174" fmla="*/ 2500 h 250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830" h="2500">
                      <a:moveTo>
                        <a:pt x="830" y="0"/>
                      </a:moveTo>
                      <a:lnTo>
                        <a:pt x="829" y="128"/>
                      </a:lnTo>
                      <a:lnTo>
                        <a:pt x="826" y="255"/>
                      </a:lnTo>
                      <a:lnTo>
                        <a:pt x="821" y="380"/>
                      </a:lnTo>
                      <a:lnTo>
                        <a:pt x="813" y="504"/>
                      </a:lnTo>
                      <a:lnTo>
                        <a:pt x="805" y="624"/>
                      </a:lnTo>
                      <a:lnTo>
                        <a:pt x="793" y="743"/>
                      </a:lnTo>
                      <a:lnTo>
                        <a:pt x="780" y="859"/>
                      </a:lnTo>
                      <a:lnTo>
                        <a:pt x="765" y="973"/>
                      </a:lnTo>
                      <a:lnTo>
                        <a:pt x="757" y="1029"/>
                      </a:lnTo>
                      <a:lnTo>
                        <a:pt x="749" y="1084"/>
                      </a:lnTo>
                      <a:lnTo>
                        <a:pt x="740" y="1138"/>
                      </a:lnTo>
                      <a:lnTo>
                        <a:pt x="730" y="1191"/>
                      </a:lnTo>
                      <a:lnTo>
                        <a:pt x="720" y="1244"/>
                      </a:lnTo>
                      <a:lnTo>
                        <a:pt x="710" y="1296"/>
                      </a:lnTo>
                      <a:lnTo>
                        <a:pt x="699" y="1347"/>
                      </a:lnTo>
                      <a:lnTo>
                        <a:pt x="688" y="1397"/>
                      </a:lnTo>
                      <a:lnTo>
                        <a:pt x="677" y="1447"/>
                      </a:lnTo>
                      <a:lnTo>
                        <a:pt x="665" y="1495"/>
                      </a:lnTo>
                      <a:lnTo>
                        <a:pt x="653" y="1544"/>
                      </a:lnTo>
                      <a:lnTo>
                        <a:pt x="641" y="1590"/>
                      </a:lnTo>
                      <a:lnTo>
                        <a:pt x="628" y="1636"/>
                      </a:lnTo>
                      <a:lnTo>
                        <a:pt x="614" y="1680"/>
                      </a:lnTo>
                      <a:lnTo>
                        <a:pt x="601" y="1725"/>
                      </a:lnTo>
                      <a:lnTo>
                        <a:pt x="587" y="1768"/>
                      </a:lnTo>
                      <a:lnTo>
                        <a:pt x="573" y="1809"/>
                      </a:lnTo>
                      <a:lnTo>
                        <a:pt x="558" y="1850"/>
                      </a:lnTo>
                      <a:lnTo>
                        <a:pt x="543" y="1890"/>
                      </a:lnTo>
                      <a:lnTo>
                        <a:pt x="528" y="1928"/>
                      </a:lnTo>
                      <a:lnTo>
                        <a:pt x="512" y="1966"/>
                      </a:lnTo>
                      <a:lnTo>
                        <a:pt x="497" y="2003"/>
                      </a:lnTo>
                      <a:lnTo>
                        <a:pt x="480" y="2039"/>
                      </a:lnTo>
                      <a:lnTo>
                        <a:pt x="464" y="2073"/>
                      </a:lnTo>
                      <a:lnTo>
                        <a:pt x="447" y="2106"/>
                      </a:lnTo>
                      <a:lnTo>
                        <a:pt x="430" y="2138"/>
                      </a:lnTo>
                      <a:lnTo>
                        <a:pt x="413" y="2169"/>
                      </a:lnTo>
                      <a:lnTo>
                        <a:pt x="396" y="2198"/>
                      </a:lnTo>
                      <a:lnTo>
                        <a:pt x="378" y="2226"/>
                      </a:lnTo>
                      <a:lnTo>
                        <a:pt x="359" y="2254"/>
                      </a:lnTo>
                      <a:lnTo>
                        <a:pt x="342" y="2279"/>
                      </a:lnTo>
                      <a:lnTo>
                        <a:pt x="323" y="2303"/>
                      </a:lnTo>
                      <a:lnTo>
                        <a:pt x="304" y="2327"/>
                      </a:lnTo>
                      <a:lnTo>
                        <a:pt x="285" y="2349"/>
                      </a:lnTo>
                      <a:lnTo>
                        <a:pt x="266" y="2368"/>
                      </a:lnTo>
                      <a:lnTo>
                        <a:pt x="246" y="2387"/>
                      </a:lnTo>
                      <a:lnTo>
                        <a:pt x="226" y="2405"/>
                      </a:lnTo>
                      <a:lnTo>
                        <a:pt x="207" y="2421"/>
                      </a:lnTo>
                      <a:lnTo>
                        <a:pt x="187" y="2436"/>
                      </a:lnTo>
                      <a:lnTo>
                        <a:pt x="167" y="2449"/>
                      </a:lnTo>
                      <a:lnTo>
                        <a:pt x="146" y="2461"/>
                      </a:lnTo>
                      <a:lnTo>
                        <a:pt x="126" y="2471"/>
                      </a:lnTo>
                      <a:lnTo>
                        <a:pt x="106" y="2480"/>
                      </a:lnTo>
                      <a:lnTo>
                        <a:pt x="85" y="2486"/>
                      </a:lnTo>
                      <a:lnTo>
                        <a:pt x="64" y="2493"/>
                      </a:lnTo>
                      <a:lnTo>
                        <a:pt x="42" y="2496"/>
                      </a:lnTo>
                      <a:lnTo>
                        <a:pt x="21" y="2499"/>
                      </a:lnTo>
                      <a:lnTo>
                        <a:pt x="0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85" name="Line 84"/>
                <p:cNvSpPr>
                  <a:spLocks noChangeShapeType="1"/>
                </p:cNvSpPr>
                <p:nvPr/>
              </p:nvSpPr>
              <p:spPr bwMode="auto">
                <a:xfrm>
                  <a:off x="1292" y="2931"/>
                  <a:ext cx="1" cy="873"/>
                </a:xfrm>
                <a:prstGeom prst="line">
                  <a:avLst/>
                </a:prstGeom>
                <a:noFill/>
                <a:ln w="12700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86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1181" y="3320"/>
                  <a:ext cx="208" cy="3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87" name="Line 86"/>
                <p:cNvSpPr>
                  <a:spLocks noChangeShapeType="1"/>
                </p:cNvSpPr>
                <p:nvPr/>
              </p:nvSpPr>
              <p:spPr bwMode="auto">
                <a:xfrm>
                  <a:off x="1194" y="3324"/>
                  <a:ext cx="208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88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19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89" name="Line 88"/>
                <p:cNvSpPr>
                  <a:spLocks noChangeShapeType="1"/>
                </p:cNvSpPr>
                <p:nvPr/>
              </p:nvSpPr>
              <p:spPr bwMode="auto">
                <a:xfrm>
                  <a:off x="120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90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1204" y="3258"/>
                  <a:ext cx="166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91" name="Line 90"/>
                <p:cNvSpPr>
                  <a:spLocks noChangeShapeType="1"/>
                </p:cNvSpPr>
                <p:nvPr/>
              </p:nvSpPr>
              <p:spPr bwMode="auto">
                <a:xfrm>
                  <a:off x="1213" y="3261"/>
                  <a:ext cx="166" cy="2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92" name="Line 91"/>
                <p:cNvSpPr>
                  <a:spLocks noChangeShapeType="1"/>
                </p:cNvSpPr>
                <p:nvPr/>
              </p:nvSpPr>
              <p:spPr bwMode="auto">
                <a:xfrm flipH="1" flipV="1">
                  <a:off x="1221" y="3235"/>
                  <a:ext cx="147" cy="2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93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215" y="3233"/>
                  <a:ext cx="149" cy="2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94" name="Freeform 93"/>
                <p:cNvSpPr>
                  <a:spLocks/>
                </p:cNvSpPr>
                <p:nvPr/>
              </p:nvSpPr>
              <p:spPr bwMode="auto">
                <a:xfrm>
                  <a:off x="1221" y="3151"/>
                  <a:ext cx="137" cy="84"/>
                </a:xfrm>
                <a:custGeom>
                  <a:avLst/>
                  <a:gdLst>
                    <a:gd name="T0" fmla="*/ 0 w 258"/>
                    <a:gd name="T1" fmla="*/ 0 h 205"/>
                    <a:gd name="T2" fmla="*/ 1 w 258"/>
                    <a:gd name="T3" fmla="*/ 0 h 205"/>
                    <a:gd name="T4" fmla="*/ 1 w 258"/>
                    <a:gd name="T5" fmla="*/ 0 h 205"/>
                    <a:gd name="T6" fmla="*/ 1 w 258"/>
                    <a:gd name="T7" fmla="*/ 0 h 205"/>
                    <a:gd name="T8" fmla="*/ 1 w 258"/>
                    <a:gd name="T9" fmla="*/ 0 h 20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05"/>
                    <a:gd name="T17" fmla="*/ 258 w 258"/>
                    <a:gd name="T18" fmla="*/ 205 h 20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05">
                      <a:moveTo>
                        <a:pt x="0" y="205"/>
                      </a:moveTo>
                      <a:lnTo>
                        <a:pt x="258" y="147"/>
                      </a:lnTo>
                      <a:lnTo>
                        <a:pt x="23" y="97"/>
                      </a:lnTo>
                      <a:lnTo>
                        <a:pt x="239" y="48"/>
                      </a:lnTo>
                      <a:lnTo>
                        <a:pt x="40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95" name="Freeform 94"/>
                <p:cNvSpPr>
                  <a:spLocks/>
                </p:cNvSpPr>
                <p:nvPr/>
              </p:nvSpPr>
              <p:spPr bwMode="auto">
                <a:xfrm>
                  <a:off x="1227" y="3151"/>
                  <a:ext cx="137" cy="82"/>
                </a:xfrm>
                <a:custGeom>
                  <a:avLst/>
                  <a:gdLst>
                    <a:gd name="T0" fmla="*/ 1 w 257"/>
                    <a:gd name="T1" fmla="*/ 0 h 203"/>
                    <a:gd name="T2" fmla="*/ 0 w 257"/>
                    <a:gd name="T3" fmla="*/ 0 h 203"/>
                    <a:gd name="T4" fmla="*/ 1 w 257"/>
                    <a:gd name="T5" fmla="*/ 0 h 203"/>
                    <a:gd name="T6" fmla="*/ 1 w 257"/>
                    <a:gd name="T7" fmla="*/ 0 h 203"/>
                    <a:gd name="T8" fmla="*/ 1 w 257"/>
                    <a:gd name="T9" fmla="*/ 0 h 2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7"/>
                    <a:gd name="T16" fmla="*/ 0 h 203"/>
                    <a:gd name="T17" fmla="*/ 257 w 257"/>
                    <a:gd name="T18" fmla="*/ 203 h 2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7" h="203">
                      <a:moveTo>
                        <a:pt x="257" y="203"/>
                      </a:moveTo>
                      <a:lnTo>
                        <a:pt x="0" y="147"/>
                      </a:lnTo>
                      <a:lnTo>
                        <a:pt x="235" y="95"/>
                      </a:lnTo>
                      <a:lnTo>
                        <a:pt x="19" y="46"/>
                      </a:lnTo>
                      <a:lnTo>
                        <a:pt x="21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96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1167" y="3355"/>
                  <a:ext cx="235" cy="4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97" name="Line 96"/>
                <p:cNvSpPr>
                  <a:spLocks noChangeShapeType="1"/>
                </p:cNvSpPr>
                <p:nvPr/>
              </p:nvSpPr>
              <p:spPr bwMode="auto">
                <a:xfrm>
                  <a:off x="1167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98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1114" y="3445"/>
                  <a:ext cx="328" cy="5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99" name="Line 98"/>
                <p:cNvSpPr>
                  <a:spLocks noChangeShapeType="1"/>
                </p:cNvSpPr>
                <p:nvPr/>
              </p:nvSpPr>
              <p:spPr bwMode="auto">
                <a:xfrm>
                  <a:off x="1181" y="3355"/>
                  <a:ext cx="237" cy="4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00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1143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01" name="Line 100"/>
                <p:cNvSpPr>
                  <a:spLocks noChangeShapeType="1"/>
                </p:cNvSpPr>
                <p:nvPr/>
              </p:nvSpPr>
              <p:spPr bwMode="auto">
                <a:xfrm>
                  <a:off x="1143" y="3447"/>
                  <a:ext cx="328" cy="5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02" name="Line 101"/>
                <p:cNvSpPr>
                  <a:spLocks noChangeShapeType="1"/>
                </p:cNvSpPr>
                <p:nvPr/>
              </p:nvSpPr>
              <p:spPr bwMode="auto">
                <a:xfrm>
                  <a:off x="1114" y="3503"/>
                  <a:ext cx="403" cy="6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03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1066" y="3501"/>
                  <a:ext cx="405" cy="7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04" name="Line 103"/>
                <p:cNvSpPr>
                  <a:spLocks noChangeShapeType="1"/>
                </p:cNvSpPr>
                <p:nvPr/>
              </p:nvSpPr>
              <p:spPr bwMode="auto">
                <a:xfrm>
                  <a:off x="1066" y="3574"/>
                  <a:ext cx="558" cy="9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05" name="Line 104"/>
                <p:cNvSpPr>
                  <a:spLocks noChangeShapeType="1"/>
                </p:cNvSpPr>
                <p:nvPr/>
              </p:nvSpPr>
              <p:spPr bwMode="auto">
                <a:xfrm flipH="1">
                  <a:off x="961" y="3572"/>
                  <a:ext cx="556" cy="9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06" name="Freeform 105"/>
                <p:cNvSpPr>
                  <a:spLocks/>
                </p:cNvSpPr>
                <p:nvPr/>
              </p:nvSpPr>
              <p:spPr bwMode="auto">
                <a:xfrm>
                  <a:off x="963" y="3671"/>
                  <a:ext cx="661" cy="70"/>
                </a:xfrm>
                <a:custGeom>
                  <a:avLst/>
                  <a:gdLst>
                    <a:gd name="T0" fmla="*/ 0 w 1258"/>
                    <a:gd name="T1" fmla="*/ 0 h 174"/>
                    <a:gd name="T2" fmla="*/ 1 w 1258"/>
                    <a:gd name="T3" fmla="*/ 0 h 174"/>
                    <a:gd name="T4" fmla="*/ 1 w 1258"/>
                    <a:gd name="T5" fmla="*/ 0 h 174"/>
                    <a:gd name="T6" fmla="*/ 0 60000 65536"/>
                    <a:gd name="T7" fmla="*/ 0 60000 65536"/>
                    <a:gd name="T8" fmla="*/ 0 60000 65536"/>
                    <a:gd name="T9" fmla="*/ 0 w 1258"/>
                    <a:gd name="T10" fmla="*/ 0 h 174"/>
                    <a:gd name="T11" fmla="*/ 1258 w 1258"/>
                    <a:gd name="T12" fmla="*/ 174 h 17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58" h="174">
                      <a:moveTo>
                        <a:pt x="0" y="0"/>
                      </a:moveTo>
                      <a:lnTo>
                        <a:pt x="626" y="174"/>
                      </a:lnTo>
                      <a:lnTo>
                        <a:pt x="1258" y="1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07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1242" y="3133"/>
                  <a:ext cx="97" cy="1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08" name="Freeform 107"/>
                <p:cNvSpPr>
                  <a:spLocks/>
                </p:cNvSpPr>
                <p:nvPr/>
              </p:nvSpPr>
              <p:spPr bwMode="auto">
                <a:xfrm>
                  <a:off x="1246" y="3116"/>
                  <a:ext cx="97" cy="35"/>
                </a:xfrm>
                <a:custGeom>
                  <a:avLst/>
                  <a:gdLst>
                    <a:gd name="T0" fmla="*/ 1 w 183"/>
                    <a:gd name="T1" fmla="*/ 0 h 84"/>
                    <a:gd name="T2" fmla="*/ 0 w 183"/>
                    <a:gd name="T3" fmla="*/ 0 h 84"/>
                    <a:gd name="T4" fmla="*/ 1 w 183"/>
                    <a:gd name="T5" fmla="*/ 0 h 84"/>
                    <a:gd name="T6" fmla="*/ 0 60000 65536"/>
                    <a:gd name="T7" fmla="*/ 0 60000 65536"/>
                    <a:gd name="T8" fmla="*/ 0 60000 65536"/>
                    <a:gd name="T9" fmla="*/ 0 w 183"/>
                    <a:gd name="T10" fmla="*/ 0 h 84"/>
                    <a:gd name="T11" fmla="*/ 183 w 183"/>
                    <a:gd name="T12" fmla="*/ 84 h 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3" h="84">
                      <a:moveTo>
                        <a:pt x="183" y="84"/>
                      </a:moveTo>
                      <a:lnTo>
                        <a:pt x="0" y="40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09" name="Line 108"/>
                <p:cNvSpPr>
                  <a:spLocks noChangeShapeType="1"/>
                </p:cNvSpPr>
                <p:nvPr/>
              </p:nvSpPr>
              <p:spPr bwMode="auto">
                <a:xfrm flipH="1" flipV="1">
                  <a:off x="1248" y="3116"/>
                  <a:ext cx="89" cy="1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10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1251" y="3100"/>
                  <a:ext cx="81" cy="1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11" name="Line 110"/>
                <p:cNvSpPr>
                  <a:spLocks noChangeShapeType="1"/>
                </p:cNvSpPr>
                <p:nvPr/>
              </p:nvSpPr>
              <p:spPr bwMode="auto">
                <a:xfrm flipH="1" flipV="1">
                  <a:off x="1253" y="3101"/>
                  <a:ext cx="8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12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1253" y="3085"/>
                  <a:ext cx="75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13" name="Line 112"/>
                <p:cNvSpPr>
                  <a:spLocks noChangeShapeType="1"/>
                </p:cNvSpPr>
                <p:nvPr/>
              </p:nvSpPr>
              <p:spPr bwMode="auto">
                <a:xfrm flipH="1" flipV="1">
                  <a:off x="1255" y="3087"/>
                  <a:ext cx="77" cy="1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14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1255" y="3072"/>
                  <a:ext cx="7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15" name="Line 114"/>
                <p:cNvSpPr>
                  <a:spLocks noChangeShapeType="1"/>
                </p:cNvSpPr>
                <p:nvPr/>
              </p:nvSpPr>
              <p:spPr bwMode="auto">
                <a:xfrm flipH="1" flipV="1">
                  <a:off x="1259" y="3072"/>
                  <a:ext cx="69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16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1259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17" name="Line 116"/>
                <p:cNvSpPr>
                  <a:spLocks noChangeShapeType="1"/>
                </p:cNvSpPr>
                <p:nvPr/>
              </p:nvSpPr>
              <p:spPr bwMode="auto">
                <a:xfrm flipH="1" flipV="1">
                  <a:off x="1261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18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1261" y="3044"/>
                  <a:ext cx="61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19" name="Line 118"/>
                <p:cNvSpPr>
                  <a:spLocks noChangeShapeType="1"/>
                </p:cNvSpPr>
                <p:nvPr/>
              </p:nvSpPr>
              <p:spPr bwMode="auto">
                <a:xfrm flipH="1" flipV="1">
                  <a:off x="1263" y="3044"/>
                  <a:ext cx="6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20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1263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21" name="Line 120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22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1265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23" name="Line 122"/>
                <p:cNvSpPr>
                  <a:spLocks noChangeShapeType="1"/>
                </p:cNvSpPr>
                <p:nvPr/>
              </p:nvSpPr>
              <p:spPr bwMode="auto">
                <a:xfrm flipH="1" flipV="1">
                  <a:off x="1267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24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1267" y="3008"/>
                  <a:ext cx="4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25" name="Freeform 124"/>
                <p:cNvSpPr>
                  <a:spLocks/>
                </p:cNvSpPr>
                <p:nvPr/>
              </p:nvSpPr>
              <p:spPr bwMode="auto">
                <a:xfrm>
                  <a:off x="1267" y="2996"/>
                  <a:ext cx="51" cy="23"/>
                </a:xfrm>
                <a:custGeom>
                  <a:avLst/>
                  <a:gdLst>
                    <a:gd name="T0" fmla="*/ 1 w 94"/>
                    <a:gd name="T1" fmla="*/ 0 h 55"/>
                    <a:gd name="T2" fmla="*/ 0 w 94"/>
                    <a:gd name="T3" fmla="*/ 0 h 55"/>
                    <a:gd name="T4" fmla="*/ 1 w 94"/>
                    <a:gd name="T5" fmla="*/ 0 h 55"/>
                    <a:gd name="T6" fmla="*/ 0 60000 65536"/>
                    <a:gd name="T7" fmla="*/ 0 60000 65536"/>
                    <a:gd name="T8" fmla="*/ 0 60000 65536"/>
                    <a:gd name="T9" fmla="*/ 0 w 94"/>
                    <a:gd name="T10" fmla="*/ 0 h 55"/>
                    <a:gd name="T11" fmla="*/ 94 w 94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4" h="55">
                      <a:moveTo>
                        <a:pt x="94" y="55"/>
                      </a:moveTo>
                      <a:lnTo>
                        <a:pt x="0" y="27"/>
                      </a:lnTo>
                      <a:lnTo>
                        <a:pt x="8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26" name="Line 125"/>
                <p:cNvSpPr>
                  <a:spLocks noChangeShapeType="1"/>
                </p:cNvSpPr>
                <p:nvPr/>
              </p:nvSpPr>
              <p:spPr bwMode="auto">
                <a:xfrm flipH="1" flipV="1">
                  <a:off x="1272" y="2986"/>
                  <a:ext cx="41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27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1272" y="2976"/>
                  <a:ext cx="39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28" name="Line 127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75"/>
                  <a:ext cx="3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29" name="Line 128"/>
                <p:cNvSpPr>
                  <a:spLocks noChangeShapeType="1"/>
                </p:cNvSpPr>
                <p:nvPr/>
              </p:nvSpPr>
              <p:spPr bwMode="auto">
                <a:xfrm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30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31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32" name="Line 131"/>
                <p:cNvSpPr>
                  <a:spLocks noChangeShapeType="1"/>
                </p:cNvSpPr>
                <p:nvPr/>
              </p:nvSpPr>
              <p:spPr bwMode="auto">
                <a:xfrm flipH="1"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33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1278" y="2929"/>
                  <a:ext cx="2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34" name="Line 133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902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35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36" name="Line 13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37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1282" y="2893"/>
                  <a:ext cx="21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38" name="Line 13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86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39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1282" y="2881"/>
                  <a:ext cx="19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40" name="Freeform 139"/>
                <p:cNvSpPr>
                  <a:spLocks/>
                </p:cNvSpPr>
                <p:nvPr/>
              </p:nvSpPr>
              <p:spPr bwMode="auto">
                <a:xfrm>
                  <a:off x="1284" y="2876"/>
                  <a:ext cx="17" cy="12"/>
                </a:xfrm>
                <a:custGeom>
                  <a:avLst/>
                  <a:gdLst>
                    <a:gd name="T0" fmla="*/ 1 w 34"/>
                    <a:gd name="T1" fmla="*/ 0 h 27"/>
                    <a:gd name="T2" fmla="*/ 0 w 34"/>
                    <a:gd name="T3" fmla="*/ 0 h 27"/>
                    <a:gd name="T4" fmla="*/ 1 w 34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34"/>
                    <a:gd name="T10" fmla="*/ 0 h 27"/>
                    <a:gd name="T11" fmla="*/ 34 w 34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" h="27">
                      <a:moveTo>
                        <a:pt x="34" y="27"/>
                      </a:moveTo>
                      <a:lnTo>
                        <a:pt x="0" y="11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41" name="Line 140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6"/>
                  <a:ext cx="17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42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1284" y="2871"/>
                  <a:ext cx="17" cy="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43" name="Line 142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0"/>
                  <a:ext cx="1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44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1284" y="2866"/>
                  <a:ext cx="17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45" name="Freeform 144"/>
                <p:cNvSpPr>
                  <a:spLocks/>
                </p:cNvSpPr>
                <p:nvPr/>
              </p:nvSpPr>
              <p:spPr bwMode="auto">
                <a:xfrm>
                  <a:off x="1284" y="2860"/>
                  <a:ext cx="15" cy="11"/>
                </a:xfrm>
                <a:custGeom>
                  <a:avLst/>
                  <a:gdLst>
                    <a:gd name="T0" fmla="*/ 1 w 28"/>
                    <a:gd name="T1" fmla="*/ 0 h 27"/>
                    <a:gd name="T2" fmla="*/ 0 w 28"/>
                    <a:gd name="T3" fmla="*/ 0 h 27"/>
                    <a:gd name="T4" fmla="*/ 1 w 28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28"/>
                    <a:gd name="T10" fmla="*/ 0 h 27"/>
                    <a:gd name="T11" fmla="*/ 28 w 28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" h="27">
                      <a:moveTo>
                        <a:pt x="28" y="27"/>
                      </a:moveTo>
                      <a:lnTo>
                        <a:pt x="0" y="12"/>
                      </a:lnTo>
                      <a:lnTo>
                        <a:pt x="2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46" name="Line 14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60"/>
                  <a:ext cx="17" cy="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47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1286" y="2856"/>
                  <a:ext cx="13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48" name="Line 14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55"/>
                  <a:ext cx="15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22" name="Group 81"/>
              <p:cNvGrpSpPr>
                <a:grpSpLocks/>
              </p:cNvGrpSpPr>
              <p:nvPr/>
            </p:nvGrpSpPr>
            <p:grpSpPr bwMode="auto">
              <a:xfrm>
                <a:off x="2171957" y="3546840"/>
                <a:ext cx="127592" cy="389612"/>
                <a:chOff x="856" y="2672"/>
                <a:chExt cx="871" cy="1132"/>
              </a:xfrm>
            </p:grpSpPr>
            <p:sp>
              <p:nvSpPr>
                <p:cNvPr id="1017" name="Freeform 82"/>
                <p:cNvSpPr>
                  <a:spLocks/>
                </p:cNvSpPr>
                <p:nvPr/>
              </p:nvSpPr>
              <p:spPr bwMode="auto">
                <a:xfrm>
                  <a:off x="1293" y="2672"/>
                  <a:ext cx="434" cy="1028"/>
                </a:xfrm>
                <a:custGeom>
                  <a:avLst/>
                  <a:gdLst>
                    <a:gd name="T0" fmla="*/ 0 w 831"/>
                    <a:gd name="T1" fmla="*/ 0 h 2500"/>
                    <a:gd name="T2" fmla="*/ 1 w 831"/>
                    <a:gd name="T3" fmla="*/ 0 h 2500"/>
                    <a:gd name="T4" fmla="*/ 1 w 831"/>
                    <a:gd name="T5" fmla="*/ 0 h 2500"/>
                    <a:gd name="T6" fmla="*/ 1 w 831"/>
                    <a:gd name="T7" fmla="*/ 0 h 2500"/>
                    <a:gd name="T8" fmla="*/ 1 w 831"/>
                    <a:gd name="T9" fmla="*/ 0 h 2500"/>
                    <a:gd name="T10" fmla="*/ 1 w 831"/>
                    <a:gd name="T11" fmla="*/ 0 h 2500"/>
                    <a:gd name="T12" fmla="*/ 1 w 831"/>
                    <a:gd name="T13" fmla="*/ 0 h 2500"/>
                    <a:gd name="T14" fmla="*/ 1 w 831"/>
                    <a:gd name="T15" fmla="*/ 0 h 2500"/>
                    <a:gd name="T16" fmla="*/ 1 w 831"/>
                    <a:gd name="T17" fmla="*/ 0 h 2500"/>
                    <a:gd name="T18" fmla="*/ 1 w 831"/>
                    <a:gd name="T19" fmla="*/ 0 h 2500"/>
                    <a:gd name="T20" fmla="*/ 1 w 831"/>
                    <a:gd name="T21" fmla="*/ 0 h 2500"/>
                    <a:gd name="T22" fmla="*/ 1 w 831"/>
                    <a:gd name="T23" fmla="*/ 0 h 2500"/>
                    <a:gd name="T24" fmla="*/ 1 w 831"/>
                    <a:gd name="T25" fmla="*/ 0 h 2500"/>
                    <a:gd name="T26" fmla="*/ 1 w 831"/>
                    <a:gd name="T27" fmla="*/ 0 h 2500"/>
                    <a:gd name="T28" fmla="*/ 1 w 831"/>
                    <a:gd name="T29" fmla="*/ 0 h 2500"/>
                    <a:gd name="T30" fmla="*/ 1 w 831"/>
                    <a:gd name="T31" fmla="*/ 0 h 2500"/>
                    <a:gd name="T32" fmla="*/ 1 w 831"/>
                    <a:gd name="T33" fmla="*/ 0 h 2500"/>
                    <a:gd name="T34" fmla="*/ 1 w 831"/>
                    <a:gd name="T35" fmla="*/ 0 h 2500"/>
                    <a:gd name="T36" fmla="*/ 1 w 831"/>
                    <a:gd name="T37" fmla="*/ 0 h 2500"/>
                    <a:gd name="T38" fmla="*/ 1 w 831"/>
                    <a:gd name="T39" fmla="*/ 0 h 2500"/>
                    <a:gd name="T40" fmla="*/ 1 w 831"/>
                    <a:gd name="T41" fmla="*/ 0 h 2500"/>
                    <a:gd name="T42" fmla="*/ 1 w 831"/>
                    <a:gd name="T43" fmla="*/ 0 h 2500"/>
                    <a:gd name="T44" fmla="*/ 1 w 831"/>
                    <a:gd name="T45" fmla="*/ 0 h 2500"/>
                    <a:gd name="T46" fmla="*/ 1 w 831"/>
                    <a:gd name="T47" fmla="*/ 0 h 2500"/>
                    <a:gd name="T48" fmla="*/ 1 w 831"/>
                    <a:gd name="T49" fmla="*/ 0 h 2500"/>
                    <a:gd name="T50" fmla="*/ 1 w 831"/>
                    <a:gd name="T51" fmla="*/ 0 h 2500"/>
                    <a:gd name="T52" fmla="*/ 1 w 831"/>
                    <a:gd name="T53" fmla="*/ 0 h 2500"/>
                    <a:gd name="T54" fmla="*/ 1 w 831"/>
                    <a:gd name="T55" fmla="*/ 0 h 2500"/>
                    <a:gd name="T56" fmla="*/ 1 w 831"/>
                    <a:gd name="T57" fmla="*/ 0 h 2500"/>
                    <a:gd name="T58" fmla="*/ 1 w 831"/>
                    <a:gd name="T59" fmla="*/ 0 h 2500"/>
                    <a:gd name="T60" fmla="*/ 1 w 831"/>
                    <a:gd name="T61" fmla="*/ 0 h 2500"/>
                    <a:gd name="T62" fmla="*/ 1 w 831"/>
                    <a:gd name="T63" fmla="*/ 0 h 2500"/>
                    <a:gd name="T64" fmla="*/ 1 w 831"/>
                    <a:gd name="T65" fmla="*/ 0 h 2500"/>
                    <a:gd name="T66" fmla="*/ 1 w 831"/>
                    <a:gd name="T67" fmla="*/ 0 h 2500"/>
                    <a:gd name="T68" fmla="*/ 1 w 831"/>
                    <a:gd name="T69" fmla="*/ 0 h 2500"/>
                    <a:gd name="T70" fmla="*/ 1 w 831"/>
                    <a:gd name="T71" fmla="*/ 0 h 2500"/>
                    <a:gd name="T72" fmla="*/ 1 w 831"/>
                    <a:gd name="T73" fmla="*/ 0 h 2500"/>
                    <a:gd name="T74" fmla="*/ 1 w 831"/>
                    <a:gd name="T75" fmla="*/ 0 h 2500"/>
                    <a:gd name="T76" fmla="*/ 1 w 831"/>
                    <a:gd name="T77" fmla="*/ 0 h 2500"/>
                    <a:gd name="T78" fmla="*/ 1 w 831"/>
                    <a:gd name="T79" fmla="*/ 0 h 2500"/>
                    <a:gd name="T80" fmla="*/ 1 w 831"/>
                    <a:gd name="T81" fmla="*/ 0 h 2500"/>
                    <a:gd name="T82" fmla="*/ 1 w 831"/>
                    <a:gd name="T83" fmla="*/ 0 h 2500"/>
                    <a:gd name="T84" fmla="*/ 1 w 831"/>
                    <a:gd name="T85" fmla="*/ 0 h 2500"/>
                    <a:gd name="T86" fmla="*/ 1 w 831"/>
                    <a:gd name="T87" fmla="*/ 0 h 2500"/>
                    <a:gd name="T88" fmla="*/ 1 w 831"/>
                    <a:gd name="T89" fmla="*/ 0 h 2500"/>
                    <a:gd name="T90" fmla="*/ 1 w 831"/>
                    <a:gd name="T91" fmla="*/ 0 h 2500"/>
                    <a:gd name="T92" fmla="*/ 1 w 831"/>
                    <a:gd name="T93" fmla="*/ 0 h 2500"/>
                    <a:gd name="T94" fmla="*/ 1 w 831"/>
                    <a:gd name="T95" fmla="*/ 0 h 2500"/>
                    <a:gd name="T96" fmla="*/ 1 w 831"/>
                    <a:gd name="T97" fmla="*/ 0 h 2500"/>
                    <a:gd name="T98" fmla="*/ 1 w 831"/>
                    <a:gd name="T99" fmla="*/ 0 h 2500"/>
                    <a:gd name="T100" fmla="*/ 1 w 831"/>
                    <a:gd name="T101" fmla="*/ 0 h 2500"/>
                    <a:gd name="T102" fmla="*/ 1 w 831"/>
                    <a:gd name="T103" fmla="*/ 0 h 2500"/>
                    <a:gd name="T104" fmla="*/ 1 w 831"/>
                    <a:gd name="T105" fmla="*/ 0 h 2500"/>
                    <a:gd name="T106" fmla="*/ 1 w 831"/>
                    <a:gd name="T107" fmla="*/ 0 h 2500"/>
                    <a:gd name="T108" fmla="*/ 1 w 831"/>
                    <a:gd name="T109" fmla="*/ 0 h 2500"/>
                    <a:gd name="T110" fmla="*/ 1 w 831"/>
                    <a:gd name="T111" fmla="*/ 0 h 2500"/>
                    <a:gd name="T112" fmla="*/ 1 w 831"/>
                    <a:gd name="T113" fmla="*/ 0 h 2500"/>
                    <a:gd name="T114" fmla="*/ 1 w 831"/>
                    <a:gd name="T115" fmla="*/ 0 h 2500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831"/>
                    <a:gd name="T175" fmla="*/ 0 h 2500"/>
                    <a:gd name="T176" fmla="*/ 831 w 831"/>
                    <a:gd name="T177" fmla="*/ 2500 h 2500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831" h="2500">
                      <a:moveTo>
                        <a:pt x="0" y="0"/>
                      </a:moveTo>
                      <a:lnTo>
                        <a:pt x="1" y="128"/>
                      </a:lnTo>
                      <a:lnTo>
                        <a:pt x="4" y="255"/>
                      </a:lnTo>
                      <a:lnTo>
                        <a:pt x="10" y="380"/>
                      </a:lnTo>
                      <a:lnTo>
                        <a:pt x="17" y="504"/>
                      </a:lnTo>
                      <a:lnTo>
                        <a:pt x="26" y="624"/>
                      </a:lnTo>
                      <a:lnTo>
                        <a:pt x="37" y="743"/>
                      </a:lnTo>
                      <a:lnTo>
                        <a:pt x="50" y="859"/>
                      </a:lnTo>
                      <a:lnTo>
                        <a:pt x="66" y="973"/>
                      </a:lnTo>
                      <a:lnTo>
                        <a:pt x="74" y="1029"/>
                      </a:lnTo>
                      <a:lnTo>
                        <a:pt x="82" y="1084"/>
                      </a:lnTo>
                      <a:lnTo>
                        <a:pt x="91" y="1138"/>
                      </a:lnTo>
                      <a:lnTo>
                        <a:pt x="101" y="1191"/>
                      </a:lnTo>
                      <a:lnTo>
                        <a:pt x="111" y="1244"/>
                      </a:lnTo>
                      <a:lnTo>
                        <a:pt x="121" y="1296"/>
                      </a:lnTo>
                      <a:lnTo>
                        <a:pt x="131" y="1347"/>
                      </a:lnTo>
                      <a:lnTo>
                        <a:pt x="142" y="1397"/>
                      </a:lnTo>
                      <a:lnTo>
                        <a:pt x="154" y="1447"/>
                      </a:lnTo>
                      <a:lnTo>
                        <a:pt x="166" y="1495"/>
                      </a:lnTo>
                      <a:lnTo>
                        <a:pt x="178" y="1544"/>
                      </a:lnTo>
                      <a:lnTo>
                        <a:pt x="190" y="1590"/>
                      </a:lnTo>
                      <a:lnTo>
                        <a:pt x="203" y="1636"/>
                      </a:lnTo>
                      <a:lnTo>
                        <a:pt x="216" y="1680"/>
                      </a:lnTo>
                      <a:lnTo>
                        <a:pt x="230" y="1725"/>
                      </a:lnTo>
                      <a:lnTo>
                        <a:pt x="244" y="1768"/>
                      </a:lnTo>
                      <a:lnTo>
                        <a:pt x="258" y="1809"/>
                      </a:lnTo>
                      <a:lnTo>
                        <a:pt x="273" y="1850"/>
                      </a:lnTo>
                      <a:lnTo>
                        <a:pt x="288" y="1890"/>
                      </a:lnTo>
                      <a:lnTo>
                        <a:pt x="302" y="1928"/>
                      </a:lnTo>
                      <a:lnTo>
                        <a:pt x="319" y="1966"/>
                      </a:lnTo>
                      <a:lnTo>
                        <a:pt x="334" y="2003"/>
                      </a:lnTo>
                      <a:lnTo>
                        <a:pt x="351" y="2039"/>
                      </a:lnTo>
                      <a:lnTo>
                        <a:pt x="367" y="2073"/>
                      </a:lnTo>
                      <a:lnTo>
                        <a:pt x="384" y="2106"/>
                      </a:lnTo>
                      <a:lnTo>
                        <a:pt x="400" y="2138"/>
                      </a:lnTo>
                      <a:lnTo>
                        <a:pt x="418" y="2169"/>
                      </a:lnTo>
                      <a:lnTo>
                        <a:pt x="435" y="2198"/>
                      </a:lnTo>
                      <a:lnTo>
                        <a:pt x="453" y="2226"/>
                      </a:lnTo>
                      <a:lnTo>
                        <a:pt x="471" y="2254"/>
                      </a:lnTo>
                      <a:lnTo>
                        <a:pt x="489" y="2279"/>
                      </a:lnTo>
                      <a:lnTo>
                        <a:pt x="508" y="2303"/>
                      </a:lnTo>
                      <a:lnTo>
                        <a:pt x="526" y="2327"/>
                      </a:lnTo>
                      <a:lnTo>
                        <a:pt x="545" y="2349"/>
                      </a:lnTo>
                      <a:lnTo>
                        <a:pt x="565" y="2368"/>
                      </a:lnTo>
                      <a:lnTo>
                        <a:pt x="584" y="2387"/>
                      </a:lnTo>
                      <a:lnTo>
                        <a:pt x="603" y="2405"/>
                      </a:lnTo>
                      <a:lnTo>
                        <a:pt x="623" y="2421"/>
                      </a:lnTo>
                      <a:lnTo>
                        <a:pt x="644" y="2436"/>
                      </a:lnTo>
                      <a:lnTo>
                        <a:pt x="664" y="2449"/>
                      </a:lnTo>
                      <a:lnTo>
                        <a:pt x="684" y="2461"/>
                      </a:lnTo>
                      <a:lnTo>
                        <a:pt x="705" y="2471"/>
                      </a:lnTo>
                      <a:lnTo>
                        <a:pt x="725" y="2480"/>
                      </a:lnTo>
                      <a:lnTo>
                        <a:pt x="746" y="2486"/>
                      </a:lnTo>
                      <a:lnTo>
                        <a:pt x="767" y="2493"/>
                      </a:lnTo>
                      <a:lnTo>
                        <a:pt x="788" y="2496"/>
                      </a:lnTo>
                      <a:lnTo>
                        <a:pt x="810" y="2499"/>
                      </a:lnTo>
                      <a:lnTo>
                        <a:pt x="831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18" name="Freeform 83"/>
                <p:cNvSpPr>
                  <a:spLocks/>
                </p:cNvSpPr>
                <p:nvPr/>
              </p:nvSpPr>
              <p:spPr bwMode="auto">
                <a:xfrm>
                  <a:off x="856" y="2672"/>
                  <a:ext cx="437" cy="1028"/>
                </a:xfrm>
                <a:custGeom>
                  <a:avLst/>
                  <a:gdLst>
                    <a:gd name="T0" fmla="*/ 1 w 830"/>
                    <a:gd name="T1" fmla="*/ 0 h 2500"/>
                    <a:gd name="T2" fmla="*/ 1 w 830"/>
                    <a:gd name="T3" fmla="*/ 0 h 2500"/>
                    <a:gd name="T4" fmla="*/ 1 w 830"/>
                    <a:gd name="T5" fmla="*/ 0 h 2500"/>
                    <a:gd name="T6" fmla="*/ 1 w 830"/>
                    <a:gd name="T7" fmla="*/ 0 h 2500"/>
                    <a:gd name="T8" fmla="*/ 1 w 830"/>
                    <a:gd name="T9" fmla="*/ 0 h 2500"/>
                    <a:gd name="T10" fmla="*/ 1 w 830"/>
                    <a:gd name="T11" fmla="*/ 0 h 2500"/>
                    <a:gd name="T12" fmla="*/ 1 w 830"/>
                    <a:gd name="T13" fmla="*/ 0 h 2500"/>
                    <a:gd name="T14" fmla="*/ 1 w 830"/>
                    <a:gd name="T15" fmla="*/ 0 h 2500"/>
                    <a:gd name="T16" fmla="*/ 1 w 830"/>
                    <a:gd name="T17" fmla="*/ 0 h 2500"/>
                    <a:gd name="T18" fmla="*/ 1 w 830"/>
                    <a:gd name="T19" fmla="*/ 0 h 2500"/>
                    <a:gd name="T20" fmla="*/ 1 w 830"/>
                    <a:gd name="T21" fmla="*/ 0 h 2500"/>
                    <a:gd name="T22" fmla="*/ 1 w 830"/>
                    <a:gd name="T23" fmla="*/ 0 h 2500"/>
                    <a:gd name="T24" fmla="*/ 1 w 830"/>
                    <a:gd name="T25" fmla="*/ 0 h 2500"/>
                    <a:gd name="T26" fmla="*/ 1 w 830"/>
                    <a:gd name="T27" fmla="*/ 0 h 2500"/>
                    <a:gd name="T28" fmla="*/ 1 w 830"/>
                    <a:gd name="T29" fmla="*/ 0 h 2500"/>
                    <a:gd name="T30" fmla="*/ 1 w 830"/>
                    <a:gd name="T31" fmla="*/ 0 h 2500"/>
                    <a:gd name="T32" fmla="*/ 1 w 830"/>
                    <a:gd name="T33" fmla="*/ 0 h 2500"/>
                    <a:gd name="T34" fmla="*/ 1 w 830"/>
                    <a:gd name="T35" fmla="*/ 0 h 2500"/>
                    <a:gd name="T36" fmla="*/ 1 w 830"/>
                    <a:gd name="T37" fmla="*/ 0 h 2500"/>
                    <a:gd name="T38" fmla="*/ 1 w 830"/>
                    <a:gd name="T39" fmla="*/ 0 h 2500"/>
                    <a:gd name="T40" fmla="*/ 1 w 830"/>
                    <a:gd name="T41" fmla="*/ 0 h 2500"/>
                    <a:gd name="T42" fmla="*/ 1 w 830"/>
                    <a:gd name="T43" fmla="*/ 0 h 2500"/>
                    <a:gd name="T44" fmla="*/ 1 w 830"/>
                    <a:gd name="T45" fmla="*/ 0 h 2500"/>
                    <a:gd name="T46" fmla="*/ 1 w 830"/>
                    <a:gd name="T47" fmla="*/ 0 h 2500"/>
                    <a:gd name="T48" fmla="*/ 1 w 830"/>
                    <a:gd name="T49" fmla="*/ 0 h 2500"/>
                    <a:gd name="T50" fmla="*/ 1 w 830"/>
                    <a:gd name="T51" fmla="*/ 0 h 2500"/>
                    <a:gd name="T52" fmla="*/ 1 w 830"/>
                    <a:gd name="T53" fmla="*/ 0 h 2500"/>
                    <a:gd name="T54" fmla="*/ 1 w 830"/>
                    <a:gd name="T55" fmla="*/ 0 h 2500"/>
                    <a:gd name="T56" fmla="*/ 1 w 830"/>
                    <a:gd name="T57" fmla="*/ 0 h 2500"/>
                    <a:gd name="T58" fmla="*/ 1 w 830"/>
                    <a:gd name="T59" fmla="*/ 0 h 2500"/>
                    <a:gd name="T60" fmla="*/ 1 w 830"/>
                    <a:gd name="T61" fmla="*/ 0 h 2500"/>
                    <a:gd name="T62" fmla="*/ 1 w 830"/>
                    <a:gd name="T63" fmla="*/ 0 h 2500"/>
                    <a:gd name="T64" fmla="*/ 1 w 830"/>
                    <a:gd name="T65" fmla="*/ 0 h 2500"/>
                    <a:gd name="T66" fmla="*/ 1 w 830"/>
                    <a:gd name="T67" fmla="*/ 0 h 2500"/>
                    <a:gd name="T68" fmla="*/ 1 w 830"/>
                    <a:gd name="T69" fmla="*/ 0 h 2500"/>
                    <a:gd name="T70" fmla="*/ 1 w 830"/>
                    <a:gd name="T71" fmla="*/ 0 h 2500"/>
                    <a:gd name="T72" fmla="*/ 1 w 830"/>
                    <a:gd name="T73" fmla="*/ 0 h 2500"/>
                    <a:gd name="T74" fmla="*/ 1 w 830"/>
                    <a:gd name="T75" fmla="*/ 0 h 2500"/>
                    <a:gd name="T76" fmla="*/ 1 w 830"/>
                    <a:gd name="T77" fmla="*/ 0 h 2500"/>
                    <a:gd name="T78" fmla="*/ 1 w 830"/>
                    <a:gd name="T79" fmla="*/ 0 h 2500"/>
                    <a:gd name="T80" fmla="*/ 1 w 830"/>
                    <a:gd name="T81" fmla="*/ 0 h 2500"/>
                    <a:gd name="T82" fmla="*/ 1 w 830"/>
                    <a:gd name="T83" fmla="*/ 0 h 2500"/>
                    <a:gd name="T84" fmla="*/ 1 w 830"/>
                    <a:gd name="T85" fmla="*/ 0 h 2500"/>
                    <a:gd name="T86" fmla="*/ 1 w 830"/>
                    <a:gd name="T87" fmla="*/ 0 h 2500"/>
                    <a:gd name="T88" fmla="*/ 1 w 830"/>
                    <a:gd name="T89" fmla="*/ 0 h 2500"/>
                    <a:gd name="T90" fmla="*/ 1 w 830"/>
                    <a:gd name="T91" fmla="*/ 0 h 2500"/>
                    <a:gd name="T92" fmla="*/ 1 w 830"/>
                    <a:gd name="T93" fmla="*/ 0 h 2500"/>
                    <a:gd name="T94" fmla="*/ 1 w 830"/>
                    <a:gd name="T95" fmla="*/ 0 h 2500"/>
                    <a:gd name="T96" fmla="*/ 1 w 830"/>
                    <a:gd name="T97" fmla="*/ 0 h 2500"/>
                    <a:gd name="T98" fmla="*/ 1 w 830"/>
                    <a:gd name="T99" fmla="*/ 0 h 2500"/>
                    <a:gd name="T100" fmla="*/ 1 w 830"/>
                    <a:gd name="T101" fmla="*/ 0 h 2500"/>
                    <a:gd name="T102" fmla="*/ 1 w 830"/>
                    <a:gd name="T103" fmla="*/ 0 h 2500"/>
                    <a:gd name="T104" fmla="*/ 1 w 830"/>
                    <a:gd name="T105" fmla="*/ 0 h 2500"/>
                    <a:gd name="T106" fmla="*/ 1 w 830"/>
                    <a:gd name="T107" fmla="*/ 0 h 2500"/>
                    <a:gd name="T108" fmla="*/ 1 w 830"/>
                    <a:gd name="T109" fmla="*/ 0 h 2500"/>
                    <a:gd name="T110" fmla="*/ 1 w 830"/>
                    <a:gd name="T111" fmla="*/ 0 h 2500"/>
                    <a:gd name="T112" fmla="*/ 0 w 830"/>
                    <a:gd name="T113" fmla="*/ 0 h 250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830"/>
                    <a:gd name="T172" fmla="*/ 0 h 2500"/>
                    <a:gd name="T173" fmla="*/ 830 w 830"/>
                    <a:gd name="T174" fmla="*/ 2500 h 250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830" h="2500">
                      <a:moveTo>
                        <a:pt x="830" y="0"/>
                      </a:moveTo>
                      <a:lnTo>
                        <a:pt x="829" y="128"/>
                      </a:lnTo>
                      <a:lnTo>
                        <a:pt x="826" y="255"/>
                      </a:lnTo>
                      <a:lnTo>
                        <a:pt x="821" y="380"/>
                      </a:lnTo>
                      <a:lnTo>
                        <a:pt x="813" y="504"/>
                      </a:lnTo>
                      <a:lnTo>
                        <a:pt x="805" y="624"/>
                      </a:lnTo>
                      <a:lnTo>
                        <a:pt x="793" y="743"/>
                      </a:lnTo>
                      <a:lnTo>
                        <a:pt x="780" y="859"/>
                      </a:lnTo>
                      <a:lnTo>
                        <a:pt x="765" y="973"/>
                      </a:lnTo>
                      <a:lnTo>
                        <a:pt x="757" y="1029"/>
                      </a:lnTo>
                      <a:lnTo>
                        <a:pt x="749" y="1084"/>
                      </a:lnTo>
                      <a:lnTo>
                        <a:pt x="740" y="1138"/>
                      </a:lnTo>
                      <a:lnTo>
                        <a:pt x="730" y="1191"/>
                      </a:lnTo>
                      <a:lnTo>
                        <a:pt x="720" y="1244"/>
                      </a:lnTo>
                      <a:lnTo>
                        <a:pt x="710" y="1296"/>
                      </a:lnTo>
                      <a:lnTo>
                        <a:pt x="699" y="1347"/>
                      </a:lnTo>
                      <a:lnTo>
                        <a:pt x="688" y="1397"/>
                      </a:lnTo>
                      <a:lnTo>
                        <a:pt x="677" y="1447"/>
                      </a:lnTo>
                      <a:lnTo>
                        <a:pt x="665" y="1495"/>
                      </a:lnTo>
                      <a:lnTo>
                        <a:pt x="653" y="1544"/>
                      </a:lnTo>
                      <a:lnTo>
                        <a:pt x="641" y="1590"/>
                      </a:lnTo>
                      <a:lnTo>
                        <a:pt x="628" y="1636"/>
                      </a:lnTo>
                      <a:lnTo>
                        <a:pt x="614" y="1680"/>
                      </a:lnTo>
                      <a:lnTo>
                        <a:pt x="601" y="1725"/>
                      </a:lnTo>
                      <a:lnTo>
                        <a:pt x="587" y="1768"/>
                      </a:lnTo>
                      <a:lnTo>
                        <a:pt x="573" y="1809"/>
                      </a:lnTo>
                      <a:lnTo>
                        <a:pt x="558" y="1850"/>
                      </a:lnTo>
                      <a:lnTo>
                        <a:pt x="543" y="1890"/>
                      </a:lnTo>
                      <a:lnTo>
                        <a:pt x="528" y="1928"/>
                      </a:lnTo>
                      <a:lnTo>
                        <a:pt x="512" y="1966"/>
                      </a:lnTo>
                      <a:lnTo>
                        <a:pt x="497" y="2003"/>
                      </a:lnTo>
                      <a:lnTo>
                        <a:pt x="480" y="2039"/>
                      </a:lnTo>
                      <a:lnTo>
                        <a:pt x="464" y="2073"/>
                      </a:lnTo>
                      <a:lnTo>
                        <a:pt x="447" y="2106"/>
                      </a:lnTo>
                      <a:lnTo>
                        <a:pt x="430" y="2138"/>
                      </a:lnTo>
                      <a:lnTo>
                        <a:pt x="413" y="2169"/>
                      </a:lnTo>
                      <a:lnTo>
                        <a:pt x="396" y="2198"/>
                      </a:lnTo>
                      <a:lnTo>
                        <a:pt x="378" y="2226"/>
                      </a:lnTo>
                      <a:lnTo>
                        <a:pt x="359" y="2254"/>
                      </a:lnTo>
                      <a:lnTo>
                        <a:pt x="342" y="2279"/>
                      </a:lnTo>
                      <a:lnTo>
                        <a:pt x="323" y="2303"/>
                      </a:lnTo>
                      <a:lnTo>
                        <a:pt x="304" y="2327"/>
                      </a:lnTo>
                      <a:lnTo>
                        <a:pt x="285" y="2349"/>
                      </a:lnTo>
                      <a:lnTo>
                        <a:pt x="266" y="2368"/>
                      </a:lnTo>
                      <a:lnTo>
                        <a:pt x="246" y="2387"/>
                      </a:lnTo>
                      <a:lnTo>
                        <a:pt x="226" y="2405"/>
                      </a:lnTo>
                      <a:lnTo>
                        <a:pt x="207" y="2421"/>
                      </a:lnTo>
                      <a:lnTo>
                        <a:pt x="187" y="2436"/>
                      </a:lnTo>
                      <a:lnTo>
                        <a:pt x="167" y="2449"/>
                      </a:lnTo>
                      <a:lnTo>
                        <a:pt x="146" y="2461"/>
                      </a:lnTo>
                      <a:lnTo>
                        <a:pt x="126" y="2471"/>
                      </a:lnTo>
                      <a:lnTo>
                        <a:pt x="106" y="2480"/>
                      </a:lnTo>
                      <a:lnTo>
                        <a:pt x="85" y="2486"/>
                      </a:lnTo>
                      <a:lnTo>
                        <a:pt x="64" y="2493"/>
                      </a:lnTo>
                      <a:lnTo>
                        <a:pt x="42" y="2496"/>
                      </a:lnTo>
                      <a:lnTo>
                        <a:pt x="21" y="2499"/>
                      </a:lnTo>
                      <a:lnTo>
                        <a:pt x="0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19" name="Line 84"/>
                <p:cNvSpPr>
                  <a:spLocks noChangeShapeType="1"/>
                </p:cNvSpPr>
                <p:nvPr/>
              </p:nvSpPr>
              <p:spPr bwMode="auto">
                <a:xfrm>
                  <a:off x="1292" y="2931"/>
                  <a:ext cx="1" cy="873"/>
                </a:xfrm>
                <a:prstGeom prst="line">
                  <a:avLst/>
                </a:prstGeom>
                <a:noFill/>
                <a:ln w="12700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20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1181" y="3320"/>
                  <a:ext cx="208" cy="3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21" name="Line 86"/>
                <p:cNvSpPr>
                  <a:spLocks noChangeShapeType="1"/>
                </p:cNvSpPr>
                <p:nvPr/>
              </p:nvSpPr>
              <p:spPr bwMode="auto">
                <a:xfrm>
                  <a:off x="1194" y="3324"/>
                  <a:ext cx="208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22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19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23" name="Line 88"/>
                <p:cNvSpPr>
                  <a:spLocks noChangeShapeType="1"/>
                </p:cNvSpPr>
                <p:nvPr/>
              </p:nvSpPr>
              <p:spPr bwMode="auto">
                <a:xfrm>
                  <a:off x="120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24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1204" y="3258"/>
                  <a:ext cx="166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25" name="Line 90"/>
                <p:cNvSpPr>
                  <a:spLocks noChangeShapeType="1"/>
                </p:cNvSpPr>
                <p:nvPr/>
              </p:nvSpPr>
              <p:spPr bwMode="auto">
                <a:xfrm>
                  <a:off x="1213" y="3261"/>
                  <a:ext cx="166" cy="2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26" name="Line 91"/>
                <p:cNvSpPr>
                  <a:spLocks noChangeShapeType="1"/>
                </p:cNvSpPr>
                <p:nvPr/>
              </p:nvSpPr>
              <p:spPr bwMode="auto">
                <a:xfrm flipH="1" flipV="1">
                  <a:off x="1221" y="3235"/>
                  <a:ext cx="147" cy="2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27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215" y="3233"/>
                  <a:ext cx="149" cy="2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28" name="Freeform 93"/>
                <p:cNvSpPr>
                  <a:spLocks/>
                </p:cNvSpPr>
                <p:nvPr/>
              </p:nvSpPr>
              <p:spPr bwMode="auto">
                <a:xfrm>
                  <a:off x="1221" y="3151"/>
                  <a:ext cx="137" cy="84"/>
                </a:xfrm>
                <a:custGeom>
                  <a:avLst/>
                  <a:gdLst>
                    <a:gd name="T0" fmla="*/ 0 w 258"/>
                    <a:gd name="T1" fmla="*/ 0 h 205"/>
                    <a:gd name="T2" fmla="*/ 1 w 258"/>
                    <a:gd name="T3" fmla="*/ 0 h 205"/>
                    <a:gd name="T4" fmla="*/ 1 w 258"/>
                    <a:gd name="T5" fmla="*/ 0 h 205"/>
                    <a:gd name="T6" fmla="*/ 1 w 258"/>
                    <a:gd name="T7" fmla="*/ 0 h 205"/>
                    <a:gd name="T8" fmla="*/ 1 w 258"/>
                    <a:gd name="T9" fmla="*/ 0 h 20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05"/>
                    <a:gd name="T17" fmla="*/ 258 w 258"/>
                    <a:gd name="T18" fmla="*/ 205 h 20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05">
                      <a:moveTo>
                        <a:pt x="0" y="205"/>
                      </a:moveTo>
                      <a:lnTo>
                        <a:pt x="258" y="147"/>
                      </a:lnTo>
                      <a:lnTo>
                        <a:pt x="23" y="97"/>
                      </a:lnTo>
                      <a:lnTo>
                        <a:pt x="239" y="48"/>
                      </a:lnTo>
                      <a:lnTo>
                        <a:pt x="40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29" name="Freeform 94"/>
                <p:cNvSpPr>
                  <a:spLocks/>
                </p:cNvSpPr>
                <p:nvPr/>
              </p:nvSpPr>
              <p:spPr bwMode="auto">
                <a:xfrm>
                  <a:off x="1227" y="3151"/>
                  <a:ext cx="137" cy="82"/>
                </a:xfrm>
                <a:custGeom>
                  <a:avLst/>
                  <a:gdLst>
                    <a:gd name="T0" fmla="*/ 1 w 257"/>
                    <a:gd name="T1" fmla="*/ 0 h 203"/>
                    <a:gd name="T2" fmla="*/ 0 w 257"/>
                    <a:gd name="T3" fmla="*/ 0 h 203"/>
                    <a:gd name="T4" fmla="*/ 1 w 257"/>
                    <a:gd name="T5" fmla="*/ 0 h 203"/>
                    <a:gd name="T6" fmla="*/ 1 w 257"/>
                    <a:gd name="T7" fmla="*/ 0 h 203"/>
                    <a:gd name="T8" fmla="*/ 1 w 257"/>
                    <a:gd name="T9" fmla="*/ 0 h 2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7"/>
                    <a:gd name="T16" fmla="*/ 0 h 203"/>
                    <a:gd name="T17" fmla="*/ 257 w 257"/>
                    <a:gd name="T18" fmla="*/ 203 h 2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7" h="203">
                      <a:moveTo>
                        <a:pt x="257" y="203"/>
                      </a:moveTo>
                      <a:lnTo>
                        <a:pt x="0" y="147"/>
                      </a:lnTo>
                      <a:lnTo>
                        <a:pt x="235" y="95"/>
                      </a:lnTo>
                      <a:lnTo>
                        <a:pt x="19" y="46"/>
                      </a:lnTo>
                      <a:lnTo>
                        <a:pt x="21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30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1167" y="3355"/>
                  <a:ext cx="235" cy="4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31" name="Line 96"/>
                <p:cNvSpPr>
                  <a:spLocks noChangeShapeType="1"/>
                </p:cNvSpPr>
                <p:nvPr/>
              </p:nvSpPr>
              <p:spPr bwMode="auto">
                <a:xfrm>
                  <a:off x="1167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32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1114" y="3445"/>
                  <a:ext cx="328" cy="5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33" name="Line 98"/>
                <p:cNvSpPr>
                  <a:spLocks noChangeShapeType="1"/>
                </p:cNvSpPr>
                <p:nvPr/>
              </p:nvSpPr>
              <p:spPr bwMode="auto">
                <a:xfrm>
                  <a:off x="1181" y="3355"/>
                  <a:ext cx="237" cy="4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34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1143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35" name="Line 100"/>
                <p:cNvSpPr>
                  <a:spLocks noChangeShapeType="1"/>
                </p:cNvSpPr>
                <p:nvPr/>
              </p:nvSpPr>
              <p:spPr bwMode="auto">
                <a:xfrm>
                  <a:off x="1143" y="3447"/>
                  <a:ext cx="328" cy="5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36" name="Line 101"/>
                <p:cNvSpPr>
                  <a:spLocks noChangeShapeType="1"/>
                </p:cNvSpPr>
                <p:nvPr/>
              </p:nvSpPr>
              <p:spPr bwMode="auto">
                <a:xfrm>
                  <a:off x="1114" y="3503"/>
                  <a:ext cx="403" cy="6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37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1066" y="3501"/>
                  <a:ext cx="405" cy="7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38" name="Line 103"/>
                <p:cNvSpPr>
                  <a:spLocks noChangeShapeType="1"/>
                </p:cNvSpPr>
                <p:nvPr/>
              </p:nvSpPr>
              <p:spPr bwMode="auto">
                <a:xfrm>
                  <a:off x="1066" y="3574"/>
                  <a:ext cx="558" cy="9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39" name="Line 104"/>
                <p:cNvSpPr>
                  <a:spLocks noChangeShapeType="1"/>
                </p:cNvSpPr>
                <p:nvPr/>
              </p:nvSpPr>
              <p:spPr bwMode="auto">
                <a:xfrm flipH="1">
                  <a:off x="961" y="3572"/>
                  <a:ext cx="556" cy="9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40" name="Freeform 105"/>
                <p:cNvSpPr>
                  <a:spLocks/>
                </p:cNvSpPr>
                <p:nvPr/>
              </p:nvSpPr>
              <p:spPr bwMode="auto">
                <a:xfrm>
                  <a:off x="963" y="3671"/>
                  <a:ext cx="661" cy="70"/>
                </a:xfrm>
                <a:custGeom>
                  <a:avLst/>
                  <a:gdLst>
                    <a:gd name="T0" fmla="*/ 0 w 1258"/>
                    <a:gd name="T1" fmla="*/ 0 h 174"/>
                    <a:gd name="T2" fmla="*/ 1 w 1258"/>
                    <a:gd name="T3" fmla="*/ 0 h 174"/>
                    <a:gd name="T4" fmla="*/ 1 w 1258"/>
                    <a:gd name="T5" fmla="*/ 0 h 174"/>
                    <a:gd name="T6" fmla="*/ 0 60000 65536"/>
                    <a:gd name="T7" fmla="*/ 0 60000 65536"/>
                    <a:gd name="T8" fmla="*/ 0 60000 65536"/>
                    <a:gd name="T9" fmla="*/ 0 w 1258"/>
                    <a:gd name="T10" fmla="*/ 0 h 174"/>
                    <a:gd name="T11" fmla="*/ 1258 w 1258"/>
                    <a:gd name="T12" fmla="*/ 174 h 17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58" h="174">
                      <a:moveTo>
                        <a:pt x="0" y="0"/>
                      </a:moveTo>
                      <a:lnTo>
                        <a:pt x="626" y="174"/>
                      </a:lnTo>
                      <a:lnTo>
                        <a:pt x="1258" y="1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41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1242" y="3133"/>
                  <a:ext cx="97" cy="1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42" name="Freeform 107"/>
                <p:cNvSpPr>
                  <a:spLocks/>
                </p:cNvSpPr>
                <p:nvPr/>
              </p:nvSpPr>
              <p:spPr bwMode="auto">
                <a:xfrm>
                  <a:off x="1246" y="3116"/>
                  <a:ext cx="97" cy="35"/>
                </a:xfrm>
                <a:custGeom>
                  <a:avLst/>
                  <a:gdLst>
                    <a:gd name="T0" fmla="*/ 1 w 183"/>
                    <a:gd name="T1" fmla="*/ 0 h 84"/>
                    <a:gd name="T2" fmla="*/ 0 w 183"/>
                    <a:gd name="T3" fmla="*/ 0 h 84"/>
                    <a:gd name="T4" fmla="*/ 1 w 183"/>
                    <a:gd name="T5" fmla="*/ 0 h 84"/>
                    <a:gd name="T6" fmla="*/ 0 60000 65536"/>
                    <a:gd name="T7" fmla="*/ 0 60000 65536"/>
                    <a:gd name="T8" fmla="*/ 0 60000 65536"/>
                    <a:gd name="T9" fmla="*/ 0 w 183"/>
                    <a:gd name="T10" fmla="*/ 0 h 84"/>
                    <a:gd name="T11" fmla="*/ 183 w 183"/>
                    <a:gd name="T12" fmla="*/ 84 h 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3" h="84">
                      <a:moveTo>
                        <a:pt x="183" y="84"/>
                      </a:moveTo>
                      <a:lnTo>
                        <a:pt x="0" y="40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43" name="Line 108"/>
                <p:cNvSpPr>
                  <a:spLocks noChangeShapeType="1"/>
                </p:cNvSpPr>
                <p:nvPr/>
              </p:nvSpPr>
              <p:spPr bwMode="auto">
                <a:xfrm flipH="1" flipV="1">
                  <a:off x="1248" y="3116"/>
                  <a:ext cx="89" cy="1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44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1251" y="3100"/>
                  <a:ext cx="81" cy="1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45" name="Line 110"/>
                <p:cNvSpPr>
                  <a:spLocks noChangeShapeType="1"/>
                </p:cNvSpPr>
                <p:nvPr/>
              </p:nvSpPr>
              <p:spPr bwMode="auto">
                <a:xfrm flipH="1" flipV="1">
                  <a:off x="1253" y="3101"/>
                  <a:ext cx="8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46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1253" y="3085"/>
                  <a:ext cx="75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47" name="Line 112"/>
                <p:cNvSpPr>
                  <a:spLocks noChangeShapeType="1"/>
                </p:cNvSpPr>
                <p:nvPr/>
              </p:nvSpPr>
              <p:spPr bwMode="auto">
                <a:xfrm flipH="1" flipV="1">
                  <a:off x="1255" y="3087"/>
                  <a:ext cx="77" cy="1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48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1255" y="3072"/>
                  <a:ext cx="7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49" name="Line 114"/>
                <p:cNvSpPr>
                  <a:spLocks noChangeShapeType="1"/>
                </p:cNvSpPr>
                <p:nvPr/>
              </p:nvSpPr>
              <p:spPr bwMode="auto">
                <a:xfrm flipH="1" flipV="1">
                  <a:off x="1259" y="3072"/>
                  <a:ext cx="69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50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1259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51" name="Line 116"/>
                <p:cNvSpPr>
                  <a:spLocks noChangeShapeType="1"/>
                </p:cNvSpPr>
                <p:nvPr/>
              </p:nvSpPr>
              <p:spPr bwMode="auto">
                <a:xfrm flipH="1" flipV="1">
                  <a:off x="1261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52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1261" y="3044"/>
                  <a:ext cx="61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53" name="Line 118"/>
                <p:cNvSpPr>
                  <a:spLocks noChangeShapeType="1"/>
                </p:cNvSpPr>
                <p:nvPr/>
              </p:nvSpPr>
              <p:spPr bwMode="auto">
                <a:xfrm flipH="1" flipV="1">
                  <a:off x="1263" y="3044"/>
                  <a:ext cx="6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54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1263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55" name="Line 120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56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1265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57" name="Line 122"/>
                <p:cNvSpPr>
                  <a:spLocks noChangeShapeType="1"/>
                </p:cNvSpPr>
                <p:nvPr/>
              </p:nvSpPr>
              <p:spPr bwMode="auto">
                <a:xfrm flipH="1" flipV="1">
                  <a:off x="1267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58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1267" y="3008"/>
                  <a:ext cx="4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59" name="Freeform 124"/>
                <p:cNvSpPr>
                  <a:spLocks/>
                </p:cNvSpPr>
                <p:nvPr/>
              </p:nvSpPr>
              <p:spPr bwMode="auto">
                <a:xfrm>
                  <a:off x="1267" y="2996"/>
                  <a:ext cx="51" cy="23"/>
                </a:xfrm>
                <a:custGeom>
                  <a:avLst/>
                  <a:gdLst>
                    <a:gd name="T0" fmla="*/ 1 w 94"/>
                    <a:gd name="T1" fmla="*/ 0 h 55"/>
                    <a:gd name="T2" fmla="*/ 0 w 94"/>
                    <a:gd name="T3" fmla="*/ 0 h 55"/>
                    <a:gd name="T4" fmla="*/ 1 w 94"/>
                    <a:gd name="T5" fmla="*/ 0 h 55"/>
                    <a:gd name="T6" fmla="*/ 0 60000 65536"/>
                    <a:gd name="T7" fmla="*/ 0 60000 65536"/>
                    <a:gd name="T8" fmla="*/ 0 60000 65536"/>
                    <a:gd name="T9" fmla="*/ 0 w 94"/>
                    <a:gd name="T10" fmla="*/ 0 h 55"/>
                    <a:gd name="T11" fmla="*/ 94 w 94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4" h="55">
                      <a:moveTo>
                        <a:pt x="94" y="55"/>
                      </a:moveTo>
                      <a:lnTo>
                        <a:pt x="0" y="27"/>
                      </a:lnTo>
                      <a:lnTo>
                        <a:pt x="8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60" name="Line 125"/>
                <p:cNvSpPr>
                  <a:spLocks noChangeShapeType="1"/>
                </p:cNvSpPr>
                <p:nvPr/>
              </p:nvSpPr>
              <p:spPr bwMode="auto">
                <a:xfrm flipH="1" flipV="1">
                  <a:off x="1272" y="2986"/>
                  <a:ext cx="41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61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1272" y="2976"/>
                  <a:ext cx="39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62" name="Line 127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75"/>
                  <a:ext cx="3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63" name="Line 128"/>
                <p:cNvSpPr>
                  <a:spLocks noChangeShapeType="1"/>
                </p:cNvSpPr>
                <p:nvPr/>
              </p:nvSpPr>
              <p:spPr bwMode="auto">
                <a:xfrm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64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65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66" name="Line 131"/>
                <p:cNvSpPr>
                  <a:spLocks noChangeShapeType="1"/>
                </p:cNvSpPr>
                <p:nvPr/>
              </p:nvSpPr>
              <p:spPr bwMode="auto">
                <a:xfrm flipH="1"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67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1278" y="2929"/>
                  <a:ext cx="2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68" name="Line 133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902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69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70" name="Line 13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71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1282" y="2893"/>
                  <a:ext cx="21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72" name="Line 13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86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73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1282" y="2881"/>
                  <a:ext cx="19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74" name="Freeform 139"/>
                <p:cNvSpPr>
                  <a:spLocks/>
                </p:cNvSpPr>
                <p:nvPr/>
              </p:nvSpPr>
              <p:spPr bwMode="auto">
                <a:xfrm>
                  <a:off x="1284" y="2876"/>
                  <a:ext cx="17" cy="12"/>
                </a:xfrm>
                <a:custGeom>
                  <a:avLst/>
                  <a:gdLst>
                    <a:gd name="T0" fmla="*/ 1 w 34"/>
                    <a:gd name="T1" fmla="*/ 0 h 27"/>
                    <a:gd name="T2" fmla="*/ 0 w 34"/>
                    <a:gd name="T3" fmla="*/ 0 h 27"/>
                    <a:gd name="T4" fmla="*/ 1 w 34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34"/>
                    <a:gd name="T10" fmla="*/ 0 h 27"/>
                    <a:gd name="T11" fmla="*/ 34 w 34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" h="27">
                      <a:moveTo>
                        <a:pt x="34" y="27"/>
                      </a:moveTo>
                      <a:lnTo>
                        <a:pt x="0" y="11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75" name="Line 140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6"/>
                  <a:ext cx="17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76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1284" y="2871"/>
                  <a:ext cx="17" cy="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77" name="Line 142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0"/>
                  <a:ext cx="1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78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1284" y="2866"/>
                  <a:ext cx="17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79" name="Freeform 144"/>
                <p:cNvSpPr>
                  <a:spLocks/>
                </p:cNvSpPr>
                <p:nvPr/>
              </p:nvSpPr>
              <p:spPr bwMode="auto">
                <a:xfrm>
                  <a:off x="1284" y="2860"/>
                  <a:ext cx="15" cy="11"/>
                </a:xfrm>
                <a:custGeom>
                  <a:avLst/>
                  <a:gdLst>
                    <a:gd name="T0" fmla="*/ 1 w 28"/>
                    <a:gd name="T1" fmla="*/ 0 h 27"/>
                    <a:gd name="T2" fmla="*/ 0 w 28"/>
                    <a:gd name="T3" fmla="*/ 0 h 27"/>
                    <a:gd name="T4" fmla="*/ 1 w 28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28"/>
                    <a:gd name="T10" fmla="*/ 0 h 27"/>
                    <a:gd name="T11" fmla="*/ 28 w 28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" h="27">
                      <a:moveTo>
                        <a:pt x="28" y="27"/>
                      </a:moveTo>
                      <a:lnTo>
                        <a:pt x="0" y="12"/>
                      </a:lnTo>
                      <a:lnTo>
                        <a:pt x="2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80" name="Line 14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60"/>
                  <a:ext cx="17" cy="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81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1286" y="2856"/>
                  <a:ext cx="13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82" name="Line 14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55"/>
                  <a:ext cx="15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23" name="Group 81"/>
              <p:cNvGrpSpPr>
                <a:grpSpLocks/>
              </p:cNvGrpSpPr>
              <p:nvPr/>
            </p:nvGrpSpPr>
            <p:grpSpPr bwMode="auto">
              <a:xfrm>
                <a:off x="1963437" y="3270820"/>
                <a:ext cx="127592" cy="389612"/>
                <a:chOff x="856" y="2672"/>
                <a:chExt cx="871" cy="1132"/>
              </a:xfrm>
            </p:grpSpPr>
            <p:sp>
              <p:nvSpPr>
                <p:cNvPr id="951" name="Freeform 82"/>
                <p:cNvSpPr>
                  <a:spLocks/>
                </p:cNvSpPr>
                <p:nvPr/>
              </p:nvSpPr>
              <p:spPr bwMode="auto">
                <a:xfrm>
                  <a:off x="1293" y="2672"/>
                  <a:ext cx="434" cy="1028"/>
                </a:xfrm>
                <a:custGeom>
                  <a:avLst/>
                  <a:gdLst>
                    <a:gd name="T0" fmla="*/ 0 w 831"/>
                    <a:gd name="T1" fmla="*/ 0 h 2500"/>
                    <a:gd name="T2" fmla="*/ 1 w 831"/>
                    <a:gd name="T3" fmla="*/ 0 h 2500"/>
                    <a:gd name="T4" fmla="*/ 1 w 831"/>
                    <a:gd name="T5" fmla="*/ 0 h 2500"/>
                    <a:gd name="T6" fmla="*/ 1 w 831"/>
                    <a:gd name="T7" fmla="*/ 0 h 2500"/>
                    <a:gd name="T8" fmla="*/ 1 w 831"/>
                    <a:gd name="T9" fmla="*/ 0 h 2500"/>
                    <a:gd name="T10" fmla="*/ 1 w 831"/>
                    <a:gd name="T11" fmla="*/ 0 h 2500"/>
                    <a:gd name="T12" fmla="*/ 1 w 831"/>
                    <a:gd name="T13" fmla="*/ 0 h 2500"/>
                    <a:gd name="T14" fmla="*/ 1 w 831"/>
                    <a:gd name="T15" fmla="*/ 0 h 2500"/>
                    <a:gd name="T16" fmla="*/ 1 w 831"/>
                    <a:gd name="T17" fmla="*/ 0 h 2500"/>
                    <a:gd name="T18" fmla="*/ 1 w 831"/>
                    <a:gd name="T19" fmla="*/ 0 h 2500"/>
                    <a:gd name="T20" fmla="*/ 1 w 831"/>
                    <a:gd name="T21" fmla="*/ 0 h 2500"/>
                    <a:gd name="T22" fmla="*/ 1 w 831"/>
                    <a:gd name="T23" fmla="*/ 0 h 2500"/>
                    <a:gd name="T24" fmla="*/ 1 w 831"/>
                    <a:gd name="T25" fmla="*/ 0 h 2500"/>
                    <a:gd name="T26" fmla="*/ 1 w 831"/>
                    <a:gd name="T27" fmla="*/ 0 h 2500"/>
                    <a:gd name="T28" fmla="*/ 1 w 831"/>
                    <a:gd name="T29" fmla="*/ 0 h 2500"/>
                    <a:gd name="T30" fmla="*/ 1 w 831"/>
                    <a:gd name="T31" fmla="*/ 0 h 2500"/>
                    <a:gd name="T32" fmla="*/ 1 w 831"/>
                    <a:gd name="T33" fmla="*/ 0 h 2500"/>
                    <a:gd name="T34" fmla="*/ 1 w 831"/>
                    <a:gd name="T35" fmla="*/ 0 h 2500"/>
                    <a:gd name="T36" fmla="*/ 1 w 831"/>
                    <a:gd name="T37" fmla="*/ 0 h 2500"/>
                    <a:gd name="T38" fmla="*/ 1 w 831"/>
                    <a:gd name="T39" fmla="*/ 0 h 2500"/>
                    <a:gd name="T40" fmla="*/ 1 w 831"/>
                    <a:gd name="T41" fmla="*/ 0 h 2500"/>
                    <a:gd name="T42" fmla="*/ 1 w 831"/>
                    <a:gd name="T43" fmla="*/ 0 h 2500"/>
                    <a:gd name="T44" fmla="*/ 1 w 831"/>
                    <a:gd name="T45" fmla="*/ 0 h 2500"/>
                    <a:gd name="T46" fmla="*/ 1 w 831"/>
                    <a:gd name="T47" fmla="*/ 0 h 2500"/>
                    <a:gd name="T48" fmla="*/ 1 w 831"/>
                    <a:gd name="T49" fmla="*/ 0 h 2500"/>
                    <a:gd name="T50" fmla="*/ 1 w 831"/>
                    <a:gd name="T51" fmla="*/ 0 h 2500"/>
                    <a:gd name="T52" fmla="*/ 1 w 831"/>
                    <a:gd name="T53" fmla="*/ 0 h 2500"/>
                    <a:gd name="T54" fmla="*/ 1 w 831"/>
                    <a:gd name="T55" fmla="*/ 0 h 2500"/>
                    <a:gd name="T56" fmla="*/ 1 w 831"/>
                    <a:gd name="T57" fmla="*/ 0 h 2500"/>
                    <a:gd name="T58" fmla="*/ 1 w 831"/>
                    <a:gd name="T59" fmla="*/ 0 h 2500"/>
                    <a:gd name="T60" fmla="*/ 1 w 831"/>
                    <a:gd name="T61" fmla="*/ 0 h 2500"/>
                    <a:gd name="T62" fmla="*/ 1 w 831"/>
                    <a:gd name="T63" fmla="*/ 0 h 2500"/>
                    <a:gd name="T64" fmla="*/ 1 w 831"/>
                    <a:gd name="T65" fmla="*/ 0 h 2500"/>
                    <a:gd name="T66" fmla="*/ 1 w 831"/>
                    <a:gd name="T67" fmla="*/ 0 h 2500"/>
                    <a:gd name="T68" fmla="*/ 1 w 831"/>
                    <a:gd name="T69" fmla="*/ 0 h 2500"/>
                    <a:gd name="T70" fmla="*/ 1 w 831"/>
                    <a:gd name="T71" fmla="*/ 0 h 2500"/>
                    <a:gd name="T72" fmla="*/ 1 w 831"/>
                    <a:gd name="T73" fmla="*/ 0 h 2500"/>
                    <a:gd name="T74" fmla="*/ 1 w 831"/>
                    <a:gd name="T75" fmla="*/ 0 h 2500"/>
                    <a:gd name="T76" fmla="*/ 1 w 831"/>
                    <a:gd name="T77" fmla="*/ 0 h 2500"/>
                    <a:gd name="T78" fmla="*/ 1 w 831"/>
                    <a:gd name="T79" fmla="*/ 0 h 2500"/>
                    <a:gd name="T80" fmla="*/ 1 w 831"/>
                    <a:gd name="T81" fmla="*/ 0 h 2500"/>
                    <a:gd name="T82" fmla="*/ 1 w 831"/>
                    <a:gd name="T83" fmla="*/ 0 h 2500"/>
                    <a:gd name="T84" fmla="*/ 1 w 831"/>
                    <a:gd name="T85" fmla="*/ 0 h 2500"/>
                    <a:gd name="T86" fmla="*/ 1 w 831"/>
                    <a:gd name="T87" fmla="*/ 0 h 2500"/>
                    <a:gd name="T88" fmla="*/ 1 w 831"/>
                    <a:gd name="T89" fmla="*/ 0 h 2500"/>
                    <a:gd name="T90" fmla="*/ 1 w 831"/>
                    <a:gd name="T91" fmla="*/ 0 h 2500"/>
                    <a:gd name="T92" fmla="*/ 1 w 831"/>
                    <a:gd name="T93" fmla="*/ 0 h 2500"/>
                    <a:gd name="T94" fmla="*/ 1 w 831"/>
                    <a:gd name="T95" fmla="*/ 0 h 2500"/>
                    <a:gd name="T96" fmla="*/ 1 w 831"/>
                    <a:gd name="T97" fmla="*/ 0 h 2500"/>
                    <a:gd name="T98" fmla="*/ 1 w 831"/>
                    <a:gd name="T99" fmla="*/ 0 h 2500"/>
                    <a:gd name="T100" fmla="*/ 1 w 831"/>
                    <a:gd name="T101" fmla="*/ 0 h 2500"/>
                    <a:gd name="T102" fmla="*/ 1 w 831"/>
                    <a:gd name="T103" fmla="*/ 0 h 2500"/>
                    <a:gd name="T104" fmla="*/ 1 w 831"/>
                    <a:gd name="T105" fmla="*/ 0 h 2500"/>
                    <a:gd name="T106" fmla="*/ 1 w 831"/>
                    <a:gd name="T107" fmla="*/ 0 h 2500"/>
                    <a:gd name="T108" fmla="*/ 1 w 831"/>
                    <a:gd name="T109" fmla="*/ 0 h 2500"/>
                    <a:gd name="T110" fmla="*/ 1 w 831"/>
                    <a:gd name="T111" fmla="*/ 0 h 2500"/>
                    <a:gd name="T112" fmla="*/ 1 w 831"/>
                    <a:gd name="T113" fmla="*/ 0 h 2500"/>
                    <a:gd name="T114" fmla="*/ 1 w 831"/>
                    <a:gd name="T115" fmla="*/ 0 h 2500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831"/>
                    <a:gd name="T175" fmla="*/ 0 h 2500"/>
                    <a:gd name="T176" fmla="*/ 831 w 831"/>
                    <a:gd name="T177" fmla="*/ 2500 h 2500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831" h="2500">
                      <a:moveTo>
                        <a:pt x="0" y="0"/>
                      </a:moveTo>
                      <a:lnTo>
                        <a:pt x="1" y="128"/>
                      </a:lnTo>
                      <a:lnTo>
                        <a:pt x="4" y="255"/>
                      </a:lnTo>
                      <a:lnTo>
                        <a:pt x="10" y="380"/>
                      </a:lnTo>
                      <a:lnTo>
                        <a:pt x="17" y="504"/>
                      </a:lnTo>
                      <a:lnTo>
                        <a:pt x="26" y="624"/>
                      </a:lnTo>
                      <a:lnTo>
                        <a:pt x="37" y="743"/>
                      </a:lnTo>
                      <a:lnTo>
                        <a:pt x="50" y="859"/>
                      </a:lnTo>
                      <a:lnTo>
                        <a:pt x="66" y="973"/>
                      </a:lnTo>
                      <a:lnTo>
                        <a:pt x="74" y="1029"/>
                      </a:lnTo>
                      <a:lnTo>
                        <a:pt x="82" y="1084"/>
                      </a:lnTo>
                      <a:lnTo>
                        <a:pt x="91" y="1138"/>
                      </a:lnTo>
                      <a:lnTo>
                        <a:pt x="101" y="1191"/>
                      </a:lnTo>
                      <a:lnTo>
                        <a:pt x="111" y="1244"/>
                      </a:lnTo>
                      <a:lnTo>
                        <a:pt x="121" y="1296"/>
                      </a:lnTo>
                      <a:lnTo>
                        <a:pt x="131" y="1347"/>
                      </a:lnTo>
                      <a:lnTo>
                        <a:pt x="142" y="1397"/>
                      </a:lnTo>
                      <a:lnTo>
                        <a:pt x="154" y="1447"/>
                      </a:lnTo>
                      <a:lnTo>
                        <a:pt x="166" y="1495"/>
                      </a:lnTo>
                      <a:lnTo>
                        <a:pt x="178" y="1544"/>
                      </a:lnTo>
                      <a:lnTo>
                        <a:pt x="190" y="1590"/>
                      </a:lnTo>
                      <a:lnTo>
                        <a:pt x="203" y="1636"/>
                      </a:lnTo>
                      <a:lnTo>
                        <a:pt x="216" y="1680"/>
                      </a:lnTo>
                      <a:lnTo>
                        <a:pt x="230" y="1725"/>
                      </a:lnTo>
                      <a:lnTo>
                        <a:pt x="244" y="1768"/>
                      </a:lnTo>
                      <a:lnTo>
                        <a:pt x="258" y="1809"/>
                      </a:lnTo>
                      <a:lnTo>
                        <a:pt x="273" y="1850"/>
                      </a:lnTo>
                      <a:lnTo>
                        <a:pt x="288" y="1890"/>
                      </a:lnTo>
                      <a:lnTo>
                        <a:pt x="302" y="1928"/>
                      </a:lnTo>
                      <a:lnTo>
                        <a:pt x="319" y="1966"/>
                      </a:lnTo>
                      <a:lnTo>
                        <a:pt x="334" y="2003"/>
                      </a:lnTo>
                      <a:lnTo>
                        <a:pt x="351" y="2039"/>
                      </a:lnTo>
                      <a:lnTo>
                        <a:pt x="367" y="2073"/>
                      </a:lnTo>
                      <a:lnTo>
                        <a:pt x="384" y="2106"/>
                      </a:lnTo>
                      <a:lnTo>
                        <a:pt x="400" y="2138"/>
                      </a:lnTo>
                      <a:lnTo>
                        <a:pt x="418" y="2169"/>
                      </a:lnTo>
                      <a:lnTo>
                        <a:pt x="435" y="2198"/>
                      </a:lnTo>
                      <a:lnTo>
                        <a:pt x="453" y="2226"/>
                      </a:lnTo>
                      <a:lnTo>
                        <a:pt x="471" y="2254"/>
                      </a:lnTo>
                      <a:lnTo>
                        <a:pt x="489" y="2279"/>
                      </a:lnTo>
                      <a:lnTo>
                        <a:pt x="508" y="2303"/>
                      </a:lnTo>
                      <a:lnTo>
                        <a:pt x="526" y="2327"/>
                      </a:lnTo>
                      <a:lnTo>
                        <a:pt x="545" y="2349"/>
                      </a:lnTo>
                      <a:lnTo>
                        <a:pt x="565" y="2368"/>
                      </a:lnTo>
                      <a:lnTo>
                        <a:pt x="584" y="2387"/>
                      </a:lnTo>
                      <a:lnTo>
                        <a:pt x="603" y="2405"/>
                      </a:lnTo>
                      <a:lnTo>
                        <a:pt x="623" y="2421"/>
                      </a:lnTo>
                      <a:lnTo>
                        <a:pt x="644" y="2436"/>
                      </a:lnTo>
                      <a:lnTo>
                        <a:pt x="664" y="2449"/>
                      </a:lnTo>
                      <a:lnTo>
                        <a:pt x="684" y="2461"/>
                      </a:lnTo>
                      <a:lnTo>
                        <a:pt x="705" y="2471"/>
                      </a:lnTo>
                      <a:lnTo>
                        <a:pt x="725" y="2480"/>
                      </a:lnTo>
                      <a:lnTo>
                        <a:pt x="746" y="2486"/>
                      </a:lnTo>
                      <a:lnTo>
                        <a:pt x="767" y="2493"/>
                      </a:lnTo>
                      <a:lnTo>
                        <a:pt x="788" y="2496"/>
                      </a:lnTo>
                      <a:lnTo>
                        <a:pt x="810" y="2499"/>
                      </a:lnTo>
                      <a:lnTo>
                        <a:pt x="831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52" name="Freeform 83"/>
                <p:cNvSpPr>
                  <a:spLocks/>
                </p:cNvSpPr>
                <p:nvPr/>
              </p:nvSpPr>
              <p:spPr bwMode="auto">
                <a:xfrm>
                  <a:off x="856" y="2672"/>
                  <a:ext cx="437" cy="1028"/>
                </a:xfrm>
                <a:custGeom>
                  <a:avLst/>
                  <a:gdLst>
                    <a:gd name="T0" fmla="*/ 1 w 830"/>
                    <a:gd name="T1" fmla="*/ 0 h 2500"/>
                    <a:gd name="T2" fmla="*/ 1 w 830"/>
                    <a:gd name="T3" fmla="*/ 0 h 2500"/>
                    <a:gd name="T4" fmla="*/ 1 w 830"/>
                    <a:gd name="T5" fmla="*/ 0 h 2500"/>
                    <a:gd name="T6" fmla="*/ 1 w 830"/>
                    <a:gd name="T7" fmla="*/ 0 h 2500"/>
                    <a:gd name="T8" fmla="*/ 1 w 830"/>
                    <a:gd name="T9" fmla="*/ 0 h 2500"/>
                    <a:gd name="T10" fmla="*/ 1 w 830"/>
                    <a:gd name="T11" fmla="*/ 0 h 2500"/>
                    <a:gd name="T12" fmla="*/ 1 w 830"/>
                    <a:gd name="T13" fmla="*/ 0 h 2500"/>
                    <a:gd name="T14" fmla="*/ 1 w 830"/>
                    <a:gd name="T15" fmla="*/ 0 h 2500"/>
                    <a:gd name="T16" fmla="*/ 1 w 830"/>
                    <a:gd name="T17" fmla="*/ 0 h 2500"/>
                    <a:gd name="T18" fmla="*/ 1 w 830"/>
                    <a:gd name="T19" fmla="*/ 0 h 2500"/>
                    <a:gd name="T20" fmla="*/ 1 w 830"/>
                    <a:gd name="T21" fmla="*/ 0 h 2500"/>
                    <a:gd name="T22" fmla="*/ 1 w 830"/>
                    <a:gd name="T23" fmla="*/ 0 h 2500"/>
                    <a:gd name="T24" fmla="*/ 1 w 830"/>
                    <a:gd name="T25" fmla="*/ 0 h 2500"/>
                    <a:gd name="T26" fmla="*/ 1 w 830"/>
                    <a:gd name="T27" fmla="*/ 0 h 2500"/>
                    <a:gd name="T28" fmla="*/ 1 w 830"/>
                    <a:gd name="T29" fmla="*/ 0 h 2500"/>
                    <a:gd name="T30" fmla="*/ 1 w 830"/>
                    <a:gd name="T31" fmla="*/ 0 h 2500"/>
                    <a:gd name="T32" fmla="*/ 1 w 830"/>
                    <a:gd name="T33" fmla="*/ 0 h 2500"/>
                    <a:gd name="T34" fmla="*/ 1 w 830"/>
                    <a:gd name="T35" fmla="*/ 0 h 2500"/>
                    <a:gd name="T36" fmla="*/ 1 w 830"/>
                    <a:gd name="T37" fmla="*/ 0 h 2500"/>
                    <a:gd name="T38" fmla="*/ 1 w 830"/>
                    <a:gd name="T39" fmla="*/ 0 h 2500"/>
                    <a:gd name="T40" fmla="*/ 1 w 830"/>
                    <a:gd name="T41" fmla="*/ 0 h 2500"/>
                    <a:gd name="T42" fmla="*/ 1 w 830"/>
                    <a:gd name="T43" fmla="*/ 0 h 2500"/>
                    <a:gd name="T44" fmla="*/ 1 w 830"/>
                    <a:gd name="T45" fmla="*/ 0 h 2500"/>
                    <a:gd name="T46" fmla="*/ 1 w 830"/>
                    <a:gd name="T47" fmla="*/ 0 h 2500"/>
                    <a:gd name="T48" fmla="*/ 1 w 830"/>
                    <a:gd name="T49" fmla="*/ 0 h 2500"/>
                    <a:gd name="T50" fmla="*/ 1 w 830"/>
                    <a:gd name="T51" fmla="*/ 0 h 2500"/>
                    <a:gd name="T52" fmla="*/ 1 w 830"/>
                    <a:gd name="T53" fmla="*/ 0 h 2500"/>
                    <a:gd name="T54" fmla="*/ 1 w 830"/>
                    <a:gd name="T55" fmla="*/ 0 h 2500"/>
                    <a:gd name="T56" fmla="*/ 1 w 830"/>
                    <a:gd name="T57" fmla="*/ 0 h 2500"/>
                    <a:gd name="T58" fmla="*/ 1 w 830"/>
                    <a:gd name="T59" fmla="*/ 0 h 2500"/>
                    <a:gd name="T60" fmla="*/ 1 w 830"/>
                    <a:gd name="T61" fmla="*/ 0 h 2500"/>
                    <a:gd name="T62" fmla="*/ 1 w 830"/>
                    <a:gd name="T63" fmla="*/ 0 h 2500"/>
                    <a:gd name="T64" fmla="*/ 1 w 830"/>
                    <a:gd name="T65" fmla="*/ 0 h 2500"/>
                    <a:gd name="T66" fmla="*/ 1 w 830"/>
                    <a:gd name="T67" fmla="*/ 0 h 2500"/>
                    <a:gd name="T68" fmla="*/ 1 w 830"/>
                    <a:gd name="T69" fmla="*/ 0 h 2500"/>
                    <a:gd name="T70" fmla="*/ 1 w 830"/>
                    <a:gd name="T71" fmla="*/ 0 h 2500"/>
                    <a:gd name="T72" fmla="*/ 1 w 830"/>
                    <a:gd name="T73" fmla="*/ 0 h 2500"/>
                    <a:gd name="T74" fmla="*/ 1 w 830"/>
                    <a:gd name="T75" fmla="*/ 0 h 2500"/>
                    <a:gd name="T76" fmla="*/ 1 w 830"/>
                    <a:gd name="T77" fmla="*/ 0 h 2500"/>
                    <a:gd name="T78" fmla="*/ 1 w 830"/>
                    <a:gd name="T79" fmla="*/ 0 h 2500"/>
                    <a:gd name="T80" fmla="*/ 1 w 830"/>
                    <a:gd name="T81" fmla="*/ 0 h 2500"/>
                    <a:gd name="T82" fmla="*/ 1 w 830"/>
                    <a:gd name="T83" fmla="*/ 0 h 2500"/>
                    <a:gd name="T84" fmla="*/ 1 w 830"/>
                    <a:gd name="T85" fmla="*/ 0 h 2500"/>
                    <a:gd name="T86" fmla="*/ 1 w 830"/>
                    <a:gd name="T87" fmla="*/ 0 h 2500"/>
                    <a:gd name="T88" fmla="*/ 1 w 830"/>
                    <a:gd name="T89" fmla="*/ 0 h 2500"/>
                    <a:gd name="T90" fmla="*/ 1 w 830"/>
                    <a:gd name="T91" fmla="*/ 0 h 2500"/>
                    <a:gd name="T92" fmla="*/ 1 w 830"/>
                    <a:gd name="T93" fmla="*/ 0 h 2500"/>
                    <a:gd name="T94" fmla="*/ 1 w 830"/>
                    <a:gd name="T95" fmla="*/ 0 h 2500"/>
                    <a:gd name="T96" fmla="*/ 1 w 830"/>
                    <a:gd name="T97" fmla="*/ 0 h 2500"/>
                    <a:gd name="T98" fmla="*/ 1 w 830"/>
                    <a:gd name="T99" fmla="*/ 0 h 2500"/>
                    <a:gd name="T100" fmla="*/ 1 w 830"/>
                    <a:gd name="T101" fmla="*/ 0 h 2500"/>
                    <a:gd name="T102" fmla="*/ 1 w 830"/>
                    <a:gd name="T103" fmla="*/ 0 h 2500"/>
                    <a:gd name="T104" fmla="*/ 1 w 830"/>
                    <a:gd name="T105" fmla="*/ 0 h 2500"/>
                    <a:gd name="T106" fmla="*/ 1 w 830"/>
                    <a:gd name="T107" fmla="*/ 0 h 2500"/>
                    <a:gd name="T108" fmla="*/ 1 w 830"/>
                    <a:gd name="T109" fmla="*/ 0 h 2500"/>
                    <a:gd name="T110" fmla="*/ 1 w 830"/>
                    <a:gd name="T111" fmla="*/ 0 h 2500"/>
                    <a:gd name="T112" fmla="*/ 0 w 830"/>
                    <a:gd name="T113" fmla="*/ 0 h 250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830"/>
                    <a:gd name="T172" fmla="*/ 0 h 2500"/>
                    <a:gd name="T173" fmla="*/ 830 w 830"/>
                    <a:gd name="T174" fmla="*/ 2500 h 250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830" h="2500">
                      <a:moveTo>
                        <a:pt x="830" y="0"/>
                      </a:moveTo>
                      <a:lnTo>
                        <a:pt x="829" y="128"/>
                      </a:lnTo>
                      <a:lnTo>
                        <a:pt x="826" y="255"/>
                      </a:lnTo>
                      <a:lnTo>
                        <a:pt x="821" y="380"/>
                      </a:lnTo>
                      <a:lnTo>
                        <a:pt x="813" y="504"/>
                      </a:lnTo>
                      <a:lnTo>
                        <a:pt x="805" y="624"/>
                      </a:lnTo>
                      <a:lnTo>
                        <a:pt x="793" y="743"/>
                      </a:lnTo>
                      <a:lnTo>
                        <a:pt x="780" y="859"/>
                      </a:lnTo>
                      <a:lnTo>
                        <a:pt x="765" y="973"/>
                      </a:lnTo>
                      <a:lnTo>
                        <a:pt x="757" y="1029"/>
                      </a:lnTo>
                      <a:lnTo>
                        <a:pt x="749" y="1084"/>
                      </a:lnTo>
                      <a:lnTo>
                        <a:pt x="740" y="1138"/>
                      </a:lnTo>
                      <a:lnTo>
                        <a:pt x="730" y="1191"/>
                      </a:lnTo>
                      <a:lnTo>
                        <a:pt x="720" y="1244"/>
                      </a:lnTo>
                      <a:lnTo>
                        <a:pt x="710" y="1296"/>
                      </a:lnTo>
                      <a:lnTo>
                        <a:pt x="699" y="1347"/>
                      </a:lnTo>
                      <a:lnTo>
                        <a:pt x="688" y="1397"/>
                      </a:lnTo>
                      <a:lnTo>
                        <a:pt x="677" y="1447"/>
                      </a:lnTo>
                      <a:lnTo>
                        <a:pt x="665" y="1495"/>
                      </a:lnTo>
                      <a:lnTo>
                        <a:pt x="653" y="1544"/>
                      </a:lnTo>
                      <a:lnTo>
                        <a:pt x="641" y="1590"/>
                      </a:lnTo>
                      <a:lnTo>
                        <a:pt x="628" y="1636"/>
                      </a:lnTo>
                      <a:lnTo>
                        <a:pt x="614" y="1680"/>
                      </a:lnTo>
                      <a:lnTo>
                        <a:pt x="601" y="1725"/>
                      </a:lnTo>
                      <a:lnTo>
                        <a:pt x="587" y="1768"/>
                      </a:lnTo>
                      <a:lnTo>
                        <a:pt x="573" y="1809"/>
                      </a:lnTo>
                      <a:lnTo>
                        <a:pt x="558" y="1850"/>
                      </a:lnTo>
                      <a:lnTo>
                        <a:pt x="543" y="1890"/>
                      </a:lnTo>
                      <a:lnTo>
                        <a:pt x="528" y="1928"/>
                      </a:lnTo>
                      <a:lnTo>
                        <a:pt x="512" y="1966"/>
                      </a:lnTo>
                      <a:lnTo>
                        <a:pt x="497" y="2003"/>
                      </a:lnTo>
                      <a:lnTo>
                        <a:pt x="480" y="2039"/>
                      </a:lnTo>
                      <a:lnTo>
                        <a:pt x="464" y="2073"/>
                      </a:lnTo>
                      <a:lnTo>
                        <a:pt x="447" y="2106"/>
                      </a:lnTo>
                      <a:lnTo>
                        <a:pt x="430" y="2138"/>
                      </a:lnTo>
                      <a:lnTo>
                        <a:pt x="413" y="2169"/>
                      </a:lnTo>
                      <a:lnTo>
                        <a:pt x="396" y="2198"/>
                      </a:lnTo>
                      <a:lnTo>
                        <a:pt x="378" y="2226"/>
                      </a:lnTo>
                      <a:lnTo>
                        <a:pt x="359" y="2254"/>
                      </a:lnTo>
                      <a:lnTo>
                        <a:pt x="342" y="2279"/>
                      </a:lnTo>
                      <a:lnTo>
                        <a:pt x="323" y="2303"/>
                      </a:lnTo>
                      <a:lnTo>
                        <a:pt x="304" y="2327"/>
                      </a:lnTo>
                      <a:lnTo>
                        <a:pt x="285" y="2349"/>
                      </a:lnTo>
                      <a:lnTo>
                        <a:pt x="266" y="2368"/>
                      </a:lnTo>
                      <a:lnTo>
                        <a:pt x="246" y="2387"/>
                      </a:lnTo>
                      <a:lnTo>
                        <a:pt x="226" y="2405"/>
                      </a:lnTo>
                      <a:lnTo>
                        <a:pt x="207" y="2421"/>
                      </a:lnTo>
                      <a:lnTo>
                        <a:pt x="187" y="2436"/>
                      </a:lnTo>
                      <a:lnTo>
                        <a:pt x="167" y="2449"/>
                      </a:lnTo>
                      <a:lnTo>
                        <a:pt x="146" y="2461"/>
                      </a:lnTo>
                      <a:lnTo>
                        <a:pt x="126" y="2471"/>
                      </a:lnTo>
                      <a:lnTo>
                        <a:pt x="106" y="2480"/>
                      </a:lnTo>
                      <a:lnTo>
                        <a:pt x="85" y="2486"/>
                      </a:lnTo>
                      <a:lnTo>
                        <a:pt x="64" y="2493"/>
                      </a:lnTo>
                      <a:lnTo>
                        <a:pt x="42" y="2496"/>
                      </a:lnTo>
                      <a:lnTo>
                        <a:pt x="21" y="2499"/>
                      </a:lnTo>
                      <a:lnTo>
                        <a:pt x="0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53" name="Line 84"/>
                <p:cNvSpPr>
                  <a:spLocks noChangeShapeType="1"/>
                </p:cNvSpPr>
                <p:nvPr/>
              </p:nvSpPr>
              <p:spPr bwMode="auto">
                <a:xfrm>
                  <a:off x="1292" y="2931"/>
                  <a:ext cx="1" cy="873"/>
                </a:xfrm>
                <a:prstGeom prst="line">
                  <a:avLst/>
                </a:prstGeom>
                <a:noFill/>
                <a:ln w="12700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54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1181" y="3320"/>
                  <a:ext cx="208" cy="3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55" name="Line 86"/>
                <p:cNvSpPr>
                  <a:spLocks noChangeShapeType="1"/>
                </p:cNvSpPr>
                <p:nvPr/>
              </p:nvSpPr>
              <p:spPr bwMode="auto">
                <a:xfrm>
                  <a:off x="1194" y="3324"/>
                  <a:ext cx="208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56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19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57" name="Line 88"/>
                <p:cNvSpPr>
                  <a:spLocks noChangeShapeType="1"/>
                </p:cNvSpPr>
                <p:nvPr/>
              </p:nvSpPr>
              <p:spPr bwMode="auto">
                <a:xfrm>
                  <a:off x="120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58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1204" y="3258"/>
                  <a:ext cx="166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59" name="Line 90"/>
                <p:cNvSpPr>
                  <a:spLocks noChangeShapeType="1"/>
                </p:cNvSpPr>
                <p:nvPr/>
              </p:nvSpPr>
              <p:spPr bwMode="auto">
                <a:xfrm>
                  <a:off x="1213" y="3261"/>
                  <a:ext cx="166" cy="2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60" name="Line 91"/>
                <p:cNvSpPr>
                  <a:spLocks noChangeShapeType="1"/>
                </p:cNvSpPr>
                <p:nvPr/>
              </p:nvSpPr>
              <p:spPr bwMode="auto">
                <a:xfrm flipH="1" flipV="1">
                  <a:off x="1221" y="3235"/>
                  <a:ext cx="147" cy="2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61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215" y="3233"/>
                  <a:ext cx="149" cy="2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62" name="Freeform 93"/>
                <p:cNvSpPr>
                  <a:spLocks/>
                </p:cNvSpPr>
                <p:nvPr/>
              </p:nvSpPr>
              <p:spPr bwMode="auto">
                <a:xfrm>
                  <a:off x="1221" y="3151"/>
                  <a:ext cx="137" cy="84"/>
                </a:xfrm>
                <a:custGeom>
                  <a:avLst/>
                  <a:gdLst>
                    <a:gd name="T0" fmla="*/ 0 w 258"/>
                    <a:gd name="T1" fmla="*/ 0 h 205"/>
                    <a:gd name="T2" fmla="*/ 1 w 258"/>
                    <a:gd name="T3" fmla="*/ 0 h 205"/>
                    <a:gd name="T4" fmla="*/ 1 w 258"/>
                    <a:gd name="T5" fmla="*/ 0 h 205"/>
                    <a:gd name="T6" fmla="*/ 1 w 258"/>
                    <a:gd name="T7" fmla="*/ 0 h 205"/>
                    <a:gd name="T8" fmla="*/ 1 w 258"/>
                    <a:gd name="T9" fmla="*/ 0 h 20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05"/>
                    <a:gd name="T17" fmla="*/ 258 w 258"/>
                    <a:gd name="T18" fmla="*/ 205 h 20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05">
                      <a:moveTo>
                        <a:pt x="0" y="205"/>
                      </a:moveTo>
                      <a:lnTo>
                        <a:pt x="258" y="147"/>
                      </a:lnTo>
                      <a:lnTo>
                        <a:pt x="23" y="97"/>
                      </a:lnTo>
                      <a:lnTo>
                        <a:pt x="239" y="48"/>
                      </a:lnTo>
                      <a:lnTo>
                        <a:pt x="40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63" name="Freeform 94"/>
                <p:cNvSpPr>
                  <a:spLocks/>
                </p:cNvSpPr>
                <p:nvPr/>
              </p:nvSpPr>
              <p:spPr bwMode="auto">
                <a:xfrm>
                  <a:off x="1227" y="3151"/>
                  <a:ext cx="137" cy="82"/>
                </a:xfrm>
                <a:custGeom>
                  <a:avLst/>
                  <a:gdLst>
                    <a:gd name="T0" fmla="*/ 1 w 257"/>
                    <a:gd name="T1" fmla="*/ 0 h 203"/>
                    <a:gd name="T2" fmla="*/ 0 w 257"/>
                    <a:gd name="T3" fmla="*/ 0 h 203"/>
                    <a:gd name="T4" fmla="*/ 1 w 257"/>
                    <a:gd name="T5" fmla="*/ 0 h 203"/>
                    <a:gd name="T6" fmla="*/ 1 w 257"/>
                    <a:gd name="T7" fmla="*/ 0 h 203"/>
                    <a:gd name="T8" fmla="*/ 1 w 257"/>
                    <a:gd name="T9" fmla="*/ 0 h 2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7"/>
                    <a:gd name="T16" fmla="*/ 0 h 203"/>
                    <a:gd name="T17" fmla="*/ 257 w 257"/>
                    <a:gd name="T18" fmla="*/ 203 h 2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7" h="203">
                      <a:moveTo>
                        <a:pt x="257" y="203"/>
                      </a:moveTo>
                      <a:lnTo>
                        <a:pt x="0" y="147"/>
                      </a:lnTo>
                      <a:lnTo>
                        <a:pt x="235" y="95"/>
                      </a:lnTo>
                      <a:lnTo>
                        <a:pt x="19" y="46"/>
                      </a:lnTo>
                      <a:lnTo>
                        <a:pt x="21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64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1167" y="3355"/>
                  <a:ext cx="235" cy="4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65" name="Line 96"/>
                <p:cNvSpPr>
                  <a:spLocks noChangeShapeType="1"/>
                </p:cNvSpPr>
                <p:nvPr/>
              </p:nvSpPr>
              <p:spPr bwMode="auto">
                <a:xfrm>
                  <a:off x="1167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66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1114" y="3445"/>
                  <a:ext cx="328" cy="5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67" name="Line 98"/>
                <p:cNvSpPr>
                  <a:spLocks noChangeShapeType="1"/>
                </p:cNvSpPr>
                <p:nvPr/>
              </p:nvSpPr>
              <p:spPr bwMode="auto">
                <a:xfrm>
                  <a:off x="1181" y="3355"/>
                  <a:ext cx="237" cy="4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68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1143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69" name="Line 100"/>
                <p:cNvSpPr>
                  <a:spLocks noChangeShapeType="1"/>
                </p:cNvSpPr>
                <p:nvPr/>
              </p:nvSpPr>
              <p:spPr bwMode="auto">
                <a:xfrm>
                  <a:off x="1143" y="3447"/>
                  <a:ext cx="328" cy="5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70" name="Line 101"/>
                <p:cNvSpPr>
                  <a:spLocks noChangeShapeType="1"/>
                </p:cNvSpPr>
                <p:nvPr/>
              </p:nvSpPr>
              <p:spPr bwMode="auto">
                <a:xfrm>
                  <a:off x="1114" y="3503"/>
                  <a:ext cx="403" cy="6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71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1066" y="3501"/>
                  <a:ext cx="405" cy="7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72" name="Line 103"/>
                <p:cNvSpPr>
                  <a:spLocks noChangeShapeType="1"/>
                </p:cNvSpPr>
                <p:nvPr/>
              </p:nvSpPr>
              <p:spPr bwMode="auto">
                <a:xfrm>
                  <a:off x="1066" y="3574"/>
                  <a:ext cx="558" cy="9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73" name="Line 104"/>
                <p:cNvSpPr>
                  <a:spLocks noChangeShapeType="1"/>
                </p:cNvSpPr>
                <p:nvPr/>
              </p:nvSpPr>
              <p:spPr bwMode="auto">
                <a:xfrm flipH="1">
                  <a:off x="961" y="3572"/>
                  <a:ext cx="556" cy="9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74" name="Freeform 105"/>
                <p:cNvSpPr>
                  <a:spLocks/>
                </p:cNvSpPr>
                <p:nvPr/>
              </p:nvSpPr>
              <p:spPr bwMode="auto">
                <a:xfrm>
                  <a:off x="963" y="3671"/>
                  <a:ext cx="661" cy="70"/>
                </a:xfrm>
                <a:custGeom>
                  <a:avLst/>
                  <a:gdLst>
                    <a:gd name="T0" fmla="*/ 0 w 1258"/>
                    <a:gd name="T1" fmla="*/ 0 h 174"/>
                    <a:gd name="T2" fmla="*/ 1 w 1258"/>
                    <a:gd name="T3" fmla="*/ 0 h 174"/>
                    <a:gd name="T4" fmla="*/ 1 w 1258"/>
                    <a:gd name="T5" fmla="*/ 0 h 174"/>
                    <a:gd name="T6" fmla="*/ 0 60000 65536"/>
                    <a:gd name="T7" fmla="*/ 0 60000 65536"/>
                    <a:gd name="T8" fmla="*/ 0 60000 65536"/>
                    <a:gd name="T9" fmla="*/ 0 w 1258"/>
                    <a:gd name="T10" fmla="*/ 0 h 174"/>
                    <a:gd name="T11" fmla="*/ 1258 w 1258"/>
                    <a:gd name="T12" fmla="*/ 174 h 17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58" h="174">
                      <a:moveTo>
                        <a:pt x="0" y="0"/>
                      </a:moveTo>
                      <a:lnTo>
                        <a:pt x="626" y="174"/>
                      </a:lnTo>
                      <a:lnTo>
                        <a:pt x="1258" y="1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75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1242" y="3133"/>
                  <a:ext cx="97" cy="1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76" name="Freeform 107"/>
                <p:cNvSpPr>
                  <a:spLocks/>
                </p:cNvSpPr>
                <p:nvPr/>
              </p:nvSpPr>
              <p:spPr bwMode="auto">
                <a:xfrm>
                  <a:off x="1246" y="3116"/>
                  <a:ext cx="97" cy="35"/>
                </a:xfrm>
                <a:custGeom>
                  <a:avLst/>
                  <a:gdLst>
                    <a:gd name="T0" fmla="*/ 1 w 183"/>
                    <a:gd name="T1" fmla="*/ 0 h 84"/>
                    <a:gd name="T2" fmla="*/ 0 w 183"/>
                    <a:gd name="T3" fmla="*/ 0 h 84"/>
                    <a:gd name="T4" fmla="*/ 1 w 183"/>
                    <a:gd name="T5" fmla="*/ 0 h 84"/>
                    <a:gd name="T6" fmla="*/ 0 60000 65536"/>
                    <a:gd name="T7" fmla="*/ 0 60000 65536"/>
                    <a:gd name="T8" fmla="*/ 0 60000 65536"/>
                    <a:gd name="T9" fmla="*/ 0 w 183"/>
                    <a:gd name="T10" fmla="*/ 0 h 84"/>
                    <a:gd name="T11" fmla="*/ 183 w 183"/>
                    <a:gd name="T12" fmla="*/ 84 h 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3" h="84">
                      <a:moveTo>
                        <a:pt x="183" y="84"/>
                      </a:moveTo>
                      <a:lnTo>
                        <a:pt x="0" y="40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77" name="Line 108"/>
                <p:cNvSpPr>
                  <a:spLocks noChangeShapeType="1"/>
                </p:cNvSpPr>
                <p:nvPr/>
              </p:nvSpPr>
              <p:spPr bwMode="auto">
                <a:xfrm flipH="1" flipV="1">
                  <a:off x="1248" y="3116"/>
                  <a:ext cx="89" cy="1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78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1251" y="3100"/>
                  <a:ext cx="81" cy="1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79" name="Line 110"/>
                <p:cNvSpPr>
                  <a:spLocks noChangeShapeType="1"/>
                </p:cNvSpPr>
                <p:nvPr/>
              </p:nvSpPr>
              <p:spPr bwMode="auto">
                <a:xfrm flipH="1" flipV="1">
                  <a:off x="1253" y="3101"/>
                  <a:ext cx="8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80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1253" y="3085"/>
                  <a:ext cx="75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81" name="Line 112"/>
                <p:cNvSpPr>
                  <a:spLocks noChangeShapeType="1"/>
                </p:cNvSpPr>
                <p:nvPr/>
              </p:nvSpPr>
              <p:spPr bwMode="auto">
                <a:xfrm flipH="1" flipV="1">
                  <a:off x="1255" y="3087"/>
                  <a:ext cx="77" cy="1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82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1255" y="3072"/>
                  <a:ext cx="7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83" name="Line 114"/>
                <p:cNvSpPr>
                  <a:spLocks noChangeShapeType="1"/>
                </p:cNvSpPr>
                <p:nvPr/>
              </p:nvSpPr>
              <p:spPr bwMode="auto">
                <a:xfrm flipH="1" flipV="1">
                  <a:off x="1259" y="3072"/>
                  <a:ext cx="69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84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1259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85" name="Line 116"/>
                <p:cNvSpPr>
                  <a:spLocks noChangeShapeType="1"/>
                </p:cNvSpPr>
                <p:nvPr/>
              </p:nvSpPr>
              <p:spPr bwMode="auto">
                <a:xfrm flipH="1" flipV="1">
                  <a:off x="1261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86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1261" y="3044"/>
                  <a:ext cx="61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87" name="Line 118"/>
                <p:cNvSpPr>
                  <a:spLocks noChangeShapeType="1"/>
                </p:cNvSpPr>
                <p:nvPr/>
              </p:nvSpPr>
              <p:spPr bwMode="auto">
                <a:xfrm flipH="1" flipV="1">
                  <a:off x="1263" y="3044"/>
                  <a:ext cx="6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88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1263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89" name="Line 120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90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1265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91" name="Line 122"/>
                <p:cNvSpPr>
                  <a:spLocks noChangeShapeType="1"/>
                </p:cNvSpPr>
                <p:nvPr/>
              </p:nvSpPr>
              <p:spPr bwMode="auto">
                <a:xfrm flipH="1" flipV="1">
                  <a:off x="1267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92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1267" y="3008"/>
                  <a:ext cx="4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93" name="Freeform 124"/>
                <p:cNvSpPr>
                  <a:spLocks/>
                </p:cNvSpPr>
                <p:nvPr/>
              </p:nvSpPr>
              <p:spPr bwMode="auto">
                <a:xfrm>
                  <a:off x="1267" y="2996"/>
                  <a:ext cx="51" cy="23"/>
                </a:xfrm>
                <a:custGeom>
                  <a:avLst/>
                  <a:gdLst>
                    <a:gd name="T0" fmla="*/ 1 w 94"/>
                    <a:gd name="T1" fmla="*/ 0 h 55"/>
                    <a:gd name="T2" fmla="*/ 0 w 94"/>
                    <a:gd name="T3" fmla="*/ 0 h 55"/>
                    <a:gd name="T4" fmla="*/ 1 w 94"/>
                    <a:gd name="T5" fmla="*/ 0 h 55"/>
                    <a:gd name="T6" fmla="*/ 0 60000 65536"/>
                    <a:gd name="T7" fmla="*/ 0 60000 65536"/>
                    <a:gd name="T8" fmla="*/ 0 60000 65536"/>
                    <a:gd name="T9" fmla="*/ 0 w 94"/>
                    <a:gd name="T10" fmla="*/ 0 h 55"/>
                    <a:gd name="T11" fmla="*/ 94 w 94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4" h="55">
                      <a:moveTo>
                        <a:pt x="94" y="55"/>
                      </a:moveTo>
                      <a:lnTo>
                        <a:pt x="0" y="27"/>
                      </a:lnTo>
                      <a:lnTo>
                        <a:pt x="8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94" name="Line 125"/>
                <p:cNvSpPr>
                  <a:spLocks noChangeShapeType="1"/>
                </p:cNvSpPr>
                <p:nvPr/>
              </p:nvSpPr>
              <p:spPr bwMode="auto">
                <a:xfrm flipH="1" flipV="1">
                  <a:off x="1272" y="2986"/>
                  <a:ext cx="41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95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1272" y="2976"/>
                  <a:ext cx="39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96" name="Line 127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75"/>
                  <a:ext cx="3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97" name="Line 128"/>
                <p:cNvSpPr>
                  <a:spLocks noChangeShapeType="1"/>
                </p:cNvSpPr>
                <p:nvPr/>
              </p:nvSpPr>
              <p:spPr bwMode="auto">
                <a:xfrm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98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99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00" name="Line 131"/>
                <p:cNvSpPr>
                  <a:spLocks noChangeShapeType="1"/>
                </p:cNvSpPr>
                <p:nvPr/>
              </p:nvSpPr>
              <p:spPr bwMode="auto">
                <a:xfrm flipH="1"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01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1278" y="2929"/>
                  <a:ext cx="2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02" name="Line 133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902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03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04" name="Line 13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05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1282" y="2893"/>
                  <a:ext cx="21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06" name="Line 13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86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07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1282" y="2881"/>
                  <a:ext cx="19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08" name="Freeform 139"/>
                <p:cNvSpPr>
                  <a:spLocks/>
                </p:cNvSpPr>
                <p:nvPr/>
              </p:nvSpPr>
              <p:spPr bwMode="auto">
                <a:xfrm>
                  <a:off x="1284" y="2876"/>
                  <a:ext cx="17" cy="12"/>
                </a:xfrm>
                <a:custGeom>
                  <a:avLst/>
                  <a:gdLst>
                    <a:gd name="T0" fmla="*/ 1 w 34"/>
                    <a:gd name="T1" fmla="*/ 0 h 27"/>
                    <a:gd name="T2" fmla="*/ 0 w 34"/>
                    <a:gd name="T3" fmla="*/ 0 h 27"/>
                    <a:gd name="T4" fmla="*/ 1 w 34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34"/>
                    <a:gd name="T10" fmla="*/ 0 h 27"/>
                    <a:gd name="T11" fmla="*/ 34 w 34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" h="27">
                      <a:moveTo>
                        <a:pt x="34" y="27"/>
                      </a:moveTo>
                      <a:lnTo>
                        <a:pt x="0" y="11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09" name="Line 140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6"/>
                  <a:ext cx="17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10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1284" y="2871"/>
                  <a:ext cx="17" cy="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11" name="Line 142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0"/>
                  <a:ext cx="1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12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1284" y="2866"/>
                  <a:ext cx="17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13" name="Freeform 144"/>
                <p:cNvSpPr>
                  <a:spLocks/>
                </p:cNvSpPr>
                <p:nvPr/>
              </p:nvSpPr>
              <p:spPr bwMode="auto">
                <a:xfrm>
                  <a:off x="1284" y="2860"/>
                  <a:ext cx="15" cy="11"/>
                </a:xfrm>
                <a:custGeom>
                  <a:avLst/>
                  <a:gdLst>
                    <a:gd name="T0" fmla="*/ 1 w 28"/>
                    <a:gd name="T1" fmla="*/ 0 h 27"/>
                    <a:gd name="T2" fmla="*/ 0 w 28"/>
                    <a:gd name="T3" fmla="*/ 0 h 27"/>
                    <a:gd name="T4" fmla="*/ 1 w 28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28"/>
                    <a:gd name="T10" fmla="*/ 0 h 27"/>
                    <a:gd name="T11" fmla="*/ 28 w 28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" h="27">
                      <a:moveTo>
                        <a:pt x="28" y="27"/>
                      </a:moveTo>
                      <a:lnTo>
                        <a:pt x="0" y="12"/>
                      </a:lnTo>
                      <a:lnTo>
                        <a:pt x="2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14" name="Line 14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60"/>
                  <a:ext cx="17" cy="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15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1286" y="2856"/>
                  <a:ext cx="13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16" name="Line 14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55"/>
                  <a:ext cx="15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24" name="矩形 23"/>
              <p:cNvSpPr/>
              <p:nvPr/>
            </p:nvSpPr>
            <p:spPr>
              <a:xfrm>
                <a:off x="1726421" y="3879940"/>
                <a:ext cx="240140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4400">
                  <a:defRPr/>
                </a:pPr>
                <a:r>
                  <a:rPr lang="en-US" altLang="zh-CN" sz="5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rPr>
                  <a:t>TRP</a:t>
                </a:r>
                <a:endParaRPr lang="zh-CN" altLang="en-US" sz="5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2106640" y="3310887"/>
                <a:ext cx="478059" cy="1692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defRPr/>
                </a:pPr>
                <a:r>
                  <a:rPr lang="en-US" altLang="zh-CN" sz="5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rPr>
                  <a:t>TRP</a:t>
                </a:r>
                <a:endParaRPr lang="zh-CN" altLang="en-US" sz="5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1406413" y="3587615"/>
                <a:ext cx="335462" cy="1692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defRPr/>
                </a:pPr>
                <a:r>
                  <a:rPr lang="en-US" altLang="zh-CN" sz="5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rPr>
                  <a:t>TRP</a:t>
                </a:r>
                <a:endParaRPr lang="zh-CN" altLang="en-US" sz="5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1933193" y="3593736"/>
                <a:ext cx="240140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4400">
                  <a:defRPr/>
                </a:pPr>
                <a:r>
                  <a:rPr lang="en-US" altLang="zh-CN" sz="5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rPr>
                  <a:t>TRP</a:t>
                </a:r>
                <a:endParaRPr lang="zh-CN" altLang="en-US" sz="5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2358600" y="3602655"/>
                <a:ext cx="240140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4400">
                  <a:defRPr/>
                </a:pPr>
                <a:r>
                  <a:rPr lang="en-US" altLang="zh-CN" sz="5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rPr>
                  <a:t>TRP</a:t>
                </a:r>
                <a:endParaRPr lang="zh-CN" altLang="en-US" sz="5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1728783" y="3311819"/>
                <a:ext cx="240140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4400">
                  <a:defRPr/>
                </a:pPr>
                <a:r>
                  <a:rPr lang="en-US" altLang="zh-CN" sz="5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rPr>
                  <a:t>TRP</a:t>
                </a:r>
                <a:endParaRPr lang="zh-CN" altLang="en-US" sz="5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30" name="Group 81"/>
              <p:cNvGrpSpPr>
                <a:grpSpLocks/>
              </p:cNvGrpSpPr>
              <p:nvPr/>
            </p:nvGrpSpPr>
            <p:grpSpPr bwMode="auto">
              <a:xfrm>
                <a:off x="1548581" y="3256553"/>
                <a:ext cx="127592" cy="388514"/>
                <a:chOff x="856" y="2672"/>
                <a:chExt cx="871" cy="1132"/>
              </a:xfrm>
            </p:grpSpPr>
            <p:sp>
              <p:nvSpPr>
                <p:cNvPr id="885" name="Freeform 82"/>
                <p:cNvSpPr>
                  <a:spLocks/>
                </p:cNvSpPr>
                <p:nvPr/>
              </p:nvSpPr>
              <p:spPr bwMode="auto">
                <a:xfrm>
                  <a:off x="1293" y="2672"/>
                  <a:ext cx="434" cy="1028"/>
                </a:xfrm>
                <a:custGeom>
                  <a:avLst/>
                  <a:gdLst>
                    <a:gd name="T0" fmla="*/ 0 w 831"/>
                    <a:gd name="T1" fmla="*/ 0 h 2500"/>
                    <a:gd name="T2" fmla="*/ 1 w 831"/>
                    <a:gd name="T3" fmla="*/ 0 h 2500"/>
                    <a:gd name="T4" fmla="*/ 1 w 831"/>
                    <a:gd name="T5" fmla="*/ 0 h 2500"/>
                    <a:gd name="T6" fmla="*/ 1 w 831"/>
                    <a:gd name="T7" fmla="*/ 0 h 2500"/>
                    <a:gd name="T8" fmla="*/ 1 w 831"/>
                    <a:gd name="T9" fmla="*/ 0 h 2500"/>
                    <a:gd name="T10" fmla="*/ 1 w 831"/>
                    <a:gd name="T11" fmla="*/ 0 h 2500"/>
                    <a:gd name="T12" fmla="*/ 1 w 831"/>
                    <a:gd name="T13" fmla="*/ 0 h 2500"/>
                    <a:gd name="T14" fmla="*/ 1 w 831"/>
                    <a:gd name="T15" fmla="*/ 0 h 2500"/>
                    <a:gd name="T16" fmla="*/ 1 w 831"/>
                    <a:gd name="T17" fmla="*/ 0 h 2500"/>
                    <a:gd name="T18" fmla="*/ 1 w 831"/>
                    <a:gd name="T19" fmla="*/ 0 h 2500"/>
                    <a:gd name="T20" fmla="*/ 1 w 831"/>
                    <a:gd name="T21" fmla="*/ 0 h 2500"/>
                    <a:gd name="T22" fmla="*/ 1 w 831"/>
                    <a:gd name="T23" fmla="*/ 0 h 2500"/>
                    <a:gd name="T24" fmla="*/ 1 w 831"/>
                    <a:gd name="T25" fmla="*/ 0 h 2500"/>
                    <a:gd name="T26" fmla="*/ 1 w 831"/>
                    <a:gd name="T27" fmla="*/ 0 h 2500"/>
                    <a:gd name="T28" fmla="*/ 1 w 831"/>
                    <a:gd name="T29" fmla="*/ 0 h 2500"/>
                    <a:gd name="T30" fmla="*/ 1 w 831"/>
                    <a:gd name="T31" fmla="*/ 0 h 2500"/>
                    <a:gd name="T32" fmla="*/ 1 w 831"/>
                    <a:gd name="T33" fmla="*/ 0 h 2500"/>
                    <a:gd name="T34" fmla="*/ 1 w 831"/>
                    <a:gd name="T35" fmla="*/ 0 h 2500"/>
                    <a:gd name="T36" fmla="*/ 1 w 831"/>
                    <a:gd name="T37" fmla="*/ 0 h 2500"/>
                    <a:gd name="T38" fmla="*/ 1 w 831"/>
                    <a:gd name="T39" fmla="*/ 0 h 2500"/>
                    <a:gd name="T40" fmla="*/ 1 w 831"/>
                    <a:gd name="T41" fmla="*/ 0 h 2500"/>
                    <a:gd name="T42" fmla="*/ 1 w 831"/>
                    <a:gd name="T43" fmla="*/ 0 h 2500"/>
                    <a:gd name="T44" fmla="*/ 1 w 831"/>
                    <a:gd name="T45" fmla="*/ 0 h 2500"/>
                    <a:gd name="T46" fmla="*/ 1 w 831"/>
                    <a:gd name="T47" fmla="*/ 0 h 2500"/>
                    <a:gd name="T48" fmla="*/ 1 w 831"/>
                    <a:gd name="T49" fmla="*/ 0 h 2500"/>
                    <a:gd name="T50" fmla="*/ 1 w 831"/>
                    <a:gd name="T51" fmla="*/ 0 h 2500"/>
                    <a:gd name="T52" fmla="*/ 1 w 831"/>
                    <a:gd name="T53" fmla="*/ 0 h 2500"/>
                    <a:gd name="T54" fmla="*/ 1 w 831"/>
                    <a:gd name="T55" fmla="*/ 0 h 2500"/>
                    <a:gd name="T56" fmla="*/ 1 w 831"/>
                    <a:gd name="T57" fmla="*/ 0 h 2500"/>
                    <a:gd name="T58" fmla="*/ 1 w 831"/>
                    <a:gd name="T59" fmla="*/ 0 h 2500"/>
                    <a:gd name="T60" fmla="*/ 1 w 831"/>
                    <a:gd name="T61" fmla="*/ 0 h 2500"/>
                    <a:gd name="T62" fmla="*/ 1 w 831"/>
                    <a:gd name="T63" fmla="*/ 0 h 2500"/>
                    <a:gd name="T64" fmla="*/ 1 w 831"/>
                    <a:gd name="T65" fmla="*/ 0 h 2500"/>
                    <a:gd name="T66" fmla="*/ 1 w 831"/>
                    <a:gd name="T67" fmla="*/ 0 h 2500"/>
                    <a:gd name="T68" fmla="*/ 1 w 831"/>
                    <a:gd name="T69" fmla="*/ 0 h 2500"/>
                    <a:gd name="T70" fmla="*/ 1 w 831"/>
                    <a:gd name="T71" fmla="*/ 0 h 2500"/>
                    <a:gd name="T72" fmla="*/ 1 w 831"/>
                    <a:gd name="T73" fmla="*/ 0 h 2500"/>
                    <a:gd name="T74" fmla="*/ 1 w 831"/>
                    <a:gd name="T75" fmla="*/ 0 h 2500"/>
                    <a:gd name="T76" fmla="*/ 1 w 831"/>
                    <a:gd name="T77" fmla="*/ 0 h 2500"/>
                    <a:gd name="T78" fmla="*/ 1 w 831"/>
                    <a:gd name="T79" fmla="*/ 0 h 2500"/>
                    <a:gd name="T80" fmla="*/ 1 w 831"/>
                    <a:gd name="T81" fmla="*/ 0 h 2500"/>
                    <a:gd name="T82" fmla="*/ 1 w 831"/>
                    <a:gd name="T83" fmla="*/ 0 h 2500"/>
                    <a:gd name="T84" fmla="*/ 1 w 831"/>
                    <a:gd name="T85" fmla="*/ 0 h 2500"/>
                    <a:gd name="T86" fmla="*/ 1 w 831"/>
                    <a:gd name="T87" fmla="*/ 0 h 2500"/>
                    <a:gd name="T88" fmla="*/ 1 w 831"/>
                    <a:gd name="T89" fmla="*/ 0 h 2500"/>
                    <a:gd name="T90" fmla="*/ 1 w 831"/>
                    <a:gd name="T91" fmla="*/ 0 h 2500"/>
                    <a:gd name="T92" fmla="*/ 1 w 831"/>
                    <a:gd name="T93" fmla="*/ 0 h 2500"/>
                    <a:gd name="T94" fmla="*/ 1 w 831"/>
                    <a:gd name="T95" fmla="*/ 0 h 2500"/>
                    <a:gd name="T96" fmla="*/ 1 w 831"/>
                    <a:gd name="T97" fmla="*/ 0 h 2500"/>
                    <a:gd name="T98" fmla="*/ 1 w 831"/>
                    <a:gd name="T99" fmla="*/ 0 h 2500"/>
                    <a:gd name="T100" fmla="*/ 1 w 831"/>
                    <a:gd name="T101" fmla="*/ 0 h 2500"/>
                    <a:gd name="T102" fmla="*/ 1 w 831"/>
                    <a:gd name="T103" fmla="*/ 0 h 2500"/>
                    <a:gd name="T104" fmla="*/ 1 w 831"/>
                    <a:gd name="T105" fmla="*/ 0 h 2500"/>
                    <a:gd name="T106" fmla="*/ 1 w 831"/>
                    <a:gd name="T107" fmla="*/ 0 h 2500"/>
                    <a:gd name="T108" fmla="*/ 1 w 831"/>
                    <a:gd name="T109" fmla="*/ 0 h 2500"/>
                    <a:gd name="T110" fmla="*/ 1 w 831"/>
                    <a:gd name="T111" fmla="*/ 0 h 2500"/>
                    <a:gd name="T112" fmla="*/ 1 w 831"/>
                    <a:gd name="T113" fmla="*/ 0 h 2500"/>
                    <a:gd name="T114" fmla="*/ 1 w 831"/>
                    <a:gd name="T115" fmla="*/ 0 h 2500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831"/>
                    <a:gd name="T175" fmla="*/ 0 h 2500"/>
                    <a:gd name="T176" fmla="*/ 831 w 831"/>
                    <a:gd name="T177" fmla="*/ 2500 h 2500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831" h="2500">
                      <a:moveTo>
                        <a:pt x="0" y="0"/>
                      </a:moveTo>
                      <a:lnTo>
                        <a:pt x="1" y="128"/>
                      </a:lnTo>
                      <a:lnTo>
                        <a:pt x="4" y="255"/>
                      </a:lnTo>
                      <a:lnTo>
                        <a:pt x="10" y="380"/>
                      </a:lnTo>
                      <a:lnTo>
                        <a:pt x="17" y="504"/>
                      </a:lnTo>
                      <a:lnTo>
                        <a:pt x="26" y="624"/>
                      </a:lnTo>
                      <a:lnTo>
                        <a:pt x="37" y="743"/>
                      </a:lnTo>
                      <a:lnTo>
                        <a:pt x="50" y="859"/>
                      </a:lnTo>
                      <a:lnTo>
                        <a:pt x="66" y="973"/>
                      </a:lnTo>
                      <a:lnTo>
                        <a:pt x="74" y="1029"/>
                      </a:lnTo>
                      <a:lnTo>
                        <a:pt x="82" y="1084"/>
                      </a:lnTo>
                      <a:lnTo>
                        <a:pt x="91" y="1138"/>
                      </a:lnTo>
                      <a:lnTo>
                        <a:pt x="101" y="1191"/>
                      </a:lnTo>
                      <a:lnTo>
                        <a:pt x="111" y="1244"/>
                      </a:lnTo>
                      <a:lnTo>
                        <a:pt x="121" y="1296"/>
                      </a:lnTo>
                      <a:lnTo>
                        <a:pt x="131" y="1347"/>
                      </a:lnTo>
                      <a:lnTo>
                        <a:pt x="142" y="1397"/>
                      </a:lnTo>
                      <a:lnTo>
                        <a:pt x="154" y="1447"/>
                      </a:lnTo>
                      <a:lnTo>
                        <a:pt x="166" y="1495"/>
                      </a:lnTo>
                      <a:lnTo>
                        <a:pt x="178" y="1544"/>
                      </a:lnTo>
                      <a:lnTo>
                        <a:pt x="190" y="1590"/>
                      </a:lnTo>
                      <a:lnTo>
                        <a:pt x="203" y="1636"/>
                      </a:lnTo>
                      <a:lnTo>
                        <a:pt x="216" y="1680"/>
                      </a:lnTo>
                      <a:lnTo>
                        <a:pt x="230" y="1725"/>
                      </a:lnTo>
                      <a:lnTo>
                        <a:pt x="244" y="1768"/>
                      </a:lnTo>
                      <a:lnTo>
                        <a:pt x="258" y="1809"/>
                      </a:lnTo>
                      <a:lnTo>
                        <a:pt x="273" y="1850"/>
                      </a:lnTo>
                      <a:lnTo>
                        <a:pt x="288" y="1890"/>
                      </a:lnTo>
                      <a:lnTo>
                        <a:pt x="302" y="1928"/>
                      </a:lnTo>
                      <a:lnTo>
                        <a:pt x="319" y="1966"/>
                      </a:lnTo>
                      <a:lnTo>
                        <a:pt x="334" y="2003"/>
                      </a:lnTo>
                      <a:lnTo>
                        <a:pt x="351" y="2039"/>
                      </a:lnTo>
                      <a:lnTo>
                        <a:pt x="367" y="2073"/>
                      </a:lnTo>
                      <a:lnTo>
                        <a:pt x="384" y="2106"/>
                      </a:lnTo>
                      <a:lnTo>
                        <a:pt x="400" y="2138"/>
                      </a:lnTo>
                      <a:lnTo>
                        <a:pt x="418" y="2169"/>
                      </a:lnTo>
                      <a:lnTo>
                        <a:pt x="435" y="2198"/>
                      </a:lnTo>
                      <a:lnTo>
                        <a:pt x="453" y="2226"/>
                      </a:lnTo>
                      <a:lnTo>
                        <a:pt x="471" y="2254"/>
                      </a:lnTo>
                      <a:lnTo>
                        <a:pt x="489" y="2279"/>
                      </a:lnTo>
                      <a:lnTo>
                        <a:pt x="508" y="2303"/>
                      </a:lnTo>
                      <a:lnTo>
                        <a:pt x="526" y="2327"/>
                      </a:lnTo>
                      <a:lnTo>
                        <a:pt x="545" y="2349"/>
                      </a:lnTo>
                      <a:lnTo>
                        <a:pt x="565" y="2368"/>
                      </a:lnTo>
                      <a:lnTo>
                        <a:pt x="584" y="2387"/>
                      </a:lnTo>
                      <a:lnTo>
                        <a:pt x="603" y="2405"/>
                      </a:lnTo>
                      <a:lnTo>
                        <a:pt x="623" y="2421"/>
                      </a:lnTo>
                      <a:lnTo>
                        <a:pt x="644" y="2436"/>
                      </a:lnTo>
                      <a:lnTo>
                        <a:pt x="664" y="2449"/>
                      </a:lnTo>
                      <a:lnTo>
                        <a:pt x="684" y="2461"/>
                      </a:lnTo>
                      <a:lnTo>
                        <a:pt x="705" y="2471"/>
                      </a:lnTo>
                      <a:lnTo>
                        <a:pt x="725" y="2480"/>
                      </a:lnTo>
                      <a:lnTo>
                        <a:pt x="746" y="2486"/>
                      </a:lnTo>
                      <a:lnTo>
                        <a:pt x="767" y="2493"/>
                      </a:lnTo>
                      <a:lnTo>
                        <a:pt x="788" y="2496"/>
                      </a:lnTo>
                      <a:lnTo>
                        <a:pt x="810" y="2499"/>
                      </a:lnTo>
                      <a:lnTo>
                        <a:pt x="831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86" name="Freeform 83"/>
                <p:cNvSpPr>
                  <a:spLocks/>
                </p:cNvSpPr>
                <p:nvPr/>
              </p:nvSpPr>
              <p:spPr bwMode="auto">
                <a:xfrm>
                  <a:off x="856" y="2672"/>
                  <a:ext cx="437" cy="1028"/>
                </a:xfrm>
                <a:custGeom>
                  <a:avLst/>
                  <a:gdLst>
                    <a:gd name="T0" fmla="*/ 1 w 830"/>
                    <a:gd name="T1" fmla="*/ 0 h 2500"/>
                    <a:gd name="T2" fmla="*/ 1 w 830"/>
                    <a:gd name="T3" fmla="*/ 0 h 2500"/>
                    <a:gd name="T4" fmla="*/ 1 w 830"/>
                    <a:gd name="T5" fmla="*/ 0 h 2500"/>
                    <a:gd name="T6" fmla="*/ 1 w 830"/>
                    <a:gd name="T7" fmla="*/ 0 h 2500"/>
                    <a:gd name="T8" fmla="*/ 1 w 830"/>
                    <a:gd name="T9" fmla="*/ 0 h 2500"/>
                    <a:gd name="T10" fmla="*/ 1 w 830"/>
                    <a:gd name="T11" fmla="*/ 0 h 2500"/>
                    <a:gd name="T12" fmla="*/ 1 w 830"/>
                    <a:gd name="T13" fmla="*/ 0 h 2500"/>
                    <a:gd name="T14" fmla="*/ 1 w 830"/>
                    <a:gd name="T15" fmla="*/ 0 h 2500"/>
                    <a:gd name="T16" fmla="*/ 1 w 830"/>
                    <a:gd name="T17" fmla="*/ 0 h 2500"/>
                    <a:gd name="T18" fmla="*/ 1 w 830"/>
                    <a:gd name="T19" fmla="*/ 0 h 2500"/>
                    <a:gd name="T20" fmla="*/ 1 w 830"/>
                    <a:gd name="T21" fmla="*/ 0 h 2500"/>
                    <a:gd name="T22" fmla="*/ 1 w 830"/>
                    <a:gd name="T23" fmla="*/ 0 h 2500"/>
                    <a:gd name="T24" fmla="*/ 1 w 830"/>
                    <a:gd name="T25" fmla="*/ 0 h 2500"/>
                    <a:gd name="T26" fmla="*/ 1 w 830"/>
                    <a:gd name="T27" fmla="*/ 0 h 2500"/>
                    <a:gd name="T28" fmla="*/ 1 w 830"/>
                    <a:gd name="T29" fmla="*/ 0 h 2500"/>
                    <a:gd name="T30" fmla="*/ 1 w 830"/>
                    <a:gd name="T31" fmla="*/ 0 h 2500"/>
                    <a:gd name="T32" fmla="*/ 1 w 830"/>
                    <a:gd name="T33" fmla="*/ 0 h 2500"/>
                    <a:gd name="T34" fmla="*/ 1 w 830"/>
                    <a:gd name="T35" fmla="*/ 0 h 2500"/>
                    <a:gd name="T36" fmla="*/ 1 w 830"/>
                    <a:gd name="T37" fmla="*/ 0 h 2500"/>
                    <a:gd name="T38" fmla="*/ 1 w 830"/>
                    <a:gd name="T39" fmla="*/ 0 h 2500"/>
                    <a:gd name="T40" fmla="*/ 1 w 830"/>
                    <a:gd name="T41" fmla="*/ 0 h 2500"/>
                    <a:gd name="T42" fmla="*/ 1 w 830"/>
                    <a:gd name="T43" fmla="*/ 0 h 2500"/>
                    <a:gd name="T44" fmla="*/ 1 w 830"/>
                    <a:gd name="T45" fmla="*/ 0 h 2500"/>
                    <a:gd name="T46" fmla="*/ 1 w 830"/>
                    <a:gd name="T47" fmla="*/ 0 h 2500"/>
                    <a:gd name="T48" fmla="*/ 1 w 830"/>
                    <a:gd name="T49" fmla="*/ 0 h 2500"/>
                    <a:gd name="T50" fmla="*/ 1 w 830"/>
                    <a:gd name="T51" fmla="*/ 0 h 2500"/>
                    <a:gd name="T52" fmla="*/ 1 w 830"/>
                    <a:gd name="T53" fmla="*/ 0 h 2500"/>
                    <a:gd name="T54" fmla="*/ 1 w 830"/>
                    <a:gd name="T55" fmla="*/ 0 h 2500"/>
                    <a:gd name="T56" fmla="*/ 1 w 830"/>
                    <a:gd name="T57" fmla="*/ 0 h 2500"/>
                    <a:gd name="T58" fmla="*/ 1 w 830"/>
                    <a:gd name="T59" fmla="*/ 0 h 2500"/>
                    <a:gd name="T60" fmla="*/ 1 w 830"/>
                    <a:gd name="T61" fmla="*/ 0 h 2500"/>
                    <a:gd name="T62" fmla="*/ 1 w 830"/>
                    <a:gd name="T63" fmla="*/ 0 h 2500"/>
                    <a:gd name="T64" fmla="*/ 1 w 830"/>
                    <a:gd name="T65" fmla="*/ 0 h 2500"/>
                    <a:gd name="T66" fmla="*/ 1 w 830"/>
                    <a:gd name="T67" fmla="*/ 0 h 2500"/>
                    <a:gd name="T68" fmla="*/ 1 w 830"/>
                    <a:gd name="T69" fmla="*/ 0 h 2500"/>
                    <a:gd name="T70" fmla="*/ 1 w 830"/>
                    <a:gd name="T71" fmla="*/ 0 h 2500"/>
                    <a:gd name="T72" fmla="*/ 1 w 830"/>
                    <a:gd name="T73" fmla="*/ 0 h 2500"/>
                    <a:gd name="T74" fmla="*/ 1 w 830"/>
                    <a:gd name="T75" fmla="*/ 0 h 2500"/>
                    <a:gd name="T76" fmla="*/ 1 w 830"/>
                    <a:gd name="T77" fmla="*/ 0 h 2500"/>
                    <a:gd name="T78" fmla="*/ 1 w 830"/>
                    <a:gd name="T79" fmla="*/ 0 h 2500"/>
                    <a:gd name="T80" fmla="*/ 1 w 830"/>
                    <a:gd name="T81" fmla="*/ 0 h 2500"/>
                    <a:gd name="T82" fmla="*/ 1 w 830"/>
                    <a:gd name="T83" fmla="*/ 0 h 2500"/>
                    <a:gd name="T84" fmla="*/ 1 w 830"/>
                    <a:gd name="T85" fmla="*/ 0 h 2500"/>
                    <a:gd name="T86" fmla="*/ 1 w 830"/>
                    <a:gd name="T87" fmla="*/ 0 h 2500"/>
                    <a:gd name="T88" fmla="*/ 1 w 830"/>
                    <a:gd name="T89" fmla="*/ 0 h 2500"/>
                    <a:gd name="T90" fmla="*/ 1 w 830"/>
                    <a:gd name="T91" fmla="*/ 0 h 2500"/>
                    <a:gd name="T92" fmla="*/ 1 w 830"/>
                    <a:gd name="T93" fmla="*/ 0 h 2500"/>
                    <a:gd name="T94" fmla="*/ 1 w 830"/>
                    <a:gd name="T95" fmla="*/ 0 h 2500"/>
                    <a:gd name="T96" fmla="*/ 1 w 830"/>
                    <a:gd name="T97" fmla="*/ 0 h 2500"/>
                    <a:gd name="T98" fmla="*/ 1 w 830"/>
                    <a:gd name="T99" fmla="*/ 0 h 2500"/>
                    <a:gd name="T100" fmla="*/ 1 w 830"/>
                    <a:gd name="T101" fmla="*/ 0 h 2500"/>
                    <a:gd name="T102" fmla="*/ 1 w 830"/>
                    <a:gd name="T103" fmla="*/ 0 h 2500"/>
                    <a:gd name="T104" fmla="*/ 1 w 830"/>
                    <a:gd name="T105" fmla="*/ 0 h 2500"/>
                    <a:gd name="T106" fmla="*/ 1 w 830"/>
                    <a:gd name="T107" fmla="*/ 0 h 2500"/>
                    <a:gd name="T108" fmla="*/ 1 w 830"/>
                    <a:gd name="T109" fmla="*/ 0 h 2500"/>
                    <a:gd name="T110" fmla="*/ 1 w 830"/>
                    <a:gd name="T111" fmla="*/ 0 h 2500"/>
                    <a:gd name="T112" fmla="*/ 0 w 830"/>
                    <a:gd name="T113" fmla="*/ 0 h 250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830"/>
                    <a:gd name="T172" fmla="*/ 0 h 2500"/>
                    <a:gd name="T173" fmla="*/ 830 w 830"/>
                    <a:gd name="T174" fmla="*/ 2500 h 250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830" h="2500">
                      <a:moveTo>
                        <a:pt x="830" y="0"/>
                      </a:moveTo>
                      <a:lnTo>
                        <a:pt x="829" y="128"/>
                      </a:lnTo>
                      <a:lnTo>
                        <a:pt x="826" y="255"/>
                      </a:lnTo>
                      <a:lnTo>
                        <a:pt x="821" y="380"/>
                      </a:lnTo>
                      <a:lnTo>
                        <a:pt x="813" y="504"/>
                      </a:lnTo>
                      <a:lnTo>
                        <a:pt x="805" y="624"/>
                      </a:lnTo>
                      <a:lnTo>
                        <a:pt x="793" y="743"/>
                      </a:lnTo>
                      <a:lnTo>
                        <a:pt x="780" y="859"/>
                      </a:lnTo>
                      <a:lnTo>
                        <a:pt x="765" y="973"/>
                      </a:lnTo>
                      <a:lnTo>
                        <a:pt x="757" y="1029"/>
                      </a:lnTo>
                      <a:lnTo>
                        <a:pt x="749" y="1084"/>
                      </a:lnTo>
                      <a:lnTo>
                        <a:pt x="740" y="1138"/>
                      </a:lnTo>
                      <a:lnTo>
                        <a:pt x="730" y="1191"/>
                      </a:lnTo>
                      <a:lnTo>
                        <a:pt x="720" y="1244"/>
                      </a:lnTo>
                      <a:lnTo>
                        <a:pt x="710" y="1296"/>
                      </a:lnTo>
                      <a:lnTo>
                        <a:pt x="699" y="1347"/>
                      </a:lnTo>
                      <a:lnTo>
                        <a:pt x="688" y="1397"/>
                      </a:lnTo>
                      <a:lnTo>
                        <a:pt x="677" y="1447"/>
                      </a:lnTo>
                      <a:lnTo>
                        <a:pt x="665" y="1495"/>
                      </a:lnTo>
                      <a:lnTo>
                        <a:pt x="653" y="1544"/>
                      </a:lnTo>
                      <a:lnTo>
                        <a:pt x="641" y="1590"/>
                      </a:lnTo>
                      <a:lnTo>
                        <a:pt x="628" y="1636"/>
                      </a:lnTo>
                      <a:lnTo>
                        <a:pt x="614" y="1680"/>
                      </a:lnTo>
                      <a:lnTo>
                        <a:pt x="601" y="1725"/>
                      </a:lnTo>
                      <a:lnTo>
                        <a:pt x="587" y="1768"/>
                      </a:lnTo>
                      <a:lnTo>
                        <a:pt x="573" y="1809"/>
                      </a:lnTo>
                      <a:lnTo>
                        <a:pt x="558" y="1850"/>
                      </a:lnTo>
                      <a:lnTo>
                        <a:pt x="543" y="1890"/>
                      </a:lnTo>
                      <a:lnTo>
                        <a:pt x="528" y="1928"/>
                      </a:lnTo>
                      <a:lnTo>
                        <a:pt x="512" y="1966"/>
                      </a:lnTo>
                      <a:lnTo>
                        <a:pt x="497" y="2003"/>
                      </a:lnTo>
                      <a:lnTo>
                        <a:pt x="480" y="2039"/>
                      </a:lnTo>
                      <a:lnTo>
                        <a:pt x="464" y="2073"/>
                      </a:lnTo>
                      <a:lnTo>
                        <a:pt x="447" y="2106"/>
                      </a:lnTo>
                      <a:lnTo>
                        <a:pt x="430" y="2138"/>
                      </a:lnTo>
                      <a:lnTo>
                        <a:pt x="413" y="2169"/>
                      </a:lnTo>
                      <a:lnTo>
                        <a:pt x="396" y="2198"/>
                      </a:lnTo>
                      <a:lnTo>
                        <a:pt x="378" y="2226"/>
                      </a:lnTo>
                      <a:lnTo>
                        <a:pt x="359" y="2254"/>
                      </a:lnTo>
                      <a:lnTo>
                        <a:pt x="342" y="2279"/>
                      </a:lnTo>
                      <a:lnTo>
                        <a:pt x="323" y="2303"/>
                      </a:lnTo>
                      <a:lnTo>
                        <a:pt x="304" y="2327"/>
                      </a:lnTo>
                      <a:lnTo>
                        <a:pt x="285" y="2349"/>
                      </a:lnTo>
                      <a:lnTo>
                        <a:pt x="266" y="2368"/>
                      </a:lnTo>
                      <a:lnTo>
                        <a:pt x="246" y="2387"/>
                      </a:lnTo>
                      <a:lnTo>
                        <a:pt x="226" y="2405"/>
                      </a:lnTo>
                      <a:lnTo>
                        <a:pt x="207" y="2421"/>
                      </a:lnTo>
                      <a:lnTo>
                        <a:pt x="187" y="2436"/>
                      </a:lnTo>
                      <a:lnTo>
                        <a:pt x="167" y="2449"/>
                      </a:lnTo>
                      <a:lnTo>
                        <a:pt x="146" y="2461"/>
                      </a:lnTo>
                      <a:lnTo>
                        <a:pt x="126" y="2471"/>
                      </a:lnTo>
                      <a:lnTo>
                        <a:pt x="106" y="2480"/>
                      </a:lnTo>
                      <a:lnTo>
                        <a:pt x="85" y="2486"/>
                      </a:lnTo>
                      <a:lnTo>
                        <a:pt x="64" y="2493"/>
                      </a:lnTo>
                      <a:lnTo>
                        <a:pt x="42" y="2496"/>
                      </a:lnTo>
                      <a:lnTo>
                        <a:pt x="21" y="2499"/>
                      </a:lnTo>
                      <a:lnTo>
                        <a:pt x="0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87" name="Line 84"/>
                <p:cNvSpPr>
                  <a:spLocks noChangeShapeType="1"/>
                </p:cNvSpPr>
                <p:nvPr/>
              </p:nvSpPr>
              <p:spPr bwMode="auto">
                <a:xfrm>
                  <a:off x="1292" y="2931"/>
                  <a:ext cx="1" cy="873"/>
                </a:xfrm>
                <a:prstGeom prst="line">
                  <a:avLst/>
                </a:prstGeom>
                <a:noFill/>
                <a:ln w="12700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88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1181" y="3320"/>
                  <a:ext cx="208" cy="3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89" name="Line 86"/>
                <p:cNvSpPr>
                  <a:spLocks noChangeShapeType="1"/>
                </p:cNvSpPr>
                <p:nvPr/>
              </p:nvSpPr>
              <p:spPr bwMode="auto">
                <a:xfrm>
                  <a:off x="1194" y="3324"/>
                  <a:ext cx="208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90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19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91" name="Line 88"/>
                <p:cNvSpPr>
                  <a:spLocks noChangeShapeType="1"/>
                </p:cNvSpPr>
                <p:nvPr/>
              </p:nvSpPr>
              <p:spPr bwMode="auto">
                <a:xfrm>
                  <a:off x="120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92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1204" y="3258"/>
                  <a:ext cx="166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93" name="Line 90"/>
                <p:cNvSpPr>
                  <a:spLocks noChangeShapeType="1"/>
                </p:cNvSpPr>
                <p:nvPr/>
              </p:nvSpPr>
              <p:spPr bwMode="auto">
                <a:xfrm>
                  <a:off x="1213" y="3261"/>
                  <a:ext cx="166" cy="2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94" name="Line 91"/>
                <p:cNvSpPr>
                  <a:spLocks noChangeShapeType="1"/>
                </p:cNvSpPr>
                <p:nvPr/>
              </p:nvSpPr>
              <p:spPr bwMode="auto">
                <a:xfrm flipH="1" flipV="1">
                  <a:off x="1221" y="3235"/>
                  <a:ext cx="147" cy="2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95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215" y="3233"/>
                  <a:ext cx="149" cy="2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96" name="Freeform 93"/>
                <p:cNvSpPr>
                  <a:spLocks/>
                </p:cNvSpPr>
                <p:nvPr/>
              </p:nvSpPr>
              <p:spPr bwMode="auto">
                <a:xfrm>
                  <a:off x="1221" y="3151"/>
                  <a:ext cx="137" cy="84"/>
                </a:xfrm>
                <a:custGeom>
                  <a:avLst/>
                  <a:gdLst>
                    <a:gd name="T0" fmla="*/ 0 w 258"/>
                    <a:gd name="T1" fmla="*/ 0 h 205"/>
                    <a:gd name="T2" fmla="*/ 1 w 258"/>
                    <a:gd name="T3" fmla="*/ 0 h 205"/>
                    <a:gd name="T4" fmla="*/ 1 w 258"/>
                    <a:gd name="T5" fmla="*/ 0 h 205"/>
                    <a:gd name="T6" fmla="*/ 1 w 258"/>
                    <a:gd name="T7" fmla="*/ 0 h 205"/>
                    <a:gd name="T8" fmla="*/ 1 w 258"/>
                    <a:gd name="T9" fmla="*/ 0 h 20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05"/>
                    <a:gd name="T17" fmla="*/ 258 w 258"/>
                    <a:gd name="T18" fmla="*/ 205 h 20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05">
                      <a:moveTo>
                        <a:pt x="0" y="205"/>
                      </a:moveTo>
                      <a:lnTo>
                        <a:pt x="258" y="147"/>
                      </a:lnTo>
                      <a:lnTo>
                        <a:pt x="23" y="97"/>
                      </a:lnTo>
                      <a:lnTo>
                        <a:pt x="239" y="48"/>
                      </a:lnTo>
                      <a:lnTo>
                        <a:pt x="40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97" name="Freeform 94"/>
                <p:cNvSpPr>
                  <a:spLocks/>
                </p:cNvSpPr>
                <p:nvPr/>
              </p:nvSpPr>
              <p:spPr bwMode="auto">
                <a:xfrm>
                  <a:off x="1227" y="3151"/>
                  <a:ext cx="137" cy="82"/>
                </a:xfrm>
                <a:custGeom>
                  <a:avLst/>
                  <a:gdLst>
                    <a:gd name="T0" fmla="*/ 1 w 257"/>
                    <a:gd name="T1" fmla="*/ 0 h 203"/>
                    <a:gd name="T2" fmla="*/ 0 w 257"/>
                    <a:gd name="T3" fmla="*/ 0 h 203"/>
                    <a:gd name="T4" fmla="*/ 1 w 257"/>
                    <a:gd name="T5" fmla="*/ 0 h 203"/>
                    <a:gd name="T6" fmla="*/ 1 w 257"/>
                    <a:gd name="T7" fmla="*/ 0 h 203"/>
                    <a:gd name="T8" fmla="*/ 1 w 257"/>
                    <a:gd name="T9" fmla="*/ 0 h 2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7"/>
                    <a:gd name="T16" fmla="*/ 0 h 203"/>
                    <a:gd name="T17" fmla="*/ 257 w 257"/>
                    <a:gd name="T18" fmla="*/ 203 h 2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7" h="203">
                      <a:moveTo>
                        <a:pt x="257" y="203"/>
                      </a:moveTo>
                      <a:lnTo>
                        <a:pt x="0" y="147"/>
                      </a:lnTo>
                      <a:lnTo>
                        <a:pt x="235" y="95"/>
                      </a:lnTo>
                      <a:lnTo>
                        <a:pt x="19" y="46"/>
                      </a:lnTo>
                      <a:lnTo>
                        <a:pt x="21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98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1167" y="3355"/>
                  <a:ext cx="235" cy="4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99" name="Line 96"/>
                <p:cNvSpPr>
                  <a:spLocks noChangeShapeType="1"/>
                </p:cNvSpPr>
                <p:nvPr/>
              </p:nvSpPr>
              <p:spPr bwMode="auto">
                <a:xfrm>
                  <a:off x="1167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00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1114" y="3445"/>
                  <a:ext cx="328" cy="5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01" name="Line 98"/>
                <p:cNvSpPr>
                  <a:spLocks noChangeShapeType="1"/>
                </p:cNvSpPr>
                <p:nvPr/>
              </p:nvSpPr>
              <p:spPr bwMode="auto">
                <a:xfrm>
                  <a:off x="1181" y="3355"/>
                  <a:ext cx="237" cy="4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02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1143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03" name="Line 100"/>
                <p:cNvSpPr>
                  <a:spLocks noChangeShapeType="1"/>
                </p:cNvSpPr>
                <p:nvPr/>
              </p:nvSpPr>
              <p:spPr bwMode="auto">
                <a:xfrm>
                  <a:off x="1143" y="3447"/>
                  <a:ext cx="328" cy="5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04" name="Line 101"/>
                <p:cNvSpPr>
                  <a:spLocks noChangeShapeType="1"/>
                </p:cNvSpPr>
                <p:nvPr/>
              </p:nvSpPr>
              <p:spPr bwMode="auto">
                <a:xfrm>
                  <a:off x="1114" y="3503"/>
                  <a:ext cx="403" cy="6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05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1066" y="3501"/>
                  <a:ext cx="405" cy="7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06" name="Line 103"/>
                <p:cNvSpPr>
                  <a:spLocks noChangeShapeType="1"/>
                </p:cNvSpPr>
                <p:nvPr/>
              </p:nvSpPr>
              <p:spPr bwMode="auto">
                <a:xfrm>
                  <a:off x="1066" y="3574"/>
                  <a:ext cx="558" cy="9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07" name="Line 104"/>
                <p:cNvSpPr>
                  <a:spLocks noChangeShapeType="1"/>
                </p:cNvSpPr>
                <p:nvPr/>
              </p:nvSpPr>
              <p:spPr bwMode="auto">
                <a:xfrm flipH="1">
                  <a:off x="961" y="3572"/>
                  <a:ext cx="556" cy="9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08" name="Freeform 105"/>
                <p:cNvSpPr>
                  <a:spLocks/>
                </p:cNvSpPr>
                <p:nvPr/>
              </p:nvSpPr>
              <p:spPr bwMode="auto">
                <a:xfrm>
                  <a:off x="963" y="3671"/>
                  <a:ext cx="661" cy="70"/>
                </a:xfrm>
                <a:custGeom>
                  <a:avLst/>
                  <a:gdLst>
                    <a:gd name="T0" fmla="*/ 0 w 1258"/>
                    <a:gd name="T1" fmla="*/ 0 h 174"/>
                    <a:gd name="T2" fmla="*/ 1 w 1258"/>
                    <a:gd name="T3" fmla="*/ 0 h 174"/>
                    <a:gd name="T4" fmla="*/ 1 w 1258"/>
                    <a:gd name="T5" fmla="*/ 0 h 174"/>
                    <a:gd name="T6" fmla="*/ 0 60000 65536"/>
                    <a:gd name="T7" fmla="*/ 0 60000 65536"/>
                    <a:gd name="T8" fmla="*/ 0 60000 65536"/>
                    <a:gd name="T9" fmla="*/ 0 w 1258"/>
                    <a:gd name="T10" fmla="*/ 0 h 174"/>
                    <a:gd name="T11" fmla="*/ 1258 w 1258"/>
                    <a:gd name="T12" fmla="*/ 174 h 17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58" h="174">
                      <a:moveTo>
                        <a:pt x="0" y="0"/>
                      </a:moveTo>
                      <a:lnTo>
                        <a:pt x="626" y="174"/>
                      </a:lnTo>
                      <a:lnTo>
                        <a:pt x="1258" y="1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09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1242" y="3133"/>
                  <a:ext cx="97" cy="1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10" name="Freeform 107"/>
                <p:cNvSpPr>
                  <a:spLocks/>
                </p:cNvSpPr>
                <p:nvPr/>
              </p:nvSpPr>
              <p:spPr bwMode="auto">
                <a:xfrm>
                  <a:off x="1246" y="3116"/>
                  <a:ext cx="97" cy="35"/>
                </a:xfrm>
                <a:custGeom>
                  <a:avLst/>
                  <a:gdLst>
                    <a:gd name="T0" fmla="*/ 1 w 183"/>
                    <a:gd name="T1" fmla="*/ 0 h 84"/>
                    <a:gd name="T2" fmla="*/ 0 w 183"/>
                    <a:gd name="T3" fmla="*/ 0 h 84"/>
                    <a:gd name="T4" fmla="*/ 1 w 183"/>
                    <a:gd name="T5" fmla="*/ 0 h 84"/>
                    <a:gd name="T6" fmla="*/ 0 60000 65536"/>
                    <a:gd name="T7" fmla="*/ 0 60000 65536"/>
                    <a:gd name="T8" fmla="*/ 0 60000 65536"/>
                    <a:gd name="T9" fmla="*/ 0 w 183"/>
                    <a:gd name="T10" fmla="*/ 0 h 84"/>
                    <a:gd name="T11" fmla="*/ 183 w 183"/>
                    <a:gd name="T12" fmla="*/ 84 h 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3" h="84">
                      <a:moveTo>
                        <a:pt x="183" y="84"/>
                      </a:moveTo>
                      <a:lnTo>
                        <a:pt x="0" y="40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11" name="Line 108"/>
                <p:cNvSpPr>
                  <a:spLocks noChangeShapeType="1"/>
                </p:cNvSpPr>
                <p:nvPr/>
              </p:nvSpPr>
              <p:spPr bwMode="auto">
                <a:xfrm flipH="1" flipV="1">
                  <a:off x="1248" y="3116"/>
                  <a:ext cx="89" cy="1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12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1251" y="3100"/>
                  <a:ext cx="81" cy="1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13" name="Line 110"/>
                <p:cNvSpPr>
                  <a:spLocks noChangeShapeType="1"/>
                </p:cNvSpPr>
                <p:nvPr/>
              </p:nvSpPr>
              <p:spPr bwMode="auto">
                <a:xfrm flipH="1" flipV="1">
                  <a:off x="1253" y="3101"/>
                  <a:ext cx="8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14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1253" y="3085"/>
                  <a:ext cx="75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15" name="Line 112"/>
                <p:cNvSpPr>
                  <a:spLocks noChangeShapeType="1"/>
                </p:cNvSpPr>
                <p:nvPr/>
              </p:nvSpPr>
              <p:spPr bwMode="auto">
                <a:xfrm flipH="1" flipV="1">
                  <a:off x="1255" y="3087"/>
                  <a:ext cx="77" cy="1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16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1255" y="3072"/>
                  <a:ext cx="7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17" name="Line 114"/>
                <p:cNvSpPr>
                  <a:spLocks noChangeShapeType="1"/>
                </p:cNvSpPr>
                <p:nvPr/>
              </p:nvSpPr>
              <p:spPr bwMode="auto">
                <a:xfrm flipH="1" flipV="1">
                  <a:off x="1259" y="3072"/>
                  <a:ext cx="69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18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1259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19" name="Line 116"/>
                <p:cNvSpPr>
                  <a:spLocks noChangeShapeType="1"/>
                </p:cNvSpPr>
                <p:nvPr/>
              </p:nvSpPr>
              <p:spPr bwMode="auto">
                <a:xfrm flipH="1" flipV="1">
                  <a:off x="1261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20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1261" y="3044"/>
                  <a:ext cx="61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21" name="Line 118"/>
                <p:cNvSpPr>
                  <a:spLocks noChangeShapeType="1"/>
                </p:cNvSpPr>
                <p:nvPr/>
              </p:nvSpPr>
              <p:spPr bwMode="auto">
                <a:xfrm flipH="1" flipV="1">
                  <a:off x="1263" y="3044"/>
                  <a:ext cx="6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22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1263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23" name="Line 120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24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1265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25" name="Line 122"/>
                <p:cNvSpPr>
                  <a:spLocks noChangeShapeType="1"/>
                </p:cNvSpPr>
                <p:nvPr/>
              </p:nvSpPr>
              <p:spPr bwMode="auto">
                <a:xfrm flipH="1" flipV="1">
                  <a:off x="1267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26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1267" y="3008"/>
                  <a:ext cx="4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27" name="Freeform 124"/>
                <p:cNvSpPr>
                  <a:spLocks/>
                </p:cNvSpPr>
                <p:nvPr/>
              </p:nvSpPr>
              <p:spPr bwMode="auto">
                <a:xfrm>
                  <a:off x="1267" y="2996"/>
                  <a:ext cx="51" cy="23"/>
                </a:xfrm>
                <a:custGeom>
                  <a:avLst/>
                  <a:gdLst>
                    <a:gd name="T0" fmla="*/ 1 w 94"/>
                    <a:gd name="T1" fmla="*/ 0 h 55"/>
                    <a:gd name="T2" fmla="*/ 0 w 94"/>
                    <a:gd name="T3" fmla="*/ 0 h 55"/>
                    <a:gd name="T4" fmla="*/ 1 w 94"/>
                    <a:gd name="T5" fmla="*/ 0 h 55"/>
                    <a:gd name="T6" fmla="*/ 0 60000 65536"/>
                    <a:gd name="T7" fmla="*/ 0 60000 65536"/>
                    <a:gd name="T8" fmla="*/ 0 60000 65536"/>
                    <a:gd name="T9" fmla="*/ 0 w 94"/>
                    <a:gd name="T10" fmla="*/ 0 h 55"/>
                    <a:gd name="T11" fmla="*/ 94 w 94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4" h="55">
                      <a:moveTo>
                        <a:pt x="94" y="55"/>
                      </a:moveTo>
                      <a:lnTo>
                        <a:pt x="0" y="27"/>
                      </a:lnTo>
                      <a:lnTo>
                        <a:pt x="8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28" name="Line 125"/>
                <p:cNvSpPr>
                  <a:spLocks noChangeShapeType="1"/>
                </p:cNvSpPr>
                <p:nvPr/>
              </p:nvSpPr>
              <p:spPr bwMode="auto">
                <a:xfrm flipH="1" flipV="1">
                  <a:off x="1272" y="2986"/>
                  <a:ext cx="41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29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1272" y="2976"/>
                  <a:ext cx="39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30" name="Line 127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75"/>
                  <a:ext cx="3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31" name="Line 128"/>
                <p:cNvSpPr>
                  <a:spLocks noChangeShapeType="1"/>
                </p:cNvSpPr>
                <p:nvPr/>
              </p:nvSpPr>
              <p:spPr bwMode="auto">
                <a:xfrm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32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33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34" name="Line 131"/>
                <p:cNvSpPr>
                  <a:spLocks noChangeShapeType="1"/>
                </p:cNvSpPr>
                <p:nvPr/>
              </p:nvSpPr>
              <p:spPr bwMode="auto">
                <a:xfrm flipH="1"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35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1278" y="2929"/>
                  <a:ext cx="2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36" name="Line 133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902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37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38" name="Line 13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39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1282" y="2893"/>
                  <a:ext cx="21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40" name="Line 13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86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41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1282" y="2881"/>
                  <a:ext cx="19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42" name="Freeform 139"/>
                <p:cNvSpPr>
                  <a:spLocks/>
                </p:cNvSpPr>
                <p:nvPr/>
              </p:nvSpPr>
              <p:spPr bwMode="auto">
                <a:xfrm>
                  <a:off x="1284" y="2876"/>
                  <a:ext cx="17" cy="12"/>
                </a:xfrm>
                <a:custGeom>
                  <a:avLst/>
                  <a:gdLst>
                    <a:gd name="T0" fmla="*/ 1 w 34"/>
                    <a:gd name="T1" fmla="*/ 0 h 27"/>
                    <a:gd name="T2" fmla="*/ 0 w 34"/>
                    <a:gd name="T3" fmla="*/ 0 h 27"/>
                    <a:gd name="T4" fmla="*/ 1 w 34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34"/>
                    <a:gd name="T10" fmla="*/ 0 h 27"/>
                    <a:gd name="T11" fmla="*/ 34 w 34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" h="27">
                      <a:moveTo>
                        <a:pt x="34" y="27"/>
                      </a:moveTo>
                      <a:lnTo>
                        <a:pt x="0" y="11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43" name="Line 140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6"/>
                  <a:ext cx="17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44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1284" y="2871"/>
                  <a:ext cx="17" cy="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45" name="Line 142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0"/>
                  <a:ext cx="1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46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1284" y="2866"/>
                  <a:ext cx="17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47" name="Freeform 144"/>
                <p:cNvSpPr>
                  <a:spLocks/>
                </p:cNvSpPr>
                <p:nvPr/>
              </p:nvSpPr>
              <p:spPr bwMode="auto">
                <a:xfrm>
                  <a:off x="1284" y="2860"/>
                  <a:ext cx="15" cy="11"/>
                </a:xfrm>
                <a:custGeom>
                  <a:avLst/>
                  <a:gdLst>
                    <a:gd name="T0" fmla="*/ 1 w 28"/>
                    <a:gd name="T1" fmla="*/ 0 h 27"/>
                    <a:gd name="T2" fmla="*/ 0 w 28"/>
                    <a:gd name="T3" fmla="*/ 0 h 27"/>
                    <a:gd name="T4" fmla="*/ 1 w 28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28"/>
                    <a:gd name="T10" fmla="*/ 0 h 27"/>
                    <a:gd name="T11" fmla="*/ 28 w 28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" h="27">
                      <a:moveTo>
                        <a:pt x="28" y="27"/>
                      </a:moveTo>
                      <a:lnTo>
                        <a:pt x="0" y="12"/>
                      </a:lnTo>
                      <a:lnTo>
                        <a:pt x="2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48" name="Line 14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60"/>
                  <a:ext cx="17" cy="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49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1286" y="2856"/>
                  <a:ext cx="13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50" name="Line 14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55"/>
                  <a:ext cx="15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31" name="AutoShape 178"/>
              <p:cNvSpPr>
                <a:spLocks noChangeArrowheads="1"/>
              </p:cNvSpPr>
              <p:nvPr/>
            </p:nvSpPr>
            <p:spPr bwMode="auto">
              <a:xfrm rot="5400000">
                <a:off x="2261996" y="2254818"/>
                <a:ext cx="368843" cy="415219"/>
              </a:xfrm>
              <a:prstGeom prst="hexagon">
                <a:avLst>
                  <a:gd name="adj" fmla="val 25000"/>
                  <a:gd name="vf" fmla="val 115470"/>
                </a:avLst>
              </a:prstGeom>
              <a:gradFill rotWithShape="1">
                <a:gsLst>
                  <a:gs pos="0">
                    <a:srgbClr val="4BACC6">
                      <a:tint val="50000"/>
                      <a:satMod val="300000"/>
                    </a:srgbClr>
                  </a:gs>
                  <a:gs pos="35000">
                    <a:srgbClr val="4BACC6">
                      <a:tint val="37000"/>
                      <a:satMod val="300000"/>
                    </a:srgbClr>
                  </a:gs>
                  <a:gs pos="100000">
                    <a:srgbClr val="4BACC6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>
                <a:defPPr>
                  <a:defRPr lang="en-GB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500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2" name="AutoShape 178"/>
              <p:cNvSpPr>
                <a:spLocks noChangeArrowheads="1"/>
              </p:cNvSpPr>
              <p:nvPr/>
            </p:nvSpPr>
            <p:spPr bwMode="auto">
              <a:xfrm rot="5400000">
                <a:off x="2258545" y="2833486"/>
                <a:ext cx="368843" cy="415219"/>
              </a:xfrm>
              <a:prstGeom prst="hexagon">
                <a:avLst>
                  <a:gd name="adj" fmla="val 25000"/>
                  <a:gd name="vf" fmla="val 115470"/>
                </a:avLst>
              </a:prstGeom>
              <a:gradFill rotWithShape="1">
                <a:gsLst>
                  <a:gs pos="0">
                    <a:srgbClr val="4BACC6">
                      <a:tint val="50000"/>
                      <a:satMod val="300000"/>
                    </a:srgbClr>
                  </a:gs>
                  <a:gs pos="100000">
                    <a:schemeClr val="bg1"/>
                  </a:gs>
                </a:gsLst>
                <a:lin ang="16200000" scaled="1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>
                <a:defPPr>
                  <a:defRPr lang="en-GB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500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3" name="AutoShape 178"/>
              <p:cNvSpPr>
                <a:spLocks noChangeArrowheads="1"/>
              </p:cNvSpPr>
              <p:nvPr/>
            </p:nvSpPr>
            <p:spPr bwMode="auto">
              <a:xfrm rot="5400000">
                <a:off x="1621282" y="2549306"/>
                <a:ext cx="368843" cy="415219"/>
              </a:xfrm>
              <a:prstGeom prst="hexagon">
                <a:avLst>
                  <a:gd name="adj" fmla="val 25000"/>
                  <a:gd name="vf" fmla="val 115470"/>
                </a:avLst>
              </a:prstGeom>
              <a:gradFill flip="none" rotWithShape="1">
                <a:gsLst>
                  <a:gs pos="0">
                    <a:srgbClr val="4BACC6">
                      <a:tint val="50000"/>
                      <a:satMod val="300000"/>
                    </a:srgbClr>
                  </a:gs>
                  <a:gs pos="35000">
                    <a:srgbClr val="4BACC6">
                      <a:tint val="37000"/>
                      <a:satMod val="300000"/>
                    </a:srgbClr>
                  </a:gs>
                  <a:gs pos="100000">
                    <a:srgbClr val="4BACC6">
                      <a:tint val="15000"/>
                      <a:satMod val="350000"/>
                    </a:srgbClr>
                  </a:gs>
                </a:gsLst>
                <a:lin ang="16200000" scaled="1"/>
                <a:tileRect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defTabSz="914400">
                  <a:defRPr/>
                </a:pPr>
                <a:endParaRPr lang="zh-CN" altLang="en-US" sz="500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4" name="AutoShape 178"/>
              <p:cNvSpPr>
                <a:spLocks noChangeArrowheads="1"/>
              </p:cNvSpPr>
              <p:nvPr/>
            </p:nvSpPr>
            <p:spPr bwMode="auto">
              <a:xfrm rot="5400000">
                <a:off x="2041751" y="2540517"/>
                <a:ext cx="368843" cy="415219"/>
              </a:xfrm>
              <a:prstGeom prst="hexagon">
                <a:avLst>
                  <a:gd name="adj" fmla="val 25000"/>
                  <a:gd name="vf" fmla="val 115470"/>
                </a:avLst>
              </a:prstGeom>
              <a:gradFill rotWithShape="1">
                <a:gsLst>
                  <a:gs pos="0">
                    <a:srgbClr val="4BACC6">
                      <a:tint val="50000"/>
                      <a:satMod val="300000"/>
                    </a:srgbClr>
                  </a:gs>
                  <a:gs pos="35000">
                    <a:srgbClr val="4BACC6">
                      <a:tint val="37000"/>
                      <a:satMod val="300000"/>
                    </a:srgbClr>
                  </a:gs>
                  <a:gs pos="100000">
                    <a:srgbClr val="4BACC6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defTabSz="914400">
                  <a:defRPr/>
                </a:pPr>
                <a:endParaRPr lang="zh-CN" altLang="en-US" sz="500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5" name="AutoShape 178"/>
              <p:cNvSpPr>
                <a:spLocks noChangeArrowheads="1"/>
              </p:cNvSpPr>
              <p:nvPr/>
            </p:nvSpPr>
            <p:spPr bwMode="auto">
              <a:xfrm rot="5400000">
                <a:off x="1830257" y="2836012"/>
                <a:ext cx="368843" cy="415219"/>
              </a:xfrm>
              <a:prstGeom prst="hexagon">
                <a:avLst>
                  <a:gd name="adj" fmla="val 25000"/>
                  <a:gd name="vf" fmla="val 115470"/>
                </a:avLst>
              </a:prstGeom>
              <a:gradFill rotWithShape="1">
                <a:gsLst>
                  <a:gs pos="0">
                    <a:srgbClr val="4BACC6">
                      <a:tint val="50000"/>
                      <a:satMod val="300000"/>
                    </a:srgbClr>
                  </a:gs>
                  <a:gs pos="100000">
                    <a:schemeClr val="bg1"/>
                  </a:gs>
                </a:gsLst>
                <a:lin ang="16200000" scaled="1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defTabSz="914400">
                  <a:defRPr/>
                </a:pPr>
                <a:endParaRPr lang="zh-CN" altLang="en-US" sz="500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36" name="Group 81"/>
              <p:cNvGrpSpPr>
                <a:grpSpLocks/>
              </p:cNvGrpSpPr>
              <p:nvPr/>
            </p:nvGrpSpPr>
            <p:grpSpPr bwMode="auto">
              <a:xfrm>
                <a:off x="1959140" y="2670793"/>
                <a:ext cx="127592" cy="389612"/>
                <a:chOff x="856" y="2672"/>
                <a:chExt cx="871" cy="1132"/>
              </a:xfrm>
            </p:grpSpPr>
            <p:sp>
              <p:nvSpPr>
                <p:cNvPr id="819" name="Freeform 82"/>
                <p:cNvSpPr>
                  <a:spLocks/>
                </p:cNvSpPr>
                <p:nvPr/>
              </p:nvSpPr>
              <p:spPr bwMode="auto">
                <a:xfrm>
                  <a:off x="1293" y="2672"/>
                  <a:ext cx="434" cy="1028"/>
                </a:xfrm>
                <a:custGeom>
                  <a:avLst/>
                  <a:gdLst>
                    <a:gd name="T0" fmla="*/ 0 w 831"/>
                    <a:gd name="T1" fmla="*/ 0 h 2500"/>
                    <a:gd name="T2" fmla="*/ 1 w 831"/>
                    <a:gd name="T3" fmla="*/ 0 h 2500"/>
                    <a:gd name="T4" fmla="*/ 1 w 831"/>
                    <a:gd name="T5" fmla="*/ 0 h 2500"/>
                    <a:gd name="T6" fmla="*/ 1 w 831"/>
                    <a:gd name="T7" fmla="*/ 0 h 2500"/>
                    <a:gd name="T8" fmla="*/ 1 w 831"/>
                    <a:gd name="T9" fmla="*/ 0 h 2500"/>
                    <a:gd name="T10" fmla="*/ 1 w 831"/>
                    <a:gd name="T11" fmla="*/ 0 h 2500"/>
                    <a:gd name="T12" fmla="*/ 1 w 831"/>
                    <a:gd name="T13" fmla="*/ 0 h 2500"/>
                    <a:gd name="T14" fmla="*/ 1 w 831"/>
                    <a:gd name="T15" fmla="*/ 0 h 2500"/>
                    <a:gd name="T16" fmla="*/ 1 w 831"/>
                    <a:gd name="T17" fmla="*/ 0 h 2500"/>
                    <a:gd name="T18" fmla="*/ 1 w 831"/>
                    <a:gd name="T19" fmla="*/ 0 h 2500"/>
                    <a:gd name="T20" fmla="*/ 1 w 831"/>
                    <a:gd name="T21" fmla="*/ 0 h 2500"/>
                    <a:gd name="T22" fmla="*/ 1 w 831"/>
                    <a:gd name="T23" fmla="*/ 0 h 2500"/>
                    <a:gd name="T24" fmla="*/ 1 w 831"/>
                    <a:gd name="T25" fmla="*/ 0 h 2500"/>
                    <a:gd name="T26" fmla="*/ 1 w 831"/>
                    <a:gd name="T27" fmla="*/ 0 h 2500"/>
                    <a:gd name="T28" fmla="*/ 1 w 831"/>
                    <a:gd name="T29" fmla="*/ 0 h 2500"/>
                    <a:gd name="T30" fmla="*/ 1 w 831"/>
                    <a:gd name="T31" fmla="*/ 0 h 2500"/>
                    <a:gd name="T32" fmla="*/ 1 w 831"/>
                    <a:gd name="T33" fmla="*/ 0 h 2500"/>
                    <a:gd name="T34" fmla="*/ 1 w 831"/>
                    <a:gd name="T35" fmla="*/ 0 h 2500"/>
                    <a:gd name="T36" fmla="*/ 1 w 831"/>
                    <a:gd name="T37" fmla="*/ 0 h 2500"/>
                    <a:gd name="T38" fmla="*/ 1 w 831"/>
                    <a:gd name="T39" fmla="*/ 0 h 2500"/>
                    <a:gd name="T40" fmla="*/ 1 w 831"/>
                    <a:gd name="T41" fmla="*/ 0 h 2500"/>
                    <a:gd name="T42" fmla="*/ 1 w 831"/>
                    <a:gd name="T43" fmla="*/ 0 h 2500"/>
                    <a:gd name="T44" fmla="*/ 1 w 831"/>
                    <a:gd name="T45" fmla="*/ 0 h 2500"/>
                    <a:gd name="T46" fmla="*/ 1 w 831"/>
                    <a:gd name="T47" fmla="*/ 0 h 2500"/>
                    <a:gd name="T48" fmla="*/ 1 w 831"/>
                    <a:gd name="T49" fmla="*/ 0 h 2500"/>
                    <a:gd name="T50" fmla="*/ 1 w 831"/>
                    <a:gd name="T51" fmla="*/ 0 h 2500"/>
                    <a:gd name="T52" fmla="*/ 1 w 831"/>
                    <a:gd name="T53" fmla="*/ 0 h 2500"/>
                    <a:gd name="T54" fmla="*/ 1 w 831"/>
                    <a:gd name="T55" fmla="*/ 0 h 2500"/>
                    <a:gd name="T56" fmla="*/ 1 w 831"/>
                    <a:gd name="T57" fmla="*/ 0 h 2500"/>
                    <a:gd name="T58" fmla="*/ 1 w 831"/>
                    <a:gd name="T59" fmla="*/ 0 h 2500"/>
                    <a:gd name="T60" fmla="*/ 1 w 831"/>
                    <a:gd name="T61" fmla="*/ 0 h 2500"/>
                    <a:gd name="T62" fmla="*/ 1 w 831"/>
                    <a:gd name="T63" fmla="*/ 0 h 2500"/>
                    <a:gd name="T64" fmla="*/ 1 w 831"/>
                    <a:gd name="T65" fmla="*/ 0 h 2500"/>
                    <a:gd name="T66" fmla="*/ 1 w 831"/>
                    <a:gd name="T67" fmla="*/ 0 h 2500"/>
                    <a:gd name="T68" fmla="*/ 1 w 831"/>
                    <a:gd name="T69" fmla="*/ 0 h 2500"/>
                    <a:gd name="T70" fmla="*/ 1 w 831"/>
                    <a:gd name="T71" fmla="*/ 0 h 2500"/>
                    <a:gd name="T72" fmla="*/ 1 w 831"/>
                    <a:gd name="T73" fmla="*/ 0 h 2500"/>
                    <a:gd name="T74" fmla="*/ 1 w 831"/>
                    <a:gd name="T75" fmla="*/ 0 h 2500"/>
                    <a:gd name="T76" fmla="*/ 1 w 831"/>
                    <a:gd name="T77" fmla="*/ 0 h 2500"/>
                    <a:gd name="T78" fmla="*/ 1 w 831"/>
                    <a:gd name="T79" fmla="*/ 0 h 2500"/>
                    <a:gd name="T80" fmla="*/ 1 w 831"/>
                    <a:gd name="T81" fmla="*/ 0 h 2500"/>
                    <a:gd name="T82" fmla="*/ 1 w 831"/>
                    <a:gd name="T83" fmla="*/ 0 h 2500"/>
                    <a:gd name="T84" fmla="*/ 1 w 831"/>
                    <a:gd name="T85" fmla="*/ 0 h 2500"/>
                    <a:gd name="T86" fmla="*/ 1 w 831"/>
                    <a:gd name="T87" fmla="*/ 0 h 2500"/>
                    <a:gd name="T88" fmla="*/ 1 w 831"/>
                    <a:gd name="T89" fmla="*/ 0 h 2500"/>
                    <a:gd name="T90" fmla="*/ 1 w 831"/>
                    <a:gd name="T91" fmla="*/ 0 h 2500"/>
                    <a:gd name="T92" fmla="*/ 1 w 831"/>
                    <a:gd name="T93" fmla="*/ 0 h 2500"/>
                    <a:gd name="T94" fmla="*/ 1 w 831"/>
                    <a:gd name="T95" fmla="*/ 0 h 2500"/>
                    <a:gd name="T96" fmla="*/ 1 w 831"/>
                    <a:gd name="T97" fmla="*/ 0 h 2500"/>
                    <a:gd name="T98" fmla="*/ 1 w 831"/>
                    <a:gd name="T99" fmla="*/ 0 h 2500"/>
                    <a:gd name="T100" fmla="*/ 1 w 831"/>
                    <a:gd name="T101" fmla="*/ 0 h 2500"/>
                    <a:gd name="T102" fmla="*/ 1 w 831"/>
                    <a:gd name="T103" fmla="*/ 0 h 2500"/>
                    <a:gd name="T104" fmla="*/ 1 w 831"/>
                    <a:gd name="T105" fmla="*/ 0 h 2500"/>
                    <a:gd name="T106" fmla="*/ 1 w 831"/>
                    <a:gd name="T107" fmla="*/ 0 h 2500"/>
                    <a:gd name="T108" fmla="*/ 1 w 831"/>
                    <a:gd name="T109" fmla="*/ 0 h 2500"/>
                    <a:gd name="T110" fmla="*/ 1 w 831"/>
                    <a:gd name="T111" fmla="*/ 0 h 2500"/>
                    <a:gd name="T112" fmla="*/ 1 w 831"/>
                    <a:gd name="T113" fmla="*/ 0 h 2500"/>
                    <a:gd name="T114" fmla="*/ 1 w 831"/>
                    <a:gd name="T115" fmla="*/ 0 h 2500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831"/>
                    <a:gd name="T175" fmla="*/ 0 h 2500"/>
                    <a:gd name="T176" fmla="*/ 831 w 831"/>
                    <a:gd name="T177" fmla="*/ 2500 h 2500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831" h="2500">
                      <a:moveTo>
                        <a:pt x="0" y="0"/>
                      </a:moveTo>
                      <a:lnTo>
                        <a:pt x="1" y="128"/>
                      </a:lnTo>
                      <a:lnTo>
                        <a:pt x="4" y="255"/>
                      </a:lnTo>
                      <a:lnTo>
                        <a:pt x="10" y="380"/>
                      </a:lnTo>
                      <a:lnTo>
                        <a:pt x="17" y="504"/>
                      </a:lnTo>
                      <a:lnTo>
                        <a:pt x="26" y="624"/>
                      </a:lnTo>
                      <a:lnTo>
                        <a:pt x="37" y="743"/>
                      </a:lnTo>
                      <a:lnTo>
                        <a:pt x="50" y="859"/>
                      </a:lnTo>
                      <a:lnTo>
                        <a:pt x="66" y="973"/>
                      </a:lnTo>
                      <a:lnTo>
                        <a:pt x="74" y="1029"/>
                      </a:lnTo>
                      <a:lnTo>
                        <a:pt x="82" y="1084"/>
                      </a:lnTo>
                      <a:lnTo>
                        <a:pt x="91" y="1138"/>
                      </a:lnTo>
                      <a:lnTo>
                        <a:pt x="101" y="1191"/>
                      </a:lnTo>
                      <a:lnTo>
                        <a:pt x="111" y="1244"/>
                      </a:lnTo>
                      <a:lnTo>
                        <a:pt x="121" y="1296"/>
                      </a:lnTo>
                      <a:lnTo>
                        <a:pt x="131" y="1347"/>
                      </a:lnTo>
                      <a:lnTo>
                        <a:pt x="142" y="1397"/>
                      </a:lnTo>
                      <a:lnTo>
                        <a:pt x="154" y="1447"/>
                      </a:lnTo>
                      <a:lnTo>
                        <a:pt x="166" y="1495"/>
                      </a:lnTo>
                      <a:lnTo>
                        <a:pt x="178" y="1544"/>
                      </a:lnTo>
                      <a:lnTo>
                        <a:pt x="190" y="1590"/>
                      </a:lnTo>
                      <a:lnTo>
                        <a:pt x="203" y="1636"/>
                      </a:lnTo>
                      <a:lnTo>
                        <a:pt x="216" y="1680"/>
                      </a:lnTo>
                      <a:lnTo>
                        <a:pt x="230" y="1725"/>
                      </a:lnTo>
                      <a:lnTo>
                        <a:pt x="244" y="1768"/>
                      </a:lnTo>
                      <a:lnTo>
                        <a:pt x="258" y="1809"/>
                      </a:lnTo>
                      <a:lnTo>
                        <a:pt x="273" y="1850"/>
                      </a:lnTo>
                      <a:lnTo>
                        <a:pt x="288" y="1890"/>
                      </a:lnTo>
                      <a:lnTo>
                        <a:pt x="302" y="1928"/>
                      </a:lnTo>
                      <a:lnTo>
                        <a:pt x="319" y="1966"/>
                      </a:lnTo>
                      <a:lnTo>
                        <a:pt x="334" y="2003"/>
                      </a:lnTo>
                      <a:lnTo>
                        <a:pt x="351" y="2039"/>
                      </a:lnTo>
                      <a:lnTo>
                        <a:pt x="367" y="2073"/>
                      </a:lnTo>
                      <a:lnTo>
                        <a:pt x="384" y="2106"/>
                      </a:lnTo>
                      <a:lnTo>
                        <a:pt x="400" y="2138"/>
                      </a:lnTo>
                      <a:lnTo>
                        <a:pt x="418" y="2169"/>
                      </a:lnTo>
                      <a:lnTo>
                        <a:pt x="435" y="2198"/>
                      </a:lnTo>
                      <a:lnTo>
                        <a:pt x="453" y="2226"/>
                      </a:lnTo>
                      <a:lnTo>
                        <a:pt x="471" y="2254"/>
                      </a:lnTo>
                      <a:lnTo>
                        <a:pt x="489" y="2279"/>
                      </a:lnTo>
                      <a:lnTo>
                        <a:pt x="508" y="2303"/>
                      </a:lnTo>
                      <a:lnTo>
                        <a:pt x="526" y="2327"/>
                      </a:lnTo>
                      <a:lnTo>
                        <a:pt x="545" y="2349"/>
                      </a:lnTo>
                      <a:lnTo>
                        <a:pt x="565" y="2368"/>
                      </a:lnTo>
                      <a:lnTo>
                        <a:pt x="584" y="2387"/>
                      </a:lnTo>
                      <a:lnTo>
                        <a:pt x="603" y="2405"/>
                      </a:lnTo>
                      <a:lnTo>
                        <a:pt x="623" y="2421"/>
                      </a:lnTo>
                      <a:lnTo>
                        <a:pt x="644" y="2436"/>
                      </a:lnTo>
                      <a:lnTo>
                        <a:pt x="664" y="2449"/>
                      </a:lnTo>
                      <a:lnTo>
                        <a:pt x="684" y="2461"/>
                      </a:lnTo>
                      <a:lnTo>
                        <a:pt x="705" y="2471"/>
                      </a:lnTo>
                      <a:lnTo>
                        <a:pt x="725" y="2480"/>
                      </a:lnTo>
                      <a:lnTo>
                        <a:pt x="746" y="2486"/>
                      </a:lnTo>
                      <a:lnTo>
                        <a:pt x="767" y="2493"/>
                      </a:lnTo>
                      <a:lnTo>
                        <a:pt x="788" y="2496"/>
                      </a:lnTo>
                      <a:lnTo>
                        <a:pt x="810" y="2499"/>
                      </a:lnTo>
                      <a:lnTo>
                        <a:pt x="831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20" name="Freeform 83"/>
                <p:cNvSpPr>
                  <a:spLocks/>
                </p:cNvSpPr>
                <p:nvPr/>
              </p:nvSpPr>
              <p:spPr bwMode="auto">
                <a:xfrm>
                  <a:off x="856" y="2672"/>
                  <a:ext cx="437" cy="1028"/>
                </a:xfrm>
                <a:custGeom>
                  <a:avLst/>
                  <a:gdLst>
                    <a:gd name="T0" fmla="*/ 1 w 830"/>
                    <a:gd name="T1" fmla="*/ 0 h 2500"/>
                    <a:gd name="T2" fmla="*/ 1 w 830"/>
                    <a:gd name="T3" fmla="*/ 0 h 2500"/>
                    <a:gd name="T4" fmla="*/ 1 w 830"/>
                    <a:gd name="T5" fmla="*/ 0 h 2500"/>
                    <a:gd name="T6" fmla="*/ 1 w 830"/>
                    <a:gd name="T7" fmla="*/ 0 h 2500"/>
                    <a:gd name="T8" fmla="*/ 1 w 830"/>
                    <a:gd name="T9" fmla="*/ 0 h 2500"/>
                    <a:gd name="T10" fmla="*/ 1 w 830"/>
                    <a:gd name="T11" fmla="*/ 0 h 2500"/>
                    <a:gd name="T12" fmla="*/ 1 w 830"/>
                    <a:gd name="T13" fmla="*/ 0 h 2500"/>
                    <a:gd name="T14" fmla="*/ 1 w 830"/>
                    <a:gd name="T15" fmla="*/ 0 h 2500"/>
                    <a:gd name="T16" fmla="*/ 1 w 830"/>
                    <a:gd name="T17" fmla="*/ 0 h 2500"/>
                    <a:gd name="T18" fmla="*/ 1 w 830"/>
                    <a:gd name="T19" fmla="*/ 0 h 2500"/>
                    <a:gd name="T20" fmla="*/ 1 w 830"/>
                    <a:gd name="T21" fmla="*/ 0 h 2500"/>
                    <a:gd name="T22" fmla="*/ 1 w 830"/>
                    <a:gd name="T23" fmla="*/ 0 h 2500"/>
                    <a:gd name="T24" fmla="*/ 1 w 830"/>
                    <a:gd name="T25" fmla="*/ 0 h 2500"/>
                    <a:gd name="T26" fmla="*/ 1 w 830"/>
                    <a:gd name="T27" fmla="*/ 0 h 2500"/>
                    <a:gd name="T28" fmla="*/ 1 w 830"/>
                    <a:gd name="T29" fmla="*/ 0 h 2500"/>
                    <a:gd name="T30" fmla="*/ 1 w 830"/>
                    <a:gd name="T31" fmla="*/ 0 h 2500"/>
                    <a:gd name="T32" fmla="*/ 1 w 830"/>
                    <a:gd name="T33" fmla="*/ 0 h 2500"/>
                    <a:gd name="T34" fmla="*/ 1 w 830"/>
                    <a:gd name="T35" fmla="*/ 0 h 2500"/>
                    <a:gd name="T36" fmla="*/ 1 w 830"/>
                    <a:gd name="T37" fmla="*/ 0 h 2500"/>
                    <a:gd name="T38" fmla="*/ 1 w 830"/>
                    <a:gd name="T39" fmla="*/ 0 h 2500"/>
                    <a:gd name="T40" fmla="*/ 1 w 830"/>
                    <a:gd name="T41" fmla="*/ 0 h 2500"/>
                    <a:gd name="T42" fmla="*/ 1 w 830"/>
                    <a:gd name="T43" fmla="*/ 0 h 2500"/>
                    <a:gd name="T44" fmla="*/ 1 w 830"/>
                    <a:gd name="T45" fmla="*/ 0 h 2500"/>
                    <a:gd name="T46" fmla="*/ 1 w 830"/>
                    <a:gd name="T47" fmla="*/ 0 h 2500"/>
                    <a:gd name="T48" fmla="*/ 1 w 830"/>
                    <a:gd name="T49" fmla="*/ 0 h 2500"/>
                    <a:gd name="T50" fmla="*/ 1 w 830"/>
                    <a:gd name="T51" fmla="*/ 0 h 2500"/>
                    <a:gd name="T52" fmla="*/ 1 w 830"/>
                    <a:gd name="T53" fmla="*/ 0 h 2500"/>
                    <a:gd name="T54" fmla="*/ 1 w 830"/>
                    <a:gd name="T55" fmla="*/ 0 h 2500"/>
                    <a:gd name="T56" fmla="*/ 1 w 830"/>
                    <a:gd name="T57" fmla="*/ 0 h 2500"/>
                    <a:gd name="T58" fmla="*/ 1 w 830"/>
                    <a:gd name="T59" fmla="*/ 0 h 2500"/>
                    <a:gd name="T60" fmla="*/ 1 w 830"/>
                    <a:gd name="T61" fmla="*/ 0 h 2500"/>
                    <a:gd name="T62" fmla="*/ 1 w 830"/>
                    <a:gd name="T63" fmla="*/ 0 h 2500"/>
                    <a:gd name="T64" fmla="*/ 1 w 830"/>
                    <a:gd name="T65" fmla="*/ 0 h 2500"/>
                    <a:gd name="T66" fmla="*/ 1 w 830"/>
                    <a:gd name="T67" fmla="*/ 0 h 2500"/>
                    <a:gd name="T68" fmla="*/ 1 w 830"/>
                    <a:gd name="T69" fmla="*/ 0 h 2500"/>
                    <a:gd name="T70" fmla="*/ 1 w 830"/>
                    <a:gd name="T71" fmla="*/ 0 h 2500"/>
                    <a:gd name="T72" fmla="*/ 1 w 830"/>
                    <a:gd name="T73" fmla="*/ 0 h 2500"/>
                    <a:gd name="T74" fmla="*/ 1 w 830"/>
                    <a:gd name="T75" fmla="*/ 0 h 2500"/>
                    <a:gd name="T76" fmla="*/ 1 w 830"/>
                    <a:gd name="T77" fmla="*/ 0 h 2500"/>
                    <a:gd name="T78" fmla="*/ 1 w 830"/>
                    <a:gd name="T79" fmla="*/ 0 h 2500"/>
                    <a:gd name="T80" fmla="*/ 1 w 830"/>
                    <a:gd name="T81" fmla="*/ 0 h 2500"/>
                    <a:gd name="T82" fmla="*/ 1 w 830"/>
                    <a:gd name="T83" fmla="*/ 0 h 2500"/>
                    <a:gd name="T84" fmla="*/ 1 w 830"/>
                    <a:gd name="T85" fmla="*/ 0 h 2500"/>
                    <a:gd name="T86" fmla="*/ 1 w 830"/>
                    <a:gd name="T87" fmla="*/ 0 h 2500"/>
                    <a:gd name="T88" fmla="*/ 1 w 830"/>
                    <a:gd name="T89" fmla="*/ 0 h 2500"/>
                    <a:gd name="T90" fmla="*/ 1 w 830"/>
                    <a:gd name="T91" fmla="*/ 0 h 2500"/>
                    <a:gd name="T92" fmla="*/ 1 w 830"/>
                    <a:gd name="T93" fmla="*/ 0 h 2500"/>
                    <a:gd name="T94" fmla="*/ 1 w 830"/>
                    <a:gd name="T95" fmla="*/ 0 h 2500"/>
                    <a:gd name="T96" fmla="*/ 1 w 830"/>
                    <a:gd name="T97" fmla="*/ 0 h 2500"/>
                    <a:gd name="T98" fmla="*/ 1 w 830"/>
                    <a:gd name="T99" fmla="*/ 0 h 2500"/>
                    <a:gd name="T100" fmla="*/ 1 w 830"/>
                    <a:gd name="T101" fmla="*/ 0 h 2500"/>
                    <a:gd name="T102" fmla="*/ 1 w 830"/>
                    <a:gd name="T103" fmla="*/ 0 h 2500"/>
                    <a:gd name="T104" fmla="*/ 1 w 830"/>
                    <a:gd name="T105" fmla="*/ 0 h 2500"/>
                    <a:gd name="T106" fmla="*/ 1 w 830"/>
                    <a:gd name="T107" fmla="*/ 0 h 2500"/>
                    <a:gd name="T108" fmla="*/ 1 w 830"/>
                    <a:gd name="T109" fmla="*/ 0 h 2500"/>
                    <a:gd name="T110" fmla="*/ 1 w 830"/>
                    <a:gd name="T111" fmla="*/ 0 h 2500"/>
                    <a:gd name="T112" fmla="*/ 0 w 830"/>
                    <a:gd name="T113" fmla="*/ 0 h 250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830"/>
                    <a:gd name="T172" fmla="*/ 0 h 2500"/>
                    <a:gd name="T173" fmla="*/ 830 w 830"/>
                    <a:gd name="T174" fmla="*/ 2500 h 250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830" h="2500">
                      <a:moveTo>
                        <a:pt x="830" y="0"/>
                      </a:moveTo>
                      <a:lnTo>
                        <a:pt x="829" y="128"/>
                      </a:lnTo>
                      <a:lnTo>
                        <a:pt x="826" y="255"/>
                      </a:lnTo>
                      <a:lnTo>
                        <a:pt x="821" y="380"/>
                      </a:lnTo>
                      <a:lnTo>
                        <a:pt x="813" y="504"/>
                      </a:lnTo>
                      <a:lnTo>
                        <a:pt x="805" y="624"/>
                      </a:lnTo>
                      <a:lnTo>
                        <a:pt x="793" y="743"/>
                      </a:lnTo>
                      <a:lnTo>
                        <a:pt x="780" y="859"/>
                      </a:lnTo>
                      <a:lnTo>
                        <a:pt x="765" y="973"/>
                      </a:lnTo>
                      <a:lnTo>
                        <a:pt x="757" y="1029"/>
                      </a:lnTo>
                      <a:lnTo>
                        <a:pt x="749" y="1084"/>
                      </a:lnTo>
                      <a:lnTo>
                        <a:pt x="740" y="1138"/>
                      </a:lnTo>
                      <a:lnTo>
                        <a:pt x="730" y="1191"/>
                      </a:lnTo>
                      <a:lnTo>
                        <a:pt x="720" y="1244"/>
                      </a:lnTo>
                      <a:lnTo>
                        <a:pt x="710" y="1296"/>
                      </a:lnTo>
                      <a:lnTo>
                        <a:pt x="699" y="1347"/>
                      </a:lnTo>
                      <a:lnTo>
                        <a:pt x="688" y="1397"/>
                      </a:lnTo>
                      <a:lnTo>
                        <a:pt x="677" y="1447"/>
                      </a:lnTo>
                      <a:lnTo>
                        <a:pt x="665" y="1495"/>
                      </a:lnTo>
                      <a:lnTo>
                        <a:pt x="653" y="1544"/>
                      </a:lnTo>
                      <a:lnTo>
                        <a:pt x="641" y="1590"/>
                      </a:lnTo>
                      <a:lnTo>
                        <a:pt x="628" y="1636"/>
                      </a:lnTo>
                      <a:lnTo>
                        <a:pt x="614" y="1680"/>
                      </a:lnTo>
                      <a:lnTo>
                        <a:pt x="601" y="1725"/>
                      </a:lnTo>
                      <a:lnTo>
                        <a:pt x="587" y="1768"/>
                      </a:lnTo>
                      <a:lnTo>
                        <a:pt x="573" y="1809"/>
                      </a:lnTo>
                      <a:lnTo>
                        <a:pt x="558" y="1850"/>
                      </a:lnTo>
                      <a:lnTo>
                        <a:pt x="543" y="1890"/>
                      </a:lnTo>
                      <a:lnTo>
                        <a:pt x="528" y="1928"/>
                      </a:lnTo>
                      <a:lnTo>
                        <a:pt x="512" y="1966"/>
                      </a:lnTo>
                      <a:lnTo>
                        <a:pt x="497" y="2003"/>
                      </a:lnTo>
                      <a:lnTo>
                        <a:pt x="480" y="2039"/>
                      </a:lnTo>
                      <a:lnTo>
                        <a:pt x="464" y="2073"/>
                      </a:lnTo>
                      <a:lnTo>
                        <a:pt x="447" y="2106"/>
                      </a:lnTo>
                      <a:lnTo>
                        <a:pt x="430" y="2138"/>
                      </a:lnTo>
                      <a:lnTo>
                        <a:pt x="413" y="2169"/>
                      </a:lnTo>
                      <a:lnTo>
                        <a:pt x="396" y="2198"/>
                      </a:lnTo>
                      <a:lnTo>
                        <a:pt x="378" y="2226"/>
                      </a:lnTo>
                      <a:lnTo>
                        <a:pt x="359" y="2254"/>
                      </a:lnTo>
                      <a:lnTo>
                        <a:pt x="342" y="2279"/>
                      </a:lnTo>
                      <a:lnTo>
                        <a:pt x="323" y="2303"/>
                      </a:lnTo>
                      <a:lnTo>
                        <a:pt x="304" y="2327"/>
                      </a:lnTo>
                      <a:lnTo>
                        <a:pt x="285" y="2349"/>
                      </a:lnTo>
                      <a:lnTo>
                        <a:pt x="266" y="2368"/>
                      </a:lnTo>
                      <a:lnTo>
                        <a:pt x="246" y="2387"/>
                      </a:lnTo>
                      <a:lnTo>
                        <a:pt x="226" y="2405"/>
                      </a:lnTo>
                      <a:lnTo>
                        <a:pt x="207" y="2421"/>
                      </a:lnTo>
                      <a:lnTo>
                        <a:pt x="187" y="2436"/>
                      </a:lnTo>
                      <a:lnTo>
                        <a:pt x="167" y="2449"/>
                      </a:lnTo>
                      <a:lnTo>
                        <a:pt x="146" y="2461"/>
                      </a:lnTo>
                      <a:lnTo>
                        <a:pt x="126" y="2471"/>
                      </a:lnTo>
                      <a:lnTo>
                        <a:pt x="106" y="2480"/>
                      </a:lnTo>
                      <a:lnTo>
                        <a:pt x="85" y="2486"/>
                      </a:lnTo>
                      <a:lnTo>
                        <a:pt x="64" y="2493"/>
                      </a:lnTo>
                      <a:lnTo>
                        <a:pt x="42" y="2496"/>
                      </a:lnTo>
                      <a:lnTo>
                        <a:pt x="21" y="2499"/>
                      </a:lnTo>
                      <a:lnTo>
                        <a:pt x="0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21" name="Line 84"/>
                <p:cNvSpPr>
                  <a:spLocks noChangeShapeType="1"/>
                </p:cNvSpPr>
                <p:nvPr/>
              </p:nvSpPr>
              <p:spPr bwMode="auto">
                <a:xfrm>
                  <a:off x="1292" y="2931"/>
                  <a:ext cx="1" cy="873"/>
                </a:xfrm>
                <a:prstGeom prst="line">
                  <a:avLst/>
                </a:prstGeom>
                <a:noFill/>
                <a:ln w="12700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22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1181" y="3320"/>
                  <a:ext cx="208" cy="3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23" name="Line 86"/>
                <p:cNvSpPr>
                  <a:spLocks noChangeShapeType="1"/>
                </p:cNvSpPr>
                <p:nvPr/>
              </p:nvSpPr>
              <p:spPr bwMode="auto">
                <a:xfrm>
                  <a:off x="1194" y="3324"/>
                  <a:ext cx="208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24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19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25" name="Line 88"/>
                <p:cNvSpPr>
                  <a:spLocks noChangeShapeType="1"/>
                </p:cNvSpPr>
                <p:nvPr/>
              </p:nvSpPr>
              <p:spPr bwMode="auto">
                <a:xfrm>
                  <a:off x="120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26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1204" y="3258"/>
                  <a:ext cx="166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27" name="Line 90"/>
                <p:cNvSpPr>
                  <a:spLocks noChangeShapeType="1"/>
                </p:cNvSpPr>
                <p:nvPr/>
              </p:nvSpPr>
              <p:spPr bwMode="auto">
                <a:xfrm>
                  <a:off x="1213" y="3261"/>
                  <a:ext cx="166" cy="2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28" name="Line 91"/>
                <p:cNvSpPr>
                  <a:spLocks noChangeShapeType="1"/>
                </p:cNvSpPr>
                <p:nvPr/>
              </p:nvSpPr>
              <p:spPr bwMode="auto">
                <a:xfrm flipH="1" flipV="1">
                  <a:off x="1221" y="3235"/>
                  <a:ext cx="147" cy="2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29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215" y="3233"/>
                  <a:ext cx="149" cy="2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30" name="Freeform 93"/>
                <p:cNvSpPr>
                  <a:spLocks/>
                </p:cNvSpPr>
                <p:nvPr/>
              </p:nvSpPr>
              <p:spPr bwMode="auto">
                <a:xfrm>
                  <a:off x="1221" y="3151"/>
                  <a:ext cx="137" cy="84"/>
                </a:xfrm>
                <a:custGeom>
                  <a:avLst/>
                  <a:gdLst>
                    <a:gd name="T0" fmla="*/ 0 w 258"/>
                    <a:gd name="T1" fmla="*/ 0 h 205"/>
                    <a:gd name="T2" fmla="*/ 1 w 258"/>
                    <a:gd name="T3" fmla="*/ 0 h 205"/>
                    <a:gd name="T4" fmla="*/ 1 w 258"/>
                    <a:gd name="T5" fmla="*/ 0 h 205"/>
                    <a:gd name="T6" fmla="*/ 1 w 258"/>
                    <a:gd name="T7" fmla="*/ 0 h 205"/>
                    <a:gd name="T8" fmla="*/ 1 w 258"/>
                    <a:gd name="T9" fmla="*/ 0 h 20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05"/>
                    <a:gd name="T17" fmla="*/ 258 w 258"/>
                    <a:gd name="T18" fmla="*/ 205 h 20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05">
                      <a:moveTo>
                        <a:pt x="0" y="205"/>
                      </a:moveTo>
                      <a:lnTo>
                        <a:pt x="258" y="147"/>
                      </a:lnTo>
                      <a:lnTo>
                        <a:pt x="23" y="97"/>
                      </a:lnTo>
                      <a:lnTo>
                        <a:pt x="239" y="48"/>
                      </a:lnTo>
                      <a:lnTo>
                        <a:pt x="40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31" name="Freeform 94"/>
                <p:cNvSpPr>
                  <a:spLocks/>
                </p:cNvSpPr>
                <p:nvPr/>
              </p:nvSpPr>
              <p:spPr bwMode="auto">
                <a:xfrm>
                  <a:off x="1227" y="3151"/>
                  <a:ext cx="137" cy="82"/>
                </a:xfrm>
                <a:custGeom>
                  <a:avLst/>
                  <a:gdLst>
                    <a:gd name="T0" fmla="*/ 1 w 257"/>
                    <a:gd name="T1" fmla="*/ 0 h 203"/>
                    <a:gd name="T2" fmla="*/ 0 w 257"/>
                    <a:gd name="T3" fmla="*/ 0 h 203"/>
                    <a:gd name="T4" fmla="*/ 1 w 257"/>
                    <a:gd name="T5" fmla="*/ 0 h 203"/>
                    <a:gd name="T6" fmla="*/ 1 w 257"/>
                    <a:gd name="T7" fmla="*/ 0 h 203"/>
                    <a:gd name="T8" fmla="*/ 1 w 257"/>
                    <a:gd name="T9" fmla="*/ 0 h 2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7"/>
                    <a:gd name="T16" fmla="*/ 0 h 203"/>
                    <a:gd name="T17" fmla="*/ 257 w 257"/>
                    <a:gd name="T18" fmla="*/ 203 h 2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7" h="203">
                      <a:moveTo>
                        <a:pt x="257" y="203"/>
                      </a:moveTo>
                      <a:lnTo>
                        <a:pt x="0" y="147"/>
                      </a:lnTo>
                      <a:lnTo>
                        <a:pt x="235" y="95"/>
                      </a:lnTo>
                      <a:lnTo>
                        <a:pt x="19" y="46"/>
                      </a:lnTo>
                      <a:lnTo>
                        <a:pt x="21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32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1167" y="3355"/>
                  <a:ext cx="235" cy="4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33" name="Line 96"/>
                <p:cNvSpPr>
                  <a:spLocks noChangeShapeType="1"/>
                </p:cNvSpPr>
                <p:nvPr/>
              </p:nvSpPr>
              <p:spPr bwMode="auto">
                <a:xfrm>
                  <a:off x="1167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34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1114" y="3445"/>
                  <a:ext cx="328" cy="5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35" name="Line 98"/>
                <p:cNvSpPr>
                  <a:spLocks noChangeShapeType="1"/>
                </p:cNvSpPr>
                <p:nvPr/>
              </p:nvSpPr>
              <p:spPr bwMode="auto">
                <a:xfrm>
                  <a:off x="1181" y="3355"/>
                  <a:ext cx="237" cy="4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36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1143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37" name="Line 100"/>
                <p:cNvSpPr>
                  <a:spLocks noChangeShapeType="1"/>
                </p:cNvSpPr>
                <p:nvPr/>
              </p:nvSpPr>
              <p:spPr bwMode="auto">
                <a:xfrm>
                  <a:off x="1143" y="3447"/>
                  <a:ext cx="328" cy="5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38" name="Line 101"/>
                <p:cNvSpPr>
                  <a:spLocks noChangeShapeType="1"/>
                </p:cNvSpPr>
                <p:nvPr/>
              </p:nvSpPr>
              <p:spPr bwMode="auto">
                <a:xfrm>
                  <a:off x="1114" y="3503"/>
                  <a:ext cx="403" cy="6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39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1066" y="3501"/>
                  <a:ext cx="405" cy="7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40" name="Line 103"/>
                <p:cNvSpPr>
                  <a:spLocks noChangeShapeType="1"/>
                </p:cNvSpPr>
                <p:nvPr/>
              </p:nvSpPr>
              <p:spPr bwMode="auto">
                <a:xfrm>
                  <a:off x="1066" y="3574"/>
                  <a:ext cx="558" cy="9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41" name="Line 104"/>
                <p:cNvSpPr>
                  <a:spLocks noChangeShapeType="1"/>
                </p:cNvSpPr>
                <p:nvPr/>
              </p:nvSpPr>
              <p:spPr bwMode="auto">
                <a:xfrm flipH="1">
                  <a:off x="961" y="3572"/>
                  <a:ext cx="556" cy="9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42" name="Freeform 105"/>
                <p:cNvSpPr>
                  <a:spLocks/>
                </p:cNvSpPr>
                <p:nvPr/>
              </p:nvSpPr>
              <p:spPr bwMode="auto">
                <a:xfrm>
                  <a:off x="963" y="3671"/>
                  <a:ext cx="661" cy="70"/>
                </a:xfrm>
                <a:custGeom>
                  <a:avLst/>
                  <a:gdLst>
                    <a:gd name="T0" fmla="*/ 0 w 1258"/>
                    <a:gd name="T1" fmla="*/ 0 h 174"/>
                    <a:gd name="T2" fmla="*/ 1 w 1258"/>
                    <a:gd name="T3" fmla="*/ 0 h 174"/>
                    <a:gd name="T4" fmla="*/ 1 w 1258"/>
                    <a:gd name="T5" fmla="*/ 0 h 174"/>
                    <a:gd name="T6" fmla="*/ 0 60000 65536"/>
                    <a:gd name="T7" fmla="*/ 0 60000 65536"/>
                    <a:gd name="T8" fmla="*/ 0 60000 65536"/>
                    <a:gd name="T9" fmla="*/ 0 w 1258"/>
                    <a:gd name="T10" fmla="*/ 0 h 174"/>
                    <a:gd name="T11" fmla="*/ 1258 w 1258"/>
                    <a:gd name="T12" fmla="*/ 174 h 17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58" h="174">
                      <a:moveTo>
                        <a:pt x="0" y="0"/>
                      </a:moveTo>
                      <a:lnTo>
                        <a:pt x="626" y="174"/>
                      </a:lnTo>
                      <a:lnTo>
                        <a:pt x="1258" y="1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43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1242" y="3133"/>
                  <a:ext cx="97" cy="1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44" name="Freeform 107"/>
                <p:cNvSpPr>
                  <a:spLocks/>
                </p:cNvSpPr>
                <p:nvPr/>
              </p:nvSpPr>
              <p:spPr bwMode="auto">
                <a:xfrm>
                  <a:off x="1246" y="3116"/>
                  <a:ext cx="97" cy="35"/>
                </a:xfrm>
                <a:custGeom>
                  <a:avLst/>
                  <a:gdLst>
                    <a:gd name="T0" fmla="*/ 1 w 183"/>
                    <a:gd name="T1" fmla="*/ 0 h 84"/>
                    <a:gd name="T2" fmla="*/ 0 w 183"/>
                    <a:gd name="T3" fmla="*/ 0 h 84"/>
                    <a:gd name="T4" fmla="*/ 1 w 183"/>
                    <a:gd name="T5" fmla="*/ 0 h 84"/>
                    <a:gd name="T6" fmla="*/ 0 60000 65536"/>
                    <a:gd name="T7" fmla="*/ 0 60000 65536"/>
                    <a:gd name="T8" fmla="*/ 0 60000 65536"/>
                    <a:gd name="T9" fmla="*/ 0 w 183"/>
                    <a:gd name="T10" fmla="*/ 0 h 84"/>
                    <a:gd name="T11" fmla="*/ 183 w 183"/>
                    <a:gd name="T12" fmla="*/ 84 h 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3" h="84">
                      <a:moveTo>
                        <a:pt x="183" y="84"/>
                      </a:moveTo>
                      <a:lnTo>
                        <a:pt x="0" y="40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45" name="Line 108"/>
                <p:cNvSpPr>
                  <a:spLocks noChangeShapeType="1"/>
                </p:cNvSpPr>
                <p:nvPr/>
              </p:nvSpPr>
              <p:spPr bwMode="auto">
                <a:xfrm flipH="1" flipV="1">
                  <a:off x="1248" y="3116"/>
                  <a:ext cx="89" cy="1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46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1251" y="3100"/>
                  <a:ext cx="81" cy="1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47" name="Line 110"/>
                <p:cNvSpPr>
                  <a:spLocks noChangeShapeType="1"/>
                </p:cNvSpPr>
                <p:nvPr/>
              </p:nvSpPr>
              <p:spPr bwMode="auto">
                <a:xfrm flipH="1" flipV="1">
                  <a:off x="1253" y="3101"/>
                  <a:ext cx="8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48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1253" y="3085"/>
                  <a:ext cx="75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49" name="Line 112"/>
                <p:cNvSpPr>
                  <a:spLocks noChangeShapeType="1"/>
                </p:cNvSpPr>
                <p:nvPr/>
              </p:nvSpPr>
              <p:spPr bwMode="auto">
                <a:xfrm flipH="1" flipV="1">
                  <a:off x="1255" y="3087"/>
                  <a:ext cx="77" cy="1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50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1255" y="3072"/>
                  <a:ext cx="7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51" name="Line 114"/>
                <p:cNvSpPr>
                  <a:spLocks noChangeShapeType="1"/>
                </p:cNvSpPr>
                <p:nvPr/>
              </p:nvSpPr>
              <p:spPr bwMode="auto">
                <a:xfrm flipH="1" flipV="1">
                  <a:off x="1259" y="3072"/>
                  <a:ext cx="69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52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1259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53" name="Line 116"/>
                <p:cNvSpPr>
                  <a:spLocks noChangeShapeType="1"/>
                </p:cNvSpPr>
                <p:nvPr/>
              </p:nvSpPr>
              <p:spPr bwMode="auto">
                <a:xfrm flipH="1" flipV="1">
                  <a:off x="1261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54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1261" y="3044"/>
                  <a:ext cx="61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55" name="Line 118"/>
                <p:cNvSpPr>
                  <a:spLocks noChangeShapeType="1"/>
                </p:cNvSpPr>
                <p:nvPr/>
              </p:nvSpPr>
              <p:spPr bwMode="auto">
                <a:xfrm flipH="1" flipV="1">
                  <a:off x="1263" y="3044"/>
                  <a:ext cx="6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56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1263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57" name="Line 120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58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1265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59" name="Line 122"/>
                <p:cNvSpPr>
                  <a:spLocks noChangeShapeType="1"/>
                </p:cNvSpPr>
                <p:nvPr/>
              </p:nvSpPr>
              <p:spPr bwMode="auto">
                <a:xfrm flipH="1" flipV="1">
                  <a:off x="1267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60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1267" y="3008"/>
                  <a:ext cx="4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61" name="Freeform 124"/>
                <p:cNvSpPr>
                  <a:spLocks/>
                </p:cNvSpPr>
                <p:nvPr/>
              </p:nvSpPr>
              <p:spPr bwMode="auto">
                <a:xfrm>
                  <a:off x="1267" y="2996"/>
                  <a:ext cx="51" cy="23"/>
                </a:xfrm>
                <a:custGeom>
                  <a:avLst/>
                  <a:gdLst>
                    <a:gd name="T0" fmla="*/ 1 w 94"/>
                    <a:gd name="T1" fmla="*/ 0 h 55"/>
                    <a:gd name="T2" fmla="*/ 0 w 94"/>
                    <a:gd name="T3" fmla="*/ 0 h 55"/>
                    <a:gd name="T4" fmla="*/ 1 w 94"/>
                    <a:gd name="T5" fmla="*/ 0 h 55"/>
                    <a:gd name="T6" fmla="*/ 0 60000 65536"/>
                    <a:gd name="T7" fmla="*/ 0 60000 65536"/>
                    <a:gd name="T8" fmla="*/ 0 60000 65536"/>
                    <a:gd name="T9" fmla="*/ 0 w 94"/>
                    <a:gd name="T10" fmla="*/ 0 h 55"/>
                    <a:gd name="T11" fmla="*/ 94 w 94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4" h="55">
                      <a:moveTo>
                        <a:pt x="94" y="55"/>
                      </a:moveTo>
                      <a:lnTo>
                        <a:pt x="0" y="27"/>
                      </a:lnTo>
                      <a:lnTo>
                        <a:pt x="8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62" name="Line 125"/>
                <p:cNvSpPr>
                  <a:spLocks noChangeShapeType="1"/>
                </p:cNvSpPr>
                <p:nvPr/>
              </p:nvSpPr>
              <p:spPr bwMode="auto">
                <a:xfrm flipH="1" flipV="1">
                  <a:off x="1272" y="2986"/>
                  <a:ext cx="41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63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1272" y="2976"/>
                  <a:ext cx="39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64" name="Line 127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75"/>
                  <a:ext cx="3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65" name="Line 128"/>
                <p:cNvSpPr>
                  <a:spLocks noChangeShapeType="1"/>
                </p:cNvSpPr>
                <p:nvPr/>
              </p:nvSpPr>
              <p:spPr bwMode="auto">
                <a:xfrm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66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67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68" name="Line 131"/>
                <p:cNvSpPr>
                  <a:spLocks noChangeShapeType="1"/>
                </p:cNvSpPr>
                <p:nvPr/>
              </p:nvSpPr>
              <p:spPr bwMode="auto">
                <a:xfrm flipH="1"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69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1278" y="2929"/>
                  <a:ext cx="2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70" name="Line 133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902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71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72" name="Line 13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73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1282" y="2893"/>
                  <a:ext cx="21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74" name="Line 13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86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75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1282" y="2881"/>
                  <a:ext cx="19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76" name="Freeform 139"/>
                <p:cNvSpPr>
                  <a:spLocks/>
                </p:cNvSpPr>
                <p:nvPr/>
              </p:nvSpPr>
              <p:spPr bwMode="auto">
                <a:xfrm>
                  <a:off x="1284" y="2876"/>
                  <a:ext cx="17" cy="12"/>
                </a:xfrm>
                <a:custGeom>
                  <a:avLst/>
                  <a:gdLst>
                    <a:gd name="T0" fmla="*/ 1 w 34"/>
                    <a:gd name="T1" fmla="*/ 0 h 27"/>
                    <a:gd name="T2" fmla="*/ 0 w 34"/>
                    <a:gd name="T3" fmla="*/ 0 h 27"/>
                    <a:gd name="T4" fmla="*/ 1 w 34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34"/>
                    <a:gd name="T10" fmla="*/ 0 h 27"/>
                    <a:gd name="T11" fmla="*/ 34 w 34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" h="27">
                      <a:moveTo>
                        <a:pt x="34" y="27"/>
                      </a:moveTo>
                      <a:lnTo>
                        <a:pt x="0" y="11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77" name="Line 140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6"/>
                  <a:ext cx="17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78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1284" y="2871"/>
                  <a:ext cx="17" cy="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79" name="Line 142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0"/>
                  <a:ext cx="1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80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1284" y="2866"/>
                  <a:ext cx="17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81" name="Freeform 144"/>
                <p:cNvSpPr>
                  <a:spLocks/>
                </p:cNvSpPr>
                <p:nvPr/>
              </p:nvSpPr>
              <p:spPr bwMode="auto">
                <a:xfrm>
                  <a:off x="1284" y="2860"/>
                  <a:ext cx="15" cy="11"/>
                </a:xfrm>
                <a:custGeom>
                  <a:avLst/>
                  <a:gdLst>
                    <a:gd name="T0" fmla="*/ 1 w 28"/>
                    <a:gd name="T1" fmla="*/ 0 h 27"/>
                    <a:gd name="T2" fmla="*/ 0 w 28"/>
                    <a:gd name="T3" fmla="*/ 0 h 27"/>
                    <a:gd name="T4" fmla="*/ 1 w 28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28"/>
                    <a:gd name="T10" fmla="*/ 0 h 27"/>
                    <a:gd name="T11" fmla="*/ 28 w 28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" h="27">
                      <a:moveTo>
                        <a:pt x="28" y="27"/>
                      </a:moveTo>
                      <a:lnTo>
                        <a:pt x="0" y="12"/>
                      </a:lnTo>
                      <a:lnTo>
                        <a:pt x="2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82" name="Line 14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60"/>
                  <a:ext cx="17" cy="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83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1286" y="2856"/>
                  <a:ext cx="13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84" name="Line 14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55"/>
                  <a:ext cx="15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37" name="AutoShape 178"/>
              <p:cNvSpPr>
                <a:spLocks noChangeArrowheads="1"/>
              </p:cNvSpPr>
              <p:nvPr/>
            </p:nvSpPr>
            <p:spPr bwMode="auto">
              <a:xfrm rot="5400000">
                <a:off x="1836874" y="2264494"/>
                <a:ext cx="368843" cy="415219"/>
              </a:xfrm>
              <a:prstGeom prst="hexagon">
                <a:avLst>
                  <a:gd name="adj" fmla="val 25000"/>
                  <a:gd name="vf" fmla="val 115470"/>
                </a:avLst>
              </a:prstGeom>
              <a:gradFill rotWithShape="1">
                <a:gsLst>
                  <a:gs pos="0">
                    <a:srgbClr val="4BACC6">
                      <a:tint val="50000"/>
                      <a:satMod val="300000"/>
                    </a:srgbClr>
                  </a:gs>
                  <a:gs pos="35000">
                    <a:srgbClr val="4BACC6">
                      <a:tint val="37000"/>
                      <a:satMod val="300000"/>
                    </a:srgbClr>
                  </a:gs>
                  <a:gs pos="100000">
                    <a:srgbClr val="4BACC6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defTabSz="914400">
                  <a:defRPr/>
                </a:pPr>
                <a:endParaRPr lang="zh-CN" altLang="en-US" sz="500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38" name="Group 81"/>
              <p:cNvGrpSpPr>
                <a:grpSpLocks/>
              </p:cNvGrpSpPr>
              <p:nvPr/>
            </p:nvGrpSpPr>
            <p:grpSpPr bwMode="auto">
              <a:xfrm>
                <a:off x="1959140" y="2118752"/>
                <a:ext cx="127592" cy="389612"/>
                <a:chOff x="856" y="2672"/>
                <a:chExt cx="871" cy="1132"/>
              </a:xfrm>
            </p:grpSpPr>
            <p:sp>
              <p:nvSpPr>
                <p:cNvPr id="753" name="Freeform 82"/>
                <p:cNvSpPr>
                  <a:spLocks/>
                </p:cNvSpPr>
                <p:nvPr/>
              </p:nvSpPr>
              <p:spPr bwMode="auto">
                <a:xfrm>
                  <a:off x="1293" y="2672"/>
                  <a:ext cx="434" cy="1028"/>
                </a:xfrm>
                <a:custGeom>
                  <a:avLst/>
                  <a:gdLst>
                    <a:gd name="T0" fmla="*/ 0 w 831"/>
                    <a:gd name="T1" fmla="*/ 0 h 2500"/>
                    <a:gd name="T2" fmla="*/ 1 w 831"/>
                    <a:gd name="T3" fmla="*/ 0 h 2500"/>
                    <a:gd name="T4" fmla="*/ 1 w 831"/>
                    <a:gd name="T5" fmla="*/ 0 h 2500"/>
                    <a:gd name="T6" fmla="*/ 1 w 831"/>
                    <a:gd name="T7" fmla="*/ 0 h 2500"/>
                    <a:gd name="T8" fmla="*/ 1 w 831"/>
                    <a:gd name="T9" fmla="*/ 0 h 2500"/>
                    <a:gd name="T10" fmla="*/ 1 w 831"/>
                    <a:gd name="T11" fmla="*/ 0 h 2500"/>
                    <a:gd name="T12" fmla="*/ 1 w 831"/>
                    <a:gd name="T13" fmla="*/ 0 h 2500"/>
                    <a:gd name="T14" fmla="*/ 1 w 831"/>
                    <a:gd name="T15" fmla="*/ 0 h 2500"/>
                    <a:gd name="T16" fmla="*/ 1 w 831"/>
                    <a:gd name="T17" fmla="*/ 0 h 2500"/>
                    <a:gd name="T18" fmla="*/ 1 w 831"/>
                    <a:gd name="T19" fmla="*/ 0 h 2500"/>
                    <a:gd name="T20" fmla="*/ 1 w 831"/>
                    <a:gd name="T21" fmla="*/ 0 h 2500"/>
                    <a:gd name="T22" fmla="*/ 1 w 831"/>
                    <a:gd name="T23" fmla="*/ 0 h 2500"/>
                    <a:gd name="T24" fmla="*/ 1 w 831"/>
                    <a:gd name="T25" fmla="*/ 0 h 2500"/>
                    <a:gd name="T26" fmla="*/ 1 w 831"/>
                    <a:gd name="T27" fmla="*/ 0 h 2500"/>
                    <a:gd name="T28" fmla="*/ 1 w 831"/>
                    <a:gd name="T29" fmla="*/ 0 h 2500"/>
                    <a:gd name="T30" fmla="*/ 1 w 831"/>
                    <a:gd name="T31" fmla="*/ 0 h 2500"/>
                    <a:gd name="T32" fmla="*/ 1 w 831"/>
                    <a:gd name="T33" fmla="*/ 0 h 2500"/>
                    <a:gd name="T34" fmla="*/ 1 w 831"/>
                    <a:gd name="T35" fmla="*/ 0 h 2500"/>
                    <a:gd name="T36" fmla="*/ 1 w 831"/>
                    <a:gd name="T37" fmla="*/ 0 h 2500"/>
                    <a:gd name="T38" fmla="*/ 1 w 831"/>
                    <a:gd name="T39" fmla="*/ 0 h 2500"/>
                    <a:gd name="T40" fmla="*/ 1 w 831"/>
                    <a:gd name="T41" fmla="*/ 0 h 2500"/>
                    <a:gd name="T42" fmla="*/ 1 w 831"/>
                    <a:gd name="T43" fmla="*/ 0 h 2500"/>
                    <a:gd name="T44" fmla="*/ 1 w 831"/>
                    <a:gd name="T45" fmla="*/ 0 h 2500"/>
                    <a:gd name="T46" fmla="*/ 1 w 831"/>
                    <a:gd name="T47" fmla="*/ 0 h 2500"/>
                    <a:gd name="T48" fmla="*/ 1 w 831"/>
                    <a:gd name="T49" fmla="*/ 0 h 2500"/>
                    <a:gd name="T50" fmla="*/ 1 w 831"/>
                    <a:gd name="T51" fmla="*/ 0 h 2500"/>
                    <a:gd name="T52" fmla="*/ 1 w 831"/>
                    <a:gd name="T53" fmla="*/ 0 h 2500"/>
                    <a:gd name="T54" fmla="*/ 1 w 831"/>
                    <a:gd name="T55" fmla="*/ 0 h 2500"/>
                    <a:gd name="T56" fmla="*/ 1 w 831"/>
                    <a:gd name="T57" fmla="*/ 0 h 2500"/>
                    <a:gd name="T58" fmla="*/ 1 w 831"/>
                    <a:gd name="T59" fmla="*/ 0 h 2500"/>
                    <a:gd name="T60" fmla="*/ 1 w 831"/>
                    <a:gd name="T61" fmla="*/ 0 h 2500"/>
                    <a:gd name="T62" fmla="*/ 1 w 831"/>
                    <a:gd name="T63" fmla="*/ 0 h 2500"/>
                    <a:gd name="T64" fmla="*/ 1 w 831"/>
                    <a:gd name="T65" fmla="*/ 0 h 2500"/>
                    <a:gd name="T66" fmla="*/ 1 w 831"/>
                    <a:gd name="T67" fmla="*/ 0 h 2500"/>
                    <a:gd name="T68" fmla="*/ 1 w 831"/>
                    <a:gd name="T69" fmla="*/ 0 h 2500"/>
                    <a:gd name="T70" fmla="*/ 1 w 831"/>
                    <a:gd name="T71" fmla="*/ 0 h 2500"/>
                    <a:gd name="T72" fmla="*/ 1 w 831"/>
                    <a:gd name="T73" fmla="*/ 0 h 2500"/>
                    <a:gd name="T74" fmla="*/ 1 w 831"/>
                    <a:gd name="T75" fmla="*/ 0 h 2500"/>
                    <a:gd name="T76" fmla="*/ 1 w 831"/>
                    <a:gd name="T77" fmla="*/ 0 h 2500"/>
                    <a:gd name="T78" fmla="*/ 1 w 831"/>
                    <a:gd name="T79" fmla="*/ 0 h 2500"/>
                    <a:gd name="T80" fmla="*/ 1 w 831"/>
                    <a:gd name="T81" fmla="*/ 0 h 2500"/>
                    <a:gd name="T82" fmla="*/ 1 w 831"/>
                    <a:gd name="T83" fmla="*/ 0 h 2500"/>
                    <a:gd name="T84" fmla="*/ 1 w 831"/>
                    <a:gd name="T85" fmla="*/ 0 h 2500"/>
                    <a:gd name="T86" fmla="*/ 1 w 831"/>
                    <a:gd name="T87" fmla="*/ 0 h 2500"/>
                    <a:gd name="T88" fmla="*/ 1 w 831"/>
                    <a:gd name="T89" fmla="*/ 0 h 2500"/>
                    <a:gd name="T90" fmla="*/ 1 w 831"/>
                    <a:gd name="T91" fmla="*/ 0 h 2500"/>
                    <a:gd name="T92" fmla="*/ 1 w 831"/>
                    <a:gd name="T93" fmla="*/ 0 h 2500"/>
                    <a:gd name="T94" fmla="*/ 1 w 831"/>
                    <a:gd name="T95" fmla="*/ 0 h 2500"/>
                    <a:gd name="T96" fmla="*/ 1 w 831"/>
                    <a:gd name="T97" fmla="*/ 0 h 2500"/>
                    <a:gd name="T98" fmla="*/ 1 w 831"/>
                    <a:gd name="T99" fmla="*/ 0 h 2500"/>
                    <a:gd name="T100" fmla="*/ 1 w 831"/>
                    <a:gd name="T101" fmla="*/ 0 h 2500"/>
                    <a:gd name="T102" fmla="*/ 1 w 831"/>
                    <a:gd name="T103" fmla="*/ 0 h 2500"/>
                    <a:gd name="T104" fmla="*/ 1 w 831"/>
                    <a:gd name="T105" fmla="*/ 0 h 2500"/>
                    <a:gd name="T106" fmla="*/ 1 w 831"/>
                    <a:gd name="T107" fmla="*/ 0 h 2500"/>
                    <a:gd name="T108" fmla="*/ 1 w 831"/>
                    <a:gd name="T109" fmla="*/ 0 h 2500"/>
                    <a:gd name="T110" fmla="*/ 1 w 831"/>
                    <a:gd name="T111" fmla="*/ 0 h 2500"/>
                    <a:gd name="T112" fmla="*/ 1 w 831"/>
                    <a:gd name="T113" fmla="*/ 0 h 2500"/>
                    <a:gd name="T114" fmla="*/ 1 w 831"/>
                    <a:gd name="T115" fmla="*/ 0 h 2500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831"/>
                    <a:gd name="T175" fmla="*/ 0 h 2500"/>
                    <a:gd name="T176" fmla="*/ 831 w 831"/>
                    <a:gd name="T177" fmla="*/ 2500 h 2500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831" h="2500">
                      <a:moveTo>
                        <a:pt x="0" y="0"/>
                      </a:moveTo>
                      <a:lnTo>
                        <a:pt x="1" y="128"/>
                      </a:lnTo>
                      <a:lnTo>
                        <a:pt x="4" y="255"/>
                      </a:lnTo>
                      <a:lnTo>
                        <a:pt x="10" y="380"/>
                      </a:lnTo>
                      <a:lnTo>
                        <a:pt x="17" y="504"/>
                      </a:lnTo>
                      <a:lnTo>
                        <a:pt x="26" y="624"/>
                      </a:lnTo>
                      <a:lnTo>
                        <a:pt x="37" y="743"/>
                      </a:lnTo>
                      <a:lnTo>
                        <a:pt x="50" y="859"/>
                      </a:lnTo>
                      <a:lnTo>
                        <a:pt x="66" y="973"/>
                      </a:lnTo>
                      <a:lnTo>
                        <a:pt x="74" y="1029"/>
                      </a:lnTo>
                      <a:lnTo>
                        <a:pt x="82" y="1084"/>
                      </a:lnTo>
                      <a:lnTo>
                        <a:pt x="91" y="1138"/>
                      </a:lnTo>
                      <a:lnTo>
                        <a:pt x="101" y="1191"/>
                      </a:lnTo>
                      <a:lnTo>
                        <a:pt x="111" y="1244"/>
                      </a:lnTo>
                      <a:lnTo>
                        <a:pt x="121" y="1296"/>
                      </a:lnTo>
                      <a:lnTo>
                        <a:pt x="131" y="1347"/>
                      </a:lnTo>
                      <a:lnTo>
                        <a:pt x="142" y="1397"/>
                      </a:lnTo>
                      <a:lnTo>
                        <a:pt x="154" y="1447"/>
                      </a:lnTo>
                      <a:lnTo>
                        <a:pt x="166" y="1495"/>
                      </a:lnTo>
                      <a:lnTo>
                        <a:pt x="178" y="1544"/>
                      </a:lnTo>
                      <a:lnTo>
                        <a:pt x="190" y="1590"/>
                      </a:lnTo>
                      <a:lnTo>
                        <a:pt x="203" y="1636"/>
                      </a:lnTo>
                      <a:lnTo>
                        <a:pt x="216" y="1680"/>
                      </a:lnTo>
                      <a:lnTo>
                        <a:pt x="230" y="1725"/>
                      </a:lnTo>
                      <a:lnTo>
                        <a:pt x="244" y="1768"/>
                      </a:lnTo>
                      <a:lnTo>
                        <a:pt x="258" y="1809"/>
                      </a:lnTo>
                      <a:lnTo>
                        <a:pt x="273" y="1850"/>
                      </a:lnTo>
                      <a:lnTo>
                        <a:pt x="288" y="1890"/>
                      </a:lnTo>
                      <a:lnTo>
                        <a:pt x="302" y="1928"/>
                      </a:lnTo>
                      <a:lnTo>
                        <a:pt x="319" y="1966"/>
                      </a:lnTo>
                      <a:lnTo>
                        <a:pt x="334" y="2003"/>
                      </a:lnTo>
                      <a:lnTo>
                        <a:pt x="351" y="2039"/>
                      </a:lnTo>
                      <a:lnTo>
                        <a:pt x="367" y="2073"/>
                      </a:lnTo>
                      <a:lnTo>
                        <a:pt x="384" y="2106"/>
                      </a:lnTo>
                      <a:lnTo>
                        <a:pt x="400" y="2138"/>
                      </a:lnTo>
                      <a:lnTo>
                        <a:pt x="418" y="2169"/>
                      </a:lnTo>
                      <a:lnTo>
                        <a:pt x="435" y="2198"/>
                      </a:lnTo>
                      <a:lnTo>
                        <a:pt x="453" y="2226"/>
                      </a:lnTo>
                      <a:lnTo>
                        <a:pt x="471" y="2254"/>
                      </a:lnTo>
                      <a:lnTo>
                        <a:pt x="489" y="2279"/>
                      </a:lnTo>
                      <a:lnTo>
                        <a:pt x="508" y="2303"/>
                      </a:lnTo>
                      <a:lnTo>
                        <a:pt x="526" y="2327"/>
                      </a:lnTo>
                      <a:lnTo>
                        <a:pt x="545" y="2349"/>
                      </a:lnTo>
                      <a:lnTo>
                        <a:pt x="565" y="2368"/>
                      </a:lnTo>
                      <a:lnTo>
                        <a:pt x="584" y="2387"/>
                      </a:lnTo>
                      <a:lnTo>
                        <a:pt x="603" y="2405"/>
                      </a:lnTo>
                      <a:lnTo>
                        <a:pt x="623" y="2421"/>
                      </a:lnTo>
                      <a:lnTo>
                        <a:pt x="644" y="2436"/>
                      </a:lnTo>
                      <a:lnTo>
                        <a:pt x="664" y="2449"/>
                      </a:lnTo>
                      <a:lnTo>
                        <a:pt x="684" y="2461"/>
                      </a:lnTo>
                      <a:lnTo>
                        <a:pt x="705" y="2471"/>
                      </a:lnTo>
                      <a:lnTo>
                        <a:pt x="725" y="2480"/>
                      </a:lnTo>
                      <a:lnTo>
                        <a:pt x="746" y="2486"/>
                      </a:lnTo>
                      <a:lnTo>
                        <a:pt x="767" y="2493"/>
                      </a:lnTo>
                      <a:lnTo>
                        <a:pt x="788" y="2496"/>
                      </a:lnTo>
                      <a:lnTo>
                        <a:pt x="810" y="2499"/>
                      </a:lnTo>
                      <a:lnTo>
                        <a:pt x="831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54" name="Freeform 83"/>
                <p:cNvSpPr>
                  <a:spLocks/>
                </p:cNvSpPr>
                <p:nvPr/>
              </p:nvSpPr>
              <p:spPr bwMode="auto">
                <a:xfrm>
                  <a:off x="856" y="2672"/>
                  <a:ext cx="437" cy="1028"/>
                </a:xfrm>
                <a:custGeom>
                  <a:avLst/>
                  <a:gdLst>
                    <a:gd name="T0" fmla="*/ 1 w 830"/>
                    <a:gd name="T1" fmla="*/ 0 h 2500"/>
                    <a:gd name="T2" fmla="*/ 1 w 830"/>
                    <a:gd name="T3" fmla="*/ 0 h 2500"/>
                    <a:gd name="T4" fmla="*/ 1 w 830"/>
                    <a:gd name="T5" fmla="*/ 0 h 2500"/>
                    <a:gd name="T6" fmla="*/ 1 w 830"/>
                    <a:gd name="T7" fmla="*/ 0 h 2500"/>
                    <a:gd name="T8" fmla="*/ 1 w 830"/>
                    <a:gd name="T9" fmla="*/ 0 h 2500"/>
                    <a:gd name="T10" fmla="*/ 1 w 830"/>
                    <a:gd name="T11" fmla="*/ 0 h 2500"/>
                    <a:gd name="T12" fmla="*/ 1 w 830"/>
                    <a:gd name="T13" fmla="*/ 0 h 2500"/>
                    <a:gd name="T14" fmla="*/ 1 w 830"/>
                    <a:gd name="T15" fmla="*/ 0 h 2500"/>
                    <a:gd name="T16" fmla="*/ 1 w 830"/>
                    <a:gd name="T17" fmla="*/ 0 h 2500"/>
                    <a:gd name="T18" fmla="*/ 1 w 830"/>
                    <a:gd name="T19" fmla="*/ 0 h 2500"/>
                    <a:gd name="T20" fmla="*/ 1 w 830"/>
                    <a:gd name="T21" fmla="*/ 0 h 2500"/>
                    <a:gd name="T22" fmla="*/ 1 w 830"/>
                    <a:gd name="T23" fmla="*/ 0 h 2500"/>
                    <a:gd name="T24" fmla="*/ 1 w 830"/>
                    <a:gd name="T25" fmla="*/ 0 h 2500"/>
                    <a:gd name="T26" fmla="*/ 1 w 830"/>
                    <a:gd name="T27" fmla="*/ 0 h 2500"/>
                    <a:gd name="T28" fmla="*/ 1 w 830"/>
                    <a:gd name="T29" fmla="*/ 0 h 2500"/>
                    <a:gd name="T30" fmla="*/ 1 w 830"/>
                    <a:gd name="T31" fmla="*/ 0 h 2500"/>
                    <a:gd name="T32" fmla="*/ 1 w 830"/>
                    <a:gd name="T33" fmla="*/ 0 h 2500"/>
                    <a:gd name="T34" fmla="*/ 1 w 830"/>
                    <a:gd name="T35" fmla="*/ 0 h 2500"/>
                    <a:gd name="T36" fmla="*/ 1 w 830"/>
                    <a:gd name="T37" fmla="*/ 0 h 2500"/>
                    <a:gd name="T38" fmla="*/ 1 w 830"/>
                    <a:gd name="T39" fmla="*/ 0 h 2500"/>
                    <a:gd name="T40" fmla="*/ 1 w 830"/>
                    <a:gd name="T41" fmla="*/ 0 h 2500"/>
                    <a:gd name="T42" fmla="*/ 1 w 830"/>
                    <a:gd name="T43" fmla="*/ 0 h 2500"/>
                    <a:gd name="T44" fmla="*/ 1 w 830"/>
                    <a:gd name="T45" fmla="*/ 0 h 2500"/>
                    <a:gd name="T46" fmla="*/ 1 w 830"/>
                    <a:gd name="T47" fmla="*/ 0 h 2500"/>
                    <a:gd name="T48" fmla="*/ 1 w 830"/>
                    <a:gd name="T49" fmla="*/ 0 h 2500"/>
                    <a:gd name="T50" fmla="*/ 1 w 830"/>
                    <a:gd name="T51" fmla="*/ 0 h 2500"/>
                    <a:gd name="T52" fmla="*/ 1 w 830"/>
                    <a:gd name="T53" fmla="*/ 0 h 2500"/>
                    <a:gd name="T54" fmla="*/ 1 w 830"/>
                    <a:gd name="T55" fmla="*/ 0 h 2500"/>
                    <a:gd name="T56" fmla="*/ 1 w 830"/>
                    <a:gd name="T57" fmla="*/ 0 h 2500"/>
                    <a:gd name="T58" fmla="*/ 1 w 830"/>
                    <a:gd name="T59" fmla="*/ 0 h 2500"/>
                    <a:gd name="T60" fmla="*/ 1 w 830"/>
                    <a:gd name="T61" fmla="*/ 0 h 2500"/>
                    <a:gd name="T62" fmla="*/ 1 w 830"/>
                    <a:gd name="T63" fmla="*/ 0 h 2500"/>
                    <a:gd name="T64" fmla="*/ 1 w 830"/>
                    <a:gd name="T65" fmla="*/ 0 h 2500"/>
                    <a:gd name="T66" fmla="*/ 1 w 830"/>
                    <a:gd name="T67" fmla="*/ 0 h 2500"/>
                    <a:gd name="T68" fmla="*/ 1 w 830"/>
                    <a:gd name="T69" fmla="*/ 0 h 2500"/>
                    <a:gd name="T70" fmla="*/ 1 w 830"/>
                    <a:gd name="T71" fmla="*/ 0 h 2500"/>
                    <a:gd name="T72" fmla="*/ 1 w 830"/>
                    <a:gd name="T73" fmla="*/ 0 h 2500"/>
                    <a:gd name="T74" fmla="*/ 1 w 830"/>
                    <a:gd name="T75" fmla="*/ 0 h 2500"/>
                    <a:gd name="T76" fmla="*/ 1 w 830"/>
                    <a:gd name="T77" fmla="*/ 0 h 2500"/>
                    <a:gd name="T78" fmla="*/ 1 w 830"/>
                    <a:gd name="T79" fmla="*/ 0 h 2500"/>
                    <a:gd name="T80" fmla="*/ 1 w 830"/>
                    <a:gd name="T81" fmla="*/ 0 h 2500"/>
                    <a:gd name="T82" fmla="*/ 1 w 830"/>
                    <a:gd name="T83" fmla="*/ 0 h 2500"/>
                    <a:gd name="T84" fmla="*/ 1 w 830"/>
                    <a:gd name="T85" fmla="*/ 0 h 2500"/>
                    <a:gd name="T86" fmla="*/ 1 w 830"/>
                    <a:gd name="T87" fmla="*/ 0 h 2500"/>
                    <a:gd name="T88" fmla="*/ 1 w 830"/>
                    <a:gd name="T89" fmla="*/ 0 h 2500"/>
                    <a:gd name="T90" fmla="*/ 1 w 830"/>
                    <a:gd name="T91" fmla="*/ 0 h 2500"/>
                    <a:gd name="T92" fmla="*/ 1 w 830"/>
                    <a:gd name="T93" fmla="*/ 0 h 2500"/>
                    <a:gd name="T94" fmla="*/ 1 w 830"/>
                    <a:gd name="T95" fmla="*/ 0 h 2500"/>
                    <a:gd name="T96" fmla="*/ 1 w 830"/>
                    <a:gd name="T97" fmla="*/ 0 h 2500"/>
                    <a:gd name="T98" fmla="*/ 1 w 830"/>
                    <a:gd name="T99" fmla="*/ 0 h 2500"/>
                    <a:gd name="T100" fmla="*/ 1 w 830"/>
                    <a:gd name="T101" fmla="*/ 0 h 2500"/>
                    <a:gd name="T102" fmla="*/ 1 w 830"/>
                    <a:gd name="T103" fmla="*/ 0 h 2500"/>
                    <a:gd name="T104" fmla="*/ 1 w 830"/>
                    <a:gd name="T105" fmla="*/ 0 h 2500"/>
                    <a:gd name="T106" fmla="*/ 1 w 830"/>
                    <a:gd name="T107" fmla="*/ 0 h 2500"/>
                    <a:gd name="T108" fmla="*/ 1 w 830"/>
                    <a:gd name="T109" fmla="*/ 0 h 2500"/>
                    <a:gd name="T110" fmla="*/ 1 w 830"/>
                    <a:gd name="T111" fmla="*/ 0 h 2500"/>
                    <a:gd name="T112" fmla="*/ 0 w 830"/>
                    <a:gd name="T113" fmla="*/ 0 h 250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830"/>
                    <a:gd name="T172" fmla="*/ 0 h 2500"/>
                    <a:gd name="T173" fmla="*/ 830 w 830"/>
                    <a:gd name="T174" fmla="*/ 2500 h 250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830" h="2500">
                      <a:moveTo>
                        <a:pt x="830" y="0"/>
                      </a:moveTo>
                      <a:lnTo>
                        <a:pt x="829" y="128"/>
                      </a:lnTo>
                      <a:lnTo>
                        <a:pt x="826" y="255"/>
                      </a:lnTo>
                      <a:lnTo>
                        <a:pt x="821" y="380"/>
                      </a:lnTo>
                      <a:lnTo>
                        <a:pt x="813" y="504"/>
                      </a:lnTo>
                      <a:lnTo>
                        <a:pt x="805" y="624"/>
                      </a:lnTo>
                      <a:lnTo>
                        <a:pt x="793" y="743"/>
                      </a:lnTo>
                      <a:lnTo>
                        <a:pt x="780" y="859"/>
                      </a:lnTo>
                      <a:lnTo>
                        <a:pt x="765" y="973"/>
                      </a:lnTo>
                      <a:lnTo>
                        <a:pt x="757" y="1029"/>
                      </a:lnTo>
                      <a:lnTo>
                        <a:pt x="749" y="1084"/>
                      </a:lnTo>
                      <a:lnTo>
                        <a:pt x="740" y="1138"/>
                      </a:lnTo>
                      <a:lnTo>
                        <a:pt x="730" y="1191"/>
                      </a:lnTo>
                      <a:lnTo>
                        <a:pt x="720" y="1244"/>
                      </a:lnTo>
                      <a:lnTo>
                        <a:pt x="710" y="1296"/>
                      </a:lnTo>
                      <a:lnTo>
                        <a:pt x="699" y="1347"/>
                      </a:lnTo>
                      <a:lnTo>
                        <a:pt x="688" y="1397"/>
                      </a:lnTo>
                      <a:lnTo>
                        <a:pt x="677" y="1447"/>
                      </a:lnTo>
                      <a:lnTo>
                        <a:pt x="665" y="1495"/>
                      </a:lnTo>
                      <a:lnTo>
                        <a:pt x="653" y="1544"/>
                      </a:lnTo>
                      <a:lnTo>
                        <a:pt x="641" y="1590"/>
                      </a:lnTo>
                      <a:lnTo>
                        <a:pt x="628" y="1636"/>
                      </a:lnTo>
                      <a:lnTo>
                        <a:pt x="614" y="1680"/>
                      </a:lnTo>
                      <a:lnTo>
                        <a:pt x="601" y="1725"/>
                      </a:lnTo>
                      <a:lnTo>
                        <a:pt x="587" y="1768"/>
                      </a:lnTo>
                      <a:lnTo>
                        <a:pt x="573" y="1809"/>
                      </a:lnTo>
                      <a:lnTo>
                        <a:pt x="558" y="1850"/>
                      </a:lnTo>
                      <a:lnTo>
                        <a:pt x="543" y="1890"/>
                      </a:lnTo>
                      <a:lnTo>
                        <a:pt x="528" y="1928"/>
                      </a:lnTo>
                      <a:lnTo>
                        <a:pt x="512" y="1966"/>
                      </a:lnTo>
                      <a:lnTo>
                        <a:pt x="497" y="2003"/>
                      </a:lnTo>
                      <a:lnTo>
                        <a:pt x="480" y="2039"/>
                      </a:lnTo>
                      <a:lnTo>
                        <a:pt x="464" y="2073"/>
                      </a:lnTo>
                      <a:lnTo>
                        <a:pt x="447" y="2106"/>
                      </a:lnTo>
                      <a:lnTo>
                        <a:pt x="430" y="2138"/>
                      </a:lnTo>
                      <a:lnTo>
                        <a:pt x="413" y="2169"/>
                      </a:lnTo>
                      <a:lnTo>
                        <a:pt x="396" y="2198"/>
                      </a:lnTo>
                      <a:lnTo>
                        <a:pt x="378" y="2226"/>
                      </a:lnTo>
                      <a:lnTo>
                        <a:pt x="359" y="2254"/>
                      </a:lnTo>
                      <a:lnTo>
                        <a:pt x="342" y="2279"/>
                      </a:lnTo>
                      <a:lnTo>
                        <a:pt x="323" y="2303"/>
                      </a:lnTo>
                      <a:lnTo>
                        <a:pt x="304" y="2327"/>
                      </a:lnTo>
                      <a:lnTo>
                        <a:pt x="285" y="2349"/>
                      </a:lnTo>
                      <a:lnTo>
                        <a:pt x="266" y="2368"/>
                      </a:lnTo>
                      <a:lnTo>
                        <a:pt x="246" y="2387"/>
                      </a:lnTo>
                      <a:lnTo>
                        <a:pt x="226" y="2405"/>
                      </a:lnTo>
                      <a:lnTo>
                        <a:pt x="207" y="2421"/>
                      </a:lnTo>
                      <a:lnTo>
                        <a:pt x="187" y="2436"/>
                      </a:lnTo>
                      <a:lnTo>
                        <a:pt x="167" y="2449"/>
                      </a:lnTo>
                      <a:lnTo>
                        <a:pt x="146" y="2461"/>
                      </a:lnTo>
                      <a:lnTo>
                        <a:pt x="126" y="2471"/>
                      </a:lnTo>
                      <a:lnTo>
                        <a:pt x="106" y="2480"/>
                      </a:lnTo>
                      <a:lnTo>
                        <a:pt x="85" y="2486"/>
                      </a:lnTo>
                      <a:lnTo>
                        <a:pt x="64" y="2493"/>
                      </a:lnTo>
                      <a:lnTo>
                        <a:pt x="42" y="2496"/>
                      </a:lnTo>
                      <a:lnTo>
                        <a:pt x="21" y="2499"/>
                      </a:lnTo>
                      <a:lnTo>
                        <a:pt x="0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55" name="Line 84"/>
                <p:cNvSpPr>
                  <a:spLocks noChangeShapeType="1"/>
                </p:cNvSpPr>
                <p:nvPr/>
              </p:nvSpPr>
              <p:spPr bwMode="auto">
                <a:xfrm>
                  <a:off x="1292" y="2931"/>
                  <a:ext cx="1" cy="873"/>
                </a:xfrm>
                <a:prstGeom prst="line">
                  <a:avLst/>
                </a:prstGeom>
                <a:noFill/>
                <a:ln w="12700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56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1181" y="3320"/>
                  <a:ext cx="208" cy="3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57" name="Line 86"/>
                <p:cNvSpPr>
                  <a:spLocks noChangeShapeType="1"/>
                </p:cNvSpPr>
                <p:nvPr/>
              </p:nvSpPr>
              <p:spPr bwMode="auto">
                <a:xfrm>
                  <a:off x="1194" y="3324"/>
                  <a:ext cx="208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58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19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59" name="Line 88"/>
                <p:cNvSpPr>
                  <a:spLocks noChangeShapeType="1"/>
                </p:cNvSpPr>
                <p:nvPr/>
              </p:nvSpPr>
              <p:spPr bwMode="auto">
                <a:xfrm>
                  <a:off x="120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60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1204" y="3258"/>
                  <a:ext cx="166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61" name="Line 90"/>
                <p:cNvSpPr>
                  <a:spLocks noChangeShapeType="1"/>
                </p:cNvSpPr>
                <p:nvPr/>
              </p:nvSpPr>
              <p:spPr bwMode="auto">
                <a:xfrm>
                  <a:off x="1213" y="3261"/>
                  <a:ext cx="166" cy="2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62" name="Line 91"/>
                <p:cNvSpPr>
                  <a:spLocks noChangeShapeType="1"/>
                </p:cNvSpPr>
                <p:nvPr/>
              </p:nvSpPr>
              <p:spPr bwMode="auto">
                <a:xfrm flipH="1" flipV="1">
                  <a:off x="1221" y="3235"/>
                  <a:ext cx="147" cy="2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63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215" y="3233"/>
                  <a:ext cx="149" cy="2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64" name="Freeform 93"/>
                <p:cNvSpPr>
                  <a:spLocks/>
                </p:cNvSpPr>
                <p:nvPr/>
              </p:nvSpPr>
              <p:spPr bwMode="auto">
                <a:xfrm>
                  <a:off x="1221" y="3151"/>
                  <a:ext cx="137" cy="84"/>
                </a:xfrm>
                <a:custGeom>
                  <a:avLst/>
                  <a:gdLst>
                    <a:gd name="T0" fmla="*/ 0 w 258"/>
                    <a:gd name="T1" fmla="*/ 0 h 205"/>
                    <a:gd name="T2" fmla="*/ 1 w 258"/>
                    <a:gd name="T3" fmla="*/ 0 h 205"/>
                    <a:gd name="T4" fmla="*/ 1 w 258"/>
                    <a:gd name="T5" fmla="*/ 0 h 205"/>
                    <a:gd name="T6" fmla="*/ 1 w 258"/>
                    <a:gd name="T7" fmla="*/ 0 h 205"/>
                    <a:gd name="T8" fmla="*/ 1 w 258"/>
                    <a:gd name="T9" fmla="*/ 0 h 20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05"/>
                    <a:gd name="T17" fmla="*/ 258 w 258"/>
                    <a:gd name="T18" fmla="*/ 205 h 20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05">
                      <a:moveTo>
                        <a:pt x="0" y="205"/>
                      </a:moveTo>
                      <a:lnTo>
                        <a:pt x="258" y="147"/>
                      </a:lnTo>
                      <a:lnTo>
                        <a:pt x="23" y="97"/>
                      </a:lnTo>
                      <a:lnTo>
                        <a:pt x="239" y="48"/>
                      </a:lnTo>
                      <a:lnTo>
                        <a:pt x="40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65" name="Freeform 94"/>
                <p:cNvSpPr>
                  <a:spLocks/>
                </p:cNvSpPr>
                <p:nvPr/>
              </p:nvSpPr>
              <p:spPr bwMode="auto">
                <a:xfrm>
                  <a:off x="1227" y="3151"/>
                  <a:ext cx="137" cy="82"/>
                </a:xfrm>
                <a:custGeom>
                  <a:avLst/>
                  <a:gdLst>
                    <a:gd name="T0" fmla="*/ 1 w 257"/>
                    <a:gd name="T1" fmla="*/ 0 h 203"/>
                    <a:gd name="T2" fmla="*/ 0 w 257"/>
                    <a:gd name="T3" fmla="*/ 0 h 203"/>
                    <a:gd name="T4" fmla="*/ 1 w 257"/>
                    <a:gd name="T5" fmla="*/ 0 h 203"/>
                    <a:gd name="T6" fmla="*/ 1 w 257"/>
                    <a:gd name="T7" fmla="*/ 0 h 203"/>
                    <a:gd name="T8" fmla="*/ 1 w 257"/>
                    <a:gd name="T9" fmla="*/ 0 h 2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7"/>
                    <a:gd name="T16" fmla="*/ 0 h 203"/>
                    <a:gd name="T17" fmla="*/ 257 w 257"/>
                    <a:gd name="T18" fmla="*/ 203 h 2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7" h="203">
                      <a:moveTo>
                        <a:pt x="257" y="203"/>
                      </a:moveTo>
                      <a:lnTo>
                        <a:pt x="0" y="147"/>
                      </a:lnTo>
                      <a:lnTo>
                        <a:pt x="235" y="95"/>
                      </a:lnTo>
                      <a:lnTo>
                        <a:pt x="19" y="46"/>
                      </a:lnTo>
                      <a:lnTo>
                        <a:pt x="21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66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1167" y="3355"/>
                  <a:ext cx="235" cy="4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67" name="Line 96"/>
                <p:cNvSpPr>
                  <a:spLocks noChangeShapeType="1"/>
                </p:cNvSpPr>
                <p:nvPr/>
              </p:nvSpPr>
              <p:spPr bwMode="auto">
                <a:xfrm>
                  <a:off x="1167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68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1114" y="3445"/>
                  <a:ext cx="328" cy="5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69" name="Line 98"/>
                <p:cNvSpPr>
                  <a:spLocks noChangeShapeType="1"/>
                </p:cNvSpPr>
                <p:nvPr/>
              </p:nvSpPr>
              <p:spPr bwMode="auto">
                <a:xfrm>
                  <a:off x="1181" y="3355"/>
                  <a:ext cx="237" cy="4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70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1143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71" name="Line 100"/>
                <p:cNvSpPr>
                  <a:spLocks noChangeShapeType="1"/>
                </p:cNvSpPr>
                <p:nvPr/>
              </p:nvSpPr>
              <p:spPr bwMode="auto">
                <a:xfrm>
                  <a:off x="1143" y="3447"/>
                  <a:ext cx="328" cy="5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72" name="Line 101"/>
                <p:cNvSpPr>
                  <a:spLocks noChangeShapeType="1"/>
                </p:cNvSpPr>
                <p:nvPr/>
              </p:nvSpPr>
              <p:spPr bwMode="auto">
                <a:xfrm>
                  <a:off x="1114" y="3503"/>
                  <a:ext cx="403" cy="6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73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1066" y="3501"/>
                  <a:ext cx="405" cy="7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74" name="Line 103"/>
                <p:cNvSpPr>
                  <a:spLocks noChangeShapeType="1"/>
                </p:cNvSpPr>
                <p:nvPr/>
              </p:nvSpPr>
              <p:spPr bwMode="auto">
                <a:xfrm>
                  <a:off x="1066" y="3574"/>
                  <a:ext cx="558" cy="9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75" name="Line 104"/>
                <p:cNvSpPr>
                  <a:spLocks noChangeShapeType="1"/>
                </p:cNvSpPr>
                <p:nvPr/>
              </p:nvSpPr>
              <p:spPr bwMode="auto">
                <a:xfrm flipH="1">
                  <a:off x="961" y="3572"/>
                  <a:ext cx="556" cy="9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76" name="Freeform 105"/>
                <p:cNvSpPr>
                  <a:spLocks/>
                </p:cNvSpPr>
                <p:nvPr/>
              </p:nvSpPr>
              <p:spPr bwMode="auto">
                <a:xfrm>
                  <a:off x="963" y="3671"/>
                  <a:ext cx="661" cy="70"/>
                </a:xfrm>
                <a:custGeom>
                  <a:avLst/>
                  <a:gdLst>
                    <a:gd name="T0" fmla="*/ 0 w 1258"/>
                    <a:gd name="T1" fmla="*/ 0 h 174"/>
                    <a:gd name="T2" fmla="*/ 1 w 1258"/>
                    <a:gd name="T3" fmla="*/ 0 h 174"/>
                    <a:gd name="T4" fmla="*/ 1 w 1258"/>
                    <a:gd name="T5" fmla="*/ 0 h 174"/>
                    <a:gd name="T6" fmla="*/ 0 60000 65536"/>
                    <a:gd name="T7" fmla="*/ 0 60000 65536"/>
                    <a:gd name="T8" fmla="*/ 0 60000 65536"/>
                    <a:gd name="T9" fmla="*/ 0 w 1258"/>
                    <a:gd name="T10" fmla="*/ 0 h 174"/>
                    <a:gd name="T11" fmla="*/ 1258 w 1258"/>
                    <a:gd name="T12" fmla="*/ 174 h 17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58" h="174">
                      <a:moveTo>
                        <a:pt x="0" y="0"/>
                      </a:moveTo>
                      <a:lnTo>
                        <a:pt x="626" y="174"/>
                      </a:lnTo>
                      <a:lnTo>
                        <a:pt x="1258" y="1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77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1242" y="3133"/>
                  <a:ext cx="97" cy="1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78" name="Freeform 107"/>
                <p:cNvSpPr>
                  <a:spLocks/>
                </p:cNvSpPr>
                <p:nvPr/>
              </p:nvSpPr>
              <p:spPr bwMode="auto">
                <a:xfrm>
                  <a:off x="1246" y="3116"/>
                  <a:ext cx="97" cy="35"/>
                </a:xfrm>
                <a:custGeom>
                  <a:avLst/>
                  <a:gdLst>
                    <a:gd name="T0" fmla="*/ 1 w 183"/>
                    <a:gd name="T1" fmla="*/ 0 h 84"/>
                    <a:gd name="T2" fmla="*/ 0 w 183"/>
                    <a:gd name="T3" fmla="*/ 0 h 84"/>
                    <a:gd name="T4" fmla="*/ 1 w 183"/>
                    <a:gd name="T5" fmla="*/ 0 h 84"/>
                    <a:gd name="T6" fmla="*/ 0 60000 65536"/>
                    <a:gd name="T7" fmla="*/ 0 60000 65536"/>
                    <a:gd name="T8" fmla="*/ 0 60000 65536"/>
                    <a:gd name="T9" fmla="*/ 0 w 183"/>
                    <a:gd name="T10" fmla="*/ 0 h 84"/>
                    <a:gd name="T11" fmla="*/ 183 w 183"/>
                    <a:gd name="T12" fmla="*/ 84 h 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3" h="84">
                      <a:moveTo>
                        <a:pt x="183" y="84"/>
                      </a:moveTo>
                      <a:lnTo>
                        <a:pt x="0" y="40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79" name="Line 108"/>
                <p:cNvSpPr>
                  <a:spLocks noChangeShapeType="1"/>
                </p:cNvSpPr>
                <p:nvPr/>
              </p:nvSpPr>
              <p:spPr bwMode="auto">
                <a:xfrm flipH="1" flipV="1">
                  <a:off x="1248" y="3116"/>
                  <a:ext cx="89" cy="1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80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1251" y="3100"/>
                  <a:ext cx="81" cy="1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81" name="Line 110"/>
                <p:cNvSpPr>
                  <a:spLocks noChangeShapeType="1"/>
                </p:cNvSpPr>
                <p:nvPr/>
              </p:nvSpPr>
              <p:spPr bwMode="auto">
                <a:xfrm flipH="1" flipV="1">
                  <a:off x="1253" y="3101"/>
                  <a:ext cx="8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82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1253" y="3085"/>
                  <a:ext cx="75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83" name="Line 112"/>
                <p:cNvSpPr>
                  <a:spLocks noChangeShapeType="1"/>
                </p:cNvSpPr>
                <p:nvPr/>
              </p:nvSpPr>
              <p:spPr bwMode="auto">
                <a:xfrm flipH="1" flipV="1">
                  <a:off x="1255" y="3087"/>
                  <a:ext cx="77" cy="1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84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1255" y="3072"/>
                  <a:ext cx="7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85" name="Line 114"/>
                <p:cNvSpPr>
                  <a:spLocks noChangeShapeType="1"/>
                </p:cNvSpPr>
                <p:nvPr/>
              </p:nvSpPr>
              <p:spPr bwMode="auto">
                <a:xfrm flipH="1" flipV="1">
                  <a:off x="1412" y="2876"/>
                  <a:ext cx="69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86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1259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87" name="Line 116"/>
                <p:cNvSpPr>
                  <a:spLocks noChangeShapeType="1"/>
                </p:cNvSpPr>
                <p:nvPr/>
              </p:nvSpPr>
              <p:spPr bwMode="auto">
                <a:xfrm flipH="1" flipV="1">
                  <a:off x="1261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88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1261" y="3044"/>
                  <a:ext cx="61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89" name="Line 118"/>
                <p:cNvSpPr>
                  <a:spLocks noChangeShapeType="1"/>
                </p:cNvSpPr>
                <p:nvPr/>
              </p:nvSpPr>
              <p:spPr bwMode="auto">
                <a:xfrm flipH="1" flipV="1">
                  <a:off x="1263" y="3044"/>
                  <a:ext cx="6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90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1263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91" name="Line 120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92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1265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93" name="Line 122"/>
                <p:cNvSpPr>
                  <a:spLocks noChangeShapeType="1"/>
                </p:cNvSpPr>
                <p:nvPr/>
              </p:nvSpPr>
              <p:spPr bwMode="auto">
                <a:xfrm flipH="1" flipV="1">
                  <a:off x="1267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94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1267" y="3008"/>
                  <a:ext cx="4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95" name="Freeform 124"/>
                <p:cNvSpPr>
                  <a:spLocks/>
                </p:cNvSpPr>
                <p:nvPr/>
              </p:nvSpPr>
              <p:spPr bwMode="auto">
                <a:xfrm>
                  <a:off x="1267" y="2996"/>
                  <a:ext cx="51" cy="23"/>
                </a:xfrm>
                <a:custGeom>
                  <a:avLst/>
                  <a:gdLst>
                    <a:gd name="T0" fmla="*/ 1 w 94"/>
                    <a:gd name="T1" fmla="*/ 0 h 55"/>
                    <a:gd name="T2" fmla="*/ 0 w 94"/>
                    <a:gd name="T3" fmla="*/ 0 h 55"/>
                    <a:gd name="T4" fmla="*/ 1 w 94"/>
                    <a:gd name="T5" fmla="*/ 0 h 55"/>
                    <a:gd name="T6" fmla="*/ 0 60000 65536"/>
                    <a:gd name="T7" fmla="*/ 0 60000 65536"/>
                    <a:gd name="T8" fmla="*/ 0 60000 65536"/>
                    <a:gd name="T9" fmla="*/ 0 w 94"/>
                    <a:gd name="T10" fmla="*/ 0 h 55"/>
                    <a:gd name="T11" fmla="*/ 94 w 94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4" h="55">
                      <a:moveTo>
                        <a:pt x="94" y="55"/>
                      </a:moveTo>
                      <a:lnTo>
                        <a:pt x="0" y="27"/>
                      </a:lnTo>
                      <a:lnTo>
                        <a:pt x="8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96" name="Line 125"/>
                <p:cNvSpPr>
                  <a:spLocks noChangeShapeType="1"/>
                </p:cNvSpPr>
                <p:nvPr/>
              </p:nvSpPr>
              <p:spPr bwMode="auto">
                <a:xfrm flipH="1" flipV="1">
                  <a:off x="1272" y="2986"/>
                  <a:ext cx="41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97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1272" y="2976"/>
                  <a:ext cx="39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98" name="Line 127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75"/>
                  <a:ext cx="3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99" name="Line 128"/>
                <p:cNvSpPr>
                  <a:spLocks noChangeShapeType="1"/>
                </p:cNvSpPr>
                <p:nvPr/>
              </p:nvSpPr>
              <p:spPr bwMode="auto">
                <a:xfrm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00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01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02" name="Line 131"/>
                <p:cNvSpPr>
                  <a:spLocks noChangeShapeType="1"/>
                </p:cNvSpPr>
                <p:nvPr/>
              </p:nvSpPr>
              <p:spPr bwMode="auto">
                <a:xfrm flipH="1"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03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1278" y="2929"/>
                  <a:ext cx="2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04" name="Line 133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902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05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06" name="Line 13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07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1282" y="2893"/>
                  <a:ext cx="21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08" name="Line 13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86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09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1282" y="2881"/>
                  <a:ext cx="19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10" name="Freeform 139"/>
                <p:cNvSpPr>
                  <a:spLocks/>
                </p:cNvSpPr>
                <p:nvPr/>
              </p:nvSpPr>
              <p:spPr bwMode="auto">
                <a:xfrm>
                  <a:off x="1284" y="2876"/>
                  <a:ext cx="17" cy="12"/>
                </a:xfrm>
                <a:custGeom>
                  <a:avLst/>
                  <a:gdLst>
                    <a:gd name="T0" fmla="*/ 1 w 34"/>
                    <a:gd name="T1" fmla="*/ 0 h 27"/>
                    <a:gd name="T2" fmla="*/ 0 w 34"/>
                    <a:gd name="T3" fmla="*/ 0 h 27"/>
                    <a:gd name="T4" fmla="*/ 1 w 34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34"/>
                    <a:gd name="T10" fmla="*/ 0 h 27"/>
                    <a:gd name="T11" fmla="*/ 34 w 34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" h="27">
                      <a:moveTo>
                        <a:pt x="34" y="27"/>
                      </a:moveTo>
                      <a:lnTo>
                        <a:pt x="0" y="11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11" name="Line 140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6"/>
                  <a:ext cx="17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12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1284" y="2871"/>
                  <a:ext cx="17" cy="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13" name="Line 142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0"/>
                  <a:ext cx="1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14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1284" y="2866"/>
                  <a:ext cx="17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15" name="Freeform 144"/>
                <p:cNvSpPr>
                  <a:spLocks/>
                </p:cNvSpPr>
                <p:nvPr/>
              </p:nvSpPr>
              <p:spPr bwMode="auto">
                <a:xfrm>
                  <a:off x="1284" y="2860"/>
                  <a:ext cx="15" cy="11"/>
                </a:xfrm>
                <a:custGeom>
                  <a:avLst/>
                  <a:gdLst>
                    <a:gd name="T0" fmla="*/ 1 w 28"/>
                    <a:gd name="T1" fmla="*/ 0 h 27"/>
                    <a:gd name="T2" fmla="*/ 0 w 28"/>
                    <a:gd name="T3" fmla="*/ 0 h 27"/>
                    <a:gd name="T4" fmla="*/ 1 w 28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28"/>
                    <a:gd name="T10" fmla="*/ 0 h 27"/>
                    <a:gd name="T11" fmla="*/ 28 w 28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" h="27">
                      <a:moveTo>
                        <a:pt x="28" y="27"/>
                      </a:moveTo>
                      <a:lnTo>
                        <a:pt x="0" y="12"/>
                      </a:lnTo>
                      <a:lnTo>
                        <a:pt x="2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16" name="Line 14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60"/>
                  <a:ext cx="17" cy="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17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1286" y="2856"/>
                  <a:ext cx="13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18" name="Line 14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55"/>
                  <a:ext cx="15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39" name="Group 81"/>
              <p:cNvGrpSpPr>
                <a:grpSpLocks/>
              </p:cNvGrpSpPr>
              <p:nvPr/>
            </p:nvGrpSpPr>
            <p:grpSpPr bwMode="auto">
              <a:xfrm>
                <a:off x="2370715" y="2118752"/>
                <a:ext cx="127592" cy="389612"/>
                <a:chOff x="856" y="2672"/>
                <a:chExt cx="871" cy="1132"/>
              </a:xfrm>
            </p:grpSpPr>
            <p:sp>
              <p:nvSpPr>
                <p:cNvPr id="687" name="Freeform 82"/>
                <p:cNvSpPr>
                  <a:spLocks/>
                </p:cNvSpPr>
                <p:nvPr/>
              </p:nvSpPr>
              <p:spPr bwMode="auto">
                <a:xfrm>
                  <a:off x="1293" y="2672"/>
                  <a:ext cx="434" cy="1028"/>
                </a:xfrm>
                <a:custGeom>
                  <a:avLst/>
                  <a:gdLst>
                    <a:gd name="T0" fmla="*/ 0 w 831"/>
                    <a:gd name="T1" fmla="*/ 0 h 2500"/>
                    <a:gd name="T2" fmla="*/ 1 w 831"/>
                    <a:gd name="T3" fmla="*/ 0 h 2500"/>
                    <a:gd name="T4" fmla="*/ 1 w 831"/>
                    <a:gd name="T5" fmla="*/ 0 h 2500"/>
                    <a:gd name="T6" fmla="*/ 1 w 831"/>
                    <a:gd name="T7" fmla="*/ 0 h 2500"/>
                    <a:gd name="T8" fmla="*/ 1 w 831"/>
                    <a:gd name="T9" fmla="*/ 0 h 2500"/>
                    <a:gd name="T10" fmla="*/ 1 w 831"/>
                    <a:gd name="T11" fmla="*/ 0 h 2500"/>
                    <a:gd name="T12" fmla="*/ 1 w 831"/>
                    <a:gd name="T13" fmla="*/ 0 h 2500"/>
                    <a:gd name="T14" fmla="*/ 1 w 831"/>
                    <a:gd name="T15" fmla="*/ 0 h 2500"/>
                    <a:gd name="T16" fmla="*/ 1 w 831"/>
                    <a:gd name="T17" fmla="*/ 0 h 2500"/>
                    <a:gd name="T18" fmla="*/ 1 w 831"/>
                    <a:gd name="T19" fmla="*/ 0 h 2500"/>
                    <a:gd name="T20" fmla="*/ 1 w 831"/>
                    <a:gd name="T21" fmla="*/ 0 h 2500"/>
                    <a:gd name="T22" fmla="*/ 1 w 831"/>
                    <a:gd name="T23" fmla="*/ 0 h 2500"/>
                    <a:gd name="T24" fmla="*/ 1 w 831"/>
                    <a:gd name="T25" fmla="*/ 0 h 2500"/>
                    <a:gd name="T26" fmla="*/ 1 w 831"/>
                    <a:gd name="T27" fmla="*/ 0 h 2500"/>
                    <a:gd name="T28" fmla="*/ 1 w 831"/>
                    <a:gd name="T29" fmla="*/ 0 h 2500"/>
                    <a:gd name="T30" fmla="*/ 1 w 831"/>
                    <a:gd name="T31" fmla="*/ 0 h 2500"/>
                    <a:gd name="T32" fmla="*/ 1 w 831"/>
                    <a:gd name="T33" fmla="*/ 0 h 2500"/>
                    <a:gd name="T34" fmla="*/ 1 w 831"/>
                    <a:gd name="T35" fmla="*/ 0 h 2500"/>
                    <a:gd name="T36" fmla="*/ 1 w 831"/>
                    <a:gd name="T37" fmla="*/ 0 h 2500"/>
                    <a:gd name="T38" fmla="*/ 1 w 831"/>
                    <a:gd name="T39" fmla="*/ 0 h 2500"/>
                    <a:gd name="T40" fmla="*/ 1 w 831"/>
                    <a:gd name="T41" fmla="*/ 0 h 2500"/>
                    <a:gd name="T42" fmla="*/ 1 w 831"/>
                    <a:gd name="T43" fmla="*/ 0 h 2500"/>
                    <a:gd name="T44" fmla="*/ 1 w 831"/>
                    <a:gd name="T45" fmla="*/ 0 h 2500"/>
                    <a:gd name="T46" fmla="*/ 1 w 831"/>
                    <a:gd name="T47" fmla="*/ 0 h 2500"/>
                    <a:gd name="T48" fmla="*/ 1 w 831"/>
                    <a:gd name="T49" fmla="*/ 0 h 2500"/>
                    <a:gd name="T50" fmla="*/ 1 w 831"/>
                    <a:gd name="T51" fmla="*/ 0 h 2500"/>
                    <a:gd name="T52" fmla="*/ 1 w 831"/>
                    <a:gd name="T53" fmla="*/ 0 h 2500"/>
                    <a:gd name="T54" fmla="*/ 1 w 831"/>
                    <a:gd name="T55" fmla="*/ 0 h 2500"/>
                    <a:gd name="T56" fmla="*/ 1 w 831"/>
                    <a:gd name="T57" fmla="*/ 0 h 2500"/>
                    <a:gd name="T58" fmla="*/ 1 w 831"/>
                    <a:gd name="T59" fmla="*/ 0 h 2500"/>
                    <a:gd name="T60" fmla="*/ 1 w 831"/>
                    <a:gd name="T61" fmla="*/ 0 h 2500"/>
                    <a:gd name="T62" fmla="*/ 1 w 831"/>
                    <a:gd name="T63" fmla="*/ 0 h 2500"/>
                    <a:gd name="T64" fmla="*/ 1 w 831"/>
                    <a:gd name="T65" fmla="*/ 0 h 2500"/>
                    <a:gd name="T66" fmla="*/ 1 w 831"/>
                    <a:gd name="T67" fmla="*/ 0 h 2500"/>
                    <a:gd name="T68" fmla="*/ 1 w 831"/>
                    <a:gd name="T69" fmla="*/ 0 h 2500"/>
                    <a:gd name="T70" fmla="*/ 1 w 831"/>
                    <a:gd name="T71" fmla="*/ 0 h 2500"/>
                    <a:gd name="T72" fmla="*/ 1 w 831"/>
                    <a:gd name="T73" fmla="*/ 0 h 2500"/>
                    <a:gd name="T74" fmla="*/ 1 w 831"/>
                    <a:gd name="T75" fmla="*/ 0 h 2500"/>
                    <a:gd name="T76" fmla="*/ 1 w 831"/>
                    <a:gd name="T77" fmla="*/ 0 h 2500"/>
                    <a:gd name="T78" fmla="*/ 1 w 831"/>
                    <a:gd name="T79" fmla="*/ 0 h 2500"/>
                    <a:gd name="T80" fmla="*/ 1 w 831"/>
                    <a:gd name="T81" fmla="*/ 0 h 2500"/>
                    <a:gd name="T82" fmla="*/ 1 w 831"/>
                    <a:gd name="T83" fmla="*/ 0 h 2500"/>
                    <a:gd name="T84" fmla="*/ 1 w 831"/>
                    <a:gd name="T85" fmla="*/ 0 h 2500"/>
                    <a:gd name="T86" fmla="*/ 1 w 831"/>
                    <a:gd name="T87" fmla="*/ 0 h 2500"/>
                    <a:gd name="T88" fmla="*/ 1 w 831"/>
                    <a:gd name="T89" fmla="*/ 0 h 2500"/>
                    <a:gd name="T90" fmla="*/ 1 w 831"/>
                    <a:gd name="T91" fmla="*/ 0 h 2500"/>
                    <a:gd name="T92" fmla="*/ 1 w 831"/>
                    <a:gd name="T93" fmla="*/ 0 h 2500"/>
                    <a:gd name="T94" fmla="*/ 1 w 831"/>
                    <a:gd name="T95" fmla="*/ 0 h 2500"/>
                    <a:gd name="T96" fmla="*/ 1 w 831"/>
                    <a:gd name="T97" fmla="*/ 0 h 2500"/>
                    <a:gd name="T98" fmla="*/ 1 w 831"/>
                    <a:gd name="T99" fmla="*/ 0 h 2500"/>
                    <a:gd name="T100" fmla="*/ 1 w 831"/>
                    <a:gd name="T101" fmla="*/ 0 h 2500"/>
                    <a:gd name="T102" fmla="*/ 1 w 831"/>
                    <a:gd name="T103" fmla="*/ 0 h 2500"/>
                    <a:gd name="T104" fmla="*/ 1 w 831"/>
                    <a:gd name="T105" fmla="*/ 0 h 2500"/>
                    <a:gd name="T106" fmla="*/ 1 w 831"/>
                    <a:gd name="T107" fmla="*/ 0 h 2500"/>
                    <a:gd name="T108" fmla="*/ 1 w 831"/>
                    <a:gd name="T109" fmla="*/ 0 h 2500"/>
                    <a:gd name="T110" fmla="*/ 1 w 831"/>
                    <a:gd name="T111" fmla="*/ 0 h 2500"/>
                    <a:gd name="T112" fmla="*/ 1 w 831"/>
                    <a:gd name="T113" fmla="*/ 0 h 2500"/>
                    <a:gd name="T114" fmla="*/ 1 w 831"/>
                    <a:gd name="T115" fmla="*/ 0 h 2500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831"/>
                    <a:gd name="T175" fmla="*/ 0 h 2500"/>
                    <a:gd name="T176" fmla="*/ 831 w 831"/>
                    <a:gd name="T177" fmla="*/ 2500 h 2500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831" h="2500">
                      <a:moveTo>
                        <a:pt x="0" y="0"/>
                      </a:moveTo>
                      <a:lnTo>
                        <a:pt x="1" y="128"/>
                      </a:lnTo>
                      <a:lnTo>
                        <a:pt x="4" y="255"/>
                      </a:lnTo>
                      <a:lnTo>
                        <a:pt x="10" y="380"/>
                      </a:lnTo>
                      <a:lnTo>
                        <a:pt x="17" y="504"/>
                      </a:lnTo>
                      <a:lnTo>
                        <a:pt x="26" y="624"/>
                      </a:lnTo>
                      <a:lnTo>
                        <a:pt x="37" y="743"/>
                      </a:lnTo>
                      <a:lnTo>
                        <a:pt x="50" y="859"/>
                      </a:lnTo>
                      <a:lnTo>
                        <a:pt x="66" y="973"/>
                      </a:lnTo>
                      <a:lnTo>
                        <a:pt x="74" y="1029"/>
                      </a:lnTo>
                      <a:lnTo>
                        <a:pt x="82" y="1084"/>
                      </a:lnTo>
                      <a:lnTo>
                        <a:pt x="91" y="1138"/>
                      </a:lnTo>
                      <a:lnTo>
                        <a:pt x="101" y="1191"/>
                      </a:lnTo>
                      <a:lnTo>
                        <a:pt x="111" y="1244"/>
                      </a:lnTo>
                      <a:lnTo>
                        <a:pt x="121" y="1296"/>
                      </a:lnTo>
                      <a:lnTo>
                        <a:pt x="131" y="1347"/>
                      </a:lnTo>
                      <a:lnTo>
                        <a:pt x="142" y="1397"/>
                      </a:lnTo>
                      <a:lnTo>
                        <a:pt x="154" y="1447"/>
                      </a:lnTo>
                      <a:lnTo>
                        <a:pt x="166" y="1495"/>
                      </a:lnTo>
                      <a:lnTo>
                        <a:pt x="178" y="1544"/>
                      </a:lnTo>
                      <a:lnTo>
                        <a:pt x="190" y="1590"/>
                      </a:lnTo>
                      <a:lnTo>
                        <a:pt x="203" y="1636"/>
                      </a:lnTo>
                      <a:lnTo>
                        <a:pt x="216" y="1680"/>
                      </a:lnTo>
                      <a:lnTo>
                        <a:pt x="230" y="1725"/>
                      </a:lnTo>
                      <a:lnTo>
                        <a:pt x="244" y="1768"/>
                      </a:lnTo>
                      <a:lnTo>
                        <a:pt x="258" y="1809"/>
                      </a:lnTo>
                      <a:lnTo>
                        <a:pt x="273" y="1850"/>
                      </a:lnTo>
                      <a:lnTo>
                        <a:pt x="288" y="1890"/>
                      </a:lnTo>
                      <a:lnTo>
                        <a:pt x="302" y="1928"/>
                      </a:lnTo>
                      <a:lnTo>
                        <a:pt x="319" y="1966"/>
                      </a:lnTo>
                      <a:lnTo>
                        <a:pt x="334" y="2003"/>
                      </a:lnTo>
                      <a:lnTo>
                        <a:pt x="351" y="2039"/>
                      </a:lnTo>
                      <a:lnTo>
                        <a:pt x="367" y="2073"/>
                      </a:lnTo>
                      <a:lnTo>
                        <a:pt x="384" y="2106"/>
                      </a:lnTo>
                      <a:lnTo>
                        <a:pt x="400" y="2138"/>
                      </a:lnTo>
                      <a:lnTo>
                        <a:pt x="418" y="2169"/>
                      </a:lnTo>
                      <a:lnTo>
                        <a:pt x="435" y="2198"/>
                      </a:lnTo>
                      <a:lnTo>
                        <a:pt x="453" y="2226"/>
                      </a:lnTo>
                      <a:lnTo>
                        <a:pt x="471" y="2254"/>
                      </a:lnTo>
                      <a:lnTo>
                        <a:pt x="489" y="2279"/>
                      </a:lnTo>
                      <a:lnTo>
                        <a:pt x="508" y="2303"/>
                      </a:lnTo>
                      <a:lnTo>
                        <a:pt x="526" y="2327"/>
                      </a:lnTo>
                      <a:lnTo>
                        <a:pt x="545" y="2349"/>
                      </a:lnTo>
                      <a:lnTo>
                        <a:pt x="565" y="2368"/>
                      </a:lnTo>
                      <a:lnTo>
                        <a:pt x="584" y="2387"/>
                      </a:lnTo>
                      <a:lnTo>
                        <a:pt x="603" y="2405"/>
                      </a:lnTo>
                      <a:lnTo>
                        <a:pt x="623" y="2421"/>
                      </a:lnTo>
                      <a:lnTo>
                        <a:pt x="644" y="2436"/>
                      </a:lnTo>
                      <a:lnTo>
                        <a:pt x="664" y="2449"/>
                      </a:lnTo>
                      <a:lnTo>
                        <a:pt x="684" y="2461"/>
                      </a:lnTo>
                      <a:lnTo>
                        <a:pt x="705" y="2471"/>
                      </a:lnTo>
                      <a:lnTo>
                        <a:pt x="725" y="2480"/>
                      </a:lnTo>
                      <a:lnTo>
                        <a:pt x="746" y="2486"/>
                      </a:lnTo>
                      <a:lnTo>
                        <a:pt x="767" y="2493"/>
                      </a:lnTo>
                      <a:lnTo>
                        <a:pt x="788" y="2496"/>
                      </a:lnTo>
                      <a:lnTo>
                        <a:pt x="810" y="2499"/>
                      </a:lnTo>
                      <a:lnTo>
                        <a:pt x="831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88" name="Freeform 83"/>
                <p:cNvSpPr>
                  <a:spLocks/>
                </p:cNvSpPr>
                <p:nvPr/>
              </p:nvSpPr>
              <p:spPr bwMode="auto">
                <a:xfrm>
                  <a:off x="856" y="2672"/>
                  <a:ext cx="437" cy="1028"/>
                </a:xfrm>
                <a:custGeom>
                  <a:avLst/>
                  <a:gdLst>
                    <a:gd name="T0" fmla="*/ 1 w 830"/>
                    <a:gd name="T1" fmla="*/ 0 h 2500"/>
                    <a:gd name="T2" fmla="*/ 1 w 830"/>
                    <a:gd name="T3" fmla="*/ 0 h 2500"/>
                    <a:gd name="T4" fmla="*/ 1 w 830"/>
                    <a:gd name="T5" fmla="*/ 0 h 2500"/>
                    <a:gd name="T6" fmla="*/ 1 w 830"/>
                    <a:gd name="T7" fmla="*/ 0 h 2500"/>
                    <a:gd name="T8" fmla="*/ 1 w 830"/>
                    <a:gd name="T9" fmla="*/ 0 h 2500"/>
                    <a:gd name="T10" fmla="*/ 1 w 830"/>
                    <a:gd name="T11" fmla="*/ 0 h 2500"/>
                    <a:gd name="T12" fmla="*/ 1 w 830"/>
                    <a:gd name="T13" fmla="*/ 0 h 2500"/>
                    <a:gd name="T14" fmla="*/ 1 w 830"/>
                    <a:gd name="T15" fmla="*/ 0 h 2500"/>
                    <a:gd name="T16" fmla="*/ 1 w 830"/>
                    <a:gd name="T17" fmla="*/ 0 h 2500"/>
                    <a:gd name="T18" fmla="*/ 1 w 830"/>
                    <a:gd name="T19" fmla="*/ 0 h 2500"/>
                    <a:gd name="T20" fmla="*/ 1 w 830"/>
                    <a:gd name="T21" fmla="*/ 0 h 2500"/>
                    <a:gd name="T22" fmla="*/ 1 w 830"/>
                    <a:gd name="T23" fmla="*/ 0 h 2500"/>
                    <a:gd name="T24" fmla="*/ 1 w 830"/>
                    <a:gd name="T25" fmla="*/ 0 h 2500"/>
                    <a:gd name="T26" fmla="*/ 1 w 830"/>
                    <a:gd name="T27" fmla="*/ 0 h 2500"/>
                    <a:gd name="T28" fmla="*/ 1 w 830"/>
                    <a:gd name="T29" fmla="*/ 0 h 2500"/>
                    <a:gd name="T30" fmla="*/ 1 w 830"/>
                    <a:gd name="T31" fmla="*/ 0 h 2500"/>
                    <a:gd name="T32" fmla="*/ 1 w 830"/>
                    <a:gd name="T33" fmla="*/ 0 h 2500"/>
                    <a:gd name="T34" fmla="*/ 1 w 830"/>
                    <a:gd name="T35" fmla="*/ 0 h 2500"/>
                    <a:gd name="T36" fmla="*/ 1 w 830"/>
                    <a:gd name="T37" fmla="*/ 0 h 2500"/>
                    <a:gd name="T38" fmla="*/ 1 w 830"/>
                    <a:gd name="T39" fmla="*/ 0 h 2500"/>
                    <a:gd name="T40" fmla="*/ 1 w 830"/>
                    <a:gd name="T41" fmla="*/ 0 h 2500"/>
                    <a:gd name="T42" fmla="*/ 1 w 830"/>
                    <a:gd name="T43" fmla="*/ 0 h 2500"/>
                    <a:gd name="T44" fmla="*/ 1 w 830"/>
                    <a:gd name="T45" fmla="*/ 0 h 2500"/>
                    <a:gd name="T46" fmla="*/ 1 w 830"/>
                    <a:gd name="T47" fmla="*/ 0 h 2500"/>
                    <a:gd name="T48" fmla="*/ 1 w 830"/>
                    <a:gd name="T49" fmla="*/ 0 h 2500"/>
                    <a:gd name="T50" fmla="*/ 1 w 830"/>
                    <a:gd name="T51" fmla="*/ 0 h 2500"/>
                    <a:gd name="T52" fmla="*/ 1 w 830"/>
                    <a:gd name="T53" fmla="*/ 0 h 2500"/>
                    <a:gd name="T54" fmla="*/ 1 w 830"/>
                    <a:gd name="T55" fmla="*/ 0 h 2500"/>
                    <a:gd name="T56" fmla="*/ 1 w 830"/>
                    <a:gd name="T57" fmla="*/ 0 h 2500"/>
                    <a:gd name="T58" fmla="*/ 1 w 830"/>
                    <a:gd name="T59" fmla="*/ 0 h 2500"/>
                    <a:gd name="T60" fmla="*/ 1 w 830"/>
                    <a:gd name="T61" fmla="*/ 0 h 2500"/>
                    <a:gd name="T62" fmla="*/ 1 w 830"/>
                    <a:gd name="T63" fmla="*/ 0 h 2500"/>
                    <a:gd name="T64" fmla="*/ 1 w 830"/>
                    <a:gd name="T65" fmla="*/ 0 h 2500"/>
                    <a:gd name="T66" fmla="*/ 1 w 830"/>
                    <a:gd name="T67" fmla="*/ 0 h 2500"/>
                    <a:gd name="T68" fmla="*/ 1 w 830"/>
                    <a:gd name="T69" fmla="*/ 0 h 2500"/>
                    <a:gd name="T70" fmla="*/ 1 w 830"/>
                    <a:gd name="T71" fmla="*/ 0 h 2500"/>
                    <a:gd name="T72" fmla="*/ 1 w 830"/>
                    <a:gd name="T73" fmla="*/ 0 h 2500"/>
                    <a:gd name="T74" fmla="*/ 1 w 830"/>
                    <a:gd name="T75" fmla="*/ 0 h 2500"/>
                    <a:gd name="T76" fmla="*/ 1 w 830"/>
                    <a:gd name="T77" fmla="*/ 0 h 2500"/>
                    <a:gd name="T78" fmla="*/ 1 w 830"/>
                    <a:gd name="T79" fmla="*/ 0 h 2500"/>
                    <a:gd name="T80" fmla="*/ 1 w 830"/>
                    <a:gd name="T81" fmla="*/ 0 h 2500"/>
                    <a:gd name="T82" fmla="*/ 1 w 830"/>
                    <a:gd name="T83" fmla="*/ 0 h 2500"/>
                    <a:gd name="T84" fmla="*/ 1 w 830"/>
                    <a:gd name="T85" fmla="*/ 0 h 2500"/>
                    <a:gd name="T86" fmla="*/ 1 w 830"/>
                    <a:gd name="T87" fmla="*/ 0 h 2500"/>
                    <a:gd name="T88" fmla="*/ 1 w 830"/>
                    <a:gd name="T89" fmla="*/ 0 h 2500"/>
                    <a:gd name="T90" fmla="*/ 1 w 830"/>
                    <a:gd name="T91" fmla="*/ 0 h 2500"/>
                    <a:gd name="T92" fmla="*/ 1 w 830"/>
                    <a:gd name="T93" fmla="*/ 0 h 2500"/>
                    <a:gd name="T94" fmla="*/ 1 w 830"/>
                    <a:gd name="T95" fmla="*/ 0 h 2500"/>
                    <a:gd name="T96" fmla="*/ 1 w 830"/>
                    <a:gd name="T97" fmla="*/ 0 h 2500"/>
                    <a:gd name="T98" fmla="*/ 1 w 830"/>
                    <a:gd name="T99" fmla="*/ 0 h 2500"/>
                    <a:gd name="T100" fmla="*/ 1 w 830"/>
                    <a:gd name="T101" fmla="*/ 0 h 2500"/>
                    <a:gd name="T102" fmla="*/ 1 w 830"/>
                    <a:gd name="T103" fmla="*/ 0 h 2500"/>
                    <a:gd name="T104" fmla="*/ 1 w 830"/>
                    <a:gd name="T105" fmla="*/ 0 h 2500"/>
                    <a:gd name="T106" fmla="*/ 1 w 830"/>
                    <a:gd name="T107" fmla="*/ 0 h 2500"/>
                    <a:gd name="T108" fmla="*/ 1 w 830"/>
                    <a:gd name="T109" fmla="*/ 0 h 2500"/>
                    <a:gd name="T110" fmla="*/ 1 w 830"/>
                    <a:gd name="T111" fmla="*/ 0 h 2500"/>
                    <a:gd name="T112" fmla="*/ 0 w 830"/>
                    <a:gd name="T113" fmla="*/ 0 h 250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830"/>
                    <a:gd name="T172" fmla="*/ 0 h 2500"/>
                    <a:gd name="T173" fmla="*/ 830 w 830"/>
                    <a:gd name="T174" fmla="*/ 2500 h 250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830" h="2500">
                      <a:moveTo>
                        <a:pt x="830" y="0"/>
                      </a:moveTo>
                      <a:lnTo>
                        <a:pt x="829" y="128"/>
                      </a:lnTo>
                      <a:lnTo>
                        <a:pt x="826" y="255"/>
                      </a:lnTo>
                      <a:lnTo>
                        <a:pt x="821" y="380"/>
                      </a:lnTo>
                      <a:lnTo>
                        <a:pt x="813" y="504"/>
                      </a:lnTo>
                      <a:lnTo>
                        <a:pt x="805" y="624"/>
                      </a:lnTo>
                      <a:lnTo>
                        <a:pt x="793" y="743"/>
                      </a:lnTo>
                      <a:lnTo>
                        <a:pt x="780" y="859"/>
                      </a:lnTo>
                      <a:lnTo>
                        <a:pt x="765" y="973"/>
                      </a:lnTo>
                      <a:lnTo>
                        <a:pt x="757" y="1029"/>
                      </a:lnTo>
                      <a:lnTo>
                        <a:pt x="749" y="1084"/>
                      </a:lnTo>
                      <a:lnTo>
                        <a:pt x="740" y="1138"/>
                      </a:lnTo>
                      <a:lnTo>
                        <a:pt x="730" y="1191"/>
                      </a:lnTo>
                      <a:lnTo>
                        <a:pt x="720" y="1244"/>
                      </a:lnTo>
                      <a:lnTo>
                        <a:pt x="710" y="1296"/>
                      </a:lnTo>
                      <a:lnTo>
                        <a:pt x="699" y="1347"/>
                      </a:lnTo>
                      <a:lnTo>
                        <a:pt x="688" y="1397"/>
                      </a:lnTo>
                      <a:lnTo>
                        <a:pt x="677" y="1447"/>
                      </a:lnTo>
                      <a:lnTo>
                        <a:pt x="665" y="1495"/>
                      </a:lnTo>
                      <a:lnTo>
                        <a:pt x="653" y="1544"/>
                      </a:lnTo>
                      <a:lnTo>
                        <a:pt x="641" y="1590"/>
                      </a:lnTo>
                      <a:lnTo>
                        <a:pt x="628" y="1636"/>
                      </a:lnTo>
                      <a:lnTo>
                        <a:pt x="614" y="1680"/>
                      </a:lnTo>
                      <a:lnTo>
                        <a:pt x="601" y="1725"/>
                      </a:lnTo>
                      <a:lnTo>
                        <a:pt x="587" y="1768"/>
                      </a:lnTo>
                      <a:lnTo>
                        <a:pt x="573" y="1809"/>
                      </a:lnTo>
                      <a:lnTo>
                        <a:pt x="558" y="1850"/>
                      </a:lnTo>
                      <a:lnTo>
                        <a:pt x="543" y="1890"/>
                      </a:lnTo>
                      <a:lnTo>
                        <a:pt x="528" y="1928"/>
                      </a:lnTo>
                      <a:lnTo>
                        <a:pt x="512" y="1966"/>
                      </a:lnTo>
                      <a:lnTo>
                        <a:pt x="497" y="2003"/>
                      </a:lnTo>
                      <a:lnTo>
                        <a:pt x="480" y="2039"/>
                      </a:lnTo>
                      <a:lnTo>
                        <a:pt x="464" y="2073"/>
                      </a:lnTo>
                      <a:lnTo>
                        <a:pt x="447" y="2106"/>
                      </a:lnTo>
                      <a:lnTo>
                        <a:pt x="430" y="2138"/>
                      </a:lnTo>
                      <a:lnTo>
                        <a:pt x="413" y="2169"/>
                      </a:lnTo>
                      <a:lnTo>
                        <a:pt x="396" y="2198"/>
                      </a:lnTo>
                      <a:lnTo>
                        <a:pt x="378" y="2226"/>
                      </a:lnTo>
                      <a:lnTo>
                        <a:pt x="359" y="2254"/>
                      </a:lnTo>
                      <a:lnTo>
                        <a:pt x="342" y="2279"/>
                      </a:lnTo>
                      <a:lnTo>
                        <a:pt x="323" y="2303"/>
                      </a:lnTo>
                      <a:lnTo>
                        <a:pt x="304" y="2327"/>
                      </a:lnTo>
                      <a:lnTo>
                        <a:pt x="285" y="2349"/>
                      </a:lnTo>
                      <a:lnTo>
                        <a:pt x="266" y="2368"/>
                      </a:lnTo>
                      <a:lnTo>
                        <a:pt x="246" y="2387"/>
                      </a:lnTo>
                      <a:lnTo>
                        <a:pt x="226" y="2405"/>
                      </a:lnTo>
                      <a:lnTo>
                        <a:pt x="207" y="2421"/>
                      </a:lnTo>
                      <a:lnTo>
                        <a:pt x="187" y="2436"/>
                      </a:lnTo>
                      <a:lnTo>
                        <a:pt x="167" y="2449"/>
                      </a:lnTo>
                      <a:lnTo>
                        <a:pt x="146" y="2461"/>
                      </a:lnTo>
                      <a:lnTo>
                        <a:pt x="126" y="2471"/>
                      </a:lnTo>
                      <a:lnTo>
                        <a:pt x="106" y="2480"/>
                      </a:lnTo>
                      <a:lnTo>
                        <a:pt x="85" y="2486"/>
                      </a:lnTo>
                      <a:lnTo>
                        <a:pt x="64" y="2493"/>
                      </a:lnTo>
                      <a:lnTo>
                        <a:pt x="42" y="2496"/>
                      </a:lnTo>
                      <a:lnTo>
                        <a:pt x="21" y="2499"/>
                      </a:lnTo>
                      <a:lnTo>
                        <a:pt x="0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89" name="Line 84"/>
                <p:cNvSpPr>
                  <a:spLocks noChangeShapeType="1"/>
                </p:cNvSpPr>
                <p:nvPr/>
              </p:nvSpPr>
              <p:spPr bwMode="auto">
                <a:xfrm>
                  <a:off x="1292" y="2931"/>
                  <a:ext cx="1" cy="873"/>
                </a:xfrm>
                <a:prstGeom prst="line">
                  <a:avLst/>
                </a:prstGeom>
                <a:noFill/>
                <a:ln w="12700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90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1181" y="3320"/>
                  <a:ext cx="208" cy="3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91" name="Line 86"/>
                <p:cNvSpPr>
                  <a:spLocks noChangeShapeType="1"/>
                </p:cNvSpPr>
                <p:nvPr/>
              </p:nvSpPr>
              <p:spPr bwMode="auto">
                <a:xfrm>
                  <a:off x="1194" y="3324"/>
                  <a:ext cx="208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92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19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93" name="Line 88"/>
                <p:cNvSpPr>
                  <a:spLocks noChangeShapeType="1"/>
                </p:cNvSpPr>
                <p:nvPr/>
              </p:nvSpPr>
              <p:spPr bwMode="auto">
                <a:xfrm>
                  <a:off x="120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94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1204" y="3258"/>
                  <a:ext cx="166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95" name="Line 90"/>
                <p:cNvSpPr>
                  <a:spLocks noChangeShapeType="1"/>
                </p:cNvSpPr>
                <p:nvPr/>
              </p:nvSpPr>
              <p:spPr bwMode="auto">
                <a:xfrm>
                  <a:off x="1213" y="3261"/>
                  <a:ext cx="166" cy="2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96" name="Line 91"/>
                <p:cNvSpPr>
                  <a:spLocks noChangeShapeType="1"/>
                </p:cNvSpPr>
                <p:nvPr/>
              </p:nvSpPr>
              <p:spPr bwMode="auto">
                <a:xfrm flipH="1" flipV="1">
                  <a:off x="1221" y="3235"/>
                  <a:ext cx="147" cy="2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97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215" y="3233"/>
                  <a:ext cx="149" cy="2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98" name="Freeform 93"/>
                <p:cNvSpPr>
                  <a:spLocks/>
                </p:cNvSpPr>
                <p:nvPr/>
              </p:nvSpPr>
              <p:spPr bwMode="auto">
                <a:xfrm>
                  <a:off x="1221" y="3151"/>
                  <a:ext cx="137" cy="84"/>
                </a:xfrm>
                <a:custGeom>
                  <a:avLst/>
                  <a:gdLst>
                    <a:gd name="T0" fmla="*/ 0 w 258"/>
                    <a:gd name="T1" fmla="*/ 0 h 205"/>
                    <a:gd name="T2" fmla="*/ 1 w 258"/>
                    <a:gd name="T3" fmla="*/ 0 h 205"/>
                    <a:gd name="T4" fmla="*/ 1 w 258"/>
                    <a:gd name="T5" fmla="*/ 0 h 205"/>
                    <a:gd name="T6" fmla="*/ 1 w 258"/>
                    <a:gd name="T7" fmla="*/ 0 h 205"/>
                    <a:gd name="T8" fmla="*/ 1 w 258"/>
                    <a:gd name="T9" fmla="*/ 0 h 20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05"/>
                    <a:gd name="T17" fmla="*/ 258 w 258"/>
                    <a:gd name="T18" fmla="*/ 205 h 20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05">
                      <a:moveTo>
                        <a:pt x="0" y="205"/>
                      </a:moveTo>
                      <a:lnTo>
                        <a:pt x="258" y="147"/>
                      </a:lnTo>
                      <a:lnTo>
                        <a:pt x="23" y="97"/>
                      </a:lnTo>
                      <a:lnTo>
                        <a:pt x="239" y="48"/>
                      </a:lnTo>
                      <a:lnTo>
                        <a:pt x="40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99" name="Freeform 94"/>
                <p:cNvSpPr>
                  <a:spLocks/>
                </p:cNvSpPr>
                <p:nvPr/>
              </p:nvSpPr>
              <p:spPr bwMode="auto">
                <a:xfrm>
                  <a:off x="1227" y="3151"/>
                  <a:ext cx="137" cy="82"/>
                </a:xfrm>
                <a:custGeom>
                  <a:avLst/>
                  <a:gdLst>
                    <a:gd name="T0" fmla="*/ 1 w 257"/>
                    <a:gd name="T1" fmla="*/ 0 h 203"/>
                    <a:gd name="T2" fmla="*/ 0 w 257"/>
                    <a:gd name="T3" fmla="*/ 0 h 203"/>
                    <a:gd name="T4" fmla="*/ 1 w 257"/>
                    <a:gd name="T5" fmla="*/ 0 h 203"/>
                    <a:gd name="T6" fmla="*/ 1 w 257"/>
                    <a:gd name="T7" fmla="*/ 0 h 203"/>
                    <a:gd name="T8" fmla="*/ 1 w 257"/>
                    <a:gd name="T9" fmla="*/ 0 h 2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7"/>
                    <a:gd name="T16" fmla="*/ 0 h 203"/>
                    <a:gd name="T17" fmla="*/ 257 w 257"/>
                    <a:gd name="T18" fmla="*/ 203 h 2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7" h="203">
                      <a:moveTo>
                        <a:pt x="257" y="203"/>
                      </a:moveTo>
                      <a:lnTo>
                        <a:pt x="0" y="147"/>
                      </a:lnTo>
                      <a:lnTo>
                        <a:pt x="235" y="95"/>
                      </a:lnTo>
                      <a:lnTo>
                        <a:pt x="19" y="46"/>
                      </a:lnTo>
                      <a:lnTo>
                        <a:pt x="21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00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1167" y="3355"/>
                  <a:ext cx="235" cy="4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01" name="Line 96"/>
                <p:cNvSpPr>
                  <a:spLocks noChangeShapeType="1"/>
                </p:cNvSpPr>
                <p:nvPr/>
              </p:nvSpPr>
              <p:spPr bwMode="auto">
                <a:xfrm>
                  <a:off x="1167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02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1114" y="3445"/>
                  <a:ext cx="328" cy="5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03" name="Line 98"/>
                <p:cNvSpPr>
                  <a:spLocks noChangeShapeType="1"/>
                </p:cNvSpPr>
                <p:nvPr/>
              </p:nvSpPr>
              <p:spPr bwMode="auto">
                <a:xfrm>
                  <a:off x="1181" y="3355"/>
                  <a:ext cx="237" cy="4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04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1143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05" name="Line 100"/>
                <p:cNvSpPr>
                  <a:spLocks noChangeShapeType="1"/>
                </p:cNvSpPr>
                <p:nvPr/>
              </p:nvSpPr>
              <p:spPr bwMode="auto">
                <a:xfrm>
                  <a:off x="1143" y="3447"/>
                  <a:ext cx="328" cy="5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06" name="Line 101"/>
                <p:cNvSpPr>
                  <a:spLocks noChangeShapeType="1"/>
                </p:cNvSpPr>
                <p:nvPr/>
              </p:nvSpPr>
              <p:spPr bwMode="auto">
                <a:xfrm>
                  <a:off x="1114" y="3503"/>
                  <a:ext cx="403" cy="6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07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1066" y="3501"/>
                  <a:ext cx="405" cy="7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08" name="Line 103"/>
                <p:cNvSpPr>
                  <a:spLocks noChangeShapeType="1"/>
                </p:cNvSpPr>
                <p:nvPr/>
              </p:nvSpPr>
              <p:spPr bwMode="auto">
                <a:xfrm>
                  <a:off x="1066" y="3574"/>
                  <a:ext cx="558" cy="9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09" name="Line 104"/>
                <p:cNvSpPr>
                  <a:spLocks noChangeShapeType="1"/>
                </p:cNvSpPr>
                <p:nvPr/>
              </p:nvSpPr>
              <p:spPr bwMode="auto">
                <a:xfrm flipH="1">
                  <a:off x="961" y="3572"/>
                  <a:ext cx="556" cy="9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10" name="Freeform 105"/>
                <p:cNvSpPr>
                  <a:spLocks/>
                </p:cNvSpPr>
                <p:nvPr/>
              </p:nvSpPr>
              <p:spPr bwMode="auto">
                <a:xfrm>
                  <a:off x="963" y="3671"/>
                  <a:ext cx="661" cy="70"/>
                </a:xfrm>
                <a:custGeom>
                  <a:avLst/>
                  <a:gdLst>
                    <a:gd name="T0" fmla="*/ 0 w 1258"/>
                    <a:gd name="T1" fmla="*/ 0 h 174"/>
                    <a:gd name="T2" fmla="*/ 1 w 1258"/>
                    <a:gd name="T3" fmla="*/ 0 h 174"/>
                    <a:gd name="T4" fmla="*/ 1 w 1258"/>
                    <a:gd name="T5" fmla="*/ 0 h 174"/>
                    <a:gd name="T6" fmla="*/ 0 60000 65536"/>
                    <a:gd name="T7" fmla="*/ 0 60000 65536"/>
                    <a:gd name="T8" fmla="*/ 0 60000 65536"/>
                    <a:gd name="T9" fmla="*/ 0 w 1258"/>
                    <a:gd name="T10" fmla="*/ 0 h 174"/>
                    <a:gd name="T11" fmla="*/ 1258 w 1258"/>
                    <a:gd name="T12" fmla="*/ 174 h 17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58" h="174">
                      <a:moveTo>
                        <a:pt x="0" y="0"/>
                      </a:moveTo>
                      <a:lnTo>
                        <a:pt x="626" y="174"/>
                      </a:lnTo>
                      <a:lnTo>
                        <a:pt x="1258" y="1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11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1242" y="3133"/>
                  <a:ext cx="97" cy="1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12" name="Freeform 107"/>
                <p:cNvSpPr>
                  <a:spLocks/>
                </p:cNvSpPr>
                <p:nvPr/>
              </p:nvSpPr>
              <p:spPr bwMode="auto">
                <a:xfrm>
                  <a:off x="1246" y="3116"/>
                  <a:ext cx="97" cy="35"/>
                </a:xfrm>
                <a:custGeom>
                  <a:avLst/>
                  <a:gdLst>
                    <a:gd name="T0" fmla="*/ 1 w 183"/>
                    <a:gd name="T1" fmla="*/ 0 h 84"/>
                    <a:gd name="T2" fmla="*/ 0 w 183"/>
                    <a:gd name="T3" fmla="*/ 0 h 84"/>
                    <a:gd name="T4" fmla="*/ 1 w 183"/>
                    <a:gd name="T5" fmla="*/ 0 h 84"/>
                    <a:gd name="T6" fmla="*/ 0 60000 65536"/>
                    <a:gd name="T7" fmla="*/ 0 60000 65536"/>
                    <a:gd name="T8" fmla="*/ 0 60000 65536"/>
                    <a:gd name="T9" fmla="*/ 0 w 183"/>
                    <a:gd name="T10" fmla="*/ 0 h 84"/>
                    <a:gd name="T11" fmla="*/ 183 w 183"/>
                    <a:gd name="T12" fmla="*/ 84 h 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3" h="84">
                      <a:moveTo>
                        <a:pt x="183" y="84"/>
                      </a:moveTo>
                      <a:lnTo>
                        <a:pt x="0" y="40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13" name="Line 108"/>
                <p:cNvSpPr>
                  <a:spLocks noChangeShapeType="1"/>
                </p:cNvSpPr>
                <p:nvPr/>
              </p:nvSpPr>
              <p:spPr bwMode="auto">
                <a:xfrm flipH="1" flipV="1">
                  <a:off x="1248" y="3116"/>
                  <a:ext cx="89" cy="1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14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1251" y="3100"/>
                  <a:ext cx="81" cy="1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15" name="Line 110"/>
                <p:cNvSpPr>
                  <a:spLocks noChangeShapeType="1"/>
                </p:cNvSpPr>
                <p:nvPr/>
              </p:nvSpPr>
              <p:spPr bwMode="auto">
                <a:xfrm flipH="1" flipV="1">
                  <a:off x="1253" y="3101"/>
                  <a:ext cx="8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16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1253" y="3085"/>
                  <a:ext cx="75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17" name="Line 112"/>
                <p:cNvSpPr>
                  <a:spLocks noChangeShapeType="1"/>
                </p:cNvSpPr>
                <p:nvPr/>
              </p:nvSpPr>
              <p:spPr bwMode="auto">
                <a:xfrm flipH="1" flipV="1">
                  <a:off x="1255" y="3087"/>
                  <a:ext cx="77" cy="1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18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1255" y="3072"/>
                  <a:ext cx="7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19" name="Line 114"/>
                <p:cNvSpPr>
                  <a:spLocks noChangeShapeType="1"/>
                </p:cNvSpPr>
                <p:nvPr/>
              </p:nvSpPr>
              <p:spPr bwMode="auto">
                <a:xfrm flipH="1" flipV="1">
                  <a:off x="1259" y="3072"/>
                  <a:ext cx="69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20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1259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21" name="Line 116"/>
                <p:cNvSpPr>
                  <a:spLocks noChangeShapeType="1"/>
                </p:cNvSpPr>
                <p:nvPr/>
              </p:nvSpPr>
              <p:spPr bwMode="auto">
                <a:xfrm flipH="1" flipV="1">
                  <a:off x="1261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22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1261" y="3044"/>
                  <a:ext cx="61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23" name="Line 118"/>
                <p:cNvSpPr>
                  <a:spLocks noChangeShapeType="1"/>
                </p:cNvSpPr>
                <p:nvPr/>
              </p:nvSpPr>
              <p:spPr bwMode="auto">
                <a:xfrm flipH="1" flipV="1">
                  <a:off x="1263" y="3044"/>
                  <a:ext cx="6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24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1263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25" name="Line 120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26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1265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27" name="Line 122"/>
                <p:cNvSpPr>
                  <a:spLocks noChangeShapeType="1"/>
                </p:cNvSpPr>
                <p:nvPr/>
              </p:nvSpPr>
              <p:spPr bwMode="auto">
                <a:xfrm flipH="1" flipV="1">
                  <a:off x="1267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28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1267" y="3008"/>
                  <a:ext cx="4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29" name="Freeform 124"/>
                <p:cNvSpPr>
                  <a:spLocks/>
                </p:cNvSpPr>
                <p:nvPr/>
              </p:nvSpPr>
              <p:spPr bwMode="auto">
                <a:xfrm>
                  <a:off x="1267" y="2996"/>
                  <a:ext cx="51" cy="23"/>
                </a:xfrm>
                <a:custGeom>
                  <a:avLst/>
                  <a:gdLst>
                    <a:gd name="T0" fmla="*/ 1 w 94"/>
                    <a:gd name="T1" fmla="*/ 0 h 55"/>
                    <a:gd name="T2" fmla="*/ 0 w 94"/>
                    <a:gd name="T3" fmla="*/ 0 h 55"/>
                    <a:gd name="T4" fmla="*/ 1 w 94"/>
                    <a:gd name="T5" fmla="*/ 0 h 55"/>
                    <a:gd name="T6" fmla="*/ 0 60000 65536"/>
                    <a:gd name="T7" fmla="*/ 0 60000 65536"/>
                    <a:gd name="T8" fmla="*/ 0 60000 65536"/>
                    <a:gd name="T9" fmla="*/ 0 w 94"/>
                    <a:gd name="T10" fmla="*/ 0 h 55"/>
                    <a:gd name="T11" fmla="*/ 94 w 94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4" h="55">
                      <a:moveTo>
                        <a:pt x="94" y="55"/>
                      </a:moveTo>
                      <a:lnTo>
                        <a:pt x="0" y="27"/>
                      </a:lnTo>
                      <a:lnTo>
                        <a:pt x="8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30" name="Line 125"/>
                <p:cNvSpPr>
                  <a:spLocks noChangeShapeType="1"/>
                </p:cNvSpPr>
                <p:nvPr/>
              </p:nvSpPr>
              <p:spPr bwMode="auto">
                <a:xfrm flipH="1" flipV="1">
                  <a:off x="1272" y="2986"/>
                  <a:ext cx="41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31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1272" y="2976"/>
                  <a:ext cx="39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32" name="Line 127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75"/>
                  <a:ext cx="3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33" name="Line 128"/>
                <p:cNvSpPr>
                  <a:spLocks noChangeShapeType="1"/>
                </p:cNvSpPr>
                <p:nvPr/>
              </p:nvSpPr>
              <p:spPr bwMode="auto">
                <a:xfrm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34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35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36" name="Line 131"/>
                <p:cNvSpPr>
                  <a:spLocks noChangeShapeType="1"/>
                </p:cNvSpPr>
                <p:nvPr/>
              </p:nvSpPr>
              <p:spPr bwMode="auto">
                <a:xfrm flipH="1"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37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1278" y="2929"/>
                  <a:ext cx="2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38" name="Line 133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902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39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40" name="Line 13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41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1282" y="2893"/>
                  <a:ext cx="21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42" name="Line 13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86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43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1282" y="2881"/>
                  <a:ext cx="19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44" name="Freeform 139"/>
                <p:cNvSpPr>
                  <a:spLocks/>
                </p:cNvSpPr>
                <p:nvPr/>
              </p:nvSpPr>
              <p:spPr bwMode="auto">
                <a:xfrm>
                  <a:off x="1284" y="2876"/>
                  <a:ext cx="17" cy="12"/>
                </a:xfrm>
                <a:custGeom>
                  <a:avLst/>
                  <a:gdLst>
                    <a:gd name="T0" fmla="*/ 1 w 34"/>
                    <a:gd name="T1" fmla="*/ 0 h 27"/>
                    <a:gd name="T2" fmla="*/ 0 w 34"/>
                    <a:gd name="T3" fmla="*/ 0 h 27"/>
                    <a:gd name="T4" fmla="*/ 1 w 34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34"/>
                    <a:gd name="T10" fmla="*/ 0 h 27"/>
                    <a:gd name="T11" fmla="*/ 34 w 34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" h="27">
                      <a:moveTo>
                        <a:pt x="34" y="27"/>
                      </a:moveTo>
                      <a:lnTo>
                        <a:pt x="0" y="11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45" name="Line 140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6"/>
                  <a:ext cx="17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46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1284" y="2871"/>
                  <a:ext cx="17" cy="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47" name="Line 142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0"/>
                  <a:ext cx="1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48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1284" y="2866"/>
                  <a:ext cx="17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49" name="Freeform 144"/>
                <p:cNvSpPr>
                  <a:spLocks/>
                </p:cNvSpPr>
                <p:nvPr/>
              </p:nvSpPr>
              <p:spPr bwMode="auto">
                <a:xfrm>
                  <a:off x="1284" y="2860"/>
                  <a:ext cx="15" cy="11"/>
                </a:xfrm>
                <a:custGeom>
                  <a:avLst/>
                  <a:gdLst>
                    <a:gd name="T0" fmla="*/ 1 w 28"/>
                    <a:gd name="T1" fmla="*/ 0 h 27"/>
                    <a:gd name="T2" fmla="*/ 0 w 28"/>
                    <a:gd name="T3" fmla="*/ 0 h 27"/>
                    <a:gd name="T4" fmla="*/ 1 w 28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28"/>
                    <a:gd name="T10" fmla="*/ 0 h 27"/>
                    <a:gd name="T11" fmla="*/ 28 w 28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" h="27">
                      <a:moveTo>
                        <a:pt x="28" y="27"/>
                      </a:moveTo>
                      <a:lnTo>
                        <a:pt x="0" y="12"/>
                      </a:lnTo>
                      <a:lnTo>
                        <a:pt x="2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50" name="Line 14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60"/>
                  <a:ext cx="17" cy="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51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1286" y="2856"/>
                  <a:ext cx="13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52" name="Line 14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55"/>
                  <a:ext cx="15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40" name="AutoShape 178"/>
              <p:cNvSpPr>
                <a:spLocks noChangeArrowheads="1"/>
              </p:cNvSpPr>
              <p:nvPr/>
            </p:nvSpPr>
            <p:spPr bwMode="auto">
              <a:xfrm rot="5400000">
                <a:off x="2468382" y="2545725"/>
                <a:ext cx="368843" cy="415219"/>
              </a:xfrm>
              <a:prstGeom prst="hexagon">
                <a:avLst>
                  <a:gd name="adj" fmla="val 25000"/>
                  <a:gd name="vf" fmla="val 115470"/>
                </a:avLst>
              </a:prstGeom>
              <a:gradFill rotWithShape="1">
                <a:gsLst>
                  <a:gs pos="0">
                    <a:srgbClr val="4BACC6">
                      <a:tint val="50000"/>
                      <a:satMod val="300000"/>
                    </a:srgbClr>
                  </a:gs>
                  <a:gs pos="35000">
                    <a:srgbClr val="4BACC6">
                      <a:tint val="37000"/>
                      <a:satMod val="300000"/>
                    </a:srgbClr>
                  </a:gs>
                  <a:gs pos="100000">
                    <a:srgbClr val="4BACC6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/>
              <a:p>
                <a:pPr defTabSz="914400">
                  <a:defRPr/>
                </a:pPr>
                <a:endParaRPr lang="zh-CN" altLang="en-US" sz="500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41" name="Group 81"/>
              <p:cNvGrpSpPr>
                <a:grpSpLocks/>
              </p:cNvGrpSpPr>
              <p:nvPr/>
            </p:nvGrpSpPr>
            <p:grpSpPr bwMode="auto">
              <a:xfrm>
                <a:off x="2577413" y="2380506"/>
                <a:ext cx="127592" cy="389612"/>
                <a:chOff x="856" y="2672"/>
                <a:chExt cx="871" cy="1132"/>
              </a:xfrm>
            </p:grpSpPr>
            <p:sp>
              <p:nvSpPr>
                <p:cNvPr id="621" name="Freeform 82"/>
                <p:cNvSpPr>
                  <a:spLocks/>
                </p:cNvSpPr>
                <p:nvPr/>
              </p:nvSpPr>
              <p:spPr bwMode="auto">
                <a:xfrm>
                  <a:off x="1293" y="2672"/>
                  <a:ext cx="434" cy="1028"/>
                </a:xfrm>
                <a:custGeom>
                  <a:avLst/>
                  <a:gdLst>
                    <a:gd name="T0" fmla="*/ 0 w 831"/>
                    <a:gd name="T1" fmla="*/ 0 h 2500"/>
                    <a:gd name="T2" fmla="*/ 1 w 831"/>
                    <a:gd name="T3" fmla="*/ 0 h 2500"/>
                    <a:gd name="T4" fmla="*/ 1 w 831"/>
                    <a:gd name="T5" fmla="*/ 0 h 2500"/>
                    <a:gd name="T6" fmla="*/ 1 w 831"/>
                    <a:gd name="T7" fmla="*/ 0 h 2500"/>
                    <a:gd name="T8" fmla="*/ 1 w 831"/>
                    <a:gd name="T9" fmla="*/ 0 h 2500"/>
                    <a:gd name="T10" fmla="*/ 1 w 831"/>
                    <a:gd name="T11" fmla="*/ 0 h 2500"/>
                    <a:gd name="T12" fmla="*/ 1 w 831"/>
                    <a:gd name="T13" fmla="*/ 0 h 2500"/>
                    <a:gd name="T14" fmla="*/ 1 w 831"/>
                    <a:gd name="T15" fmla="*/ 0 h 2500"/>
                    <a:gd name="T16" fmla="*/ 1 w 831"/>
                    <a:gd name="T17" fmla="*/ 0 h 2500"/>
                    <a:gd name="T18" fmla="*/ 1 w 831"/>
                    <a:gd name="T19" fmla="*/ 0 h 2500"/>
                    <a:gd name="T20" fmla="*/ 1 w 831"/>
                    <a:gd name="T21" fmla="*/ 0 h 2500"/>
                    <a:gd name="T22" fmla="*/ 1 w 831"/>
                    <a:gd name="T23" fmla="*/ 0 h 2500"/>
                    <a:gd name="T24" fmla="*/ 1 w 831"/>
                    <a:gd name="T25" fmla="*/ 0 h 2500"/>
                    <a:gd name="T26" fmla="*/ 1 w 831"/>
                    <a:gd name="T27" fmla="*/ 0 h 2500"/>
                    <a:gd name="T28" fmla="*/ 1 w 831"/>
                    <a:gd name="T29" fmla="*/ 0 h 2500"/>
                    <a:gd name="T30" fmla="*/ 1 w 831"/>
                    <a:gd name="T31" fmla="*/ 0 h 2500"/>
                    <a:gd name="T32" fmla="*/ 1 w 831"/>
                    <a:gd name="T33" fmla="*/ 0 h 2500"/>
                    <a:gd name="T34" fmla="*/ 1 w 831"/>
                    <a:gd name="T35" fmla="*/ 0 h 2500"/>
                    <a:gd name="T36" fmla="*/ 1 w 831"/>
                    <a:gd name="T37" fmla="*/ 0 h 2500"/>
                    <a:gd name="T38" fmla="*/ 1 w 831"/>
                    <a:gd name="T39" fmla="*/ 0 h 2500"/>
                    <a:gd name="T40" fmla="*/ 1 w 831"/>
                    <a:gd name="T41" fmla="*/ 0 h 2500"/>
                    <a:gd name="T42" fmla="*/ 1 w 831"/>
                    <a:gd name="T43" fmla="*/ 0 h 2500"/>
                    <a:gd name="T44" fmla="*/ 1 w 831"/>
                    <a:gd name="T45" fmla="*/ 0 h 2500"/>
                    <a:gd name="T46" fmla="*/ 1 w 831"/>
                    <a:gd name="T47" fmla="*/ 0 h 2500"/>
                    <a:gd name="T48" fmla="*/ 1 w 831"/>
                    <a:gd name="T49" fmla="*/ 0 h 2500"/>
                    <a:gd name="T50" fmla="*/ 1 w 831"/>
                    <a:gd name="T51" fmla="*/ 0 h 2500"/>
                    <a:gd name="T52" fmla="*/ 1 w 831"/>
                    <a:gd name="T53" fmla="*/ 0 h 2500"/>
                    <a:gd name="T54" fmla="*/ 1 w 831"/>
                    <a:gd name="T55" fmla="*/ 0 h 2500"/>
                    <a:gd name="T56" fmla="*/ 1 w 831"/>
                    <a:gd name="T57" fmla="*/ 0 h 2500"/>
                    <a:gd name="T58" fmla="*/ 1 w 831"/>
                    <a:gd name="T59" fmla="*/ 0 h 2500"/>
                    <a:gd name="T60" fmla="*/ 1 w 831"/>
                    <a:gd name="T61" fmla="*/ 0 h 2500"/>
                    <a:gd name="T62" fmla="*/ 1 w 831"/>
                    <a:gd name="T63" fmla="*/ 0 h 2500"/>
                    <a:gd name="T64" fmla="*/ 1 w 831"/>
                    <a:gd name="T65" fmla="*/ 0 h 2500"/>
                    <a:gd name="T66" fmla="*/ 1 w 831"/>
                    <a:gd name="T67" fmla="*/ 0 h 2500"/>
                    <a:gd name="T68" fmla="*/ 1 w 831"/>
                    <a:gd name="T69" fmla="*/ 0 h 2500"/>
                    <a:gd name="T70" fmla="*/ 1 w 831"/>
                    <a:gd name="T71" fmla="*/ 0 h 2500"/>
                    <a:gd name="T72" fmla="*/ 1 w 831"/>
                    <a:gd name="T73" fmla="*/ 0 h 2500"/>
                    <a:gd name="T74" fmla="*/ 1 w 831"/>
                    <a:gd name="T75" fmla="*/ 0 h 2500"/>
                    <a:gd name="T76" fmla="*/ 1 w 831"/>
                    <a:gd name="T77" fmla="*/ 0 h 2500"/>
                    <a:gd name="T78" fmla="*/ 1 w 831"/>
                    <a:gd name="T79" fmla="*/ 0 h 2500"/>
                    <a:gd name="T80" fmla="*/ 1 w 831"/>
                    <a:gd name="T81" fmla="*/ 0 h 2500"/>
                    <a:gd name="T82" fmla="*/ 1 w 831"/>
                    <a:gd name="T83" fmla="*/ 0 h 2500"/>
                    <a:gd name="T84" fmla="*/ 1 w 831"/>
                    <a:gd name="T85" fmla="*/ 0 h 2500"/>
                    <a:gd name="T86" fmla="*/ 1 w 831"/>
                    <a:gd name="T87" fmla="*/ 0 h 2500"/>
                    <a:gd name="T88" fmla="*/ 1 w 831"/>
                    <a:gd name="T89" fmla="*/ 0 h 2500"/>
                    <a:gd name="T90" fmla="*/ 1 w 831"/>
                    <a:gd name="T91" fmla="*/ 0 h 2500"/>
                    <a:gd name="T92" fmla="*/ 1 w 831"/>
                    <a:gd name="T93" fmla="*/ 0 h 2500"/>
                    <a:gd name="T94" fmla="*/ 1 w 831"/>
                    <a:gd name="T95" fmla="*/ 0 h 2500"/>
                    <a:gd name="T96" fmla="*/ 1 w 831"/>
                    <a:gd name="T97" fmla="*/ 0 h 2500"/>
                    <a:gd name="T98" fmla="*/ 1 w 831"/>
                    <a:gd name="T99" fmla="*/ 0 h 2500"/>
                    <a:gd name="T100" fmla="*/ 1 w 831"/>
                    <a:gd name="T101" fmla="*/ 0 h 2500"/>
                    <a:gd name="T102" fmla="*/ 1 w 831"/>
                    <a:gd name="T103" fmla="*/ 0 h 2500"/>
                    <a:gd name="T104" fmla="*/ 1 w 831"/>
                    <a:gd name="T105" fmla="*/ 0 h 2500"/>
                    <a:gd name="T106" fmla="*/ 1 w 831"/>
                    <a:gd name="T107" fmla="*/ 0 h 2500"/>
                    <a:gd name="T108" fmla="*/ 1 w 831"/>
                    <a:gd name="T109" fmla="*/ 0 h 2500"/>
                    <a:gd name="T110" fmla="*/ 1 w 831"/>
                    <a:gd name="T111" fmla="*/ 0 h 2500"/>
                    <a:gd name="T112" fmla="*/ 1 w 831"/>
                    <a:gd name="T113" fmla="*/ 0 h 2500"/>
                    <a:gd name="T114" fmla="*/ 1 w 831"/>
                    <a:gd name="T115" fmla="*/ 0 h 2500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831"/>
                    <a:gd name="T175" fmla="*/ 0 h 2500"/>
                    <a:gd name="T176" fmla="*/ 831 w 831"/>
                    <a:gd name="T177" fmla="*/ 2500 h 2500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831" h="2500">
                      <a:moveTo>
                        <a:pt x="0" y="0"/>
                      </a:moveTo>
                      <a:lnTo>
                        <a:pt x="1" y="128"/>
                      </a:lnTo>
                      <a:lnTo>
                        <a:pt x="4" y="255"/>
                      </a:lnTo>
                      <a:lnTo>
                        <a:pt x="10" y="380"/>
                      </a:lnTo>
                      <a:lnTo>
                        <a:pt x="17" y="504"/>
                      </a:lnTo>
                      <a:lnTo>
                        <a:pt x="26" y="624"/>
                      </a:lnTo>
                      <a:lnTo>
                        <a:pt x="37" y="743"/>
                      </a:lnTo>
                      <a:lnTo>
                        <a:pt x="50" y="859"/>
                      </a:lnTo>
                      <a:lnTo>
                        <a:pt x="66" y="973"/>
                      </a:lnTo>
                      <a:lnTo>
                        <a:pt x="74" y="1029"/>
                      </a:lnTo>
                      <a:lnTo>
                        <a:pt x="82" y="1084"/>
                      </a:lnTo>
                      <a:lnTo>
                        <a:pt x="91" y="1138"/>
                      </a:lnTo>
                      <a:lnTo>
                        <a:pt x="101" y="1191"/>
                      </a:lnTo>
                      <a:lnTo>
                        <a:pt x="111" y="1244"/>
                      </a:lnTo>
                      <a:lnTo>
                        <a:pt x="121" y="1296"/>
                      </a:lnTo>
                      <a:lnTo>
                        <a:pt x="131" y="1347"/>
                      </a:lnTo>
                      <a:lnTo>
                        <a:pt x="142" y="1397"/>
                      </a:lnTo>
                      <a:lnTo>
                        <a:pt x="154" y="1447"/>
                      </a:lnTo>
                      <a:lnTo>
                        <a:pt x="166" y="1495"/>
                      </a:lnTo>
                      <a:lnTo>
                        <a:pt x="178" y="1544"/>
                      </a:lnTo>
                      <a:lnTo>
                        <a:pt x="190" y="1590"/>
                      </a:lnTo>
                      <a:lnTo>
                        <a:pt x="203" y="1636"/>
                      </a:lnTo>
                      <a:lnTo>
                        <a:pt x="216" y="1680"/>
                      </a:lnTo>
                      <a:lnTo>
                        <a:pt x="230" y="1725"/>
                      </a:lnTo>
                      <a:lnTo>
                        <a:pt x="244" y="1768"/>
                      </a:lnTo>
                      <a:lnTo>
                        <a:pt x="258" y="1809"/>
                      </a:lnTo>
                      <a:lnTo>
                        <a:pt x="273" y="1850"/>
                      </a:lnTo>
                      <a:lnTo>
                        <a:pt x="288" y="1890"/>
                      </a:lnTo>
                      <a:lnTo>
                        <a:pt x="302" y="1928"/>
                      </a:lnTo>
                      <a:lnTo>
                        <a:pt x="319" y="1966"/>
                      </a:lnTo>
                      <a:lnTo>
                        <a:pt x="334" y="2003"/>
                      </a:lnTo>
                      <a:lnTo>
                        <a:pt x="351" y="2039"/>
                      </a:lnTo>
                      <a:lnTo>
                        <a:pt x="367" y="2073"/>
                      </a:lnTo>
                      <a:lnTo>
                        <a:pt x="384" y="2106"/>
                      </a:lnTo>
                      <a:lnTo>
                        <a:pt x="400" y="2138"/>
                      </a:lnTo>
                      <a:lnTo>
                        <a:pt x="418" y="2169"/>
                      </a:lnTo>
                      <a:lnTo>
                        <a:pt x="435" y="2198"/>
                      </a:lnTo>
                      <a:lnTo>
                        <a:pt x="453" y="2226"/>
                      </a:lnTo>
                      <a:lnTo>
                        <a:pt x="471" y="2254"/>
                      </a:lnTo>
                      <a:lnTo>
                        <a:pt x="489" y="2279"/>
                      </a:lnTo>
                      <a:lnTo>
                        <a:pt x="508" y="2303"/>
                      </a:lnTo>
                      <a:lnTo>
                        <a:pt x="526" y="2327"/>
                      </a:lnTo>
                      <a:lnTo>
                        <a:pt x="545" y="2349"/>
                      </a:lnTo>
                      <a:lnTo>
                        <a:pt x="565" y="2368"/>
                      </a:lnTo>
                      <a:lnTo>
                        <a:pt x="584" y="2387"/>
                      </a:lnTo>
                      <a:lnTo>
                        <a:pt x="603" y="2405"/>
                      </a:lnTo>
                      <a:lnTo>
                        <a:pt x="623" y="2421"/>
                      </a:lnTo>
                      <a:lnTo>
                        <a:pt x="644" y="2436"/>
                      </a:lnTo>
                      <a:lnTo>
                        <a:pt x="664" y="2449"/>
                      </a:lnTo>
                      <a:lnTo>
                        <a:pt x="684" y="2461"/>
                      </a:lnTo>
                      <a:lnTo>
                        <a:pt x="705" y="2471"/>
                      </a:lnTo>
                      <a:lnTo>
                        <a:pt x="725" y="2480"/>
                      </a:lnTo>
                      <a:lnTo>
                        <a:pt x="746" y="2486"/>
                      </a:lnTo>
                      <a:lnTo>
                        <a:pt x="767" y="2493"/>
                      </a:lnTo>
                      <a:lnTo>
                        <a:pt x="788" y="2496"/>
                      </a:lnTo>
                      <a:lnTo>
                        <a:pt x="810" y="2499"/>
                      </a:lnTo>
                      <a:lnTo>
                        <a:pt x="831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22" name="Freeform 83"/>
                <p:cNvSpPr>
                  <a:spLocks/>
                </p:cNvSpPr>
                <p:nvPr/>
              </p:nvSpPr>
              <p:spPr bwMode="auto">
                <a:xfrm>
                  <a:off x="856" y="2672"/>
                  <a:ext cx="437" cy="1028"/>
                </a:xfrm>
                <a:custGeom>
                  <a:avLst/>
                  <a:gdLst>
                    <a:gd name="T0" fmla="*/ 1 w 830"/>
                    <a:gd name="T1" fmla="*/ 0 h 2500"/>
                    <a:gd name="T2" fmla="*/ 1 w 830"/>
                    <a:gd name="T3" fmla="*/ 0 h 2500"/>
                    <a:gd name="T4" fmla="*/ 1 w 830"/>
                    <a:gd name="T5" fmla="*/ 0 h 2500"/>
                    <a:gd name="T6" fmla="*/ 1 w 830"/>
                    <a:gd name="T7" fmla="*/ 0 h 2500"/>
                    <a:gd name="T8" fmla="*/ 1 w 830"/>
                    <a:gd name="T9" fmla="*/ 0 h 2500"/>
                    <a:gd name="T10" fmla="*/ 1 w 830"/>
                    <a:gd name="T11" fmla="*/ 0 h 2500"/>
                    <a:gd name="T12" fmla="*/ 1 w 830"/>
                    <a:gd name="T13" fmla="*/ 0 h 2500"/>
                    <a:gd name="T14" fmla="*/ 1 w 830"/>
                    <a:gd name="T15" fmla="*/ 0 h 2500"/>
                    <a:gd name="T16" fmla="*/ 1 w 830"/>
                    <a:gd name="T17" fmla="*/ 0 h 2500"/>
                    <a:gd name="T18" fmla="*/ 1 w 830"/>
                    <a:gd name="T19" fmla="*/ 0 h 2500"/>
                    <a:gd name="T20" fmla="*/ 1 w 830"/>
                    <a:gd name="T21" fmla="*/ 0 h 2500"/>
                    <a:gd name="T22" fmla="*/ 1 w 830"/>
                    <a:gd name="T23" fmla="*/ 0 h 2500"/>
                    <a:gd name="T24" fmla="*/ 1 w 830"/>
                    <a:gd name="T25" fmla="*/ 0 h 2500"/>
                    <a:gd name="T26" fmla="*/ 1 w 830"/>
                    <a:gd name="T27" fmla="*/ 0 h 2500"/>
                    <a:gd name="T28" fmla="*/ 1 w 830"/>
                    <a:gd name="T29" fmla="*/ 0 h 2500"/>
                    <a:gd name="T30" fmla="*/ 1 w 830"/>
                    <a:gd name="T31" fmla="*/ 0 h 2500"/>
                    <a:gd name="T32" fmla="*/ 1 w 830"/>
                    <a:gd name="T33" fmla="*/ 0 h 2500"/>
                    <a:gd name="T34" fmla="*/ 1 w 830"/>
                    <a:gd name="T35" fmla="*/ 0 h 2500"/>
                    <a:gd name="T36" fmla="*/ 1 w 830"/>
                    <a:gd name="T37" fmla="*/ 0 h 2500"/>
                    <a:gd name="T38" fmla="*/ 1 w 830"/>
                    <a:gd name="T39" fmla="*/ 0 h 2500"/>
                    <a:gd name="T40" fmla="*/ 1 w 830"/>
                    <a:gd name="T41" fmla="*/ 0 h 2500"/>
                    <a:gd name="T42" fmla="*/ 1 w 830"/>
                    <a:gd name="T43" fmla="*/ 0 h 2500"/>
                    <a:gd name="T44" fmla="*/ 1 w 830"/>
                    <a:gd name="T45" fmla="*/ 0 h 2500"/>
                    <a:gd name="T46" fmla="*/ 1 w 830"/>
                    <a:gd name="T47" fmla="*/ 0 h 2500"/>
                    <a:gd name="T48" fmla="*/ 1 w 830"/>
                    <a:gd name="T49" fmla="*/ 0 h 2500"/>
                    <a:gd name="T50" fmla="*/ 1 w 830"/>
                    <a:gd name="T51" fmla="*/ 0 h 2500"/>
                    <a:gd name="T52" fmla="*/ 1 w 830"/>
                    <a:gd name="T53" fmla="*/ 0 h 2500"/>
                    <a:gd name="T54" fmla="*/ 1 w 830"/>
                    <a:gd name="T55" fmla="*/ 0 h 2500"/>
                    <a:gd name="T56" fmla="*/ 1 w 830"/>
                    <a:gd name="T57" fmla="*/ 0 h 2500"/>
                    <a:gd name="T58" fmla="*/ 1 w 830"/>
                    <a:gd name="T59" fmla="*/ 0 h 2500"/>
                    <a:gd name="T60" fmla="*/ 1 w 830"/>
                    <a:gd name="T61" fmla="*/ 0 h 2500"/>
                    <a:gd name="T62" fmla="*/ 1 w 830"/>
                    <a:gd name="T63" fmla="*/ 0 h 2500"/>
                    <a:gd name="T64" fmla="*/ 1 w 830"/>
                    <a:gd name="T65" fmla="*/ 0 h 2500"/>
                    <a:gd name="T66" fmla="*/ 1 w 830"/>
                    <a:gd name="T67" fmla="*/ 0 h 2500"/>
                    <a:gd name="T68" fmla="*/ 1 w 830"/>
                    <a:gd name="T69" fmla="*/ 0 h 2500"/>
                    <a:gd name="T70" fmla="*/ 1 w 830"/>
                    <a:gd name="T71" fmla="*/ 0 h 2500"/>
                    <a:gd name="T72" fmla="*/ 1 w 830"/>
                    <a:gd name="T73" fmla="*/ 0 h 2500"/>
                    <a:gd name="T74" fmla="*/ 1 w 830"/>
                    <a:gd name="T75" fmla="*/ 0 h 2500"/>
                    <a:gd name="T76" fmla="*/ 1 w 830"/>
                    <a:gd name="T77" fmla="*/ 0 h 2500"/>
                    <a:gd name="T78" fmla="*/ 1 w 830"/>
                    <a:gd name="T79" fmla="*/ 0 h 2500"/>
                    <a:gd name="T80" fmla="*/ 1 w 830"/>
                    <a:gd name="T81" fmla="*/ 0 h 2500"/>
                    <a:gd name="T82" fmla="*/ 1 w 830"/>
                    <a:gd name="T83" fmla="*/ 0 h 2500"/>
                    <a:gd name="T84" fmla="*/ 1 w 830"/>
                    <a:gd name="T85" fmla="*/ 0 h 2500"/>
                    <a:gd name="T86" fmla="*/ 1 w 830"/>
                    <a:gd name="T87" fmla="*/ 0 h 2500"/>
                    <a:gd name="T88" fmla="*/ 1 w 830"/>
                    <a:gd name="T89" fmla="*/ 0 h 2500"/>
                    <a:gd name="T90" fmla="*/ 1 w 830"/>
                    <a:gd name="T91" fmla="*/ 0 h 2500"/>
                    <a:gd name="T92" fmla="*/ 1 w 830"/>
                    <a:gd name="T93" fmla="*/ 0 h 2500"/>
                    <a:gd name="T94" fmla="*/ 1 w 830"/>
                    <a:gd name="T95" fmla="*/ 0 h 2500"/>
                    <a:gd name="T96" fmla="*/ 1 w 830"/>
                    <a:gd name="T97" fmla="*/ 0 h 2500"/>
                    <a:gd name="T98" fmla="*/ 1 w 830"/>
                    <a:gd name="T99" fmla="*/ 0 h 2500"/>
                    <a:gd name="T100" fmla="*/ 1 w 830"/>
                    <a:gd name="T101" fmla="*/ 0 h 2500"/>
                    <a:gd name="T102" fmla="*/ 1 w 830"/>
                    <a:gd name="T103" fmla="*/ 0 h 2500"/>
                    <a:gd name="T104" fmla="*/ 1 w 830"/>
                    <a:gd name="T105" fmla="*/ 0 h 2500"/>
                    <a:gd name="T106" fmla="*/ 1 w 830"/>
                    <a:gd name="T107" fmla="*/ 0 h 2500"/>
                    <a:gd name="T108" fmla="*/ 1 w 830"/>
                    <a:gd name="T109" fmla="*/ 0 h 2500"/>
                    <a:gd name="T110" fmla="*/ 1 w 830"/>
                    <a:gd name="T111" fmla="*/ 0 h 2500"/>
                    <a:gd name="T112" fmla="*/ 0 w 830"/>
                    <a:gd name="T113" fmla="*/ 0 h 250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830"/>
                    <a:gd name="T172" fmla="*/ 0 h 2500"/>
                    <a:gd name="T173" fmla="*/ 830 w 830"/>
                    <a:gd name="T174" fmla="*/ 2500 h 250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830" h="2500">
                      <a:moveTo>
                        <a:pt x="830" y="0"/>
                      </a:moveTo>
                      <a:lnTo>
                        <a:pt x="829" y="128"/>
                      </a:lnTo>
                      <a:lnTo>
                        <a:pt x="826" y="255"/>
                      </a:lnTo>
                      <a:lnTo>
                        <a:pt x="821" y="380"/>
                      </a:lnTo>
                      <a:lnTo>
                        <a:pt x="813" y="504"/>
                      </a:lnTo>
                      <a:lnTo>
                        <a:pt x="805" y="624"/>
                      </a:lnTo>
                      <a:lnTo>
                        <a:pt x="793" y="743"/>
                      </a:lnTo>
                      <a:lnTo>
                        <a:pt x="780" y="859"/>
                      </a:lnTo>
                      <a:lnTo>
                        <a:pt x="765" y="973"/>
                      </a:lnTo>
                      <a:lnTo>
                        <a:pt x="757" y="1029"/>
                      </a:lnTo>
                      <a:lnTo>
                        <a:pt x="749" y="1084"/>
                      </a:lnTo>
                      <a:lnTo>
                        <a:pt x="740" y="1138"/>
                      </a:lnTo>
                      <a:lnTo>
                        <a:pt x="730" y="1191"/>
                      </a:lnTo>
                      <a:lnTo>
                        <a:pt x="720" y="1244"/>
                      </a:lnTo>
                      <a:lnTo>
                        <a:pt x="710" y="1296"/>
                      </a:lnTo>
                      <a:lnTo>
                        <a:pt x="699" y="1347"/>
                      </a:lnTo>
                      <a:lnTo>
                        <a:pt x="688" y="1397"/>
                      </a:lnTo>
                      <a:lnTo>
                        <a:pt x="677" y="1447"/>
                      </a:lnTo>
                      <a:lnTo>
                        <a:pt x="665" y="1495"/>
                      </a:lnTo>
                      <a:lnTo>
                        <a:pt x="653" y="1544"/>
                      </a:lnTo>
                      <a:lnTo>
                        <a:pt x="641" y="1590"/>
                      </a:lnTo>
                      <a:lnTo>
                        <a:pt x="628" y="1636"/>
                      </a:lnTo>
                      <a:lnTo>
                        <a:pt x="614" y="1680"/>
                      </a:lnTo>
                      <a:lnTo>
                        <a:pt x="601" y="1725"/>
                      </a:lnTo>
                      <a:lnTo>
                        <a:pt x="587" y="1768"/>
                      </a:lnTo>
                      <a:lnTo>
                        <a:pt x="573" y="1809"/>
                      </a:lnTo>
                      <a:lnTo>
                        <a:pt x="558" y="1850"/>
                      </a:lnTo>
                      <a:lnTo>
                        <a:pt x="543" y="1890"/>
                      </a:lnTo>
                      <a:lnTo>
                        <a:pt x="528" y="1928"/>
                      </a:lnTo>
                      <a:lnTo>
                        <a:pt x="512" y="1966"/>
                      </a:lnTo>
                      <a:lnTo>
                        <a:pt x="497" y="2003"/>
                      </a:lnTo>
                      <a:lnTo>
                        <a:pt x="480" y="2039"/>
                      </a:lnTo>
                      <a:lnTo>
                        <a:pt x="464" y="2073"/>
                      </a:lnTo>
                      <a:lnTo>
                        <a:pt x="447" y="2106"/>
                      </a:lnTo>
                      <a:lnTo>
                        <a:pt x="430" y="2138"/>
                      </a:lnTo>
                      <a:lnTo>
                        <a:pt x="413" y="2169"/>
                      </a:lnTo>
                      <a:lnTo>
                        <a:pt x="396" y="2198"/>
                      </a:lnTo>
                      <a:lnTo>
                        <a:pt x="378" y="2226"/>
                      </a:lnTo>
                      <a:lnTo>
                        <a:pt x="359" y="2254"/>
                      </a:lnTo>
                      <a:lnTo>
                        <a:pt x="342" y="2279"/>
                      </a:lnTo>
                      <a:lnTo>
                        <a:pt x="323" y="2303"/>
                      </a:lnTo>
                      <a:lnTo>
                        <a:pt x="304" y="2327"/>
                      </a:lnTo>
                      <a:lnTo>
                        <a:pt x="285" y="2349"/>
                      </a:lnTo>
                      <a:lnTo>
                        <a:pt x="266" y="2368"/>
                      </a:lnTo>
                      <a:lnTo>
                        <a:pt x="246" y="2387"/>
                      </a:lnTo>
                      <a:lnTo>
                        <a:pt x="226" y="2405"/>
                      </a:lnTo>
                      <a:lnTo>
                        <a:pt x="207" y="2421"/>
                      </a:lnTo>
                      <a:lnTo>
                        <a:pt x="187" y="2436"/>
                      </a:lnTo>
                      <a:lnTo>
                        <a:pt x="167" y="2449"/>
                      </a:lnTo>
                      <a:lnTo>
                        <a:pt x="146" y="2461"/>
                      </a:lnTo>
                      <a:lnTo>
                        <a:pt x="126" y="2471"/>
                      </a:lnTo>
                      <a:lnTo>
                        <a:pt x="106" y="2480"/>
                      </a:lnTo>
                      <a:lnTo>
                        <a:pt x="85" y="2486"/>
                      </a:lnTo>
                      <a:lnTo>
                        <a:pt x="64" y="2493"/>
                      </a:lnTo>
                      <a:lnTo>
                        <a:pt x="42" y="2496"/>
                      </a:lnTo>
                      <a:lnTo>
                        <a:pt x="21" y="2499"/>
                      </a:lnTo>
                      <a:lnTo>
                        <a:pt x="0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23" name="Line 84"/>
                <p:cNvSpPr>
                  <a:spLocks noChangeShapeType="1"/>
                </p:cNvSpPr>
                <p:nvPr/>
              </p:nvSpPr>
              <p:spPr bwMode="auto">
                <a:xfrm>
                  <a:off x="1292" y="2931"/>
                  <a:ext cx="1" cy="873"/>
                </a:xfrm>
                <a:prstGeom prst="line">
                  <a:avLst/>
                </a:prstGeom>
                <a:noFill/>
                <a:ln w="12700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24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1181" y="3320"/>
                  <a:ext cx="208" cy="3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25" name="Line 86"/>
                <p:cNvSpPr>
                  <a:spLocks noChangeShapeType="1"/>
                </p:cNvSpPr>
                <p:nvPr/>
              </p:nvSpPr>
              <p:spPr bwMode="auto">
                <a:xfrm>
                  <a:off x="1194" y="3324"/>
                  <a:ext cx="208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26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19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27" name="Line 88"/>
                <p:cNvSpPr>
                  <a:spLocks noChangeShapeType="1"/>
                </p:cNvSpPr>
                <p:nvPr/>
              </p:nvSpPr>
              <p:spPr bwMode="auto">
                <a:xfrm>
                  <a:off x="120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28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1204" y="3258"/>
                  <a:ext cx="166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29" name="Line 90"/>
                <p:cNvSpPr>
                  <a:spLocks noChangeShapeType="1"/>
                </p:cNvSpPr>
                <p:nvPr/>
              </p:nvSpPr>
              <p:spPr bwMode="auto">
                <a:xfrm>
                  <a:off x="1213" y="3261"/>
                  <a:ext cx="166" cy="2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30" name="Line 91"/>
                <p:cNvSpPr>
                  <a:spLocks noChangeShapeType="1"/>
                </p:cNvSpPr>
                <p:nvPr/>
              </p:nvSpPr>
              <p:spPr bwMode="auto">
                <a:xfrm flipH="1" flipV="1">
                  <a:off x="1221" y="3235"/>
                  <a:ext cx="147" cy="2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31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215" y="3233"/>
                  <a:ext cx="149" cy="2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32" name="Freeform 93"/>
                <p:cNvSpPr>
                  <a:spLocks/>
                </p:cNvSpPr>
                <p:nvPr/>
              </p:nvSpPr>
              <p:spPr bwMode="auto">
                <a:xfrm>
                  <a:off x="1221" y="3151"/>
                  <a:ext cx="137" cy="84"/>
                </a:xfrm>
                <a:custGeom>
                  <a:avLst/>
                  <a:gdLst>
                    <a:gd name="T0" fmla="*/ 0 w 258"/>
                    <a:gd name="T1" fmla="*/ 0 h 205"/>
                    <a:gd name="T2" fmla="*/ 1 w 258"/>
                    <a:gd name="T3" fmla="*/ 0 h 205"/>
                    <a:gd name="T4" fmla="*/ 1 w 258"/>
                    <a:gd name="T5" fmla="*/ 0 h 205"/>
                    <a:gd name="T6" fmla="*/ 1 w 258"/>
                    <a:gd name="T7" fmla="*/ 0 h 205"/>
                    <a:gd name="T8" fmla="*/ 1 w 258"/>
                    <a:gd name="T9" fmla="*/ 0 h 20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05"/>
                    <a:gd name="T17" fmla="*/ 258 w 258"/>
                    <a:gd name="T18" fmla="*/ 205 h 20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05">
                      <a:moveTo>
                        <a:pt x="0" y="205"/>
                      </a:moveTo>
                      <a:lnTo>
                        <a:pt x="258" y="147"/>
                      </a:lnTo>
                      <a:lnTo>
                        <a:pt x="23" y="97"/>
                      </a:lnTo>
                      <a:lnTo>
                        <a:pt x="239" y="48"/>
                      </a:lnTo>
                      <a:lnTo>
                        <a:pt x="40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33" name="Freeform 94"/>
                <p:cNvSpPr>
                  <a:spLocks/>
                </p:cNvSpPr>
                <p:nvPr/>
              </p:nvSpPr>
              <p:spPr bwMode="auto">
                <a:xfrm>
                  <a:off x="1227" y="3151"/>
                  <a:ext cx="137" cy="82"/>
                </a:xfrm>
                <a:custGeom>
                  <a:avLst/>
                  <a:gdLst>
                    <a:gd name="T0" fmla="*/ 1 w 257"/>
                    <a:gd name="T1" fmla="*/ 0 h 203"/>
                    <a:gd name="T2" fmla="*/ 0 w 257"/>
                    <a:gd name="T3" fmla="*/ 0 h 203"/>
                    <a:gd name="T4" fmla="*/ 1 w 257"/>
                    <a:gd name="T5" fmla="*/ 0 h 203"/>
                    <a:gd name="T6" fmla="*/ 1 w 257"/>
                    <a:gd name="T7" fmla="*/ 0 h 203"/>
                    <a:gd name="T8" fmla="*/ 1 w 257"/>
                    <a:gd name="T9" fmla="*/ 0 h 2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7"/>
                    <a:gd name="T16" fmla="*/ 0 h 203"/>
                    <a:gd name="T17" fmla="*/ 257 w 257"/>
                    <a:gd name="T18" fmla="*/ 203 h 2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7" h="203">
                      <a:moveTo>
                        <a:pt x="257" y="203"/>
                      </a:moveTo>
                      <a:lnTo>
                        <a:pt x="0" y="147"/>
                      </a:lnTo>
                      <a:lnTo>
                        <a:pt x="235" y="95"/>
                      </a:lnTo>
                      <a:lnTo>
                        <a:pt x="19" y="46"/>
                      </a:lnTo>
                      <a:lnTo>
                        <a:pt x="21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34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1167" y="3355"/>
                  <a:ext cx="235" cy="4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35" name="Line 96"/>
                <p:cNvSpPr>
                  <a:spLocks noChangeShapeType="1"/>
                </p:cNvSpPr>
                <p:nvPr/>
              </p:nvSpPr>
              <p:spPr bwMode="auto">
                <a:xfrm>
                  <a:off x="1167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36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1114" y="3445"/>
                  <a:ext cx="328" cy="5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37" name="Line 98"/>
                <p:cNvSpPr>
                  <a:spLocks noChangeShapeType="1"/>
                </p:cNvSpPr>
                <p:nvPr/>
              </p:nvSpPr>
              <p:spPr bwMode="auto">
                <a:xfrm>
                  <a:off x="1181" y="3355"/>
                  <a:ext cx="237" cy="4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38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1143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39" name="Line 100"/>
                <p:cNvSpPr>
                  <a:spLocks noChangeShapeType="1"/>
                </p:cNvSpPr>
                <p:nvPr/>
              </p:nvSpPr>
              <p:spPr bwMode="auto">
                <a:xfrm>
                  <a:off x="1143" y="3447"/>
                  <a:ext cx="328" cy="5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40" name="Line 101"/>
                <p:cNvSpPr>
                  <a:spLocks noChangeShapeType="1"/>
                </p:cNvSpPr>
                <p:nvPr/>
              </p:nvSpPr>
              <p:spPr bwMode="auto">
                <a:xfrm>
                  <a:off x="1114" y="3503"/>
                  <a:ext cx="403" cy="6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41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1066" y="3501"/>
                  <a:ext cx="405" cy="7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42" name="Line 103"/>
                <p:cNvSpPr>
                  <a:spLocks noChangeShapeType="1"/>
                </p:cNvSpPr>
                <p:nvPr/>
              </p:nvSpPr>
              <p:spPr bwMode="auto">
                <a:xfrm>
                  <a:off x="1066" y="3574"/>
                  <a:ext cx="558" cy="9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43" name="Line 104"/>
                <p:cNvSpPr>
                  <a:spLocks noChangeShapeType="1"/>
                </p:cNvSpPr>
                <p:nvPr/>
              </p:nvSpPr>
              <p:spPr bwMode="auto">
                <a:xfrm flipH="1">
                  <a:off x="961" y="3572"/>
                  <a:ext cx="556" cy="9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44" name="Freeform 105"/>
                <p:cNvSpPr>
                  <a:spLocks/>
                </p:cNvSpPr>
                <p:nvPr/>
              </p:nvSpPr>
              <p:spPr bwMode="auto">
                <a:xfrm>
                  <a:off x="963" y="3671"/>
                  <a:ext cx="661" cy="70"/>
                </a:xfrm>
                <a:custGeom>
                  <a:avLst/>
                  <a:gdLst>
                    <a:gd name="T0" fmla="*/ 0 w 1258"/>
                    <a:gd name="T1" fmla="*/ 0 h 174"/>
                    <a:gd name="T2" fmla="*/ 1 w 1258"/>
                    <a:gd name="T3" fmla="*/ 0 h 174"/>
                    <a:gd name="T4" fmla="*/ 1 w 1258"/>
                    <a:gd name="T5" fmla="*/ 0 h 174"/>
                    <a:gd name="T6" fmla="*/ 0 60000 65536"/>
                    <a:gd name="T7" fmla="*/ 0 60000 65536"/>
                    <a:gd name="T8" fmla="*/ 0 60000 65536"/>
                    <a:gd name="T9" fmla="*/ 0 w 1258"/>
                    <a:gd name="T10" fmla="*/ 0 h 174"/>
                    <a:gd name="T11" fmla="*/ 1258 w 1258"/>
                    <a:gd name="T12" fmla="*/ 174 h 17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58" h="174">
                      <a:moveTo>
                        <a:pt x="0" y="0"/>
                      </a:moveTo>
                      <a:lnTo>
                        <a:pt x="626" y="174"/>
                      </a:lnTo>
                      <a:lnTo>
                        <a:pt x="1258" y="1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45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1242" y="3133"/>
                  <a:ext cx="97" cy="1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46" name="Freeform 107"/>
                <p:cNvSpPr>
                  <a:spLocks/>
                </p:cNvSpPr>
                <p:nvPr/>
              </p:nvSpPr>
              <p:spPr bwMode="auto">
                <a:xfrm>
                  <a:off x="1246" y="3116"/>
                  <a:ext cx="97" cy="35"/>
                </a:xfrm>
                <a:custGeom>
                  <a:avLst/>
                  <a:gdLst>
                    <a:gd name="T0" fmla="*/ 1 w 183"/>
                    <a:gd name="T1" fmla="*/ 0 h 84"/>
                    <a:gd name="T2" fmla="*/ 0 w 183"/>
                    <a:gd name="T3" fmla="*/ 0 h 84"/>
                    <a:gd name="T4" fmla="*/ 1 w 183"/>
                    <a:gd name="T5" fmla="*/ 0 h 84"/>
                    <a:gd name="T6" fmla="*/ 0 60000 65536"/>
                    <a:gd name="T7" fmla="*/ 0 60000 65536"/>
                    <a:gd name="T8" fmla="*/ 0 60000 65536"/>
                    <a:gd name="T9" fmla="*/ 0 w 183"/>
                    <a:gd name="T10" fmla="*/ 0 h 84"/>
                    <a:gd name="T11" fmla="*/ 183 w 183"/>
                    <a:gd name="T12" fmla="*/ 84 h 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3" h="84">
                      <a:moveTo>
                        <a:pt x="183" y="84"/>
                      </a:moveTo>
                      <a:lnTo>
                        <a:pt x="0" y="40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47" name="Line 108"/>
                <p:cNvSpPr>
                  <a:spLocks noChangeShapeType="1"/>
                </p:cNvSpPr>
                <p:nvPr/>
              </p:nvSpPr>
              <p:spPr bwMode="auto">
                <a:xfrm flipH="1" flipV="1">
                  <a:off x="1248" y="3116"/>
                  <a:ext cx="89" cy="1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48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1251" y="3100"/>
                  <a:ext cx="81" cy="1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49" name="Line 110"/>
                <p:cNvSpPr>
                  <a:spLocks noChangeShapeType="1"/>
                </p:cNvSpPr>
                <p:nvPr/>
              </p:nvSpPr>
              <p:spPr bwMode="auto">
                <a:xfrm flipH="1" flipV="1">
                  <a:off x="1253" y="3101"/>
                  <a:ext cx="8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50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1253" y="3085"/>
                  <a:ext cx="75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51" name="Line 112"/>
                <p:cNvSpPr>
                  <a:spLocks noChangeShapeType="1"/>
                </p:cNvSpPr>
                <p:nvPr/>
              </p:nvSpPr>
              <p:spPr bwMode="auto">
                <a:xfrm flipH="1" flipV="1">
                  <a:off x="1255" y="3087"/>
                  <a:ext cx="77" cy="1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52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1255" y="3072"/>
                  <a:ext cx="7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53" name="Line 114"/>
                <p:cNvSpPr>
                  <a:spLocks noChangeShapeType="1"/>
                </p:cNvSpPr>
                <p:nvPr/>
              </p:nvSpPr>
              <p:spPr bwMode="auto">
                <a:xfrm flipH="1" flipV="1">
                  <a:off x="1259" y="3072"/>
                  <a:ext cx="69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54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1259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55" name="Line 116"/>
                <p:cNvSpPr>
                  <a:spLocks noChangeShapeType="1"/>
                </p:cNvSpPr>
                <p:nvPr/>
              </p:nvSpPr>
              <p:spPr bwMode="auto">
                <a:xfrm flipH="1" flipV="1">
                  <a:off x="1261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56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1261" y="3044"/>
                  <a:ext cx="61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57" name="Line 118"/>
                <p:cNvSpPr>
                  <a:spLocks noChangeShapeType="1"/>
                </p:cNvSpPr>
                <p:nvPr/>
              </p:nvSpPr>
              <p:spPr bwMode="auto">
                <a:xfrm flipH="1" flipV="1">
                  <a:off x="1263" y="3044"/>
                  <a:ext cx="6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58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1263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59" name="Line 120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60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1265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61" name="Line 122"/>
                <p:cNvSpPr>
                  <a:spLocks noChangeShapeType="1"/>
                </p:cNvSpPr>
                <p:nvPr/>
              </p:nvSpPr>
              <p:spPr bwMode="auto">
                <a:xfrm flipH="1" flipV="1">
                  <a:off x="1267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62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1267" y="3008"/>
                  <a:ext cx="4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63" name="Freeform 124"/>
                <p:cNvSpPr>
                  <a:spLocks/>
                </p:cNvSpPr>
                <p:nvPr/>
              </p:nvSpPr>
              <p:spPr bwMode="auto">
                <a:xfrm>
                  <a:off x="1267" y="2996"/>
                  <a:ext cx="51" cy="23"/>
                </a:xfrm>
                <a:custGeom>
                  <a:avLst/>
                  <a:gdLst>
                    <a:gd name="T0" fmla="*/ 1 w 94"/>
                    <a:gd name="T1" fmla="*/ 0 h 55"/>
                    <a:gd name="T2" fmla="*/ 0 w 94"/>
                    <a:gd name="T3" fmla="*/ 0 h 55"/>
                    <a:gd name="T4" fmla="*/ 1 w 94"/>
                    <a:gd name="T5" fmla="*/ 0 h 55"/>
                    <a:gd name="T6" fmla="*/ 0 60000 65536"/>
                    <a:gd name="T7" fmla="*/ 0 60000 65536"/>
                    <a:gd name="T8" fmla="*/ 0 60000 65536"/>
                    <a:gd name="T9" fmla="*/ 0 w 94"/>
                    <a:gd name="T10" fmla="*/ 0 h 55"/>
                    <a:gd name="T11" fmla="*/ 94 w 94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4" h="55">
                      <a:moveTo>
                        <a:pt x="94" y="55"/>
                      </a:moveTo>
                      <a:lnTo>
                        <a:pt x="0" y="27"/>
                      </a:lnTo>
                      <a:lnTo>
                        <a:pt x="8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64" name="Line 125"/>
                <p:cNvSpPr>
                  <a:spLocks noChangeShapeType="1"/>
                </p:cNvSpPr>
                <p:nvPr/>
              </p:nvSpPr>
              <p:spPr bwMode="auto">
                <a:xfrm flipH="1" flipV="1">
                  <a:off x="1272" y="2986"/>
                  <a:ext cx="41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65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1272" y="2976"/>
                  <a:ext cx="39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66" name="Line 127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75"/>
                  <a:ext cx="3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67" name="Line 128"/>
                <p:cNvSpPr>
                  <a:spLocks noChangeShapeType="1"/>
                </p:cNvSpPr>
                <p:nvPr/>
              </p:nvSpPr>
              <p:spPr bwMode="auto">
                <a:xfrm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68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69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70" name="Line 131"/>
                <p:cNvSpPr>
                  <a:spLocks noChangeShapeType="1"/>
                </p:cNvSpPr>
                <p:nvPr/>
              </p:nvSpPr>
              <p:spPr bwMode="auto">
                <a:xfrm flipH="1"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71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1278" y="2929"/>
                  <a:ext cx="2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72" name="Line 133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902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73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74" name="Line 13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75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1282" y="2893"/>
                  <a:ext cx="21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76" name="Line 13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86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77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1282" y="2881"/>
                  <a:ext cx="19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78" name="Freeform 139"/>
                <p:cNvSpPr>
                  <a:spLocks/>
                </p:cNvSpPr>
                <p:nvPr/>
              </p:nvSpPr>
              <p:spPr bwMode="auto">
                <a:xfrm>
                  <a:off x="1284" y="2876"/>
                  <a:ext cx="17" cy="12"/>
                </a:xfrm>
                <a:custGeom>
                  <a:avLst/>
                  <a:gdLst>
                    <a:gd name="T0" fmla="*/ 1 w 34"/>
                    <a:gd name="T1" fmla="*/ 0 h 27"/>
                    <a:gd name="T2" fmla="*/ 0 w 34"/>
                    <a:gd name="T3" fmla="*/ 0 h 27"/>
                    <a:gd name="T4" fmla="*/ 1 w 34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34"/>
                    <a:gd name="T10" fmla="*/ 0 h 27"/>
                    <a:gd name="T11" fmla="*/ 34 w 34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" h="27">
                      <a:moveTo>
                        <a:pt x="34" y="27"/>
                      </a:moveTo>
                      <a:lnTo>
                        <a:pt x="0" y="11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79" name="Line 140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6"/>
                  <a:ext cx="17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80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1284" y="2871"/>
                  <a:ext cx="17" cy="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81" name="Line 142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0"/>
                  <a:ext cx="1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82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1284" y="2866"/>
                  <a:ext cx="17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83" name="Freeform 144"/>
                <p:cNvSpPr>
                  <a:spLocks/>
                </p:cNvSpPr>
                <p:nvPr/>
              </p:nvSpPr>
              <p:spPr bwMode="auto">
                <a:xfrm>
                  <a:off x="1284" y="2860"/>
                  <a:ext cx="15" cy="11"/>
                </a:xfrm>
                <a:custGeom>
                  <a:avLst/>
                  <a:gdLst>
                    <a:gd name="T0" fmla="*/ 1 w 28"/>
                    <a:gd name="T1" fmla="*/ 0 h 27"/>
                    <a:gd name="T2" fmla="*/ 0 w 28"/>
                    <a:gd name="T3" fmla="*/ 0 h 27"/>
                    <a:gd name="T4" fmla="*/ 1 w 28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28"/>
                    <a:gd name="T10" fmla="*/ 0 h 27"/>
                    <a:gd name="T11" fmla="*/ 28 w 28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" h="27">
                      <a:moveTo>
                        <a:pt x="28" y="27"/>
                      </a:moveTo>
                      <a:lnTo>
                        <a:pt x="0" y="12"/>
                      </a:lnTo>
                      <a:lnTo>
                        <a:pt x="2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84" name="Line 14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60"/>
                  <a:ext cx="17" cy="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85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1286" y="2856"/>
                  <a:ext cx="13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86" name="Line 14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55"/>
                  <a:ext cx="15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42" name="Group 81"/>
              <p:cNvGrpSpPr>
                <a:grpSpLocks/>
              </p:cNvGrpSpPr>
              <p:nvPr/>
            </p:nvGrpSpPr>
            <p:grpSpPr bwMode="auto">
              <a:xfrm>
                <a:off x="2372537" y="2670793"/>
                <a:ext cx="127592" cy="389612"/>
                <a:chOff x="856" y="2672"/>
                <a:chExt cx="871" cy="1132"/>
              </a:xfrm>
            </p:grpSpPr>
            <p:sp>
              <p:nvSpPr>
                <p:cNvPr id="555" name="Freeform 82"/>
                <p:cNvSpPr>
                  <a:spLocks/>
                </p:cNvSpPr>
                <p:nvPr/>
              </p:nvSpPr>
              <p:spPr bwMode="auto">
                <a:xfrm>
                  <a:off x="1293" y="2672"/>
                  <a:ext cx="434" cy="1028"/>
                </a:xfrm>
                <a:custGeom>
                  <a:avLst/>
                  <a:gdLst>
                    <a:gd name="T0" fmla="*/ 0 w 831"/>
                    <a:gd name="T1" fmla="*/ 0 h 2500"/>
                    <a:gd name="T2" fmla="*/ 1 w 831"/>
                    <a:gd name="T3" fmla="*/ 0 h 2500"/>
                    <a:gd name="T4" fmla="*/ 1 w 831"/>
                    <a:gd name="T5" fmla="*/ 0 h 2500"/>
                    <a:gd name="T6" fmla="*/ 1 w 831"/>
                    <a:gd name="T7" fmla="*/ 0 h 2500"/>
                    <a:gd name="T8" fmla="*/ 1 w 831"/>
                    <a:gd name="T9" fmla="*/ 0 h 2500"/>
                    <a:gd name="T10" fmla="*/ 1 w 831"/>
                    <a:gd name="T11" fmla="*/ 0 h 2500"/>
                    <a:gd name="T12" fmla="*/ 1 w 831"/>
                    <a:gd name="T13" fmla="*/ 0 h 2500"/>
                    <a:gd name="T14" fmla="*/ 1 w 831"/>
                    <a:gd name="T15" fmla="*/ 0 h 2500"/>
                    <a:gd name="T16" fmla="*/ 1 w 831"/>
                    <a:gd name="T17" fmla="*/ 0 h 2500"/>
                    <a:gd name="T18" fmla="*/ 1 w 831"/>
                    <a:gd name="T19" fmla="*/ 0 h 2500"/>
                    <a:gd name="T20" fmla="*/ 1 w 831"/>
                    <a:gd name="T21" fmla="*/ 0 h 2500"/>
                    <a:gd name="T22" fmla="*/ 1 w 831"/>
                    <a:gd name="T23" fmla="*/ 0 h 2500"/>
                    <a:gd name="T24" fmla="*/ 1 w 831"/>
                    <a:gd name="T25" fmla="*/ 0 h 2500"/>
                    <a:gd name="T26" fmla="*/ 1 w 831"/>
                    <a:gd name="T27" fmla="*/ 0 h 2500"/>
                    <a:gd name="T28" fmla="*/ 1 w 831"/>
                    <a:gd name="T29" fmla="*/ 0 h 2500"/>
                    <a:gd name="T30" fmla="*/ 1 w 831"/>
                    <a:gd name="T31" fmla="*/ 0 h 2500"/>
                    <a:gd name="T32" fmla="*/ 1 w 831"/>
                    <a:gd name="T33" fmla="*/ 0 h 2500"/>
                    <a:gd name="T34" fmla="*/ 1 w 831"/>
                    <a:gd name="T35" fmla="*/ 0 h 2500"/>
                    <a:gd name="T36" fmla="*/ 1 w 831"/>
                    <a:gd name="T37" fmla="*/ 0 h 2500"/>
                    <a:gd name="T38" fmla="*/ 1 w 831"/>
                    <a:gd name="T39" fmla="*/ 0 h 2500"/>
                    <a:gd name="T40" fmla="*/ 1 w 831"/>
                    <a:gd name="T41" fmla="*/ 0 h 2500"/>
                    <a:gd name="T42" fmla="*/ 1 w 831"/>
                    <a:gd name="T43" fmla="*/ 0 h 2500"/>
                    <a:gd name="T44" fmla="*/ 1 w 831"/>
                    <a:gd name="T45" fmla="*/ 0 h 2500"/>
                    <a:gd name="T46" fmla="*/ 1 w 831"/>
                    <a:gd name="T47" fmla="*/ 0 h 2500"/>
                    <a:gd name="T48" fmla="*/ 1 w 831"/>
                    <a:gd name="T49" fmla="*/ 0 h 2500"/>
                    <a:gd name="T50" fmla="*/ 1 w 831"/>
                    <a:gd name="T51" fmla="*/ 0 h 2500"/>
                    <a:gd name="T52" fmla="*/ 1 w 831"/>
                    <a:gd name="T53" fmla="*/ 0 h 2500"/>
                    <a:gd name="T54" fmla="*/ 1 w 831"/>
                    <a:gd name="T55" fmla="*/ 0 h 2500"/>
                    <a:gd name="T56" fmla="*/ 1 w 831"/>
                    <a:gd name="T57" fmla="*/ 0 h 2500"/>
                    <a:gd name="T58" fmla="*/ 1 w 831"/>
                    <a:gd name="T59" fmla="*/ 0 h 2500"/>
                    <a:gd name="T60" fmla="*/ 1 w 831"/>
                    <a:gd name="T61" fmla="*/ 0 h 2500"/>
                    <a:gd name="T62" fmla="*/ 1 w 831"/>
                    <a:gd name="T63" fmla="*/ 0 h 2500"/>
                    <a:gd name="T64" fmla="*/ 1 w 831"/>
                    <a:gd name="T65" fmla="*/ 0 h 2500"/>
                    <a:gd name="T66" fmla="*/ 1 w 831"/>
                    <a:gd name="T67" fmla="*/ 0 h 2500"/>
                    <a:gd name="T68" fmla="*/ 1 w 831"/>
                    <a:gd name="T69" fmla="*/ 0 h 2500"/>
                    <a:gd name="T70" fmla="*/ 1 w 831"/>
                    <a:gd name="T71" fmla="*/ 0 h 2500"/>
                    <a:gd name="T72" fmla="*/ 1 w 831"/>
                    <a:gd name="T73" fmla="*/ 0 h 2500"/>
                    <a:gd name="T74" fmla="*/ 1 w 831"/>
                    <a:gd name="T75" fmla="*/ 0 h 2500"/>
                    <a:gd name="T76" fmla="*/ 1 w 831"/>
                    <a:gd name="T77" fmla="*/ 0 h 2500"/>
                    <a:gd name="T78" fmla="*/ 1 w 831"/>
                    <a:gd name="T79" fmla="*/ 0 h 2500"/>
                    <a:gd name="T80" fmla="*/ 1 w 831"/>
                    <a:gd name="T81" fmla="*/ 0 h 2500"/>
                    <a:gd name="T82" fmla="*/ 1 w 831"/>
                    <a:gd name="T83" fmla="*/ 0 h 2500"/>
                    <a:gd name="T84" fmla="*/ 1 w 831"/>
                    <a:gd name="T85" fmla="*/ 0 h 2500"/>
                    <a:gd name="T86" fmla="*/ 1 w 831"/>
                    <a:gd name="T87" fmla="*/ 0 h 2500"/>
                    <a:gd name="T88" fmla="*/ 1 w 831"/>
                    <a:gd name="T89" fmla="*/ 0 h 2500"/>
                    <a:gd name="T90" fmla="*/ 1 w 831"/>
                    <a:gd name="T91" fmla="*/ 0 h 2500"/>
                    <a:gd name="T92" fmla="*/ 1 w 831"/>
                    <a:gd name="T93" fmla="*/ 0 h 2500"/>
                    <a:gd name="T94" fmla="*/ 1 w 831"/>
                    <a:gd name="T95" fmla="*/ 0 h 2500"/>
                    <a:gd name="T96" fmla="*/ 1 w 831"/>
                    <a:gd name="T97" fmla="*/ 0 h 2500"/>
                    <a:gd name="T98" fmla="*/ 1 w 831"/>
                    <a:gd name="T99" fmla="*/ 0 h 2500"/>
                    <a:gd name="T100" fmla="*/ 1 w 831"/>
                    <a:gd name="T101" fmla="*/ 0 h 2500"/>
                    <a:gd name="T102" fmla="*/ 1 w 831"/>
                    <a:gd name="T103" fmla="*/ 0 h 2500"/>
                    <a:gd name="T104" fmla="*/ 1 w 831"/>
                    <a:gd name="T105" fmla="*/ 0 h 2500"/>
                    <a:gd name="T106" fmla="*/ 1 w 831"/>
                    <a:gd name="T107" fmla="*/ 0 h 2500"/>
                    <a:gd name="T108" fmla="*/ 1 w 831"/>
                    <a:gd name="T109" fmla="*/ 0 h 2500"/>
                    <a:gd name="T110" fmla="*/ 1 w 831"/>
                    <a:gd name="T111" fmla="*/ 0 h 2500"/>
                    <a:gd name="T112" fmla="*/ 1 w 831"/>
                    <a:gd name="T113" fmla="*/ 0 h 2500"/>
                    <a:gd name="T114" fmla="*/ 1 w 831"/>
                    <a:gd name="T115" fmla="*/ 0 h 2500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831"/>
                    <a:gd name="T175" fmla="*/ 0 h 2500"/>
                    <a:gd name="T176" fmla="*/ 831 w 831"/>
                    <a:gd name="T177" fmla="*/ 2500 h 2500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831" h="2500">
                      <a:moveTo>
                        <a:pt x="0" y="0"/>
                      </a:moveTo>
                      <a:lnTo>
                        <a:pt x="1" y="128"/>
                      </a:lnTo>
                      <a:lnTo>
                        <a:pt x="4" y="255"/>
                      </a:lnTo>
                      <a:lnTo>
                        <a:pt x="10" y="380"/>
                      </a:lnTo>
                      <a:lnTo>
                        <a:pt x="17" y="504"/>
                      </a:lnTo>
                      <a:lnTo>
                        <a:pt x="26" y="624"/>
                      </a:lnTo>
                      <a:lnTo>
                        <a:pt x="37" y="743"/>
                      </a:lnTo>
                      <a:lnTo>
                        <a:pt x="50" y="859"/>
                      </a:lnTo>
                      <a:lnTo>
                        <a:pt x="66" y="973"/>
                      </a:lnTo>
                      <a:lnTo>
                        <a:pt x="74" y="1029"/>
                      </a:lnTo>
                      <a:lnTo>
                        <a:pt x="82" y="1084"/>
                      </a:lnTo>
                      <a:lnTo>
                        <a:pt x="91" y="1138"/>
                      </a:lnTo>
                      <a:lnTo>
                        <a:pt x="101" y="1191"/>
                      </a:lnTo>
                      <a:lnTo>
                        <a:pt x="111" y="1244"/>
                      </a:lnTo>
                      <a:lnTo>
                        <a:pt x="121" y="1296"/>
                      </a:lnTo>
                      <a:lnTo>
                        <a:pt x="131" y="1347"/>
                      </a:lnTo>
                      <a:lnTo>
                        <a:pt x="142" y="1397"/>
                      </a:lnTo>
                      <a:lnTo>
                        <a:pt x="154" y="1447"/>
                      </a:lnTo>
                      <a:lnTo>
                        <a:pt x="166" y="1495"/>
                      </a:lnTo>
                      <a:lnTo>
                        <a:pt x="178" y="1544"/>
                      </a:lnTo>
                      <a:lnTo>
                        <a:pt x="190" y="1590"/>
                      </a:lnTo>
                      <a:lnTo>
                        <a:pt x="203" y="1636"/>
                      </a:lnTo>
                      <a:lnTo>
                        <a:pt x="216" y="1680"/>
                      </a:lnTo>
                      <a:lnTo>
                        <a:pt x="230" y="1725"/>
                      </a:lnTo>
                      <a:lnTo>
                        <a:pt x="244" y="1768"/>
                      </a:lnTo>
                      <a:lnTo>
                        <a:pt x="258" y="1809"/>
                      </a:lnTo>
                      <a:lnTo>
                        <a:pt x="273" y="1850"/>
                      </a:lnTo>
                      <a:lnTo>
                        <a:pt x="288" y="1890"/>
                      </a:lnTo>
                      <a:lnTo>
                        <a:pt x="302" y="1928"/>
                      </a:lnTo>
                      <a:lnTo>
                        <a:pt x="319" y="1966"/>
                      </a:lnTo>
                      <a:lnTo>
                        <a:pt x="334" y="2003"/>
                      </a:lnTo>
                      <a:lnTo>
                        <a:pt x="351" y="2039"/>
                      </a:lnTo>
                      <a:lnTo>
                        <a:pt x="367" y="2073"/>
                      </a:lnTo>
                      <a:lnTo>
                        <a:pt x="384" y="2106"/>
                      </a:lnTo>
                      <a:lnTo>
                        <a:pt x="400" y="2138"/>
                      </a:lnTo>
                      <a:lnTo>
                        <a:pt x="418" y="2169"/>
                      </a:lnTo>
                      <a:lnTo>
                        <a:pt x="435" y="2198"/>
                      </a:lnTo>
                      <a:lnTo>
                        <a:pt x="453" y="2226"/>
                      </a:lnTo>
                      <a:lnTo>
                        <a:pt x="471" y="2254"/>
                      </a:lnTo>
                      <a:lnTo>
                        <a:pt x="489" y="2279"/>
                      </a:lnTo>
                      <a:lnTo>
                        <a:pt x="508" y="2303"/>
                      </a:lnTo>
                      <a:lnTo>
                        <a:pt x="526" y="2327"/>
                      </a:lnTo>
                      <a:lnTo>
                        <a:pt x="545" y="2349"/>
                      </a:lnTo>
                      <a:lnTo>
                        <a:pt x="565" y="2368"/>
                      </a:lnTo>
                      <a:lnTo>
                        <a:pt x="584" y="2387"/>
                      </a:lnTo>
                      <a:lnTo>
                        <a:pt x="603" y="2405"/>
                      </a:lnTo>
                      <a:lnTo>
                        <a:pt x="623" y="2421"/>
                      </a:lnTo>
                      <a:lnTo>
                        <a:pt x="644" y="2436"/>
                      </a:lnTo>
                      <a:lnTo>
                        <a:pt x="664" y="2449"/>
                      </a:lnTo>
                      <a:lnTo>
                        <a:pt x="684" y="2461"/>
                      </a:lnTo>
                      <a:lnTo>
                        <a:pt x="705" y="2471"/>
                      </a:lnTo>
                      <a:lnTo>
                        <a:pt x="725" y="2480"/>
                      </a:lnTo>
                      <a:lnTo>
                        <a:pt x="746" y="2486"/>
                      </a:lnTo>
                      <a:lnTo>
                        <a:pt x="767" y="2493"/>
                      </a:lnTo>
                      <a:lnTo>
                        <a:pt x="788" y="2496"/>
                      </a:lnTo>
                      <a:lnTo>
                        <a:pt x="810" y="2499"/>
                      </a:lnTo>
                      <a:lnTo>
                        <a:pt x="831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56" name="Freeform 83"/>
                <p:cNvSpPr>
                  <a:spLocks/>
                </p:cNvSpPr>
                <p:nvPr/>
              </p:nvSpPr>
              <p:spPr bwMode="auto">
                <a:xfrm>
                  <a:off x="856" y="2672"/>
                  <a:ext cx="437" cy="1028"/>
                </a:xfrm>
                <a:custGeom>
                  <a:avLst/>
                  <a:gdLst>
                    <a:gd name="T0" fmla="*/ 1 w 830"/>
                    <a:gd name="T1" fmla="*/ 0 h 2500"/>
                    <a:gd name="T2" fmla="*/ 1 w 830"/>
                    <a:gd name="T3" fmla="*/ 0 h 2500"/>
                    <a:gd name="T4" fmla="*/ 1 w 830"/>
                    <a:gd name="T5" fmla="*/ 0 h 2500"/>
                    <a:gd name="T6" fmla="*/ 1 w 830"/>
                    <a:gd name="T7" fmla="*/ 0 h 2500"/>
                    <a:gd name="T8" fmla="*/ 1 w 830"/>
                    <a:gd name="T9" fmla="*/ 0 h 2500"/>
                    <a:gd name="T10" fmla="*/ 1 w 830"/>
                    <a:gd name="T11" fmla="*/ 0 h 2500"/>
                    <a:gd name="T12" fmla="*/ 1 w 830"/>
                    <a:gd name="T13" fmla="*/ 0 h 2500"/>
                    <a:gd name="T14" fmla="*/ 1 w 830"/>
                    <a:gd name="T15" fmla="*/ 0 h 2500"/>
                    <a:gd name="T16" fmla="*/ 1 w 830"/>
                    <a:gd name="T17" fmla="*/ 0 h 2500"/>
                    <a:gd name="T18" fmla="*/ 1 w 830"/>
                    <a:gd name="T19" fmla="*/ 0 h 2500"/>
                    <a:gd name="T20" fmla="*/ 1 w 830"/>
                    <a:gd name="T21" fmla="*/ 0 h 2500"/>
                    <a:gd name="T22" fmla="*/ 1 w 830"/>
                    <a:gd name="T23" fmla="*/ 0 h 2500"/>
                    <a:gd name="T24" fmla="*/ 1 w 830"/>
                    <a:gd name="T25" fmla="*/ 0 h 2500"/>
                    <a:gd name="T26" fmla="*/ 1 w 830"/>
                    <a:gd name="T27" fmla="*/ 0 h 2500"/>
                    <a:gd name="T28" fmla="*/ 1 w 830"/>
                    <a:gd name="T29" fmla="*/ 0 h 2500"/>
                    <a:gd name="T30" fmla="*/ 1 w 830"/>
                    <a:gd name="T31" fmla="*/ 0 h 2500"/>
                    <a:gd name="T32" fmla="*/ 1 w 830"/>
                    <a:gd name="T33" fmla="*/ 0 h 2500"/>
                    <a:gd name="T34" fmla="*/ 1 w 830"/>
                    <a:gd name="T35" fmla="*/ 0 h 2500"/>
                    <a:gd name="T36" fmla="*/ 1 w 830"/>
                    <a:gd name="T37" fmla="*/ 0 h 2500"/>
                    <a:gd name="T38" fmla="*/ 1 w 830"/>
                    <a:gd name="T39" fmla="*/ 0 h 2500"/>
                    <a:gd name="T40" fmla="*/ 1 w 830"/>
                    <a:gd name="T41" fmla="*/ 0 h 2500"/>
                    <a:gd name="T42" fmla="*/ 1 w 830"/>
                    <a:gd name="T43" fmla="*/ 0 h 2500"/>
                    <a:gd name="T44" fmla="*/ 1 w 830"/>
                    <a:gd name="T45" fmla="*/ 0 h 2500"/>
                    <a:gd name="T46" fmla="*/ 1 w 830"/>
                    <a:gd name="T47" fmla="*/ 0 h 2500"/>
                    <a:gd name="T48" fmla="*/ 1 w 830"/>
                    <a:gd name="T49" fmla="*/ 0 h 2500"/>
                    <a:gd name="T50" fmla="*/ 1 w 830"/>
                    <a:gd name="T51" fmla="*/ 0 h 2500"/>
                    <a:gd name="T52" fmla="*/ 1 w 830"/>
                    <a:gd name="T53" fmla="*/ 0 h 2500"/>
                    <a:gd name="T54" fmla="*/ 1 w 830"/>
                    <a:gd name="T55" fmla="*/ 0 h 2500"/>
                    <a:gd name="T56" fmla="*/ 1 w 830"/>
                    <a:gd name="T57" fmla="*/ 0 h 2500"/>
                    <a:gd name="T58" fmla="*/ 1 w 830"/>
                    <a:gd name="T59" fmla="*/ 0 h 2500"/>
                    <a:gd name="T60" fmla="*/ 1 w 830"/>
                    <a:gd name="T61" fmla="*/ 0 h 2500"/>
                    <a:gd name="T62" fmla="*/ 1 w 830"/>
                    <a:gd name="T63" fmla="*/ 0 h 2500"/>
                    <a:gd name="T64" fmla="*/ 1 w 830"/>
                    <a:gd name="T65" fmla="*/ 0 h 2500"/>
                    <a:gd name="T66" fmla="*/ 1 w 830"/>
                    <a:gd name="T67" fmla="*/ 0 h 2500"/>
                    <a:gd name="T68" fmla="*/ 1 w 830"/>
                    <a:gd name="T69" fmla="*/ 0 h 2500"/>
                    <a:gd name="T70" fmla="*/ 1 w 830"/>
                    <a:gd name="T71" fmla="*/ 0 h 2500"/>
                    <a:gd name="T72" fmla="*/ 1 w 830"/>
                    <a:gd name="T73" fmla="*/ 0 h 2500"/>
                    <a:gd name="T74" fmla="*/ 1 w 830"/>
                    <a:gd name="T75" fmla="*/ 0 h 2500"/>
                    <a:gd name="T76" fmla="*/ 1 w 830"/>
                    <a:gd name="T77" fmla="*/ 0 h 2500"/>
                    <a:gd name="T78" fmla="*/ 1 w 830"/>
                    <a:gd name="T79" fmla="*/ 0 h 2500"/>
                    <a:gd name="T80" fmla="*/ 1 w 830"/>
                    <a:gd name="T81" fmla="*/ 0 h 2500"/>
                    <a:gd name="T82" fmla="*/ 1 w 830"/>
                    <a:gd name="T83" fmla="*/ 0 h 2500"/>
                    <a:gd name="T84" fmla="*/ 1 w 830"/>
                    <a:gd name="T85" fmla="*/ 0 h 2500"/>
                    <a:gd name="T86" fmla="*/ 1 w 830"/>
                    <a:gd name="T87" fmla="*/ 0 h 2500"/>
                    <a:gd name="T88" fmla="*/ 1 w 830"/>
                    <a:gd name="T89" fmla="*/ 0 h 2500"/>
                    <a:gd name="T90" fmla="*/ 1 w 830"/>
                    <a:gd name="T91" fmla="*/ 0 h 2500"/>
                    <a:gd name="T92" fmla="*/ 1 w 830"/>
                    <a:gd name="T93" fmla="*/ 0 h 2500"/>
                    <a:gd name="T94" fmla="*/ 1 w 830"/>
                    <a:gd name="T95" fmla="*/ 0 h 2500"/>
                    <a:gd name="T96" fmla="*/ 1 w 830"/>
                    <a:gd name="T97" fmla="*/ 0 h 2500"/>
                    <a:gd name="T98" fmla="*/ 1 w 830"/>
                    <a:gd name="T99" fmla="*/ 0 h 2500"/>
                    <a:gd name="T100" fmla="*/ 1 w 830"/>
                    <a:gd name="T101" fmla="*/ 0 h 2500"/>
                    <a:gd name="T102" fmla="*/ 1 w 830"/>
                    <a:gd name="T103" fmla="*/ 0 h 2500"/>
                    <a:gd name="T104" fmla="*/ 1 w 830"/>
                    <a:gd name="T105" fmla="*/ 0 h 2500"/>
                    <a:gd name="T106" fmla="*/ 1 w 830"/>
                    <a:gd name="T107" fmla="*/ 0 h 2500"/>
                    <a:gd name="T108" fmla="*/ 1 w 830"/>
                    <a:gd name="T109" fmla="*/ 0 h 2500"/>
                    <a:gd name="T110" fmla="*/ 1 w 830"/>
                    <a:gd name="T111" fmla="*/ 0 h 2500"/>
                    <a:gd name="T112" fmla="*/ 0 w 830"/>
                    <a:gd name="T113" fmla="*/ 0 h 250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830"/>
                    <a:gd name="T172" fmla="*/ 0 h 2500"/>
                    <a:gd name="T173" fmla="*/ 830 w 830"/>
                    <a:gd name="T174" fmla="*/ 2500 h 250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830" h="2500">
                      <a:moveTo>
                        <a:pt x="830" y="0"/>
                      </a:moveTo>
                      <a:lnTo>
                        <a:pt x="829" y="128"/>
                      </a:lnTo>
                      <a:lnTo>
                        <a:pt x="826" y="255"/>
                      </a:lnTo>
                      <a:lnTo>
                        <a:pt x="821" y="380"/>
                      </a:lnTo>
                      <a:lnTo>
                        <a:pt x="813" y="504"/>
                      </a:lnTo>
                      <a:lnTo>
                        <a:pt x="805" y="624"/>
                      </a:lnTo>
                      <a:lnTo>
                        <a:pt x="793" y="743"/>
                      </a:lnTo>
                      <a:lnTo>
                        <a:pt x="780" y="859"/>
                      </a:lnTo>
                      <a:lnTo>
                        <a:pt x="765" y="973"/>
                      </a:lnTo>
                      <a:lnTo>
                        <a:pt x="757" y="1029"/>
                      </a:lnTo>
                      <a:lnTo>
                        <a:pt x="749" y="1084"/>
                      </a:lnTo>
                      <a:lnTo>
                        <a:pt x="740" y="1138"/>
                      </a:lnTo>
                      <a:lnTo>
                        <a:pt x="730" y="1191"/>
                      </a:lnTo>
                      <a:lnTo>
                        <a:pt x="720" y="1244"/>
                      </a:lnTo>
                      <a:lnTo>
                        <a:pt x="710" y="1296"/>
                      </a:lnTo>
                      <a:lnTo>
                        <a:pt x="699" y="1347"/>
                      </a:lnTo>
                      <a:lnTo>
                        <a:pt x="688" y="1397"/>
                      </a:lnTo>
                      <a:lnTo>
                        <a:pt x="677" y="1447"/>
                      </a:lnTo>
                      <a:lnTo>
                        <a:pt x="665" y="1495"/>
                      </a:lnTo>
                      <a:lnTo>
                        <a:pt x="653" y="1544"/>
                      </a:lnTo>
                      <a:lnTo>
                        <a:pt x="641" y="1590"/>
                      </a:lnTo>
                      <a:lnTo>
                        <a:pt x="628" y="1636"/>
                      </a:lnTo>
                      <a:lnTo>
                        <a:pt x="614" y="1680"/>
                      </a:lnTo>
                      <a:lnTo>
                        <a:pt x="601" y="1725"/>
                      </a:lnTo>
                      <a:lnTo>
                        <a:pt x="587" y="1768"/>
                      </a:lnTo>
                      <a:lnTo>
                        <a:pt x="573" y="1809"/>
                      </a:lnTo>
                      <a:lnTo>
                        <a:pt x="558" y="1850"/>
                      </a:lnTo>
                      <a:lnTo>
                        <a:pt x="543" y="1890"/>
                      </a:lnTo>
                      <a:lnTo>
                        <a:pt x="528" y="1928"/>
                      </a:lnTo>
                      <a:lnTo>
                        <a:pt x="512" y="1966"/>
                      </a:lnTo>
                      <a:lnTo>
                        <a:pt x="497" y="2003"/>
                      </a:lnTo>
                      <a:lnTo>
                        <a:pt x="480" y="2039"/>
                      </a:lnTo>
                      <a:lnTo>
                        <a:pt x="464" y="2073"/>
                      </a:lnTo>
                      <a:lnTo>
                        <a:pt x="447" y="2106"/>
                      </a:lnTo>
                      <a:lnTo>
                        <a:pt x="430" y="2138"/>
                      </a:lnTo>
                      <a:lnTo>
                        <a:pt x="413" y="2169"/>
                      </a:lnTo>
                      <a:lnTo>
                        <a:pt x="396" y="2198"/>
                      </a:lnTo>
                      <a:lnTo>
                        <a:pt x="378" y="2226"/>
                      </a:lnTo>
                      <a:lnTo>
                        <a:pt x="359" y="2254"/>
                      </a:lnTo>
                      <a:lnTo>
                        <a:pt x="342" y="2279"/>
                      </a:lnTo>
                      <a:lnTo>
                        <a:pt x="323" y="2303"/>
                      </a:lnTo>
                      <a:lnTo>
                        <a:pt x="304" y="2327"/>
                      </a:lnTo>
                      <a:lnTo>
                        <a:pt x="285" y="2349"/>
                      </a:lnTo>
                      <a:lnTo>
                        <a:pt x="266" y="2368"/>
                      </a:lnTo>
                      <a:lnTo>
                        <a:pt x="246" y="2387"/>
                      </a:lnTo>
                      <a:lnTo>
                        <a:pt x="226" y="2405"/>
                      </a:lnTo>
                      <a:lnTo>
                        <a:pt x="207" y="2421"/>
                      </a:lnTo>
                      <a:lnTo>
                        <a:pt x="187" y="2436"/>
                      </a:lnTo>
                      <a:lnTo>
                        <a:pt x="167" y="2449"/>
                      </a:lnTo>
                      <a:lnTo>
                        <a:pt x="146" y="2461"/>
                      </a:lnTo>
                      <a:lnTo>
                        <a:pt x="126" y="2471"/>
                      </a:lnTo>
                      <a:lnTo>
                        <a:pt x="106" y="2480"/>
                      </a:lnTo>
                      <a:lnTo>
                        <a:pt x="85" y="2486"/>
                      </a:lnTo>
                      <a:lnTo>
                        <a:pt x="64" y="2493"/>
                      </a:lnTo>
                      <a:lnTo>
                        <a:pt x="42" y="2496"/>
                      </a:lnTo>
                      <a:lnTo>
                        <a:pt x="21" y="2499"/>
                      </a:lnTo>
                      <a:lnTo>
                        <a:pt x="0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57" name="Line 84"/>
                <p:cNvSpPr>
                  <a:spLocks noChangeShapeType="1"/>
                </p:cNvSpPr>
                <p:nvPr/>
              </p:nvSpPr>
              <p:spPr bwMode="auto">
                <a:xfrm>
                  <a:off x="1292" y="2931"/>
                  <a:ext cx="1" cy="873"/>
                </a:xfrm>
                <a:prstGeom prst="line">
                  <a:avLst/>
                </a:prstGeom>
                <a:noFill/>
                <a:ln w="12700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58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1181" y="3320"/>
                  <a:ext cx="208" cy="3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59" name="Line 86"/>
                <p:cNvSpPr>
                  <a:spLocks noChangeShapeType="1"/>
                </p:cNvSpPr>
                <p:nvPr/>
              </p:nvSpPr>
              <p:spPr bwMode="auto">
                <a:xfrm>
                  <a:off x="1194" y="3324"/>
                  <a:ext cx="208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60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19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61" name="Line 88"/>
                <p:cNvSpPr>
                  <a:spLocks noChangeShapeType="1"/>
                </p:cNvSpPr>
                <p:nvPr/>
              </p:nvSpPr>
              <p:spPr bwMode="auto">
                <a:xfrm>
                  <a:off x="120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62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1204" y="3258"/>
                  <a:ext cx="166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63" name="Line 90"/>
                <p:cNvSpPr>
                  <a:spLocks noChangeShapeType="1"/>
                </p:cNvSpPr>
                <p:nvPr/>
              </p:nvSpPr>
              <p:spPr bwMode="auto">
                <a:xfrm>
                  <a:off x="1213" y="3261"/>
                  <a:ext cx="166" cy="2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64" name="Line 91"/>
                <p:cNvSpPr>
                  <a:spLocks noChangeShapeType="1"/>
                </p:cNvSpPr>
                <p:nvPr/>
              </p:nvSpPr>
              <p:spPr bwMode="auto">
                <a:xfrm flipH="1" flipV="1">
                  <a:off x="1221" y="3235"/>
                  <a:ext cx="147" cy="2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65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215" y="3233"/>
                  <a:ext cx="149" cy="2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66" name="Freeform 93"/>
                <p:cNvSpPr>
                  <a:spLocks/>
                </p:cNvSpPr>
                <p:nvPr/>
              </p:nvSpPr>
              <p:spPr bwMode="auto">
                <a:xfrm>
                  <a:off x="1221" y="3151"/>
                  <a:ext cx="137" cy="84"/>
                </a:xfrm>
                <a:custGeom>
                  <a:avLst/>
                  <a:gdLst>
                    <a:gd name="T0" fmla="*/ 0 w 258"/>
                    <a:gd name="T1" fmla="*/ 0 h 205"/>
                    <a:gd name="T2" fmla="*/ 1 w 258"/>
                    <a:gd name="T3" fmla="*/ 0 h 205"/>
                    <a:gd name="T4" fmla="*/ 1 w 258"/>
                    <a:gd name="T5" fmla="*/ 0 h 205"/>
                    <a:gd name="T6" fmla="*/ 1 w 258"/>
                    <a:gd name="T7" fmla="*/ 0 h 205"/>
                    <a:gd name="T8" fmla="*/ 1 w 258"/>
                    <a:gd name="T9" fmla="*/ 0 h 20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05"/>
                    <a:gd name="T17" fmla="*/ 258 w 258"/>
                    <a:gd name="T18" fmla="*/ 205 h 20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05">
                      <a:moveTo>
                        <a:pt x="0" y="205"/>
                      </a:moveTo>
                      <a:lnTo>
                        <a:pt x="258" y="147"/>
                      </a:lnTo>
                      <a:lnTo>
                        <a:pt x="23" y="97"/>
                      </a:lnTo>
                      <a:lnTo>
                        <a:pt x="239" y="48"/>
                      </a:lnTo>
                      <a:lnTo>
                        <a:pt x="40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67" name="Freeform 94"/>
                <p:cNvSpPr>
                  <a:spLocks/>
                </p:cNvSpPr>
                <p:nvPr/>
              </p:nvSpPr>
              <p:spPr bwMode="auto">
                <a:xfrm>
                  <a:off x="1227" y="3151"/>
                  <a:ext cx="137" cy="82"/>
                </a:xfrm>
                <a:custGeom>
                  <a:avLst/>
                  <a:gdLst>
                    <a:gd name="T0" fmla="*/ 1 w 257"/>
                    <a:gd name="T1" fmla="*/ 0 h 203"/>
                    <a:gd name="T2" fmla="*/ 0 w 257"/>
                    <a:gd name="T3" fmla="*/ 0 h 203"/>
                    <a:gd name="T4" fmla="*/ 1 w 257"/>
                    <a:gd name="T5" fmla="*/ 0 h 203"/>
                    <a:gd name="T6" fmla="*/ 1 w 257"/>
                    <a:gd name="T7" fmla="*/ 0 h 203"/>
                    <a:gd name="T8" fmla="*/ 1 w 257"/>
                    <a:gd name="T9" fmla="*/ 0 h 2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7"/>
                    <a:gd name="T16" fmla="*/ 0 h 203"/>
                    <a:gd name="T17" fmla="*/ 257 w 257"/>
                    <a:gd name="T18" fmla="*/ 203 h 2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7" h="203">
                      <a:moveTo>
                        <a:pt x="257" y="203"/>
                      </a:moveTo>
                      <a:lnTo>
                        <a:pt x="0" y="147"/>
                      </a:lnTo>
                      <a:lnTo>
                        <a:pt x="235" y="95"/>
                      </a:lnTo>
                      <a:lnTo>
                        <a:pt x="19" y="46"/>
                      </a:lnTo>
                      <a:lnTo>
                        <a:pt x="21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68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1167" y="3355"/>
                  <a:ext cx="235" cy="4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69" name="Line 96"/>
                <p:cNvSpPr>
                  <a:spLocks noChangeShapeType="1"/>
                </p:cNvSpPr>
                <p:nvPr/>
              </p:nvSpPr>
              <p:spPr bwMode="auto">
                <a:xfrm>
                  <a:off x="1167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70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1114" y="3445"/>
                  <a:ext cx="328" cy="5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71" name="Line 98"/>
                <p:cNvSpPr>
                  <a:spLocks noChangeShapeType="1"/>
                </p:cNvSpPr>
                <p:nvPr/>
              </p:nvSpPr>
              <p:spPr bwMode="auto">
                <a:xfrm>
                  <a:off x="1181" y="3355"/>
                  <a:ext cx="237" cy="4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72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1143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73" name="Line 100"/>
                <p:cNvSpPr>
                  <a:spLocks noChangeShapeType="1"/>
                </p:cNvSpPr>
                <p:nvPr/>
              </p:nvSpPr>
              <p:spPr bwMode="auto">
                <a:xfrm>
                  <a:off x="1143" y="3447"/>
                  <a:ext cx="328" cy="5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74" name="Line 101"/>
                <p:cNvSpPr>
                  <a:spLocks noChangeShapeType="1"/>
                </p:cNvSpPr>
                <p:nvPr/>
              </p:nvSpPr>
              <p:spPr bwMode="auto">
                <a:xfrm>
                  <a:off x="1114" y="3503"/>
                  <a:ext cx="403" cy="6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75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1066" y="3501"/>
                  <a:ext cx="405" cy="7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76" name="Line 103"/>
                <p:cNvSpPr>
                  <a:spLocks noChangeShapeType="1"/>
                </p:cNvSpPr>
                <p:nvPr/>
              </p:nvSpPr>
              <p:spPr bwMode="auto">
                <a:xfrm>
                  <a:off x="1066" y="3574"/>
                  <a:ext cx="558" cy="9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77" name="Line 104"/>
                <p:cNvSpPr>
                  <a:spLocks noChangeShapeType="1"/>
                </p:cNvSpPr>
                <p:nvPr/>
              </p:nvSpPr>
              <p:spPr bwMode="auto">
                <a:xfrm flipH="1">
                  <a:off x="961" y="3572"/>
                  <a:ext cx="556" cy="9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78" name="Freeform 105"/>
                <p:cNvSpPr>
                  <a:spLocks/>
                </p:cNvSpPr>
                <p:nvPr/>
              </p:nvSpPr>
              <p:spPr bwMode="auto">
                <a:xfrm>
                  <a:off x="963" y="3671"/>
                  <a:ext cx="661" cy="70"/>
                </a:xfrm>
                <a:custGeom>
                  <a:avLst/>
                  <a:gdLst>
                    <a:gd name="T0" fmla="*/ 0 w 1258"/>
                    <a:gd name="T1" fmla="*/ 0 h 174"/>
                    <a:gd name="T2" fmla="*/ 1 w 1258"/>
                    <a:gd name="T3" fmla="*/ 0 h 174"/>
                    <a:gd name="T4" fmla="*/ 1 w 1258"/>
                    <a:gd name="T5" fmla="*/ 0 h 174"/>
                    <a:gd name="T6" fmla="*/ 0 60000 65536"/>
                    <a:gd name="T7" fmla="*/ 0 60000 65536"/>
                    <a:gd name="T8" fmla="*/ 0 60000 65536"/>
                    <a:gd name="T9" fmla="*/ 0 w 1258"/>
                    <a:gd name="T10" fmla="*/ 0 h 174"/>
                    <a:gd name="T11" fmla="*/ 1258 w 1258"/>
                    <a:gd name="T12" fmla="*/ 174 h 17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58" h="174">
                      <a:moveTo>
                        <a:pt x="0" y="0"/>
                      </a:moveTo>
                      <a:lnTo>
                        <a:pt x="626" y="174"/>
                      </a:lnTo>
                      <a:lnTo>
                        <a:pt x="1258" y="1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79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1242" y="3133"/>
                  <a:ext cx="97" cy="1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80" name="Freeform 107"/>
                <p:cNvSpPr>
                  <a:spLocks/>
                </p:cNvSpPr>
                <p:nvPr/>
              </p:nvSpPr>
              <p:spPr bwMode="auto">
                <a:xfrm>
                  <a:off x="1246" y="3116"/>
                  <a:ext cx="97" cy="35"/>
                </a:xfrm>
                <a:custGeom>
                  <a:avLst/>
                  <a:gdLst>
                    <a:gd name="T0" fmla="*/ 1 w 183"/>
                    <a:gd name="T1" fmla="*/ 0 h 84"/>
                    <a:gd name="T2" fmla="*/ 0 w 183"/>
                    <a:gd name="T3" fmla="*/ 0 h 84"/>
                    <a:gd name="T4" fmla="*/ 1 w 183"/>
                    <a:gd name="T5" fmla="*/ 0 h 84"/>
                    <a:gd name="T6" fmla="*/ 0 60000 65536"/>
                    <a:gd name="T7" fmla="*/ 0 60000 65536"/>
                    <a:gd name="T8" fmla="*/ 0 60000 65536"/>
                    <a:gd name="T9" fmla="*/ 0 w 183"/>
                    <a:gd name="T10" fmla="*/ 0 h 84"/>
                    <a:gd name="T11" fmla="*/ 183 w 183"/>
                    <a:gd name="T12" fmla="*/ 84 h 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3" h="84">
                      <a:moveTo>
                        <a:pt x="183" y="84"/>
                      </a:moveTo>
                      <a:lnTo>
                        <a:pt x="0" y="40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81" name="Line 108"/>
                <p:cNvSpPr>
                  <a:spLocks noChangeShapeType="1"/>
                </p:cNvSpPr>
                <p:nvPr/>
              </p:nvSpPr>
              <p:spPr bwMode="auto">
                <a:xfrm flipH="1" flipV="1">
                  <a:off x="1248" y="3116"/>
                  <a:ext cx="89" cy="1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82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1251" y="3100"/>
                  <a:ext cx="81" cy="1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83" name="Line 110"/>
                <p:cNvSpPr>
                  <a:spLocks noChangeShapeType="1"/>
                </p:cNvSpPr>
                <p:nvPr/>
              </p:nvSpPr>
              <p:spPr bwMode="auto">
                <a:xfrm flipH="1" flipV="1">
                  <a:off x="1253" y="3101"/>
                  <a:ext cx="8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84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1253" y="3085"/>
                  <a:ext cx="75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85" name="Line 112"/>
                <p:cNvSpPr>
                  <a:spLocks noChangeShapeType="1"/>
                </p:cNvSpPr>
                <p:nvPr/>
              </p:nvSpPr>
              <p:spPr bwMode="auto">
                <a:xfrm flipH="1" flipV="1">
                  <a:off x="1255" y="3087"/>
                  <a:ext cx="77" cy="1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86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1255" y="3072"/>
                  <a:ext cx="7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87" name="Line 114"/>
                <p:cNvSpPr>
                  <a:spLocks noChangeShapeType="1"/>
                </p:cNvSpPr>
                <p:nvPr/>
              </p:nvSpPr>
              <p:spPr bwMode="auto">
                <a:xfrm flipH="1" flipV="1">
                  <a:off x="1259" y="3072"/>
                  <a:ext cx="69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88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1259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89" name="Line 116"/>
                <p:cNvSpPr>
                  <a:spLocks noChangeShapeType="1"/>
                </p:cNvSpPr>
                <p:nvPr/>
              </p:nvSpPr>
              <p:spPr bwMode="auto">
                <a:xfrm flipH="1" flipV="1">
                  <a:off x="1261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90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1261" y="3044"/>
                  <a:ext cx="61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91" name="Line 118"/>
                <p:cNvSpPr>
                  <a:spLocks noChangeShapeType="1"/>
                </p:cNvSpPr>
                <p:nvPr/>
              </p:nvSpPr>
              <p:spPr bwMode="auto">
                <a:xfrm flipH="1" flipV="1">
                  <a:off x="1263" y="3044"/>
                  <a:ext cx="6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92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1263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93" name="Line 120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94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1265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95" name="Line 122"/>
                <p:cNvSpPr>
                  <a:spLocks noChangeShapeType="1"/>
                </p:cNvSpPr>
                <p:nvPr/>
              </p:nvSpPr>
              <p:spPr bwMode="auto">
                <a:xfrm flipH="1" flipV="1">
                  <a:off x="1267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96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1267" y="3008"/>
                  <a:ext cx="4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97" name="Freeform 124"/>
                <p:cNvSpPr>
                  <a:spLocks/>
                </p:cNvSpPr>
                <p:nvPr/>
              </p:nvSpPr>
              <p:spPr bwMode="auto">
                <a:xfrm>
                  <a:off x="1267" y="2996"/>
                  <a:ext cx="51" cy="23"/>
                </a:xfrm>
                <a:custGeom>
                  <a:avLst/>
                  <a:gdLst>
                    <a:gd name="T0" fmla="*/ 1 w 94"/>
                    <a:gd name="T1" fmla="*/ 0 h 55"/>
                    <a:gd name="T2" fmla="*/ 0 w 94"/>
                    <a:gd name="T3" fmla="*/ 0 h 55"/>
                    <a:gd name="T4" fmla="*/ 1 w 94"/>
                    <a:gd name="T5" fmla="*/ 0 h 55"/>
                    <a:gd name="T6" fmla="*/ 0 60000 65536"/>
                    <a:gd name="T7" fmla="*/ 0 60000 65536"/>
                    <a:gd name="T8" fmla="*/ 0 60000 65536"/>
                    <a:gd name="T9" fmla="*/ 0 w 94"/>
                    <a:gd name="T10" fmla="*/ 0 h 55"/>
                    <a:gd name="T11" fmla="*/ 94 w 94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4" h="55">
                      <a:moveTo>
                        <a:pt x="94" y="55"/>
                      </a:moveTo>
                      <a:lnTo>
                        <a:pt x="0" y="27"/>
                      </a:lnTo>
                      <a:lnTo>
                        <a:pt x="8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98" name="Line 125"/>
                <p:cNvSpPr>
                  <a:spLocks noChangeShapeType="1"/>
                </p:cNvSpPr>
                <p:nvPr/>
              </p:nvSpPr>
              <p:spPr bwMode="auto">
                <a:xfrm flipH="1" flipV="1">
                  <a:off x="1272" y="2986"/>
                  <a:ext cx="41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99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1272" y="2976"/>
                  <a:ext cx="39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00" name="Line 127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75"/>
                  <a:ext cx="3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01" name="Line 128"/>
                <p:cNvSpPr>
                  <a:spLocks noChangeShapeType="1"/>
                </p:cNvSpPr>
                <p:nvPr/>
              </p:nvSpPr>
              <p:spPr bwMode="auto">
                <a:xfrm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02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03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04" name="Line 131"/>
                <p:cNvSpPr>
                  <a:spLocks noChangeShapeType="1"/>
                </p:cNvSpPr>
                <p:nvPr/>
              </p:nvSpPr>
              <p:spPr bwMode="auto">
                <a:xfrm flipH="1"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05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1278" y="2929"/>
                  <a:ext cx="2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06" name="Line 133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902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07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08" name="Line 13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09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1282" y="2893"/>
                  <a:ext cx="21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10" name="Line 13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86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11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1282" y="2881"/>
                  <a:ext cx="19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12" name="Freeform 139"/>
                <p:cNvSpPr>
                  <a:spLocks/>
                </p:cNvSpPr>
                <p:nvPr/>
              </p:nvSpPr>
              <p:spPr bwMode="auto">
                <a:xfrm>
                  <a:off x="1284" y="2876"/>
                  <a:ext cx="17" cy="12"/>
                </a:xfrm>
                <a:custGeom>
                  <a:avLst/>
                  <a:gdLst>
                    <a:gd name="T0" fmla="*/ 1 w 34"/>
                    <a:gd name="T1" fmla="*/ 0 h 27"/>
                    <a:gd name="T2" fmla="*/ 0 w 34"/>
                    <a:gd name="T3" fmla="*/ 0 h 27"/>
                    <a:gd name="T4" fmla="*/ 1 w 34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34"/>
                    <a:gd name="T10" fmla="*/ 0 h 27"/>
                    <a:gd name="T11" fmla="*/ 34 w 34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" h="27">
                      <a:moveTo>
                        <a:pt x="34" y="27"/>
                      </a:moveTo>
                      <a:lnTo>
                        <a:pt x="0" y="11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13" name="Line 140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6"/>
                  <a:ext cx="17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14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1284" y="2871"/>
                  <a:ext cx="17" cy="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15" name="Line 142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0"/>
                  <a:ext cx="1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16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1284" y="2866"/>
                  <a:ext cx="17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17" name="Freeform 144"/>
                <p:cNvSpPr>
                  <a:spLocks/>
                </p:cNvSpPr>
                <p:nvPr/>
              </p:nvSpPr>
              <p:spPr bwMode="auto">
                <a:xfrm>
                  <a:off x="1284" y="2860"/>
                  <a:ext cx="15" cy="11"/>
                </a:xfrm>
                <a:custGeom>
                  <a:avLst/>
                  <a:gdLst>
                    <a:gd name="T0" fmla="*/ 1 w 28"/>
                    <a:gd name="T1" fmla="*/ 0 h 27"/>
                    <a:gd name="T2" fmla="*/ 0 w 28"/>
                    <a:gd name="T3" fmla="*/ 0 h 27"/>
                    <a:gd name="T4" fmla="*/ 1 w 28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28"/>
                    <a:gd name="T10" fmla="*/ 0 h 27"/>
                    <a:gd name="T11" fmla="*/ 28 w 28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" h="27">
                      <a:moveTo>
                        <a:pt x="28" y="27"/>
                      </a:moveTo>
                      <a:lnTo>
                        <a:pt x="0" y="12"/>
                      </a:lnTo>
                      <a:lnTo>
                        <a:pt x="2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18" name="Line 14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60"/>
                  <a:ext cx="17" cy="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19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1286" y="2856"/>
                  <a:ext cx="13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20" name="Line 14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55"/>
                  <a:ext cx="15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43" name="Group 81"/>
              <p:cNvGrpSpPr>
                <a:grpSpLocks/>
              </p:cNvGrpSpPr>
              <p:nvPr/>
            </p:nvGrpSpPr>
            <p:grpSpPr bwMode="auto">
              <a:xfrm>
                <a:off x="2164017" y="2394772"/>
                <a:ext cx="127592" cy="389612"/>
                <a:chOff x="856" y="2672"/>
                <a:chExt cx="871" cy="1132"/>
              </a:xfrm>
            </p:grpSpPr>
            <p:sp>
              <p:nvSpPr>
                <p:cNvPr id="489" name="Freeform 82"/>
                <p:cNvSpPr>
                  <a:spLocks/>
                </p:cNvSpPr>
                <p:nvPr/>
              </p:nvSpPr>
              <p:spPr bwMode="auto">
                <a:xfrm>
                  <a:off x="1293" y="2672"/>
                  <a:ext cx="434" cy="1028"/>
                </a:xfrm>
                <a:custGeom>
                  <a:avLst/>
                  <a:gdLst>
                    <a:gd name="T0" fmla="*/ 0 w 831"/>
                    <a:gd name="T1" fmla="*/ 0 h 2500"/>
                    <a:gd name="T2" fmla="*/ 1 w 831"/>
                    <a:gd name="T3" fmla="*/ 0 h 2500"/>
                    <a:gd name="T4" fmla="*/ 1 w 831"/>
                    <a:gd name="T5" fmla="*/ 0 h 2500"/>
                    <a:gd name="T6" fmla="*/ 1 w 831"/>
                    <a:gd name="T7" fmla="*/ 0 h 2500"/>
                    <a:gd name="T8" fmla="*/ 1 w 831"/>
                    <a:gd name="T9" fmla="*/ 0 h 2500"/>
                    <a:gd name="T10" fmla="*/ 1 w 831"/>
                    <a:gd name="T11" fmla="*/ 0 h 2500"/>
                    <a:gd name="T12" fmla="*/ 1 w 831"/>
                    <a:gd name="T13" fmla="*/ 0 h 2500"/>
                    <a:gd name="T14" fmla="*/ 1 w 831"/>
                    <a:gd name="T15" fmla="*/ 0 h 2500"/>
                    <a:gd name="T16" fmla="*/ 1 w 831"/>
                    <a:gd name="T17" fmla="*/ 0 h 2500"/>
                    <a:gd name="T18" fmla="*/ 1 w 831"/>
                    <a:gd name="T19" fmla="*/ 0 h 2500"/>
                    <a:gd name="T20" fmla="*/ 1 w 831"/>
                    <a:gd name="T21" fmla="*/ 0 h 2500"/>
                    <a:gd name="T22" fmla="*/ 1 w 831"/>
                    <a:gd name="T23" fmla="*/ 0 h 2500"/>
                    <a:gd name="T24" fmla="*/ 1 w 831"/>
                    <a:gd name="T25" fmla="*/ 0 h 2500"/>
                    <a:gd name="T26" fmla="*/ 1 w 831"/>
                    <a:gd name="T27" fmla="*/ 0 h 2500"/>
                    <a:gd name="T28" fmla="*/ 1 w 831"/>
                    <a:gd name="T29" fmla="*/ 0 h 2500"/>
                    <a:gd name="T30" fmla="*/ 1 w 831"/>
                    <a:gd name="T31" fmla="*/ 0 h 2500"/>
                    <a:gd name="T32" fmla="*/ 1 w 831"/>
                    <a:gd name="T33" fmla="*/ 0 h 2500"/>
                    <a:gd name="T34" fmla="*/ 1 w 831"/>
                    <a:gd name="T35" fmla="*/ 0 h 2500"/>
                    <a:gd name="T36" fmla="*/ 1 w 831"/>
                    <a:gd name="T37" fmla="*/ 0 h 2500"/>
                    <a:gd name="T38" fmla="*/ 1 w 831"/>
                    <a:gd name="T39" fmla="*/ 0 h 2500"/>
                    <a:gd name="T40" fmla="*/ 1 w 831"/>
                    <a:gd name="T41" fmla="*/ 0 h 2500"/>
                    <a:gd name="T42" fmla="*/ 1 w 831"/>
                    <a:gd name="T43" fmla="*/ 0 h 2500"/>
                    <a:gd name="T44" fmla="*/ 1 w 831"/>
                    <a:gd name="T45" fmla="*/ 0 h 2500"/>
                    <a:gd name="T46" fmla="*/ 1 w 831"/>
                    <a:gd name="T47" fmla="*/ 0 h 2500"/>
                    <a:gd name="T48" fmla="*/ 1 w 831"/>
                    <a:gd name="T49" fmla="*/ 0 h 2500"/>
                    <a:gd name="T50" fmla="*/ 1 w 831"/>
                    <a:gd name="T51" fmla="*/ 0 h 2500"/>
                    <a:gd name="T52" fmla="*/ 1 w 831"/>
                    <a:gd name="T53" fmla="*/ 0 h 2500"/>
                    <a:gd name="T54" fmla="*/ 1 w 831"/>
                    <a:gd name="T55" fmla="*/ 0 h 2500"/>
                    <a:gd name="T56" fmla="*/ 1 w 831"/>
                    <a:gd name="T57" fmla="*/ 0 h 2500"/>
                    <a:gd name="T58" fmla="*/ 1 w 831"/>
                    <a:gd name="T59" fmla="*/ 0 h 2500"/>
                    <a:gd name="T60" fmla="*/ 1 w 831"/>
                    <a:gd name="T61" fmla="*/ 0 h 2500"/>
                    <a:gd name="T62" fmla="*/ 1 w 831"/>
                    <a:gd name="T63" fmla="*/ 0 h 2500"/>
                    <a:gd name="T64" fmla="*/ 1 w 831"/>
                    <a:gd name="T65" fmla="*/ 0 h 2500"/>
                    <a:gd name="T66" fmla="*/ 1 w 831"/>
                    <a:gd name="T67" fmla="*/ 0 h 2500"/>
                    <a:gd name="T68" fmla="*/ 1 w 831"/>
                    <a:gd name="T69" fmla="*/ 0 h 2500"/>
                    <a:gd name="T70" fmla="*/ 1 w 831"/>
                    <a:gd name="T71" fmla="*/ 0 h 2500"/>
                    <a:gd name="T72" fmla="*/ 1 w 831"/>
                    <a:gd name="T73" fmla="*/ 0 h 2500"/>
                    <a:gd name="T74" fmla="*/ 1 w 831"/>
                    <a:gd name="T75" fmla="*/ 0 h 2500"/>
                    <a:gd name="T76" fmla="*/ 1 w 831"/>
                    <a:gd name="T77" fmla="*/ 0 h 2500"/>
                    <a:gd name="T78" fmla="*/ 1 w 831"/>
                    <a:gd name="T79" fmla="*/ 0 h 2500"/>
                    <a:gd name="T80" fmla="*/ 1 w 831"/>
                    <a:gd name="T81" fmla="*/ 0 h 2500"/>
                    <a:gd name="T82" fmla="*/ 1 w 831"/>
                    <a:gd name="T83" fmla="*/ 0 h 2500"/>
                    <a:gd name="T84" fmla="*/ 1 w 831"/>
                    <a:gd name="T85" fmla="*/ 0 h 2500"/>
                    <a:gd name="T86" fmla="*/ 1 w 831"/>
                    <a:gd name="T87" fmla="*/ 0 h 2500"/>
                    <a:gd name="T88" fmla="*/ 1 w 831"/>
                    <a:gd name="T89" fmla="*/ 0 h 2500"/>
                    <a:gd name="T90" fmla="*/ 1 w 831"/>
                    <a:gd name="T91" fmla="*/ 0 h 2500"/>
                    <a:gd name="T92" fmla="*/ 1 w 831"/>
                    <a:gd name="T93" fmla="*/ 0 h 2500"/>
                    <a:gd name="T94" fmla="*/ 1 w 831"/>
                    <a:gd name="T95" fmla="*/ 0 h 2500"/>
                    <a:gd name="T96" fmla="*/ 1 w 831"/>
                    <a:gd name="T97" fmla="*/ 0 h 2500"/>
                    <a:gd name="T98" fmla="*/ 1 w 831"/>
                    <a:gd name="T99" fmla="*/ 0 h 2500"/>
                    <a:gd name="T100" fmla="*/ 1 w 831"/>
                    <a:gd name="T101" fmla="*/ 0 h 2500"/>
                    <a:gd name="T102" fmla="*/ 1 w 831"/>
                    <a:gd name="T103" fmla="*/ 0 h 2500"/>
                    <a:gd name="T104" fmla="*/ 1 w 831"/>
                    <a:gd name="T105" fmla="*/ 0 h 2500"/>
                    <a:gd name="T106" fmla="*/ 1 w 831"/>
                    <a:gd name="T107" fmla="*/ 0 h 2500"/>
                    <a:gd name="T108" fmla="*/ 1 w 831"/>
                    <a:gd name="T109" fmla="*/ 0 h 2500"/>
                    <a:gd name="T110" fmla="*/ 1 w 831"/>
                    <a:gd name="T111" fmla="*/ 0 h 2500"/>
                    <a:gd name="T112" fmla="*/ 1 w 831"/>
                    <a:gd name="T113" fmla="*/ 0 h 2500"/>
                    <a:gd name="T114" fmla="*/ 1 w 831"/>
                    <a:gd name="T115" fmla="*/ 0 h 2500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831"/>
                    <a:gd name="T175" fmla="*/ 0 h 2500"/>
                    <a:gd name="T176" fmla="*/ 831 w 831"/>
                    <a:gd name="T177" fmla="*/ 2500 h 2500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831" h="2500">
                      <a:moveTo>
                        <a:pt x="0" y="0"/>
                      </a:moveTo>
                      <a:lnTo>
                        <a:pt x="1" y="128"/>
                      </a:lnTo>
                      <a:lnTo>
                        <a:pt x="4" y="255"/>
                      </a:lnTo>
                      <a:lnTo>
                        <a:pt x="10" y="380"/>
                      </a:lnTo>
                      <a:lnTo>
                        <a:pt x="17" y="504"/>
                      </a:lnTo>
                      <a:lnTo>
                        <a:pt x="26" y="624"/>
                      </a:lnTo>
                      <a:lnTo>
                        <a:pt x="37" y="743"/>
                      </a:lnTo>
                      <a:lnTo>
                        <a:pt x="50" y="859"/>
                      </a:lnTo>
                      <a:lnTo>
                        <a:pt x="66" y="973"/>
                      </a:lnTo>
                      <a:lnTo>
                        <a:pt x="74" y="1029"/>
                      </a:lnTo>
                      <a:lnTo>
                        <a:pt x="82" y="1084"/>
                      </a:lnTo>
                      <a:lnTo>
                        <a:pt x="91" y="1138"/>
                      </a:lnTo>
                      <a:lnTo>
                        <a:pt x="101" y="1191"/>
                      </a:lnTo>
                      <a:lnTo>
                        <a:pt x="111" y="1244"/>
                      </a:lnTo>
                      <a:lnTo>
                        <a:pt x="121" y="1296"/>
                      </a:lnTo>
                      <a:lnTo>
                        <a:pt x="131" y="1347"/>
                      </a:lnTo>
                      <a:lnTo>
                        <a:pt x="142" y="1397"/>
                      </a:lnTo>
                      <a:lnTo>
                        <a:pt x="154" y="1447"/>
                      </a:lnTo>
                      <a:lnTo>
                        <a:pt x="166" y="1495"/>
                      </a:lnTo>
                      <a:lnTo>
                        <a:pt x="178" y="1544"/>
                      </a:lnTo>
                      <a:lnTo>
                        <a:pt x="190" y="1590"/>
                      </a:lnTo>
                      <a:lnTo>
                        <a:pt x="203" y="1636"/>
                      </a:lnTo>
                      <a:lnTo>
                        <a:pt x="216" y="1680"/>
                      </a:lnTo>
                      <a:lnTo>
                        <a:pt x="230" y="1725"/>
                      </a:lnTo>
                      <a:lnTo>
                        <a:pt x="244" y="1768"/>
                      </a:lnTo>
                      <a:lnTo>
                        <a:pt x="258" y="1809"/>
                      </a:lnTo>
                      <a:lnTo>
                        <a:pt x="273" y="1850"/>
                      </a:lnTo>
                      <a:lnTo>
                        <a:pt x="288" y="1890"/>
                      </a:lnTo>
                      <a:lnTo>
                        <a:pt x="302" y="1928"/>
                      </a:lnTo>
                      <a:lnTo>
                        <a:pt x="319" y="1966"/>
                      </a:lnTo>
                      <a:lnTo>
                        <a:pt x="334" y="2003"/>
                      </a:lnTo>
                      <a:lnTo>
                        <a:pt x="351" y="2039"/>
                      </a:lnTo>
                      <a:lnTo>
                        <a:pt x="367" y="2073"/>
                      </a:lnTo>
                      <a:lnTo>
                        <a:pt x="384" y="2106"/>
                      </a:lnTo>
                      <a:lnTo>
                        <a:pt x="400" y="2138"/>
                      </a:lnTo>
                      <a:lnTo>
                        <a:pt x="418" y="2169"/>
                      </a:lnTo>
                      <a:lnTo>
                        <a:pt x="435" y="2198"/>
                      </a:lnTo>
                      <a:lnTo>
                        <a:pt x="453" y="2226"/>
                      </a:lnTo>
                      <a:lnTo>
                        <a:pt x="471" y="2254"/>
                      </a:lnTo>
                      <a:lnTo>
                        <a:pt x="489" y="2279"/>
                      </a:lnTo>
                      <a:lnTo>
                        <a:pt x="508" y="2303"/>
                      </a:lnTo>
                      <a:lnTo>
                        <a:pt x="526" y="2327"/>
                      </a:lnTo>
                      <a:lnTo>
                        <a:pt x="545" y="2349"/>
                      </a:lnTo>
                      <a:lnTo>
                        <a:pt x="565" y="2368"/>
                      </a:lnTo>
                      <a:lnTo>
                        <a:pt x="584" y="2387"/>
                      </a:lnTo>
                      <a:lnTo>
                        <a:pt x="603" y="2405"/>
                      </a:lnTo>
                      <a:lnTo>
                        <a:pt x="623" y="2421"/>
                      </a:lnTo>
                      <a:lnTo>
                        <a:pt x="644" y="2436"/>
                      </a:lnTo>
                      <a:lnTo>
                        <a:pt x="664" y="2449"/>
                      </a:lnTo>
                      <a:lnTo>
                        <a:pt x="684" y="2461"/>
                      </a:lnTo>
                      <a:lnTo>
                        <a:pt x="705" y="2471"/>
                      </a:lnTo>
                      <a:lnTo>
                        <a:pt x="725" y="2480"/>
                      </a:lnTo>
                      <a:lnTo>
                        <a:pt x="746" y="2486"/>
                      </a:lnTo>
                      <a:lnTo>
                        <a:pt x="767" y="2493"/>
                      </a:lnTo>
                      <a:lnTo>
                        <a:pt x="788" y="2496"/>
                      </a:lnTo>
                      <a:lnTo>
                        <a:pt x="810" y="2499"/>
                      </a:lnTo>
                      <a:lnTo>
                        <a:pt x="831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90" name="Freeform 83"/>
                <p:cNvSpPr>
                  <a:spLocks/>
                </p:cNvSpPr>
                <p:nvPr/>
              </p:nvSpPr>
              <p:spPr bwMode="auto">
                <a:xfrm>
                  <a:off x="856" y="2672"/>
                  <a:ext cx="437" cy="1028"/>
                </a:xfrm>
                <a:custGeom>
                  <a:avLst/>
                  <a:gdLst>
                    <a:gd name="T0" fmla="*/ 1 w 830"/>
                    <a:gd name="T1" fmla="*/ 0 h 2500"/>
                    <a:gd name="T2" fmla="*/ 1 w 830"/>
                    <a:gd name="T3" fmla="*/ 0 h 2500"/>
                    <a:gd name="T4" fmla="*/ 1 w 830"/>
                    <a:gd name="T5" fmla="*/ 0 h 2500"/>
                    <a:gd name="T6" fmla="*/ 1 w 830"/>
                    <a:gd name="T7" fmla="*/ 0 h 2500"/>
                    <a:gd name="T8" fmla="*/ 1 w 830"/>
                    <a:gd name="T9" fmla="*/ 0 h 2500"/>
                    <a:gd name="T10" fmla="*/ 1 w 830"/>
                    <a:gd name="T11" fmla="*/ 0 h 2500"/>
                    <a:gd name="T12" fmla="*/ 1 w 830"/>
                    <a:gd name="T13" fmla="*/ 0 h 2500"/>
                    <a:gd name="T14" fmla="*/ 1 w 830"/>
                    <a:gd name="T15" fmla="*/ 0 h 2500"/>
                    <a:gd name="T16" fmla="*/ 1 w 830"/>
                    <a:gd name="T17" fmla="*/ 0 h 2500"/>
                    <a:gd name="T18" fmla="*/ 1 w 830"/>
                    <a:gd name="T19" fmla="*/ 0 h 2500"/>
                    <a:gd name="T20" fmla="*/ 1 w 830"/>
                    <a:gd name="T21" fmla="*/ 0 h 2500"/>
                    <a:gd name="T22" fmla="*/ 1 w 830"/>
                    <a:gd name="T23" fmla="*/ 0 h 2500"/>
                    <a:gd name="T24" fmla="*/ 1 w 830"/>
                    <a:gd name="T25" fmla="*/ 0 h 2500"/>
                    <a:gd name="T26" fmla="*/ 1 w 830"/>
                    <a:gd name="T27" fmla="*/ 0 h 2500"/>
                    <a:gd name="T28" fmla="*/ 1 w 830"/>
                    <a:gd name="T29" fmla="*/ 0 h 2500"/>
                    <a:gd name="T30" fmla="*/ 1 w 830"/>
                    <a:gd name="T31" fmla="*/ 0 h 2500"/>
                    <a:gd name="T32" fmla="*/ 1 w 830"/>
                    <a:gd name="T33" fmla="*/ 0 h 2500"/>
                    <a:gd name="T34" fmla="*/ 1 w 830"/>
                    <a:gd name="T35" fmla="*/ 0 h 2500"/>
                    <a:gd name="T36" fmla="*/ 1 w 830"/>
                    <a:gd name="T37" fmla="*/ 0 h 2500"/>
                    <a:gd name="T38" fmla="*/ 1 w 830"/>
                    <a:gd name="T39" fmla="*/ 0 h 2500"/>
                    <a:gd name="T40" fmla="*/ 1 w 830"/>
                    <a:gd name="T41" fmla="*/ 0 h 2500"/>
                    <a:gd name="T42" fmla="*/ 1 w 830"/>
                    <a:gd name="T43" fmla="*/ 0 h 2500"/>
                    <a:gd name="T44" fmla="*/ 1 w 830"/>
                    <a:gd name="T45" fmla="*/ 0 h 2500"/>
                    <a:gd name="T46" fmla="*/ 1 w 830"/>
                    <a:gd name="T47" fmla="*/ 0 h 2500"/>
                    <a:gd name="T48" fmla="*/ 1 w 830"/>
                    <a:gd name="T49" fmla="*/ 0 h 2500"/>
                    <a:gd name="T50" fmla="*/ 1 w 830"/>
                    <a:gd name="T51" fmla="*/ 0 h 2500"/>
                    <a:gd name="T52" fmla="*/ 1 w 830"/>
                    <a:gd name="T53" fmla="*/ 0 h 2500"/>
                    <a:gd name="T54" fmla="*/ 1 w 830"/>
                    <a:gd name="T55" fmla="*/ 0 h 2500"/>
                    <a:gd name="T56" fmla="*/ 1 w 830"/>
                    <a:gd name="T57" fmla="*/ 0 h 2500"/>
                    <a:gd name="T58" fmla="*/ 1 w 830"/>
                    <a:gd name="T59" fmla="*/ 0 h 2500"/>
                    <a:gd name="T60" fmla="*/ 1 w 830"/>
                    <a:gd name="T61" fmla="*/ 0 h 2500"/>
                    <a:gd name="T62" fmla="*/ 1 w 830"/>
                    <a:gd name="T63" fmla="*/ 0 h 2500"/>
                    <a:gd name="T64" fmla="*/ 1 w 830"/>
                    <a:gd name="T65" fmla="*/ 0 h 2500"/>
                    <a:gd name="T66" fmla="*/ 1 w 830"/>
                    <a:gd name="T67" fmla="*/ 0 h 2500"/>
                    <a:gd name="T68" fmla="*/ 1 w 830"/>
                    <a:gd name="T69" fmla="*/ 0 h 2500"/>
                    <a:gd name="T70" fmla="*/ 1 w 830"/>
                    <a:gd name="T71" fmla="*/ 0 h 2500"/>
                    <a:gd name="T72" fmla="*/ 1 w 830"/>
                    <a:gd name="T73" fmla="*/ 0 h 2500"/>
                    <a:gd name="T74" fmla="*/ 1 w 830"/>
                    <a:gd name="T75" fmla="*/ 0 h 2500"/>
                    <a:gd name="T76" fmla="*/ 1 w 830"/>
                    <a:gd name="T77" fmla="*/ 0 h 2500"/>
                    <a:gd name="T78" fmla="*/ 1 w 830"/>
                    <a:gd name="T79" fmla="*/ 0 h 2500"/>
                    <a:gd name="T80" fmla="*/ 1 w 830"/>
                    <a:gd name="T81" fmla="*/ 0 h 2500"/>
                    <a:gd name="T82" fmla="*/ 1 w 830"/>
                    <a:gd name="T83" fmla="*/ 0 h 2500"/>
                    <a:gd name="T84" fmla="*/ 1 w 830"/>
                    <a:gd name="T85" fmla="*/ 0 h 2500"/>
                    <a:gd name="T86" fmla="*/ 1 w 830"/>
                    <a:gd name="T87" fmla="*/ 0 h 2500"/>
                    <a:gd name="T88" fmla="*/ 1 w 830"/>
                    <a:gd name="T89" fmla="*/ 0 h 2500"/>
                    <a:gd name="T90" fmla="*/ 1 w 830"/>
                    <a:gd name="T91" fmla="*/ 0 h 2500"/>
                    <a:gd name="T92" fmla="*/ 1 w 830"/>
                    <a:gd name="T93" fmla="*/ 0 h 2500"/>
                    <a:gd name="T94" fmla="*/ 1 w 830"/>
                    <a:gd name="T95" fmla="*/ 0 h 2500"/>
                    <a:gd name="T96" fmla="*/ 1 w 830"/>
                    <a:gd name="T97" fmla="*/ 0 h 2500"/>
                    <a:gd name="T98" fmla="*/ 1 w 830"/>
                    <a:gd name="T99" fmla="*/ 0 h 2500"/>
                    <a:gd name="T100" fmla="*/ 1 w 830"/>
                    <a:gd name="T101" fmla="*/ 0 h 2500"/>
                    <a:gd name="T102" fmla="*/ 1 w 830"/>
                    <a:gd name="T103" fmla="*/ 0 h 2500"/>
                    <a:gd name="T104" fmla="*/ 1 w 830"/>
                    <a:gd name="T105" fmla="*/ 0 h 2500"/>
                    <a:gd name="T106" fmla="*/ 1 w 830"/>
                    <a:gd name="T107" fmla="*/ 0 h 2500"/>
                    <a:gd name="T108" fmla="*/ 1 w 830"/>
                    <a:gd name="T109" fmla="*/ 0 h 2500"/>
                    <a:gd name="T110" fmla="*/ 1 w 830"/>
                    <a:gd name="T111" fmla="*/ 0 h 2500"/>
                    <a:gd name="T112" fmla="*/ 0 w 830"/>
                    <a:gd name="T113" fmla="*/ 0 h 250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830"/>
                    <a:gd name="T172" fmla="*/ 0 h 2500"/>
                    <a:gd name="T173" fmla="*/ 830 w 830"/>
                    <a:gd name="T174" fmla="*/ 2500 h 250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830" h="2500">
                      <a:moveTo>
                        <a:pt x="830" y="0"/>
                      </a:moveTo>
                      <a:lnTo>
                        <a:pt x="829" y="128"/>
                      </a:lnTo>
                      <a:lnTo>
                        <a:pt x="826" y="255"/>
                      </a:lnTo>
                      <a:lnTo>
                        <a:pt x="821" y="380"/>
                      </a:lnTo>
                      <a:lnTo>
                        <a:pt x="813" y="504"/>
                      </a:lnTo>
                      <a:lnTo>
                        <a:pt x="805" y="624"/>
                      </a:lnTo>
                      <a:lnTo>
                        <a:pt x="793" y="743"/>
                      </a:lnTo>
                      <a:lnTo>
                        <a:pt x="780" y="859"/>
                      </a:lnTo>
                      <a:lnTo>
                        <a:pt x="765" y="973"/>
                      </a:lnTo>
                      <a:lnTo>
                        <a:pt x="757" y="1029"/>
                      </a:lnTo>
                      <a:lnTo>
                        <a:pt x="749" y="1084"/>
                      </a:lnTo>
                      <a:lnTo>
                        <a:pt x="740" y="1138"/>
                      </a:lnTo>
                      <a:lnTo>
                        <a:pt x="730" y="1191"/>
                      </a:lnTo>
                      <a:lnTo>
                        <a:pt x="720" y="1244"/>
                      </a:lnTo>
                      <a:lnTo>
                        <a:pt x="710" y="1296"/>
                      </a:lnTo>
                      <a:lnTo>
                        <a:pt x="699" y="1347"/>
                      </a:lnTo>
                      <a:lnTo>
                        <a:pt x="688" y="1397"/>
                      </a:lnTo>
                      <a:lnTo>
                        <a:pt x="677" y="1447"/>
                      </a:lnTo>
                      <a:lnTo>
                        <a:pt x="665" y="1495"/>
                      </a:lnTo>
                      <a:lnTo>
                        <a:pt x="653" y="1544"/>
                      </a:lnTo>
                      <a:lnTo>
                        <a:pt x="641" y="1590"/>
                      </a:lnTo>
                      <a:lnTo>
                        <a:pt x="628" y="1636"/>
                      </a:lnTo>
                      <a:lnTo>
                        <a:pt x="614" y="1680"/>
                      </a:lnTo>
                      <a:lnTo>
                        <a:pt x="601" y="1725"/>
                      </a:lnTo>
                      <a:lnTo>
                        <a:pt x="587" y="1768"/>
                      </a:lnTo>
                      <a:lnTo>
                        <a:pt x="573" y="1809"/>
                      </a:lnTo>
                      <a:lnTo>
                        <a:pt x="558" y="1850"/>
                      </a:lnTo>
                      <a:lnTo>
                        <a:pt x="543" y="1890"/>
                      </a:lnTo>
                      <a:lnTo>
                        <a:pt x="528" y="1928"/>
                      </a:lnTo>
                      <a:lnTo>
                        <a:pt x="512" y="1966"/>
                      </a:lnTo>
                      <a:lnTo>
                        <a:pt x="497" y="2003"/>
                      </a:lnTo>
                      <a:lnTo>
                        <a:pt x="480" y="2039"/>
                      </a:lnTo>
                      <a:lnTo>
                        <a:pt x="464" y="2073"/>
                      </a:lnTo>
                      <a:lnTo>
                        <a:pt x="447" y="2106"/>
                      </a:lnTo>
                      <a:lnTo>
                        <a:pt x="430" y="2138"/>
                      </a:lnTo>
                      <a:lnTo>
                        <a:pt x="413" y="2169"/>
                      </a:lnTo>
                      <a:lnTo>
                        <a:pt x="396" y="2198"/>
                      </a:lnTo>
                      <a:lnTo>
                        <a:pt x="378" y="2226"/>
                      </a:lnTo>
                      <a:lnTo>
                        <a:pt x="359" y="2254"/>
                      </a:lnTo>
                      <a:lnTo>
                        <a:pt x="342" y="2279"/>
                      </a:lnTo>
                      <a:lnTo>
                        <a:pt x="323" y="2303"/>
                      </a:lnTo>
                      <a:lnTo>
                        <a:pt x="304" y="2327"/>
                      </a:lnTo>
                      <a:lnTo>
                        <a:pt x="285" y="2349"/>
                      </a:lnTo>
                      <a:lnTo>
                        <a:pt x="266" y="2368"/>
                      </a:lnTo>
                      <a:lnTo>
                        <a:pt x="246" y="2387"/>
                      </a:lnTo>
                      <a:lnTo>
                        <a:pt x="226" y="2405"/>
                      </a:lnTo>
                      <a:lnTo>
                        <a:pt x="207" y="2421"/>
                      </a:lnTo>
                      <a:lnTo>
                        <a:pt x="187" y="2436"/>
                      </a:lnTo>
                      <a:lnTo>
                        <a:pt x="167" y="2449"/>
                      </a:lnTo>
                      <a:lnTo>
                        <a:pt x="146" y="2461"/>
                      </a:lnTo>
                      <a:lnTo>
                        <a:pt x="126" y="2471"/>
                      </a:lnTo>
                      <a:lnTo>
                        <a:pt x="106" y="2480"/>
                      </a:lnTo>
                      <a:lnTo>
                        <a:pt x="85" y="2486"/>
                      </a:lnTo>
                      <a:lnTo>
                        <a:pt x="64" y="2493"/>
                      </a:lnTo>
                      <a:lnTo>
                        <a:pt x="42" y="2496"/>
                      </a:lnTo>
                      <a:lnTo>
                        <a:pt x="21" y="2499"/>
                      </a:lnTo>
                      <a:lnTo>
                        <a:pt x="0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91" name="Line 84"/>
                <p:cNvSpPr>
                  <a:spLocks noChangeShapeType="1"/>
                </p:cNvSpPr>
                <p:nvPr/>
              </p:nvSpPr>
              <p:spPr bwMode="auto">
                <a:xfrm>
                  <a:off x="1292" y="2931"/>
                  <a:ext cx="1" cy="873"/>
                </a:xfrm>
                <a:prstGeom prst="line">
                  <a:avLst/>
                </a:prstGeom>
                <a:noFill/>
                <a:ln w="12700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92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1181" y="3320"/>
                  <a:ext cx="208" cy="3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93" name="Line 86"/>
                <p:cNvSpPr>
                  <a:spLocks noChangeShapeType="1"/>
                </p:cNvSpPr>
                <p:nvPr/>
              </p:nvSpPr>
              <p:spPr bwMode="auto">
                <a:xfrm>
                  <a:off x="1194" y="3324"/>
                  <a:ext cx="208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94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19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95" name="Line 88"/>
                <p:cNvSpPr>
                  <a:spLocks noChangeShapeType="1"/>
                </p:cNvSpPr>
                <p:nvPr/>
              </p:nvSpPr>
              <p:spPr bwMode="auto">
                <a:xfrm>
                  <a:off x="120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96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1204" y="3258"/>
                  <a:ext cx="166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97" name="Line 90"/>
                <p:cNvSpPr>
                  <a:spLocks noChangeShapeType="1"/>
                </p:cNvSpPr>
                <p:nvPr/>
              </p:nvSpPr>
              <p:spPr bwMode="auto">
                <a:xfrm>
                  <a:off x="1213" y="3261"/>
                  <a:ext cx="166" cy="2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98" name="Line 91"/>
                <p:cNvSpPr>
                  <a:spLocks noChangeShapeType="1"/>
                </p:cNvSpPr>
                <p:nvPr/>
              </p:nvSpPr>
              <p:spPr bwMode="auto">
                <a:xfrm flipH="1" flipV="1">
                  <a:off x="1221" y="3235"/>
                  <a:ext cx="147" cy="2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99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215" y="3233"/>
                  <a:ext cx="149" cy="2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00" name="Freeform 93"/>
                <p:cNvSpPr>
                  <a:spLocks/>
                </p:cNvSpPr>
                <p:nvPr/>
              </p:nvSpPr>
              <p:spPr bwMode="auto">
                <a:xfrm>
                  <a:off x="1221" y="3151"/>
                  <a:ext cx="137" cy="84"/>
                </a:xfrm>
                <a:custGeom>
                  <a:avLst/>
                  <a:gdLst>
                    <a:gd name="T0" fmla="*/ 0 w 258"/>
                    <a:gd name="T1" fmla="*/ 0 h 205"/>
                    <a:gd name="T2" fmla="*/ 1 w 258"/>
                    <a:gd name="T3" fmla="*/ 0 h 205"/>
                    <a:gd name="T4" fmla="*/ 1 w 258"/>
                    <a:gd name="T5" fmla="*/ 0 h 205"/>
                    <a:gd name="T6" fmla="*/ 1 w 258"/>
                    <a:gd name="T7" fmla="*/ 0 h 205"/>
                    <a:gd name="T8" fmla="*/ 1 w 258"/>
                    <a:gd name="T9" fmla="*/ 0 h 20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05"/>
                    <a:gd name="T17" fmla="*/ 258 w 258"/>
                    <a:gd name="T18" fmla="*/ 205 h 20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05">
                      <a:moveTo>
                        <a:pt x="0" y="205"/>
                      </a:moveTo>
                      <a:lnTo>
                        <a:pt x="258" y="147"/>
                      </a:lnTo>
                      <a:lnTo>
                        <a:pt x="23" y="97"/>
                      </a:lnTo>
                      <a:lnTo>
                        <a:pt x="239" y="48"/>
                      </a:lnTo>
                      <a:lnTo>
                        <a:pt x="40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01" name="Freeform 94"/>
                <p:cNvSpPr>
                  <a:spLocks/>
                </p:cNvSpPr>
                <p:nvPr/>
              </p:nvSpPr>
              <p:spPr bwMode="auto">
                <a:xfrm>
                  <a:off x="1227" y="3151"/>
                  <a:ext cx="137" cy="82"/>
                </a:xfrm>
                <a:custGeom>
                  <a:avLst/>
                  <a:gdLst>
                    <a:gd name="T0" fmla="*/ 1 w 257"/>
                    <a:gd name="T1" fmla="*/ 0 h 203"/>
                    <a:gd name="T2" fmla="*/ 0 w 257"/>
                    <a:gd name="T3" fmla="*/ 0 h 203"/>
                    <a:gd name="T4" fmla="*/ 1 w 257"/>
                    <a:gd name="T5" fmla="*/ 0 h 203"/>
                    <a:gd name="T6" fmla="*/ 1 w 257"/>
                    <a:gd name="T7" fmla="*/ 0 h 203"/>
                    <a:gd name="T8" fmla="*/ 1 w 257"/>
                    <a:gd name="T9" fmla="*/ 0 h 2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7"/>
                    <a:gd name="T16" fmla="*/ 0 h 203"/>
                    <a:gd name="T17" fmla="*/ 257 w 257"/>
                    <a:gd name="T18" fmla="*/ 203 h 2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7" h="203">
                      <a:moveTo>
                        <a:pt x="257" y="203"/>
                      </a:moveTo>
                      <a:lnTo>
                        <a:pt x="0" y="147"/>
                      </a:lnTo>
                      <a:lnTo>
                        <a:pt x="235" y="95"/>
                      </a:lnTo>
                      <a:lnTo>
                        <a:pt x="19" y="46"/>
                      </a:lnTo>
                      <a:lnTo>
                        <a:pt x="21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02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1167" y="3355"/>
                  <a:ext cx="235" cy="4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03" name="Line 96"/>
                <p:cNvSpPr>
                  <a:spLocks noChangeShapeType="1"/>
                </p:cNvSpPr>
                <p:nvPr/>
              </p:nvSpPr>
              <p:spPr bwMode="auto">
                <a:xfrm>
                  <a:off x="1167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04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1114" y="3445"/>
                  <a:ext cx="328" cy="5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05" name="Line 98"/>
                <p:cNvSpPr>
                  <a:spLocks noChangeShapeType="1"/>
                </p:cNvSpPr>
                <p:nvPr/>
              </p:nvSpPr>
              <p:spPr bwMode="auto">
                <a:xfrm>
                  <a:off x="1181" y="3355"/>
                  <a:ext cx="237" cy="4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06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1143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07" name="Line 100"/>
                <p:cNvSpPr>
                  <a:spLocks noChangeShapeType="1"/>
                </p:cNvSpPr>
                <p:nvPr/>
              </p:nvSpPr>
              <p:spPr bwMode="auto">
                <a:xfrm>
                  <a:off x="1143" y="3447"/>
                  <a:ext cx="328" cy="5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08" name="Line 101"/>
                <p:cNvSpPr>
                  <a:spLocks noChangeShapeType="1"/>
                </p:cNvSpPr>
                <p:nvPr/>
              </p:nvSpPr>
              <p:spPr bwMode="auto">
                <a:xfrm>
                  <a:off x="1114" y="3503"/>
                  <a:ext cx="403" cy="6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09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1066" y="3501"/>
                  <a:ext cx="405" cy="7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10" name="Line 103"/>
                <p:cNvSpPr>
                  <a:spLocks noChangeShapeType="1"/>
                </p:cNvSpPr>
                <p:nvPr/>
              </p:nvSpPr>
              <p:spPr bwMode="auto">
                <a:xfrm>
                  <a:off x="1066" y="3574"/>
                  <a:ext cx="558" cy="9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11" name="Line 104"/>
                <p:cNvSpPr>
                  <a:spLocks noChangeShapeType="1"/>
                </p:cNvSpPr>
                <p:nvPr/>
              </p:nvSpPr>
              <p:spPr bwMode="auto">
                <a:xfrm flipH="1">
                  <a:off x="961" y="3572"/>
                  <a:ext cx="556" cy="9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12" name="Freeform 105"/>
                <p:cNvSpPr>
                  <a:spLocks/>
                </p:cNvSpPr>
                <p:nvPr/>
              </p:nvSpPr>
              <p:spPr bwMode="auto">
                <a:xfrm>
                  <a:off x="963" y="3671"/>
                  <a:ext cx="661" cy="70"/>
                </a:xfrm>
                <a:custGeom>
                  <a:avLst/>
                  <a:gdLst>
                    <a:gd name="T0" fmla="*/ 0 w 1258"/>
                    <a:gd name="T1" fmla="*/ 0 h 174"/>
                    <a:gd name="T2" fmla="*/ 1 w 1258"/>
                    <a:gd name="T3" fmla="*/ 0 h 174"/>
                    <a:gd name="T4" fmla="*/ 1 w 1258"/>
                    <a:gd name="T5" fmla="*/ 0 h 174"/>
                    <a:gd name="T6" fmla="*/ 0 60000 65536"/>
                    <a:gd name="T7" fmla="*/ 0 60000 65536"/>
                    <a:gd name="T8" fmla="*/ 0 60000 65536"/>
                    <a:gd name="T9" fmla="*/ 0 w 1258"/>
                    <a:gd name="T10" fmla="*/ 0 h 174"/>
                    <a:gd name="T11" fmla="*/ 1258 w 1258"/>
                    <a:gd name="T12" fmla="*/ 174 h 17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58" h="174">
                      <a:moveTo>
                        <a:pt x="0" y="0"/>
                      </a:moveTo>
                      <a:lnTo>
                        <a:pt x="626" y="174"/>
                      </a:lnTo>
                      <a:lnTo>
                        <a:pt x="1258" y="1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13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1242" y="3133"/>
                  <a:ext cx="97" cy="1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14" name="Freeform 107"/>
                <p:cNvSpPr>
                  <a:spLocks/>
                </p:cNvSpPr>
                <p:nvPr/>
              </p:nvSpPr>
              <p:spPr bwMode="auto">
                <a:xfrm>
                  <a:off x="1246" y="3116"/>
                  <a:ext cx="97" cy="35"/>
                </a:xfrm>
                <a:custGeom>
                  <a:avLst/>
                  <a:gdLst>
                    <a:gd name="T0" fmla="*/ 1 w 183"/>
                    <a:gd name="T1" fmla="*/ 0 h 84"/>
                    <a:gd name="T2" fmla="*/ 0 w 183"/>
                    <a:gd name="T3" fmla="*/ 0 h 84"/>
                    <a:gd name="T4" fmla="*/ 1 w 183"/>
                    <a:gd name="T5" fmla="*/ 0 h 84"/>
                    <a:gd name="T6" fmla="*/ 0 60000 65536"/>
                    <a:gd name="T7" fmla="*/ 0 60000 65536"/>
                    <a:gd name="T8" fmla="*/ 0 60000 65536"/>
                    <a:gd name="T9" fmla="*/ 0 w 183"/>
                    <a:gd name="T10" fmla="*/ 0 h 84"/>
                    <a:gd name="T11" fmla="*/ 183 w 183"/>
                    <a:gd name="T12" fmla="*/ 84 h 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3" h="84">
                      <a:moveTo>
                        <a:pt x="183" y="84"/>
                      </a:moveTo>
                      <a:lnTo>
                        <a:pt x="0" y="40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15" name="Line 108"/>
                <p:cNvSpPr>
                  <a:spLocks noChangeShapeType="1"/>
                </p:cNvSpPr>
                <p:nvPr/>
              </p:nvSpPr>
              <p:spPr bwMode="auto">
                <a:xfrm flipH="1" flipV="1">
                  <a:off x="1248" y="3116"/>
                  <a:ext cx="89" cy="1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16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1251" y="3100"/>
                  <a:ext cx="81" cy="1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17" name="Line 110"/>
                <p:cNvSpPr>
                  <a:spLocks noChangeShapeType="1"/>
                </p:cNvSpPr>
                <p:nvPr/>
              </p:nvSpPr>
              <p:spPr bwMode="auto">
                <a:xfrm flipH="1" flipV="1">
                  <a:off x="1253" y="3101"/>
                  <a:ext cx="8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18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1253" y="3085"/>
                  <a:ext cx="75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19" name="Line 112"/>
                <p:cNvSpPr>
                  <a:spLocks noChangeShapeType="1"/>
                </p:cNvSpPr>
                <p:nvPr/>
              </p:nvSpPr>
              <p:spPr bwMode="auto">
                <a:xfrm flipH="1" flipV="1">
                  <a:off x="1255" y="3087"/>
                  <a:ext cx="77" cy="1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20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1255" y="3072"/>
                  <a:ext cx="7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21" name="Line 114"/>
                <p:cNvSpPr>
                  <a:spLocks noChangeShapeType="1"/>
                </p:cNvSpPr>
                <p:nvPr/>
              </p:nvSpPr>
              <p:spPr bwMode="auto">
                <a:xfrm flipH="1" flipV="1">
                  <a:off x="1259" y="3072"/>
                  <a:ext cx="69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22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1259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23" name="Line 116"/>
                <p:cNvSpPr>
                  <a:spLocks noChangeShapeType="1"/>
                </p:cNvSpPr>
                <p:nvPr/>
              </p:nvSpPr>
              <p:spPr bwMode="auto">
                <a:xfrm flipH="1" flipV="1">
                  <a:off x="1261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24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1261" y="3044"/>
                  <a:ext cx="61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25" name="Line 118"/>
                <p:cNvSpPr>
                  <a:spLocks noChangeShapeType="1"/>
                </p:cNvSpPr>
                <p:nvPr/>
              </p:nvSpPr>
              <p:spPr bwMode="auto">
                <a:xfrm flipH="1" flipV="1">
                  <a:off x="1263" y="3044"/>
                  <a:ext cx="6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26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1263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27" name="Line 120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28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1265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29" name="Line 122"/>
                <p:cNvSpPr>
                  <a:spLocks noChangeShapeType="1"/>
                </p:cNvSpPr>
                <p:nvPr/>
              </p:nvSpPr>
              <p:spPr bwMode="auto">
                <a:xfrm flipH="1" flipV="1">
                  <a:off x="1267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30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1267" y="3008"/>
                  <a:ext cx="4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31" name="Freeform 124"/>
                <p:cNvSpPr>
                  <a:spLocks/>
                </p:cNvSpPr>
                <p:nvPr/>
              </p:nvSpPr>
              <p:spPr bwMode="auto">
                <a:xfrm>
                  <a:off x="1267" y="2996"/>
                  <a:ext cx="51" cy="23"/>
                </a:xfrm>
                <a:custGeom>
                  <a:avLst/>
                  <a:gdLst>
                    <a:gd name="T0" fmla="*/ 1 w 94"/>
                    <a:gd name="T1" fmla="*/ 0 h 55"/>
                    <a:gd name="T2" fmla="*/ 0 w 94"/>
                    <a:gd name="T3" fmla="*/ 0 h 55"/>
                    <a:gd name="T4" fmla="*/ 1 w 94"/>
                    <a:gd name="T5" fmla="*/ 0 h 55"/>
                    <a:gd name="T6" fmla="*/ 0 60000 65536"/>
                    <a:gd name="T7" fmla="*/ 0 60000 65536"/>
                    <a:gd name="T8" fmla="*/ 0 60000 65536"/>
                    <a:gd name="T9" fmla="*/ 0 w 94"/>
                    <a:gd name="T10" fmla="*/ 0 h 55"/>
                    <a:gd name="T11" fmla="*/ 94 w 94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4" h="55">
                      <a:moveTo>
                        <a:pt x="94" y="55"/>
                      </a:moveTo>
                      <a:lnTo>
                        <a:pt x="0" y="27"/>
                      </a:lnTo>
                      <a:lnTo>
                        <a:pt x="8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32" name="Line 125"/>
                <p:cNvSpPr>
                  <a:spLocks noChangeShapeType="1"/>
                </p:cNvSpPr>
                <p:nvPr/>
              </p:nvSpPr>
              <p:spPr bwMode="auto">
                <a:xfrm flipH="1" flipV="1">
                  <a:off x="1272" y="2986"/>
                  <a:ext cx="41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33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1272" y="2976"/>
                  <a:ext cx="39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34" name="Line 127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75"/>
                  <a:ext cx="3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35" name="Line 128"/>
                <p:cNvSpPr>
                  <a:spLocks noChangeShapeType="1"/>
                </p:cNvSpPr>
                <p:nvPr/>
              </p:nvSpPr>
              <p:spPr bwMode="auto">
                <a:xfrm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36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37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38" name="Line 131"/>
                <p:cNvSpPr>
                  <a:spLocks noChangeShapeType="1"/>
                </p:cNvSpPr>
                <p:nvPr/>
              </p:nvSpPr>
              <p:spPr bwMode="auto">
                <a:xfrm flipH="1"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39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1278" y="2929"/>
                  <a:ext cx="2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40" name="Line 133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902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41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42" name="Line 13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43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1282" y="2893"/>
                  <a:ext cx="21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44" name="Line 13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86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45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1282" y="2881"/>
                  <a:ext cx="19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46" name="Freeform 139"/>
                <p:cNvSpPr>
                  <a:spLocks/>
                </p:cNvSpPr>
                <p:nvPr/>
              </p:nvSpPr>
              <p:spPr bwMode="auto">
                <a:xfrm>
                  <a:off x="1284" y="2876"/>
                  <a:ext cx="17" cy="12"/>
                </a:xfrm>
                <a:custGeom>
                  <a:avLst/>
                  <a:gdLst>
                    <a:gd name="T0" fmla="*/ 1 w 34"/>
                    <a:gd name="T1" fmla="*/ 0 h 27"/>
                    <a:gd name="T2" fmla="*/ 0 w 34"/>
                    <a:gd name="T3" fmla="*/ 0 h 27"/>
                    <a:gd name="T4" fmla="*/ 1 w 34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34"/>
                    <a:gd name="T10" fmla="*/ 0 h 27"/>
                    <a:gd name="T11" fmla="*/ 34 w 34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" h="27">
                      <a:moveTo>
                        <a:pt x="34" y="27"/>
                      </a:moveTo>
                      <a:lnTo>
                        <a:pt x="0" y="11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47" name="Line 140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6"/>
                  <a:ext cx="17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48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1284" y="2871"/>
                  <a:ext cx="17" cy="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49" name="Line 142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0"/>
                  <a:ext cx="1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50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1284" y="2866"/>
                  <a:ext cx="17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51" name="Freeform 144"/>
                <p:cNvSpPr>
                  <a:spLocks/>
                </p:cNvSpPr>
                <p:nvPr/>
              </p:nvSpPr>
              <p:spPr bwMode="auto">
                <a:xfrm>
                  <a:off x="1284" y="2860"/>
                  <a:ext cx="15" cy="11"/>
                </a:xfrm>
                <a:custGeom>
                  <a:avLst/>
                  <a:gdLst>
                    <a:gd name="T0" fmla="*/ 1 w 28"/>
                    <a:gd name="T1" fmla="*/ 0 h 27"/>
                    <a:gd name="T2" fmla="*/ 0 w 28"/>
                    <a:gd name="T3" fmla="*/ 0 h 27"/>
                    <a:gd name="T4" fmla="*/ 1 w 28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28"/>
                    <a:gd name="T10" fmla="*/ 0 h 27"/>
                    <a:gd name="T11" fmla="*/ 28 w 28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" h="27">
                      <a:moveTo>
                        <a:pt x="28" y="27"/>
                      </a:moveTo>
                      <a:lnTo>
                        <a:pt x="0" y="12"/>
                      </a:lnTo>
                      <a:lnTo>
                        <a:pt x="2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52" name="Line 14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60"/>
                  <a:ext cx="17" cy="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53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1286" y="2856"/>
                  <a:ext cx="13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54" name="Line 14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55"/>
                  <a:ext cx="15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44" name="矩形 43"/>
              <p:cNvSpPr/>
              <p:nvPr/>
            </p:nvSpPr>
            <p:spPr>
              <a:xfrm>
                <a:off x="1927001" y="3003893"/>
                <a:ext cx="240140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4400">
                  <a:defRPr/>
                </a:pPr>
                <a:r>
                  <a:rPr lang="en-US" altLang="zh-CN" sz="5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rPr>
                  <a:t>TRP</a:t>
                </a:r>
                <a:endParaRPr lang="zh-CN" altLang="en-US" sz="5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2307220" y="2434840"/>
                <a:ext cx="478059" cy="1692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defRPr/>
                </a:pPr>
                <a:r>
                  <a:rPr lang="en-US" altLang="zh-CN" sz="5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rPr>
                  <a:t>TRP</a:t>
                </a:r>
                <a:endParaRPr lang="zh-CN" altLang="en-US" sz="5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1606993" y="2711568"/>
                <a:ext cx="335462" cy="1692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914400">
                  <a:defRPr/>
                </a:pPr>
                <a:r>
                  <a:rPr lang="en-US" altLang="zh-CN" sz="5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rPr>
                  <a:t>TRP</a:t>
                </a:r>
                <a:endParaRPr lang="zh-CN" altLang="en-US" sz="5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2133773" y="2717689"/>
                <a:ext cx="240140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4400">
                  <a:defRPr/>
                </a:pPr>
                <a:r>
                  <a:rPr lang="en-US" altLang="zh-CN" sz="5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rPr>
                  <a:t>TRP</a:t>
                </a:r>
                <a:endParaRPr lang="zh-CN" altLang="en-US" sz="5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2559180" y="2687734"/>
                <a:ext cx="240140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4400">
                  <a:defRPr/>
                </a:pPr>
                <a:r>
                  <a:rPr lang="en-US" altLang="zh-CN" sz="5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rPr>
                  <a:t>TRP</a:t>
                </a:r>
                <a:endParaRPr lang="zh-CN" altLang="en-US" sz="5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1929363" y="2435772"/>
                <a:ext cx="240140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4400">
                  <a:defRPr/>
                </a:pPr>
                <a:r>
                  <a:rPr lang="en-US" altLang="zh-CN" sz="5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rPr>
                  <a:t>TRP</a:t>
                </a:r>
                <a:endParaRPr lang="zh-CN" altLang="en-US" sz="5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50" name="Group 81"/>
              <p:cNvGrpSpPr>
                <a:grpSpLocks/>
              </p:cNvGrpSpPr>
              <p:nvPr/>
            </p:nvGrpSpPr>
            <p:grpSpPr bwMode="auto">
              <a:xfrm>
                <a:off x="1749161" y="2380506"/>
                <a:ext cx="127592" cy="388514"/>
                <a:chOff x="856" y="2672"/>
                <a:chExt cx="871" cy="1132"/>
              </a:xfrm>
            </p:grpSpPr>
            <p:sp>
              <p:nvSpPr>
                <p:cNvPr id="423" name="Freeform 82"/>
                <p:cNvSpPr>
                  <a:spLocks/>
                </p:cNvSpPr>
                <p:nvPr/>
              </p:nvSpPr>
              <p:spPr bwMode="auto">
                <a:xfrm>
                  <a:off x="1293" y="2672"/>
                  <a:ext cx="434" cy="1028"/>
                </a:xfrm>
                <a:custGeom>
                  <a:avLst/>
                  <a:gdLst>
                    <a:gd name="T0" fmla="*/ 0 w 831"/>
                    <a:gd name="T1" fmla="*/ 0 h 2500"/>
                    <a:gd name="T2" fmla="*/ 1 w 831"/>
                    <a:gd name="T3" fmla="*/ 0 h 2500"/>
                    <a:gd name="T4" fmla="*/ 1 w 831"/>
                    <a:gd name="T5" fmla="*/ 0 h 2500"/>
                    <a:gd name="T6" fmla="*/ 1 w 831"/>
                    <a:gd name="T7" fmla="*/ 0 h 2500"/>
                    <a:gd name="T8" fmla="*/ 1 w 831"/>
                    <a:gd name="T9" fmla="*/ 0 h 2500"/>
                    <a:gd name="T10" fmla="*/ 1 w 831"/>
                    <a:gd name="T11" fmla="*/ 0 h 2500"/>
                    <a:gd name="T12" fmla="*/ 1 w 831"/>
                    <a:gd name="T13" fmla="*/ 0 h 2500"/>
                    <a:gd name="T14" fmla="*/ 1 w 831"/>
                    <a:gd name="T15" fmla="*/ 0 h 2500"/>
                    <a:gd name="T16" fmla="*/ 1 w 831"/>
                    <a:gd name="T17" fmla="*/ 0 h 2500"/>
                    <a:gd name="T18" fmla="*/ 1 w 831"/>
                    <a:gd name="T19" fmla="*/ 0 h 2500"/>
                    <a:gd name="T20" fmla="*/ 1 w 831"/>
                    <a:gd name="T21" fmla="*/ 0 h 2500"/>
                    <a:gd name="T22" fmla="*/ 1 w 831"/>
                    <a:gd name="T23" fmla="*/ 0 h 2500"/>
                    <a:gd name="T24" fmla="*/ 1 w 831"/>
                    <a:gd name="T25" fmla="*/ 0 h 2500"/>
                    <a:gd name="T26" fmla="*/ 1 w 831"/>
                    <a:gd name="T27" fmla="*/ 0 h 2500"/>
                    <a:gd name="T28" fmla="*/ 1 w 831"/>
                    <a:gd name="T29" fmla="*/ 0 h 2500"/>
                    <a:gd name="T30" fmla="*/ 1 w 831"/>
                    <a:gd name="T31" fmla="*/ 0 h 2500"/>
                    <a:gd name="T32" fmla="*/ 1 w 831"/>
                    <a:gd name="T33" fmla="*/ 0 h 2500"/>
                    <a:gd name="T34" fmla="*/ 1 w 831"/>
                    <a:gd name="T35" fmla="*/ 0 h 2500"/>
                    <a:gd name="T36" fmla="*/ 1 w 831"/>
                    <a:gd name="T37" fmla="*/ 0 h 2500"/>
                    <a:gd name="T38" fmla="*/ 1 w 831"/>
                    <a:gd name="T39" fmla="*/ 0 h 2500"/>
                    <a:gd name="T40" fmla="*/ 1 w 831"/>
                    <a:gd name="T41" fmla="*/ 0 h 2500"/>
                    <a:gd name="T42" fmla="*/ 1 w 831"/>
                    <a:gd name="T43" fmla="*/ 0 h 2500"/>
                    <a:gd name="T44" fmla="*/ 1 w 831"/>
                    <a:gd name="T45" fmla="*/ 0 h 2500"/>
                    <a:gd name="T46" fmla="*/ 1 w 831"/>
                    <a:gd name="T47" fmla="*/ 0 h 2500"/>
                    <a:gd name="T48" fmla="*/ 1 w 831"/>
                    <a:gd name="T49" fmla="*/ 0 h 2500"/>
                    <a:gd name="T50" fmla="*/ 1 w 831"/>
                    <a:gd name="T51" fmla="*/ 0 h 2500"/>
                    <a:gd name="T52" fmla="*/ 1 w 831"/>
                    <a:gd name="T53" fmla="*/ 0 h 2500"/>
                    <a:gd name="T54" fmla="*/ 1 w 831"/>
                    <a:gd name="T55" fmla="*/ 0 h 2500"/>
                    <a:gd name="T56" fmla="*/ 1 w 831"/>
                    <a:gd name="T57" fmla="*/ 0 h 2500"/>
                    <a:gd name="T58" fmla="*/ 1 w 831"/>
                    <a:gd name="T59" fmla="*/ 0 h 2500"/>
                    <a:gd name="T60" fmla="*/ 1 w 831"/>
                    <a:gd name="T61" fmla="*/ 0 h 2500"/>
                    <a:gd name="T62" fmla="*/ 1 w 831"/>
                    <a:gd name="T63" fmla="*/ 0 h 2500"/>
                    <a:gd name="T64" fmla="*/ 1 w 831"/>
                    <a:gd name="T65" fmla="*/ 0 h 2500"/>
                    <a:gd name="T66" fmla="*/ 1 w 831"/>
                    <a:gd name="T67" fmla="*/ 0 h 2500"/>
                    <a:gd name="T68" fmla="*/ 1 w 831"/>
                    <a:gd name="T69" fmla="*/ 0 h 2500"/>
                    <a:gd name="T70" fmla="*/ 1 w 831"/>
                    <a:gd name="T71" fmla="*/ 0 h 2500"/>
                    <a:gd name="T72" fmla="*/ 1 w 831"/>
                    <a:gd name="T73" fmla="*/ 0 h 2500"/>
                    <a:gd name="T74" fmla="*/ 1 w 831"/>
                    <a:gd name="T75" fmla="*/ 0 h 2500"/>
                    <a:gd name="T76" fmla="*/ 1 w 831"/>
                    <a:gd name="T77" fmla="*/ 0 h 2500"/>
                    <a:gd name="T78" fmla="*/ 1 w 831"/>
                    <a:gd name="T79" fmla="*/ 0 h 2500"/>
                    <a:gd name="T80" fmla="*/ 1 w 831"/>
                    <a:gd name="T81" fmla="*/ 0 h 2500"/>
                    <a:gd name="T82" fmla="*/ 1 w 831"/>
                    <a:gd name="T83" fmla="*/ 0 h 2500"/>
                    <a:gd name="T84" fmla="*/ 1 w 831"/>
                    <a:gd name="T85" fmla="*/ 0 h 2500"/>
                    <a:gd name="T86" fmla="*/ 1 w 831"/>
                    <a:gd name="T87" fmla="*/ 0 h 2500"/>
                    <a:gd name="T88" fmla="*/ 1 w 831"/>
                    <a:gd name="T89" fmla="*/ 0 h 2500"/>
                    <a:gd name="T90" fmla="*/ 1 w 831"/>
                    <a:gd name="T91" fmla="*/ 0 h 2500"/>
                    <a:gd name="T92" fmla="*/ 1 w 831"/>
                    <a:gd name="T93" fmla="*/ 0 h 2500"/>
                    <a:gd name="T94" fmla="*/ 1 w 831"/>
                    <a:gd name="T95" fmla="*/ 0 h 2500"/>
                    <a:gd name="T96" fmla="*/ 1 w 831"/>
                    <a:gd name="T97" fmla="*/ 0 h 2500"/>
                    <a:gd name="T98" fmla="*/ 1 w 831"/>
                    <a:gd name="T99" fmla="*/ 0 h 2500"/>
                    <a:gd name="T100" fmla="*/ 1 w 831"/>
                    <a:gd name="T101" fmla="*/ 0 h 2500"/>
                    <a:gd name="T102" fmla="*/ 1 w 831"/>
                    <a:gd name="T103" fmla="*/ 0 h 2500"/>
                    <a:gd name="T104" fmla="*/ 1 w 831"/>
                    <a:gd name="T105" fmla="*/ 0 h 2500"/>
                    <a:gd name="T106" fmla="*/ 1 w 831"/>
                    <a:gd name="T107" fmla="*/ 0 h 2500"/>
                    <a:gd name="T108" fmla="*/ 1 w 831"/>
                    <a:gd name="T109" fmla="*/ 0 h 2500"/>
                    <a:gd name="T110" fmla="*/ 1 w 831"/>
                    <a:gd name="T111" fmla="*/ 0 h 2500"/>
                    <a:gd name="T112" fmla="*/ 1 w 831"/>
                    <a:gd name="T113" fmla="*/ 0 h 2500"/>
                    <a:gd name="T114" fmla="*/ 1 w 831"/>
                    <a:gd name="T115" fmla="*/ 0 h 2500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831"/>
                    <a:gd name="T175" fmla="*/ 0 h 2500"/>
                    <a:gd name="T176" fmla="*/ 831 w 831"/>
                    <a:gd name="T177" fmla="*/ 2500 h 2500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831" h="2500">
                      <a:moveTo>
                        <a:pt x="0" y="0"/>
                      </a:moveTo>
                      <a:lnTo>
                        <a:pt x="1" y="128"/>
                      </a:lnTo>
                      <a:lnTo>
                        <a:pt x="4" y="255"/>
                      </a:lnTo>
                      <a:lnTo>
                        <a:pt x="10" y="380"/>
                      </a:lnTo>
                      <a:lnTo>
                        <a:pt x="17" y="504"/>
                      </a:lnTo>
                      <a:lnTo>
                        <a:pt x="26" y="624"/>
                      </a:lnTo>
                      <a:lnTo>
                        <a:pt x="37" y="743"/>
                      </a:lnTo>
                      <a:lnTo>
                        <a:pt x="50" y="859"/>
                      </a:lnTo>
                      <a:lnTo>
                        <a:pt x="66" y="973"/>
                      </a:lnTo>
                      <a:lnTo>
                        <a:pt x="74" y="1029"/>
                      </a:lnTo>
                      <a:lnTo>
                        <a:pt x="82" y="1084"/>
                      </a:lnTo>
                      <a:lnTo>
                        <a:pt x="91" y="1138"/>
                      </a:lnTo>
                      <a:lnTo>
                        <a:pt x="101" y="1191"/>
                      </a:lnTo>
                      <a:lnTo>
                        <a:pt x="111" y="1244"/>
                      </a:lnTo>
                      <a:lnTo>
                        <a:pt x="121" y="1296"/>
                      </a:lnTo>
                      <a:lnTo>
                        <a:pt x="131" y="1347"/>
                      </a:lnTo>
                      <a:lnTo>
                        <a:pt x="142" y="1397"/>
                      </a:lnTo>
                      <a:lnTo>
                        <a:pt x="154" y="1447"/>
                      </a:lnTo>
                      <a:lnTo>
                        <a:pt x="166" y="1495"/>
                      </a:lnTo>
                      <a:lnTo>
                        <a:pt x="178" y="1544"/>
                      </a:lnTo>
                      <a:lnTo>
                        <a:pt x="190" y="1590"/>
                      </a:lnTo>
                      <a:lnTo>
                        <a:pt x="203" y="1636"/>
                      </a:lnTo>
                      <a:lnTo>
                        <a:pt x="216" y="1680"/>
                      </a:lnTo>
                      <a:lnTo>
                        <a:pt x="230" y="1725"/>
                      </a:lnTo>
                      <a:lnTo>
                        <a:pt x="244" y="1768"/>
                      </a:lnTo>
                      <a:lnTo>
                        <a:pt x="258" y="1809"/>
                      </a:lnTo>
                      <a:lnTo>
                        <a:pt x="273" y="1850"/>
                      </a:lnTo>
                      <a:lnTo>
                        <a:pt x="288" y="1890"/>
                      </a:lnTo>
                      <a:lnTo>
                        <a:pt x="302" y="1928"/>
                      </a:lnTo>
                      <a:lnTo>
                        <a:pt x="319" y="1966"/>
                      </a:lnTo>
                      <a:lnTo>
                        <a:pt x="334" y="2003"/>
                      </a:lnTo>
                      <a:lnTo>
                        <a:pt x="351" y="2039"/>
                      </a:lnTo>
                      <a:lnTo>
                        <a:pt x="367" y="2073"/>
                      </a:lnTo>
                      <a:lnTo>
                        <a:pt x="384" y="2106"/>
                      </a:lnTo>
                      <a:lnTo>
                        <a:pt x="400" y="2138"/>
                      </a:lnTo>
                      <a:lnTo>
                        <a:pt x="418" y="2169"/>
                      </a:lnTo>
                      <a:lnTo>
                        <a:pt x="435" y="2198"/>
                      </a:lnTo>
                      <a:lnTo>
                        <a:pt x="453" y="2226"/>
                      </a:lnTo>
                      <a:lnTo>
                        <a:pt x="471" y="2254"/>
                      </a:lnTo>
                      <a:lnTo>
                        <a:pt x="489" y="2279"/>
                      </a:lnTo>
                      <a:lnTo>
                        <a:pt x="508" y="2303"/>
                      </a:lnTo>
                      <a:lnTo>
                        <a:pt x="526" y="2327"/>
                      </a:lnTo>
                      <a:lnTo>
                        <a:pt x="545" y="2349"/>
                      </a:lnTo>
                      <a:lnTo>
                        <a:pt x="565" y="2368"/>
                      </a:lnTo>
                      <a:lnTo>
                        <a:pt x="584" y="2387"/>
                      </a:lnTo>
                      <a:lnTo>
                        <a:pt x="603" y="2405"/>
                      </a:lnTo>
                      <a:lnTo>
                        <a:pt x="623" y="2421"/>
                      </a:lnTo>
                      <a:lnTo>
                        <a:pt x="644" y="2436"/>
                      </a:lnTo>
                      <a:lnTo>
                        <a:pt x="664" y="2449"/>
                      </a:lnTo>
                      <a:lnTo>
                        <a:pt x="684" y="2461"/>
                      </a:lnTo>
                      <a:lnTo>
                        <a:pt x="705" y="2471"/>
                      </a:lnTo>
                      <a:lnTo>
                        <a:pt x="725" y="2480"/>
                      </a:lnTo>
                      <a:lnTo>
                        <a:pt x="746" y="2486"/>
                      </a:lnTo>
                      <a:lnTo>
                        <a:pt x="767" y="2493"/>
                      </a:lnTo>
                      <a:lnTo>
                        <a:pt x="788" y="2496"/>
                      </a:lnTo>
                      <a:lnTo>
                        <a:pt x="810" y="2499"/>
                      </a:lnTo>
                      <a:lnTo>
                        <a:pt x="831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24" name="Freeform 83"/>
                <p:cNvSpPr>
                  <a:spLocks/>
                </p:cNvSpPr>
                <p:nvPr/>
              </p:nvSpPr>
              <p:spPr bwMode="auto">
                <a:xfrm>
                  <a:off x="856" y="2672"/>
                  <a:ext cx="437" cy="1028"/>
                </a:xfrm>
                <a:custGeom>
                  <a:avLst/>
                  <a:gdLst>
                    <a:gd name="T0" fmla="*/ 1 w 830"/>
                    <a:gd name="T1" fmla="*/ 0 h 2500"/>
                    <a:gd name="T2" fmla="*/ 1 w 830"/>
                    <a:gd name="T3" fmla="*/ 0 h 2500"/>
                    <a:gd name="T4" fmla="*/ 1 w 830"/>
                    <a:gd name="T5" fmla="*/ 0 h 2500"/>
                    <a:gd name="T6" fmla="*/ 1 w 830"/>
                    <a:gd name="T7" fmla="*/ 0 h 2500"/>
                    <a:gd name="T8" fmla="*/ 1 w 830"/>
                    <a:gd name="T9" fmla="*/ 0 h 2500"/>
                    <a:gd name="T10" fmla="*/ 1 w 830"/>
                    <a:gd name="T11" fmla="*/ 0 h 2500"/>
                    <a:gd name="T12" fmla="*/ 1 w 830"/>
                    <a:gd name="T13" fmla="*/ 0 h 2500"/>
                    <a:gd name="T14" fmla="*/ 1 w 830"/>
                    <a:gd name="T15" fmla="*/ 0 h 2500"/>
                    <a:gd name="T16" fmla="*/ 1 w 830"/>
                    <a:gd name="T17" fmla="*/ 0 h 2500"/>
                    <a:gd name="T18" fmla="*/ 1 w 830"/>
                    <a:gd name="T19" fmla="*/ 0 h 2500"/>
                    <a:gd name="T20" fmla="*/ 1 w 830"/>
                    <a:gd name="T21" fmla="*/ 0 h 2500"/>
                    <a:gd name="T22" fmla="*/ 1 w 830"/>
                    <a:gd name="T23" fmla="*/ 0 h 2500"/>
                    <a:gd name="T24" fmla="*/ 1 w 830"/>
                    <a:gd name="T25" fmla="*/ 0 h 2500"/>
                    <a:gd name="T26" fmla="*/ 1 w 830"/>
                    <a:gd name="T27" fmla="*/ 0 h 2500"/>
                    <a:gd name="T28" fmla="*/ 1 w 830"/>
                    <a:gd name="T29" fmla="*/ 0 h 2500"/>
                    <a:gd name="T30" fmla="*/ 1 w 830"/>
                    <a:gd name="T31" fmla="*/ 0 h 2500"/>
                    <a:gd name="T32" fmla="*/ 1 w 830"/>
                    <a:gd name="T33" fmla="*/ 0 h 2500"/>
                    <a:gd name="T34" fmla="*/ 1 w 830"/>
                    <a:gd name="T35" fmla="*/ 0 h 2500"/>
                    <a:gd name="T36" fmla="*/ 1 w 830"/>
                    <a:gd name="T37" fmla="*/ 0 h 2500"/>
                    <a:gd name="T38" fmla="*/ 1 w 830"/>
                    <a:gd name="T39" fmla="*/ 0 h 2500"/>
                    <a:gd name="T40" fmla="*/ 1 w 830"/>
                    <a:gd name="T41" fmla="*/ 0 h 2500"/>
                    <a:gd name="T42" fmla="*/ 1 w 830"/>
                    <a:gd name="T43" fmla="*/ 0 h 2500"/>
                    <a:gd name="T44" fmla="*/ 1 w 830"/>
                    <a:gd name="T45" fmla="*/ 0 h 2500"/>
                    <a:gd name="T46" fmla="*/ 1 w 830"/>
                    <a:gd name="T47" fmla="*/ 0 h 2500"/>
                    <a:gd name="T48" fmla="*/ 1 w 830"/>
                    <a:gd name="T49" fmla="*/ 0 h 2500"/>
                    <a:gd name="T50" fmla="*/ 1 w 830"/>
                    <a:gd name="T51" fmla="*/ 0 h 2500"/>
                    <a:gd name="T52" fmla="*/ 1 w 830"/>
                    <a:gd name="T53" fmla="*/ 0 h 2500"/>
                    <a:gd name="T54" fmla="*/ 1 w 830"/>
                    <a:gd name="T55" fmla="*/ 0 h 2500"/>
                    <a:gd name="T56" fmla="*/ 1 w 830"/>
                    <a:gd name="T57" fmla="*/ 0 h 2500"/>
                    <a:gd name="T58" fmla="*/ 1 w 830"/>
                    <a:gd name="T59" fmla="*/ 0 h 2500"/>
                    <a:gd name="T60" fmla="*/ 1 w 830"/>
                    <a:gd name="T61" fmla="*/ 0 h 2500"/>
                    <a:gd name="T62" fmla="*/ 1 w 830"/>
                    <a:gd name="T63" fmla="*/ 0 h 2500"/>
                    <a:gd name="T64" fmla="*/ 1 w 830"/>
                    <a:gd name="T65" fmla="*/ 0 h 2500"/>
                    <a:gd name="T66" fmla="*/ 1 w 830"/>
                    <a:gd name="T67" fmla="*/ 0 h 2500"/>
                    <a:gd name="T68" fmla="*/ 1 w 830"/>
                    <a:gd name="T69" fmla="*/ 0 h 2500"/>
                    <a:gd name="T70" fmla="*/ 1 w 830"/>
                    <a:gd name="T71" fmla="*/ 0 h 2500"/>
                    <a:gd name="T72" fmla="*/ 1 w 830"/>
                    <a:gd name="T73" fmla="*/ 0 h 2500"/>
                    <a:gd name="T74" fmla="*/ 1 w 830"/>
                    <a:gd name="T75" fmla="*/ 0 h 2500"/>
                    <a:gd name="T76" fmla="*/ 1 w 830"/>
                    <a:gd name="T77" fmla="*/ 0 h 2500"/>
                    <a:gd name="T78" fmla="*/ 1 w 830"/>
                    <a:gd name="T79" fmla="*/ 0 h 2500"/>
                    <a:gd name="T80" fmla="*/ 1 w 830"/>
                    <a:gd name="T81" fmla="*/ 0 h 2500"/>
                    <a:gd name="T82" fmla="*/ 1 w 830"/>
                    <a:gd name="T83" fmla="*/ 0 h 2500"/>
                    <a:gd name="T84" fmla="*/ 1 w 830"/>
                    <a:gd name="T85" fmla="*/ 0 h 2500"/>
                    <a:gd name="T86" fmla="*/ 1 w 830"/>
                    <a:gd name="T87" fmla="*/ 0 h 2500"/>
                    <a:gd name="T88" fmla="*/ 1 w 830"/>
                    <a:gd name="T89" fmla="*/ 0 h 2500"/>
                    <a:gd name="T90" fmla="*/ 1 w 830"/>
                    <a:gd name="T91" fmla="*/ 0 h 2500"/>
                    <a:gd name="T92" fmla="*/ 1 w 830"/>
                    <a:gd name="T93" fmla="*/ 0 h 2500"/>
                    <a:gd name="T94" fmla="*/ 1 w 830"/>
                    <a:gd name="T95" fmla="*/ 0 h 2500"/>
                    <a:gd name="T96" fmla="*/ 1 w 830"/>
                    <a:gd name="T97" fmla="*/ 0 h 2500"/>
                    <a:gd name="T98" fmla="*/ 1 w 830"/>
                    <a:gd name="T99" fmla="*/ 0 h 2500"/>
                    <a:gd name="T100" fmla="*/ 1 w 830"/>
                    <a:gd name="T101" fmla="*/ 0 h 2500"/>
                    <a:gd name="T102" fmla="*/ 1 w 830"/>
                    <a:gd name="T103" fmla="*/ 0 h 2500"/>
                    <a:gd name="T104" fmla="*/ 1 w 830"/>
                    <a:gd name="T105" fmla="*/ 0 h 2500"/>
                    <a:gd name="T106" fmla="*/ 1 w 830"/>
                    <a:gd name="T107" fmla="*/ 0 h 2500"/>
                    <a:gd name="T108" fmla="*/ 1 w 830"/>
                    <a:gd name="T109" fmla="*/ 0 h 2500"/>
                    <a:gd name="T110" fmla="*/ 1 w 830"/>
                    <a:gd name="T111" fmla="*/ 0 h 2500"/>
                    <a:gd name="T112" fmla="*/ 0 w 830"/>
                    <a:gd name="T113" fmla="*/ 0 h 250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830"/>
                    <a:gd name="T172" fmla="*/ 0 h 2500"/>
                    <a:gd name="T173" fmla="*/ 830 w 830"/>
                    <a:gd name="T174" fmla="*/ 2500 h 250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830" h="2500">
                      <a:moveTo>
                        <a:pt x="830" y="0"/>
                      </a:moveTo>
                      <a:lnTo>
                        <a:pt x="829" y="128"/>
                      </a:lnTo>
                      <a:lnTo>
                        <a:pt x="826" y="255"/>
                      </a:lnTo>
                      <a:lnTo>
                        <a:pt x="821" y="380"/>
                      </a:lnTo>
                      <a:lnTo>
                        <a:pt x="813" y="504"/>
                      </a:lnTo>
                      <a:lnTo>
                        <a:pt x="805" y="624"/>
                      </a:lnTo>
                      <a:lnTo>
                        <a:pt x="793" y="743"/>
                      </a:lnTo>
                      <a:lnTo>
                        <a:pt x="780" y="859"/>
                      </a:lnTo>
                      <a:lnTo>
                        <a:pt x="765" y="973"/>
                      </a:lnTo>
                      <a:lnTo>
                        <a:pt x="757" y="1029"/>
                      </a:lnTo>
                      <a:lnTo>
                        <a:pt x="749" y="1084"/>
                      </a:lnTo>
                      <a:lnTo>
                        <a:pt x="740" y="1138"/>
                      </a:lnTo>
                      <a:lnTo>
                        <a:pt x="730" y="1191"/>
                      </a:lnTo>
                      <a:lnTo>
                        <a:pt x="720" y="1244"/>
                      </a:lnTo>
                      <a:lnTo>
                        <a:pt x="710" y="1296"/>
                      </a:lnTo>
                      <a:lnTo>
                        <a:pt x="699" y="1347"/>
                      </a:lnTo>
                      <a:lnTo>
                        <a:pt x="688" y="1397"/>
                      </a:lnTo>
                      <a:lnTo>
                        <a:pt x="677" y="1447"/>
                      </a:lnTo>
                      <a:lnTo>
                        <a:pt x="665" y="1495"/>
                      </a:lnTo>
                      <a:lnTo>
                        <a:pt x="653" y="1544"/>
                      </a:lnTo>
                      <a:lnTo>
                        <a:pt x="641" y="1590"/>
                      </a:lnTo>
                      <a:lnTo>
                        <a:pt x="628" y="1636"/>
                      </a:lnTo>
                      <a:lnTo>
                        <a:pt x="614" y="1680"/>
                      </a:lnTo>
                      <a:lnTo>
                        <a:pt x="601" y="1725"/>
                      </a:lnTo>
                      <a:lnTo>
                        <a:pt x="587" y="1768"/>
                      </a:lnTo>
                      <a:lnTo>
                        <a:pt x="573" y="1809"/>
                      </a:lnTo>
                      <a:lnTo>
                        <a:pt x="558" y="1850"/>
                      </a:lnTo>
                      <a:lnTo>
                        <a:pt x="543" y="1890"/>
                      </a:lnTo>
                      <a:lnTo>
                        <a:pt x="528" y="1928"/>
                      </a:lnTo>
                      <a:lnTo>
                        <a:pt x="512" y="1966"/>
                      </a:lnTo>
                      <a:lnTo>
                        <a:pt x="497" y="2003"/>
                      </a:lnTo>
                      <a:lnTo>
                        <a:pt x="480" y="2039"/>
                      </a:lnTo>
                      <a:lnTo>
                        <a:pt x="464" y="2073"/>
                      </a:lnTo>
                      <a:lnTo>
                        <a:pt x="447" y="2106"/>
                      </a:lnTo>
                      <a:lnTo>
                        <a:pt x="430" y="2138"/>
                      </a:lnTo>
                      <a:lnTo>
                        <a:pt x="413" y="2169"/>
                      </a:lnTo>
                      <a:lnTo>
                        <a:pt x="396" y="2198"/>
                      </a:lnTo>
                      <a:lnTo>
                        <a:pt x="378" y="2226"/>
                      </a:lnTo>
                      <a:lnTo>
                        <a:pt x="359" y="2254"/>
                      </a:lnTo>
                      <a:lnTo>
                        <a:pt x="342" y="2279"/>
                      </a:lnTo>
                      <a:lnTo>
                        <a:pt x="323" y="2303"/>
                      </a:lnTo>
                      <a:lnTo>
                        <a:pt x="304" y="2327"/>
                      </a:lnTo>
                      <a:lnTo>
                        <a:pt x="285" y="2349"/>
                      </a:lnTo>
                      <a:lnTo>
                        <a:pt x="266" y="2368"/>
                      </a:lnTo>
                      <a:lnTo>
                        <a:pt x="246" y="2387"/>
                      </a:lnTo>
                      <a:lnTo>
                        <a:pt x="226" y="2405"/>
                      </a:lnTo>
                      <a:lnTo>
                        <a:pt x="207" y="2421"/>
                      </a:lnTo>
                      <a:lnTo>
                        <a:pt x="187" y="2436"/>
                      </a:lnTo>
                      <a:lnTo>
                        <a:pt x="167" y="2449"/>
                      </a:lnTo>
                      <a:lnTo>
                        <a:pt x="146" y="2461"/>
                      </a:lnTo>
                      <a:lnTo>
                        <a:pt x="126" y="2471"/>
                      </a:lnTo>
                      <a:lnTo>
                        <a:pt x="106" y="2480"/>
                      </a:lnTo>
                      <a:lnTo>
                        <a:pt x="85" y="2486"/>
                      </a:lnTo>
                      <a:lnTo>
                        <a:pt x="64" y="2493"/>
                      </a:lnTo>
                      <a:lnTo>
                        <a:pt x="42" y="2496"/>
                      </a:lnTo>
                      <a:lnTo>
                        <a:pt x="21" y="2499"/>
                      </a:lnTo>
                      <a:lnTo>
                        <a:pt x="0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25" name="Line 84"/>
                <p:cNvSpPr>
                  <a:spLocks noChangeShapeType="1"/>
                </p:cNvSpPr>
                <p:nvPr/>
              </p:nvSpPr>
              <p:spPr bwMode="auto">
                <a:xfrm>
                  <a:off x="1292" y="2931"/>
                  <a:ext cx="1" cy="873"/>
                </a:xfrm>
                <a:prstGeom prst="line">
                  <a:avLst/>
                </a:prstGeom>
                <a:noFill/>
                <a:ln w="12700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26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1181" y="3320"/>
                  <a:ext cx="208" cy="3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27" name="Line 86"/>
                <p:cNvSpPr>
                  <a:spLocks noChangeShapeType="1"/>
                </p:cNvSpPr>
                <p:nvPr/>
              </p:nvSpPr>
              <p:spPr bwMode="auto">
                <a:xfrm>
                  <a:off x="1194" y="3324"/>
                  <a:ext cx="208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28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19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29" name="Line 88"/>
                <p:cNvSpPr>
                  <a:spLocks noChangeShapeType="1"/>
                </p:cNvSpPr>
                <p:nvPr/>
              </p:nvSpPr>
              <p:spPr bwMode="auto">
                <a:xfrm>
                  <a:off x="120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30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1204" y="3258"/>
                  <a:ext cx="166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31" name="Line 90"/>
                <p:cNvSpPr>
                  <a:spLocks noChangeShapeType="1"/>
                </p:cNvSpPr>
                <p:nvPr/>
              </p:nvSpPr>
              <p:spPr bwMode="auto">
                <a:xfrm>
                  <a:off x="1213" y="3261"/>
                  <a:ext cx="166" cy="2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32" name="Line 91"/>
                <p:cNvSpPr>
                  <a:spLocks noChangeShapeType="1"/>
                </p:cNvSpPr>
                <p:nvPr/>
              </p:nvSpPr>
              <p:spPr bwMode="auto">
                <a:xfrm flipH="1" flipV="1">
                  <a:off x="1221" y="3235"/>
                  <a:ext cx="147" cy="2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33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215" y="3233"/>
                  <a:ext cx="149" cy="2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34" name="Freeform 93"/>
                <p:cNvSpPr>
                  <a:spLocks/>
                </p:cNvSpPr>
                <p:nvPr/>
              </p:nvSpPr>
              <p:spPr bwMode="auto">
                <a:xfrm>
                  <a:off x="1221" y="3151"/>
                  <a:ext cx="137" cy="84"/>
                </a:xfrm>
                <a:custGeom>
                  <a:avLst/>
                  <a:gdLst>
                    <a:gd name="T0" fmla="*/ 0 w 258"/>
                    <a:gd name="T1" fmla="*/ 0 h 205"/>
                    <a:gd name="T2" fmla="*/ 1 w 258"/>
                    <a:gd name="T3" fmla="*/ 0 h 205"/>
                    <a:gd name="T4" fmla="*/ 1 w 258"/>
                    <a:gd name="T5" fmla="*/ 0 h 205"/>
                    <a:gd name="T6" fmla="*/ 1 w 258"/>
                    <a:gd name="T7" fmla="*/ 0 h 205"/>
                    <a:gd name="T8" fmla="*/ 1 w 258"/>
                    <a:gd name="T9" fmla="*/ 0 h 20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05"/>
                    <a:gd name="T17" fmla="*/ 258 w 258"/>
                    <a:gd name="T18" fmla="*/ 205 h 20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05">
                      <a:moveTo>
                        <a:pt x="0" y="205"/>
                      </a:moveTo>
                      <a:lnTo>
                        <a:pt x="258" y="147"/>
                      </a:lnTo>
                      <a:lnTo>
                        <a:pt x="23" y="97"/>
                      </a:lnTo>
                      <a:lnTo>
                        <a:pt x="239" y="48"/>
                      </a:lnTo>
                      <a:lnTo>
                        <a:pt x="40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35" name="Freeform 94"/>
                <p:cNvSpPr>
                  <a:spLocks/>
                </p:cNvSpPr>
                <p:nvPr/>
              </p:nvSpPr>
              <p:spPr bwMode="auto">
                <a:xfrm>
                  <a:off x="1227" y="3151"/>
                  <a:ext cx="137" cy="82"/>
                </a:xfrm>
                <a:custGeom>
                  <a:avLst/>
                  <a:gdLst>
                    <a:gd name="T0" fmla="*/ 1 w 257"/>
                    <a:gd name="T1" fmla="*/ 0 h 203"/>
                    <a:gd name="T2" fmla="*/ 0 w 257"/>
                    <a:gd name="T3" fmla="*/ 0 h 203"/>
                    <a:gd name="T4" fmla="*/ 1 w 257"/>
                    <a:gd name="T5" fmla="*/ 0 h 203"/>
                    <a:gd name="T6" fmla="*/ 1 w 257"/>
                    <a:gd name="T7" fmla="*/ 0 h 203"/>
                    <a:gd name="T8" fmla="*/ 1 w 257"/>
                    <a:gd name="T9" fmla="*/ 0 h 2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7"/>
                    <a:gd name="T16" fmla="*/ 0 h 203"/>
                    <a:gd name="T17" fmla="*/ 257 w 257"/>
                    <a:gd name="T18" fmla="*/ 203 h 2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7" h="203">
                      <a:moveTo>
                        <a:pt x="257" y="203"/>
                      </a:moveTo>
                      <a:lnTo>
                        <a:pt x="0" y="147"/>
                      </a:lnTo>
                      <a:lnTo>
                        <a:pt x="235" y="95"/>
                      </a:lnTo>
                      <a:lnTo>
                        <a:pt x="19" y="46"/>
                      </a:lnTo>
                      <a:lnTo>
                        <a:pt x="21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36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1167" y="3355"/>
                  <a:ext cx="235" cy="4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37" name="Line 96"/>
                <p:cNvSpPr>
                  <a:spLocks noChangeShapeType="1"/>
                </p:cNvSpPr>
                <p:nvPr/>
              </p:nvSpPr>
              <p:spPr bwMode="auto">
                <a:xfrm>
                  <a:off x="1167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38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1114" y="3445"/>
                  <a:ext cx="328" cy="5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39" name="Line 98"/>
                <p:cNvSpPr>
                  <a:spLocks noChangeShapeType="1"/>
                </p:cNvSpPr>
                <p:nvPr/>
              </p:nvSpPr>
              <p:spPr bwMode="auto">
                <a:xfrm>
                  <a:off x="1181" y="3355"/>
                  <a:ext cx="237" cy="4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40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1143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41" name="Line 100"/>
                <p:cNvSpPr>
                  <a:spLocks noChangeShapeType="1"/>
                </p:cNvSpPr>
                <p:nvPr/>
              </p:nvSpPr>
              <p:spPr bwMode="auto">
                <a:xfrm>
                  <a:off x="1143" y="3447"/>
                  <a:ext cx="328" cy="5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42" name="Line 101"/>
                <p:cNvSpPr>
                  <a:spLocks noChangeShapeType="1"/>
                </p:cNvSpPr>
                <p:nvPr/>
              </p:nvSpPr>
              <p:spPr bwMode="auto">
                <a:xfrm>
                  <a:off x="1114" y="3503"/>
                  <a:ext cx="403" cy="6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43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1066" y="3501"/>
                  <a:ext cx="405" cy="7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44" name="Line 103"/>
                <p:cNvSpPr>
                  <a:spLocks noChangeShapeType="1"/>
                </p:cNvSpPr>
                <p:nvPr/>
              </p:nvSpPr>
              <p:spPr bwMode="auto">
                <a:xfrm>
                  <a:off x="1066" y="3574"/>
                  <a:ext cx="558" cy="9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45" name="Line 104"/>
                <p:cNvSpPr>
                  <a:spLocks noChangeShapeType="1"/>
                </p:cNvSpPr>
                <p:nvPr/>
              </p:nvSpPr>
              <p:spPr bwMode="auto">
                <a:xfrm flipH="1">
                  <a:off x="961" y="3572"/>
                  <a:ext cx="556" cy="9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46" name="Freeform 105"/>
                <p:cNvSpPr>
                  <a:spLocks/>
                </p:cNvSpPr>
                <p:nvPr/>
              </p:nvSpPr>
              <p:spPr bwMode="auto">
                <a:xfrm>
                  <a:off x="963" y="3671"/>
                  <a:ext cx="661" cy="70"/>
                </a:xfrm>
                <a:custGeom>
                  <a:avLst/>
                  <a:gdLst>
                    <a:gd name="T0" fmla="*/ 0 w 1258"/>
                    <a:gd name="T1" fmla="*/ 0 h 174"/>
                    <a:gd name="T2" fmla="*/ 1 w 1258"/>
                    <a:gd name="T3" fmla="*/ 0 h 174"/>
                    <a:gd name="T4" fmla="*/ 1 w 1258"/>
                    <a:gd name="T5" fmla="*/ 0 h 174"/>
                    <a:gd name="T6" fmla="*/ 0 60000 65536"/>
                    <a:gd name="T7" fmla="*/ 0 60000 65536"/>
                    <a:gd name="T8" fmla="*/ 0 60000 65536"/>
                    <a:gd name="T9" fmla="*/ 0 w 1258"/>
                    <a:gd name="T10" fmla="*/ 0 h 174"/>
                    <a:gd name="T11" fmla="*/ 1258 w 1258"/>
                    <a:gd name="T12" fmla="*/ 174 h 17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58" h="174">
                      <a:moveTo>
                        <a:pt x="0" y="0"/>
                      </a:moveTo>
                      <a:lnTo>
                        <a:pt x="626" y="174"/>
                      </a:lnTo>
                      <a:lnTo>
                        <a:pt x="1258" y="1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47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1242" y="3133"/>
                  <a:ext cx="97" cy="1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48" name="Freeform 107"/>
                <p:cNvSpPr>
                  <a:spLocks/>
                </p:cNvSpPr>
                <p:nvPr/>
              </p:nvSpPr>
              <p:spPr bwMode="auto">
                <a:xfrm>
                  <a:off x="1246" y="3116"/>
                  <a:ext cx="97" cy="35"/>
                </a:xfrm>
                <a:custGeom>
                  <a:avLst/>
                  <a:gdLst>
                    <a:gd name="T0" fmla="*/ 1 w 183"/>
                    <a:gd name="T1" fmla="*/ 0 h 84"/>
                    <a:gd name="T2" fmla="*/ 0 w 183"/>
                    <a:gd name="T3" fmla="*/ 0 h 84"/>
                    <a:gd name="T4" fmla="*/ 1 w 183"/>
                    <a:gd name="T5" fmla="*/ 0 h 84"/>
                    <a:gd name="T6" fmla="*/ 0 60000 65536"/>
                    <a:gd name="T7" fmla="*/ 0 60000 65536"/>
                    <a:gd name="T8" fmla="*/ 0 60000 65536"/>
                    <a:gd name="T9" fmla="*/ 0 w 183"/>
                    <a:gd name="T10" fmla="*/ 0 h 84"/>
                    <a:gd name="T11" fmla="*/ 183 w 183"/>
                    <a:gd name="T12" fmla="*/ 84 h 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3" h="84">
                      <a:moveTo>
                        <a:pt x="183" y="84"/>
                      </a:moveTo>
                      <a:lnTo>
                        <a:pt x="0" y="40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49" name="Line 108"/>
                <p:cNvSpPr>
                  <a:spLocks noChangeShapeType="1"/>
                </p:cNvSpPr>
                <p:nvPr/>
              </p:nvSpPr>
              <p:spPr bwMode="auto">
                <a:xfrm flipH="1" flipV="1">
                  <a:off x="1248" y="3116"/>
                  <a:ext cx="89" cy="1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50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1251" y="3100"/>
                  <a:ext cx="81" cy="1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51" name="Line 110"/>
                <p:cNvSpPr>
                  <a:spLocks noChangeShapeType="1"/>
                </p:cNvSpPr>
                <p:nvPr/>
              </p:nvSpPr>
              <p:spPr bwMode="auto">
                <a:xfrm flipH="1" flipV="1">
                  <a:off x="1253" y="3101"/>
                  <a:ext cx="8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52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1253" y="3085"/>
                  <a:ext cx="75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53" name="Line 112"/>
                <p:cNvSpPr>
                  <a:spLocks noChangeShapeType="1"/>
                </p:cNvSpPr>
                <p:nvPr/>
              </p:nvSpPr>
              <p:spPr bwMode="auto">
                <a:xfrm flipH="1" flipV="1">
                  <a:off x="1255" y="3087"/>
                  <a:ext cx="77" cy="1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54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1255" y="3072"/>
                  <a:ext cx="7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55" name="Line 114"/>
                <p:cNvSpPr>
                  <a:spLocks noChangeShapeType="1"/>
                </p:cNvSpPr>
                <p:nvPr/>
              </p:nvSpPr>
              <p:spPr bwMode="auto">
                <a:xfrm flipH="1" flipV="1">
                  <a:off x="1259" y="3072"/>
                  <a:ext cx="69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56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1259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57" name="Line 116"/>
                <p:cNvSpPr>
                  <a:spLocks noChangeShapeType="1"/>
                </p:cNvSpPr>
                <p:nvPr/>
              </p:nvSpPr>
              <p:spPr bwMode="auto">
                <a:xfrm flipH="1" flipV="1">
                  <a:off x="1261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58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1261" y="3044"/>
                  <a:ext cx="61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59" name="Line 118"/>
                <p:cNvSpPr>
                  <a:spLocks noChangeShapeType="1"/>
                </p:cNvSpPr>
                <p:nvPr/>
              </p:nvSpPr>
              <p:spPr bwMode="auto">
                <a:xfrm flipH="1" flipV="1">
                  <a:off x="1263" y="3044"/>
                  <a:ext cx="6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60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1263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61" name="Line 120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62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1265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63" name="Line 122"/>
                <p:cNvSpPr>
                  <a:spLocks noChangeShapeType="1"/>
                </p:cNvSpPr>
                <p:nvPr/>
              </p:nvSpPr>
              <p:spPr bwMode="auto">
                <a:xfrm flipH="1" flipV="1">
                  <a:off x="1267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64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1267" y="3008"/>
                  <a:ext cx="4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65" name="Freeform 124"/>
                <p:cNvSpPr>
                  <a:spLocks/>
                </p:cNvSpPr>
                <p:nvPr/>
              </p:nvSpPr>
              <p:spPr bwMode="auto">
                <a:xfrm>
                  <a:off x="1267" y="2996"/>
                  <a:ext cx="51" cy="23"/>
                </a:xfrm>
                <a:custGeom>
                  <a:avLst/>
                  <a:gdLst>
                    <a:gd name="T0" fmla="*/ 1 w 94"/>
                    <a:gd name="T1" fmla="*/ 0 h 55"/>
                    <a:gd name="T2" fmla="*/ 0 w 94"/>
                    <a:gd name="T3" fmla="*/ 0 h 55"/>
                    <a:gd name="T4" fmla="*/ 1 w 94"/>
                    <a:gd name="T5" fmla="*/ 0 h 55"/>
                    <a:gd name="T6" fmla="*/ 0 60000 65536"/>
                    <a:gd name="T7" fmla="*/ 0 60000 65536"/>
                    <a:gd name="T8" fmla="*/ 0 60000 65536"/>
                    <a:gd name="T9" fmla="*/ 0 w 94"/>
                    <a:gd name="T10" fmla="*/ 0 h 55"/>
                    <a:gd name="T11" fmla="*/ 94 w 94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4" h="55">
                      <a:moveTo>
                        <a:pt x="94" y="55"/>
                      </a:moveTo>
                      <a:lnTo>
                        <a:pt x="0" y="27"/>
                      </a:lnTo>
                      <a:lnTo>
                        <a:pt x="8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66" name="Line 125"/>
                <p:cNvSpPr>
                  <a:spLocks noChangeShapeType="1"/>
                </p:cNvSpPr>
                <p:nvPr/>
              </p:nvSpPr>
              <p:spPr bwMode="auto">
                <a:xfrm flipH="1" flipV="1">
                  <a:off x="1272" y="2986"/>
                  <a:ext cx="41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67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1272" y="2976"/>
                  <a:ext cx="39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68" name="Line 127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75"/>
                  <a:ext cx="3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69" name="Line 128"/>
                <p:cNvSpPr>
                  <a:spLocks noChangeShapeType="1"/>
                </p:cNvSpPr>
                <p:nvPr/>
              </p:nvSpPr>
              <p:spPr bwMode="auto">
                <a:xfrm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70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71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72" name="Line 131"/>
                <p:cNvSpPr>
                  <a:spLocks noChangeShapeType="1"/>
                </p:cNvSpPr>
                <p:nvPr/>
              </p:nvSpPr>
              <p:spPr bwMode="auto">
                <a:xfrm flipH="1"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73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1278" y="2929"/>
                  <a:ext cx="2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74" name="Line 133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902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75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76" name="Line 13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77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1282" y="2893"/>
                  <a:ext cx="21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78" name="Line 13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86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79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1282" y="2881"/>
                  <a:ext cx="19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80" name="Freeform 139"/>
                <p:cNvSpPr>
                  <a:spLocks/>
                </p:cNvSpPr>
                <p:nvPr/>
              </p:nvSpPr>
              <p:spPr bwMode="auto">
                <a:xfrm>
                  <a:off x="1284" y="2876"/>
                  <a:ext cx="17" cy="12"/>
                </a:xfrm>
                <a:custGeom>
                  <a:avLst/>
                  <a:gdLst>
                    <a:gd name="T0" fmla="*/ 1 w 34"/>
                    <a:gd name="T1" fmla="*/ 0 h 27"/>
                    <a:gd name="T2" fmla="*/ 0 w 34"/>
                    <a:gd name="T3" fmla="*/ 0 h 27"/>
                    <a:gd name="T4" fmla="*/ 1 w 34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34"/>
                    <a:gd name="T10" fmla="*/ 0 h 27"/>
                    <a:gd name="T11" fmla="*/ 34 w 34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" h="27">
                      <a:moveTo>
                        <a:pt x="34" y="27"/>
                      </a:moveTo>
                      <a:lnTo>
                        <a:pt x="0" y="11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81" name="Line 140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6"/>
                  <a:ext cx="17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82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1284" y="2871"/>
                  <a:ext cx="17" cy="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83" name="Line 142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0"/>
                  <a:ext cx="1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84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1284" y="2866"/>
                  <a:ext cx="17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85" name="Freeform 144"/>
                <p:cNvSpPr>
                  <a:spLocks/>
                </p:cNvSpPr>
                <p:nvPr/>
              </p:nvSpPr>
              <p:spPr bwMode="auto">
                <a:xfrm>
                  <a:off x="1284" y="2860"/>
                  <a:ext cx="15" cy="11"/>
                </a:xfrm>
                <a:custGeom>
                  <a:avLst/>
                  <a:gdLst>
                    <a:gd name="T0" fmla="*/ 1 w 28"/>
                    <a:gd name="T1" fmla="*/ 0 h 27"/>
                    <a:gd name="T2" fmla="*/ 0 w 28"/>
                    <a:gd name="T3" fmla="*/ 0 h 27"/>
                    <a:gd name="T4" fmla="*/ 1 w 28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28"/>
                    <a:gd name="T10" fmla="*/ 0 h 27"/>
                    <a:gd name="T11" fmla="*/ 28 w 28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" h="27">
                      <a:moveTo>
                        <a:pt x="28" y="27"/>
                      </a:moveTo>
                      <a:lnTo>
                        <a:pt x="0" y="12"/>
                      </a:lnTo>
                      <a:lnTo>
                        <a:pt x="2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86" name="Line 14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60"/>
                  <a:ext cx="17" cy="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87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1286" y="2856"/>
                  <a:ext cx="13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88" name="Line 14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55"/>
                  <a:ext cx="15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51" name="AutoShape 178"/>
              <p:cNvSpPr>
                <a:spLocks noChangeArrowheads="1"/>
              </p:cNvSpPr>
              <p:nvPr/>
            </p:nvSpPr>
            <p:spPr bwMode="auto">
              <a:xfrm rot="5400000">
                <a:off x="2482556" y="3125636"/>
                <a:ext cx="368843" cy="415219"/>
              </a:xfrm>
              <a:prstGeom prst="hexagon">
                <a:avLst>
                  <a:gd name="adj" fmla="val 25000"/>
                  <a:gd name="vf" fmla="val 115470"/>
                </a:avLst>
              </a:prstGeom>
              <a:gradFill rotWithShape="1">
                <a:gsLst>
                  <a:gs pos="0">
                    <a:srgbClr val="4BACC6">
                      <a:tint val="50000"/>
                      <a:satMod val="300000"/>
                    </a:srgbClr>
                  </a:gs>
                  <a:gs pos="100000">
                    <a:schemeClr val="bg1"/>
                  </a:gs>
                </a:gsLst>
                <a:lin ang="16200000" scaled="1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>
                <a:defPPr>
                  <a:defRPr lang="en-GB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500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2" name="AutoShape 178"/>
              <p:cNvSpPr>
                <a:spLocks noChangeArrowheads="1"/>
              </p:cNvSpPr>
              <p:nvPr/>
            </p:nvSpPr>
            <p:spPr bwMode="auto">
              <a:xfrm rot="5400000">
                <a:off x="2903025" y="3116847"/>
                <a:ext cx="368843" cy="415219"/>
              </a:xfrm>
              <a:prstGeom prst="hexagon">
                <a:avLst>
                  <a:gd name="adj" fmla="val 25000"/>
                  <a:gd name="vf" fmla="val 115470"/>
                </a:avLst>
              </a:prstGeom>
              <a:gradFill rotWithShape="1">
                <a:gsLst>
                  <a:gs pos="0">
                    <a:srgbClr val="4BACC6">
                      <a:tint val="50000"/>
                      <a:satMod val="300000"/>
                    </a:srgbClr>
                  </a:gs>
                  <a:gs pos="35000">
                    <a:srgbClr val="4BACC6">
                      <a:tint val="37000"/>
                      <a:satMod val="300000"/>
                    </a:srgbClr>
                  </a:gs>
                  <a:gs pos="100000">
                    <a:srgbClr val="4BACC6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>
                <a:defPPr>
                  <a:defRPr lang="en-GB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500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3" name="AutoShape 178"/>
              <p:cNvSpPr>
                <a:spLocks noChangeArrowheads="1"/>
              </p:cNvSpPr>
              <p:nvPr/>
            </p:nvSpPr>
            <p:spPr bwMode="auto">
              <a:xfrm rot="5400000">
                <a:off x="2691530" y="3412342"/>
                <a:ext cx="368843" cy="415219"/>
              </a:xfrm>
              <a:prstGeom prst="hexagon">
                <a:avLst>
                  <a:gd name="adj" fmla="val 25000"/>
                  <a:gd name="vf" fmla="val 115470"/>
                </a:avLst>
              </a:prstGeom>
              <a:gradFill rotWithShape="1">
                <a:gsLst>
                  <a:gs pos="0">
                    <a:srgbClr val="4BACC6">
                      <a:tint val="50000"/>
                      <a:satMod val="300000"/>
                    </a:srgbClr>
                  </a:gs>
                  <a:gs pos="35000">
                    <a:srgbClr val="4BACC6">
                      <a:tint val="37000"/>
                      <a:satMod val="300000"/>
                    </a:srgbClr>
                  </a:gs>
                  <a:gs pos="100000">
                    <a:srgbClr val="4BACC6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>
                <a:defPPr>
                  <a:defRPr lang="en-GB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500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54" name="Group 81"/>
              <p:cNvGrpSpPr>
                <a:grpSpLocks/>
              </p:cNvGrpSpPr>
              <p:nvPr/>
            </p:nvGrpSpPr>
            <p:grpSpPr bwMode="auto">
              <a:xfrm>
                <a:off x="2820413" y="3247123"/>
                <a:ext cx="127591" cy="389612"/>
                <a:chOff x="856" y="2672"/>
                <a:chExt cx="871" cy="1132"/>
              </a:xfrm>
            </p:grpSpPr>
            <p:sp>
              <p:nvSpPr>
                <p:cNvPr id="357" name="Freeform 82"/>
                <p:cNvSpPr>
                  <a:spLocks/>
                </p:cNvSpPr>
                <p:nvPr/>
              </p:nvSpPr>
              <p:spPr bwMode="auto">
                <a:xfrm>
                  <a:off x="1293" y="2672"/>
                  <a:ext cx="434" cy="1028"/>
                </a:xfrm>
                <a:custGeom>
                  <a:avLst/>
                  <a:gdLst>
                    <a:gd name="T0" fmla="*/ 0 w 831"/>
                    <a:gd name="T1" fmla="*/ 0 h 2500"/>
                    <a:gd name="T2" fmla="*/ 1 w 831"/>
                    <a:gd name="T3" fmla="*/ 0 h 2500"/>
                    <a:gd name="T4" fmla="*/ 1 w 831"/>
                    <a:gd name="T5" fmla="*/ 0 h 2500"/>
                    <a:gd name="T6" fmla="*/ 1 w 831"/>
                    <a:gd name="T7" fmla="*/ 0 h 2500"/>
                    <a:gd name="T8" fmla="*/ 1 w 831"/>
                    <a:gd name="T9" fmla="*/ 0 h 2500"/>
                    <a:gd name="T10" fmla="*/ 1 w 831"/>
                    <a:gd name="T11" fmla="*/ 0 h 2500"/>
                    <a:gd name="T12" fmla="*/ 1 w 831"/>
                    <a:gd name="T13" fmla="*/ 0 h 2500"/>
                    <a:gd name="T14" fmla="*/ 1 w 831"/>
                    <a:gd name="T15" fmla="*/ 0 h 2500"/>
                    <a:gd name="T16" fmla="*/ 1 w 831"/>
                    <a:gd name="T17" fmla="*/ 0 h 2500"/>
                    <a:gd name="T18" fmla="*/ 1 w 831"/>
                    <a:gd name="T19" fmla="*/ 0 h 2500"/>
                    <a:gd name="T20" fmla="*/ 1 w 831"/>
                    <a:gd name="T21" fmla="*/ 0 h 2500"/>
                    <a:gd name="T22" fmla="*/ 1 w 831"/>
                    <a:gd name="T23" fmla="*/ 0 h 2500"/>
                    <a:gd name="T24" fmla="*/ 1 w 831"/>
                    <a:gd name="T25" fmla="*/ 0 h 2500"/>
                    <a:gd name="T26" fmla="*/ 1 w 831"/>
                    <a:gd name="T27" fmla="*/ 0 h 2500"/>
                    <a:gd name="T28" fmla="*/ 1 w 831"/>
                    <a:gd name="T29" fmla="*/ 0 h 2500"/>
                    <a:gd name="T30" fmla="*/ 1 w 831"/>
                    <a:gd name="T31" fmla="*/ 0 h 2500"/>
                    <a:gd name="T32" fmla="*/ 1 w 831"/>
                    <a:gd name="T33" fmla="*/ 0 h 2500"/>
                    <a:gd name="T34" fmla="*/ 1 w 831"/>
                    <a:gd name="T35" fmla="*/ 0 h 2500"/>
                    <a:gd name="T36" fmla="*/ 1 w 831"/>
                    <a:gd name="T37" fmla="*/ 0 h 2500"/>
                    <a:gd name="T38" fmla="*/ 1 w 831"/>
                    <a:gd name="T39" fmla="*/ 0 h 2500"/>
                    <a:gd name="T40" fmla="*/ 1 w 831"/>
                    <a:gd name="T41" fmla="*/ 0 h 2500"/>
                    <a:gd name="T42" fmla="*/ 1 w 831"/>
                    <a:gd name="T43" fmla="*/ 0 h 2500"/>
                    <a:gd name="T44" fmla="*/ 1 w 831"/>
                    <a:gd name="T45" fmla="*/ 0 h 2500"/>
                    <a:gd name="T46" fmla="*/ 1 w 831"/>
                    <a:gd name="T47" fmla="*/ 0 h 2500"/>
                    <a:gd name="T48" fmla="*/ 1 w 831"/>
                    <a:gd name="T49" fmla="*/ 0 h 2500"/>
                    <a:gd name="T50" fmla="*/ 1 w 831"/>
                    <a:gd name="T51" fmla="*/ 0 h 2500"/>
                    <a:gd name="T52" fmla="*/ 1 w 831"/>
                    <a:gd name="T53" fmla="*/ 0 h 2500"/>
                    <a:gd name="T54" fmla="*/ 1 w 831"/>
                    <a:gd name="T55" fmla="*/ 0 h 2500"/>
                    <a:gd name="T56" fmla="*/ 1 w 831"/>
                    <a:gd name="T57" fmla="*/ 0 h 2500"/>
                    <a:gd name="T58" fmla="*/ 1 w 831"/>
                    <a:gd name="T59" fmla="*/ 0 h 2500"/>
                    <a:gd name="T60" fmla="*/ 1 w 831"/>
                    <a:gd name="T61" fmla="*/ 0 h 2500"/>
                    <a:gd name="T62" fmla="*/ 1 w 831"/>
                    <a:gd name="T63" fmla="*/ 0 h 2500"/>
                    <a:gd name="T64" fmla="*/ 1 w 831"/>
                    <a:gd name="T65" fmla="*/ 0 h 2500"/>
                    <a:gd name="T66" fmla="*/ 1 w 831"/>
                    <a:gd name="T67" fmla="*/ 0 h 2500"/>
                    <a:gd name="T68" fmla="*/ 1 w 831"/>
                    <a:gd name="T69" fmla="*/ 0 h 2500"/>
                    <a:gd name="T70" fmla="*/ 1 w 831"/>
                    <a:gd name="T71" fmla="*/ 0 h 2500"/>
                    <a:gd name="T72" fmla="*/ 1 w 831"/>
                    <a:gd name="T73" fmla="*/ 0 h 2500"/>
                    <a:gd name="T74" fmla="*/ 1 w 831"/>
                    <a:gd name="T75" fmla="*/ 0 h 2500"/>
                    <a:gd name="T76" fmla="*/ 1 w 831"/>
                    <a:gd name="T77" fmla="*/ 0 h 2500"/>
                    <a:gd name="T78" fmla="*/ 1 w 831"/>
                    <a:gd name="T79" fmla="*/ 0 h 2500"/>
                    <a:gd name="T80" fmla="*/ 1 w 831"/>
                    <a:gd name="T81" fmla="*/ 0 h 2500"/>
                    <a:gd name="T82" fmla="*/ 1 w 831"/>
                    <a:gd name="T83" fmla="*/ 0 h 2500"/>
                    <a:gd name="T84" fmla="*/ 1 w 831"/>
                    <a:gd name="T85" fmla="*/ 0 h 2500"/>
                    <a:gd name="T86" fmla="*/ 1 w 831"/>
                    <a:gd name="T87" fmla="*/ 0 h 2500"/>
                    <a:gd name="T88" fmla="*/ 1 w 831"/>
                    <a:gd name="T89" fmla="*/ 0 h 2500"/>
                    <a:gd name="T90" fmla="*/ 1 w 831"/>
                    <a:gd name="T91" fmla="*/ 0 h 2500"/>
                    <a:gd name="T92" fmla="*/ 1 w 831"/>
                    <a:gd name="T93" fmla="*/ 0 h 2500"/>
                    <a:gd name="T94" fmla="*/ 1 w 831"/>
                    <a:gd name="T95" fmla="*/ 0 h 2500"/>
                    <a:gd name="T96" fmla="*/ 1 w 831"/>
                    <a:gd name="T97" fmla="*/ 0 h 2500"/>
                    <a:gd name="T98" fmla="*/ 1 w 831"/>
                    <a:gd name="T99" fmla="*/ 0 h 2500"/>
                    <a:gd name="T100" fmla="*/ 1 w 831"/>
                    <a:gd name="T101" fmla="*/ 0 h 2500"/>
                    <a:gd name="T102" fmla="*/ 1 w 831"/>
                    <a:gd name="T103" fmla="*/ 0 h 2500"/>
                    <a:gd name="T104" fmla="*/ 1 w 831"/>
                    <a:gd name="T105" fmla="*/ 0 h 2500"/>
                    <a:gd name="T106" fmla="*/ 1 w 831"/>
                    <a:gd name="T107" fmla="*/ 0 h 2500"/>
                    <a:gd name="T108" fmla="*/ 1 w 831"/>
                    <a:gd name="T109" fmla="*/ 0 h 2500"/>
                    <a:gd name="T110" fmla="*/ 1 w 831"/>
                    <a:gd name="T111" fmla="*/ 0 h 2500"/>
                    <a:gd name="T112" fmla="*/ 1 w 831"/>
                    <a:gd name="T113" fmla="*/ 0 h 2500"/>
                    <a:gd name="T114" fmla="*/ 1 w 831"/>
                    <a:gd name="T115" fmla="*/ 0 h 2500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831"/>
                    <a:gd name="T175" fmla="*/ 0 h 2500"/>
                    <a:gd name="T176" fmla="*/ 831 w 831"/>
                    <a:gd name="T177" fmla="*/ 2500 h 2500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831" h="2500">
                      <a:moveTo>
                        <a:pt x="0" y="0"/>
                      </a:moveTo>
                      <a:lnTo>
                        <a:pt x="1" y="128"/>
                      </a:lnTo>
                      <a:lnTo>
                        <a:pt x="4" y="255"/>
                      </a:lnTo>
                      <a:lnTo>
                        <a:pt x="10" y="380"/>
                      </a:lnTo>
                      <a:lnTo>
                        <a:pt x="17" y="504"/>
                      </a:lnTo>
                      <a:lnTo>
                        <a:pt x="26" y="624"/>
                      </a:lnTo>
                      <a:lnTo>
                        <a:pt x="37" y="743"/>
                      </a:lnTo>
                      <a:lnTo>
                        <a:pt x="50" y="859"/>
                      </a:lnTo>
                      <a:lnTo>
                        <a:pt x="66" y="973"/>
                      </a:lnTo>
                      <a:lnTo>
                        <a:pt x="74" y="1029"/>
                      </a:lnTo>
                      <a:lnTo>
                        <a:pt x="82" y="1084"/>
                      </a:lnTo>
                      <a:lnTo>
                        <a:pt x="91" y="1138"/>
                      </a:lnTo>
                      <a:lnTo>
                        <a:pt x="101" y="1191"/>
                      </a:lnTo>
                      <a:lnTo>
                        <a:pt x="111" y="1244"/>
                      </a:lnTo>
                      <a:lnTo>
                        <a:pt x="121" y="1296"/>
                      </a:lnTo>
                      <a:lnTo>
                        <a:pt x="131" y="1347"/>
                      </a:lnTo>
                      <a:lnTo>
                        <a:pt x="142" y="1397"/>
                      </a:lnTo>
                      <a:lnTo>
                        <a:pt x="154" y="1447"/>
                      </a:lnTo>
                      <a:lnTo>
                        <a:pt x="166" y="1495"/>
                      </a:lnTo>
                      <a:lnTo>
                        <a:pt x="178" y="1544"/>
                      </a:lnTo>
                      <a:lnTo>
                        <a:pt x="190" y="1590"/>
                      </a:lnTo>
                      <a:lnTo>
                        <a:pt x="203" y="1636"/>
                      </a:lnTo>
                      <a:lnTo>
                        <a:pt x="216" y="1680"/>
                      </a:lnTo>
                      <a:lnTo>
                        <a:pt x="230" y="1725"/>
                      </a:lnTo>
                      <a:lnTo>
                        <a:pt x="244" y="1768"/>
                      </a:lnTo>
                      <a:lnTo>
                        <a:pt x="258" y="1809"/>
                      </a:lnTo>
                      <a:lnTo>
                        <a:pt x="273" y="1850"/>
                      </a:lnTo>
                      <a:lnTo>
                        <a:pt x="288" y="1890"/>
                      </a:lnTo>
                      <a:lnTo>
                        <a:pt x="302" y="1928"/>
                      </a:lnTo>
                      <a:lnTo>
                        <a:pt x="319" y="1966"/>
                      </a:lnTo>
                      <a:lnTo>
                        <a:pt x="334" y="2003"/>
                      </a:lnTo>
                      <a:lnTo>
                        <a:pt x="351" y="2039"/>
                      </a:lnTo>
                      <a:lnTo>
                        <a:pt x="367" y="2073"/>
                      </a:lnTo>
                      <a:lnTo>
                        <a:pt x="384" y="2106"/>
                      </a:lnTo>
                      <a:lnTo>
                        <a:pt x="400" y="2138"/>
                      </a:lnTo>
                      <a:lnTo>
                        <a:pt x="418" y="2169"/>
                      </a:lnTo>
                      <a:lnTo>
                        <a:pt x="435" y="2198"/>
                      </a:lnTo>
                      <a:lnTo>
                        <a:pt x="453" y="2226"/>
                      </a:lnTo>
                      <a:lnTo>
                        <a:pt x="471" y="2254"/>
                      </a:lnTo>
                      <a:lnTo>
                        <a:pt x="489" y="2279"/>
                      </a:lnTo>
                      <a:lnTo>
                        <a:pt x="508" y="2303"/>
                      </a:lnTo>
                      <a:lnTo>
                        <a:pt x="526" y="2327"/>
                      </a:lnTo>
                      <a:lnTo>
                        <a:pt x="545" y="2349"/>
                      </a:lnTo>
                      <a:lnTo>
                        <a:pt x="565" y="2368"/>
                      </a:lnTo>
                      <a:lnTo>
                        <a:pt x="584" y="2387"/>
                      </a:lnTo>
                      <a:lnTo>
                        <a:pt x="603" y="2405"/>
                      </a:lnTo>
                      <a:lnTo>
                        <a:pt x="623" y="2421"/>
                      </a:lnTo>
                      <a:lnTo>
                        <a:pt x="644" y="2436"/>
                      </a:lnTo>
                      <a:lnTo>
                        <a:pt x="664" y="2449"/>
                      </a:lnTo>
                      <a:lnTo>
                        <a:pt x="684" y="2461"/>
                      </a:lnTo>
                      <a:lnTo>
                        <a:pt x="705" y="2471"/>
                      </a:lnTo>
                      <a:lnTo>
                        <a:pt x="725" y="2480"/>
                      </a:lnTo>
                      <a:lnTo>
                        <a:pt x="746" y="2486"/>
                      </a:lnTo>
                      <a:lnTo>
                        <a:pt x="767" y="2493"/>
                      </a:lnTo>
                      <a:lnTo>
                        <a:pt x="788" y="2496"/>
                      </a:lnTo>
                      <a:lnTo>
                        <a:pt x="810" y="2499"/>
                      </a:lnTo>
                      <a:lnTo>
                        <a:pt x="831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58" name="Freeform 83"/>
                <p:cNvSpPr>
                  <a:spLocks/>
                </p:cNvSpPr>
                <p:nvPr/>
              </p:nvSpPr>
              <p:spPr bwMode="auto">
                <a:xfrm>
                  <a:off x="856" y="2672"/>
                  <a:ext cx="437" cy="1028"/>
                </a:xfrm>
                <a:custGeom>
                  <a:avLst/>
                  <a:gdLst>
                    <a:gd name="T0" fmla="*/ 1 w 830"/>
                    <a:gd name="T1" fmla="*/ 0 h 2500"/>
                    <a:gd name="T2" fmla="*/ 1 w 830"/>
                    <a:gd name="T3" fmla="*/ 0 h 2500"/>
                    <a:gd name="T4" fmla="*/ 1 w 830"/>
                    <a:gd name="T5" fmla="*/ 0 h 2500"/>
                    <a:gd name="T6" fmla="*/ 1 w 830"/>
                    <a:gd name="T7" fmla="*/ 0 h 2500"/>
                    <a:gd name="T8" fmla="*/ 1 w 830"/>
                    <a:gd name="T9" fmla="*/ 0 h 2500"/>
                    <a:gd name="T10" fmla="*/ 1 w 830"/>
                    <a:gd name="T11" fmla="*/ 0 h 2500"/>
                    <a:gd name="T12" fmla="*/ 1 w 830"/>
                    <a:gd name="T13" fmla="*/ 0 h 2500"/>
                    <a:gd name="T14" fmla="*/ 1 w 830"/>
                    <a:gd name="T15" fmla="*/ 0 h 2500"/>
                    <a:gd name="T16" fmla="*/ 1 w 830"/>
                    <a:gd name="T17" fmla="*/ 0 h 2500"/>
                    <a:gd name="T18" fmla="*/ 1 w 830"/>
                    <a:gd name="T19" fmla="*/ 0 h 2500"/>
                    <a:gd name="T20" fmla="*/ 1 w 830"/>
                    <a:gd name="T21" fmla="*/ 0 h 2500"/>
                    <a:gd name="T22" fmla="*/ 1 w 830"/>
                    <a:gd name="T23" fmla="*/ 0 h 2500"/>
                    <a:gd name="T24" fmla="*/ 1 w 830"/>
                    <a:gd name="T25" fmla="*/ 0 h 2500"/>
                    <a:gd name="T26" fmla="*/ 1 w 830"/>
                    <a:gd name="T27" fmla="*/ 0 h 2500"/>
                    <a:gd name="T28" fmla="*/ 1 w 830"/>
                    <a:gd name="T29" fmla="*/ 0 h 2500"/>
                    <a:gd name="T30" fmla="*/ 1 w 830"/>
                    <a:gd name="T31" fmla="*/ 0 h 2500"/>
                    <a:gd name="T32" fmla="*/ 1 w 830"/>
                    <a:gd name="T33" fmla="*/ 0 h 2500"/>
                    <a:gd name="T34" fmla="*/ 1 w 830"/>
                    <a:gd name="T35" fmla="*/ 0 h 2500"/>
                    <a:gd name="T36" fmla="*/ 1 w 830"/>
                    <a:gd name="T37" fmla="*/ 0 h 2500"/>
                    <a:gd name="T38" fmla="*/ 1 w 830"/>
                    <a:gd name="T39" fmla="*/ 0 h 2500"/>
                    <a:gd name="T40" fmla="*/ 1 w 830"/>
                    <a:gd name="T41" fmla="*/ 0 h 2500"/>
                    <a:gd name="T42" fmla="*/ 1 w 830"/>
                    <a:gd name="T43" fmla="*/ 0 h 2500"/>
                    <a:gd name="T44" fmla="*/ 1 w 830"/>
                    <a:gd name="T45" fmla="*/ 0 h 2500"/>
                    <a:gd name="T46" fmla="*/ 1 w 830"/>
                    <a:gd name="T47" fmla="*/ 0 h 2500"/>
                    <a:gd name="T48" fmla="*/ 1 w 830"/>
                    <a:gd name="T49" fmla="*/ 0 h 2500"/>
                    <a:gd name="T50" fmla="*/ 1 w 830"/>
                    <a:gd name="T51" fmla="*/ 0 h 2500"/>
                    <a:gd name="T52" fmla="*/ 1 w 830"/>
                    <a:gd name="T53" fmla="*/ 0 h 2500"/>
                    <a:gd name="T54" fmla="*/ 1 w 830"/>
                    <a:gd name="T55" fmla="*/ 0 h 2500"/>
                    <a:gd name="T56" fmla="*/ 1 w 830"/>
                    <a:gd name="T57" fmla="*/ 0 h 2500"/>
                    <a:gd name="T58" fmla="*/ 1 w 830"/>
                    <a:gd name="T59" fmla="*/ 0 h 2500"/>
                    <a:gd name="T60" fmla="*/ 1 w 830"/>
                    <a:gd name="T61" fmla="*/ 0 h 2500"/>
                    <a:gd name="T62" fmla="*/ 1 w 830"/>
                    <a:gd name="T63" fmla="*/ 0 h 2500"/>
                    <a:gd name="T64" fmla="*/ 1 w 830"/>
                    <a:gd name="T65" fmla="*/ 0 h 2500"/>
                    <a:gd name="T66" fmla="*/ 1 w 830"/>
                    <a:gd name="T67" fmla="*/ 0 h 2500"/>
                    <a:gd name="T68" fmla="*/ 1 w 830"/>
                    <a:gd name="T69" fmla="*/ 0 h 2500"/>
                    <a:gd name="T70" fmla="*/ 1 w 830"/>
                    <a:gd name="T71" fmla="*/ 0 h 2500"/>
                    <a:gd name="T72" fmla="*/ 1 w 830"/>
                    <a:gd name="T73" fmla="*/ 0 h 2500"/>
                    <a:gd name="T74" fmla="*/ 1 w 830"/>
                    <a:gd name="T75" fmla="*/ 0 h 2500"/>
                    <a:gd name="T76" fmla="*/ 1 w 830"/>
                    <a:gd name="T77" fmla="*/ 0 h 2500"/>
                    <a:gd name="T78" fmla="*/ 1 w 830"/>
                    <a:gd name="T79" fmla="*/ 0 h 2500"/>
                    <a:gd name="T80" fmla="*/ 1 w 830"/>
                    <a:gd name="T81" fmla="*/ 0 h 2500"/>
                    <a:gd name="T82" fmla="*/ 1 w 830"/>
                    <a:gd name="T83" fmla="*/ 0 h 2500"/>
                    <a:gd name="T84" fmla="*/ 1 w 830"/>
                    <a:gd name="T85" fmla="*/ 0 h 2500"/>
                    <a:gd name="T86" fmla="*/ 1 w 830"/>
                    <a:gd name="T87" fmla="*/ 0 h 2500"/>
                    <a:gd name="T88" fmla="*/ 1 w 830"/>
                    <a:gd name="T89" fmla="*/ 0 h 2500"/>
                    <a:gd name="T90" fmla="*/ 1 w 830"/>
                    <a:gd name="T91" fmla="*/ 0 h 2500"/>
                    <a:gd name="T92" fmla="*/ 1 w 830"/>
                    <a:gd name="T93" fmla="*/ 0 h 2500"/>
                    <a:gd name="T94" fmla="*/ 1 w 830"/>
                    <a:gd name="T95" fmla="*/ 0 h 2500"/>
                    <a:gd name="T96" fmla="*/ 1 w 830"/>
                    <a:gd name="T97" fmla="*/ 0 h 2500"/>
                    <a:gd name="T98" fmla="*/ 1 w 830"/>
                    <a:gd name="T99" fmla="*/ 0 h 2500"/>
                    <a:gd name="T100" fmla="*/ 1 w 830"/>
                    <a:gd name="T101" fmla="*/ 0 h 2500"/>
                    <a:gd name="T102" fmla="*/ 1 w 830"/>
                    <a:gd name="T103" fmla="*/ 0 h 2500"/>
                    <a:gd name="T104" fmla="*/ 1 w 830"/>
                    <a:gd name="T105" fmla="*/ 0 h 2500"/>
                    <a:gd name="T106" fmla="*/ 1 w 830"/>
                    <a:gd name="T107" fmla="*/ 0 h 2500"/>
                    <a:gd name="T108" fmla="*/ 1 w 830"/>
                    <a:gd name="T109" fmla="*/ 0 h 2500"/>
                    <a:gd name="T110" fmla="*/ 1 w 830"/>
                    <a:gd name="T111" fmla="*/ 0 h 2500"/>
                    <a:gd name="T112" fmla="*/ 0 w 830"/>
                    <a:gd name="T113" fmla="*/ 0 h 250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830"/>
                    <a:gd name="T172" fmla="*/ 0 h 2500"/>
                    <a:gd name="T173" fmla="*/ 830 w 830"/>
                    <a:gd name="T174" fmla="*/ 2500 h 250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830" h="2500">
                      <a:moveTo>
                        <a:pt x="830" y="0"/>
                      </a:moveTo>
                      <a:lnTo>
                        <a:pt x="829" y="128"/>
                      </a:lnTo>
                      <a:lnTo>
                        <a:pt x="826" y="255"/>
                      </a:lnTo>
                      <a:lnTo>
                        <a:pt x="821" y="380"/>
                      </a:lnTo>
                      <a:lnTo>
                        <a:pt x="813" y="504"/>
                      </a:lnTo>
                      <a:lnTo>
                        <a:pt x="805" y="624"/>
                      </a:lnTo>
                      <a:lnTo>
                        <a:pt x="793" y="743"/>
                      </a:lnTo>
                      <a:lnTo>
                        <a:pt x="780" y="859"/>
                      </a:lnTo>
                      <a:lnTo>
                        <a:pt x="765" y="973"/>
                      </a:lnTo>
                      <a:lnTo>
                        <a:pt x="757" y="1029"/>
                      </a:lnTo>
                      <a:lnTo>
                        <a:pt x="749" y="1084"/>
                      </a:lnTo>
                      <a:lnTo>
                        <a:pt x="740" y="1138"/>
                      </a:lnTo>
                      <a:lnTo>
                        <a:pt x="730" y="1191"/>
                      </a:lnTo>
                      <a:lnTo>
                        <a:pt x="720" y="1244"/>
                      </a:lnTo>
                      <a:lnTo>
                        <a:pt x="710" y="1296"/>
                      </a:lnTo>
                      <a:lnTo>
                        <a:pt x="699" y="1347"/>
                      </a:lnTo>
                      <a:lnTo>
                        <a:pt x="688" y="1397"/>
                      </a:lnTo>
                      <a:lnTo>
                        <a:pt x="677" y="1447"/>
                      </a:lnTo>
                      <a:lnTo>
                        <a:pt x="665" y="1495"/>
                      </a:lnTo>
                      <a:lnTo>
                        <a:pt x="653" y="1544"/>
                      </a:lnTo>
                      <a:lnTo>
                        <a:pt x="641" y="1590"/>
                      </a:lnTo>
                      <a:lnTo>
                        <a:pt x="628" y="1636"/>
                      </a:lnTo>
                      <a:lnTo>
                        <a:pt x="614" y="1680"/>
                      </a:lnTo>
                      <a:lnTo>
                        <a:pt x="601" y="1725"/>
                      </a:lnTo>
                      <a:lnTo>
                        <a:pt x="587" y="1768"/>
                      </a:lnTo>
                      <a:lnTo>
                        <a:pt x="573" y="1809"/>
                      </a:lnTo>
                      <a:lnTo>
                        <a:pt x="558" y="1850"/>
                      </a:lnTo>
                      <a:lnTo>
                        <a:pt x="543" y="1890"/>
                      </a:lnTo>
                      <a:lnTo>
                        <a:pt x="528" y="1928"/>
                      </a:lnTo>
                      <a:lnTo>
                        <a:pt x="512" y="1966"/>
                      </a:lnTo>
                      <a:lnTo>
                        <a:pt x="497" y="2003"/>
                      </a:lnTo>
                      <a:lnTo>
                        <a:pt x="480" y="2039"/>
                      </a:lnTo>
                      <a:lnTo>
                        <a:pt x="464" y="2073"/>
                      </a:lnTo>
                      <a:lnTo>
                        <a:pt x="447" y="2106"/>
                      </a:lnTo>
                      <a:lnTo>
                        <a:pt x="430" y="2138"/>
                      </a:lnTo>
                      <a:lnTo>
                        <a:pt x="413" y="2169"/>
                      </a:lnTo>
                      <a:lnTo>
                        <a:pt x="396" y="2198"/>
                      </a:lnTo>
                      <a:lnTo>
                        <a:pt x="378" y="2226"/>
                      </a:lnTo>
                      <a:lnTo>
                        <a:pt x="359" y="2254"/>
                      </a:lnTo>
                      <a:lnTo>
                        <a:pt x="342" y="2279"/>
                      </a:lnTo>
                      <a:lnTo>
                        <a:pt x="323" y="2303"/>
                      </a:lnTo>
                      <a:lnTo>
                        <a:pt x="304" y="2327"/>
                      </a:lnTo>
                      <a:lnTo>
                        <a:pt x="285" y="2349"/>
                      </a:lnTo>
                      <a:lnTo>
                        <a:pt x="266" y="2368"/>
                      </a:lnTo>
                      <a:lnTo>
                        <a:pt x="246" y="2387"/>
                      </a:lnTo>
                      <a:lnTo>
                        <a:pt x="226" y="2405"/>
                      </a:lnTo>
                      <a:lnTo>
                        <a:pt x="207" y="2421"/>
                      </a:lnTo>
                      <a:lnTo>
                        <a:pt x="187" y="2436"/>
                      </a:lnTo>
                      <a:lnTo>
                        <a:pt x="167" y="2449"/>
                      </a:lnTo>
                      <a:lnTo>
                        <a:pt x="146" y="2461"/>
                      </a:lnTo>
                      <a:lnTo>
                        <a:pt x="126" y="2471"/>
                      </a:lnTo>
                      <a:lnTo>
                        <a:pt x="106" y="2480"/>
                      </a:lnTo>
                      <a:lnTo>
                        <a:pt x="85" y="2486"/>
                      </a:lnTo>
                      <a:lnTo>
                        <a:pt x="64" y="2493"/>
                      </a:lnTo>
                      <a:lnTo>
                        <a:pt x="42" y="2496"/>
                      </a:lnTo>
                      <a:lnTo>
                        <a:pt x="21" y="2499"/>
                      </a:lnTo>
                      <a:lnTo>
                        <a:pt x="0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59" name="Line 84"/>
                <p:cNvSpPr>
                  <a:spLocks noChangeShapeType="1"/>
                </p:cNvSpPr>
                <p:nvPr/>
              </p:nvSpPr>
              <p:spPr bwMode="auto">
                <a:xfrm>
                  <a:off x="1292" y="2931"/>
                  <a:ext cx="1" cy="873"/>
                </a:xfrm>
                <a:prstGeom prst="line">
                  <a:avLst/>
                </a:prstGeom>
                <a:noFill/>
                <a:ln w="12700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60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1181" y="3320"/>
                  <a:ext cx="208" cy="3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61" name="Line 86"/>
                <p:cNvSpPr>
                  <a:spLocks noChangeShapeType="1"/>
                </p:cNvSpPr>
                <p:nvPr/>
              </p:nvSpPr>
              <p:spPr bwMode="auto">
                <a:xfrm>
                  <a:off x="1194" y="3324"/>
                  <a:ext cx="208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62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19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63" name="Line 88"/>
                <p:cNvSpPr>
                  <a:spLocks noChangeShapeType="1"/>
                </p:cNvSpPr>
                <p:nvPr/>
              </p:nvSpPr>
              <p:spPr bwMode="auto">
                <a:xfrm>
                  <a:off x="120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64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1204" y="3258"/>
                  <a:ext cx="166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65" name="Line 90"/>
                <p:cNvSpPr>
                  <a:spLocks noChangeShapeType="1"/>
                </p:cNvSpPr>
                <p:nvPr/>
              </p:nvSpPr>
              <p:spPr bwMode="auto">
                <a:xfrm>
                  <a:off x="1213" y="3261"/>
                  <a:ext cx="166" cy="2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66" name="Line 91"/>
                <p:cNvSpPr>
                  <a:spLocks noChangeShapeType="1"/>
                </p:cNvSpPr>
                <p:nvPr/>
              </p:nvSpPr>
              <p:spPr bwMode="auto">
                <a:xfrm flipH="1" flipV="1">
                  <a:off x="1221" y="3235"/>
                  <a:ext cx="147" cy="2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67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215" y="3233"/>
                  <a:ext cx="149" cy="2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68" name="Freeform 93"/>
                <p:cNvSpPr>
                  <a:spLocks/>
                </p:cNvSpPr>
                <p:nvPr/>
              </p:nvSpPr>
              <p:spPr bwMode="auto">
                <a:xfrm>
                  <a:off x="1221" y="3151"/>
                  <a:ext cx="137" cy="84"/>
                </a:xfrm>
                <a:custGeom>
                  <a:avLst/>
                  <a:gdLst>
                    <a:gd name="T0" fmla="*/ 0 w 258"/>
                    <a:gd name="T1" fmla="*/ 0 h 205"/>
                    <a:gd name="T2" fmla="*/ 1 w 258"/>
                    <a:gd name="T3" fmla="*/ 0 h 205"/>
                    <a:gd name="T4" fmla="*/ 1 w 258"/>
                    <a:gd name="T5" fmla="*/ 0 h 205"/>
                    <a:gd name="T6" fmla="*/ 1 w 258"/>
                    <a:gd name="T7" fmla="*/ 0 h 205"/>
                    <a:gd name="T8" fmla="*/ 1 w 258"/>
                    <a:gd name="T9" fmla="*/ 0 h 20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05"/>
                    <a:gd name="T17" fmla="*/ 258 w 258"/>
                    <a:gd name="T18" fmla="*/ 205 h 20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05">
                      <a:moveTo>
                        <a:pt x="0" y="205"/>
                      </a:moveTo>
                      <a:lnTo>
                        <a:pt x="258" y="147"/>
                      </a:lnTo>
                      <a:lnTo>
                        <a:pt x="23" y="97"/>
                      </a:lnTo>
                      <a:lnTo>
                        <a:pt x="239" y="48"/>
                      </a:lnTo>
                      <a:lnTo>
                        <a:pt x="40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69" name="Freeform 94"/>
                <p:cNvSpPr>
                  <a:spLocks/>
                </p:cNvSpPr>
                <p:nvPr/>
              </p:nvSpPr>
              <p:spPr bwMode="auto">
                <a:xfrm>
                  <a:off x="1227" y="3151"/>
                  <a:ext cx="137" cy="82"/>
                </a:xfrm>
                <a:custGeom>
                  <a:avLst/>
                  <a:gdLst>
                    <a:gd name="T0" fmla="*/ 1 w 257"/>
                    <a:gd name="T1" fmla="*/ 0 h 203"/>
                    <a:gd name="T2" fmla="*/ 0 w 257"/>
                    <a:gd name="T3" fmla="*/ 0 h 203"/>
                    <a:gd name="T4" fmla="*/ 1 w 257"/>
                    <a:gd name="T5" fmla="*/ 0 h 203"/>
                    <a:gd name="T6" fmla="*/ 1 w 257"/>
                    <a:gd name="T7" fmla="*/ 0 h 203"/>
                    <a:gd name="T8" fmla="*/ 1 w 257"/>
                    <a:gd name="T9" fmla="*/ 0 h 2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7"/>
                    <a:gd name="T16" fmla="*/ 0 h 203"/>
                    <a:gd name="T17" fmla="*/ 257 w 257"/>
                    <a:gd name="T18" fmla="*/ 203 h 2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7" h="203">
                      <a:moveTo>
                        <a:pt x="257" y="203"/>
                      </a:moveTo>
                      <a:lnTo>
                        <a:pt x="0" y="147"/>
                      </a:lnTo>
                      <a:lnTo>
                        <a:pt x="235" y="95"/>
                      </a:lnTo>
                      <a:lnTo>
                        <a:pt x="19" y="46"/>
                      </a:lnTo>
                      <a:lnTo>
                        <a:pt x="21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70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1167" y="3355"/>
                  <a:ext cx="235" cy="4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71" name="Line 96"/>
                <p:cNvSpPr>
                  <a:spLocks noChangeShapeType="1"/>
                </p:cNvSpPr>
                <p:nvPr/>
              </p:nvSpPr>
              <p:spPr bwMode="auto">
                <a:xfrm>
                  <a:off x="1167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72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1114" y="3445"/>
                  <a:ext cx="328" cy="5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73" name="Line 98"/>
                <p:cNvSpPr>
                  <a:spLocks noChangeShapeType="1"/>
                </p:cNvSpPr>
                <p:nvPr/>
              </p:nvSpPr>
              <p:spPr bwMode="auto">
                <a:xfrm>
                  <a:off x="1181" y="3355"/>
                  <a:ext cx="237" cy="4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74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1143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75" name="Line 100"/>
                <p:cNvSpPr>
                  <a:spLocks noChangeShapeType="1"/>
                </p:cNvSpPr>
                <p:nvPr/>
              </p:nvSpPr>
              <p:spPr bwMode="auto">
                <a:xfrm>
                  <a:off x="1143" y="3447"/>
                  <a:ext cx="328" cy="5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76" name="Line 101"/>
                <p:cNvSpPr>
                  <a:spLocks noChangeShapeType="1"/>
                </p:cNvSpPr>
                <p:nvPr/>
              </p:nvSpPr>
              <p:spPr bwMode="auto">
                <a:xfrm>
                  <a:off x="1114" y="3503"/>
                  <a:ext cx="403" cy="6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77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1066" y="3501"/>
                  <a:ext cx="405" cy="7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78" name="Line 103"/>
                <p:cNvSpPr>
                  <a:spLocks noChangeShapeType="1"/>
                </p:cNvSpPr>
                <p:nvPr/>
              </p:nvSpPr>
              <p:spPr bwMode="auto">
                <a:xfrm>
                  <a:off x="1066" y="3574"/>
                  <a:ext cx="558" cy="9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79" name="Line 104"/>
                <p:cNvSpPr>
                  <a:spLocks noChangeShapeType="1"/>
                </p:cNvSpPr>
                <p:nvPr/>
              </p:nvSpPr>
              <p:spPr bwMode="auto">
                <a:xfrm flipH="1">
                  <a:off x="961" y="3572"/>
                  <a:ext cx="556" cy="9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0" name="Freeform 105"/>
                <p:cNvSpPr>
                  <a:spLocks/>
                </p:cNvSpPr>
                <p:nvPr/>
              </p:nvSpPr>
              <p:spPr bwMode="auto">
                <a:xfrm>
                  <a:off x="963" y="3671"/>
                  <a:ext cx="661" cy="70"/>
                </a:xfrm>
                <a:custGeom>
                  <a:avLst/>
                  <a:gdLst>
                    <a:gd name="T0" fmla="*/ 0 w 1258"/>
                    <a:gd name="T1" fmla="*/ 0 h 174"/>
                    <a:gd name="T2" fmla="*/ 1 w 1258"/>
                    <a:gd name="T3" fmla="*/ 0 h 174"/>
                    <a:gd name="T4" fmla="*/ 1 w 1258"/>
                    <a:gd name="T5" fmla="*/ 0 h 174"/>
                    <a:gd name="T6" fmla="*/ 0 60000 65536"/>
                    <a:gd name="T7" fmla="*/ 0 60000 65536"/>
                    <a:gd name="T8" fmla="*/ 0 60000 65536"/>
                    <a:gd name="T9" fmla="*/ 0 w 1258"/>
                    <a:gd name="T10" fmla="*/ 0 h 174"/>
                    <a:gd name="T11" fmla="*/ 1258 w 1258"/>
                    <a:gd name="T12" fmla="*/ 174 h 17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58" h="174">
                      <a:moveTo>
                        <a:pt x="0" y="0"/>
                      </a:moveTo>
                      <a:lnTo>
                        <a:pt x="626" y="174"/>
                      </a:lnTo>
                      <a:lnTo>
                        <a:pt x="1258" y="1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1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1242" y="3133"/>
                  <a:ext cx="97" cy="1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2" name="Freeform 107"/>
                <p:cNvSpPr>
                  <a:spLocks/>
                </p:cNvSpPr>
                <p:nvPr/>
              </p:nvSpPr>
              <p:spPr bwMode="auto">
                <a:xfrm>
                  <a:off x="1246" y="3116"/>
                  <a:ext cx="97" cy="35"/>
                </a:xfrm>
                <a:custGeom>
                  <a:avLst/>
                  <a:gdLst>
                    <a:gd name="T0" fmla="*/ 1 w 183"/>
                    <a:gd name="T1" fmla="*/ 0 h 84"/>
                    <a:gd name="T2" fmla="*/ 0 w 183"/>
                    <a:gd name="T3" fmla="*/ 0 h 84"/>
                    <a:gd name="T4" fmla="*/ 1 w 183"/>
                    <a:gd name="T5" fmla="*/ 0 h 84"/>
                    <a:gd name="T6" fmla="*/ 0 60000 65536"/>
                    <a:gd name="T7" fmla="*/ 0 60000 65536"/>
                    <a:gd name="T8" fmla="*/ 0 60000 65536"/>
                    <a:gd name="T9" fmla="*/ 0 w 183"/>
                    <a:gd name="T10" fmla="*/ 0 h 84"/>
                    <a:gd name="T11" fmla="*/ 183 w 183"/>
                    <a:gd name="T12" fmla="*/ 84 h 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3" h="84">
                      <a:moveTo>
                        <a:pt x="183" y="84"/>
                      </a:moveTo>
                      <a:lnTo>
                        <a:pt x="0" y="40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3" name="Line 108"/>
                <p:cNvSpPr>
                  <a:spLocks noChangeShapeType="1"/>
                </p:cNvSpPr>
                <p:nvPr/>
              </p:nvSpPr>
              <p:spPr bwMode="auto">
                <a:xfrm flipH="1" flipV="1">
                  <a:off x="1248" y="3116"/>
                  <a:ext cx="89" cy="1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4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1251" y="3100"/>
                  <a:ext cx="81" cy="1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5" name="Line 110"/>
                <p:cNvSpPr>
                  <a:spLocks noChangeShapeType="1"/>
                </p:cNvSpPr>
                <p:nvPr/>
              </p:nvSpPr>
              <p:spPr bwMode="auto">
                <a:xfrm flipH="1" flipV="1">
                  <a:off x="1253" y="3101"/>
                  <a:ext cx="8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6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1253" y="3085"/>
                  <a:ext cx="75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7" name="Line 112"/>
                <p:cNvSpPr>
                  <a:spLocks noChangeShapeType="1"/>
                </p:cNvSpPr>
                <p:nvPr/>
              </p:nvSpPr>
              <p:spPr bwMode="auto">
                <a:xfrm flipH="1" flipV="1">
                  <a:off x="1255" y="3087"/>
                  <a:ext cx="77" cy="1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8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1255" y="3072"/>
                  <a:ext cx="7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9" name="Line 114"/>
                <p:cNvSpPr>
                  <a:spLocks noChangeShapeType="1"/>
                </p:cNvSpPr>
                <p:nvPr/>
              </p:nvSpPr>
              <p:spPr bwMode="auto">
                <a:xfrm flipH="1" flipV="1">
                  <a:off x="1259" y="3072"/>
                  <a:ext cx="69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90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1259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91" name="Line 116"/>
                <p:cNvSpPr>
                  <a:spLocks noChangeShapeType="1"/>
                </p:cNvSpPr>
                <p:nvPr/>
              </p:nvSpPr>
              <p:spPr bwMode="auto">
                <a:xfrm flipH="1" flipV="1">
                  <a:off x="1261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92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1261" y="3044"/>
                  <a:ext cx="61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93" name="Line 118"/>
                <p:cNvSpPr>
                  <a:spLocks noChangeShapeType="1"/>
                </p:cNvSpPr>
                <p:nvPr/>
              </p:nvSpPr>
              <p:spPr bwMode="auto">
                <a:xfrm flipH="1" flipV="1">
                  <a:off x="1263" y="3044"/>
                  <a:ext cx="6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94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1263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95" name="Line 120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96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1265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97" name="Line 122"/>
                <p:cNvSpPr>
                  <a:spLocks noChangeShapeType="1"/>
                </p:cNvSpPr>
                <p:nvPr/>
              </p:nvSpPr>
              <p:spPr bwMode="auto">
                <a:xfrm flipH="1" flipV="1">
                  <a:off x="1267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98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1267" y="3008"/>
                  <a:ext cx="4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99" name="Freeform 124"/>
                <p:cNvSpPr>
                  <a:spLocks/>
                </p:cNvSpPr>
                <p:nvPr/>
              </p:nvSpPr>
              <p:spPr bwMode="auto">
                <a:xfrm>
                  <a:off x="1267" y="2996"/>
                  <a:ext cx="51" cy="23"/>
                </a:xfrm>
                <a:custGeom>
                  <a:avLst/>
                  <a:gdLst>
                    <a:gd name="T0" fmla="*/ 1 w 94"/>
                    <a:gd name="T1" fmla="*/ 0 h 55"/>
                    <a:gd name="T2" fmla="*/ 0 w 94"/>
                    <a:gd name="T3" fmla="*/ 0 h 55"/>
                    <a:gd name="T4" fmla="*/ 1 w 94"/>
                    <a:gd name="T5" fmla="*/ 0 h 55"/>
                    <a:gd name="T6" fmla="*/ 0 60000 65536"/>
                    <a:gd name="T7" fmla="*/ 0 60000 65536"/>
                    <a:gd name="T8" fmla="*/ 0 60000 65536"/>
                    <a:gd name="T9" fmla="*/ 0 w 94"/>
                    <a:gd name="T10" fmla="*/ 0 h 55"/>
                    <a:gd name="T11" fmla="*/ 94 w 94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4" h="55">
                      <a:moveTo>
                        <a:pt x="94" y="55"/>
                      </a:moveTo>
                      <a:lnTo>
                        <a:pt x="0" y="27"/>
                      </a:lnTo>
                      <a:lnTo>
                        <a:pt x="8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00" name="Line 125"/>
                <p:cNvSpPr>
                  <a:spLocks noChangeShapeType="1"/>
                </p:cNvSpPr>
                <p:nvPr/>
              </p:nvSpPr>
              <p:spPr bwMode="auto">
                <a:xfrm flipH="1" flipV="1">
                  <a:off x="1272" y="2986"/>
                  <a:ext cx="41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01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1272" y="2976"/>
                  <a:ext cx="39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02" name="Line 127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75"/>
                  <a:ext cx="3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03" name="Line 128"/>
                <p:cNvSpPr>
                  <a:spLocks noChangeShapeType="1"/>
                </p:cNvSpPr>
                <p:nvPr/>
              </p:nvSpPr>
              <p:spPr bwMode="auto">
                <a:xfrm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04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05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06" name="Line 131"/>
                <p:cNvSpPr>
                  <a:spLocks noChangeShapeType="1"/>
                </p:cNvSpPr>
                <p:nvPr/>
              </p:nvSpPr>
              <p:spPr bwMode="auto">
                <a:xfrm flipH="1"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07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1278" y="2929"/>
                  <a:ext cx="2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08" name="Line 133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902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09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10" name="Line 13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11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1282" y="2893"/>
                  <a:ext cx="21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12" name="Line 13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86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13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1282" y="2881"/>
                  <a:ext cx="19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14" name="Freeform 139"/>
                <p:cNvSpPr>
                  <a:spLocks/>
                </p:cNvSpPr>
                <p:nvPr/>
              </p:nvSpPr>
              <p:spPr bwMode="auto">
                <a:xfrm>
                  <a:off x="1284" y="2876"/>
                  <a:ext cx="17" cy="12"/>
                </a:xfrm>
                <a:custGeom>
                  <a:avLst/>
                  <a:gdLst>
                    <a:gd name="T0" fmla="*/ 1 w 34"/>
                    <a:gd name="T1" fmla="*/ 0 h 27"/>
                    <a:gd name="T2" fmla="*/ 0 w 34"/>
                    <a:gd name="T3" fmla="*/ 0 h 27"/>
                    <a:gd name="T4" fmla="*/ 1 w 34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34"/>
                    <a:gd name="T10" fmla="*/ 0 h 27"/>
                    <a:gd name="T11" fmla="*/ 34 w 34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" h="27">
                      <a:moveTo>
                        <a:pt x="34" y="27"/>
                      </a:moveTo>
                      <a:lnTo>
                        <a:pt x="0" y="11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15" name="Line 140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6"/>
                  <a:ext cx="17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16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1284" y="2871"/>
                  <a:ext cx="17" cy="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17" name="Line 142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0"/>
                  <a:ext cx="1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18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1284" y="2866"/>
                  <a:ext cx="17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19" name="Freeform 144"/>
                <p:cNvSpPr>
                  <a:spLocks/>
                </p:cNvSpPr>
                <p:nvPr/>
              </p:nvSpPr>
              <p:spPr bwMode="auto">
                <a:xfrm>
                  <a:off x="1284" y="2860"/>
                  <a:ext cx="15" cy="11"/>
                </a:xfrm>
                <a:custGeom>
                  <a:avLst/>
                  <a:gdLst>
                    <a:gd name="T0" fmla="*/ 1 w 28"/>
                    <a:gd name="T1" fmla="*/ 0 h 27"/>
                    <a:gd name="T2" fmla="*/ 0 w 28"/>
                    <a:gd name="T3" fmla="*/ 0 h 27"/>
                    <a:gd name="T4" fmla="*/ 1 w 28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28"/>
                    <a:gd name="T10" fmla="*/ 0 h 27"/>
                    <a:gd name="T11" fmla="*/ 28 w 28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" h="27">
                      <a:moveTo>
                        <a:pt x="28" y="27"/>
                      </a:moveTo>
                      <a:lnTo>
                        <a:pt x="0" y="12"/>
                      </a:lnTo>
                      <a:lnTo>
                        <a:pt x="2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20" name="Line 14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60"/>
                  <a:ext cx="17" cy="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21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1286" y="2856"/>
                  <a:ext cx="13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22" name="Line 14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55"/>
                  <a:ext cx="15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55" name="AutoShape 178"/>
              <p:cNvSpPr>
                <a:spLocks noChangeArrowheads="1"/>
              </p:cNvSpPr>
              <p:nvPr/>
            </p:nvSpPr>
            <p:spPr bwMode="auto">
              <a:xfrm rot="5400000">
                <a:off x="2684450" y="2827867"/>
                <a:ext cx="368843" cy="415219"/>
              </a:xfrm>
              <a:prstGeom prst="hexagon">
                <a:avLst>
                  <a:gd name="adj" fmla="val 25000"/>
                  <a:gd name="vf" fmla="val 115470"/>
                </a:avLst>
              </a:prstGeom>
              <a:gradFill rotWithShape="1">
                <a:gsLst>
                  <a:gs pos="0">
                    <a:srgbClr val="4BACC6">
                      <a:tint val="50000"/>
                      <a:satMod val="300000"/>
                    </a:srgbClr>
                  </a:gs>
                  <a:gs pos="100000">
                    <a:schemeClr val="bg1"/>
                  </a:gs>
                </a:gsLst>
                <a:lin ang="16200000" scaled="1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>
                <a:defPPr>
                  <a:defRPr lang="en-GB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500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56" name="Group 81"/>
              <p:cNvGrpSpPr>
                <a:grpSpLocks/>
              </p:cNvGrpSpPr>
              <p:nvPr/>
            </p:nvGrpSpPr>
            <p:grpSpPr bwMode="auto">
              <a:xfrm>
                <a:off x="2820413" y="2695082"/>
                <a:ext cx="127591" cy="389612"/>
                <a:chOff x="856" y="2672"/>
                <a:chExt cx="871" cy="1132"/>
              </a:xfrm>
            </p:grpSpPr>
            <p:sp>
              <p:nvSpPr>
                <p:cNvPr id="291" name="Freeform 82"/>
                <p:cNvSpPr>
                  <a:spLocks/>
                </p:cNvSpPr>
                <p:nvPr/>
              </p:nvSpPr>
              <p:spPr bwMode="auto">
                <a:xfrm>
                  <a:off x="1293" y="2672"/>
                  <a:ext cx="434" cy="1028"/>
                </a:xfrm>
                <a:custGeom>
                  <a:avLst/>
                  <a:gdLst>
                    <a:gd name="T0" fmla="*/ 0 w 831"/>
                    <a:gd name="T1" fmla="*/ 0 h 2500"/>
                    <a:gd name="T2" fmla="*/ 1 w 831"/>
                    <a:gd name="T3" fmla="*/ 0 h 2500"/>
                    <a:gd name="T4" fmla="*/ 1 w 831"/>
                    <a:gd name="T5" fmla="*/ 0 h 2500"/>
                    <a:gd name="T6" fmla="*/ 1 w 831"/>
                    <a:gd name="T7" fmla="*/ 0 h 2500"/>
                    <a:gd name="T8" fmla="*/ 1 w 831"/>
                    <a:gd name="T9" fmla="*/ 0 h 2500"/>
                    <a:gd name="T10" fmla="*/ 1 w 831"/>
                    <a:gd name="T11" fmla="*/ 0 h 2500"/>
                    <a:gd name="T12" fmla="*/ 1 w 831"/>
                    <a:gd name="T13" fmla="*/ 0 h 2500"/>
                    <a:gd name="T14" fmla="*/ 1 w 831"/>
                    <a:gd name="T15" fmla="*/ 0 h 2500"/>
                    <a:gd name="T16" fmla="*/ 1 w 831"/>
                    <a:gd name="T17" fmla="*/ 0 h 2500"/>
                    <a:gd name="T18" fmla="*/ 1 w 831"/>
                    <a:gd name="T19" fmla="*/ 0 h 2500"/>
                    <a:gd name="T20" fmla="*/ 1 w 831"/>
                    <a:gd name="T21" fmla="*/ 0 h 2500"/>
                    <a:gd name="T22" fmla="*/ 1 w 831"/>
                    <a:gd name="T23" fmla="*/ 0 h 2500"/>
                    <a:gd name="T24" fmla="*/ 1 w 831"/>
                    <a:gd name="T25" fmla="*/ 0 h 2500"/>
                    <a:gd name="T26" fmla="*/ 1 w 831"/>
                    <a:gd name="T27" fmla="*/ 0 h 2500"/>
                    <a:gd name="T28" fmla="*/ 1 w 831"/>
                    <a:gd name="T29" fmla="*/ 0 h 2500"/>
                    <a:gd name="T30" fmla="*/ 1 w 831"/>
                    <a:gd name="T31" fmla="*/ 0 h 2500"/>
                    <a:gd name="T32" fmla="*/ 1 w 831"/>
                    <a:gd name="T33" fmla="*/ 0 h 2500"/>
                    <a:gd name="T34" fmla="*/ 1 w 831"/>
                    <a:gd name="T35" fmla="*/ 0 h 2500"/>
                    <a:gd name="T36" fmla="*/ 1 w 831"/>
                    <a:gd name="T37" fmla="*/ 0 h 2500"/>
                    <a:gd name="T38" fmla="*/ 1 w 831"/>
                    <a:gd name="T39" fmla="*/ 0 h 2500"/>
                    <a:gd name="T40" fmla="*/ 1 w 831"/>
                    <a:gd name="T41" fmla="*/ 0 h 2500"/>
                    <a:gd name="T42" fmla="*/ 1 w 831"/>
                    <a:gd name="T43" fmla="*/ 0 h 2500"/>
                    <a:gd name="T44" fmla="*/ 1 w 831"/>
                    <a:gd name="T45" fmla="*/ 0 h 2500"/>
                    <a:gd name="T46" fmla="*/ 1 w 831"/>
                    <a:gd name="T47" fmla="*/ 0 h 2500"/>
                    <a:gd name="T48" fmla="*/ 1 w 831"/>
                    <a:gd name="T49" fmla="*/ 0 h 2500"/>
                    <a:gd name="T50" fmla="*/ 1 w 831"/>
                    <a:gd name="T51" fmla="*/ 0 h 2500"/>
                    <a:gd name="T52" fmla="*/ 1 w 831"/>
                    <a:gd name="T53" fmla="*/ 0 h 2500"/>
                    <a:gd name="T54" fmla="*/ 1 w 831"/>
                    <a:gd name="T55" fmla="*/ 0 h 2500"/>
                    <a:gd name="T56" fmla="*/ 1 w 831"/>
                    <a:gd name="T57" fmla="*/ 0 h 2500"/>
                    <a:gd name="T58" fmla="*/ 1 w 831"/>
                    <a:gd name="T59" fmla="*/ 0 h 2500"/>
                    <a:gd name="T60" fmla="*/ 1 w 831"/>
                    <a:gd name="T61" fmla="*/ 0 h 2500"/>
                    <a:gd name="T62" fmla="*/ 1 w 831"/>
                    <a:gd name="T63" fmla="*/ 0 h 2500"/>
                    <a:gd name="T64" fmla="*/ 1 w 831"/>
                    <a:gd name="T65" fmla="*/ 0 h 2500"/>
                    <a:gd name="T66" fmla="*/ 1 w 831"/>
                    <a:gd name="T67" fmla="*/ 0 h 2500"/>
                    <a:gd name="T68" fmla="*/ 1 w 831"/>
                    <a:gd name="T69" fmla="*/ 0 h 2500"/>
                    <a:gd name="T70" fmla="*/ 1 w 831"/>
                    <a:gd name="T71" fmla="*/ 0 h 2500"/>
                    <a:gd name="T72" fmla="*/ 1 w 831"/>
                    <a:gd name="T73" fmla="*/ 0 h 2500"/>
                    <a:gd name="T74" fmla="*/ 1 w 831"/>
                    <a:gd name="T75" fmla="*/ 0 h 2500"/>
                    <a:gd name="T76" fmla="*/ 1 w 831"/>
                    <a:gd name="T77" fmla="*/ 0 h 2500"/>
                    <a:gd name="T78" fmla="*/ 1 w 831"/>
                    <a:gd name="T79" fmla="*/ 0 h 2500"/>
                    <a:gd name="T80" fmla="*/ 1 w 831"/>
                    <a:gd name="T81" fmla="*/ 0 h 2500"/>
                    <a:gd name="T82" fmla="*/ 1 w 831"/>
                    <a:gd name="T83" fmla="*/ 0 h 2500"/>
                    <a:gd name="T84" fmla="*/ 1 w 831"/>
                    <a:gd name="T85" fmla="*/ 0 h 2500"/>
                    <a:gd name="T86" fmla="*/ 1 w 831"/>
                    <a:gd name="T87" fmla="*/ 0 h 2500"/>
                    <a:gd name="T88" fmla="*/ 1 w 831"/>
                    <a:gd name="T89" fmla="*/ 0 h 2500"/>
                    <a:gd name="T90" fmla="*/ 1 w 831"/>
                    <a:gd name="T91" fmla="*/ 0 h 2500"/>
                    <a:gd name="T92" fmla="*/ 1 w 831"/>
                    <a:gd name="T93" fmla="*/ 0 h 2500"/>
                    <a:gd name="T94" fmla="*/ 1 w 831"/>
                    <a:gd name="T95" fmla="*/ 0 h 2500"/>
                    <a:gd name="T96" fmla="*/ 1 w 831"/>
                    <a:gd name="T97" fmla="*/ 0 h 2500"/>
                    <a:gd name="T98" fmla="*/ 1 w 831"/>
                    <a:gd name="T99" fmla="*/ 0 h 2500"/>
                    <a:gd name="T100" fmla="*/ 1 w 831"/>
                    <a:gd name="T101" fmla="*/ 0 h 2500"/>
                    <a:gd name="T102" fmla="*/ 1 w 831"/>
                    <a:gd name="T103" fmla="*/ 0 h 2500"/>
                    <a:gd name="T104" fmla="*/ 1 w 831"/>
                    <a:gd name="T105" fmla="*/ 0 h 2500"/>
                    <a:gd name="T106" fmla="*/ 1 w 831"/>
                    <a:gd name="T107" fmla="*/ 0 h 2500"/>
                    <a:gd name="T108" fmla="*/ 1 w 831"/>
                    <a:gd name="T109" fmla="*/ 0 h 2500"/>
                    <a:gd name="T110" fmla="*/ 1 w 831"/>
                    <a:gd name="T111" fmla="*/ 0 h 2500"/>
                    <a:gd name="T112" fmla="*/ 1 w 831"/>
                    <a:gd name="T113" fmla="*/ 0 h 2500"/>
                    <a:gd name="T114" fmla="*/ 1 w 831"/>
                    <a:gd name="T115" fmla="*/ 0 h 2500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831"/>
                    <a:gd name="T175" fmla="*/ 0 h 2500"/>
                    <a:gd name="T176" fmla="*/ 831 w 831"/>
                    <a:gd name="T177" fmla="*/ 2500 h 2500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831" h="2500">
                      <a:moveTo>
                        <a:pt x="0" y="0"/>
                      </a:moveTo>
                      <a:lnTo>
                        <a:pt x="1" y="128"/>
                      </a:lnTo>
                      <a:lnTo>
                        <a:pt x="4" y="255"/>
                      </a:lnTo>
                      <a:lnTo>
                        <a:pt x="10" y="380"/>
                      </a:lnTo>
                      <a:lnTo>
                        <a:pt x="17" y="504"/>
                      </a:lnTo>
                      <a:lnTo>
                        <a:pt x="26" y="624"/>
                      </a:lnTo>
                      <a:lnTo>
                        <a:pt x="37" y="743"/>
                      </a:lnTo>
                      <a:lnTo>
                        <a:pt x="50" y="859"/>
                      </a:lnTo>
                      <a:lnTo>
                        <a:pt x="66" y="973"/>
                      </a:lnTo>
                      <a:lnTo>
                        <a:pt x="74" y="1029"/>
                      </a:lnTo>
                      <a:lnTo>
                        <a:pt x="82" y="1084"/>
                      </a:lnTo>
                      <a:lnTo>
                        <a:pt x="91" y="1138"/>
                      </a:lnTo>
                      <a:lnTo>
                        <a:pt x="101" y="1191"/>
                      </a:lnTo>
                      <a:lnTo>
                        <a:pt x="111" y="1244"/>
                      </a:lnTo>
                      <a:lnTo>
                        <a:pt x="121" y="1296"/>
                      </a:lnTo>
                      <a:lnTo>
                        <a:pt x="131" y="1347"/>
                      </a:lnTo>
                      <a:lnTo>
                        <a:pt x="142" y="1397"/>
                      </a:lnTo>
                      <a:lnTo>
                        <a:pt x="154" y="1447"/>
                      </a:lnTo>
                      <a:lnTo>
                        <a:pt x="166" y="1495"/>
                      </a:lnTo>
                      <a:lnTo>
                        <a:pt x="178" y="1544"/>
                      </a:lnTo>
                      <a:lnTo>
                        <a:pt x="190" y="1590"/>
                      </a:lnTo>
                      <a:lnTo>
                        <a:pt x="203" y="1636"/>
                      </a:lnTo>
                      <a:lnTo>
                        <a:pt x="216" y="1680"/>
                      </a:lnTo>
                      <a:lnTo>
                        <a:pt x="230" y="1725"/>
                      </a:lnTo>
                      <a:lnTo>
                        <a:pt x="244" y="1768"/>
                      </a:lnTo>
                      <a:lnTo>
                        <a:pt x="258" y="1809"/>
                      </a:lnTo>
                      <a:lnTo>
                        <a:pt x="273" y="1850"/>
                      </a:lnTo>
                      <a:lnTo>
                        <a:pt x="288" y="1890"/>
                      </a:lnTo>
                      <a:lnTo>
                        <a:pt x="302" y="1928"/>
                      </a:lnTo>
                      <a:lnTo>
                        <a:pt x="319" y="1966"/>
                      </a:lnTo>
                      <a:lnTo>
                        <a:pt x="334" y="2003"/>
                      </a:lnTo>
                      <a:lnTo>
                        <a:pt x="351" y="2039"/>
                      </a:lnTo>
                      <a:lnTo>
                        <a:pt x="367" y="2073"/>
                      </a:lnTo>
                      <a:lnTo>
                        <a:pt x="384" y="2106"/>
                      </a:lnTo>
                      <a:lnTo>
                        <a:pt x="400" y="2138"/>
                      </a:lnTo>
                      <a:lnTo>
                        <a:pt x="418" y="2169"/>
                      </a:lnTo>
                      <a:lnTo>
                        <a:pt x="435" y="2198"/>
                      </a:lnTo>
                      <a:lnTo>
                        <a:pt x="453" y="2226"/>
                      </a:lnTo>
                      <a:lnTo>
                        <a:pt x="471" y="2254"/>
                      </a:lnTo>
                      <a:lnTo>
                        <a:pt x="489" y="2279"/>
                      </a:lnTo>
                      <a:lnTo>
                        <a:pt x="508" y="2303"/>
                      </a:lnTo>
                      <a:lnTo>
                        <a:pt x="526" y="2327"/>
                      </a:lnTo>
                      <a:lnTo>
                        <a:pt x="545" y="2349"/>
                      </a:lnTo>
                      <a:lnTo>
                        <a:pt x="565" y="2368"/>
                      </a:lnTo>
                      <a:lnTo>
                        <a:pt x="584" y="2387"/>
                      </a:lnTo>
                      <a:lnTo>
                        <a:pt x="603" y="2405"/>
                      </a:lnTo>
                      <a:lnTo>
                        <a:pt x="623" y="2421"/>
                      </a:lnTo>
                      <a:lnTo>
                        <a:pt x="644" y="2436"/>
                      </a:lnTo>
                      <a:lnTo>
                        <a:pt x="664" y="2449"/>
                      </a:lnTo>
                      <a:lnTo>
                        <a:pt x="684" y="2461"/>
                      </a:lnTo>
                      <a:lnTo>
                        <a:pt x="705" y="2471"/>
                      </a:lnTo>
                      <a:lnTo>
                        <a:pt x="725" y="2480"/>
                      </a:lnTo>
                      <a:lnTo>
                        <a:pt x="746" y="2486"/>
                      </a:lnTo>
                      <a:lnTo>
                        <a:pt x="767" y="2493"/>
                      </a:lnTo>
                      <a:lnTo>
                        <a:pt x="788" y="2496"/>
                      </a:lnTo>
                      <a:lnTo>
                        <a:pt x="810" y="2499"/>
                      </a:lnTo>
                      <a:lnTo>
                        <a:pt x="831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92" name="Freeform 83"/>
                <p:cNvSpPr>
                  <a:spLocks/>
                </p:cNvSpPr>
                <p:nvPr/>
              </p:nvSpPr>
              <p:spPr bwMode="auto">
                <a:xfrm>
                  <a:off x="856" y="2672"/>
                  <a:ext cx="437" cy="1028"/>
                </a:xfrm>
                <a:custGeom>
                  <a:avLst/>
                  <a:gdLst>
                    <a:gd name="T0" fmla="*/ 1 w 830"/>
                    <a:gd name="T1" fmla="*/ 0 h 2500"/>
                    <a:gd name="T2" fmla="*/ 1 w 830"/>
                    <a:gd name="T3" fmla="*/ 0 h 2500"/>
                    <a:gd name="T4" fmla="*/ 1 w 830"/>
                    <a:gd name="T5" fmla="*/ 0 h 2500"/>
                    <a:gd name="T6" fmla="*/ 1 w 830"/>
                    <a:gd name="T7" fmla="*/ 0 h 2500"/>
                    <a:gd name="T8" fmla="*/ 1 w 830"/>
                    <a:gd name="T9" fmla="*/ 0 h 2500"/>
                    <a:gd name="T10" fmla="*/ 1 w 830"/>
                    <a:gd name="T11" fmla="*/ 0 h 2500"/>
                    <a:gd name="T12" fmla="*/ 1 w 830"/>
                    <a:gd name="T13" fmla="*/ 0 h 2500"/>
                    <a:gd name="T14" fmla="*/ 1 w 830"/>
                    <a:gd name="T15" fmla="*/ 0 h 2500"/>
                    <a:gd name="T16" fmla="*/ 1 w 830"/>
                    <a:gd name="T17" fmla="*/ 0 h 2500"/>
                    <a:gd name="T18" fmla="*/ 1 w 830"/>
                    <a:gd name="T19" fmla="*/ 0 h 2500"/>
                    <a:gd name="T20" fmla="*/ 1 w 830"/>
                    <a:gd name="T21" fmla="*/ 0 h 2500"/>
                    <a:gd name="T22" fmla="*/ 1 w 830"/>
                    <a:gd name="T23" fmla="*/ 0 h 2500"/>
                    <a:gd name="T24" fmla="*/ 1 w 830"/>
                    <a:gd name="T25" fmla="*/ 0 h 2500"/>
                    <a:gd name="T26" fmla="*/ 1 w 830"/>
                    <a:gd name="T27" fmla="*/ 0 h 2500"/>
                    <a:gd name="T28" fmla="*/ 1 w 830"/>
                    <a:gd name="T29" fmla="*/ 0 h 2500"/>
                    <a:gd name="T30" fmla="*/ 1 w 830"/>
                    <a:gd name="T31" fmla="*/ 0 h 2500"/>
                    <a:gd name="T32" fmla="*/ 1 w 830"/>
                    <a:gd name="T33" fmla="*/ 0 h 2500"/>
                    <a:gd name="T34" fmla="*/ 1 w 830"/>
                    <a:gd name="T35" fmla="*/ 0 h 2500"/>
                    <a:gd name="T36" fmla="*/ 1 w 830"/>
                    <a:gd name="T37" fmla="*/ 0 h 2500"/>
                    <a:gd name="T38" fmla="*/ 1 w 830"/>
                    <a:gd name="T39" fmla="*/ 0 h 2500"/>
                    <a:gd name="T40" fmla="*/ 1 w 830"/>
                    <a:gd name="T41" fmla="*/ 0 h 2500"/>
                    <a:gd name="T42" fmla="*/ 1 w 830"/>
                    <a:gd name="T43" fmla="*/ 0 h 2500"/>
                    <a:gd name="T44" fmla="*/ 1 w 830"/>
                    <a:gd name="T45" fmla="*/ 0 h 2500"/>
                    <a:gd name="T46" fmla="*/ 1 w 830"/>
                    <a:gd name="T47" fmla="*/ 0 h 2500"/>
                    <a:gd name="T48" fmla="*/ 1 w 830"/>
                    <a:gd name="T49" fmla="*/ 0 h 2500"/>
                    <a:gd name="T50" fmla="*/ 1 w 830"/>
                    <a:gd name="T51" fmla="*/ 0 h 2500"/>
                    <a:gd name="T52" fmla="*/ 1 w 830"/>
                    <a:gd name="T53" fmla="*/ 0 h 2500"/>
                    <a:gd name="T54" fmla="*/ 1 w 830"/>
                    <a:gd name="T55" fmla="*/ 0 h 2500"/>
                    <a:gd name="T56" fmla="*/ 1 w 830"/>
                    <a:gd name="T57" fmla="*/ 0 h 2500"/>
                    <a:gd name="T58" fmla="*/ 1 w 830"/>
                    <a:gd name="T59" fmla="*/ 0 h 2500"/>
                    <a:gd name="T60" fmla="*/ 1 w 830"/>
                    <a:gd name="T61" fmla="*/ 0 h 2500"/>
                    <a:gd name="T62" fmla="*/ 1 w 830"/>
                    <a:gd name="T63" fmla="*/ 0 h 2500"/>
                    <a:gd name="T64" fmla="*/ 1 w 830"/>
                    <a:gd name="T65" fmla="*/ 0 h 2500"/>
                    <a:gd name="T66" fmla="*/ 1 w 830"/>
                    <a:gd name="T67" fmla="*/ 0 h 2500"/>
                    <a:gd name="T68" fmla="*/ 1 w 830"/>
                    <a:gd name="T69" fmla="*/ 0 h 2500"/>
                    <a:gd name="T70" fmla="*/ 1 w 830"/>
                    <a:gd name="T71" fmla="*/ 0 h 2500"/>
                    <a:gd name="T72" fmla="*/ 1 w 830"/>
                    <a:gd name="T73" fmla="*/ 0 h 2500"/>
                    <a:gd name="T74" fmla="*/ 1 w 830"/>
                    <a:gd name="T75" fmla="*/ 0 h 2500"/>
                    <a:gd name="T76" fmla="*/ 1 w 830"/>
                    <a:gd name="T77" fmla="*/ 0 h 2500"/>
                    <a:gd name="T78" fmla="*/ 1 w 830"/>
                    <a:gd name="T79" fmla="*/ 0 h 2500"/>
                    <a:gd name="T80" fmla="*/ 1 w 830"/>
                    <a:gd name="T81" fmla="*/ 0 h 2500"/>
                    <a:gd name="T82" fmla="*/ 1 w 830"/>
                    <a:gd name="T83" fmla="*/ 0 h 2500"/>
                    <a:gd name="T84" fmla="*/ 1 w 830"/>
                    <a:gd name="T85" fmla="*/ 0 h 2500"/>
                    <a:gd name="T86" fmla="*/ 1 w 830"/>
                    <a:gd name="T87" fmla="*/ 0 h 2500"/>
                    <a:gd name="T88" fmla="*/ 1 w 830"/>
                    <a:gd name="T89" fmla="*/ 0 h 2500"/>
                    <a:gd name="T90" fmla="*/ 1 w 830"/>
                    <a:gd name="T91" fmla="*/ 0 h 2500"/>
                    <a:gd name="T92" fmla="*/ 1 w 830"/>
                    <a:gd name="T93" fmla="*/ 0 h 2500"/>
                    <a:gd name="T94" fmla="*/ 1 w 830"/>
                    <a:gd name="T95" fmla="*/ 0 h 2500"/>
                    <a:gd name="T96" fmla="*/ 1 w 830"/>
                    <a:gd name="T97" fmla="*/ 0 h 2500"/>
                    <a:gd name="T98" fmla="*/ 1 w 830"/>
                    <a:gd name="T99" fmla="*/ 0 h 2500"/>
                    <a:gd name="T100" fmla="*/ 1 w 830"/>
                    <a:gd name="T101" fmla="*/ 0 h 2500"/>
                    <a:gd name="T102" fmla="*/ 1 w 830"/>
                    <a:gd name="T103" fmla="*/ 0 h 2500"/>
                    <a:gd name="T104" fmla="*/ 1 w 830"/>
                    <a:gd name="T105" fmla="*/ 0 h 2500"/>
                    <a:gd name="T106" fmla="*/ 1 w 830"/>
                    <a:gd name="T107" fmla="*/ 0 h 2500"/>
                    <a:gd name="T108" fmla="*/ 1 w 830"/>
                    <a:gd name="T109" fmla="*/ 0 h 2500"/>
                    <a:gd name="T110" fmla="*/ 1 w 830"/>
                    <a:gd name="T111" fmla="*/ 0 h 2500"/>
                    <a:gd name="T112" fmla="*/ 0 w 830"/>
                    <a:gd name="T113" fmla="*/ 0 h 250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830"/>
                    <a:gd name="T172" fmla="*/ 0 h 2500"/>
                    <a:gd name="T173" fmla="*/ 830 w 830"/>
                    <a:gd name="T174" fmla="*/ 2500 h 250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830" h="2500">
                      <a:moveTo>
                        <a:pt x="830" y="0"/>
                      </a:moveTo>
                      <a:lnTo>
                        <a:pt x="829" y="128"/>
                      </a:lnTo>
                      <a:lnTo>
                        <a:pt x="826" y="255"/>
                      </a:lnTo>
                      <a:lnTo>
                        <a:pt x="821" y="380"/>
                      </a:lnTo>
                      <a:lnTo>
                        <a:pt x="813" y="504"/>
                      </a:lnTo>
                      <a:lnTo>
                        <a:pt x="805" y="624"/>
                      </a:lnTo>
                      <a:lnTo>
                        <a:pt x="793" y="743"/>
                      </a:lnTo>
                      <a:lnTo>
                        <a:pt x="780" y="859"/>
                      </a:lnTo>
                      <a:lnTo>
                        <a:pt x="765" y="973"/>
                      </a:lnTo>
                      <a:lnTo>
                        <a:pt x="757" y="1029"/>
                      </a:lnTo>
                      <a:lnTo>
                        <a:pt x="749" y="1084"/>
                      </a:lnTo>
                      <a:lnTo>
                        <a:pt x="740" y="1138"/>
                      </a:lnTo>
                      <a:lnTo>
                        <a:pt x="730" y="1191"/>
                      </a:lnTo>
                      <a:lnTo>
                        <a:pt x="720" y="1244"/>
                      </a:lnTo>
                      <a:lnTo>
                        <a:pt x="710" y="1296"/>
                      </a:lnTo>
                      <a:lnTo>
                        <a:pt x="699" y="1347"/>
                      </a:lnTo>
                      <a:lnTo>
                        <a:pt x="688" y="1397"/>
                      </a:lnTo>
                      <a:lnTo>
                        <a:pt x="677" y="1447"/>
                      </a:lnTo>
                      <a:lnTo>
                        <a:pt x="665" y="1495"/>
                      </a:lnTo>
                      <a:lnTo>
                        <a:pt x="653" y="1544"/>
                      </a:lnTo>
                      <a:lnTo>
                        <a:pt x="641" y="1590"/>
                      </a:lnTo>
                      <a:lnTo>
                        <a:pt x="628" y="1636"/>
                      </a:lnTo>
                      <a:lnTo>
                        <a:pt x="614" y="1680"/>
                      </a:lnTo>
                      <a:lnTo>
                        <a:pt x="601" y="1725"/>
                      </a:lnTo>
                      <a:lnTo>
                        <a:pt x="587" y="1768"/>
                      </a:lnTo>
                      <a:lnTo>
                        <a:pt x="573" y="1809"/>
                      </a:lnTo>
                      <a:lnTo>
                        <a:pt x="558" y="1850"/>
                      </a:lnTo>
                      <a:lnTo>
                        <a:pt x="543" y="1890"/>
                      </a:lnTo>
                      <a:lnTo>
                        <a:pt x="528" y="1928"/>
                      </a:lnTo>
                      <a:lnTo>
                        <a:pt x="512" y="1966"/>
                      </a:lnTo>
                      <a:lnTo>
                        <a:pt x="497" y="2003"/>
                      </a:lnTo>
                      <a:lnTo>
                        <a:pt x="480" y="2039"/>
                      </a:lnTo>
                      <a:lnTo>
                        <a:pt x="464" y="2073"/>
                      </a:lnTo>
                      <a:lnTo>
                        <a:pt x="447" y="2106"/>
                      </a:lnTo>
                      <a:lnTo>
                        <a:pt x="430" y="2138"/>
                      </a:lnTo>
                      <a:lnTo>
                        <a:pt x="413" y="2169"/>
                      </a:lnTo>
                      <a:lnTo>
                        <a:pt x="396" y="2198"/>
                      </a:lnTo>
                      <a:lnTo>
                        <a:pt x="378" y="2226"/>
                      </a:lnTo>
                      <a:lnTo>
                        <a:pt x="359" y="2254"/>
                      </a:lnTo>
                      <a:lnTo>
                        <a:pt x="342" y="2279"/>
                      </a:lnTo>
                      <a:lnTo>
                        <a:pt x="323" y="2303"/>
                      </a:lnTo>
                      <a:lnTo>
                        <a:pt x="304" y="2327"/>
                      </a:lnTo>
                      <a:lnTo>
                        <a:pt x="285" y="2349"/>
                      </a:lnTo>
                      <a:lnTo>
                        <a:pt x="266" y="2368"/>
                      </a:lnTo>
                      <a:lnTo>
                        <a:pt x="246" y="2387"/>
                      </a:lnTo>
                      <a:lnTo>
                        <a:pt x="226" y="2405"/>
                      </a:lnTo>
                      <a:lnTo>
                        <a:pt x="207" y="2421"/>
                      </a:lnTo>
                      <a:lnTo>
                        <a:pt x="187" y="2436"/>
                      </a:lnTo>
                      <a:lnTo>
                        <a:pt x="167" y="2449"/>
                      </a:lnTo>
                      <a:lnTo>
                        <a:pt x="146" y="2461"/>
                      </a:lnTo>
                      <a:lnTo>
                        <a:pt x="126" y="2471"/>
                      </a:lnTo>
                      <a:lnTo>
                        <a:pt x="106" y="2480"/>
                      </a:lnTo>
                      <a:lnTo>
                        <a:pt x="85" y="2486"/>
                      </a:lnTo>
                      <a:lnTo>
                        <a:pt x="64" y="2493"/>
                      </a:lnTo>
                      <a:lnTo>
                        <a:pt x="42" y="2496"/>
                      </a:lnTo>
                      <a:lnTo>
                        <a:pt x="21" y="2499"/>
                      </a:lnTo>
                      <a:lnTo>
                        <a:pt x="0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93" name="Line 84"/>
                <p:cNvSpPr>
                  <a:spLocks noChangeShapeType="1"/>
                </p:cNvSpPr>
                <p:nvPr/>
              </p:nvSpPr>
              <p:spPr bwMode="auto">
                <a:xfrm>
                  <a:off x="1292" y="2931"/>
                  <a:ext cx="1" cy="873"/>
                </a:xfrm>
                <a:prstGeom prst="line">
                  <a:avLst/>
                </a:prstGeom>
                <a:noFill/>
                <a:ln w="12700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94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1181" y="3320"/>
                  <a:ext cx="208" cy="3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95" name="Line 86"/>
                <p:cNvSpPr>
                  <a:spLocks noChangeShapeType="1"/>
                </p:cNvSpPr>
                <p:nvPr/>
              </p:nvSpPr>
              <p:spPr bwMode="auto">
                <a:xfrm>
                  <a:off x="1194" y="3324"/>
                  <a:ext cx="208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96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19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97" name="Line 88"/>
                <p:cNvSpPr>
                  <a:spLocks noChangeShapeType="1"/>
                </p:cNvSpPr>
                <p:nvPr/>
              </p:nvSpPr>
              <p:spPr bwMode="auto">
                <a:xfrm>
                  <a:off x="120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98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1204" y="3258"/>
                  <a:ext cx="166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99" name="Line 90"/>
                <p:cNvSpPr>
                  <a:spLocks noChangeShapeType="1"/>
                </p:cNvSpPr>
                <p:nvPr/>
              </p:nvSpPr>
              <p:spPr bwMode="auto">
                <a:xfrm>
                  <a:off x="1213" y="3261"/>
                  <a:ext cx="166" cy="2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00" name="Line 91"/>
                <p:cNvSpPr>
                  <a:spLocks noChangeShapeType="1"/>
                </p:cNvSpPr>
                <p:nvPr/>
              </p:nvSpPr>
              <p:spPr bwMode="auto">
                <a:xfrm flipH="1" flipV="1">
                  <a:off x="1221" y="3235"/>
                  <a:ext cx="147" cy="2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01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215" y="3233"/>
                  <a:ext cx="149" cy="2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02" name="Freeform 93"/>
                <p:cNvSpPr>
                  <a:spLocks/>
                </p:cNvSpPr>
                <p:nvPr/>
              </p:nvSpPr>
              <p:spPr bwMode="auto">
                <a:xfrm>
                  <a:off x="1221" y="3151"/>
                  <a:ext cx="137" cy="84"/>
                </a:xfrm>
                <a:custGeom>
                  <a:avLst/>
                  <a:gdLst>
                    <a:gd name="T0" fmla="*/ 0 w 258"/>
                    <a:gd name="T1" fmla="*/ 0 h 205"/>
                    <a:gd name="T2" fmla="*/ 1 w 258"/>
                    <a:gd name="T3" fmla="*/ 0 h 205"/>
                    <a:gd name="T4" fmla="*/ 1 w 258"/>
                    <a:gd name="T5" fmla="*/ 0 h 205"/>
                    <a:gd name="T6" fmla="*/ 1 w 258"/>
                    <a:gd name="T7" fmla="*/ 0 h 205"/>
                    <a:gd name="T8" fmla="*/ 1 w 258"/>
                    <a:gd name="T9" fmla="*/ 0 h 20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05"/>
                    <a:gd name="T17" fmla="*/ 258 w 258"/>
                    <a:gd name="T18" fmla="*/ 205 h 20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05">
                      <a:moveTo>
                        <a:pt x="0" y="205"/>
                      </a:moveTo>
                      <a:lnTo>
                        <a:pt x="258" y="147"/>
                      </a:lnTo>
                      <a:lnTo>
                        <a:pt x="23" y="97"/>
                      </a:lnTo>
                      <a:lnTo>
                        <a:pt x="239" y="48"/>
                      </a:lnTo>
                      <a:lnTo>
                        <a:pt x="40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03" name="Freeform 94"/>
                <p:cNvSpPr>
                  <a:spLocks/>
                </p:cNvSpPr>
                <p:nvPr/>
              </p:nvSpPr>
              <p:spPr bwMode="auto">
                <a:xfrm>
                  <a:off x="1227" y="3151"/>
                  <a:ext cx="137" cy="82"/>
                </a:xfrm>
                <a:custGeom>
                  <a:avLst/>
                  <a:gdLst>
                    <a:gd name="T0" fmla="*/ 1 w 257"/>
                    <a:gd name="T1" fmla="*/ 0 h 203"/>
                    <a:gd name="T2" fmla="*/ 0 w 257"/>
                    <a:gd name="T3" fmla="*/ 0 h 203"/>
                    <a:gd name="T4" fmla="*/ 1 w 257"/>
                    <a:gd name="T5" fmla="*/ 0 h 203"/>
                    <a:gd name="T6" fmla="*/ 1 w 257"/>
                    <a:gd name="T7" fmla="*/ 0 h 203"/>
                    <a:gd name="T8" fmla="*/ 1 w 257"/>
                    <a:gd name="T9" fmla="*/ 0 h 2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7"/>
                    <a:gd name="T16" fmla="*/ 0 h 203"/>
                    <a:gd name="T17" fmla="*/ 257 w 257"/>
                    <a:gd name="T18" fmla="*/ 203 h 2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7" h="203">
                      <a:moveTo>
                        <a:pt x="257" y="203"/>
                      </a:moveTo>
                      <a:lnTo>
                        <a:pt x="0" y="147"/>
                      </a:lnTo>
                      <a:lnTo>
                        <a:pt x="235" y="95"/>
                      </a:lnTo>
                      <a:lnTo>
                        <a:pt x="19" y="46"/>
                      </a:lnTo>
                      <a:lnTo>
                        <a:pt x="21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04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1167" y="3355"/>
                  <a:ext cx="235" cy="4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05" name="Line 96"/>
                <p:cNvSpPr>
                  <a:spLocks noChangeShapeType="1"/>
                </p:cNvSpPr>
                <p:nvPr/>
              </p:nvSpPr>
              <p:spPr bwMode="auto">
                <a:xfrm>
                  <a:off x="1167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06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1114" y="3445"/>
                  <a:ext cx="328" cy="5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07" name="Line 98"/>
                <p:cNvSpPr>
                  <a:spLocks noChangeShapeType="1"/>
                </p:cNvSpPr>
                <p:nvPr/>
              </p:nvSpPr>
              <p:spPr bwMode="auto">
                <a:xfrm>
                  <a:off x="1181" y="3355"/>
                  <a:ext cx="237" cy="4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08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1143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09" name="Line 100"/>
                <p:cNvSpPr>
                  <a:spLocks noChangeShapeType="1"/>
                </p:cNvSpPr>
                <p:nvPr/>
              </p:nvSpPr>
              <p:spPr bwMode="auto">
                <a:xfrm>
                  <a:off x="1143" y="3447"/>
                  <a:ext cx="328" cy="5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10" name="Line 101"/>
                <p:cNvSpPr>
                  <a:spLocks noChangeShapeType="1"/>
                </p:cNvSpPr>
                <p:nvPr/>
              </p:nvSpPr>
              <p:spPr bwMode="auto">
                <a:xfrm>
                  <a:off x="1114" y="3503"/>
                  <a:ext cx="403" cy="6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11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1066" y="3501"/>
                  <a:ext cx="405" cy="7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12" name="Line 103"/>
                <p:cNvSpPr>
                  <a:spLocks noChangeShapeType="1"/>
                </p:cNvSpPr>
                <p:nvPr/>
              </p:nvSpPr>
              <p:spPr bwMode="auto">
                <a:xfrm>
                  <a:off x="1066" y="3574"/>
                  <a:ext cx="558" cy="9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13" name="Line 104"/>
                <p:cNvSpPr>
                  <a:spLocks noChangeShapeType="1"/>
                </p:cNvSpPr>
                <p:nvPr/>
              </p:nvSpPr>
              <p:spPr bwMode="auto">
                <a:xfrm flipH="1">
                  <a:off x="961" y="3572"/>
                  <a:ext cx="556" cy="9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14" name="Freeform 105"/>
                <p:cNvSpPr>
                  <a:spLocks/>
                </p:cNvSpPr>
                <p:nvPr/>
              </p:nvSpPr>
              <p:spPr bwMode="auto">
                <a:xfrm>
                  <a:off x="963" y="3671"/>
                  <a:ext cx="661" cy="70"/>
                </a:xfrm>
                <a:custGeom>
                  <a:avLst/>
                  <a:gdLst>
                    <a:gd name="T0" fmla="*/ 0 w 1258"/>
                    <a:gd name="T1" fmla="*/ 0 h 174"/>
                    <a:gd name="T2" fmla="*/ 1 w 1258"/>
                    <a:gd name="T3" fmla="*/ 0 h 174"/>
                    <a:gd name="T4" fmla="*/ 1 w 1258"/>
                    <a:gd name="T5" fmla="*/ 0 h 174"/>
                    <a:gd name="T6" fmla="*/ 0 60000 65536"/>
                    <a:gd name="T7" fmla="*/ 0 60000 65536"/>
                    <a:gd name="T8" fmla="*/ 0 60000 65536"/>
                    <a:gd name="T9" fmla="*/ 0 w 1258"/>
                    <a:gd name="T10" fmla="*/ 0 h 174"/>
                    <a:gd name="T11" fmla="*/ 1258 w 1258"/>
                    <a:gd name="T12" fmla="*/ 174 h 17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58" h="174">
                      <a:moveTo>
                        <a:pt x="0" y="0"/>
                      </a:moveTo>
                      <a:lnTo>
                        <a:pt x="626" y="174"/>
                      </a:lnTo>
                      <a:lnTo>
                        <a:pt x="1258" y="1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15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1242" y="3133"/>
                  <a:ext cx="97" cy="1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16" name="Freeform 107"/>
                <p:cNvSpPr>
                  <a:spLocks/>
                </p:cNvSpPr>
                <p:nvPr/>
              </p:nvSpPr>
              <p:spPr bwMode="auto">
                <a:xfrm>
                  <a:off x="1246" y="3116"/>
                  <a:ext cx="97" cy="35"/>
                </a:xfrm>
                <a:custGeom>
                  <a:avLst/>
                  <a:gdLst>
                    <a:gd name="T0" fmla="*/ 1 w 183"/>
                    <a:gd name="T1" fmla="*/ 0 h 84"/>
                    <a:gd name="T2" fmla="*/ 0 w 183"/>
                    <a:gd name="T3" fmla="*/ 0 h 84"/>
                    <a:gd name="T4" fmla="*/ 1 w 183"/>
                    <a:gd name="T5" fmla="*/ 0 h 84"/>
                    <a:gd name="T6" fmla="*/ 0 60000 65536"/>
                    <a:gd name="T7" fmla="*/ 0 60000 65536"/>
                    <a:gd name="T8" fmla="*/ 0 60000 65536"/>
                    <a:gd name="T9" fmla="*/ 0 w 183"/>
                    <a:gd name="T10" fmla="*/ 0 h 84"/>
                    <a:gd name="T11" fmla="*/ 183 w 183"/>
                    <a:gd name="T12" fmla="*/ 84 h 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3" h="84">
                      <a:moveTo>
                        <a:pt x="183" y="84"/>
                      </a:moveTo>
                      <a:lnTo>
                        <a:pt x="0" y="40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17" name="Line 108"/>
                <p:cNvSpPr>
                  <a:spLocks noChangeShapeType="1"/>
                </p:cNvSpPr>
                <p:nvPr/>
              </p:nvSpPr>
              <p:spPr bwMode="auto">
                <a:xfrm flipH="1" flipV="1">
                  <a:off x="1248" y="3116"/>
                  <a:ext cx="89" cy="1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18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1251" y="3100"/>
                  <a:ext cx="81" cy="1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19" name="Line 110"/>
                <p:cNvSpPr>
                  <a:spLocks noChangeShapeType="1"/>
                </p:cNvSpPr>
                <p:nvPr/>
              </p:nvSpPr>
              <p:spPr bwMode="auto">
                <a:xfrm flipH="1" flipV="1">
                  <a:off x="1253" y="3101"/>
                  <a:ext cx="8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20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1253" y="3085"/>
                  <a:ext cx="75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21" name="Line 112"/>
                <p:cNvSpPr>
                  <a:spLocks noChangeShapeType="1"/>
                </p:cNvSpPr>
                <p:nvPr/>
              </p:nvSpPr>
              <p:spPr bwMode="auto">
                <a:xfrm flipH="1" flipV="1">
                  <a:off x="1255" y="3087"/>
                  <a:ext cx="77" cy="1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22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1255" y="3072"/>
                  <a:ext cx="7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23" name="Line 114"/>
                <p:cNvSpPr>
                  <a:spLocks noChangeShapeType="1"/>
                </p:cNvSpPr>
                <p:nvPr/>
              </p:nvSpPr>
              <p:spPr bwMode="auto">
                <a:xfrm flipH="1" flipV="1">
                  <a:off x="1412" y="2876"/>
                  <a:ext cx="69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24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1259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25" name="Line 116"/>
                <p:cNvSpPr>
                  <a:spLocks noChangeShapeType="1"/>
                </p:cNvSpPr>
                <p:nvPr/>
              </p:nvSpPr>
              <p:spPr bwMode="auto">
                <a:xfrm flipH="1" flipV="1">
                  <a:off x="1261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26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1261" y="3044"/>
                  <a:ext cx="61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27" name="Line 118"/>
                <p:cNvSpPr>
                  <a:spLocks noChangeShapeType="1"/>
                </p:cNvSpPr>
                <p:nvPr/>
              </p:nvSpPr>
              <p:spPr bwMode="auto">
                <a:xfrm flipH="1" flipV="1">
                  <a:off x="1263" y="3044"/>
                  <a:ext cx="6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28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1263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29" name="Line 120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30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1265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31" name="Line 122"/>
                <p:cNvSpPr>
                  <a:spLocks noChangeShapeType="1"/>
                </p:cNvSpPr>
                <p:nvPr/>
              </p:nvSpPr>
              <p:spPr bwMode="auto">
                <a:xfrm flipH="1" flipV="1">
                  <a:off x="1267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32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1267" y="3008"/>
                  <a:ext cx="4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33" name="Freeform 124"/>
                <p:cNvSpPr>
                  <a:spLocks/>
                </p:cNvSpPr>
                <p:nvPr/>
              </p:nvSpPr>
              <p:spPr bwMode="auto">
                <a:xfrm>
                  <a:off x="1267" y="2996"/>
                  <a:ext cx="51" cy="23"/>
                </a:xfrm>
                <a:custGeom>
                  <a:avLst/>
                  <a:gdLst>
                    <a:gd name="T0" fmla="*/ 1 w 94"/>
                    <a:gd name="T1" fmla="*/ 0 h 55"/>
                    <a:gd name="T2" fmla="*/ 0 w 94"/>
                    <a:gd name="T3" fmla="*/ 0 h 55"/>
                    <a:gd name="T4" fmla="*/ 1 w 94"/>
                    <a:gd name="T5" fmla="*/ 0 h 55"/>
                    <a:gd name="T6" fmla="*/ 0 60000 65536"/>
                    <a:gd name="T7" fmla="*/ 0 60000 65536"/>
                    <a:gd name="T8" fmla="*/ 0 60000 65536"/>
                    <a:gd name="T9" fmla="*/ 0 w 94"/>
                    <a:gd name="T10" fmla="*/ 0 h 55"/>
                    <a:gd name="T11" fmla="*/ 94 w 94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4" h="55">
                      <a:moveTo>
                        <a:pt x="94" y="55"/>
                      </a:moveTo>
                      <a:lnTo>
                        <a:pt x="0" y="27"/>
                      </a:lnTo>
                      <a:lnTo>
                        <a:pt x="8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34" name="Line 125"/>
                <p:cNvSpPr>
                  <a:spLocks noChangeShapeType="1"/>
                </p:cNvSpPr>
                <p:nvPr/>
              </p:nvSpPr>
              <p:spPr bwMode="auto">
                <a:xfrm flipH="1" flipV="1">
                  <a:off x="1272" y="2986"/>
                  <a:ext cx="41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35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1272" y="2976"/>
                  <a:ext cx="39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36" name="Line 127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75"/>
                  <a:ext cx="3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37" name="Line 128"/>
                <p:cNvSpPr>
                  <a:spLocks noChangeShapeType="1"/>
                </p:cNvSpPr>
                <p:nvPr/>
              </p:nvSpPr>
              <p:spPr bwMode="auto">
                <a:xfrm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38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39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40" name="Line 131"/>
                <p:cNvSpPr>
                  <a:spLocks noChangeShapeType="1"/>
                </p:cNvSpPr>
                <p:nvPr/>
              </p:nvSpPr>
              <p:spPr bwMode="auto">
                <a:xfrm flipH="1"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41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1278" y="2929"/>
                  <a:ext cx="2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42" name="Line 133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902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43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44" name="Line 13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45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1282" y="2893"/>
                  <a:ext cx="21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46" name="Line 13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86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47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1282" y="2881"/>
                  <a:ext cx="19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48" name="Freeform 139"/>
                <p:cNvSpPr>
                  <a:spLocks/>
                </p:cNvSpPr>
                <p:nvPr/>
              </p:nvSpPr>
              <p:spPr bwMode="auto">
                <a:xfrm>
                  <a:off x="1284" y="2876"/>
                  <a:ext cx="17" cy="12"/>
                </a:xfrm>
                <a:custGeom>
                  <a:avLst/>
                  <a:gdLst>
                    <a:gd name="T0" fmla="*/ 1 w 34"/>
                    <a:gd name="T1" fmla="*/ 0 h 27"/>
                    <a:gd name="T2" fmla="*/ 0 w 34"/>
                    <a:gd name="T3" fmla="*/ 0 h 27"/>
                    <a:gd name="T4" fmla="*/ 1 w 34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34"/>
                    <a:gd name="T10" fmla="*/ 0 h 27"/>
                    <a:gd name="T11" fmla="*/ 34 w 34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" h="27">
                      <a:moveTo>
                        <a:pt x="34" y="27"/>
                      </a:moveTo>
                      <a:lnTo>
                        <a:pt x="0" y="11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49" name="Line 140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6"/>
                  <a:ext cx="17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50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1284" y="2871"/>
                  <a:ext cx="17" cy="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51" name="Line 142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0"/>
                  <a:ext cx="1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52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1284" y="2866"/>
                  <a:ext cx="17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53" name="Freeform 144"/>
                <p:cNvSpPr>
                  <a:spLocks/>
                </p:cNvSpPr>
                <p:nvPr/>
              </p:nvSpPr>
              <p:spPr bwMode="auto">
                <a:xfrm>
                  <a:off x="1284" y="2860"/>
                  <a:ext cx="15" cy="11"/>
                </a:xfrm>
                <a:custGeom>
                  <a:avLst/>
                  <a:gdLst>
                    <a:gd name="T0" fmla="*/ 1 w 28"/>
                    <a:gd name="T1" fmla="*/ 0 h 27"/>
                    <a:gd name="T2" fmla="*/ 0 w 28"/>
                    <a:gd name="T3" fmla="*/ 0 h 27"/>
                    <a:gd name="T4" fmla="*/ 1 w 28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28"/>
                    <a:gd name="T10" fmla="*/ 0 h 27"/>
                    <a:gd name="T11" fmla="*/ 28 w 28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" h="27">
                      <a:moveTo>
                        <a:pt x="28" y="27"/>
                      </a:moveTo>
                      <a:lnTo>
                        <a:pt x="0" y="12"/>
                      </a:lnTo>
                      <a:lnTo>
                        <a:pt x="2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54" name="Line 14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60"/>
                  <a:ext cx="17" cy="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55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1286" y="2856"/>
                  <a:ext cx="13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56" name="Line 14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55"/>
                  <a:ext cx="15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57" name="Group 81"/>
              <p:cNvGrpSpPr>
                <a:grpSpLocks/>
              </p:cNvGrpSpPr>
              <p:nvPr/>
            </p:nvGrpSpPr>
            <p:grpSpPr bwMode="auto">
              <a:xfrm>
                <a:off x="3025290" y="2971103"/>
                <a:ext cx="127591" cy="389612"/>
                <a:chOff x="856" y="2672"/>
                <a:chExt cx="871" cy="1132"/>
              </a:xfrm>
            </p:grpSpPr>
            <p:sp>
              <p:nvSpPr>
                <p:cNvPr id="225" name="Freeform 82"/>
                <p:cNvSpPr>
                  <a:spLocks/>
                </p:cNvSpPr>
                <p:nvPr/>
              </p:nvSpPr>
              <p:spPr bwMode="auto">
                <a:xfrm>
                  <a:off x="1293" y="2672"/>
                  <a:ext cx="434" cy="1028"/>
                </a:xfrm>
                <a:custGeom>
                  <a:avLst/>
                  <a:gdLst>
                    <a:gd name="T0" fmla="*/ 0 w 831"/>
                    <a:gd name="T1" fmla="*/ 0 h 2500"/>
                    <a:gd name="T2" fmla="*/ 1 w 831"/>
                    <a:gd name="T3" fmla="*/ 0 h 2500"/>
                    <a:gd name="T4" fmla="*/ 1 w 831"/>
                    <a:gd name="T5" fmla="*/ 0 h 2500"/>
                    <a:gd name="T6" fmla="*/ 1 w 831"/>
                    <a:gd name="T7" fmla="*/ 0 h 2500"/>
                    <a:gd name="T8" fmla="*/ 1 w 831"/>
                    <a:gd name="T9" fmla="*/ 0 h 2500"/>
                    <a:gd name="T10" fmla="*/ 1 w 831"/>
                    <a:gd name="T11" fmla="*/ 0 h 2500"/>
                    <a:gd name="T12" fmla="*/ 1 w 831"/>
                    <a:gd name="T13" fmla="*/ 0 h 2500"/>
                    <a:gd name="T14" fmla="*/ 1 w 831"/>
                    <a:gd name="T15" fmla="*/ 0 h 2500"/>
                    <a:gd name="T16" fmla="*/ 1 w 831"/>
                    <a:gd name="T17" fmla="*/ 0 h 2500"/>
                    <a:gd name="T18" fmla="*/ 1 w 831"/>
                    <a:gd name="T19" fmla="*/ 0 h 2500"/>
                    <a:gd name="T20" fmla="*/ 1 w 831"/>
                    <a:gd name="T21" fmla="*/ 0 h 2500"/>
                    <a:gd name="T22" fmla="*/ 1 w 831"/>
                    <a:gd name="T23" fmla="*/ 0 h 2500"/>
                    <a:gd name="T24" fmla="*/ 1 w 831"/>
                    <a:gd name="T25" fmla="*/ 0 h 2500"/>
                    <a:gd name="T26" fmla="*/ 1 w 831"/>
                    <a:gd name="T27" fmla="*/ 0 h 2500"/>
                    <a:gd name="T28" fmla="*/ 1 w 831"/>
                    <a:gd name="T29" fmla="*/ 0 h 2500"/>
                    <a:gd name="T30" fmla="*/ 1 w 831"/>
                    <a:gd name="T31" fmla="*/ 0 h 2500"/>
                    <a:gd name="T32" fmla="*/ 1 w 831"/>
                    <a:gd name="T33" fmla="*/ 0 h 2500"/>
                    <a:gd name="T34" fmla="*/ 1 w 831"/>
                    <a:gd name="T35" fmla="*/ 0 h 2500"/>
                    <a:gd name="T36" fmla="*/ 1 w 831"/>
                    <a:gd name="T37" fmla="*/ 0 h 2500"/>
                    <a:gd name="T38" fmla="*/ 1 w 831"/>
                    <a:gd name="T39" fmla="*/ 0 h 2500"/>
                    <a:gd name="T40" fmla="*/ 1 w 831"/>
                    <a:gd name="T41" fmla="*/ 0 h 2500"/>
                    <a:gd name="T42" fmla="*/ 1 w 831"/>
                    <a:gd name="T43" fmla="*/ 0 h 2500"/>
                    <a:gd name="T44" fmla="*/ 1 w 831"/>
                    <a:gd name="T45" fmla="*/ 0 h 2500"/>
                    <a:gd name="T46" fmla="*/ 1 w 831"/>
                    <a:gd name="T47" fmla="*/ 0 h 2500"/>
                    <a:gd name="T48" fmla="*/ 1 w 831"/>
                    <a:gd name="T49" fmla="*/ 0 h 2500"/>
                    <a:gd name="T50" fmla="*/ 1 w 831"/>
                    <a:gd name="T51" fmla="*/ 0 h 2500"/>
                    <a:gd name="T52" fmla="*/ 1 w 831"/>
                    <a:gd name="T53" fmla="*/ 0 h 2500"/>
                    <a:gd name="T54" fmla="*/ 1 w 831"/>
                    <a:gd name="T55" fmla="*/ 0 h 2500"/>
                    <a:gd name="T56" fmla="*/ 1 w 831"/>
                    <a:gd name="T57" fmla="*/ 0 h 2500"/>
                    <a:gd name="T58" fmla="*/ 1 w 831"/>
                    <a:gd name="T59" fmla="*/ 0 h 2500"/>
                    <a:gd name="T60" fmla="*/ 1 w 831"/>
                    <a:gd name="T61" fmla="*/ 0 h 2500"/>
                    <a:gd name="T62" fmla="*/ 1 w 831"/>
                    <a:gd name="T63" fmla="*/ 0 h 2500"/>
                    <a:gd name="T64" fmla="*/ 1 w 831"/>
                    <a:gd name="T65" fmla="*/ 0 h 2500"/>
                    <a:gd name="T66" fmla="*/ 1 w 831"/>
                    <a:gd name="T67" fmla="*/ 0 h 2500"/>
                    <a:gd name="T68" fmla="*/ 1 w 831"/>
                    <a:gd name="T69" fmla="*/ 0 h 2500"/>
                    <a:gd name="T70" fmla="*/ 1 w 831"/>
                    <a:gd name="T71" fmla="*/ 0 h 2500"/>
                    <a:gd name="T72" fmla="*/ 1 w 831"/>
                    <a:gd name="T73" fmla="*/ 0 h 2500"/>
                    <a:gd name="T74" fmla="*/ 1 w 831"/>
                    <a:gd name="T75" fmla="*/ 0 h 2500"/>
                    <a:gd name="T76" fmla="*/ 1 w 831"/>
                    <a:gd name="T77" fmla="*/ 0 h 2500"/>
                    <a:gd name="T78" fmla="*/ 1 w 831"/>
                    <a:gd name="T79" fmla="*/ 0 h 2500"/>
                    <a:gd name="T80" fmla="*/ 1 w 831"/>
                    <a:gd name="T81" fmla="*/ 0 h 2500"/>
                    <a:gd name="T82" fmla="*/ 1 w 831"/>
                    <a:gd name="T83" fmla="*/ 0 h 2500"/>
                    <a:gd name="T84" fmla="*/ 1 w 831"/>
                    <a:gd name="T85" fmla="*/ 0 h 2500"/>
                    <a:gd name="T86" fmla="*/ 1 w 831"/>
                    <a:gd name="T87" fmla="*/ 0 h 2500"/>
                    <a:gd name="T88" fmla="*/ 1 w 831"/>
                    <a:gd name="T89" fmla="*/ 0 h 2500"/>
                    <a:gd name="T90" fmla="*/ 1 w 831"/>
                    <a:gd name="T91" fmla="*/ 0 h 2500"/>
                    <a:gd name="T92" fmla="*/ 1 w 831"/>
                    <a:gd name="T93" fmla="*/ 0 h 2500"/>
                    <a:gd name="T94" fmla="*/ 1 w 831"/>
                    <a:gd name="T95" fmla="*/ 0 h 2500"/>
                    <a:gd name="T96" fmla="*/ 1 w 831"/>
                    <a:gd name="T97" fmla="*/ 0 h 2500"/>
                    <a:gd name="T98" fmla="*/ 1 w 831"/>
                    <a:gd name="T99" fmla="*/ 0 h 2500"/>
                    <a:gd name="T100" fmla="*/ 1 w 831"/>
                    <a:gd name="T101" fmla="*/ 0 h 2500"/>
                    <a:gd name="T102" fmla="*/ 1 w 831"/>
                    <a:gd name="T103" fmla="*/ 0 h 2500"/>
                    <a:gd name="T104" fmla="*/ 1 w 831"/>
                    <a:gd name="T105" fmla="*/ 0 h 2500"/>
                    <a:gd name="T106" fmla="*/ 1 w 831"/>
                    <a:gd name="T107" fmla="*/ 0 h 2500"/>
                    <a:gd name="T108" fmla="*/ 1 w 831"/>
                    <a:gd name="T109" fmla="*/ 0 h 2500"/>
                    <a:gd name="T110" fmla="*/ 1 w 831"/>
                    <a:gd name="T111" fmla="*/ 0 h 2500"/>
                    <a:gd name="T112" fmla="*/ 1 w 831"/>
                    <a:gd name="T113" fmla="*/ 0 h 2500"/>
                    <a:gd name="T114" fmla="*/ 1 w 831"/>
                    <a:gd name="T115" fmla="*/ 0 h 2500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831"/>
                    <a:gd name="T175" fmla="*/ 0 h 2500"/>
                    <a:gd name="T176" fmla="*/ 831 w 831"/>
                    <a:gd name="T177" fmla="*/ 2500 h 2500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831" h="2500">
                      <a:moveTo>
                        <a:pt x="0" y="0"/>
                      </a:moveTo>
                      <a:lnTo>
                        <a:pt x="1" y="128"/>
                      </a:lnTo>
                      <a:lnTo>
                        <a:pt x="4" y="255"/>
                      </a:lnTo>
                      <a:lnTo>
                        <a:pt x="10" y="380"/>
                      </a:lnTo>
                      <a:lnTo>
                        <a:pt x="17" y="504"/>
                      </a:lnTo>
                      <a:lnTo>
                        <a:pt x="26" y="624"/>
                      </a:lnTo>
                      <a:lnTo>
                        <a:pt x="37" y="743"/>
                      </a:lnTo>
                      <a:lnTo>
                        <a:pt x="50" y="859"/>
                      </a:lnTo>
                      <a:lnTo>
                        <a:pt x="66" y="973"/>
                      </a:lnTo>
                      <a:lnTo>
                        <a:pt x="74" y="1029"/>
                      </a:lnTo>
                      <a:lnTo>
                        <a:pt x="82" y="1084"/>
                      </a:lnTo>
                      <a:lnTo>
                        <a:pt x="91" y="1138"/>
                      </a:lnTo>
                      <a:lnTo>
                        <a:pt x="101" y="1191"/>
                      </a:lnTo>
                      <a:lnTo>
                        <a:pt x="111" y="1244"/>
                      </a:lnTo>
                      <a:lnTo>
                        <a:pt x="121" y="1296"/>
                      </a:lnTo>
                      <a:lnTo>
                        <a:pt x="131" y="1347"/>
                      </a:lnTo>
                      <a:lnTo>
                        <a:pt x="142" y="1397"/>
                      </a:lnTo>
                      <a:lnTo>
                        <a:pt x="154" y="1447"/>
                      </a:lnTo>
                      <a:lnTo>
                        <a:pt x="166" y="1495"/>
                      </a:lnTo>
                      <a:lnTo>
                        <a:pt x="178" y="1544"/>
                      </a:lnTo>
                      <a:lnTo>
                        <a:pt x="190" y="1590"/>
                      </a:lnTo>
                      <a:lnTo>
                        <a:pt x="203" y="1636"/>
                      </a:lnTo>
                      <a:lnTo>
                        <a:pt x="216" y="1680"/>
                      </a:lnTo>
                      <a:lnTo>
                        <a:pt x="230" y="1725"/>
                      </a:lnTo>
                      <a:lnTo>
                        <a:pt x="244" y="1768"/>
                      </a:lnTo>
                      <a:lnTo>
                        <a:pt x="258" y="1809"/>
                      </a:lnTo>
                      <a:lnTo>
                        <a:pt x="273" y="1850"/>
                      </a:lnTo>
                      <a:lnTo>
                        <a:pt x="288" y="1890"/>
                      </a:lnTo>
                      <a:lnTo>
                        <a:pt x="302" y="1928"/>
                      </a:lnTo>
                      <a:lnTo>
                        <a:pt x="319" y="1966"/>
                      </a:lnTo>
                      <a:lnTo>
                        <a:pt x="334" y="2003"/>
                      </a:lnTo>
                      <a:lnTo>
                        <a:pt x="351" y="2039"/>
                      </a:lnTo>
                      <a:lnTo>
                        <a:pt x="367" y="2073"/>
                      </a:lnTo>
                      <a:lnTo>
                        <a:pt x="384" y="2106"/>
                      </a:lnTo>
                      <a:lnTo>
                        <a:pt x="400" y="2138"/>
                      </a:lnTo>
                      <a:lnTo>
                        <a:pt x="418" y="2169"/>
                      </a:lnTo>
                      <a:lnTo>
                        <a:pt x="435" y="2198"/>
                      </a:lnTo>
                      <a:lnTo>
                        <a:pt x="453" y="2226"/>
                      </a:lnTo>
                      <a:lnTo>
                        <a:pt x="471" y="2254"/>
                      </a:lnTo>
                      <a:lnTo>
                        <a:pt x="489" y="2279"/>
                      </a:lnTo>
                      <a:lnTo>
                        <a:pt x="508" y="2303"/>
                      </a:lnTo>
                      <a:lnTo>
                        <a:pt x="526" y="2327"/>
                      </a:lnTo>
                      <a:lnTo>
                        <a:pt x="545" y="2349"/>
                      </a:lnTo>
                      <a:lnTo>
                        <a:pt x="565" y="2368"/>
                      </a:lnTo>
                      <a:lnTo>
                        <a:pt x="584" y="2387"/>
                      </a:lnTo>
                      <a:lnTo>
                        <a:pt x="603" y="2405"/>
                      </a:lnTo>
                      <a:lnTo>
                        <a:pt x="623" y="2421"/>
                      </a:lnTo>
                      <a:lnTo>
                        <a:pt x="644" y="2436"/>
                      </a:lnTo>
                      <a:lnTo>
                        <a:pt x="664" y="2449"/>
                      </a:lnTo>
                      <a:lnTo>
                        <a:pt x="684" y="2461"/>
                      </a:lnTo>
                      <a:lnTo>
                        <a:pt x="705" y="2471"/>
                      </a:lnTo>
                      <a:lnTo>
                        <a:pt x="725" y="2480"/>
                      </a:lnTo>
                      <a:lnTo>
                        <a:pt x="746" y="2486"/>
                      </a:lnTo>
                      <a:lnTo>
                        <a:pt x="767" y="2493"/>
                      </a:lnTo>
                      <a:lnTo>
                        <a:pt x="788" y="2496"/>
                      </a:lnTo>
                      <a:lnTo>
                        <a:pt x="810" y="2499"/>
                      </a:lnTo>
                      <a:lnTo>
                        <a:pt x="831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26" name="Freeform 83"/>
                <p:cNvSpPr>
                  <a:spLocks/>
                </p:cNvSpPr>
                <p:nvPr/>
              </p:nvSpPr>
              <p:spPr bwMode="auto">
                <a:xfrm>
                  <a:off x="856" y="2672"/>
                  <a:ext cx="437" cy="1028"/>
                </a:xfrm>
                <a:custGeom>
                  <a:avLst/>
                  <a:gdLst>
                    <a:gd name="T0" fmla="*/ 1 w 830"/>
                    <a:gd name="T1" fmla="*/ 0 h 2500"/>
                    <a:gd name="T2" fmla="*/ 1 w 830"/>
                    <a:gd name="T3" fmla="*/ 0 h 2500"/>
                    <a:gd name="T4" fmla="*/ 1 w 830"/>
                    <a:gd name="T5" fmla="*/ 0 h 2500"/>
                    <a:gd name="T6" fmla="*/ 1 w 830"/>
                    <a:gd name="T7" fmla="*/ 0 h 2500"/>
                    <a:gd name="T8" fmla="*/ 1 w 830"/>
                    <a:gd name="T9" fmla="*/ 0 h 2500"/>
                    <a:gd name="T10" fmla="*/ 1 w 830"/>
                    <a:gd name="T11" fmla="*/ 0 h 2500"/>
                    <a:gd name="T12" fmla="*/ 1 w 830"/>
                    <a:gd name="T13" fmla="*/ 0 h 2500"/>
                    <a:gd name="T14" fmla="*/ 1 w 830"/>
                    <a:gd name="T15" fmla="*/ 0 h 2500"/>
                    <a:gd name="T16" fmla="*/ 1 w 830"/>
                    <a:gd name="T17" fmla="*/ 0 h 2500"/>
                    <a:gd name="T18" fmla="*/ 1 w 830"/>
                    <a:gd name="T19" fmla="*/ 0 h 2500"/>
                    <a:gd name="T20" fmla="*/ 1 w 830"/>
                    <a:gd name="T21" fmla="*/ 0 h 2500"/>
                    <a:gd name="T22" fmla="*/ 1 w 830"/>
                    <a:gd name="T23" fmla="*/ 0 h 2500"/>
                    <a:gd name="T24" fmla="*/ 1 w 830"/>
                    <a:gd name="T25" fmla="*/ 0 h 2500"/>
                    <a:gd name="T26" fmla="*/ 1 w 830"/>
                    <a:gd name="T27" fmla="*/ 0 h 2500"/>
                    <a:gd name="T28" fmla="*/ 1 w 830"/>
                    <a:gd name="T29" fmla="*/ 0 h 2500"/>
                    <a:gd name="T30" fmla="*/ 1 w 830"/>
                    <a:gd name="T31" fmla="*/ 0 h 2500"/>
                    <a:gd name="T32" fmla="*/ 1 w 830"/>
                    <a:gd name="T33" fmla="*/ 0 h 2500"/>
                    <a:gd name="T34" fmla="*/ 1 w 830"/>
                    <a:gd name="T35" fmla="*/ 0 h 2500"/>
                    <a:gd name="T36" fmla="*/ 1 w 830"/>
                    <a:gd name="T37" fmla="*/ 0 h 2500"/>
                    <a:gd name="T38" fmla="*/ 1 w 830"/>
                    <a:gd name="T39" fmla="*/ 0 h 2500"/>
                    <a:gd name="T40" fmla="*/ 1 w 830"/>
                    <a:gd name="T41" fmla="*/ 0 h 2500"/>
                    <a:gd name="T42" fmla="*/ 1 w 830"/>
                    <a:gd name="T43" fmla="*/ 0 h 2500"/>
                    <a:gd name="T44" fmla="*/ 1 w 830"/>
                    <a:gd name="T45" fmla="*/ 0 h 2500"/>
                    <a:gd name="T46" fmla="*/ 1 w 830"/>
                    <a:gd name="T47" fmla="*/ 0 h 2500"/>
                    <a:gd name="T48" fmla="*/ 1 w 830"/>
                    <a:gd name="T49" fmla="*/ 0 h 2500"/>
                    <a:gd name="T50" fmla="*/ 1 w 830"/>
                    <a:gd name="T51" fmla="*/ 0 h 2500"/>
                    <a:gd name="T52" fmla="*/ 1 w 830"/>
                    <a:gd name="T53" fmla="*/ 0 h 2500"/>
                    <a:gd name="T54" fmla="*/ 1 w 830"/>
                    <a:gd name="T55" fmla="*/ 0 h 2500"/>
                    <a:gd name="T56" fmla="*/ 1 w 830"/>
                    <a:gd name="T57" fmla="*/ 0 h 2500"/>
                    <a:gd name="T58" fmla="*/ 1 w 830"/>
                    <a:gd name="T59" fmla="*/ 0 h 2500"/>
                    <a:gd name="T60" fmla="*/ 1 w 830"/>
                    <a:gd name="T61" fmla="*/ 0 h 2500"/>
                    <a:gd name="T62" fmla="*/ 1 w 830"/>
                    <a:gd name="T63" fmla="*/ 0 h 2500"/>
                    <a:gd name="T64" fmla="*/ 1 w 830"/>
                    <a:gd name="T65" fmla="*/ 0 h 2500"/>
                    <a:gd name="T66" fmla="*/ 1 w 830"/>
                    <a:gd name="T67" fmla="*/ 0 h 2500"/>
                    <a:gd name="T68" fmla="*/ 1 w 830"/>
                    <a:gd name="T69" fmla="*/ 0 h 2500"/>
                    <a:gd name="T70" fmla="*/ 1 w 830"/>
                    <a:gd name="T71" fmla="*/ 0 h 2500"/>
                    <a:gd name="T72" fmla="*/ 1 w 830"/>
                    <a:gd name="T73" fmla="*/ 0 h 2500"/>
                    <a:gd name="T74" fmla="*/ 1 w 830"/>
                    <a:gd name="T75" fmla="*/ 0 h 2500"/>
                    <a:gd name="T76" fmla="*/ 1 w 830"/>
                    <a:gd name="T77" fmla="*/ 0 h 2500"/>
                    <a:gd name="T78" fmla="*/ 1 w 830"/>
                    <a:gd name="T79" fmla="*/ 0 h 2500"/>
                    <a:gd name="T80" fmla="*/ 1 w 830"/>
                    <a:gd name="T81" fmla="*/ 0 h 2500"/>
                    <a:gd name="T82" fmla="*/ 1 w 830"/>
                    <a:gd name="T83" fmla="*/ 0 h 2500"/>
                    <a:gd name="T84" fmla="*/ 1 w 830"/>
                    <a:gd name="T85" fmla="*/ 0 h 2500"/>
                    <a:gd name="T86" fmla="*/ 1 w 830"/>
                    <a:gd name="T87" fmla="*/ 0 h 2500"/>
                    <a:gd name="T88" fmla="*/ 1 w 830"/>
                    <a:gd name="T89" fmla="*/ 0 h 2500"/>
                    <a:gd name="T90" fmla="*/ 1 w 830"/>
                    <a:gd name="T91" fmla="*/ 0 h 2500"/>
                    <a:gd name="T92" fmla="*/ 1 w 830"/>
                    <a:gd name="T93" fmla="*/ 0 h 2500"/>
                    <a:gd name="T94" fmla="*/ 1 w 830"/>
                    <a:gd name="T95" fmla="*/ 0 h 2500"/>
                    <a:gd name="T96" fmla="*/ 1 w 830"/>
                    <a:gd name="T97" fmla="*/ 0 h 2500"/>
                    <a:gd name="T98" fmla="*/ 1 w 830"/>
                    <a:gd name="T99" fmla="*/ 0 h 2500"/>
                    <a:gd name="T100" fmla="*/ 1 w 830"/>
                    <a:gd name="T101" fmla="*/ 0 h 2500"/>
                    <a:gd name="T102" fmla="*/ 1 w 830"/>
                    <a:gd name="T103" fmla="*/ 0 h 2500"/>
                    <a:gd name="T104" fmla="*/ 1 w 830"/>
                    <a:gd name="T105" fmla="*/ 0 h 2500"/>
                    <a:gd name="T106" fmla="*/ 1 w 830"/>
                    <a:gd name="T107" fmla="*/ 0 h 2500"/>
                    <a:gd name="T108" fmla="*/ 1 w 830"/>
                    <a:gd name="T109" fmla="*/ 0 h 2500"/>
                    <a:gd name="T110" fmla="*/ 1 w 830"/>
                    <a:gd name="T111" fmla="*/ 0 h 2500"/>
                    <a:gd name="T112" fmla="*/ 0 w 830"/>
                    <a:gd name="T113" fmla="*/ 0 h 250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830"/>
                    <a:gd name="T172" fmla="*/ 0 h 2500"/>
                    <a:gd name="T173" fmla="*/ 830 w 830"/>
                    <a:gd name="T174" fmla="*/ 2500 h 250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830" h="2500">
                      <a:moveTo>
                        <a:pt x="830" y="0"/>
                      </a:moveTo>
                      <a:lnTo>
                        <a:pt x="829" y="128"/>
                      </a:lnTo>
                      <a:lnTo>
                        <a:pt x="826" y="255"/>
                      </a:lnTo>
                      <a:lnTo>
                        <a:pt x="821" y="380"/>
                      </a:lnTo>
                      <a:lnTo>
                        <a:pt x="813" y="504"/>
                      </a:lnTo>
                      <a:lnTo>
                        <a:pt x="805" y="624"/>
                      </a:lnTo>
                      <a:lnTo>
                        <a:pt x="793" y="743"/>
                      </a:lnTo>
                      <a:lnTo>
                        <a:pt x="780" y="859"/>
                      </a:lnTo>
                      <a:lnTo>
                        <a:pt x="765" y="973"/>
                      </a:lnTo>
                      <a:lnTo>
                        <a:pt x="757" y="1029"/>
                      </a:lnTo>
                      <a:lnTo>
                        <a:pt x="749" y="1084"/>
                      </a:lnTo>
                      <a:lnTo>
                        <a:pt x="740" y="1138"/>
                      </a:lnTo>
                      <a:lnTo>
                        <a:pt x="730" y="1191"/>
                      </a:lnTo>
                      <a:lnTo>
                        <a:pt x="720" y="1244"/>
                      </a:lnTo>
                      <a:lnTo>
                        <a:pt x="710" y="1296"/>
                      </a:lnTo>
                      <a:lnTo>
                        <a:pt x="699" y="1347"/>
                      </a:lnTo>
                      <a:lnTo>
                        <a:pt x="688" y="1397"/>
                      </a:lnTo>
                      <a:lnTo>
                        <a:pt x="677" y="1447"/>
                      </a:lnTo>
                      <a:lnTo>
                        <a:pt x="665" y="1495"/>
                      </a:lnTo>
                      <a:lnTo>
                        <a:pt x="653" y="1544"/>
                      </a:lnTo>
                      <a:lnTo>
                        <a:pt x="641" y="1590"/>
                      </a:lnTo>
                      <a:lnTo>
                        <a:pt x="628" y="1636"/>
                      </a:lnTo>
                      <a:lnTo>
                        <a:pt x="614" y="1680"/>
                      </a:lnTo>
                      <a:lnTo>
                        <a:pt x="601" y="1725"/>
                      </a:lnTo>
                      <a:lnTo>
                        <a:pt x="587" y="1768"/>
                      </a:lnTo>
                      <a:lnTo>
                        <a:pt x="573" y="1809"/>
                      </a:lnTo>
                      <a:lnTo>
                        <a:pt x="558" y="1850"/>
                      </a:lnTo>
                      <a:lnTo>
                        <a:pt x="543" y="1890"/>
                      </a:lnTo>
                      <a:lnTo>
                        <a:pt x="528" y="1928"/>
                      </a:lnTo>
                      <a:lnTo>
                        <a:pt x="512" y="1966"/>
                      </a:lnTo>
                      <a:lnTo>
                        <a:pt x="497" y="2003"/>
                      </a:lnTo>
                      <a:lnTo>
                        <a:pt x="480" y="2039"/>
                      </a:lnTo>
                      <a:lnTo>
                        <a:pt x="464" y="2073"/>
                      </a:lnTo>
                      <a:lnTo>
                        <a:pt x="447" y="2106"/>
                      </a:lnTo>
                      <a:lnTo>
                        <a:pt x="430" y="2138"/>
                      </a:lnTo>
                      <a:lnTo>
                        <a:pt x="413" y="2169"/>
                      </a:lnTo>
                      <a:lnTo>
                        <a:pt x="396" y="2198"/>
                      </a:lnTo>
                      <a:lnTo>
                        <a:pt x="378" y="2226"/>
                      </a:lnTo>
                      <a:lnTo>
                        <a:pt x="359" y="2254"/>
                      </a:lnTo>
                      <a:lnTo>
                        <a:pt x="342" y="2279"/>
                      </a:lnTo>
                      <a:lnTo>
                        <a:pt x="323" y="2303"/>
                      </a:lnTo>
                      <a:lnTo>
                        <a:pt x="304" y="2327"/>
                      </a:lnTo>
                      <a:lnTo>
                        <a:pt x="285" y="2349"/>
                      </a:lnTo>
                      <a:lnTo>
                        <a:pt x="266" y="2368"/>
                      </a:lnTo>
                      <a:lnTo>
                        <a:pt x="246" y="2387"/>
                      </a:lnTo>
                      <a:lnTo>
                        <a:pt x="226" y="2405"/>
                      </a:lnTo>
                      <a:lnTo>
                        <a:pt x="207" y="2421"/>
                      </a:lnTo>
                      <a:lnTo>
                        <a:pt x="187" y="2436"/>
                      </a:lnTo>
                      <a:lnTo>
                        <a:pt x="167" y="2449"/>
                      </a:lnTo>
                      <a:lnTo>
                        <a:pt x="146" y="2461"/>
                      </a:lnTo>
                      <a:lnTo>
                        <a:pt x="126" y="2471"/>
                      </a:lnTo>
                      <a:lnTo>
                        <a:pt x="106" y="2480"/>
                      </a:lnTo>
                      <a:lnTo>
                        <a:pt x="85" y="2486"/>
                      </a:lnTo>
                      <a:lnTo>
                        <a:pt x="64" y="2493"/>
                      </a:lnTo>
                      <a:lnTo>
                        <a:pt x="42" y="2496"/>
                      </a:lnTo>
                      <a:lnTo>
                        <a:pt x="21" y="2499"/>
                      </a:lnTo>
                      <a:lnTo>
                        <a:pt x="0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27" name="Line 84"/>
                <p:cNvSpPr>
                  <a:spLocks noChangeShapeType="1"/>
                </p:cNvSpPr>
                <p:nvPr/>
              </p:nvSpPr>
              <p:spPr bwMode="auto">
                <a:xfrm>
                  <a:off x="1292" y="2931"/>
                  <a:ext cx="1" cy="873"/>
                </a:xfrm>
                <a:prstGeom prst="line">
                  <a:avLst/>
                </a:prstGeom>
                <a:noFill/>
                <a:ln w="12700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28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1181" y="3320"/>
                  <a:ext cx="208" cy="3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29" name="Line 86"/>
                <p:cNvSpPr>
                  <a:spLocks noChangeShapeType="1"/>
                </p:cNvSpPr>
                <p:nvPr/>
              </p:nvSpPr>
              <p:spPr bwMode="auto">
                <a:xfrm>
                  <a:off x="1194" y="3324"/>
                  <a:ext cx="208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30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19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31" name="Line 88"/>
                <p:cNvSpPr>
                  <a:spLocks noChangeShapeType="1"/>
                </p:cNvSpPr>
                <p:nvPr/>
              </p:nvSpPr>
              <p:spPr bwMode="auto">
                <a:xfrm>
                  <a:off x="120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32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1204" y="3258"/>
                  <a:ext cx="166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33" name="Line 90"/>
                <p:cNvSpPr>
                  <a:spLocks noChangeShapeType="1"/>
                </p:cNvSpPr>
                <p:nvPr/>
              </p:nvSpPr>
              <p:spPr bwMode="auto">
                <a:xfrm>
                  <a:off x="1213" y="3261"/>
                  <a:ext cx="166" cy="2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34" name="Line 91"/>
                <p:cNvSpPr>
                  <a:spLocks noChangeShapeType="1"/>
                </p:cNvSpPr>
                <p:nvPr/>
              </p:nvSpPr>
              <p:spPr bwMode="auto">
                <a:xfrm flipH="1" flipV="1">
                  <a:off x="1221" y="3235"/>
                  <a:ext cx="147" cy="2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35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215" y="3233"/>
                  <a:ext cx="149" cy="2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36" name="Freeform 93"/>
                <p:cNvSpPr>
                  <a:spLocks/>
                </p:cNvSpPr>
                <p:nvPr/>
              </p:nvSpPr>
              <p:spPr bwMode="auto">
                <a:xfrm>
                  <a:off x="1221" y="3151"/>
                  <a:ext cx="137" cy="84"/>
                </a:xfrm>
                <a:custGeom>
                  <a:avLst/>
                  <a:gdLst>
                    <a:gd name="T0" fmla="*/ 0 w 258"/>
                    <a:gd name="T1" fmla="*/ 0 h 205"/>
                    <a:gd name="T2" fmla="*/ 1 w 258"/>
                    <a:gd name="T3" fmla="*/ 0 h 205"/>
                    <a:gd name="T4" fmla="*/ 1 w 258"/>
                    <a:gd name="T5" fmla="*/ 0 h 205"/>
                    <a:gd name="T6" fmla="*/ 1 w 258"/>
                    <a:gd name="T7" fmla="*/ 0 h 205"/>
                    <a:gd name="T8" fmla="*/ 1 w 258"/>
                    <a:gd name="T9" fmla="*/ 0 h 20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05"/>
                    <a:gd name="T17" fmla="*/ 258 w 258"/>
                    <a:gd name="T18" fmla="*/ 205 h 20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05">
                      <a:moveTo>
                        <a:pt x="0" y="205"/>
                      </a:moveTo>
                      <a:lnTo>
                        <a:pt x="258" y="147"/>
                      </a:lnTo>
                      <a:lnTo>
                        <a:pt x="23" y="97"/>
                      </a:lnTo>
                      <a:lnTo>
                        <a:pt x="239" y="48"/>
                      </a:lnTo>
                      <a:lnTo>
                        <a:pt x="40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37" name="Freeform 94"/>
                <p:cNvSpPr>
                  <a:spLocks/>
                </p:cNvSpPr>
                <p:nvPr/>
              </p:nvSpPr>
              <p:spPr bwMode="auto">
                <a:xfrm>
                  <a:off x="1227" y="3151"/>
                  <a:ext cx="137" cy="82"/>
                </a:xfrm>
                <a:custGeom>
                  <a:avLst/>
                  <a:gdLst>
                    <a:gd name="T0" fmla="*/ 1 w 257"/>
                    <a:gd name="T1" fmla="*/ 0 h 203"/>
                    <a:gd name="T2" fmla="*/ 0 w 257"/>
                    <a:gd name="T3" fmla="*/ 0 h 203"/>
                    <a:gd name="T4" fmla="*/ 1 w 257"/>
                    <a:gd name="T5" fmla="*/ 0 h 203"/>
                    <a:gd name="T6" fmla="*/ 1 w 257"/>
                    <a:gd name="T7" fmla="*/ 0 h 203"/>
                    <a:gd name="T8" fmla="*/ 1 w 257"/>
                    <a:gd name="T9" fmla="*/ 0 h 2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7"/>
                    <a:gd name="T16" fmla="*/ 0 h 203"/>
                    <a:gd name="T17" fmla="*/ 257 w 257"/>
                    <a:gd name="T18" fmla="*/ 203 h 2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7" h="203">
                      <a:moveTo>
                        <a:pt x="257" y="203"/>
                      </a:moveTo>
                      <a:lnTo>
                        <a:pt x="0" y="147"/>
                      </a:lnTo>
                      <a:lnTo>
                        <a:pt x="235" y="95"/>
                      </a:lnTo>
                      <a:lnTo>
                        <a:pt x="19" y="46"/>
                      </a:lnTo>
                      <a:lnTo>
                        <a:pt x="21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38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1167" y="3355"/>
                  <a:ext cx="235" cy="4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39" name="Line 96"/>
                <p:cNvSpPr>
                  <a:spLocks noChangeShapeType="1"/>
                </p:cNvSpPr>
                <p:nvPr/>
              </p:nvSpPr>
              <p:spPr bwMode="auto">
                <a:xfrm>
                  <a:off x="1167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40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1114" y="3445"/>
                  <a:ext cx="328" cy="5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41" name="Line 98"/>
                <p:cNvSpPr>
                  <a:spLocks noChangeShapeType="1"/>
                </p:cNvSpPr>
                <p:nvPr/>
              </p:nvSpPr>
              <p:spPr bwMode="auto">
                <a:xfrm>
                  <a:off x="1181" y="3355"/>
                  <a:ext cx="237" cy="4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42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1143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43" name="Line 100"/>
                <p:cNvSpPr>
                  <a:spLocks noChangeShapeType="1"/>
                </p:cNvSpPr>
                <p:nvPr/>
              </p:nvSpPr>
              <p:spPr bwMode="auto">
                <a:xfrm>
                  <a:off x="1143" y="3447"/>
                  <a:ext cx="328" cy="5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44" name="Line 101"/>
                <p:cNvSpPr>
                  <a:spLocks noChangeShapeType="1"/>
                </p:cNvSpPr>
                <p:nvPr/>
              </p:nvSpPr>
              <p:spPr bwMode="auto">
                <a:xfrm>
                  <a:off x="1114" y="3503"/>
                  <a:ext cx="403" cy="6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45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1066" y="3501"/>
                  <a:ext cx="405" cy="7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46" name="Line 103"/>
                <p:cNvSpPr>
                  <a:spLocks noChangeShapeType="1"/>
                </p:cNvSpPr>
                <p:nvPr/>
              </p:nvSpPr>
              <p:spPr bwMode="auto">
                <a:xfrm>
                  <a:off x="1066" y="3574"/>
                  <a:ext cx="558" cy="9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47" name="Line 104"/>
                <p:cNvSpPr>
                  <a:spLocks noChangeShapeType="1"/>
                </p:cNvSpPr>
                <p:nvPr/>
              </p:nvSpPr>
              <p:spPr bwMode="auto">
                <a:xfrm flipH="1">
                  <a:off x="961" y="3572"/>
                  <a:ext cx="556" cy="9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48" name="Freeform 105"/>
                <p:cNvSpPr>
                  <a:spLocks/>
                </p:cNvSpPr>
                <p:nvPr/>
              </p:nvSpPr>
              <p:spPr bwMode="auto">
                <a:xfrm>
                  <a:off x="963" y="3671"/>
                  <a:ext cx="661" cy="70"/>
                </a:xfrm>
                <a:custGeom>
                  <a:avLst/>
                  <a:gdLst>
                    <a:gd name="T0" fmla="*/ 0 w 1258"/>
                    <a:gd name="T1" fmla="*/ 0 h 174"/>
                    <a:gd name="T2" fmla="*/ 1 w 1258"/>
                    <a:gd name="T3" fmla="*/ 0 h 174"/>
                    <a:gd name="T4" fmla="*/ 1 w 1258"/>
                    <a:gd name="T5" fmla="*/ 0 h 174"/>
                    <a:gd name="T6" fmla="*/ 0 60000 65536"/>
                    <a:gd name="T7" fmla="*/ 0 60000 65536"/>
                    <a:gd name="T8" fmla="*/ 0 60000 65536"/>
                    <a:gd name="T9" fmla="*/ 0 w 1258"/>
                    <a:gd name="T10" fmla="*/ 0 h 174"/>
                    <a:gd name="T11" fmla="*/ 1258 w 1258"/>
                    <a:gd name="T12" fmla="*/ 174 h 17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58" h="174">
                      <a:moveTo>
                        <a:pt x="0" y="0"/>
                      </a:moveTo>
                      <a:lnTo>
                        <a:pt x="626" y="174"/>
                      </a:lnTo>
                      <a:lnTo>
                        <a:pt x="1258" y="1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49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1242" y="3133"/>
                  <a:ext cx="97" cy="1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50" name="Freeform 107"/>
                <p:cNvSpPr>
                  <a:spLocks/>
                </p:cNvSpPr>
                <p:nvPr/>
              </p:nvSpPr>
              <p:spPr bwMode="auto">
                <a:xfrm>
                  <a:off x="1246" y="3116"/>
                  <a:ext cx="97" cy="35"/>
                </a:xfrm>
                <a:custGeom>
                  <a:avLst/>
                  <a:gdLst>
                    <a:gd name="T0" fmla="*/ 1 w 183"/>
                    <a:gd name="T1" fmla="*/ 0 h 84"/>
                    <a:gd name="T2" fmla="*/ 0 w 183"/>
                    <a:gd name="T3" fmla="*/ 0 h 84"/>
                    <a:gd name="T4" fmla="*/ 1 w 183"/>
                    <a:gd name="T5" fmla="*/ 0 h 84"/>
                    <a:gd name="T6" fmla="*/ 0 60000 65536"/>
                    <a:gd name="T7" fmla="*/ 0 60000 65536"/>
                    <a:gd name="T8" fmla="*/ 0 60000 65536"/>
                    <a:gd name="T9" fmla="*/ 0 w 183"/>
                    <a:gd name="T10" fmla="*/ 0 h 84"/>
                    <a:gd name="T11" fmla="*/ 183 w 183"/>
                    <a:gd name="T12" fmla="*/ 84 h 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3" h="84">
                      <a:moveTo>
                        <a:pt x="183" y="84"/>
                      </a:moveTo>
                      <a:lnTo>
                        <a:pt x="0" y="40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51" name="Line 108"/>
                <p:cNvSpPr>
                  <a:spLocks noChangeShapeType="1"/>
                </p:cNvSpPr>
                <p:nvPr/>
              </p:nvSpPr>
              <p:spPr bwMode="auto">
                <a:xfrm flipH="1" flipV="1">
                  <a:off x="1248" y="3116"/>
                  <a:ext cx="89" cy="1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52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1251" y="3100"/>
                  <a:ext cx="81" cy="1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53" name="Line 110"/>
                <p:cNvSpPr>
                  <a:spLocks noChangeShapeType="1"/>
                </p:cNvSpPr>
                <p:nvPr/>
              </p:nvSpPr>
              <p:spPr bwMode="auto">
                <a:xfrm flipH="1" flipV="1">
                  <a:off x="1253" y="3101"/>
                  <a:ext cx="8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54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1253" y="3085"/>
                  <a:ext cx="75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55" name="Line 112"/>
                <p:cNvSpPr>
                  <a:spLocks noChangeShapeType="1"/>
                </p:cNvSpPr>
                <p:nvPr/>
              </p:nvSpPr>
              <p:spPr bwMode="auto">
                <a:xfrm flipH="1" flipV="1">
                  <a:off x="1255" y="3087"/>
                  <a:ext cx="77" cy="1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56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1255" y="3072"/>
                  <a:ext cx="7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57" name="Line 114"/>
                <p:cNvSpPr>
                  <a:spLocks noChangeShapeType="1"/>
                </p:cNvSpPr>
                <p:nvPr/>
              </p:nvSpPr>
              <p:spPr bwMode="auto">
                <a:xfrm flipH="1" flipV="1">
                  <a:off x="1259" y="3072"/>
                  <a:ext cx="69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58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1259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59" name="Line 116"/>
                <p:cNvSpPr>
                  <a:spLocks noChangeShapeType="1"/>
                </p:cNvSpPr>
                <p:nvPr/>
              </p:nvSpPr>
              <p:spPr bwMode="auto">
                <a:xfrm flipH="1" flipV="1">
                  <a:off x="1261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60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1261" y="3044"/>
                  <a:ext cx="61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61" name="Line 118"/>
                <p:cNvSpPr>
                  <a:spLocks noChangeShapeType="1"/>
                </p:cNvSpPr>
                <p:nvPr/>
              </p:nvSpPr>
              <p:spPr bwMode="auto">
                <a:xfrm flipH="1" flipV="1">
                  <a:off x="1263" y="3044"/>
                  <a:ext cx="6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62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1263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63" name="Line 120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64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1265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65" name="Line 122"/>
                <p:cNvSpPr>
                  <a:spLocks noChangeShapeType="1"/>
                </p:cNvSpPr>
                <p:nvPr/>
              </p:nvSpPr>
              <p:spPr bwMode="auto">
                <a:xfrm flipH="1" flipV="1">
                  <a:off x="1267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66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1267" y="3008"/>
                  <a:ext cx="4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67" name="Freeform 124"/>
                <p:cNvSpPr>
                  <a:spLocks/>
                </p:cNvSpPr>
                <p:nvPr/>
              </p:nvSpPr>
              <p:spPr bwMode="auto">
                <a:xfrm>
                  <a:off x="1267" y="2996"/>
                  <a:ext cx="51" cy="23"/>
                </a:xfrm>
                <a:custGeom>
                  <a:avLst/>
                  <a:gdLst>
                    <a:gd name="T0" fmla="*/ 1 w 94"/>
                    <a:gd name="T1" fmla="*/ 0 h 55"/>
                    <a:gd name="T2" fmla="*/ 0 w 94"/>
                    <a:gd name="T3" fmla="*/ 0 h 55"/>
                    <a:gd name="T4" fmla="*/ 1 w 94"/>
                    <a:gd name="T5" fmla="*/ 0 h 55"/>
                    <a:gd name="T6" fmla="*/ 0 60000 65536"/>
                    <a:gd name="T7" fmla="*/ 0 60000 65536"/>
                    <a:gd name="T8" fmla="*/ 0 60000 65536"/>
                    <a:gd name="T9" fmla="*/ 0 w 94"/>
                    <a:gd name="T10" fmla="*/ 0 h 55"/>
                    <a:gd name="T11" fmla="*/ 94 w 94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4" h="55">
                      <a:moveTo>
                        <a:pt x="94" y="55"/>
                      </a:moveTo>
                      <a:lnTo>
                        <a:pt x="0" y="27"/>
                      </a:lnTo>
                      <a:lnTo>
                        <a:pt x="8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68" name="Line 125"/>
                <p:cNvSpPr>
                  <a:spLocks noChangeShapeType="1"/>
                </p:cNvSpPr>
                <p:nvPr/>
              </p:nvSpPr>
              <p:spPr bwMode="auto">
                <a:xfrm flipH="1" flipV="1">
                  <a:off x="1272" y="2986"/>
                  <a:ext cx="41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69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1272" y="2976"/>
                  <a:ext cx="39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70" name="Line 127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75"/>
                  <a:ext cx="3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71" name="Line 128"/>
                <p:cNvSpPr>
                  <a:spLocks noChangeShapeType="1"/>
                </p:cNvSpPr>
                <p:nvPr/>
              </p:nvSpPr>
              <p:spPr bwMode="auto">
                <a:xfrm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72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73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74" name="Line 131"/>
                <p:cNvSpPr>
                  <a:spLocks noChangeShapeType="1"/>
                </p:cNvSpPr>
                <p:nvPr/>
              </p:nvSpPr>
              <p:spPr bwMode="auto">
                <a:xfrm flipH="1"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75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1278" y="2929"/>
                  <a:ext cx="2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76" name="Line 133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902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77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78" name="Line 13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79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1282" y="2893"/>
                  <a:ext cx="21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80" name="Line 13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86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81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1282" y="2881"/>
                  <a:ext cx="19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82" name="Freeform 139"/>
                <p:cNvSpPr>
                  <a:spLocks/>
                </p:cNvSpPr>
                <p:nvPr/>
              </p:nvSpPr>
              <p:spPr bwMode="auto">
                <a:xfrm>
                  <a:off x="1284" y="2876"/>
                  <a:ext cx="17" cy="12"/>
                </a:xfrm>
                <a:custGeom>
                  <a:avLst/>
                  <a:gdLst>
                    <a:gd name="T0" fmla="*/ 1 w 34"/>
                    <a:gd name="T1" fmla="*/ 0 h 27"/>
                    <a:gd name="T2" fmla="*/ 0 w 34"/>
                    <a:gd name="T3" fmla="*/ 0 h 27"/>
                    <a:gd name="T4" fmla="*/ 1 w 34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34"/>
                    <a:gd name="T10" fmla="*/ 0 h 27"/>
                    <a:gd name="T11" fmla="*/ 34 w 34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" h="27">
                      <a:moveTo>
                        <a:pt x="34" y="27"/>
                      </a:moveTo>
                      <a:lnTo>
                        <a:pt x="0" y="11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83" name="Line 140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6"/>
                  <a:ext cx="17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84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1284" y="2871"/>
                  <a:ext cx="17" cy="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85" name="Line 142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0"/>
                  <a:ext cx="1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86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1284" y="2866"/>
                  <a:ext cx="17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87" name="Freeform 144"/>
                <p:cNvSpPr>
                  <a:spLocks/>
                </p:cNvSpPr>
                <p:nvPr/>
              </p:nvSpPr>
              <p:spPr bwMode="auto">
                <a:xfrm>
                  <a:off x="1284" y="2860"/>
                  <a:ext cx="15" cy="11"/>
                </a:xfrm>
                <a:custGeom>
                  <a:avLst/>
                  <a:gdLst>
                    <a:gd name="T0" fmla="*/ 1 w 28"/>
                    <a:gd name="T1" fmla="*/ 0 h 27"/>
                    <a:gd name="T2" fmla="*/ 0 w 28"/>
                    <a:gd name="T3" fmla="*/ 0 h 27"/>
                    <a:gd name="T4" fmla="*/ 1 w 28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28"/>
                    <a:gd name="T10" fmla="*/ 0 h 27"/>
                    <a:gd name="T11" fmla="*/ 28 w 28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" h="27">
                      <a:moveTo>
                        <a:pt x="28" y="27"/>
                      </a:moveTo>
                      <a:lnTo>
                        <a:pt x="0" y="12"/>
                      </a:lnTo>
                      <a:lnTo>
                        <a:pt x="2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88" name="Line 14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60"/>
                  <a:ext cx="17" cy="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89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1286" y="2856"/>
                  <a:ext cx="13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90" name="Line 14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55"/>
                  <a:ext cx="15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58" name="矩形 57"/>
              <p:cNvSpPr/>
              <p:nvPr/>
            </p:nvSpPr>
            <p:spPr>
              <a:xfrm>
                <a:off x="2788274" y="3580223"/>
                <a:ext cx="240140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GB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5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rPr>
                  <a:t>TRP</a:t>
                </a:r>
                <a:endParaRPr lang="zh-CN" altLang="en-US" sz="5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2532793" y="3287898"/>
                <a:ext cx="335462" cy="1692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GB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5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rPr>
                  <a:t>TRP</a:t>
                </a:r>
                <a:endParaRPr lang="zh-CN" altLang="en-US" sz="5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2995047" y="3294019"/>
                <a:ext cx="240140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GB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5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rPr>
                  <a:t>TRP</a:t>
                </a:r>
                <a:endParaRPr lang="zh-CN" altLang="en-US" sz="5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1" name="矩形 60"/>
              <p:cNvSpPr/>
              <p:nvPr/>
            </p:nvSpPr>
            <p:spPr>
              <a:xfrm>
                <a:off x="2790637" y="3012103"/>
                <a:ext cx="240140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GB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5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rPr>
                  <a:t>TRP</a:t>
                </a:r>
                <a:endParaRPr lang="zh-CN" altLang="en-US" sz="5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62" name="Group 81"/>
              <p:cNvGrpSpPr>
                <a:grpSpLocks/>
              </p:cNvGrpSpPr>
              <p:nvPr/>
            </p:nvGrpSpPr>
            <p:grpSpPr bwMode="auto">
              <a:xfrm>
                <a:off x="2610434" y="2956836"/>
                <a:ext cx="127591" cy="388514"/>
                <a:chOff x="856" y="2672"/>
                <a:chExt cx="871" cy="1132"/>
              </a:xfrm>
            </p:grpSpPr>
            <p:sp>
              <p:nvSpPr>
                <p:cNvPr id="159" name="Freeform 82"/>
                <p:cNvSpPr>
                  <a:spLocks/>
                </p:cNvSpPr>
                <p:nvPr/>
              </p:nvSpPr>
              <p:spPr bwMode="auto">
                <a:xfrm>
                  <a:off x="1293" y="2672"/>
                  <a:ext cx="434" cy="1028"/>
                </a:xfrm>
                <a:custGeom>
                  <a:avLst/>
                  <a:gdLst>
                    <a:gd name="T0" fmla="*/ 0 w 831"/>
                    <a:gd name="T1" fmla="*/ 0 h 2500"/>
                    <a:gd name="T2" fmla="*/ 1 w 831"/>
                    <a:gd name="T3" fmla="*/ 0 h 2500"/>
                    <a:gd name="T4" fmla="*/ 1 w 831"/>
                    <a:gd name="T5" fmla="*/ 0 h 2500"/>
                    <a:gd name="T6" fmla="*/ 1 w 831"/>
                    <a:gd name="T7" fmla="*/ 0 h 2500"/>
                    <a:gd name="T8" fmla="*/ 1 w 831"/>
                    <a:gd name="T9" fmla="*/ 0 h 2500"/>
                    <a:gd name="T10" fmla="*/ 1 w 831"/>
                    <a:gd name="T11" fmla="*/ 0 h 2500"/>
                    <a:gd name="T12" fmla="*/ 1 w 831"/>
                    <a:gd name="T13" fmla="*/ 0 h 2500"/>
                    <a:gd name="T14" fmla="*/ 1 w 831"/>
                    <a:gd name="T15" fmla="*/ 0 h 2500"/>
                    <a:gd name="T16" fmla="*/ 1 w 831"/>
                    <a:gd name="T17" fmla="*/ 0 h 2500"/>
                    <a:gd name="T18" fmla="*/ 1 w 831"/>
                    <a:gd name="T19" fmla="*/ 0 h 2500"/>
                    <a:gd name="T20" fmla="*/ 1 w 831"/>
                    <a:gd name="T21" fmla="*/ 0 h 2500"/>
                    <a:gd name="T22" fmla="*/ 1 w 831"/>
                    <a:gd name="T23" fmla="*/ 0 h 2500"/>
                    <a:gd name="T24" fmla="*/ 1 w 831"/>
                    <a:gd name="T25" fmla="*/ 0 h 2500"/>
                    <a:gd name="T26" fmla="*/ 1 w 831"/>
                    <a:gd name="T27" fmla="*/ 0 h 2500"/>
                    <a:gd name="T28" fmla="*/ 1 w 831"/>
                    <a:gd name="T29" fmla="*/ 0 h 2500"/>
                    <a:gd name="T30" fmla="*/ 1 w 831"/>
                    <a:gd name="T31" fmla="*/ 0 h 2500"/>
                    <a:gd name="T32" fmla="*/ 1 w 831"/>
                    <a:gd name="T33" fmla="*/ 0 h 2500"/>
                    <a:gd name="T34" fmla="*/ 1 w 831"/>
                    <a:gd name="T35" fmla="*/ 0 h 2500"/>
                    <a:gd name="T36" fmla="*/ 1 w 831"/>
                    <a:gd name="T37" fmla="*/ 0 h 2500"/>
                    <a:gd name="T38" fmla="*/ 1 w 831"/>
                    <a:gd name="T39" fmla="*/ 0 h 2500"/>
                    <a:gd name="T40" fmla="*/ 1 w 831"/>
                    <a:gd name="T41" fmla="*/ 0 h 2500"/>
                    <a:gd name="T42" fmla="*/ 1 w 831"/>
                    <a:gd name="T43" fmla="*/ 0 h 2500"/>
                    <a:gd name="T44" fmla="*/ 1 w 831"/>
                    <a:gd name="T45" fmla="*/ 0 h 2500"/>
                    <a:gd name="T46" fmla="*/ 1 w 831"/>
                    <a:gd name="T47" fmla="*/ 0 h 2500"/>
                    <a:gd name="T48" fmla="*/ 1 w 831"/>
                    <a:gd name="T49" fmla="*/ 0 h 2500"/>
                    <a:gd name="T50" fmla="*/ 1 w 831"/>
                    <a:gd name="T51" fmla="*/ 0 h 2500"/>
                    <a:gd name="T52" fmla="*/ 1 w 831"/>
                    <a:gd name="T53" fmla="*/ 0 h 2500"/>
                    <a:gd name="T54" fmla="*/ 1 w 831"/>
                    <a:gd name="T55" fmla="*/ 0 h 2500"/>
                    <a:gd name="T56" fmla="*/ 1 w 831"/>
                    <a:gd name="T57" fmla="*/ 0 h 2500"/>
                    <a:gd name="T58" fmla="*/ 1 w 831"/>
                    <a:gd name="T59" fmla="*/ 0 h 2500"/>
                    <a:gd name="T60" fmla="*/ 1 w 831"/>
                    <a:gd name="T61" fmla="*/ 0 h 2500"/>
                    <a:gd name="T62" fmla="*/ 1 w 831"/>
                    <a:gd name="T63" fmla="*/ 0 h 2500"/>
                    <a:gd name="T64" fmla="*/ 1 w 831"/>
                    <a:gd name="T65" fmla="*/ 0 h 2500"/>
                    <a:gd name="T66" fmla="*/ 1 w 831"/>
                    <a:gd name="T67" fmla="*/ 0 h 2500"/>
                    <a:gd name="T68" fmla="*/ 1 w 831"/>
                    <a:gd name="T69" fmla="*/ 0 h 2500"/>
                    <a:gd name="T70" fmla="*/ 1 w 831"/>
                    <a:gd name="T71" fmla="*/ 0 h 2500"/>
                    <a:gd name="T72" fmla="*/ 1 w 831"/>
                    <a:gd name="T73" fmla="*/ 0 h 2500"/>
                    <a:gd name="T74" fmla="*/ 1 w 831"/>
                    <a:gd name="T75" fmla="*/ 0 h 2500"/>
                    <a:gd name="T76" fmla="*/ 1 w 831"/>
                    <a:gd name="T77" fmla="*/ 0 h 2500"/>
                    <a:gd name="T78" fmla="*/ 1 w 831"/>
                    <a:gd name="T79" fmla="*/ 0 h 2500"/>
                    <a:gd name="T80" fmla="*/ 1 w 831"/>
                    <a:gd name="T81" fmla="*/ 0 h 2500"/>
                    <a:gd name="T82" fmla="*/ 1 w 831"/>
                    <a:gd name="T83" fmla="*/ 0 h 2500"/>
                    <a:gd name="T84" fmla="*/ 1 w 831"/>
                    <a:gd name="T85" fmla="*/ 0 h 2500"/>
                    <a:gd name="T86" fmla="*/ 1 w 831"/>
                    <a:gd name="T87" fmla="*/ 0 h 2500"/>
                    <a:gd name="T88" fmla="*/ 1 w 831"/>
                    <a:gd name="T89" fmla="*/ 0 h 2500"/>
                    <a:gd name="T90" fmla="*/ 1 w 831"/>
                    <a:gd name="T91" fmla="*/ 0 h 2500"/>
                    <a:gd name="T92" fmla="*/ 1 w 831"/>
                    <a:gd name="T93" fmla="*/ 0 h 2500"/>
                    <a:gd name="T94" fmla="*/ 1 w 831"/>
                    <a:gd name="T95" fmla="*/ 0 h 2500"/>
                    <a:gd name="T96" fmla="*/ 1 w 831"/>
                    <a:gd name="T97" fmla="*/ 0 h 2500"/>
                    <a:gd name="T98" fmla="*/ 1 w 831"/>
                    <a:gd name="T99" fmla="*/ 0 h 2500"/>
                    <a:gd name="T100" fmla="*/ 1 w 831"/>
                    <a:gd name="T101" fmla="*/ 0 h 2500"/>
                    <a:gd name="T102" fmla="*/ 1 w 831"/>
                    <a:gd name="T103" fmla="*/ 0 h 2500"/>
                    <a:gd name="T104" fmla="*/ 1 w 831"/>
                    <a:gd name="T105" fmla="*/ 0 h 2500"/>
                    <a:gd name="T106" fmla="*/ 1 w 831"/>
                    <a:gd name="T107" fmla="*/ 0 h 2500"/>
                    <a:gd name="T108" fmla="*/ 1 w 831"/>
                    <a:gd name="T109" fmla="*/ 0 h 2500"/>
                    <a:gd name="T110" fmla="*/ 1 w 831"/>
                    <a:gd name="T111" fmla="*/ 0 h 2500"/>
                    <a:gd name="T112" fmla="*/ 1 w 831"/>
                    <a:gd name="T113" fmla="*/ 0 h 2500"/>
                    <a:gd name="T114" fmla="*/ 1 w 831"/>
                    <a:gd name="T115" fmla="*/ 0 h 2500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831"/>
                    <a:gd name="T175" fmla="*/ 0 h 2500"/>
                    <a:gd name="T176" fmla="*/ 831 w 831"/>
                    <a:gd name="T177" fmla="*/ 2500 h 2500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831" h="2500">
                      <a:moveTo>
                        <a:pt x="0" y="0"/>
                      </a:moveTo>
                      <a:lnTo>
                        <a:pt x="1" y="128"/>
                      </a:lnTo>
                      <a:lnTo>
                        <a:pt x="4" y="255"/>
                      </a:lnTo>
                      <a:lnTo>
                        <a:pt x="10" y="380"/>
                      </a:lnTo>
                      <a:lnTo>
                        <a:pt x="17" y="504"/>
                      </a:lnTo>
                      <a:lnTo>
                        <a:pt x="26" y="624"/>
                      </a:lnTo>
                      <a:lnTo>
                        <a:pt x="37" y="743"/>
                      </a:lnTo>
                      <a:lnTo>
                        <a:pt x="50" y="859"/>
                      </a:lnTo>
                      <a:lnTo>
                        <a:pt x="66" y="973"/>
                      </a:lnTo>
                      <a:lnTo>
                        <a:pt x="74" y="1029"/>
                      </a:lnTo>
                      <a:lnTo>
                        <a:pt x="82" y="1084"/>
                      </a:lnTo>
                      <a:lnTo>
                        <a:pt x="91" y="1138"/>
                      </a:lnTo>
                      <a:lnTo>
                        <a:pt x="101" y="1191"/>
                      </a:lnTo>
                      <a:lnTo>
                        <a:pt x="111" y="1244"/>
                      </a:lnTo>
                      <a:lnTo>
                        <a:pt x="121" y="1296"/>
                      </a:lnTo>
                      <a:lnTo>
                        <a:pt x="131" y="1347"/>
                      </a:lnTo>
                      <a:lnTo>
                        <a:pt x="142" y="1397"/>
                      </a:lnTo>
                      <a:lnTo>
                        <a:pt x="154" y="1447"/>
                      </a:lnTo>
                      <a:lnTo>
                        <a:pt x="166" y="1495"/>
                      </a:lnTo>
                      <a:lnTo>
                        <a:pt x="178" y="1544"/>
                      </a:lnTo>
                      <a:lnTo>
                        <a:pt x="190" y="1590"/>
                      </a:lnTo>
                      <a:lnTo>
                        <a:pt x="203" y="1636"/>
                      </a:lnTo>
                      <a:lnTo>
                        <a:pt x="216" y="1680"/>
                      </a:lnTo>
                      <a:lnTo>
                        <a:pt x="230" y="1725"/>
                      </a:lnTo>
                      <a:lnTo>
                        <a:pt x="244" y="1768"/>
                      </a:lnTo>
                      <a:lnTo>
                        <a:pt x="258" y="1809"/>
                      </a:lnTo>
                      <a:lnTo>
                        <a:pt x="273" y="1850"/>
                      </a:lnTo>
                      <a:lnTo>
                        <a:pt x="288" y="1890"/>
                      </a:lnTo>
                      <a:lnTo>
                        <a:pt x="302" y="1928"/>
                      </a:lnTo>
                      <a:lnTo>
                        <a:pt x="319" y="1966"/>
                      </a:lnTo>
                      <a:lnTo>
                        <a:pt x="334" y="2003"/>
                      </a:lnTo>
                      <a:lnTo>
                        <a:pt x="351" y="2039"/>
                      </a:lnTo>
                      <a:lnTo>
                        <a:pt x="367" y="2073"/>
                      </a:lnTo>
                      <a:lnTo>
                        <a:pt x="384" y="2106"/>
                      </a:lnTo>
                      <a:lnTo>
                        <a:pt x="400" y="2138"/>
                      </a:lnTo>
                      <a:lnTo>
                        <a:pt x="418" y="2169"/>
                      </a:lnTo>
                      <a:lnTo>
                        <a:pt x="435" y="2198"/>
                      </a:lnTo>
                      <a:lnTo>
                        <a:pt x="453" y="2226"/>
                      </a:lnTo>
                      <a:lnTo>
                        <a:pt x="471" y="2254"/>
                      </a:lnTo>
                      <a:lnTo>
                        <a:pt x="489" y="2279"/>
                      </a:lnTo>
                      <a:lnTo>
                        <a:pt x="508" y="2303"/>
                      </a:lnTo>
                      <a:lnTo>
                        <a:pt x="526" y="2327"/>
                      </a:lnTo>
                      <a:lnTo>
                        <a:pt x="545" y="2349"/>
                      </a:lnTo>
                      <a:lnTo>
                        <a:pt x="565" y="2368"/>
                      </a:lnTo>
                      <a:lnTo>
                        <a:pt x="584" y="2387"/>
                      </a:lnTo>
                      <a:lnTo>
                        <a:pt x="603" y="2405"/>
                      </a:lnTo>
                      <a:lnTo>
                        <a:pt x="623" y="2421"/>
                      </a:lnTo>
                      <a:lnTo>
                        <a:pt x="644" y="2436"/>
                      </a:lnTo>
                      <a:lnTo>
                        <a:pt x="664" y="2449"/>
                      </a:lnTo>
                      <a:lnTo>
                        <a:pt x="684" y="2461"/>
                      </a:lnTo>
                      <a:lnTo>
                        <a:pt x="705" y="2471"/>
                      </a:lnTo>
                      <a:lnTo>
                        <a:pt x="725" y="2480"/>
                      </a:lnTo>
                      <a:lnTo>
                        <a:pt x="746" y="2486"/>
                      </a:lnTo>
                      <a:lnTo>
                        <a:pt x="767" y="2493"/>
                      </a:lnTo>
                      <a:lnTo>
                        <a:pt x="788" y="2496"/>
                      </a:lnTo>
                      <a:lnTo>
                        <a:pt x="810" y="2499"/>
                      </a:lnTo>
                      <a:lnTo>
                        <a:pt x="831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0" name="Freeform 83"/>
                <p:cNvSpPr>
                  <a:spLocks/>
                </p:cNvSpPr>
                <p:nvPr/>
              </p:nvSpPr>
              <p:spPr bwMode="auto">
                <a:xfrm>
                  <a:off x="856" y="2672"/>
                  <a:ext cx="437" cy="1028"/>
                </a:xfrm>
                <a:custGeom>
                  <a:avLst/>
                  <a:gdLst>
                    <a:gd name="T0" fmla="*/ 1 w 830"/>
                    <a:gd name="T1" fmla="*/ 0 h 2500"/>
                    <a:gd name="T2" fmla="*/ 1 w 830"/>
                    <a:gd name="T3" fmla="*/ 0 h 2500"/>
                    <a:gd name="T4" fmla="*/ 1 w 830"/>
                    <a:gd name="T5" fmla="*/ 0 h 2500"/>
                    <a:gd name="T6" fmla="*/ 1 w 830"/>
                    <a:gd name="T7" fmla="*/ 0 h 2500"/>
                    <a:gd name="T8" fmla="*/ 1 w 830"/>
                    <a:gd name="T9" fmla="*/ 0 h 2500"/>
                    <a:gd name="T10" fmla="*/ 1 w 830"/>
                    <a:gd name="T11" fmla="*/ 0 h 2500"/>
                    <a:gd name="T12" fmla="*/ 1 w 830"/>
                    <a:gd name="T13" fmla="*/ 0 h 2500"/>
                    <a:gd name="T14" fmla="*/ 1 w 830"/>
                    <a:gd name="T15" fmla="*/ 0 h 2500"/>
                    <a:gd name="T16" fmla="*/ 1 w 830"/>
                    <a:gd name="T17" fmla="*/ 0 h 2500"/>
                    <a:gd name="T18" fmla="*/ 1 w 830"/>
                    <a:gd name="T19" fmla="*/ 0 h 2500"/>
                    <a:gd name="T20" fmla="*/ 1 w 830"/>
                    <a:gd name="T21" fmla="*/ 0 h 2500"/>
                    <a:gd name="T22" fmla="*/ 1 w 830"/>
                    <a:gd name="T23" fmla="*/ 0 h 2500"/>
                    <a:gd name="T24" fmla="*/ 1 w 830"/>
                    <a:gd name="T25" fmla="*/ 0 h 2500"/>
                    <a:gd name="T26" fmla="*/ 1 w 830"/>
                    <a:gd name="T27" fmla="*/ 0 h 2500"/>
                    <a:gd name="T28" fmla="*/ 1 w 830"/>
                    <a:gd name="T29" fmla="*/ 0 h 2500"/>
                    <a:gd name="T30" fmla="*/ 1 w 830"/>
                    <a:gd name="T31" fmla="*/ 0 h 2500"/>
                    <a:gd name="T32" fmla="*/ 1 w 830"/>
                    <a:gd name="T33" fmla="*/ 0 h 2500"/>
                    <a:gd name="T34" fmla="*/ 1 w 830"/>
                    <a:gd name="T35" fmla="*/ 0 h 2500"/>
                    <a:gd name="T36" fmla="*/ 1 w 830"/>
                    <a:gd name="T37" fmla="*/ 0 h 2500"/>
                    <a:gd name="T38" fmla="*/ 1 w 830"/>
                    <a:gd name="T39" fmla="*/ 0 h 2500"/>
                    <a:gd name="T40" fmla="*/ 1 w 830"/>
                    <a:gd name="T41" fmla="*/ 0 h 2500"/>
                    <a:gd name="T42" fmla="*/ 1 w 830"/>
                    <a:gd name="T43" fmla="*/ 0 h 2500"/>
                    <a:gd name="T44" fmla="*/ 1 w 830"/>
                    <a:gd name="T45" fmla="*/ 0 h 2500"/>
                    <a:gd name="T46" fmla="*/ 1 w 830"/>
                    <a:gd name="T47" fmla="*/ 0 h 2500"/>
                    <a:gd name="T48" fmla="*/ 1 w 830"/>
                    <a:gd name="T49" fmla="*/ 0 h 2500"/>
                    <a:gd name="T50" fmla="*/ 1 w 830"/>
                    <a:gd name="T51" fmla="*/ 0 h 2500"/>
                    <a:gd name="T52" fmla="*/ 1 w 830"/>
                    <a:gd name="T53" fmla="*/ 0 h 2500"/>
                    <a:gd name="T54" fmla="*/ 1 w 830"/>
                    <a:gd name="T55" fmla="*/ 0 h 2500"/>
                    <a:gd name="T56" fmla="*/ 1 w 830"/>
                    <a:gd name="T57" fmla="*/ 0 h 2500"/>
                    <a:gd name="T58" fmla="*/ 1 w 830"/>
                    <a:gd name="T59" fmla="*/ 0 h 2500"/>
                    <a:gd name="T60" fmla="*/ 1 w 830"/>
                    <a:gd name="T61" fmla="*/ 0 h 2500"/>
                    <a:gd name="T62" fmla="*/ 1 w 830"/>
                    <a:gd name="T63" fmla="*/ 0 h 2500"/>
                    <a:gd name="T64" fmla="*/ 1 w 830"/>
                    <a:gd name="T65" fmla="*/ 0 h 2500"/>
                    <a:gd name="T66" fmla="*/ 1 w 830"/>
                    <a:gd name="T67" fmla="*/ 0 h 2500"/>
                    <a:gd name="T68" fmla="*/ 1 w 830"/>
                    <a:gd name="T69" fmla="*/ 0 h 2500"/>
                    <a:gd name="T70" fmla="*/ 1 w 830"/>
                    <a:gd name="T71" fmla="*/ 0 h 2500"/>
                    <a:gd name="T72" fmla="*/ 1 w 830"/>
                    <a:gd name="T73" fmla="*/ 0 h 2500"/>
                    <a:gd name="T74" fmla="*/ 1 w 830"/>
                    <a:gd name="T75" fmla="*/ 0 h 2500"/>
                    <a:gd name="T76" fmla="*/ 1 w 830"/>
                    <a:gd name="T77" fmla="*/ 0 h 2500"/>
                    <a:gd name="T78" fmla="*/ 1 w 830"/>
                    <a:gd name="T79" fmla="*/ 0 h 2500"/>
                    <a:gd name="T80" fmla="*/ 1 w 830"/>
                    <a:gd name="T81" fmla="*/ 0 h 2500"/>
                    <a:gd name="T82" fmla="*/ 1 w 830"/>
                    <a:gd name="T83" fmla="*/ 0 h 2500"/>
                    <a:gd name="T84" fmla="*/ 1 w 830"/>
                    <a:gd name="T85" fmla="*/ 0 h 2500"/>
                    <a:gd name="T86" fmla="*/ 1 w 830"/>
                    <a:gd name="T87" fmla="*/ 0 h 2500"/>
                    <a:gd name="T88" fmla="*/ 1 w 830"/>
                    <a:gd name="T89" fmla="*/ 0 h 2500"/>
                    <a:gd name="T90" fmla="*/ 1 w 830"/>
                    <a:gd name="T91" fmla="*/ 0 h 2500"/>
                    <a:gd name="T92" fmla="*/ 1 w 830"/>
                    <a:gd name="T93" fmla="*/ 0 h 2500"/>
                    <a:gd name="T94" fmla="*/ 1 w 830"/>
                    <a:gd name="T95" fmla="*/ 0 h 2500"/>
                    <a:gd name="T96" fmla="*/ 1 w 830"/>
                    <a:gd name="T97" fmla="*/ 0 h 2500"/>
                    <a:gd name="T98" fmla="*/ 1 w 830"/>
                    <a:gd name="T99" fmla="*/ 0 h 2500"/>
                    <a:gd name="T100" fmla="*/ 1 w 830"/>
                    <a:gd name="T101" fmla="*/ 0 h 2500"/>
                    <a:gd name="T102" fmla="*/ 1 w 830"/>
                    <a:gd name="T103" fmla="*/ 0 h 2500"/>
                    <a:gd name="T104" fmla="*/ 1 w 830"/>
                    <a:gd name="T105" fmla="*/ 0 h 2500"/>
                    <a:gd name="T106" fmla="*/ 1 w 830"/>
                    <a:gd name="T107" fmla="*/ 0 h 2500"/>
                    <a:gd name="T108" fmla="*/ 1 w 830"/>
                    <a:gd name="T109" fmla="*/ 0 h 2500"/>
                    <a:gd name="T110" fmla="*/ 1 w 830"/>
                    <a:gd name="T111" fmla="*/ 0 h 2500"/>
                    <a:gd name="T112" fmla="*/ 0 w 830"/>
                    <a:gd name="T113" fmla="*/ 0 h 250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830"/>
                    <a:gd name="T172" fmla="*/ 0 h 2500"/>
                    <a:gd name="T173" fmla="*/ 830 w 830"/>
                    <a:gd name="T174" fmla="*/ 2500 h 250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830" h="2500">
                      <a:moveTo>
                        <a:pt x="830" y="0"/>
                      </a:moveTo>
                      <a:lnTo>
                        <a:pt x="829" y="128"/>
                      </a:lnTo>
                      <a:lnTo>
                        <a:pt x="826" y="255"/>
                      </a:lnTo>
                      <a:lnTo>
                        <a:pt x="821" y="380"/>
                      </a:lnTo>
                      <a:lnTo>
                        <a:pt x="813" y="504"/>
                      </a:lnTo>
                      <a:lnTo>
                        <a:pt x="805" y="624"/>
                      </a:lnTo>
                      <a:lnTo>
                        <a:pt x="793" y="743"/>
                      </a:lnTo>
                      <a:lnTo>
                        <a:pt x="780" y="859"/>
                      </a:lnTo>
                      <a:lnTo>
                        <a:pt x="765" y="973"/>
                      </a:lnTo>
                      <a:lnTo>
                        <a:pt x="757" y="1029"/>
                      </a:lnTo>
                      <a:lnTo>
                        <a:pt x="749" y="1084"/>
                      </a:lnTo>
                      <a:lnTo>
                        <a:pt x="740" y="1138"/>
                      </a:lnTo>
                      <a:lnTo>
                        <a:pt x="730" y="1191"/>
                      </a:lnTo>
                      <a:lnTo>
                        <a:pt x="720" y="1244"/>
                      </a:lnTo>
                      <a:lnTo>
                        <a:pt x="710" y="1296"/>
                      </a:lnTo>
                      <a:lnTo>
                        <a:pt x="699" y="1347"/>
                      </a:lnTo>
                      <a:lnTo>
                        <a:pt x="688" y="1397"/>
                      </a:lnTo>
                      <a:lnTo>
                        <a:pt x="677" y="1447"/>
                      </a:lnTo>
                      <a:lnTo>
                        <a:pt x="665" y="1495"/>
                      </a:lnTo>
                      <a:lnTo>
                        <a:pt x="653" y="1544"/>
                      </a:lnTo>
                      <a:lnTo>
                        <a:pt x="641" y="1590"/>
                      </a:lnTo>
                      <a:lnTo>
                        <a:pt x="628" y="1636"/>
                      </a:lnTo>
                      <a:lnTo>
                        <a:pt x="614" y="1680"/>
                      </a:lnTo>
                      <a:lnTo>
                        <a:pt x="601" y="1725"/>
                      </a:lnTo>
                      <a:lnTo>
                        <a:pt x="587" y="1768"/>
                      </a:lnTo>
                      <a:lnTo>
                        <a:pt x="573" y="1809"/>
                      </a:lnTo>
                      <a:lnTo>
                        <a:pt x="558" y="1850"/>
                      </a:lnTo>
                      <a:lnTo>
                        <a:pt x="543" y="1890"/>
                      </a:lnTo>
                      <a:lnTo>
                        <a:pt x="528" y="1928"/>
                      </a:lnTo>
                      <a:lnTo>
                        <a:pt x="512" y="1966"/>
                      </a:lnTo>
                      <a:lnTo>
                        <a:pt x="497" y="2003"/>
                      </a:lnTo>
                      <a:lnTo>
                        <a:pt x="480" y="2039"/>
                      </a:lnTo>
                      <a:lnTo>
                        <a:pt x="464" y="2073"/>
                      </a:lnTo>
                      <a:lnTo>
                        <a:pt x="447" y="2106"/>
                      </a:lnTo>
                      <a:lnTo>
                        <a:pt x="430" y="2138"/>
                      </a:lnTo>
                      <a:lnTo>
                        <a:pt x="413" y="2169"/>
                      </a:lnTo>
                      <a:lnTo>
                        <a:pt x="396" y="2198"/>
                      </a:lnTo>
                      <a:lnTo>
                        <a:pt x="378" y="2226"/>
                      </a:lnTo>
                      <a:lnTo>
                        <a:pt x="359" y="2254"/>
                      </a:lnTo>
                      <a:lnTo>
                        <a:pt x="342" y="2279"/>
                      </a:lnTo>
                      <a:lnTo>
                        <a:pt x="323" y="2303"/>
                      </a:lnTo>
                      <a:lnTo>
                        <a:pt x="304" y="2327"/>
                      </a:lnTo>
                      <a:lnTo>
                        <a:pt x="285" y="2349"/>
                      </a:lnTo>
                      <a:lnTo>
                        <a:pt x="266" y="2368"/>
                      </a:lnTo>
                      <a:lnTo>
                        <a:pt x="246" y="2387"/>
                      </a:lnTo>
                      <a:lnTo>
                        <a:pt x="226" y="2405"/>
                      </a:lnTo>
                      <a:lnTo>
                        <a:pt x="207" y="2421"/>
                      </a:lnTo>
                      <a:lnTo>
                        <a:pt x="187" y="2436"/>
                      </a:lnTo>
                      <a:lnTo>
                        <a:pt x="167" y="2449"/>
                      </a:lnTo>
                      <a:lnTo>
                        <a:pt x="146" y="2461"/>
                      </a:lnTo>
                      <a:lnTo>
                        <a:pt x="126" y="2471"/>
                      </a:lnTo>
                      <a:lnTo>
                        <a:pt x="106" y="2480"/>
                      </a:lnTo>
                      <a:lnTo>
                        <a:pt x="85" y="2486"/>
                      </a:lnTo>
                      <a:lnTo>
                        <a:pt x="64" y="2493"/>
                      </a:lnTo>
                      <a:lnTo>
                        <a:pt x="42" y="2496"/>
                      </a:lnTo>
                      <a:lnTo>
                        <a:pt x="21" y="2499"/>
                      </a:lnTo>
                      <a:lnTo>
                        <a:pt x="0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1" name="Line 84"/>
                <p:cNvSpPr>
                  <a:spLocks noChangeShapeType="1"/>
                </p:cNvSpPr>
                <p:nvPr/>
              </p:nvSpPr>
              <p:spPr bwMode="auto">
                <a:xfrm>
                  <a:off x="1292" y="2931"/>
                  <a:ext cx="1" cy="873"/>
                </a:xfrm>
                <a:prstGeom prst="line">
                  <a:avLst/>
                </a:prstGeom>
                <a:noFill/>
                <a:ln w="12700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2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1181" y="3320"/>
                  <a:ext cx="208" cy="3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3" name="Line 86"/>
                <p:cNvSpPr>
                  <a:spLocks noChangeShapeType="1"/>
                </p:cNvSpPr>
                <p:nvPr/>
              </p:nvSpPr>
              <p:spPr bwMode="auto">
                <a:xfrm>
                  <a:off x="1194" y="3324"/>
                  <a:ext cx="208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4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19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5" name="Line 88"/>
                <p:cNvSpPr>
                  <a:spLocks noChangeShapeType="1"/>
                </p:cNvSpPr>
                <p:nvPr/>
              </p:nvSpPr>
              <p:spPr bwMode="auto">
                <a:xfrm>
                  <a:off x="120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6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1204" y="3258"/>
                  <a:ext cx="166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7" name="Line 90"/>
                <p:cNvSpPr>
                  <a:spLocks noChangeShapeType="1"/>
                </p:cNvSpPr>
                <p:nvPr/>
              </p:nvSpPr>
              <p:spPr bwMode="auto">
                <a:xfrm>
                  <a:off x="1213" y="3261"/>
                  <a:ext cx="166" cy="2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8" name="Line 91"/>
                <p:cNvSpPr>
                  <a:spLocks noChangeShapeType="1"/>
                </p:cNvSpPr>
                <p:nvPr/>
              </p:nvSpPr>
              <p:spPr bwMode="auto">
                <a:xfrm flipH="1" flipV="1">
                  <a:off x="1221" y="3235"/>
                  <a:ext cx="147" cy="2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9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215" y="3233"/>
                  <a:ext cx="149" cy="2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0" name="Freeform 93"/>
                <p:cNvSpPr>
                  <a:spLocks/>
                </p:cNvSpPr>
                <p:nvPr/>
              </p:nvSpPr>
              <p:spPr bwMode="auto">
                <a:xfrm>
                  <a:off x="1221" y="3151"/>
                  <a:ext cx="137" cy="84"/>
                </a:xfrm>
                <a:custGeom>
                  <a:avLst/>
                  <a:gdLst>
                    <a:gd name="T0" fmla="*/ 0 w 258"/>
                    <a:gd name="T1" fmla="*/ 0 h 205"/>
                    <a:gd name="T2" fmla="*/ 1 w 258"/>
                    <a:gd name="T3" fmla="*/ 0 h 205"/>
                    <a:gd name="T4" fmla="*/ 1 w 258"/>
                    <a:gd name="T5" fmla="*/ 0 h 205"/>
                    <a:gd name="T6" fmla="*/ 1 w 258"/>
                    <a:gd name="T7" fmla="*/ 0 h 205"/>
                    <a:gd name="T8" fmla="*/ 1 w 258"/>
                    <a:gd name="T9" fmla="*/ 0 h 20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05"/>
                    <a:gd name="T17" fmla="*/ 258 w 258"/>
                    <a:gd name="T18" fmla="*/ 205 h 20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05">
                      <a:moveTo>
                        <a:pt x="0" y="205"/>
                      </a:moveTo>
                      <a:lnTo>
                        <a:pt x="258" y="147"/>
                      </a:lnTo>
                      <a:lnTo>
                        <a:pt x="23" y="97"/>
                      </a:lnTo>
                      <a:lnTo>
                        <a:pt x="239" y="48"/>
                      </a:lnTo>
                      <a:lnTo>
                        <a:pt x="40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1" name="Freeform 94"/>
                <p:cNvSpPr>
                  <a:spLocks/>
                </p:cNvSpPr>
                <p:nvPr/>
              </p:nvSpPr>
              <p:spPr bwMode="auto">
                <a:xfrm>
                  <a:off x="1227" y="3151"/>
                  <a:ext cx="137" cy="82"/>
                </a:xfrm>
                <a:custGeom>
                  <a:avLst/>
                  <a:gdLst>
                    <a:gd name="T0" fmla="*/ 1 w 257"/>
                    <a:gd name="T1" fmla="*/ 0 h 203"/>
                    <a:gd name="T2" fmla="*/ 0 w 257"/>
                    <a:gd name="T3" fmla="*/ 0 h 203"/>
                    <a:gd name="T4" fmla="*/ 1 w 257"/>
                    <a:gd name="T5" fmla="*/ 0 h 203"/>
                    <a:gd name="T6" fmla="*/ 1 w 257"/>
                    <a:gd name="T7" fmla="*/ 0 h 203"/>
                    <a:gd name="T8" fmla="*/ 1 w 257"/>
                    <a:gd name="T9" fmla="*/ 0 h 2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7"/>
                    <a:gd name="T16" fmla="*/ 0 h 203"/>
                    <a:gd name="T17" fmla="*/ 257 w 257"/>
                    <a:gd name="T18" fmla="*/ 203 h 2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7" h="203">
                      <a:moveTo>
                        <a:pt x="257" y="203"/>
                      </a:moveTo>
                      <a:lnTo>
                        <a:pt x="0" y="147"/>
                      </a:lnTo>
                      <a:lnTo>
                        <a:pt x="235" y="95"/>
                      </a:lnTo>
                      <a:lnTo>
                        <a:pt x="19" y="46"/>
                      </a:lnTo>
                      <a:lnTo>
                        <a:pt x="21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2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1167" y="3355"/>
                  <a:ext cx="235" cy="4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3" name="Line 96"/>
                <p:cNvSpPr>
                  <a:spLocks noChangeShapeType="1"/>
                </p:cNvSpPr>
                <p:nvPr/>
              </p:nvSpPr>
              <p:spPr bwMode="auto">
                <a:xfrm>
                  <a:off x="1167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4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1114" y="3445"/>
                  <a:ext cx="328" cy="5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5" name="Line 98"/>
                <p:cNvSpPr>
                  <a:spLocks noChangeShapeType="1"/>
                </p:cNvSpPr>
                <p:nvPr/>
              </p:nvSpPr>
              <p:spPr bwMode="auto">
                <a:xfrm>
                  <a:off x="1181" y="3355"/>
                  <a:ext cx="237" cy="4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6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1143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7" name="Line 100"/>
                <p:cNvSpPr>
                  <a:spLocks noChangeShapeType="1"/>
                </p:cNvSpPr>
                <p:nvPr/>
              </p:nvSpPr>
              <p:spPr bwMode="auto">
                <a:xfrm>
                  <a:off x="1143" y="3447"/>
                  <a:ext cx="328" cy="5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8" name="Line 101"/>
                <p:cNvSpPr>
                  <a:spLocks noChangeShapeType="1"/>
                </p:cNvSpPr>
                <p:nvPr/>
              </p:nvSpPr>
              <p:spPr bwMode="auto">
                <a:xfrm>
                  <a:off x="1114" y="3503"/>
                  <a:ext cx="403" cy="6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9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1066" y="3501"/>
                  <a:ext cx="405" cy="7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0" name="Line 103"/>
                <p:cNvSpPr>
                  <a:spLocks noChangeShapeType="1"/>
                </p:cNvSpPr>
                <p:nvPr/>
              </p:nvSpPr>
              <p:spPr bwMode="auto">
                <a:xfrm>
                  <a:off x="1066" y="3574"/>
                  <a:ext cx="558" cy="9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1" name="Line 104"/>
                <p:cNvSpPr>
                  <a:spLocks noChangeShapeType="1"/>
                </p:cNvSpPr>
                <p:nvPr/>
              </p:nvSpPr>
              <p:spPr bwMode="auto">
                <a:xfrm flipH="1">
                  <a:off x="961" y="3572"/>
                  <a:ext cx="556" cy="9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2" name="Freeform 105"/>
                <p:cNvSpPr>
                  <a:spLocks/>
                </p:cNvSpPr>
                <p:nvPr/>
              </p:nvSpPr>
              <p:spPr bwMode="auto">
                <a:xfrm>
                  <a:off x="963" y="3671"/>
                  <a:ext cx="661" cy="70"/>
                </a:xfrm>
                <a:custGeom>
                  <a:avLst/>
                  <a:gdLst>
                    <a:gd name="T0" fmla="*/ 0 w 1258"/>
                    <a:gd name="T1" fmla="*/ 0 h 174"/>
                    <a:gd name="T2" fmla="*/ 1 w 1258"/>
                    <a:gd name="T3" fmla="*/ 0 h 174"/>
                    <a:gd name="T4" fmla="*/ 1 w 1258"/>
                    <a:gd name="T5" fmla="*/ 0 h 174"/>
                    <a:gd name="T6" fmla="*/ 0 60000 65536"/>
                    <a:gd name="T7" fmla="*/ 0 60000 65536"/>
                    <a:gd name="T8" fmla="*/ 0 60000 65536"/>
                    <a:gd name="T9" fmla="*/ 0 w 1258"/>
                    <a:gd name="T10" fmla="*/ 0 h 174"/>
                    <a:gd name="T11" fmla="*/ 1258 w 1258"/>
                    <a:gd name="T12" fmla="*/ 174 h 17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58" h="174">
                      <a:moveTo>
                        <a:pt x="0" y="0"/>
                      </a:moveTo>
                      <a:lnTo>
                        <a:pt x="626" y="174"/>
                      </a:lnTo>
                      <a:lnTo>
                        <a:pt x="1258" y="1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3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1242" y="3133"/>
                  <a:ext cx="97" cy="1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4" name="Freeform 107"/>
                <p:cNvSpPr>
                  <a:spLocks/>
                </p:cNvSpPr>
                <p:nvPr/>
              </p:nvSpPr>
              <p:spPr bwMode="auto">
                <a:xfrm>
                  <a:off x="1246" y="3116"/>
                  <a:ext cx="97" cy="35"/>
                </a:xfrm>
                <a:custGeom>
                  <a:avLst/>
                  <a:gdLst>
                    <a:gd name="T0" fmla="*/ 1 w 183"/>
                    <a:gd name="T1" fmla="*/ 0 h 84"/>
                    <a:gd name="T2" fmla="*/ 0 w 183"/>
                    <a:gd name="T3" fmla="*/ 0 h 84"/>
                    <a:gd name="T4" fmla="*/ 1 w 183"/>
                    <a:gd name="T5" fmla="*/ 0 h 84"/>
                    <a:gd name="T6" fmla="*/ 0 60000 65536"/>
                    <a:gd name="T7" fmla="*/ 0 60000 65536"/>
                    <a:gd name="T8" fmla="*/ 0 60000 65536"/>
                    <a:gd name="T9" fmla="*/ 0 w 183"/>
                    <a:gd name="T10" fmla="*/ 0 h 84"/>
                    <a:gd name="T11" fmla="*/ 183 w 183"/>
                    <a:gd name="T12" fmla="*/ 84 h 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3" h="84">
                      <a:moveTo>
                        <a:pt x="183" y="84"/>
                      </a:moveTo>
                      <a:lnTo>
                        <a:pt x="0" y="40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5" name="Line 108"/>
                <p:cNvSpPr>
                  <a:spLocks noChangeShapeType="1"/>
                </p:cNvSpPr>
                <p:nvPr/>
              </p:nvSpPr>
              <p:spPr bwMode="auto">
                <a:xfrm flipH="1" flipV="1">
                  <a:off x="1248" y="3116"/>
                  <a:ext cx="89" cy="1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6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1251" y="3100"/>
                  <a:ext cx="81" cy="1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7" name="Line 110"/>
                <p:cNvSpPr>
                  <a:spLocks noChangeShapeType="1"/>
                </p:cNvSpPr>
                <p:nvPr/>
              </p:nvSpPr>
              <p:spPr bwMode="auto">
                <a:xfrm flipH="1" flipV="1">
                  <a:off x="1253" y="3101"/>
                  <a:ext cx="8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8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1253" y="3085"/>
                  <a:ext cx="75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9" name="Line 112"/>
                <p:cNvSpPr>
                  <a:spLocks noChangeShapeType="1"/>
                </p:cNvSpPr>
                <p:nvPr/>
              </p:nvSpPr>
              <p:spPr bwMode="auto">
                <a:xfrm flipH="1" flipV="1">
                  <a:off x="1255" y="3087"/>
                  <a:ext cx="77" cy="1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0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1255" y="3072"/>
                  <a:ext cx="7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1" name="Line 114"/>
                <p:cNvSpPr>
                  <a:spLocks noChangeShapeType="1"/>
                </p:cNvSpPr>
                <p:nvPr/>
              </p:nvSpPr>
              <p:spPr bwMode="auto">
                <a:xfrm flipH="1" flipV="1">
                  <a:off x="1259" y="3072"/>
                  <a:ext cx="69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2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1259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3" name="Line 116"/>
                <p:cNvSpPr>
                  <a:spLocks noChangeShapeType="1"/>
                </p:cNvSpPr>
                <p:nvPr/>
              </p:nvSpPr>
              <p:spPr bwMode="auto">
                <a:xfrm flipH="1" flipV="1">
                  <a:off x="1261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4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1261" y="3044"/>
                  <a:ext cx="61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5" name="Line 118"/>
                <p:cNvSpPr>
                  <a:spLocks noChangeShapeType="1"/>
                </p:cNvSpPr>
                <p:nvPr/>
              </p:nvSpPr>
              <p:spPr bwMode="auto">
                <a:xfrm flipH="1" flipV="1">
                  <a:off x="1263" y="3044"/>
                  <a:ext cx="6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6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1263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7" name="Line 120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8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1265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9" name="Line 122"/>
                <p:cNvSpPr>
                  <a:spLocks noChangeShapeType="1"/>
                </p:cNvSpPr>
                <p:nvPr/>
              </p:nvSpPr>
              <p:spPr bwMode="auto">
                <a:xfrm flipH="1" flipV="1">
                  <a:off x="1267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00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1267" y="3008"/>
                  <a:ext cx="4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01" name="Freeform 124"/>
                <p:cNvSpPr>
                  <a:spLocks/>
                </p:cNvSpPr>
                <p:nvPr/>
              </p:nvSpPr>
              <p:spPr bwMode="auto">
                <a:xfrm>
                  <a:off x="1267" y="2996"/>
                  <a:ext cx="51" cy="23"/>
                </a:xfrm>
                <a:custGeom>
                  <a:avLst/>
                  <a:gdLst>
                    <a:gd name="T0" fmla="*/ 1 w 94"/>
                    <a:gd name="T1" fmla="*/ 0 h 55"/>
                    <a:gd name="T2" fmla="*/ 0 w 94"/>
                    <a:gd name="T3" fmla="*/ 0 h 55"/>
                    <a:gd name="T4" fmla="*/ 1 w 94"/>
                    <a:gd name="T5" fmla="*/ 0 h 55"/>
                    <a:gd name="T6" fmla="*/ 0 60000 65536"/>
                    <a:gd name="T7" fmla="*/ 0 60000 65536"/>
                    <a:gd name="T8" fmla="*/ 0 60000 65536"/>
                    <a:gd name="T9" fmla="*/ 0 w 94"/>
                    <a:gd name="T10" fmla="*/ 0 h 55"/>
                    <a:gd name="T11" fmla="*/ 94 w 94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4" h="55">
                      <a:moveTo>
                        <a:pt x="94" y="55"/>
                      </a:moveTo>
                      <a:lnTo>
                        <a:pt x="0" y="27"/>
                      </a:lnTo>
                      <a:lnTo>
                        <a:pt x="8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02" name="Line 125"/>
                <p:cNvSpPr>
                  <a:spLocks noChangeShapeType="1"/>
                </p:cNvSpPr>
                <p:nvPr/>
              </p:nvSpPr>
              <p:spPr bwMode="auto">
                <a:xfrm flipH="1" flipV="1">
                  <a:off x="1272" y="2986"/>
                  <a:ext cx="41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03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1272" y="2976"/>
                  <a:ext cx="39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04" name="Line 127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75"/>
                  <a:ext cx="3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05" name="Line 128"/>
                <p:cNvSpPr>
                  <a:spLocks noChangeShapeType="1"/>
                </p:cNvSpPr>
                <p:nvPr/>
              </p:nvSpPr>
              <p:spPr bwMode="auto">
                <a:xfrm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06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07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08" name="Line 131"/>
                <p:cNvSpPr>
                  <a:spLocks noChangeShapeType="1"/>
                </p:cNvSpPr>
                <p:nvPr/>
              </p:nvSpPr>
              <p:spPr bwMode="auto">
                <a:xfrm flipH="1"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09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1278" y="2929"/>
                  <a:ext cx="2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10" name="Line 133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902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11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12" name="Line 13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13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1282" y="2893"/>
                  <a:ext cx="21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14" name="Line 13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86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15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1282" y="2881"/>
                  <a:ext cx="19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16" name="Freeform 139"/>
                <p:cNvSpPr>
                  <a:spLocks/>
                </p:cNvSpPr>
                <p:nvPr/>
              </p:nvSpPr>
              <p:spPr bwMode="auto">
                <a:xfrm>
                  <a:off x="1284" y="2876"/>
                  <a:ext cx="17" cy="12"/>
                </a:xfrm>
                <a:custGeom>
                  <a:avLst/>
                  <a:gdLst>
                    <a:gd name="T0" fmla="*/ 1 w 34"/>
                    <a:gd name="T1" fmla="*/ 0 h 27"/>
                    <a:gd name="T2" fmla="*/ 0 w 34"/>
                    <a:gd name="T3" fmla="*/ 0 h 27"/>
                    <a:gd name="T4" fmla="*/ 1 w 34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34"/>
                    <a:gd name="T10" fmla="*/ 0 h 27"/>
                    <a:gd name="T11" fmla="*/ 34 w 34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" h="27">
                      <a:moveTo>
                        <a:pt x="34" y="27"/>
                      </a:moveTo>
                      <a:lnTo>
                        <a:pt x="0" y="11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17" name="Line 140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6"/>
                  <a:ext cx="17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18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1284" y="2871"/>
                  <a:ext cx="17" cy="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19" name="Line 142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0"/>
                  <a:ext cx="1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20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1284" y="2866"/>
                  <a:ext cx="17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21" name="Freeform 144"/>
                <p:cNvSpPr>
                  <a:spLocks/>
                </p:cNvSpPr>
                <p:nvPr/>
              </p:nvSpPr>
              <p:spPr bwMode="auto">
                <a:xfrm>
                  <a:off x="1284" y="2860"/>
                  <a:ext cx="15" cy="11"/>
                </a:xfrm>
                <a:custGeom>
                  <a:avLst/>
                  <a:gdLst>
                    <a:gd name="T0" fmla="*/ 1 w 28"/>
                    <a:gd name="T1" fmla="*/ 0 h 27"/>
                    <a:gd name="T2" fmla="*/ 0 w 28"/>
                    <a:gd name="T3" fmla="*/ 0 h 27"/>
                    <a:gd name="T4" fmla="*/ 1 w 28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28"/>
                    <a:gd name="T10" fmla="*/ 0 h 27"/>
                    <a:gd name="T11" fmla="*/ 28 w 28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" h="27">
                      <a:moveTo>
                        <a:pt x="28" y="27"/>
                      </a:moveTo>
                      <a:lnTo>
                        <a:pt x="0" y="12"/>
                      </a:lnTo>
                      <a:lnTo>
                        <a:pt x="2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22" name="Line 14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60"/>
                  <a:ext cx="17" cy="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23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1286" y="2856"/>
                  <a:ext cx="13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24" name="Line 14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55"/>
                  <a:ext cx="15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63" name="矩形 62"/>
              <p:cNvSpPr/>
              <p:nvPr/>
            </p:nvSpPr>
            <p:spPr>
              <a:xfrm>
                <a:off x="2350918" y="3003893"/>
                <a:ext cx="240140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4400">
                  <a:defRPr/>
                </a:pPr>
                <a:r>
                  <a:rPr lang="en-US" altLang="zh-CN" sz="5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rPr>
                  <a:t>TRP</a:t>
                </a:r>
                <a:endParaRPr lang="zh-CN" altLang="en-US" sz="5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4" name="AutoShape 178"/>
              <p:cNvSpPr>
                <a:spLocks noChangeArrowheads="1"/>
              </p:cNvSpPr>
              <p:nvPr/>
            </p:nvSpPr>
            <p:spPr bwMode="auto">
              <a:xfrm rot="5400000">
                <a:off x="2482729" y="3705973"/>
                <a:ext cx="368843" cy="415219"/>
              </a:xfrm>
              <a:prstGeom prst="hexagon">
                <a:avLst>
                  <a:gd name="adj" fmla="val 25000"/>
                  <a:gd name="vf" fmla="val 115470"/>
                </a:avLst>
              </a:prstGeom>
              <a:gradFill rotWithShape="1">
                <a:gsLst>
                  <a:gs pos="0">
                    <a:srgbClr val="4BACC6">
                      <a:tint val="50000"/>
                      <a:satMod val="300000"/>
                    </a:srgbClr>
                  </a:gs>
                  <a:gs pos="35000">
                    <a:srgbClr val="4BACC6">
                      <a:tint val="37000"/>
                      <a:satMod val="300000"/>
                    </a:srgbClr>
                  </a:gs>
                  <a:gs pos="100000">
                    <a:srgbClr val="4BACC6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BACC6">
                    <a:shade val="95000"/>
                    <a:satMod val="105000"/>
                  </a:srgbClr>
                </a:solidFill>
                <a:prstDash val="solid"/>
                <a:headEnd/>
                <a:tailE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/>
              <a:lstStyle>
                <a:defPPr>
                  <a:defRPr lang="en-GB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500" kern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65" name="Group 81"/>
              <p:cNvGrpSpPr>
                <a:grpSpLocks/>
              </p:cNvGrpSpPr>
              <p:nvPr/>
            </p:nvGrpSpPr>
            <p:grpSpPr bwMode="auto">
              <a:xfrm>
                <a:off x="2611611" y="3540753"/>
                <a:ext cx="127591" cy="389612"/>
                <a:chOff x="856" y="2672"/>
                <a:chExt cx="871" cy="1132"/>
              </a:xfrm>
            </p:grpSpPr>
            <p:sp>
              <p:nvSpPr>
                <p:cNvPr id="93" name="Freeform 82"/>
                <p:cNvSpPr>
                  <a:spLocks/>
                </p:cNvSpPr>
                <p:nvPr/>
              </p:nvSpPr>
              <p:spPr bwMode="auto">
                <a:xfrm>
                  <a:off x="1293" y="2672"/>
                  <a:ext cx="434" cy="1028"/>
                </a:xfrm>
                <a:custGeom>
                  <a:avLst/>
                  <a:gdLst>
                    <a:gd name="T0" fmla="*/ 0 w 831"/>
                    <a:gd name="T1" fmla="*/ 0 h 2500"/>
                    <a:gd name="T2" fmla="*/ 1 w 831"/>
                    <a:gd name="T3" fmla="*/ 0 h 2500"/>
                    <a:gd name="T4" fmla="*/ 1 w 831"/>
                    <a:gd name="T5" fmla="*/ 0 h 2500"/>
                    <a:gd name="T6" fmla="*/ 1 w 831"/>
                    <a:gd name="T7" fmla="*/ 0 h 2500"/>
                    <a:gd name="T8" fmla="*/ 1 w 831"/>
                    <a:gd name="T9" fmla="*/ 0 h 2500"/>
                    <a:gd name="T10" fmla="*/ 1 w 831"/>
                    <a:gd name="T11" fmla="*/ 0 h 2500"/>
                    <a:gd name="T12" fmla="*/ 1 w 831"/>
                    <a:gd name="T13" fmla="*/ 0 h 2500"/>
                    <a:gd name="T14" fmla="*/ 1 w 831"/>
                    <a:gd name="T15" fmla="*/ 0 h 2500"/>
                    <a:gd name="T16" fmla="*/ 1 w 831"/>
                    <a:gd name="T17" fmla="*/ 0 h 2500"/>
                    <a:gd name="T18" fmla="*/ 1 w 831"/>
                    <a:gd name="T19" fmla="*/ 0 h 2500"/>
                    <a:gd name="T20" fmla="*/ 1 w 831"/>
                    <a:gd name="T21" fmla="*/ 0 h 2500"/>
                    <a:gd name="T22" fmla="*/ 1 w 831"/>
                    <a:gd name="T23" fmla="*/ 0 h 2500"/>
                    <a:gd name="T24" fmla="*/ 1 w 831"/>
                    <a:gd name="T25" fmla="*/ 0 h 2500"/>
                    <a:gd name="T26" fmla="*/ 1 w 831"/>
                    <a:gd name="T27" fmla="*/ 0 h 2500"/>
                    <a:gd name="T28" fmla="*/ 1 w 831"/>
                    <a:gd name="T29" fmla="*/ 0 h 2500"/>
                    <a:gd name="T30" fmla="*/ 1 w 831"/>
                    <a:gd name="T31" fmla="*/ 0 h 2500"/>
                    <a:gd name="T32" fmla="*/ 1 w 831"/>
                    <a:gd name="T33" fmla="*/ 0 h 2500"/>
                    <a:gd name="T34" fmla="*/ 1 w 831"/>
                    <a:gd name="T35" fmla="*/ 0 h 2500"/>
                    <a:gd name="T36" fmla="*/ 1 w 831"/>
                    <a:gd name="T37" fmla="*/ 0 h 2500"/>
                    <a:gd name="T38" fmla="*/ 1 w 831"/>
                    <a:gd name="T39" fmla="*/ 0 h 2500"/>
                    <a:gd name="T40" fmla="*/ 1 w 831"/>
                    <a:gd name="T41" fmla="*/ 0 h 2500"/>
                    <a:gd name="T42" fmla="*/ 1 w 831"/>
                    <a:gd name="T43" fmla="*/ 0 h 2500"/>
                    <a:gd name="T44" fmla="*/ 1 w 831"/>
                    <a:gd name="T45" fmla="*/ 0 h 2500"/>
                    <a:gd name="T46" fmla="*/ 1 w 831"/>
                    <a:gd name="T47" fmla="*/ 0 h 2500"/>
                    <a:gd name="T48" fmla="*/ 1 w 831"/>
                    <a:gd name="T49" fmla="*/ 0 h 2500"/>
                    <a:gd name="T50" fmla="*/ 1 w 831"/>
                    <a:gd name="T51" fmla="*/ 0 h 2500"/>
                    <a:gd name="T52" fmla="*/ 1 w 831"/>
                    <a:gd name="T53" fmla="*/ 0 h 2500"/>
                    <a:gd name="T54" fmla="*/ 1 w 831"/>
                    <a:gd name="T55" fmla="*/ 0 h 2500"/>
                    <a:gd name="T56" fmla="*/ 1 w 831"/>
                    <a:gd name="T57" fmla="*/ 0 h 2500"/>
                    <a:gd name="T58" fmla="*/ 1 w 831"/>
                    <a:gd name="T59" fmla="*/ 0 h 2500"/>
                    <a:gd name="T60" fmla="*/ 1 w 831"/>
                    <a:gd name="T61" fmla="*/ 0 h 2500"/>
                    <a:gd name="T62" fmla="*/ 1 w 831"/>
                    <a:gd name="T63" fmla="*/ 0 h 2500"/>
                    <a:gd name="T64" fmla="*/ 1 w 831"/>
                    <a:gd name="T65" fmla="*/ 0 h 2500"/>
                    <a:gd name="T66" fmla="*/ 1 w 831"/>
                    <a:gd name="T67" fmla="*/ 0 h 2500"/>
                    <a:gd name="T68" fmla="*/ 1 w 831"/>
                    <a:gd name="T69" fmla="*/ 0 h 2500"/>
                    <a:gd name="T70" fmla="*/ 1 w 831"/>
                    <a:gd name="T71" fmla="*/ 0 h 2500"/>
                    <a:gd name="T72" fmla="*/ 1 w 831"/>
                    <a:gd name="T73" fmla="*/ 0 h 2500"/>
                    <a:gd name="T74" fmla="*/ 1 w 831"/>
                    <a:gd name="T75" fmla="*/ 0 h 2500"/>
                    <a:gd name="T76" fmla="*/ 1 w 831"/>
                    <a:gd name="T77" fmla="*/ 0 h 2500"/>
                    <a:gd name="T78" fmla="*/ 1 w 831"/>
                    <a:gd name="T79" fmla="*/ 0 h 2500"/>
                    <a:gd name="T80" fmla="*/ 1 w 831"/>
                    <a:gd name="T81" fmla="*/ 0 h 2500"/>
                    <a:gd name="T82" fmla="*/ 1 w 831"/>
                    <a:gd name="T83" fmla="*/ 0 h 2500"/>
                    <a:gd name="T84" fmla="*/ 1 w 831"/>
                    <a:gd name="T85" fmla="*/ 0 h 2500"/>
                    <a:gd name="T86" fmla="*/ 1 w 831"/>
                    <a:gd name="T87" fmla="*/ 0 h 2500"/>
                    <a:gd name="T88" fmla="*/ 1 w 831"/>
                    <a:gd name="T89" fmla="*/ 0 h 2500"/>
                    <a:gd name="T90" fmla="*/ 1 w 831"/>
                    <a:gd name="T91" fmla="*/ 0 h 2500"/>
                    <a:gd name="T92" fmla="*/ 1 w 831"/>
                    <a:gd name="T93" fmla="*/ 0 h 2500"/>
                    <a:gd name="T94" fmla="*/ 1 w 831"/>
                    <a:gd name="T95" fmla="*/ 0 h 2500"/>
                    <a:gd name="T96" fmla="*/ 1 w 831"/>
                    <a:gd name="T97" fmla="*/ 0 h 2500"/>
                    <a:gd name="T98" fmla="*/ 1 w 831"/>
                    <a:gd name="T99" fmla="*/ 0 h 2500"/>
                    <a:gd name="T100" fmla="*/ 1 w 831"/>
                    <a:gd name="T101" fmla="*/ 0 h 2500"/>
                    <a:gd name="T102" fmla="*/ 1 w 831"/>
                    <a:gd name="T103" fmla="*/ 0 h 2500"/>
                    <a:gd name="T104" fmla="*/ 1 w 831"/>
                    <a:gd name="T105" fmla="*/ 0 h 2500"/>
                    <a:gd name="T106" fmla="*/ 1 w 831"/>
                    <a:gd name="T107" fmla="*/ 0 h 2500"/>
                    <a:gd name="T108" fmla="*/ 1 w 831"/>
                    <a:gd name="T109" fmla="*/ 0 h 2500"/>
                    <a:gd name="T110" fmla="*/ 1 w 831"/>
                    <a:gd name="T111" fmla="*/ 0 h 2500"/>
                    <a:gd name="T112" fmla="*/ 1 w 831"/>
                    <a:gd name="T113" fmla="*/ 0 h 2500"/>
                    <a:gd name="T114" fmla="*/ 1 w 831"/>
                    <a:gd name="T115" fmla="*/ 0 h 2500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w 831"/>
                    <a:gd name="T175" fmla="*/ 0 h 2500"/>
                    <a:gd name="T176" fmla="*/ 831 w 831"/>
                    <a:gd name="T177" fmla="*/ 2500 h 2500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T174" t="T175" r="T176" b="T177"/>
                  <a:pathLst>
                    <a:path w="831" h="2500">
                      <a:moveTo>
                        <a:pt x="0" y="0"/>
                      </a:moveTo>
                      <a:lnTo>
                        <a:pt x="1" y="128"/>
                      </a:lnTo>
                      <a:lnTo>
                        <a:pt x="4" y="255"/>
                      </a:lnTo>
                      <a:lnTo>
                        <a:pt x="10" y="380"/>
                      </a:lnTo>
                      <a:lnTo>
                        <a:pt x="17" y="504"/>
                      </a:lnTo>
                      <a:lnTo>
                        <a:pt x="26" y="624"/>
                      </a:lnTo>
                      <a:lnTo>
                        <a:pt x="37" y="743"/>
                      </a:lnTo>
                      <a:lnTo>
                        <a:pt x="50" y="859"/>
                      </a:lnTo>
                      <a:lnTo>
                        <a:pt x="66" y="973"/>
                      </a:lnTo>
                      <a:lnTo>
                        <a:pt x="74" y="1029"/>
                      </a:lnTo>
                      <a:lnTo>
                        <a:pt x="82" y="1084"/>
                      </a:lnTo>
                      <a:lnTo>
                        <a:pt x="91" y="1138"/>
                      </a:lnTo>
                      <a:lnTo>
                        <a:pt x="101" y="1191"/>
                      </a:lnTo>
                      <a:lnTo>
                        <a:pt x="111" y="1244"/>
                      </a:lnTo>
                      <a:lnTo>
                        <a:pt x="121" y="1296"/>
                      </a:lnTo>
                      <a:lnTo>
                        <a:pt x="131" y="1347"/>
                      </a:lnTo>
                      <a:lnTo>
                        <a:pt x="142" y="1397"/>
                      </a:lnTo>
                      <a:lnTo>
                        <a:pt x="154" y="1447"/>
                      </a:lnTo>
                      <a:lnTo>
                        <a:pt x="166" y="1495"/>
                      </a:lnTo>
                      <a:lnTo>
                        <a:pt x="178" y="1544"/>
                      </a:lnTo>
                      <a:lnTo>
                        <a:pt x="190" y="1590"/>
                      </a:lnTo>
                      <a:lnTo>
                        <a:pt x="203" y="1636"/>
                      </a:lnTo>
                      <a:lnTo>
                        <a:pt x="216" y="1680"/>
                      </a:lnTo>
                      <a:lnTo>
                        <a:pt x="230" y="1725"/>
                      </a:lnTo>
                      <a:lnTo>
                        <a:pt x="244" y="1768"/>
                      </a:lnTo>
                      <a:lnTo>
                        <a:pt x="258" y="1809"/>
                      </a:lnTo>
                      <a:lnTo>
                        <a:pt x="273" y="1850"/>
                      </a:lnTo>
                      <a:lnTo>
                        <a:pt x="288" y="1890"/>
                      </a:lnTo>
                      <a:lnTo>
                        <a:pt x="302" y="1928"/>
                      </a:lnTo>
                      <a:lnTo>
                        <a:pt x="319" y="1966"/>
                      </a:lnTo>
                      <a:lnTo>
                        <a:pt x="334" y="2003"/>
                      </a:lnTo>
                      <a:lnTo>
                        <a:pt x="351" y="2039"/>
                      </a:lnTo>
                      <a:lnTo>
                        <a:pt x="367" y="2073"/>
                      </a:lnTo>
                      <a:lnTo>
                        <a:pt x="384" y="2106"/>
                      </a:lnTo>
                      <a:lnTo>
                        <a:pt x="400" y="2138"/>
                      </a:lnTo>
                      <a:lnTo>
                        <a:pt x="418" y="2169"/>
                      </a:lnTo>
                      <a:lnTo>
                        <a:pt x="435" y="2198"/>
                      </a:lnTo>
                      <a:lnTo>
                        <a:pt x="453" y="2226"/>
                      </a:lnTo>
                      <a:lnTo>
                        <a:pt x="471" y="2254"/>
                      </a:lnTo>
                      <a:lnTo>
                        <a:pt x="489" y="2279"/>
                      </a:lnTo>
                      <a:lnTo>
                        <a:pt x="508" y="2303"/>
                      </a:lnTo>
                      <a:lnTo>
                        <a:pt x="526" y="2327"/>
                      </a:lnTo>
                      <a:lnTo>
                        <a:pt x="545" y="2349"/>
                      </a:lnTo>
                      <a:lnTo>
                        <a:pt x="565" y="2368"/>
                      </a:lnTo>
                      <a:lnTo>
                        <a:pt x="584" y="2387"/>
                      </a:lnTo>
                      <a:lnTo>
                        <a:pt x="603" y="2405"/>
                      </a:lnTo>
                      <a:lnTo>
                        <a:pt x="623" y="2421"/>
                      </a:lnTo>
                      <a:lnTo>
                        <a:pt x="644" y="2436"/>
                      </a:lnTo>
                      <a:lnTo>
                        <a:pt x="664" y="2449"/>
                      </a:lnTo>
                      <a:lnTo>
                        <a:pt x="684" y="2461"/>
                      </a:lnTo>
                      <a:lnTo>
                        <a:pt x="705" y="2471"/>
                      </a:lnTo>
                      <a:lnTo>
                        <a:pt x="725" y="2480"/>
                      </a:lnTo>
                      <a:lnTo>
                        <a:pt x="746" y="2486"/>
                      </a:lnTo>
                      <a:lnTo>
                        <a:pt x="767" y="2493"/>
                      </a:lnTo>
                      <a:lnTo>
                        <a:pt x="788" y="2496"/>
                      </a:lnTo>
                      <a:lnTo>
                        <a:pt x="810" y="2499"/>
                      </a:lnTo>
                      <a:lnTo>
                        <a:pt x="831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4" name="Freeform 83"/>
                <p:cNvSpPr>
                  <a:spLocks/>
                </p:cNvSpPr>
                <p:nvPr/>
              </p:nvSpPr>
              <p:spPr bwMode="auto">
                <a:xfrm>
                  <a:off x="856" y="2672"/>
                  <a:ext cx="437" cy="1028"/>
                </a:xfrm>
                <a:custGeom>
                  <a:avLst/>
                  <a:gdLst>
                    <a:gd name="T0" fmla="*/ 1 w 830"/>
                    <a:gd name="T1" fmla="*/ 0 h 2500"/>
                    <a:gd name="T2" fmla="*/ 1 w 830"/>
                    <a:gd name="T3" fmla="*/ 0 h 2500"/>
                    <a:gd name="T4" fmla="*/ 1 w 830"/>
                    <a:gd name="T5" fmla="*/ 0 h 2500"/>
                    <a:gd name="T6" fmla="*/ 1 w 830"/>
                    <a:gd name="T7" fmla="*/ 0 h 2500"/>
                    <a:gd name="T8" fmla="*/ 1 w 830"/>
                    <a:gd name="T9" fmla="*/ 0 h 2500"/>
                    <a:gd name="T10" fmla="*/ 1 w 830"/>
                    <a:gd name="T11" fmla="*/ 0 h 2500"/>
                    <a:gd name="T12" fmla="*/ 1 w 830"/>
                    <a:gd name="T13" fmla="*/ 0 h 2500"/>
                    <a:gd name="T14" fmla="*/ 1 w 830"/>
                    <a:gd name="T15" fmla="*/ 0 h 2500"/>
                    <a:gd name="T16" fmla="*/ 1 w 830"/>
                    <a:gd name="T17" fmla="*/ 0 h 2500"/>
                    <a:gd name="T18" fmla="*/ 1 w 830"/>
                    <a:gd name="T19" fmla="*/ 0 h 2500"/>
                    <a:gd name="T20" fmla="*/ 1 w 830"/>
                    <a:gd name="T21" fmla="*/ 0 h 2500"/>
                    <a:gd name="T22" fmla="*/ 1 w 830"/>
                    <a:gd name="T23" fmla="*/ 0 h 2500"/>
                    <a:gd name="T24" fmla="*/ 1 w 830"/>
                    <a:gd name="T25" fmla="*/ 0 h 2500"/>
                    <a:gd name="T26" fmla="*/ 1 w 830"/>
                    <a:gd name="T27" fmla="*/ 0 h 2500"/>
                    <a:gd name="T28" fmla="*/ 1 w 830"/>
                    <a:gd name="T29" fmla="*/ 0 h 2500"/>
                    <a:gd name="T30" fmla="*/ 1 w 830"/>
                    <a:gd name="T31" fmla="*/ 0 h 2500"/>
                    <a:gd name="T32" fmla="*/ 1 w 830"/>
                    <a:gd name="T33" fmla="*/ 0 h 2500"/>
                    <a:gd name="T34" fmla="*/ 1 w 830"/>
                    <a:gd name="T35" fmla="*/ 0 h 2500"/>
                    <a:gd name="T36" fmla="*/ 1 w 830"/>
                    <a:gd name="T37" fmla="*/ 0 h 2500"/>
                    <a:gd name="T38" fmla="*/ 1 w 830"/>
                    <a:gd name="T39" fmla="*/ 0 h 2500"/>
                    <a:gd name="T40" fmla="*/ 1 w 830"/>
                    <a:gd name="T41" fmla="*/ 0 h 2500"/>
                    <a:gd name="T42" fmla="*/ 1 w 830"/>
                    <a:gd name="T43" fmla="*/ 0 h 2500"/>
                    <a:gd name="T44" fmla="*/ 1 w 830"/>
                    <a:gd name="T45" fmla="*/ 0 h 2500"/>
                    <a:gd name="T46" fmla="*/ 1 w 830"/>
                    <a:gd name="T47" fmla="*/ 0 h 2500"/>
                    <a:gd name="T48" fmla="*/ 1 w 830"/>
                    <a:gd name="T49" fmla="*/ 0 h 2500"/>
                    <a:gd name="T50" fmla="*/ 1 w 830"/>
                    <a:gd name="T51" fmla="*/ 0 h 2500"/>
                    <a:gd name="T52" fmla="*/ 1 w 830"/>
                    <a:gd name="T53" fmla="*/ 0 h 2500"/>
                    <a:gd name="T54" fmla="*/ 1 w 830"/>
                    <a:gd name="T55" fmla="*/ 0 h 2500"/>
                    <a:gd name="T56" fmla="*/ 1 w 830"/>
                    <a:gd name="T57" fmla="*/ 0 h 2500"/>
                    <a:gd name="T58" fmla="*/ 1 w 830"/>
                    <a:gd name="T59" fmla="*/ 0 h 2500"/>
                    <a:gd name="T60" fmla="*/ 1 w 830"/>
                    <a:gd name="T61" fmla="*/ 0 h 2500"/>
                    <a:gd name="T62" fmla="*/ 1 w 830"/>
                    <a:gd name="T63" fmla="*/ 0 h 2500"/>
                    <a:gd name="T64" fmla="*/ 1 w 830"/>
                    <a:gd name="T65" fmla="*/ 0 h 2500"/>
                    <a:gd name="T66" fmla="*/ 1 w 830"/>
                    <a:gd name="T67" fmla="*/ 0 h 2500"/>
                    <a:gd name="T68" fmla="*/ 1 w 830"/>
                    <a:gd name="T69" fmla="*/ 0 h 2500"/>
                    <a:gd name="T70" fmla="*/ 1 w 830"/>
                    <a:gd name="T71" fmla="*/ 0 h 2500"/>
                    <a:gd name="T72" fmla="*/ 1 w 830"/>
                    <a:gd name="T73" fmla="*/ 0 h 2500"/>
                    <a:gd name="T74" fmla="*/ 1 w 830"/>
                    <a:gd name="T75" fmla="*/ 0 h 2500"/>
                    <a:gd name="T76" fmla="*/ 1 w 830"/>
                    <a:gd name="T77" fmla="*/ 0 h 2500"/>
                    <a:gd name="T78" fmla="*/ 1 w 830"/>
                    <a:gd name="T79" fmla="*/ 0 h 2500"/>
                    <a:gd name="T80" fmla="*/ 1 w 830"/>
                    <a:gd name="T81" fmla="*/ 0 h 2500"/>
                    <a:gd name="T82" fmla="*/ 1 w 830"/>
                    <a:gd name="T83" fmla="*/ 0 h 2500"/>
                    <a:gd name="T84" fmla="*/ 1 w 830"/>
                    <a:gd name="T85" fmla="*/ 0 h 2500"/>
                    <a:gd name="T86" fmla="*/ 1 w 830"/>
                    <a:gd name="T87" fmla="*/ 0 h 2500"/>
                    <a:gd name="T88" fmla="*/ 1 w 830"/>
                    <a:gd name="T89" fmla="*/ 0 h 2500"/>
                    <a:gd name="T90" fmla="*/ 1 w 830"/>
                    <a:gd name="T91" fmla="*/ 0 h 2500"/>
                    <a:gd name="T92" fmla="*/ 1 w 830"/>
                    <a:gd name="T93" fmla="*/ 0 h 2500"/>
                    <a:gd name="T94" fmla="*/ 1 w 830"/>
                    <a:gd name="T95" fmla="*/ 0 h 2500"/>
                    <a:gd name="T96" fmla="*/ 1 w 830"/>
                    <a:gd name="T97" fmla="*/ 0 h 2500"/>
                    <a:gd name="T98" fmla="*/ 1 w 830"/>
                    <a:gd name="T99" fmla="*/ 0 h 2500"/>
                    <a:gd name="T100" fmla="*/ 1 w 830"/>
                    <a:gd name="T101" fmla="*/ 0 h 2500"/>
                    <a:gd name="T102" fmla="*/ 1 w 830"/>
                    <a:gd name="T103" fmla="*/ 0 h 2500"/>
                    <a:gd name="T104" fmla="*/ 1 w 830"/>
                    <a:gd name="T105" fmla="*/ 0 h 2500"/>
                    <a:gd name="T106" fmla="*/ 1 w 830"/>
                    <a:gd name="T107" fmla="*/ 0 h 2500"/>
                    <a:gd name="T108" fmla="*/ 1 w 830"/>
                    <a:gd name="T109" fmla="*/ 0 h 2500"/>
                    <a:gd name="T110" fmla="*/ 1 w 830"/>
                    <a:gd name="T111" fmla="*/ 0 h 2500"/>
                    <a:gd name="T112" fmla="*/ 0 w 830"/>
                    <a:gd name="T113" fmla="*/ 0 h 2500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w 830"/>
                    <a:gd name="T172" fmla="*/ 0 h 2500"/>
                    <a:gd name="T173" fmla="*/ 830 w 830"/>
                    <a:gd name="T174" fmla="*/ 2500 h 2500"/>
                  </a:gdLst>
                  <a:ahLst/>
                  <a:cxnLst>
                    <a:cxn ang="T114">
                      <a:pos x="T0" y="T1"/>
                    </a:cxn>
                    <a:cxn ang="T115">
                      <a:pos x="T2" y="T3"/>
                    </a:cxn>
                    <a:cxn ang="T116">
                      <a:pos x="T4" y="T5"/>
                    </a:cxn>
                    <a:cxn ang="T117">
                      <a:pos x="T6" y="T7"/>
                    </a:cxn>
                    <a:cxn ang="T118">
                      <a:pos x="T8" y="T9"/>
                    </a:cxn>
                    <a:cxn ang="T119">
                      <a:pos x="T10" y="T11"/>
                    </a:cxn>
                    <a:cxn ang="T120">
                      <a:pos x="T12" y="T13"/>
                    </a:cxn>
                    <a:cxn ang="T121">
                      <a:pos x="T14" y="T15"/>
                    </a:cxn>
                    <a:cxn ang="T122">
                      <a:pos x="T16" y="T17"/>
                    </a:cxn>
                    <a:cxn ang="T123">
                      <a:pos x="T18" y="T19"/>
                    </a:cxn>
                    <a:cxn ang="T124">
                      <a:pos x="T20" y="T21"/>
                    </a:cxn>
                    <a:cxn ang="T125">
                      <a:pos x="T22" y="T23"/>
                    </a:cxn>
                    <a:cxn ang="T126">
                      <a:pos x="T24" y="T25"/>
                    </a:cxn>
                    <a:cxn ang="T127">
                      <a:pos x="T26" y="T27"/>
                    </a:cxn>
                    <a:cxn ang="T128">
                      <a:pos x="T28" y="T29"/>
                    </a:cxn>
                    <a:cxn ang="T129">
                      <a:pos x="T30" y="T31"/>
                    </a:cxn>
                    <a:cxn ang="T130">
                      <a:pos x="T32" y="T33"/>
                    </a:cxn>
                    <a:cxn ang="T131">
                      <a:pos x="T34" y="T35"/>
                    </a:cxn>
                    <a:cxn ang="T132">
                      <a:pos x="T36" y="T37"/>
                    </a:cxn>
                    <a:cxn ang="T133">
                      <a:pos x="T38" y="T39"/>
                    </a:cxn>
                    <a:cxn ang="T134">
                      <a:pos x="T40" y="T41"/>
                    </a:cxn>
                    <a:cxn ang="T135">
                      <a:pos x="T42" y="T43"/>
                    </a:cxn>
                    <a:cxn ang="T136">
                      <a:pos x="T44" y="T45"/>
                    </a:cxn>
                    <a:cxn ang="T137">
                      <a:pos x="T46" y="T47"/>
                    </a:cxn>
                    <a:cxn ang="T138">
                      <a:pos x="T48" y="T49"/>
                    </a:cxn>
                    <a:cxn ang="T139">
                      <a:pos x="T50" y="T51"/>
                    </a:cxn>
                    <a:cxn ang="T140">
                      <a:pos x="T52" y="T53"/>
                    </a:cxn>
                    <a:cxn ang="T141">
                      <a:pos x="T54" y="T55"/>
                    </a:cxn>
                    <a:cxn ang="T142">
                      <a:pos x="T56" y="T57"/>
                    </a:cxn>
                    <a:cxn ang="T143">
                      <a:pos x="T58" y="T59"/>
                    </a:cxn>
                    <a:cxn ang="T144">
                      <a:pos x="T60" y="T61"/>
                    </a:cxn>
                    <a:cxn ang="T145">
                      <a:pos x="T62" y="T63"/>
                    </a:cxn>
                    <a:cxn ang="T146">
                      <a:pos x="T64" y="T65"/>
                    </a:cxn>
                    <a:cxn ang="T147">
                      <a:pos x="T66" y="T67"/>
                    </a:cxn>
                    <a:cxn ang="T148">
                      <a:pos x="T68" y="T69"/>
                    </a:cxn>
                    <a:cxn ang="T149">
                      <a:pos x="T70" y="T71"/>
                    </a:cxn>
                    <a:cxn ang="T150">
                      <a:pos x="T72" y="T73"/>
                    </a:cxn>
                    <a:cxn ang="T151">
                      <a:pos x="T74" y="T75"/>
                    </a:cxn>
                    <a:cxn ang="T152">
                      <a:pos x="T76" y="T77"/>
                    </a:cxn>
                    <a:cxn ang="T153">
                      <a:pos x="T78" y="T79"/>
                    </a:cxn>
                    <a:cxn ang="T154">
                      <a:pos x="T80" y="T81"/>
                    </a:cxn>
                    <a:cxn ang="T155">
                      <a:pos x="T82" y="T83"/>
                    </a:cxn>
                    <a:cxn ang="T156">
                      <a:pos x="T84" y="T85"/>
                    </a:cxn>
                    <a:cxn ang="T157">
                      <a:pos x="T86" y="T87"/>
                    </a:cxn>
                    <a:cxn ang="T158">
                      <a:pos x="T88" y="T89"/>
                    </a:cxn>
                    <a:cxn ang="T159">
                      <a:pos x="T90" y="T91"/>
                    </a:cxn>
                    <a:cxn ang="T160">
                      <a:pos x="T92" y="T93"/>
                    </a:cxn>
                    <a:cxn ang="T161">
                      <a:pos x="T94" y="T95"/>
                    </a:cxn>
                    <a:cxn ang="T162">
                      <a:pos x="T96" y="T97"/>
                    </a:cxn>
                    <a:cxn ang="T163">
                      <a:pos x="T98" y="T99"/>
                    </a:cxn>
                    <a:cxn ang="T164">
                      <a:pos x="T100" y="T101"/>
                    </a:cxn>
                    <a:cxn ang="T165">
                      <a:pos x="T102" y="T103"/>
                    </a:cxn>
                    <a:cxn ang="T166">
                      <a:pos x="T104" y="T105"/>
                    </a:cxn>
                    <a:cxn ang="T167">
                      <a:pos x="T106" y="T107"/>
                    </a:cxn>
                    <a:cxn ang="T168">
                      <a:pos x="T108" y="T109"/>
                    </a:cxn>
                    <a:cxn ang="T169">
                      <a:pos x="T110" y="T111"/>
                    </a:cxn>
                    <a:cxn ang="T170">
                      <a:pos x="T112" y="T113"/>
                    </a:cxn>
                  </a:cxnLst>
                  <a:rect l="T171" t="T172" r="T173" b="T174"/>
                  <a:pathLst>
                    <a:path w="830" h="2500">
                      <a:moveTo>
                        <a:pt x="830" y="0"/>
                      </a:moveTo>
                      <a:lnTo>
                        <a:pt x="829" y="128"/>
                      </a:lnTo>
                      <a:lnTo>
                        <a:pt x="826" y="255"/>
                      </a:lnTo>
                      <a:lnTo>
                        <a:pt x="821" y="380"/>
                      </a:lnTo>
                      <a:lnTo>
                        <a:pt x="813" y="504"/>
                      </a:lnTo>
                      <a:lnTo>
                        <a:pt x="805" y="624"/>
                      </a:lnTo>
                      <a:lnTo>
                        <a:pt x="793" y="743"/>
                      </a:lnTo>
                      <a:lnTo>
                        <a:pt x="780" y="859"/>
                      </a:lnTo>
                      <a:lnTo>
                        <a:pt x="765" y="973"/>
                      </a:lnTo>
                      <a:lnTo>
                        <a:pt x="757" y="1029"/>
                      </a:lnTo>
                      <a:lnTo>
                        <a:pt x="749" y="1084"/>
                      </a:lnTo>
                      <a:lnTo>
                        <a:pt x="740" y="1138"/>
                      </a:lnTo>
                      <a:lnTo>
                        <a:pt x="730" y="1191"/>
                      </a:lnTo>
                      <a:lnTo>
                        <a:pt x="720" y="1244"/>
                      </a:lnTo>
                      <a:lnTo>
                        <a:pt x="710" y="1296"/>
                      </a:lnTo>
                      <a:lnTo>
                        <a:pt x="699" y="1347"/>
                      </a:lnTo>
                      <a:lnTo>
                        <a:pt x="688" y="1397"/>
                      </a:lnTo>
                      <a:lnTo>
                        <a:pt x="677" y="1447"/>
                      </a:lnTo>
                      <a:lnTo>
                        <a:pt x="665" y="1495"/>
                      </a:lnTo>
                      <a:lnTo>
                        <a:pt x="653" y="1544"/>
                      </a:lnTo>
                      <a:lnTo>
                        <a:pt x="641" y="1590"/>
                      </a:lnTo>
                      <a:lnTo>
                        <a:pt x="628" y="1636"/>
                      </a:lnTo>
                      <a:lnTo>
                        <a:pt x="614" y="1680"/>
                      </a:lnTo>
                      <a:lnTo>
                        <a:pt x="601" y="1725"/>
                      </a:lnTo>
                      <a:lnTo>
                        <a:pt x="587" y="1768"/>
                      </a:lnTo>
                      <a:lnTo>
                        <a:pt x="573" y="1809"/>
                      </a:lnTo>
                      <a:lnTo>
                        <a:pt x="558" y="1850"/>
                      </a:lnTo>
                      <a:lnTo>
                        <a:pt x="543" y="1890"/>
                      </a:lnTo>
                      <a:lnTo>
                        <a:pt x="528" y="1928"/>
                      </a:lnTo>
                      <a:lnTo>
                        <a:pt x="512" y="1966"/>
                      </a:lnTo>
                      <a:lnTo>
                        <a:pt x="497" y="2003"/>
                      </a:lnTo>
                      <a:lnTo>
                        <a:pt x="480" y="2039"/>
                      </a:lnTo>
                      <a:lnTo>
                        <a:pt x="464" y="2073"/>
                      </a:lnTo>
                      <a:lnTo>
                        <a:pt x="447" y="2106"/>
                      </a:lnTo>
                      <a:lnTo>
                        <a:pt x="430" y="2138"/>
                      </a:lnTo>
                      <a:lnTo>
                        <a:pt x="413" y="2169"/>
                      </a:lnTo>
                      <a:lnTo>
                        <a:pt x="396" y="2198"/>
                      </a:lnTo>
                      <a:lnTo>
                        <a:pt x="378" y="2226"/>
                      </a:lnTo>
                      <a:lnTo>
                        <a:pt x="359" y="2254"/>
                      </a:lnTo>
                      <a:lnTo>
                        <a:pt x="342" y="2279"/>
                      </a:lnTo>
                      <a:lnTo>
                        <a:pt x="323" y="2303"/>
                      </a:lnTo>
                      <a:lnTo>
                        <a:pt x="304" y="2327"/>
                      </a:lnTo>
                      <a:lnTo>
                        <a:pt x="285" y="2349"/>
                      </a:lnTo>
                      <a:lnTo>
                        <a:pt x="266" y="2368"/>
                      </a:lnTo>
                      <a:lnTo>
                        <a:pt x="246" y="2387"/>
                      </a:lnTo>
                      <a:lnTo>
                        <a:pt x="226" y="2405"/>
                      </a:lnTo>
                      <a:lnTo>
                        <a:pt x="207" y="2421"/>
                      </a:lnTo>
                      <a:lnTo>
                        <a:pt x="187" y="2436"/>
                      </a:lnTo>
                      <a:lnTo>
                        <a:pt x="167" y="2449"/>
                      </a:lnTo>
                      <a:lnTo>
                        <a:pt x="146" y="2461"/>
                      </a:lnTo>
                      <a:lnTo>
                        <a:pt x="126" y="2471"/>
                      </a:lnTo>
                      <a:lnTo>
                        <a:pt x="106" y="2480"/>
                      </a:lnTo>
                      <a:lnTo>
                        <a:pt x="85" y="2486"/>
                      </a:lnTo>
                      <a:lnTo>
                        <a:pt x="64" y="2493"/>
                      </a:lnTo>
                      <a:lnTo>
                        <a:pt x="42" y="2496"/>
                      </a:lnTo>
                      <a:lnTo>
                        <a:pt x="21" y="2499"/>
                      </a:lnTo>
                      <a:lnTo>
                        <a:pt x="0" y="2500"/>
                      </a:lnTo>
                    </a:path>
                  </a:pathLst>
                </a:custGeom>
                <a:noFill/>
                <a:ln w="12700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5" name="Line 84"/>
                <p:cNvSpPr>
                  <a:spLocks noChangeShapeType="1"/>
                </p:cNvSpPr>
                <p:nvPr/>
              </p:nvSpPr>
              <p:spPr bwMode="auto">
                <a:xfrm>
                  <a:off x="1292" y="2931"/>
                  <a:ext cx="1" cy="873"/>
                </a:xfrm>
                <a:prstGeom prst="line">
                  <a:avLst/>
                </a:prstGeom>
                <a:noFill/>
                <a:ln w="12700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6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1181" y="3320"/>
                  <a:ext cx="208" cy="3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7" name="Line 86"/>
                <p:cNvSpPr>
                  <a:spLocks noChangeShapeType="1"/>
                </p:cNvSpPr>
                <p:nvPr/>
              </p:nvSpPr>
              <p:spPr bwMode="auto">
                <a:xfrm>
                  <a:off x="1194" y="3324"/>
                  <a:ext cx="208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8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19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9" name="Line 88"/>
                <p:cNvSpPr>
                  <a:spLocks noChangeShapeType="1"/>
                </p:cNvSpPr>
                <p:nvPr/>
              </p:nvSpPr>
              <p:spPr bwMode="auto">
                <a:xfrm>
                  <a:off x="1204" y="3291"/>
                  <a:ext cx="185" cy="2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0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1204" y="3258"/>
                  <a:ext cx="166" cy="3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1" name="Line 90"/>
                <p:cNvSpPr>
                  <a:spLocks noChangeShapeType="1"/>
                </p:cNvSpPr>
                <p:nvPr/>
              </p:nvSpPr>
              <p:spPr bwMode="auto">
                <a:xfrm>
                  <a:off x="1213" y="3261"/>
                  <a:ext cx="166" cy="2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2" name="Line 91"/>
                <p:cNvSpPr>
                  <a:spLocks noChangeShapeType="1"/>
                </p:cNvSpPr>
                <p:nvPr/>
              </p:nvSpPr>
              <p:spPr bwMode="auto">
                <a:xfrm flipH="1" flipV="1">
                  <a:off x="1221" y="3235"/>
                  <a:ext cx="147" cy="2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3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215" y="3233"/>
                  <a:ext cx="149" cy="2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4" name="Freeform 93"/>
                <p:cNvSpPr>
                  <a:spLocks/>
                </p:cNvSpPr>
                <p:nvPr/>
              </p:nvSpPr>
              <p:spPr bwMode="auto">
                <a:xfrm>
                  <a:off x="1221" y="3151"/>
                  <a:ext cx="137" cy="84"/>
                </a:xfrm>
                <a:custGeom>
                  <a:avLst/>
                  <a:gdLst>
                    <a:gd name="T0" fmla="*/ 0 w 258"/>
                    <a:gd name="T1" fmla="*/ 0 h 205"/>
                    <a:gd name="T2" fmla="*/ 1 w 258"/>
                    <a:gd name="T3" fmla="*/ 0 h 205"/>
                    <a:gd name="T4" fmla="*/ 1 w 258"/>
                    <a:gd name="T5" fmla="*/ 0 h 205"/>
                    <a:gd name="T6" fmla="*/ 1 w 258"/>
                    <a:gd name="T7" fmla="*/ 0 h 205"/>
                    <a:gd name="T8" fmla="*/ 1 w 258"/>
                    <a:gd name="T9" fmla="*/ 0 h 20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05"/>
                    <a:gd name="T17" fmla="*/ 258 w 258"/>
                    <a:gd name="T18" fmla="*/ 205 h 20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05">
                      <a:moveTo>
                        <a:pt x="0" y="205"/>
                      </a:moveTo>
                      <a:lnTo>
                        <a:pt x="258" y="147"/>
                      </a:lnTo>
                      <a:lnTo>
                        <a:pt x="23" y="97"/>
                      </a:lnTo>
                      <a:lnTo>
                        <a:pt x="239" y="48"/>
                      </a:lnTo>
                      <a:lnTo>
                        <a:pt x="40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5" name="Freeform 94"/>
                <p:cNvSpPr>
                  <a:spLocks/>
                </p:cNvSpPr>
                <p:nvPr/>
              </p:nvSpPr>
              <p:spPr bwMode="auto">
                <a:xfrm>
                  <a:off x="1227" y="3151"/>
                  <a:ext cx="137" cy="82"/>
                </a:xfrm>
                <a:custGeom>
                  <a:avLst/>
                  <a:gdLst>
                    <a:gd name="T0" fmla="*/ 1 w 257"/>
                    <a:gd name="T1" fmla="*/ 0 h 203"/>
                    <a:gd name="T2" fmla="*/ 0 w 257"/>
                    <a:gd name="T3" fmla="*/ 0 h 203"/>
                    <a:gd name="T4" fmla="*/ 1 w 257"/>
                    <a:gd name="T5" fmla="*/ 0 h 203"/>
                    <a:gd name="T6" fmla="*/ 1 w 257"/>
                    <a:gd name="T7" fmla="*/ 0 h 203"/>
                    <a:gd name="T8" fmla="*/ 1 w 257"/>
                    <a:gd name="T9" fmla="*/ 0 h 20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7"/>
                    <a:gd name="T16" fmla="*/ 0 h 203"/>
                    <a:gd name="T17" fmla="*/ 257 w 257"/>
                    <a:gd name="T18" fmla="*/ 203 h 20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7" h="203">
                      <a:moveTo>
                        <a:pt x="257" y="203"/>
                      </a:moveTo>
                      <a:lnTo>
                        <a:pt x="0" y="147"/>
                      </a:lnTo>
                      <a:lnTo>
                        <a:pt x="235" y="95"/>
                      </a:lnTo>
                      <a:lnTo>
                        <a:pt x="19" y="46"/>
                      </a:lnTo>
                      <a:lnTo>
                        <a:pt x="21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6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1167" y="3355"/>
                  <a:ext cx="235" cy="4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7" name="Line 96"/>
                <p:cNvSpPr>
                  <a:spLocks noChangeShapeType="1"/>
                </p:cNvSpPr>
                <p:nvPr/>
              </p:nvSpPr>
              <p:spPr bwMode="auto">
                <a:xfrm>
                  <a:off x="1167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8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1114" y="3445"/>
                  <a:ext cx="328" cy="5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09" name="Line 98"/>
                <p:cNvSpPr>
                  <a:spLocks noChangeShapeType="1"/>
                </p:cNvSpPr>
                <p:nvPr/>
              </p:nvSpPr>
              <p:spPr bwMode="auto">
                <a:xfrm>
                  <a:off x="1181" y="3355"/>
                  <a:ext cx="237" cy="4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0" name="Line 99"/>
                <p:cNvSpPr>
                  <a:spLocks noChangeShapeType="1"/>
                </p:cNvSpPr>
                <p:nvPr/>
              </p:nvSpPr>
              <p:spPr bwMode="auto">
                <a:xfrm flipH="1">
                  <a:off x="1143" y="3398"/>
                  <a:ext cx="275" cy="4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1" name="Line 100"/>
                <p:cNvSpPr>
                  <a:spLocks noChangeShapeType="1"/>
                </p:cNvSpPr>
                <p:nvPr/>
              </p:nvSpPr>
              <p:spPr bwMode="auto">
                <a:xfrm>
                  <a:off x="1143" y="3447"/>
                  <a:ext cx="328" cy="5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2" name="Line 101"/>
                <p:cNvSpPr>
                  <a:spLocks noChangeShapeType="1"/>
                </p:cNvSpPr>
                <p:nvPr/>
              </p:nvSpPr>
              <p:spPr bwMode="auto">
                <a:xfrm>
                  <a:off x="1114" y="3503"/>
                  <a:ext cx="403" cy="6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3" name="Line 102"/>
                <p:cNvSpPr>
                  <a:spLocks noChangeShapeType="1"/>
                </p:cNvSpPr>
                <p:nvPr/>
              </p:nvSpPr>
              <p:spPr bwMode="auto">
                <a:xfrm flipH="1">
                  <a:off x="1066" y="3501"/>
                  <a:ext cx="405" cy="7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4" name="Line 103"/>
                <p:cNvSpPr>
                  <a:spLocks noChangeShapeType="1"/>
                </p:cNvSpPr>
                <p:nvPr/>
              </p:nvSpPr>
              <p:spPr bwMode="auto">
                <a:xfrm>
                  <a:off x="1066" y="3574"/>
                  <a:ext cx="558" cy="9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5" name="Line 104"/>
                <p:cNvSpPr>
                  <a:spLocks noChangeShapeType="1"/>
                </p:cNvSpPr>
                <p:nvPr/>
              </p:nvSpPr>
              <p:spPr bwMode="auto">
                <a:xfrm flipH="1">
                  <a:off x="961" y="3572"/>
                  <a:ext cx="556" cy="9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6" name="Freeform 105"/>
                <p:cNvSpPr>
                  <a:spLocks/>
                </p:cNvSpPr>
                <p:nvPr/>
              </p:nvSpPr>
              <p:spPr bwMode="auto">
                <a:xfrm>
                  <a:off x="963" y="3671"/>
                  <a:ext cx="661" cy="70"/>
                </a:xfrm>
                <a:custGeom>
                  <a:avLst/>
                  <a:gdLst>
                    <a:gd name="T0" fmla="*/ 0 w 1258"/>
                    <a:gd name="T1" fmla="*/ 0 h 174"/>
                    <a:gd name="T2" fmla="*/ 1 w 1258"/>
                    <a:gd name="T3" fmla="*/ 0 h 174"/>
                    <a:gd name="T4" fmla="*/ 1 w 1258"/>
                    <a:gd name="T5" fmla="*/ 0 h 174"/>
                    <a:gd name="T6" fmla="*/ 0 60000 65536"/>
                    <a:gd name="T7" fmla="*/ 0 60000 65536"/>
                    <a:gd name="T8" fmla="*/ 0 60000 65536"/>
                    <a:gd name="T9" fmla="*/ 0 w 1258"/>
                    <a:gd name="T10" fmla="*/ 0 h 174"/>
                    <a:gd name="T11" fmla="*/ 1258 w 1258"/>
                    <a:gd name="T12" fmla="*/ 174 h 17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58" h="174">
                      <a:moveTo>
                        <a:pt x="0" y="0"/>
                      </a:moveTo>
                      <a:lnTo>
                        <a:pt x="626" y="174"/>
                      </a:lnTo>
                      <a:lnTo>
                        <a:pt x="1258" y="1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7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1242" y="3133"/>
                  <a:ext cx="97" cy="1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8" name="Freeform 107"/>
                <p:cNvSpPr>
                  <a:spLocks/>
                </p:cNvSpPr>
                <p:nvPr/>
              </p:nvSpPr>
              <p:spPr bwMode="auto">
                <a:xfrm>
                  <a:off x="1246" y="3116"/>
                  <a:ext cx="97" cy="35"/>
                </a:xfrm>
                <a:custGeom>
                  <a:avLst/>
                  <a:gdLst>
                    <a:gd name="T0" fmla="*/ 1 w 183"/>
                    <a:gd name="T1" fmla="*/ 0 h 84"/>
                    <a:gd name="T2" fmla="*/ 0 w 183"/>
                    <a:gd name="T3" fmla="*/ 0 h 84"/>
                    <a:gd name="T4" fmla="*/ 1 w 183"/>
                    <a:gd name="T5" fmla="*/ 0 h 84"/>
                    <a:gd name="T6" fmla="*/ 0 60000 65536"/>
                    <a:gd name="T7" fmla="*/ 0 60000 65536"/>
                    <a:gd name="T8" fmla="*/ 0 60000 65536"/>
                    <a:gd name="T9" fmla="*/ 0 w 183"/>
                    <a:gd name="T10" fmla="*/ 0 h 84"/>
                    <a:gd name="T11" fmla="*/ 183 w 183"/>
                    <a:gd name="T12" fmla="*/ 84 h 8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83" h="84">
                      <a:moveTo>
                        <a:pt x="183" y="84"/>
                      </a:moveTo>
                      <a:lnTo>
                        <a:pt x="0" y="40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9" name="Line 108"/>
                <p:cNvSpPr>
                  <a:spLocks noChangeShapeType="1"/>
                </p:cNvSpPr>
                <p:nvPr/>
              </p:nvSpPr>
              <p:spPr bwMode="auto">
                <a:xfrm flipH="1" flipV="1">
                  <a:off x="1248" y="3116"/>
                  <a:ext cx="89" cy="1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0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1251" y="3100"/>
                  <a:ext cx="81" cy="1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1" name="Line 110"/>
                <p:cNvSpPr>
                  <a:spLocks noChangeShapeType="1"/>
                </p:cNvSpPr>
                <p:nvPr/>
              </p:nvSpPr>
              <p:spPr bwMode="auto">
                <a:xfrm flipH="1" flipV="1">
                  <a:off x="1253" y="3101"/>
                  <a:ext cx="8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2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1253" y="3085"/>
                  <a:ext cx="75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3" name="Line 112"/>
                <p:cNvSpPr>
                  <a:spLocks noChangeShapeType="1"/>
                </p:cNvSpPr>
                <p:nvPr/>
              </p:nvSpPr>
              <p:spPr bwMode="auto">
                <a:xfrm flipH="1" flipV="1">
                  <a:off x="1255" y="3087"/>
                  <a:ext cx="77" cy="1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4" name="Line 113"/>
                <p:cNvSpPr>
                  <a:spLocks noChangeShapeType="1"/>
                </p:cNvSpPr>
                <p:nvPr/>
              </p:nvSpPr>
              <p:spPr bwMode="auto">
                <a:xfrm flipV="1">
                  <a:off x="1255" y="3072"/>
                  <a:ext cx="7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5" name="Line 114"/>
                <p:cNvSpPr>
                  <a:spLocks noChangeShapeType="1"/>
                </p:cNvSpPr>
                <p:nvPr/>
              </p:nvSpPr>
              <p:spPr bwMode="auto">
                <a:xfrm flipH="1" flipV="1">
                  <a:off x="1259" y="3072"/>
                  <a:ext cx="69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6" name="Line 115"/>
                <p:cNvSpPr>
                  <a:spLocks noChangeShapeType="1"/>
                </p:cNvSpPr>
                <p:nvPr/>
              </p:nvSpPr>
              <p:spPr bwMode="auto">
                <a:xfrm flipV="1">
                  <a:off x="1259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7" name="Line 116"/>
                <p:cNvSpPr>
                  <a:spLocks noChangeShapeType="1"/>
                </p:cNvSpPr>
                <p:nvPr/>
              </p:nvSpPr>
              <p:spPr bwMode="auto">
                <a:xfrm flipH="1" flipV="1">
                  <a:off x="1261" y="3059"/>
                  <a:ext cx="65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8" name="Line 117"/>
                <p:cNvSpPr>
                  <a:spLocks noChangeShapeType="1"/>
                </p:cNvSpPr>
                <p:nvPr/>
              </p:nvSpPr>
              <p:spPr bwMode="auto">
                <a:xfrm flipV="1">
                  <a:off x="1261" y="3044"/>
                  <a:ext cx="61" cy="1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9" name="Line 118"/>
                <p:cNvSpPr>
                  <a:spLocks noChangeShapeType="1"/>
                </p:cNvSpPr>
                <p:nvPr/>
              </p:nvSpPr>
              <p:spPr bwMode="auto">
                <a:xfrm flipH="1" flipV="1">
                  <a:off x="1263" y="3044"/>
                  <a:ext cx="61" cy="1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0" name="Line 119"/>
                <p:cNvSpPr>
                  <a:spLocks noChangeShapeType="1"/>
                </p:cNvSpPr>
                <p:nvPr/>
              </p:nvSpPr>
              <p:spPr bwMode="auto">
                <a:xfrm flipV="1">
                  <a:off x="1263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1" name="Line 120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3032"/>
                  <a:ext cx="57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2" name="Line 121"/>
                <p:cNvSpPr>
                  <a:spLocks noChangeShapeType="1"/>
                </p:cNvSpPr>
                <p:nvPr/>
              </p:nvSpPr>
              <p:spPr bwMode="auto">
                <a:xfrm flipV="1">
                  <a:off x="1265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3" name="Line 122"/>
                <p:cNvSpPr>
                  <a:spLocks noChangeShapeType="1"/>
                </p:cNvSpPr>
                <p:nvPr/>
              </p:nvSpPr>
              <p:spPr bwMode="auto">
                <a:xfrm flipH="1" flipV="1">
                  <a:off x="1267" y="3019"/>
                  <a:ext cx="53" cy="12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4" name="Line 123"/>
                <p:cNvSpPr>
                  <a:spLocks noChangeShapeType="1"/>
                </p:cNvSpPr>
                <p:nvPr/>
              </p:nvSpPr>
              <p:spPr bwMode="auto">
                <a:xfrm flipV="1">
                  <a:off x="1267" y="3008"/>
                  <a:ext cx="4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5" name="Freeform 124"/>
                <p:cNvSpPr>
                  <a:spLocks/>
                </p:cNvSpPr>
                <p:nvPr/>
              </p:nvSpPr>
              <p:spPr bwMode="auto">
                <a:xfrm>
                  <a:off x="1267" y="2996"/>
                  <a:ext cx="51" cy="23"/>
                </a:xfrm>
                <a:custGeom>
                  <a:avLst/>
                  <a:gdLst>
                    <a:gd name="T0" fmla="*/ 1 w 94"/>
                    <a:gd name="T1" fmla="*/ 0 h 55"/>
                    <a:gd name="T2" fmla="*/ 0 w 94"/>
                    <a:gd name="T3" fmla="*/ 0 h 55"/>
                    <a:gd name="T4" fmla="*/ 1 w 94"/>
                    <a:gd name="T5" fmla="*/ 0 h 55"/>
                    <a:gd name="T6" fmla="*/ 0 60000 65536"/>
                    <a:gd name="T7" fmla="*/ 0 60000 65536"/>
                    <a:gd name="T8" fmla="*/ 0 60000 65536"/>
                    <a:gd name="T9" fmla="*/ 0 w 94"/>
                    <a:gd name="T10" fmla="*/ 0 h 55"/>
                    <a:gd name="T11" fmla="*/ 94 w 94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4" h="55">
                      <a:moveTo>
                        <a:pt x="94" y="55"/>
                      </a:moveTo>
                      <a:lnTo>
                        <a:pt x="0" y="27"/>
                      </a:lnTo>
                      <a:lnTo>
                        <a:pt x="8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6" name="Line 125"/>
                <p:cNvSpPr>
                  <a:spLocks noChangeShapeType="1"/>
                </p:cNvSpPr>
                <p:nvPr/>
              </p:nvSpPr>
              <p:spPr bwMode="auto">
                <a:xfrm flipH="1" flipV="1">
                  <a:off x="1272" y="2986"/>
                  <a:ext cx="41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7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1272" y="2976"/>
                  <a:ext cx="39" cy="10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8" name="Line 127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75"/>
                  <a:ext cx="39" cy="11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9" name="Line 128"/>
                <p:cNvSpPr>
                  <a:spLocks noChangeShapeType="1"/>
                </p:cNvSpPr>
                <p:nvPr/>
              </p:nvSpPr>
              <p:spPr bwMode="auto">
                <a:xfrm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0" name="Line 129"/>
                <p:cNvSpPr>
                  <a:spLocks noChangeShapeType="1"/>
                </p:cNvSpPr>
                <p:nvPr/>
              </p:nvSpPr>
              <p:spPr bwMode="auto">
                <a:xfrm flipH="1" flipV="1">
                  <a:off x="1274" y="2967"/>
                  <a:ext cx="37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1" name="Line 130"/>
                <p:cNvSpPr>
                  <a:spLocks noChangeShapeType="1"/>
                </p:cNvSpPr>
                <p:nvPr/>
              </p:nvSpPr>
              <p:spPr bwMode="auto">
                <a:xfrm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2" name="Line 131"/>
                <p:cNvSpPr>
                  <a:spLocks noChangeShapeType="1"/>
                </p:cNvSpPr>
                <p:nvPr/>
              </p:nvSpPr>
              <p:spPr bwMode="auto">
                <a:xfrm flipH="1" flipV="1">
                  <a:off x="1278" y="2935"/>
                  <a:ext cx="29" cy="9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3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1278" y="2929"/>
                  <a:ext cx="2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4" name="Line 133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902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5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6" name="Line 13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98"/>
                  <a:ext cx="21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7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1282" y="2893"/>
                  <a:ext cx="21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8" name="Line 13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2" y="2886"/>
                  <a:ext cx="21" cy="7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9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1282" y="2881"/>
                  <a:ext cx="19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0" name="Freeform 139"/>
                <p:cNvSpPr>
                  <a:spLocks/>
                </p:cNvSpPr>
                <p:nvPr/>
              </p:nvSpPr>
              <p:spPr bwMode="auto">
                <a:xfrm>
                  <a:off x="1284" y="2876"/>
                  <a:ext cx="17" cy="12"/>
                </a:xfrm>
                <a:custGeom>
                  <a:avLst/>
                  <a:gdLst>
                    <a:gd name="T0" fmla="*/ 1 w 34"/>
                    <a:gd name="T1" fmla="*/ 0 h 27"/>
                    <a:gd name="T2" fmla="*/ 0 w 34"/>
                    <a:gd name="T3" fmla="*/ 0 h 27"/>
                    <a:gd name="T4" fmla="*/ 1 w 34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34"/>
                    <a:gd name="T10" fmla="*/ 0 h 27"/>
                    <a:gd name="T11" fmla="*/ 34 w 34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" h="27">
                      <a:moveTo>
                        <a:pt x="34" y="27"/>
                      </a:moveTo>
                      <a:lnTo>
                        <a:pt x="0" y="11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1" name="Line 140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6"/>
                  <a:ext cx="17" cy="5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2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1284" y="2871"/>
                  <a:ext cx="17" cy="3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3" name="Line 142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70"/>
                  <a:ext cx="17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4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1284" y="2866"/>
                  <a:ext cx="17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5" name="Freeform 144"/>
                <p:cNvSpPr>
                  <a:spLocks/>
                </p:cNvSpPr>
                <p:nvPr/>
              </p:nvSpPr>
              <p:spPr bwMode="auto">
                <a:xfrm>
                  <a:off x="1284" y="2860"/>
                  <a:ext cx="15" cy="11"/>
                </a:xfrm>
                <a:custGeom>
                  <a:avLst/>
                  <a:gdLst>
                    <a:gd name="T0" fmla="*/ 1 w 28"/>
                    <a:gd name="T1" fmla="*/ 0 h 27"/>
                    <a:gd name="T2" fmla="*/ 0 w 28"/>
                    <a:gd name="T3" fmla="*/ 0 h 27"/>
                    <a:gd name="T4" fmla="*/ 1 w 28"/>
                    <a:gd name="T5" fmla="*/ 0 h 27"/>
                    <a:gd name="T6" fmla="*/ 0 60000 65536"/>
                    <a:gd name="T7" fmla="*/ 0 60000 65536"/>
                    <a:gd name="T8" fmla="*/ 0 60000 65536"/>
                    <a:gd name="T9" fmla="*/ 0 w 28"/>
                    <a:gd name="T10" fmla="*/ 0 h 27"/>
                    <a:gd name="T11" fmla="*/ 28 w 28"/>
                    <a:gd name="T12" fmla="*/ 27 h 2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" h="27">
                      <a:moveTo>
                        <a:pt x="28" y="27"/>
                      </a:moveTo>
                      <a:lnTo>
                        <a:pt x="0" y="12"/>
                      </a:lnTo>
                      <a:lnTo>
                        <a:pt x="28" y="0"/>
                      </a:lnTo>
                    </a:path>
                  </a:pathLst>
                </a:custGeom>
                <a:noFill/>
                <a:ln w="1588">
                  <a:solidFill>
                    <a:srgbClr val="00B0F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6" name="Line 145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60"/>
                  <a:ext cx="17" cy="8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7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1286" y="2856"/>
                  <a:ext cx="13" cy="4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8" name="Line 147"/>
                <p:cNvSpPr>
                  <a:spLocks noChangeShapeType="1"/>
                </p:cNvSpPr>
                <p:nvPr/>
              </p:nvSpPr>
              <p:spPr bwMode="auto">
                <a:xfrm flipH="1" flipV="1">
                  <a:off x="1284" y="2855"/>
                  <a:ext cx="15" cy="6"/>
                </a:xfrm>
                <a:prstGeom prst="line">
                  <a:avLst/>
                </a:prstGeom>
                <a:noFill/>
                <a:ln w="1588">
                  <a:solidFill>
                    <a:srgbClr val="00B0F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defPPr>
                    <a:defRPr lang="en-GB"/>
                  </a:defPPr>
                  <a:lvl1pPr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1pPr>
                  <a:lvl2pPr marL="4572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2pPr>
                  <a:lvl3pPr marL="9144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3pPr>
                  <a:lvl4pPr marL="13716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4pPr>
                  <a:lvl5pPr marL="1828800" algn="l" defTabSz="457200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ヒラギノ角ゴ Pro W3"/>
                      <a:cs typeface="ヒラギノ角ゴ Pro W3"/>
                    </a:defRPr>
                  </a:lvl9pPr>
                </a:lstStyle>
                <a:p>
                  <a:pPr defTabSz="9144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500" kern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66" name="矩形 65"/>
              <p:cNvSpPr/>
              <p:nvPr/>
            </p:nvSpPr>
            <p:spPr>
              <a:xfrm>
                <a:off x="2579473" y="3873853"/>
                <a:ext cx="240140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GB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5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rPr>
                  <a:t>TRP</a:t>
                </a:r>
                <a:endParaRPr lang="zh-CN" altLang="en-US" sz="5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7" name="矩形 66"/>
              <p:cNvSpPr/>
              <p:nvPr/>
            </p:nvSpPr>
            <p:spPr>
              <a:xfrm>
                <a:off x="2137894" y="3894570"/>
                <a:ext cx="240140" cy="1692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GB"/>
                </a:defPPr>
                <a:lvl1pPr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4572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9144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3716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1828800" algn="l" defTabSz="457200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500" kern="0" dirty="0">
                    <a:solidFill>
                      <a:sysClr val="windowText" lastClr="000000"/>
                    </a:solidFill>
                    <a:latin typeface="微软雅黑" pitchFamily="34" charset="-122"/>
                    <a:ea typeface="微软雅黑" pitchFamily="34" charset="-122"/>
                  </a:rPr>
                  <a:t>TRP</a:t>
                </a:r>
                <a:endParaRPr lang="zh-CN" altLang="en-US" sz="500" kern="0" dirty="0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8" name="任意多边形 67"/>
              <p:cNvSpPr/>
              <p:nvPr/>
            </p:nvSpPr>
            <p:spPr>
              <a:xfrm>
                <a:off x="2427286" y="2372403"/>
                <a:ext cx="1116234" cy="223161"/>
              </a:xfrm>
              <a:custGeom>
                <a:avLst/>
                <a:gdLst>
                  <a:gd name="connsiteX0" fmla="*/ 1552575 w 1552575"/>
                  <a:gd name="connsiteY0" fmla="*/ 246087 h 246087"/>
                  <a:gd name="connsiteX1" fmla="*/ 600075 w 1552575"/>
                  <a:gd name="connsiteY1" fmla="*/ 7962 h 246087"/>
                  <a:gd name="connsiteX2" fmla="*/ 0 w 1552575"/>
                  <a:gd name="connsiteY2" fmla="*/ 55587 h 246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52575" h="246087">
                    <a:moveTo>
                      <a:pt x="1552575" y="246087"/>
                    </a:moveTo>
                    <a:cubicBezTo>
                      <a:pt x="1205706" y="142899"/>
                      <a:pt x="858837" y="39712"/>
                      <a:pt x="600075" y="7962"/>
                    </a:cubicBezTo>
                    <a:cubicBezTo>
                      <a:pt x="341312" y="-23788"/>
                      <a:pt x="98425" y="49237"/>
                      <a:pt x="0" y="55587"/>
                    </a:cubicBezTo>
                  </a:path>
                </a:pathLst>
              </a:custGeom>
              <a:ln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任意多边形 68"/>
              <p:cNvSpPr/>
              <p:nvPr/>
            </p:nvSpPr>
            <p:spPr>
              <a:xfrm>
                <a:off x="2023250" y="2058938"/>
                <a:ext cx="1513421" cy="519350"/>
              </a:xfrm>
              <a:custGeom>
                <a:avLst/>
                <a:gdLst>
                  <a:gd name="connsiteX0" fmla="*/ 2105025 w 2105025"/>
                  <a:gd name="connsiteY0" fmla="*/ 572705 h 572705"/>
                  <a:gd name="connsiteX1" fmla="*/ 1104900 w 2105025"/>
                  <a:gd name="connsiteY1" fmla="*/ 1205 h 572705"/>
                  <a:gd name="connsiteX2" fmla="*/ 0 w 2105025"/>
                  <a:gd name="connsiteY2" fmla="*/ 410780 h 572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05025" h="572705">
                    <a:moveTo>
                      <a:pt x="2105025" y="572705"/>
                    </a:moveTo>
                    <a:cubicBezTo>
                      <a:pt x="1780381" y="300448"/>
                      <a:pt x="1455737" y="28192"/>
                      <a:pt x="1104900" y="1205"/>
                    </a:cubicBezTo>
                    <a:cubicBezTo>
                      <a:pt x="754063" y="-25782"/>
                      <a:pt x="96837" y="409193"/>
                      <a:pt x="0" y="410780"/>
                    </a:cubicBezTo>
                  </a:path>
                </a:pathLst>
              </a:custGeom>
              <a:ln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任意多边形 69"/>
              <p:cNvSpPr/>
              <p:nvPr/>
            </p:nvSpPr>
            <p:spPr>
              <a:xfrm>
                <a:off x="2235540" y="2588408"/>
                <a:ext cx="1287435" cy="128082"/>
              </a:xfrm>
              <a:custGeom>
                <a:avLst/>
                <a:gdLst>
                  <a:gd name="connsiteX0" fmla="*/ 1790700 w 1790700"/>
                  <a:gd name="connsiteY0" fmla="*/ 26940 h 141240"/>
                  <a:gd name="connsiteX1" fmla="*/ 476250 w 1790700"/>
                  <a:gd name="connsiteY1" fmla="*/ 7890 h 141240"/>
                  <a:gd name="connsiteX2" fmla="*/ 0 w 1790700"/>
                  <a:gd name="connsiteY2" fmla="*/ 141240 h 141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90700" h="141240">
                    <a:moveTo>
                      <a:pt x="1790700" y="26940"/>
                    </a:moveTo>
                    <a:cubicBezTo>
                      <a:pt x="1282700" y="7890"/>
                      <a:pt x="774700" y="-11160"/>
                      <a:pt x="476250" y="7890"/>
                    </a:cubicBezTo>
                    <a:cubicBezTo>
                      <a:pt x="177800" y="26940"/>
                      <a:pt x="74613" y="119015"/>
                      <a:pt x="0" y="141240"/>
                    </a:cubicBezTo>
                  </a:path>
                </a:pathLst>
              </a:custGeom>
              <a:ln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任意多边形 70"/>
              <p:cNvSpPr/>
              <p:nvPr/>
            </p:nvSpPr>
            <p:spPr>
              <a:xfrm>
                <a:off x="2587637" y="2621476"/>
                <a:ext cx="949034" cy="77739"/>
              </a:xfrm>
              <a:custGeom>
                <a:avLst/>
                <a:gdLst>
                  <a:gd name="connsiteX0" fmla="*/ 1320017 w 1320017"/>
                  <a:gd name="connsiteY0" fmla="*/ 0 h 85725"/>
                  <a:gd name="connsiteX1" fmla="*/ 253217 w 1320017"/>
                  <a:gd name="connsiteY1" fmla="*/ 47625 h 85725"/>
                  <a:gd name="connsiteX2" fmla="*/ 43667 w 1320017"/>
                  <a:gd name="connsiteY2" fmla="*/ 8572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20017" h="85725">
                    <a:moveTo>
                      <a:pt x="1320017" y="0"/>
                    </a:moveTo>
                    <a:lnTo>
                      <a:pt x="253217" y="47625"/>
                    </a:lnTo>
                    <a:cubicBezTo>
                      <a:pt x="40492" y="61912"/>
                      <a:pt x="-65870" y="41275"/>
                      <a:pt x="43667" y="85725"/>
                    </a:cubicBezTo>
                  </a:path>
                </a:pathLst>
              </a:custGeom>
              <a:ln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任意多边形 71"/>
              <p:cNvSpPr/>
              <p:nvPr/>
            </p:nvSpPr>
            <p:spPr>
              <a:xfrm>
                <a:off x="2454678" y="2647389"/>
                <a:ext cx="1123082" cy="345505"/>
              </a:xfrm>
              <a:custGeom>
                <a:avLst/>
                <a:gdLst>
                  <a:gd name="connsiteX0" fmla="*/ 1562100 w 1562100"/>
                  <a:gd name="connsiteY0" fmla="*/ 0 h 381000"/>
                  <a:gd name="connsiteX1" fmla="*/ 266700 w 1562100"/>
                  <a:gd name="connsiteY1" fmla="*/ 266700 h 381000"/>
                  <a:gd name="connsiteX2" fmla="*/ 0 w 1562100"/>
                  <a:gd name="connsiteY2" fmla="*/ 38100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62100" h="381000">
                    <a:moveTo>
                      <a:pt x="1562100" y="0"/>
                    </a:moveTo>
                    <a:lnTo>
                      <a:pt x="266700" y="266700"/>
                    </a:lnTo>
                    <a:cubicBezTo>
                      <a:pt x="6350" y="330200"/>
                      <a:pt x="28575" y="352425"/>
                      <a:pt x="0" y="381000"/>
                    </a:cubicBezTo>
                  </a:path>
                </a:pathLst>
              </a:custGeom>
              <a:ln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任意多边形 72"/>
              <p:cNvSpPr/>
              <p:nvPr/>
            </p:nvSpPr>
            <p:spPr>
              <a:xfrm>
                <a:off x="2886106" y="2681940"/>
                <a:ext cx="657414" cy="310954"/>
              </a:xfrm>
              <a:custGeom>
                <a:avLst/>
                <a:gdLst>
                  <a:gd name="connsiteX0" fmla="*/ 914400 w 914400"/>
                  <a:gd name="connsiteY0" fmla="*/ 0 h 342900"/>
                  <a:gd name="connsiteX1" fmla="*/ 0 w 914400"/>
                  <a:gd name="connsiteY1" fmla="*/ 34290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14400" h="342900">
                    <a:moveTo>
                      <a:pt x="914400" y="0"/>
                    </a:moveTo>
                    <a:cubicBezTo>
                      <a:pt x="492125" y="146050"/>
                      <a:pt x="69850" y="292100"/>
                      <a:pt x="0" y="342900"/>
                    </a:cubicBezTo>
                  </a:path>
                </a:pathLst>
              </a:custGeom>
              <a:ln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任意多边形 73"/>
              <p:cNvSpPr/>
              <p:nvPr/>
            </p:nvSpPr>
            <p:spPr>
              <a:xfrm>
                <a:off x="2673816" y="3856656"/>
                <a:ext cx="938184" cy="302595"/>
              </a:xfrm>
              <a:custGeom>
                <a:avLst/>
                <a:gdLst>
                  <a:gd name="connsiteX0" fmla="*/ 1304925 w 1304925"/>
                  <a:gd name="connsiteY0" fmla="*/ 0 h 333682"/>
                  <a:gd name="connsiteX1" fmla="*/ 723900 w 1304925"/>
                  <a:gd name="connsiteY1" fmla="*/ 333375 h 333682"/>
                  <a:gd name="connsiteX2" fmla="*/ 0 w 1304925"/>
                  <a:gd name="connsiteY2" fmla="*/ 47625 h 333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04925" h="333682">
                    <a:moveTo>
                      <a:pt x="1304925" y="0"/>
                    </a:moveTo>
                    <a:cubicBezTo>
                      <a:pt x="1123156" y="162719"/>
                      <a:pt x="941387" y="325438"/>
                      <a:pt x="723900" y="333375"/>
                    </a:cubicBezTo>
                    <a:cubicBezTo>
                      <a:pt x="506413" y="341312"/>
                      <a:pt x="253206" y="194468"/>
                      <a:pt x="0" y="47625"/>
                    </a:cubicBezTo>
                  </a:path>
                </a:pathLst>
              </a:custGeom>
              <a:ln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任意多边形 74"/>
              <p:cNvSpPr/>
              <p:nvPr/>
            </p:nvSpPr>
            <p:spPr>
              <a:xfrm>
                <a:off x="2269780" y="3899844"/>
                <a:ext cx="1355916" cy="397452"/>
              </a:xfrm>
              <a:custGeom>
                <a:avLst/>
                <a:gdLst>
                  <a:gd name="connsiteX0" fmla="*/ 1885950 w 1885950"/>
                  <a:gd name="connsiteY0" fmla="*/ 0 h 438284"/>
                  <a:gd name="connsiteX1" fmla="*/ 942975 w 1885950"/>
                  <a:gd name="connsiteY1" fmla="*/ 438150 h 438284"/>
                  <a:gd name="connsiteX2" fmla="*/ 0 w 1885950"/>
                  <a:gd name="connsiteY2" fmla="*/ 47625 h 438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85950" h="438284">
                    <a:moveTo>
                      <a:pt x="1885950" y="0"/>
                    </a:moveTo>
                    <a:cubicBezTo>
                      <a:pt x="1571625" y="215106"/>
                      <a:pt x="1257300" y="430213"/>
                      <a:pt x="942975" y="438150"/>
                    </a:cubicBezTo>
                    <a:cubicBezTo>
                      <a:pt x="628650" y="446087"/>
                      <a:pt x="117475" y="100013"/>
                      <a:pt x="0" y="47625"/>
                    </a:cubicBezTo>
                  </a:path>
                </a:pathLst>
              </a:custGeom>
              <a:ln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任意多边形 75"/>
              <p:cNvSpPr/>
              <p:nvPr/>
            </p:nvSpPr>
            <p:spPr>
              <a:xfrm>
                <a:off x="2886106" y="3580252"/>
                <a:ext cx="650566" cy="336867"/>
              </a:xfrm>
              <a:custGeom>
                <a:avLst/>
                <a:gdLst>
                  <a:gd name="connsiteX0" fmla="*/ 904875 w 904875"/>
                  <a:gd name="connsiteY0" fmla="*/ 371475 h 371475"/>
                  <a:gd name="connsiteX1" fmla="*/ 228600 w 904875"/>
                  <a:gd name="connsiteY1" fmla="*/ 266700 h 371475"/>
                  <a:gd name="connsiteX2" fmla="*/ 0 w 904875"/>
                  <a:gd name="connsiteY2" fmla="*/ 0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4875" h="371475">
                    <a:moveTo>
                      <a:pt x="904875" y="371475"/>
                    </a:moveTo>
                    <a:cubicBezTo>
                      <a:pt x="642143" y="350043"/>
                      <a:pt x="379412" y="328612"/>
                      <a:pt x="228600" y="266700"/>
                    </a:cubicBezTo>
                    <a:cubicBezTo>
                      <a:pt x="77787" y="204787"/>
                      <a:pt x="38893" y="102393"/>
                      <a:pt x="0" y="0"/>
                    </a:cubicBezTo>
                  </a:path>
                </a:pathLst>
              </a:custGeom>
              <a:ln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任意多边形 76"/>
              <p:cNvSpPr/>
              <p:nvPr/>
            </p:nvSpPr>
            <p:spPr>
              <a:xfrm>
                <a:off x="2447830" y="3580252"/>
                <a:ext cx="1109385" cy="371418"/>
              </a:xfrm>
              <a:custGeom>
                <a:avLst/>
                <a:gdLst>
                  <a:gd name="connsiteX0" fmla="*/ 1543050 w 1543050"/>
                  <a:gd name="connsiteY0" fmla="*/ 409575 h 409575"/>
                  <a:gd name="connsiteX1" fmla="*/ 495300 w 1543050"/>
                  <a:gd name="connsiteY1" fmla="*/ 285750 h 409575"/>
                  <a:gd name="connsiteX2" fmla="*/ 0 w 1543050"/>
                  <a:gd name="connsiteY2" fmla="*/ 0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43050" h="409575">
                    <a:moveTo>
                      <a:pt x="1543050" y="409575"/>
                    </a:moveTo>
                    <a:cubicBezTo>
                      <a:pt x="1147762" y="381793"/>
                      <a:pt x="752475" y="354012"/>
                      <a:pt x="495300" y="285750"/>
                    </a:cubicBezTo>
                    <a:cubicBezTo>
                      <a:pt x="238125" y="217488"/>
                      <a:pt x="46037" y="47625"/>
                      <a:pt x="0" y="0"/>
                    </a:cubicBezTo>
                  </a:path>
                </a:pathLst>
              </a:custGeom>
              <a:ln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任意多边形 77"/>
              <p:cNvSpPr/>
              <p:nvPr/>
            </p:nvSpPr>
            <p:spPr>
              <a:xfrm>
                <a:off x="3139484" y="3321124"/>
                <a:ext cx="465668" cy="526895"/>
              </a:xfrm>
              <a:custGeom>
                <a:avLst/>
                <a:gdLst>
                  <a:gd name="connsiteX0" fmla="*/ 647700 w 647700"/>
                  <a:gd name="connsiteY0" fmla="*/ 581025 h 581025"/>
                  <a:gd name="connsiteX1" fmla="*/ 180975 w 647700"/>
                  <a:gd name="connsiteY1" fmla="*/ 171450 h 581025"/>
                  <a:gd name="connsiteX2" fmla="*/ 0 w 647700"/>
                  <a:gd name="connsiteY2" fmla="*/ 0 h 58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47700" h="581025">
                    <a:moveTo>
                      <a:pt x="647700" y="581025"/>
                    </a:moveTo>
                    <a:lnTo>
                      <a:pt x="180975" y="171450"/>
                    </a:lnTo>
                    <a:cubicBezTo>
                      <a:pt x="73025" y="74613"/>
                      <a:pt x="0" y="0"/>
                      <a:pt x="0" y="0"/>
                    </a:cubicBezTo>
                  </a:path>
                </a:pathLst>
              </a:custGeom>
              <a:ln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>
                <a:off x="2694360" y="3286573"/>
                <a:ext cx="835463" cy="587358"/>
              </a:xfrm>
              <a:custGeom>
                <a:avLst/>
                <a:gdLst>
                  <a:gd name="connsiteX0" fmla="*/ 1162050 w 1162050"/>
                  <a:gd name="connsiteY0" fmla="*/ 647700 h 647700"/>
                  <a:gd name="connsiteX1" fmla="*/ 542925 w 1162050"/>
                  <a:gd name="connsiteY1" fmla="*/ 333375 h 647700"/>
                  <a:gd name="connsiteX2" fmla="*/ 0 w 1162050"/>
                  <a:gd name="connsiteY2" fmla="*/ 0 h 647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62050" h="647700">
                    <a:moveTo>
                      <a:pt x="1162050" y="647700"/>
                    </a:moveTo>
                    <a:cubicBezTo>
                      <a:pt x="949325" y="544512"/>
                      <a:pt x="736600" y="441325"/>
                      <a:pt x="542925" y="333375"/>
                    </a:cubicBezTo>
                    <a:cubicBezTo>
                      <a:pt x="349250" y="225425"/>
                      <a:pt x="174625" y="112712"/>
                      <a:pt x="0" y="0"/>
                    </a:cubicBezTo>
                  </a:path>
                </a:pathLst>
              </a:custGeom>
              <a:ln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>
                <a:off x="2256084" y="3355674"/>
                <a:ext cx="1287435" cy="518257"/>
              </a:xfrm>
              <a:custGeom>
                <a:avLst/>
                <a:gdLst>
                  <a:gd name="connsiteX0" fmla="*/ 1790700 w 1790700"/>
                  <a:gd name="connsiteY0" fmla="*/ 571500 h 571500"/>
                  <a:gd name="connsiteX1" fmla="*/ 381000 w 1790700"/>
                  <a:gd name="connsiteY1" fmla="*/ 180975 h 571500"/>
                  <a:gd name="connsiteX2" fmla="*/ 0 w 1790700"/>
                  <a:gd name="connsiteY2" fmla="*/ 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90700" h="571500">
                    <a:moveTo>
                      <a:pt x="1790700" y="571500"/>
                    </a:moveTo>
                    <a:cubicBezTo>
                      <a:pt x="1235075" y="423862"/>
                      <a:pt x="679450" y="276225"/>
                      <a:pt x="381000" y="180975"/>
                    </a:cubicBezTo>
                    <a:cubicBezTo>
                      <a:pt x="82550" y="85725"/>
                      <a:pt x="41275" y="42862"/>
                      <a:pt x="0" y="0"/>
                    </a:cubicBezTo>
                  </a:path>
                </a:pathLst>
              </a:custGeom>
              <a:ln/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81" name="Picture 34" descr="房子2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65007" y="3732275"/>
                <a:ext cx="273442" cy="285811"/>
              </a:xfrm>
              <a:prstGeom prst="rect">
                <a:avLst/>
              </a:prstGeom>
              <a:noFill/>
              <a:effectLst>
                <a:outerShdw dist="35921" dir="2700000" algn="ctr" rotWithShape="0">
                  <a:srgbClr val="FFFFFF">
                    <a:alpha val="5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2" name="Picture 34" descr="房子2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87195" y="2471026"/>
                <a:ext cx="273442" cy="285811"/>
              </a:xfrm>
              <a:prstGeom prst="rect">
                <a:avLst/>
              </a:prstGeom>
              <a:noFill/>
              <a:effectLst>
                <a:outerShdw dist="35921" dir="2700000" algn="ctr" rotWithShape="0">
                  <a:srgbClr val="FFFFFF">
                    <a:alpha val="5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3" name="文本框 2283"/>
              <p:cNvSpPr txBox="1"/>
              <p:nvPr/>
            </p:nvSpPr>
            <p:spPr>
              <a:xfrm>
                <a:off x="3337756" y="2172282"/>
                <a:ext cx="4213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CU1</a:t>
                </a:r>
                <a:endParaRPr lang="zh-CN" altLang="en-US" sz="1600" dirty="0"/>
              </a:p>
            </p:txBody>
          </p:sp>
          <p:sp>
            <p:nvSpPr>
              <p:cNvPr id="84" name="文本框 2283"/>
              <p:cNvSpPr txBox="1"/>
              <p:nvPr/>
            </p:nvSpPr>
            <p:spPr>
              <a:xfrm>
                <a:off x="3337756" y="3411642"/>
                <a:ext cx="61803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/>
                  <a:t>CU2</a:t>
                </a:r>
                <a:endParaRPr lang="zh-CN" altLang="en-US" sz="1600" dirty="0"/>
              </a:p>
            </p:txBody>
          </p:sp>
          <p:pic>
            <p:nvPicPr>
              <p:cNvPr id="85" name="Picture 34" descr="房子2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8943" y="3088720"/>
                <a:ext cx="273442" cy="285811"/>
              </a:xfrm>
              <a:prstGeom prst="rect">
                <a:avLst/>
              </a:prstGeom>
              <a:noFill/>
              <a:effectLst>
                <a:outerShdw dist="35921" dir="2700000" algn="ctr" rotWithShape="0">
                  <a:srgbClr val="FFFFFF">
                    <a:alpha val="5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6" name="文本框 2283"/>
              <p:cNvSpPr txBox="1"/>
              <p:nvPr/>
            </p:nvSpPr>
            <p:spPr>
              <a:xfrm>
                <a:off x="393320" y="2748010"/>
                <a:ext cx="4213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600" dirty="0"/>
                  <a:t>CU3</a:t>
                </a:r>
                <a:endParaRPr lang="zh-CN" altLang="en-US" sz="1600" dirty="0"/>
              </a:p>
            </p:txBody>
          </p:sp>
          <p:sp>
            <p:nvSpPr>
              <p:cNvPr id="87" name="任意多边形 86"/>
              <p:cNvSpPr/>
              <p:nvPr/>
            </p:nvSpPr>
            <p:spPr>
              <a:xfrm>
                <a:off x="736979" y="2499815"/>
                <a:ext cx="1091821" cy="707409"/>
              </a:xfrm>
              <a:custGeom>
                <a:avLst/>
                <a:gdLst>
                  <a:gd name="connsiteX0" fmla="*/ 0 w 1091821"/>
                  <a:gd name="connsiteY0" fmla="*/ 707409 h 707409"/>
                  <a:gd name="connsiteX1" fmla="*/ 600502 w 1091821"/>
                  <a:gd name="connsiteY1" fmla="*/ 79612 h 707409"/>
                  <a:gd name="connsiteX2" fmla="*/ 1091821 w 1091821"/>
                  <a:gd name="connsiteY2" fmla="*/ 229737 h 70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91821" h="707409">
                    <a:moveTo>
                      <a:pt x="0" y="707409"/>
                    </a:moveTo>
                    <a:cubicBezTo>
                      <a:pt x="209266" y="433316"/>
                      <a:pt x="418532" y="159224"/>
                      <a:pt x="600502" y="79612"/>
                    </a:cubicBezTo>
                    <a:cubicBezTo>
                      <a:pt x="782472" y="0"/>
                      <a:pt x="1091821" y="229737"/>
                      <a:pt x="1091821" y="229737"/>
                    </a:cubicBezTo>
                  </a:path>
                </a:pathLst>
              </a:custGeom>
              <a:ln w="1905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任意多边形 87"/>
              <p:cNvSpPr/>
              <p:nvPr/>
            </p:nvSpPr>
            <p:spPr>
              <a:xfrm>
                <a:off x="764275" y="2850108"/>
                <a:ext cx="1282889" cy="329820"/>
              </a:xfrm>
              <a:custGeom>
                <a:avLst/>
                <a:gdLst>
                  <a:gd name="connsiteX0" fmla="*/ 0 w 1282889"/>
                  <a:gd name="connsiteY0" fmla="*/ 329820 h 329820"/>
                  <a:gd name="connsiteX1" fmla="*/ 709683 w 1282889"/>
                  <a:gd name="connsiteY1" fmla="*/ 29570 h 329820"/>
                  <a:gd name="connsiteX2" fmla="*/ 1282889 w 1282889"/>
                  <a:gd name="connsiteY2" fmla="*/ 152399 h 329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82889" h="329820">
                    <a:moveTo>
                      <a:pt x="0" y="329820"/>
                    </a:moveTo>
                    <a:cubicBezTo>
                      <a:pt x="247934" y="194480"/>
                      <a:pt x="495868" y="59140"/>
                      <a:pt x="709683" y="29570"/>
                    </a:cubicBezTo>
                    <a:cubicBezTo>
                      <a:pt x="923498" y="0"/>
                      <a:pt x="1191904" y="125104"/>
                      <a:pt x="1282889" y="152399"/>
                    </a:cubicBezTo>
                  </a:path>
                </a:pathLst>
              </a:custGeom>
              <a:ln w="1905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任意多边形 88"/>
              <p:cNvSpPr/>
              <p:nvPr/>
            </p:nvSpPr>
            <p:spPr>
              <a:xfrm>
                <a:off x="709684" y="3248167"/>
                <a:ext cx="1323832" cy="368490"/>
              </a:xfrm>
              <a:custGeom>
                <a:avLst/>
                <a:gdLst>
                  <a:gd name="connsiteX0" fmla="*/ 0 w 1323832"/>
                  <a:gd name="connsiteY0" fmla="*/ 0 h 368490"/>
                  <a:gd name="connsiteX1" fmla="*/ 982638 w 1323832"/>
                  <a:gd name="connsiteY1" fmla="*/ 122830 h 368490"/>
                  <a:gd name="connsiteX2" fmla="*/ 1323832 w 1323832"/>
                  <a:gd name="connsiteY2" fmla="*/ 368490 h 368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23832" h="368490">
                    <a:moveTo>
                      <a:pt x="0" y="0"/>
                    </a:moveTo>
                    <a:cubicBezTo>
                      <a:pt x="380999" y="30707"/>
                      <a:pt x="761999" y="61415"/>
                      <a:pt x="982638" y="122830"/>
                    </a:cubicBezTo>
                    <a:cubicBezTo>
                      <a:pt x="1203277" y="184245"/>
                      <a:pt x="1271516" y="327547"/>
                      <a:pt x="1323832" y="368490"/>
                    </a:cubicBezTo>
                  </a:path>
                </a:pathLst>
              </a:custGeom>
              <a:ln w="1905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任意多边形 89"/>
              <p:cNvSpPr/>
              <p:nvPr/>
            </p:nvSpPr>
            <p:spPr>
              <a:xfrm>
                <a:off x="655093" y="3275463"/>
                <a:ext cx="914400" cy="352566"/>
              </a:xfrm>
              <a:custGeom>
                <a:avLst/>
                <a:gdLst>
                  <a:gd name="connsiteX0" fmla="*/ 0 w 914400"/>
                  <a:gd name="connsiteY0" fmla="*/ 0 h 352566"/>
                  <a:gd name="connsiteX1" fmla="*/ 723331 w 914400"/>
                  <a:gd name="connsiteY1" fmla="*/ 300250 h 352566"/>
                  <a:gd name="connsiteX2" fmla="*/ 914400 w 914400"/>
                  <a:gd name="connsiteY2" fmla="*/ 313898 h 352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14400" h="352566">
                    <a:moveTo>
                      <a:pt x="0" y="0"/>
                    </a:moveTo>
                    <a:cubicBezTo>
                      <a:pt x="285465" y="123967"/>
                      <a:pt x="570931" y="247934"/>
                      <a:pt x="723331" y="300250"/>
                    </a:cubicBezTo>
                    <a:cubicBezTo>
                      <a:pt x="875731" y="352566"/>
                      <a:pt x="871182" y="236561"/>
                      <a:pt x="914400" y="313898"/>
                    </a:cubicBezTo>
                  </a:path>
                </a:pathLst>
              </a:custGeom>
              <a:ln w="1905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任意多边形 90"/>
              <p:cNvSpPr/>
              <p:nvPr/>
            </p:nvSpPr>
            <p:spPr>
              <a:xfrm>
                <a:off x="764275" y="3091219"/>
                <a:ext cx="1091821" cy="252482"/>
              </a:xfrm>
              <a:custGeom>
                <a:avLst/>
                <a:gdLst>
                  <a:gd name="connsiteX0" fmla="*/ 0 w 1091821"/>
                  <a:gd name="connsiteY0" fmla="*/ 129653 h 252482"/>
                  <a:gd name="connsiteX1" fmla="*/ 696035 w 1091821"/>
                  <a:gd name="connsiteY1" fmla="*/ 20471 h 252482"/>
                  <a:gd name="connsiteX2" fmla="*/ 1091821 w 1091821"/>
                  <a:gd name="connsiteY2" fmla="*/ 252482 h 252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91821" h="252482">
                    <a:moveTo>
                      <a:pt x="0" y="129653"/>
                    </a:moveTo>
                    <a:cubicBezTo>
                      <a:pt x="257032" y="64826"/>
                      <a:pt x="514065" y="0"/>
                      <a:pt x="696035" y="20471"/>
                    </a:cubicBezTo>
                    <a:cubicBezTo>
                      <a:pt x="878005" y="40942"/>
                      <a:pt x="984913" y="146712"/>
                      <a:pt x="1091821" y="252482"/>
                    </a:cubicBezTo>
                  </a:path>
                </a:pathLst>
              </a:custGeom>
              <a:ln w="1905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任意多边形 91"/>
              <p:cNvSpPr/>
              <p:nvPr/>
            </p:nvSpPr>
            <p:spPr>
              <a:xfrm>
                <a:off x="709684" y="3289110"/>
                <a:ext cx="1146412" cy="839338"/>
              </a:xfrm>
              <a:custGeom>
                <a:avLst/>
                <a:gdLst>
                  <a:gd name="connsiteX0" fmla="*/ 0 w 1146412"/>
                  <a:gd name="connsiteY0" fmla="*/ 0 h 839338"/>
                  <a:gd name="connsiteX1" fmla="*/ 696035 w 1146412"/>
                  <a:gd name="connsiteY1" fmla="*/ 736980 h 839338"/>
                  <a:gd name="connsiteX2" fmla="*/ 1146412 w 1146412"/>
                  <a:gd name="connsiteY2" fmla="*/ 614150 h 839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6412" h="839338">
                    <a:moveTo>
                      <a:pt x="0" y="0"/>
                    </a:moveTo>
                    <a:cubicBezTo>
                      <a:pt x="252483" y="317311"/>
                      <a:pt x="504966" y="634622"/>
                      <a:pt x="696035" y="736980"/>
                    </a:cubicBezTo>
                    <a:cubicBezTo>
                      <a:pt x="887104" y="839338"/>
                      <a:pt x="1064525" y="634622"/>
                      <a:pt x="1146412" y="614150"/>
                    </a:cubicBezTo>
                  </a:path>
                </a:pathLst>
              </a:custGeom>
              <a:ln w="19050" cmpd="sng">
                <a:solidFill>
                  <a:schemeClr val="accent3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47" name="圆角矩形 1346"/>
            <p:cNvSpPr/>
            <p:nvPr/>
          </p:nvSpPr>
          <p:spPr bwMode="auto">
            <a:xfrm>
              <a:off x="4184004" y="1810014"/>
              <a:ext cx="1684140" cy="2711953"/>
            </a:xfrm>
            <a:prstGeom prst="roundRect">
              <a:avLst/>
            </a:prstGeom>
            <a:noFill/>
            <a:ln w="3175" algn="ctr">
              <a:solidFill>
                <a:srgbClr val="FFC000"/>
              </a:solidFill>
              <a:prstDash val="sysDash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ct val="20000"/>
                </a:spcBef>
              </a:pPr>
              <a:endParaRPr lang="zh-CN" altLang="en-US" sz="1200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48" name="矩形 1347"/>
            <p:cNvSpPr/>
            <p:nvPr/>
          </p:nvSpPr>
          <p:spPr bwMode="auto">
            <a:xfrm>
              <a:off x="4347903" y="1924579"/>
              <a:ext cx="1376227" cy="301406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en-US" altLang="zh-CN" sz="1200" dirty="0">
                  <a:solidFill>
                    <a:prstClr val="black"/>
                  </a:solidFill>
                  <a:ea typeface="微软雅黑" panose="020B0503020204020204" pitchFamily="34" charset="-122"/>
                </a:rPr>
                <a:t>5G RAN sub Slice B</a:t>
              </a:r>
              <a:endParaRPr lang="zh-CN" altLang="en-US" sz="1200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49" name="圆角矩形 1348"/>
            <p:cNvSpPr/>
            <p:nvPr/>
          </p:nvSpPr>
          <p:spPr bwMode="auto">
            <a:xfrm>
              <a:off x="128012" y="1758944"/>
              <a:ext cx="1684140" cy="2711953"/>
            </a:xfrm>
            <a:prstGeom prst="roundRect">
              <a:avLst/>
            </a:prstGeom>
            <a:noFill/>
            <a:ln w="3175" algn="ctr">
              <a:solidFill>
                <a:srgbClr val="FFC000"/>
              </a:solidFill>
              <a:prstDash val="sysDash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ct val="20000"/>
                </a:spcBef>
              </a:pPr>
              <a:endParaRPr lang="zh-CN" altLang="en-US" sz="1200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50" name="矩形 1349"/>
            <p:cNvSpPr/>
            <p:nvPr/>
          </p:nvSpPr>
          <p:spPr bwMode="auto">
            <a:xfrm>
              <a:off x="291911" y="1873509"/>
              <a:ext cx="1376227" cy="301406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en-US" altLang="zh-CN" sz="1200" dirty="0">
                  <a:solidFill>
                    <a:prstClr val="black"/>
                  </a:solidFill>
                  <a:ea typeface="微软雅黑" panose="020B0503020204020204" pitchFamily="34" charset="-122"/>
                </a:rPr>
                <a:t>5G RAN sub Slice A</a:t>
              </a:r>
              <a:endParaRPr lang="zh-CN" altLang="en-US" sz="1200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352" name="文本框 1351"/>
          <p:cNvSpPr txBox="1"/>
          <p:nvPr/>
        </p:nvSpPr>
        <p:spPr>
          <a:xfrm>
            <a:off x="321877" y="1504688"/>
            <a:ext cx="60653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 smtClean="0"/>
              <a:t>ONAP should satisfy such network slice requirements </a:t>
            </a:r>
            <a:endParaRPr lang="en-US" altLang="zh-CN" sz="1400" dirty="0"/>
          </a:p>
        </p:txBody>
      </p:sp>
    </p:spTree>
    <p:extLst>
      <p:ext uri="{BB962C8B-B14F-4D97-AF65-F5344CB8AC3E}">
        <p14:creationId xmlns:p14="http://schemas.microsoft.com/office/powerpoint/2010/main" val="390498618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397" y="221480"/>
            <a:ext cx="81530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</a:rPr>
              <a:t>5G RAN Contributions to ONAP Casablanca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107505" y="852338"/>
            <a:ext cx="5701255" cy="576064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rtlCol="0" anchor="ctr"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2400" b="1" dirty="0">
                <a:solidFill>
                  <a:prstClr val="black"/>
                </a:solidFill>
                <a:ea typeface="微软雅黑" panose="020B0503020204020204" pitchFamily="34" charset="-122"/>
              </a:rPr>
              <a:t>PNF Plug and Play</a:t>
            </a:r>
            <a:endParaRPr lang="zh-CN" altLang="en-US" sz="240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122073" y="3592180"/>
            <a:ext cx="5701255" cy="576064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rtlCol="0" anchor="ctr"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2400" b="1" dirty="0">
                <a:solidFill>
                  <a:prstClr val="black"/>
                </a:solidFill>
                <a:ea typeface="微软雅黑" panose="020B0503020204020204" pitchFamily="34" charset="-122"/>
              </a:rPr>
              <a:t>Change management</a:t>
            </a:r>
            <a:endParaRPr lang="zh-CN" altLang="en-US" sz="2400" b="1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61735" y="1903653"/>
            <a:ext cx="1993751" cy="16885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400" dirty="0"/>
              <a:t>ONAP User/Service designer decides the targeted PNF software version to deploy a PNF with specific network function</a:t>
            </a:r>
            <a:endParaRPr lang="zh-CN" altLang="en-US" sz="14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654026"/>
            <a:ext cx="398428" cy="52103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组合 6"/>
          <p:cNvGrpSpPr/>
          <p:nvPr/>
        </p:nvGrpSpPr>
        <p:grpSpPr>
          <a:xfrm>
            <a:off x="3834121" y="1386440"/>
            <a:ext cx="621842" cy="780458"/>
            <a:chOff x="7084698" y="4803736"/>
            <a:chExt cx="621842" cy="780458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20159" y="4803736"/>
              <a:ext cx="386381" cy="521036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03319" y="4945916"/>
              <a:ext cx="386381" cy="521036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84698" y="5063158"/>
              <a:ext cx="386381" cy="521036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7744" y="3138055"/>
            <a:ext cx="511850" cy="551669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331640" y="1473863"/>
            <a:ext cx="1944216" cy="159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PNF Software Version 1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427986" y="1482558"/>
            <a:ext cx="2689679" cy="1914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PNF</a:t>
            </a:r>
            <a:r>
              <a:rPr lang="zh-CN" altLang="en-US" sz="1400" b="1" dirty="0">
                <a:solidFill>
                  <a:schemeClr val="tx1"/>
                </a:solidFill>
              </a:rPr>
              <a:t> </a:t>
            </a:r>
            <a:r>
              <a:rPr lang="en-US" altLang="zh-CN" sz="1400" b="1" dirty="0">
                <a:solidFill>
                  <a:schemeClr val="tx1"/>
                </a:solidFill>
              </a:rPr>
              <a:t>Software version2……n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683568" y="2216730"/>
            <a:ext cx="557410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肘形连接符 14"/>
          <p:cNvCxnSpPr>
            <a:endCxn id="11" idx="1"/>
          </p:cNvCxnSpPr>
          <p:nvPr/>
        </p:nvCxnSpPr>
        <p:spPr>
          <a:xfrm>
            <a:off x="1007605" y="2175058"/>
            <a:ext cx="1260141" cy="1238830"/>
          </a:xfrm>
          <a:prstGeom prst="bentConnector3">
            <a:avLst>
              <a:gd name="adj1" fmla="val -2469"/>
            </a:avLst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762675" y="2179132"/>
            <a:ext cx="557410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肘形连接符 16"/>
          <p:cNvCxnSpPr>
            <a:stCxn id="10" idx="2"/>
            <a:endCxn id="11" idx="3"/>
          </p:cNvCxnSpPr>
          <p:nvPr/>
        </p:nvCxnSpPr>
        <p:spPr>
          <a:xfrm rot="5400000">
            <a:off x="2779958" y="2166534"/>
            <a:ext cx="1246990" cy="1247718"/>
          </a:xfrm>
          <a:prstGeom prst="bentConnector2">
            <a:avLst/>
          </a:prstGeom>
          <a:ln w="2857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7309" y="3081782"/>
            <a:ext cx="584893" cy="522353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78016" y="2348616"/>
            <a:ext cx="952198" cy="566124"/>
          </a:xfrm>
          <a:prstGeom prst="rect">
            <a:avLst/>
          </a:prstGeom>
        </p:spPr>
      </p:pic>
      <p:cxnSp>
        <p:nvCxnSpPr>
          <p:cNvPr id="20" name="直接箭头连接符 19"/>
          <p:cNvCxnSpPr>
            <a:endCxn id="19" idx="1"/>
          </p:cNvCxnSpPr>
          <p:nvPr/>
        </p:nvCxnSpPr>
        <p:spPr>
          <a:xfrm>
            <a:off x="954790" y="2631678"/>
            <a:ext cx="4523226" cy="0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4027313" y="3301677"/>
            <a:ext cx="1780767" cy="0"/>
          </a:xfrm>
          <a:prstGeom prst="straightConnector1">
            <a:avLst/>
          </a:prstGeom>
          <a:ln w="28575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3925021" y="2381545"/>
            <a:ext cx="1713022" cy="1785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5GDU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966230" y="3057660"/>
            <a:ext cx="1713022" cy="1785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4GBBU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403650" y="2263735"/>
            <a:ext cx="2239261" cy="260384"/>
          </a:xfrm>
          <a:prstGeom prst="rect">
            <a:avLst/>
          </a:prstGeom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</a:rPr>
              <a:t>Multi-RAT</a:t>
            </a:r>
            <a:r>
              <a:rPr lang="zh-CN" altLang="en-US" sz="1400" b="1" dirty="0">
                <a:solidFill>
                  <a:schemeClr val="tx1"/>
                </a:solidFill>
              </a:rPr>
              <a:t> </a:t>
            </a:r>
            <a:r>
              <a:rPr lang="en-US" altLang="zh-CN" sz="1400" b="1" dirty="0">
                <a:solidFill>
                  <a:schemeClr val="tx1"/>
                </a:solidFill>
              </a:rPr>
              <a:t>Change scenario</a:t>
            </a:r>
            <a:endParaRPr lang="zh-CN" altLang="en-US" sz="1400" b="1" dirty="0">
              <a:solidFill>
                <a:schemeClr val="tx1"/>
              </a:solidFill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799374" y="5337004"/>
            <a:ext cx="3978320" cy="11354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矩形 25"/>
          <p:cNvSpPr/>
          <p:nvPr/>
        </p:nvSpPr>
        <p:spPr>
          <a:xfrm>
            <a:off x="1113608" y="5548996"/>
            <a:ext cx="1416708" cy="635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SDC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443268" y="4346536"/>
            <a:ext cx="757387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/>
              <a:t>Portal</a:t>
            </a:r>
          </a:p>
        </p:txBody>
      </p:sp>
      <p:cxnSp>
        <p:nvCxnSpPr>
          <p:cNvPr id="28" name="直接箭头连接符 27"/>
          <p:cNvCxnSpPr>
            <a:stCxn id="27" idx="2"/>
            <a:endCxn id="26" idx="0"/>
          </p:cNvCxnSpPr>
          <p:nvPr/>
        </p:nvCxnSpPr>
        <p:spPr>
          <a:xfrm>
            <a:off x="1821962" y="4715868"/>
            <a:ext cx="0" cy="8331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>
            <a:stCxn id="35" idx="2"/>
            <a:endCxn id="33" idx="0"/>
          </p:cNvCxnSpPr>
          <p:nvPr/>
        </p:nvCxnSpPr>
        <p:spPr>
          <a:xfrm flipH="1">
            <a:off x="3566036" y="4806635"/>
            <a:ext cx="2" cy="628635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2707679" y="4762631"/>
            <a:ext cx="33029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Upgrade</a:t>
            </a:r>
          </a:p>
          <a:p>
            <a:r>
              <a:rPr lang="en-US" sz="1200" dirty="0"/>
              <a:t>PNFID, Target </a:t>
            </a:r>
            <a:r>
              <a:rPr lang="en-US" sz="1200" dirty="0" err="1"/>
              <a:t>sw</a:t>
            </a:r>
            <a:r>
              <a:rPr lang="en-US" sz="1200" dirty="0"/>
              <a:t> </a:t>
            </a:r>
            <a:r>
              <a:rPr lang="en-US" sz="1200" dirty="0" err="1"/>
              <a:t>ver</a:t>
            </a:r>
            <a:r>
              <a:rPr lang="en-US" sz="1200" dirty="0"/>
              <a:t>, </a:t>
            </a:r>
            <a:r>
              <a:rPr lang="en-US" sz="1200" dirty="0" err="1"/>
              <a:t>RuleNameMap</a:t>
            </a:r>
            <a:r>
              <a:rPr lang="en-US" sz="1200" dirty="0"/>
              <a:t>, </a:t>
            </a:r>
            <a:r>
              <a:rPr lang="en-US" sz="1200" dirty="0" err="1"/>
              <a:t>Params</a:t>
            </a:r>
            <a:endParaRPr lang="en-US" sz="1200" dirty="0"/>
          </a:p>
        </p:txBody>
      </p:sp>
      <p:sp>
        <p:nvSpPr>
          <p:cNvPr id="31" name="文本框 30"/>
          <p:cNvSpPr txBox="1"/>
          <p:nvPr/>
        </p:nvSpPr>
        <p:spPr>
          <a:xfrm>
            <a:off x="1001959" y="4789298"/>
            <a:ext cx="1011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Onboard</a:t>
            </a:r>
          </a:p>
        </p:txBody>
      </p:sp>
      <p:sp>
        <p:nvSpPr>
          <p:cNvPr id="32" name="矩形 31"/>
          <p:cNvSpPr/>
          <p:nvPr/>
        </p:nvSpPr>
        <p:spPr>
          <a:xfrm>
            <a:off x="5384807" y="6184468"/>
            <a:ext cx="1275427" cy="60731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PNF</a:t>
            </a:r>
          </a:p>
        </p:txBody>
      </p:sp>
      <p:sp>
        <p:nvSpPr>
          <p:cNvPr id="33" name="矩形 32"/>
          <p:cNvSpPr/>
          <p:nvPr/>
        </p:nvSpPr>
        <p:spPr>
          <a:xfrm>
            <a:off x="2857682" y="5435268"/>
            <a:ext cx="1416708" cy="389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</a:t>
            </a:r>
          </a:p>
        </p:txBody>
      </p:sp>
      <p:cxnSp>
        <p:nvCxnSpPr>
          <p:cNvPr id="34" name="直接箭头连接符 33"/>
          <p:cNvCxnSpPr>
            <a:stCxn id="26" idx="3"/>
            <a:endCxn id="33" idx="1"/>
          </p:cNvCxnSpPr>
          <p:nvPr/>
        </p:nvCxnSpPr>
        <p:spPr>
          <a:xfrm flipV="1">
            <a:off x="2530316" y="5629848"/>
            <a:ext cx="327366" cy="2368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2671724" y="4160304"/>
            <a:ext cx="1788631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b="1" dirty="0"/>
              <a:t>Operator</a:t>
            </a:r>
          </a:p>
          <a:p>
            <a:pPr algn="ctr"/>
            <a:r>
              <a:rPr lang="en-US" b="1" dirty="0"/>
              <a:t> (e.g. VID, Timer)</a:t>
            </a:r>
          </a:p>
        </p:txBody>
      </p:sp>
      <p:sp>
        <p:nvSpPr>
          <p:cNvPr id="36" name="矩形 35"/>
          <p:cNvSpPr/>
          <p:nvPr/>
        </p:nvSpPr>
        <p:spPr>
          <a:xfrm>
            <a:off x="2857682" y="6021488"/>
            <a:ext cx="1416708" cy="3790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APP-C</a:t>
            </a:r>
          </a:p>
        </p:txBody>
      </p:sp>
      <p:cxnSp>
        <p:nvCxnSpPr>
          <p:cNvPr id="37" name="直接箭头连接符 36"/>
          <p:cNvCxnSpPr>
            <a:stCxn id="33" idx="2"/>
            <a:endCxn id="36" idx="0"/>
          </p:cNvCxnSpPr>
          <p:nvPr/>
        </p:nvCxnSpPr>
        <p:spPr>
          <a:xfrm>
            <a:off x="3566036" y="5824428"/>
            <a:ext cx="0" cy="1970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5576638" y="5393039"/>
            <a:ext cx="867570" cy="40793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EM</a:t>
            </a:r>
          </a:p>
        </p:txBody>
      </p:sp>
      <p:cxnSp>
        <p:nvCxnSpPr>
          <p:cNvPr id="39" name="直接箭头连接符 38"/>
          <p:cNvCxnSpPr>
            <a:stCxn id="38" idx="2"/>
            <a:endCxn id="32" idx="0"/>
          </p:cNvCxnSpPr>
          <p:nvPr/>
        </p:nvCxnSpPr>
        <p:spPr>
          <a:xfrm>
            <a:off x="6010423" y="5800968"/>
            <a:ext cx="12096" cy="383500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占位符 3"/>
          <p:cNvSpPr txBox="1">
            <a:spLocks/>
          </p:cNvSpPr>
          <p:nvPr/>
        </p:nvSpPr>
        <p:spPr>
          <a:xfrm>
            <a:off x="6868962" y="4140432"/>
            <a:ext cx="1986522" cy="26201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dirty="0">
                <a:solidFill>
                  <a:schemeClr val="tx1"/>
                </a:solidFill>
                <a:latin typeface="+mj-lt"/>
              </a:rPr>
              <a:t>Onboard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+mj-lt"/>
              </a:rPr>
              <a:t>Change workflow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+mj-lt"/>
              </a:rPr>
              <a:t>Rules, for each stage</a:t>
            </a:r>
          </a:p>
          <a:p>
            <a:pPr marL="0" indent="0">
              <a:buNone/>
            </a:pPr>
            <a:r>
              <a:rPr lang="en-US" sz="1200" b="1" dirty="0">
                <a:solidFill>
                  <a:schemeClr val="tx1"/>
                </a:solidFill>
                <a:latin typeface="+mj-lt"/>
              </a:rPr>
              <a:t>Upgrade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+mj-lt"/>
              </a:rPr>
              <a:t>PNFID, </a:t>
            </a:r>
            <a:r>
              <a:rPr lang="en-US" sz="1200" dirty="0" err="1">
                <a:solidFill>
                  <a:schemeClr val="tx1"/>
                </a:solidFill>
                <a:latin typeface="+mj-lt"/>
              </a:rPr>
              <a:t>sw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 upgrade object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/>
                </a:solidFill>
                <a:latin typeface="+mj-lt"/>
              </a:rPr>
              <a:t>Target </a:t>
            </a:r>
            <a:r>
              <a:rPr lang="en-US" sz="1200" dirty="0" err="1">
                <a:solidFill>
                  <a:schemeClr val="tx1"/>
                </a:solidFill>
                <a:latin typeface="+mj-lt"/>
              </a:rPr>
              <a:t>sw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 version, new </a:t>
            </a:r>
            <a:r>
              <a:rPr lang="en-US" sz="1200" dirty="0" err="1">
                <a:solidFill>
                  <a:schemeClr val="tx1"/>
                </a:solidFill>
                <a:latin typeface="+mj-lt"/>
              </a:rPr>
              <a:t>sw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 version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RuleNameMap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, specify rule name for each stage</a:t>
            </a:r>
          </a:p>
          <a:p>
            <a:pPr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1"/>
                </a:solidFill>
                <a:latin typeface="+mj-lt"/>
              </a:rPr>
              <a:t>Params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, stage-related </a:t>
            </a:r>
            <a:r>
              <a:rPr lang="en-US" sz="1200" dirty="0" err="1">
                <a:solidFill>
                  <a:schemeClr val="tx1"/>
                </a:solidFill>
                <a:latin typeface="+mj-lt"/>
              </a:rPr>
              <a:t>params</a:t>
            </a:r>
            <a:r>
              <a:rPr lang="en-US" sz="1200" dirty="0">
                <a:solidFill>
                  <a:schemeClr val="tx1"/>
                </a:solidFill>
                <a:latin typeface="+mj-lt"/>
              </a:rPr>
              <a:t> for corresponding Rule (vendor specific)</a:t>
            </a:r>
          </a:p>
        </p:txBody>
      </p:sp>
      <p:cxnSp>
        <p:nvCxnSpPr>
          <p:cNvPr id="41" name="直接箭头连接符 40"/>
          <p:cNvCxnSpPr>
            <a:stCxn id="36" idx="3"/>
            <a:endCxn id="38" idx="1"/>
          </p:cNvCxnSpPr>
          <p:nvPr/>
        </p:nvCxnSpPr>
        <p:spPr>
          <a:xfrm flipV="1">
            <a:off x="4274390" y="5597005"/>
            <a:ext cx="1302248" cy="613985"/>
          </a:xfrm>
          <a:prstGeom prst="straightConnector1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759756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EEECE1"/>
        </a:solidFill>
        <a:ln w="25400" algn="ctr">
          <a:solidFill>
            <a:schemeClr val="accent3"/>
          </a:solidFill>
          <a:miter lim="800000"/>
          <a:headEnd/>
          <a:tailEnd/>
        </a:ln>
      </a:spPr>
      <a:bodyPr anchor="ctr"/>
      <a:lstStyle>
        <a:defPPr algn="ctr">
          <a:spcBef>
            <a:spcPct val="20000"/>
          </a:spcBef>
          <a:defRPr sz="1200" dirty="0" smtClean="0">
            <a:solidFill>
              <a:prstClr val="black"/>
            </a:solidFill>
            <a:ea typeface="微软雅黑" panose="020B0503020204020204" pitchFamily="34" charset="-122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75088</TotalTime>
  <Words>1209</Words>
  <Application>Microsoft Office PowerPoint</Application>
  <PresentationFormat>全屏显示(4:3)</PresentationFormat>
  <Paragraphs>256</Paragraphs>
  <Slides>11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ヒラギノ角ゴ Pro W3</vt:lpstr>
      <vt:lpstr>宋体</vt:lpstr>
      <vt:lpstr>微软雅黑</vt:lpstr>
      <vt:lpstr>Arial</vt:lpstr>
      <vt:lpstr>Calibri</vt:lpstr>
      <vt:lpstr>Times New Roman</vt:lpstr>
      <vt:lpstr>Wingdings</vt:lpstr>
      <vt:lpstr>Office 主题</vt:lpstr>
      <vt:lpstr>Enhancing ONAP Management for 5G RAN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 Mobile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现状</dc:title>
  <dc:creator>ym</dc:creator>
  <cp:lastModifiedBy>cmcc-r1</cp:lastModifiedBy>
  <cp:revision>1415</cp:revision>
  <dcterms:created xsi:type="dcterms:W3CDTF">2015-02-27T06:44:17Z</dcterms:created>
  <dcterms:modified xsi:type="dcterms:W3CDTF">2018-08-09T04:32:29Z</dcterms:modified>
</cp:coreProperties>
</file>