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6" r:id="rId2"/>
    <p:sldId id="340" r:id="rId3"/>
    <p:sldId id="342" r:id="rId4"/>
    <p:sldId id="343" r:id="rId5"/>
    <p:sldId id="344" r:id="rId6"/>
    <p:sldId id="345" r:id="rId7"/>
    <p:sldId id="339" r:id="rId8"/>
    <p:sldId id="34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B9F0FF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5" autoAdjust="0"/>
    <p:restoredTop sz="94280" autoAdjust="0"/>
  </p:normalViewPr>
  <p:slideViewPr>
    <p:cSldViewPr snapToGrid="0" snapToObjects="1">
      <p:cViewPr varScale="1">
        <p:scale>
          <a:sx n="74" d="100"/>
          <a:sy n="74" d="100"/>
        </p:scale>
        <p:origin x="6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48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844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70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54537F-5316-49E7-88AA-D64F9B1309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– </a:t>
            </a:r>
            <a:r>
              <a:rPr lang="en-US" dirty="0" smtClean="0"/>
              <a:t>PNF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76068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A: 5G Radio Network Deployment Requirements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0473"/>
            <a:ext cx="9972136" cy="497984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39019" y="2889750"/>
            <a:ext cx="5313872" cy="302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0179170" y="1130472"/>
            <a:ext cx="1794294" cy="860617"/>
          </a:xfrm>
          <a:prstGeom prst="roundRect">
            <a:avLst>
              <a:gd name="adj" fmla="val 632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Based on the Requirements in Casablanca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10179170" y="2182761"/>
            <a:ext cx="1794294" cy="1126014"/>
          </a:xfrm>
          <a:prstGeom prst="roundRect">
            <a:avLst>
              <a:gd name="adj" fmla="val 63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</a:rPr>
              <a:t>And demands from RAN Use Case Orchestration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181606" y="3682847"/>
            <a:ext cx="1794294" cy="594810"/>
          </a:xfrm>
          <a:prstGeom prst="roundRect">
            <a:avLst>
              <a:gd name="adj" fmla="val 63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</a:rPr>
              <a:t>Align with 3GPP&amp;ETSI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0184042" y="4561498"/>
            <a:ext cx="1794294" cy="594810"/>
          </a:xfrm>
          <a:prstGeom prst="roundRect">
            <a:avLst>
              <a:gd name="adj" fmla="val 6322"/>
            </a:avLst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Introducing a PNF IM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0181606" y="5515510"/>
            <a:ext cx="1794294" cy="594810"/>
          </a:xfrm>
          <a:prstGeom prst="roundRect">
            <a:avLst>
              <a:gd name="adj" fmla="val 632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accent5">
                    <a:lumMod val="75000"/>
                  </a:schemeClr>
                </a:solidFill>
              </a:rPr>
              <a:t>Potential TOSCA Definition</a:t>
            </a:r>
            <a:endParaRPr lang="zh-CN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直接箭头连接符 13"/>
          <p:cNvCxnSpPr>
            <a:endCxn id="8" idx="1"/>
          </p:cNvCxnSpPr>
          <p:nvPr/>
        </p:nvCxnSpPr>
        <p:spPr>
          <a:xfrm flipV="1">
            <a:off x="6952891" y="1560781"/>
            <a:ext cx="3226279" cy="13289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8" idx="2"/>
            <a:endCxn id="9" idx="0"/>
          </p:cNvCxnSpPr>
          <p:nvPr/>
        </p:nvCxnSpPr>
        <p:spPr>
          <a:xfrm>
            <a:off x="11076317" y="1991089"/>
            <a:ext cx="0" cy="191672"/>
          </a:xfrm>
          <a:prstGeom prst="straightConnector1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9" idx="2"/>
            <a:endCxn id="10" idx="0"/>
          </p:cNvCxnSpPr>
          <p:nvPr/>
        </p:nvCxnSpPr>
        <p:spPr>
          <a:xfrm>
            <a:off x="11076317" y="3308775"/>
            <a:ext cx="2436" cy="374072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11073442" y="4287895"/>
            <a:ext cx="2436" cy="374072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11078753" y="5215407"/>
            <a:ext cx="2436" cy="374072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灯片编号占位符 2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588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4960" y="197831"/>
            <a:ext cx="12029439" cy="53877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PNFD Definition in ETSI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78951" y="1098395"/>
            <a:ext cx="6478694" cy="488476"/>
          </a:xfrm>
        </p:spPr>
        <p:txBody>
          <a:bodyPr>
            <a:normAutofit/>
          </a:bodyPr>
          <a:lstStyle/>
          <a:p>
            <a:r>
              <a:rPr lang="en-US" altLang="zh-CN" sz="1800" dirty="0" smtClean="0">
                <a:solidFill>
                  <a:schemeClr val="accent5">
                    <a:lumMod val="75000"/>
                  </a:schemeClr>
                </a:solidFill>
              </a:rPr>
              <a:t>PNFD Definition in ETSI-NFV-IFA014v243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97791"/>
              </p:ext>
            </p:extLst>
          </p:nvPr>
        </p:nvGraphicFramePr>
        <p:xfrm>
          <a:off x="314960" y="1678672"/>
          <a:ext cx="5550069" cy="43445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01998"/>
                <a:gridCol w="626648"/>
                <a:gridCol w="720363"/>
                <a:gridCol w="1040461"/>
                <a:gridCol w="206059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Attribute</a:t>
                      </a:r>
                      <a:endParaRPr lang="zh-CN" sz="1050" b="1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Qualifier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Cardinality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Content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Description</a:t>
                      </a:r>
                      <a:endParaRPr lang="zh-CN" sz="105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pnfdId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 of this Pnfd information element. It uniquely identifies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functionDescription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Describes the PNF function 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the provider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version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Version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the version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pnfdInvariantId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Identifier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Identifies a PNFD in a version independent manner. This attribute is invariant across versions of PNFD. 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name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String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Provides the human readable name of the PNFD.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pnfExtCp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FF0000"/>
                          </a:solidFill>
                          <a:effectLst/>
                        </a:rPr>
                        <a:t>1..N</a:t>
                      </a:r>
                      <a:endParaRPr lang="zh-CN" sz="105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rgbClr val="FF0000"/>
                          </a:solidFill>
                          <a:effectLst/>
                        </a:rPr>
                        <a:t>PnfExtCpd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endParaRPr lang="zh-CN" sz="105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Specifies the characteristics of one or more connection points where to connect the PNF to a VL. See clause 6.6.4.</a:t>
                      </a:r>
                      <a:endParaRPr lang="zh-CN" sz="105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security</a:t>
                      </a:r>
                      <a:endParaRPr lang="zh-CN" sz="105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0..1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SecurityParameters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Provides a signature to prevent tampering.</a:t>
                      </a:r>
                      <a:endParaRPr lang="zh-CN" sz="105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geographicalLocationInfo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0..1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specified</a:t>
                      </a:r>
                      <a:endParaRPr lang="zh-CN" sz="1050" kern="120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provides information about the geographical location (e.g. geographic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coordinates or address of the building,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etc.) of the PNF. The cardinality 0 is used when the location is unknown.</a:t>
                      </a:r>
                      <a:endParaRPr lang="zh-CN" sz="105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marL="540385" indent="-540385" hangingPunct="0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NOTE: 	The provider of the PNFD might be different from the provider of the PNF.</a:t>
                      </a:r>
                      <a:endParaRPr lang="zh-CN" sz="105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95994" y="6023882"/>
            <a:ext cx="394109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Table 6.6.2.2-1: Attributes of the </a:t>
            </a:r>
            <a:r>
              <a:rPr kumimoji="0" lang="en-GB" altLang="zh-CN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Pnfd</a:t>
            </a: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information element</a:t>
            </a: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6100873" y="1099356"/>
            <a:ext cx="5072224" cy="488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>
                <a:solidFill>
                  <a:schemeClr val="accent5">
                    <a:lumMod val="75000"/>
                  </a:schemeClr>
                </a:solidFill>
              </a:rPr>
              <a:t>PNF management in ETSI-NFV-IFA013v303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08130"/>
              </p:ext>
            </p:extLst>
          </p:nvPr>
        </p:nvGraphicFramePr>
        <p:xfrm>
          <a:off x="6469079" y="1676590"/>
          <a:ext cx="4369933" cy="42056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1969"/>
                <a:gridCol w="504863"/>
                <a:gridCol w="633650"/>
                <a:gridCol w="1080731"/>
                <a:gridCol w="1128720"/>
              </a:tblGrid>
              <a:tr h="36520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Attribute</a:t>
                      </a:r>
                      <a:endParaRPr lang="zh-CN" sz="9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Qualifier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Cardinality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Content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Description</a:t>
                      </a:r>
                      <a:endParaRPr lang="zh-CN" sz="9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FF0000"/>
                          </a:solidFill>
                          <a:effectLst/>
                        </a:rPr>
                        <a:t>pnfId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Identifier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Identifier of the PNF. Assigned by OSS and provided to NFVO.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36520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pnfName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String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Human readable name of the PNF. 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pnfdId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(Reference to Pnfd)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of (reference to) the PNFD related to this PNF.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73040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pnfProfileId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Identifier (Reference to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PnfProfile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Identifier of (reference to) the PNF Profile to be used for this PNF. 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  <a:tr h="54780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cpData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M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0..N</a:t>
                      </a:r>
                      <a:endParaRPr lang="zh-CN" sz="12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FF0000"/>
                          </a:solidFill>
                          <a:effectLst/>
                        </a:rPr>
                        <a:t>PnfExtCpData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Information on the external CP of the PNF.</a:t>
                      </a:r>
                      <a:endParaRPr lang="zh-CN" sz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68580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85132" y="6008493"/>
            <a:ext cx="43576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 8.3.4.32.2-1: Attributes of the </a:t>
            </a:r>
            <a:r>
              <a:rPr kumimoji="0" lang="en-GB" altLang="zh-CN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AddPnfData</a:t>
            </a:r>
            <a:r>
              <a:rPr kumimoji="0" lang="en-GB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information element</a:t>
            </a:r>
            <a:endParaRPr kumimoji="0" lang="en-GB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3482" y="1338377"/>
            <a:ext cx="34211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AddPnfData</a:t>
            </a:r>
            <a:r>
              <a:rPr lang="en-GB" altLang="zh-CN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used when instantiating a NS</a:t>
            </a:r>
            <a:endParaRPr lang="zh-CN" altLang="en-US" sz="1200" dirty="0"/>
          </a:p>
        </p:txBody>
      </p:sp>
      <p:sp>
        <p:nvSpPr>
          <p:cNvPr id="10" name="线形标注 1 9"/>
          <p:cNvSpPr/>
          <p:nvPr/>
        </p:nvSpPr>
        <p:spPr>
          <a:xfrm>
            <a:off x="11133907" y="4093029"/>
            <a:ext cx="899942" cy="1494305"/>
          </a:xfrm>
          <a:prstGeom prst="borderCallout1">
            <a:avLst>
              <a:gd name="adj1" fmla="val 18750"/>
              <a:gd name="adj2" fmla="val -8333"/>
              <a:gd name="adj3" fmla="val 96432"/>
              <a:gd name="adj4" fmla="val -452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 smtClean="0"/>
              <a:t>Contains the address (e.g. IP address) information of the CP.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8495436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PNF management </a:t>
            </a:r>
            <a:r>
              <a:rPr lang="en-US" altLang="zh-CN" dirty="0" smtClean="0"/>
              <a:t>ETSI </a:t>
            </a:r>
            <a:r>
              <a:rPr lang="en-US" altLang="zh-CN" dirty="0"/>
              <a:t>NFV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9138455" y="2340709"/>
            <a:ext cx="0" cy="2449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29914" y="2224868"/>
            <a:ext cx="0" cy="24492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4042086" y="1664898"/>
            <a:ext cx="1175657" cy="6688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OSS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8550627" y="1671841"/>
            <a:ext cx="1175657" cy="6688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NFVO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4646242" y="3003841"/>
            <a:ext cx="4492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4629914" y="3624320"/>
            <a:ext cx="45085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81421" y="1879850"/>
            <a:ext cx="32908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PNFD design based on the information in IFA014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PNFD “on-boarding”,</a:t>
            </a:r>
          </a:p>
          <a:p>
            <a:pPr marL="742950" lvl="1" indent="-285750" hangingPunct="0">
              <a:buFont typeface="Wingdings" panose="05000000000000000000" pitchFamily="2" charset="2"/>
              <a:buChar char="ü"/>
            </a:pPr>
            <a:r>
              <a:rPr lang="en-GB" altLang="zh-CN" dirty="0"/>
              <a:t>Creating an </a:t>
            </a:r>
            <a:r>
              <a:rPr lang="en-GB" altLang="zh-CN" dirty="0" smtClean="0"/>
              <a:t>PNFD </a:t>
            </a:r>
            <a:r>
              <a:rPr lang="en-GB" altLang="zh-CN" dirty="0"/>
              <a:t>information object.</a:t>
            </a:r>
            <a:endParaRPr lang="zh-CN" altLang="zh-CN" dirty="0"/>
          </a:p>
          <a:p>
            <a:pPr marL="742950" lvl="1" indent="-285750" hangingPunct="0">
              <a:buFont typeface="Wingdings" panose="05000000000000000000" pitchFamily="2" charset="2"/>
              <a:buChar char="ü"/>
            </a:pPr>
            <a:r>
              <a:rPr lang="en-GB" altLang="zh-CN" dirty="0"/>
              <a:t>Uploading the </a:t>
            </a:r>
            <a:r>
              <a:rPr lang="en-GB" altLang="zh-CN" dirty="0" smtClean="0"/>
              <a:t>PNFD</a:t>
            </a:r>
            <a:r>
              <a:rPr lang="en-GB" altLang="zh-CN" dirty="0"/>
              <a:t>.</a:t>
            </a:r>
            <a:endParaRPr lang="zh-CN" altLang="zh-CN" dirty="0"/>
          </a:p>
          <a:p>
            <a:pPr marL="742950" lvl="1" indent="-285750" hangingPunct="0">
              <a:buFont typeface="Wingdings" panose="05000000000000000000" pitchFamily="2" charset="2"/>
              <a:buChar char="ü"/>
            </a:pPr>
            <a:r>
              <a:rPr lang="en-GB" altLang="zh-CN" dirty="0"/>
              <a:t>Processing the </a:t>
            </a:r>
            <a:r>
              <a:rPr lang="en-GB" altLang="zh-CN" dirty="0" smtClean="0"/>
              <a:t>PNFD</a:t>
            </a:r>
            <a:r>
              <a:rPr lang="en-GB" altLang="zh-CN" dirty="0"/>
              <a:t>, including validation, inside the NFVO</a:t>
            </a:r>
            <a:r>
              <a:rPr lang="en-GB" altLang="zh-CN" dirty="0" smtClean="0"/>
              <a:t>.</a:t>
            </a:r>
            <a:r>
              <a:rPr lang="en-US" altLang="zh-CN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PNF “power </a:t>
            </a:r>
            <a:r>
              <a:rPr lang="en-US" altLang="zh-CN" dirty="0" smtClean="0">
                <a:solidFill>
                  <a:srgbClr val="FF0000"/>
                </a:solidFill>
              </a:rPr>
              <a:t>up</a:t>
            </a:r>
            <a:r>
              <a:rPr lang="en-US" altLang="zh-CN" dirty="0" smtClean="0">
                <a:solidFill>
                  <a:srgbClr val="FF0000"/>
                </a:solidFill>
              </a:rPr>
              <a:t>” </a:t>
            </a:r>
            <a:r>
              <a:rPr lang="en-US" altLang="zh-CN" dirty="0" smtClean="0">
                <a:solidFill>
                  <a:srgbClr val="FF0000"/>
                </a:solidFill>
              </a:rPr>
              <a:t>is out of scope of ETSI </a:t>
            </a:r>
            <a:r>
              <a:rPr lang="en-US" altLang="zh-CN" dirty="0" smtClean="0">
                <a:solidFill>
                  <a:srgbClr val="FF0000"/>
                </a:solidFill>
              </a:rPr>
              <a:t>NFV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3214" y="2349110"/>
            <a:ext cx="287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Instantiate NS operation (</a:t>
            </a:r>
            <a:r>
              <a:rPr lang="en-GB" altLang="zh-CN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AddPnfData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5848710" y="3726509"/>
            <a:ext cx="244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response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54070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6320976" y="6417927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Requirements </a:t>
            </a:r>
            <a:r>
              <a:rPr lang="en-US" altLang="zh-CN" dirty="0" smtClean="0"/>
              <a:t>for PNF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1" y="1040963"/>
            <a:ext cx="4331808" cy="5376964"/>
          </a:xfrm>
          <a:prstGeom prst="rect">
            <a:avLst/>
          </a:prstGeom>
        </p:spPr>
      </p:pic>
      <p:sp>
        <p:nvSpPr>
          <p:cNvPr id="7" name="TextBox 106">
            <a:extLst>
              <a:ext uri="{FF2B5EF4-FFF2-40B4-BE49-F238E27FC236}">
                <a16:creationId xmlns="" xmlns:a16="http://schemas.microsoft.com/office/drawing/2014/main" id="{3EC128AD-BACA-4D43-A742-1132FD599FB6}"/>
              </a:ext>
            </a:extLst>
          </p:cNvPr>
          <p:cNvSpPr txBox="1"/>
          <p:nvPr/>
        </p:nvSpPr>
        <p:spPr>
          <a:xfrm>
            <a:off x="4743146" y="1272548"/>
            <a:ext cx="2033054" cy="1223412"/>
          </a:xfrm>
          <a:prstGeom prst="rect">
            <a:avLst/>
          </a:prstGeom>
          <a:solidFill>
            <a:schemeClr val="bg1"/>
          </a:solidFill>
          <a:ln>
            <a:solidFill>
              <a:srgbClr val="00C9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rgbClr val="0000CC"/>
                </a:solidFill>
              </a:rPr>
              <a:t>INPUT</a:t>
            </a:r>
            <a:r>
              <a:rPr lang="en-US" sz="1050" dirty="0"/>
              <a:t>: </a:t>
            </a:r>
            <a:r>
              <a:rPr lang="en-US" sz="1050" i="1" dirty="0"/>
              <a:t>PNF Descriptor </a:t>
            </a:r>
            <a:r>
              <a:rPr lang="en-US" sz="1050" dirty="0"/>
              <a:t>(PNFD) (Vendor Provider)</a:t>
            </a:r>
            <a:endParaRPr lang="en-US" sz="1050" b="1" u="sng" dirty="0"/>
          </a:p>
          <a:p>
            <a:r>
              <a:rPr lang="en-US" sz="1050" b="1" u="sng" dirty="0">
                <a:solidFill>
                  <a:srgbClr val="0000CC"/>
                </a:solidFill>
              </a:rPr>
              <a:t>ACTION</a:t>
            </a:r>
            <a:r>
              <a:rPr lang="en-US" sz="1050" dirty="0"/>
              <a:t>: User builds a resource definition customizing vendor’s PNF description. “blue print” of PNF</a:t>
            </a:r>
          </a:p>
          <a:p>
            <a:r>
              <a:rPr lang="en-US" sz="1050" b="1" u="sng" dirty="0">
                <a:solidFill>
                  <a:srgbClr val="0000CC"/>
                </a:solidFill>
              </a:rPr>
              <a:t>OUTPUT</a:t>
            </a:r>
            <a:r>
              <a:rPr lang="en-US" sz="1050" dirty="0"/>
              <a:t>: </a:t>
            </a:r>
            <a:r>
              <a:rPr lang="en-US" sz="1050" i="1" dirty="0"/>
              <a:t>SDC Resource Definition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58368" y="5865961"/>
            <a:ext cx="220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SDC, VID, SO, SDN-R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646769" y="4922807"/>
            <a:ext cx="220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DCAE, A&amp;AI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4646768" y="3910641"/>
            <a:ext cx="220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Vender proprietary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646767" y="2892724"/>
            <a:ext cx="220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VID, DCAE, A&amp;AI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247444" y="2700222"/>
            <a:ext cx="459382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b="1" kern="100" dirty="0" smtClean="0">
                <a:solidFill>
                  <a:srgbClr val="FF0000"/>
                </a:solidFill>
              </a:rPr>
              <a:t>PNF external connection point: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zh-CN" b="1" kern="100" dirty="0" smtClean="0">
                <a:solidFill>
                  <a:srgbClr val="FF0000"/>
                </a:solidFill>
              </a:rPr>
              <a:t>The connection information of a PNF, </a:t>
            </a:r>
          </a:p>
          <a:p>
            <a:pPr lvl="1"/>
            <a:r>
              <a:rPr lang="en-GB" altLang="zh-CN" b="1" kern="100" dirty="0" smtClean="0">
                <a:solidFill>
                  <a:srgbClr val="FF0000"/>
                </a:solidFill>
              </a:rPr>
              <a:t>the VNF external connection point has </a:t>
            </a:r>
          </a:p>
          <a:p>
            <a:pPr lvl="1"/>
            <a:r>
              <a:rPr lang="en-GB" altLang="zh-CN" b="1" kern="100" dirty="0" smtClean="0">
                <a:solidFill>
                  <a:srgbClr val="FF0000"/>
                </a:solidFill>
              </a:rPr>
              <a:t>Already been supported by SDC, PNF can </a:t>
            </a:r>
          </a:p>
          <a:p>
            <a:pPr lvl="1"/>
            <a:r>
              <a:rPr lang="en-GB" altLang="zh-CN" b="1" kern="100" dirty="0" smtClean="0">
                <a:solidFill>
                  <a:srgbClr val="FF0000"/>
                </a:solidFill>
              </a:rPr>
              <a:t>Reference the same definition.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6231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</a:t>
            </a:r>
            <a:r>
              <a:rPr lang="en-US" altLang="zh-CN" dirty="0" smtClean="0"/>
              <a:t>equirements </a:t>
            </a:r>
            <a:r>
              <a:rPr lang="en-US" altLang="zh-CN" dirty="0"/>
              <a:t>for PNF</a:t>
            </a:r>
            <a:endParaRPr lang="zh-CN" altLang="en-US" dirty="0"/>
          </a:p>
        </p:txBody>
      </p:sp>
      <p:sp>
        <p:nvSpPr>
          <p:cNvPr id="67" name="矩形 66"/>
          <p:cNvSpPr/>
          <p:nvPr/>
        </p:nvSpPr>
        <p:spPr>
          <a:xfrm>
            <a:off x="685315" y="1604079"/>
            <a:ext cx="10883389" cy="33105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Regular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NE software version upgrade. Operator could upgrade the SW to the specific </a:t>
            </a: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version for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several PNFs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To satisfy the radio interface coverage in </a:t>
            </a: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some area for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the specific </a:t>
            </a: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RAT ,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operators could change PNF SW between different RATs at some PNFs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increase the RAN capacity for the specific RAT, </a:t>
            </a: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</a:rPr>
              <a:t>operators could change PNF SW between different RATs at some </a:t>
            </a: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</a:rPr>
              <a:t>PNFs</a:t>
            </a:r>
          </a:p>
          <a:p>
            <a:pPr marL="342900" indent="-342900">
              <a:buFont typeface="Calibri" panose="020F0502020204030204" pitchFamily="34" charset="0"/>
              <a:buChar char="−"/>
            </a:pPr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</a:rPr>
              <a:t>BTW: Orchestrator could verify the SW is valid or not</a:t>
            </a:r>
            <a:endParaRPr lang="zh-CN" altLang="en-US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46705" y="1226787"/>
            <a:ext cx="5651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</a:rPr>
              <a:t>Scenarios 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of PNF SW management:</a:t>
            </a: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矩形 1"/>
          <p:cNvSpPr/>
          <p:nvPr/>
        </p:nvSpPr>
        <p:spPr>
          <a:xfrm>
            <a:off x="4705836" y="5604387"/>
            <a:ext cx="1976283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Hardware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51818" y="4649142"/>
            <a:ext cx="2138517" cy="335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Software_version1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3988492" y="4649142"/>
            <a:ext cx="2138517" cy="3358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Software_version1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6325166" y="4641387"/>
            <a:ext cx="2138517" cy="3358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Software_version3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7733069" y="4690614"/>
            <a:ext cx="2138517" cy="3358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5650831" y="5121082"/>
            <a:ext cx="208678" cy="294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430186" y="4647781"/>
            <a:ext cx="2242511" cy="113430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ONAP user decides the software version to download </a:t>
            </a:r>
            <a:r>
              <a:rPr lang="en-US" altLang="zh-CN" dirty="0" smtClean="0"/>
              <a:t>to the </a:t>
            </a:r>
            <a:r>
              <a:rPr lang="en-US" altLang="zh-CN" dirty="0" smtClean="0"/>
              <a:t>PNF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52438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R</a:t>
            </a:r>
            <a:r>
              <a:rPr lang="en-US" altLang="zh-CN" dirty="0" smtClean="0"/>
              <a:t>equirements </a:t>
            </a:r>
            <a:r>
              <a:rPr lang="en-US" altLang="zh-CN" dirty="0"/>
              <a:t>for PNF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5384" y="1999022"/>
            <a:ext cx="4258276" cy="917485"/>
          </a:xfrm>
        </p:spPr>
        <p:txBody>
          <a:bodyPr>
            <a:noAutofit/>
          </a:bodyPr>
          <a:lstStyle/>
          <a:p>
            <a:r>
              <a:rPr lang="en-US" sz="2000" dirty="0"/>
              <a:t>Associating the ONAP Controller (APP-C, SDN-C, VF-C) for a </a:t>
            </a:r>
            <a:r>
              <a:rPr lang="en-US" sz="2000" dirty="0" smtClean="0"/>
              <a:t>PNF</a:t>
            </a:r>
          </a:p>
          <a:p>
            <a:r>
              <a:rPr lang="en-US" sz="2000" dirty="0"/>
              <a:t>Each of </a:t>
            </a:r>
            <a:r>
              <a:rPr lang="en-US" sz="2000" dirty="0" smtClean="0"/>
              <a:t>categories </a:t>
            </a:r>
            <a:r>
              <a:rPr lang="en-US" sz="2000" dirty="0"/>
              <a:t>of PNFs &amp; VNFs will </a:t>
            </a:r>
            <a:r>
              <a:rPr lang="en-US" sz="2000" dirty="0" smtClean="0"/>
              <a:t>be managed by different Controllers.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SOLUTION (Casablanca)</a:t>
            </a:r>
          </a:p>
          <a:p>
            <a:pPr lvl="1"/>
            <a:r>
              <a:rPr lang="en-US" sz="1600" dirty="0"/>
              <a:t>Hard-Code controller to PNF.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zh-CN" altLang="en-US" sz="2000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145847EC-D368-4111-94EC-C0262B42F6F7}"/>
              </a:ext>
            </a:extLst>
          </p:cNvPr>
          <p:cNvSpPr/>
          <p:nvPr/>
        </p:nvSpPr>
        <p:spPr>
          <a:xfrm>
            <a:off x="4967874" y="2073499"/>
            <a:ext cx="6051940" cy="12298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</a:t>
            </a:r>
          </a:p>
        </p:txBody>
      </p:sp>
      <p:sp>
        <p:nvSpPr>
          <p:cNvPr id="6" name="Rectangle: Rounded Corners 8">
            <a:extLst>
              <a:ext uri="{FF2B5EF4-FFF2-40B4-BE49-F238E27FC236}">
                <a16:creationId xmlns:a16="http://schemas.microsoft.com/office/drawing/2014/main" xmlns="" id="{760C15D5-F5E1-4358-A06B-CC0F19589BEF}"/>
              </a:ext>
            </a:extLst>
          </p:cNvPr>
          <p:cNvSpPr/>
          <p:nvPr/>
        </p:nvSpPr>
        <p:spPr>
          <a:xfrm>
            <a:off x="6730845" y="2524720"/>
            <a:ext cx="1225034" cy="488603"/>
          </a:xfrm>
          <a:prstGeom prst="roundRect">
            <a:avLst/>
          </a:prstGeom>
          <a:gradFill flip="none" rotWithShape="1">
            <a:gsLst>
              <a:gs pos="0">
                <a:srgbClr val="4472C4">
                  <a:shade val="30000"/>
                  <a:satMod val="115000"/>
                </a:srgbClr>
              </a:gs>
              <a:gs pos="50000">
                <a:srgbClr val="4472C4">
                  <a:shade val="67500"/>
                  <a:satMod val="115000"/>
                </a:srgbClr>
              </a:gs>
              <a:gs pos="100000">
                <a:srgbClr val="4472C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9">
            <a:extLst>
              <a:ext uri="{FF2B5EF4-FFF2-40B4-BE49-F238E27FC236}">
                <a16:creationId xmlns:a16="http://schemas.microsoft.com/office/drawing/2014/main" xmlns="" id="{78E72EA5-3F33-40F1-A0A3-E031EBC6241A}"/>
              </a:ext>
            </a:extLst>
          </p:cNvPr>
          <p:cNvSpPr/>
          <p:nvPr/>
        </p:nvSpPr>
        <p:spPr>
          <a:xfrm>
            <a:off x="8126703" y="2524720"/>
            <a:ext cx="1225034" cy="488603"/>
          </a:xfrm>
          <a:prstGeom prst="roundRect">
            <a:avLst/>
          </a:prstGeom>
          <a:gradFill flip="none" rotWithShape="1">
            <a:gsLst>
              <a:gs pos="0">
                <a:srgbClr val="4472C4">
                  <a:shade val="30000"/>
                  <a:satMod val="115000"/>
                </a:srgbClr>
              </a:gs>
              <a:gs pos="50000">
                <a:srgbClr val="4472C4">
                  <a:shade val="67500"/>
                  <a:satMod val="115000"/>
                </a:srgbClr>
              </a:gs>
              <a:gs pos="100000">
                <a:srgbClr val="4472C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11">
            <a:extLst>
              <a:ext uri="{FF2B5EF4-FFF2-40B4-BE49-F238E27FC236}">
                <a16:creationId xmlns:a16="http://schemas.microsoft.com/office/drawing/2014/main" xmlns="" id="{79473B41-4B90-4E9F-BDB9-FC91AA308568}"/>
              </a:ext>
            </a:extLst>
          </p:cNvPr>
          <p:cNvSpPr/>
          <p:nvPr/>
        </p:nvSpPr>
        <p:spPr>
          <a:xfrm>
            <a:off x="5334988" y="2524720"/>
            <a:ext cx="1225034" cy="488603"/>
          </a:xfrm>
          <a:prstGeom prst="roundRect">
            <a:avLst/>
          </a:prstGeom>
          <a:gradFill flip="none" rotWithShape="1">
            <a:gsLst>
              <a:gs pos="0">
                <a:srgbClr val="4472C4">
                  <a:shade val="30000"/>
                  <a:satMod val="115000"/>
                </a:srgbClr>
              </a:gs>
              <a:gs pos="50000">
                <a:srgbClr val="4472C4">
                  <a:shade val="67500"/>
                  <a:satMod val="115000"/>
                </a:srgbClr>
              </a:gs>
              <a:gs pos="100000">
                <a:srgbClr val="4472C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BE92CE04-FB8E-40A5-B0F6-114522F3ED8B}"/>
              </a:ext>
            </a:extLst>
          </p:cNvPr>
          <p:cNvSpPr txBox="1"/>
          <p:nvPr/>
        </p:nvSpPr>
        <p:spPr>
          <a:xfrm>
            <a:off x="5715253" y="264911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VF-C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xmlns="" id="{6EEA6E3C-3DD8-4D39-B0B5-5B09802F1CFB}"/>
              </a:ext>
            </a:extLst>
          </p:cNvPr>
          <p:cNvSpPr txBox="1"/>
          <p:nvPr/>
        </p:nvSpPr>
        <p:spPr>
          <a:xfrm>
            <a:off x="7032426" y="2545275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SDN-C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SDN-R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xmlns="" id="{50E8471D-5BE6-44EA-A057-4C71BA8F191A}"/>
              </a:ext>
            </a:extLst>
          </p:cNvPr>
          <p:cNvSpPr txBox="1"/>
          <p:nvPr/>
        </p:nvSpPr>
        <p:spPr>
          <a:xfrm>
            <a:off x="8292839" y="2646200"/>
            <a:ext cx="775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APP-C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xmlns="" id="{4E0B3364-C86B-4732-915E-894256BA50E9}"/>
              </a:ext>
            </a:extLst>
          </p:cNvPr>
          <p:cNvSpPr txBox="1"/>
          <p:nvPr/>
        </p:nvSpPr>
        <p:spPr>
          <a:xfrm>
            <a:off x="5111787" y="2150292"/>
            <a:ext cx="13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RUN-TIME</a:t>
            </a: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xmlns="" id="{F832834C-8A34-43B9-8023-FDF8CBB1CB91}"/>
              </a:ext>
            </a:extLst>
          </p:cNvPr>
          <p:cNvSpPr txBox="1"/>
          <p:nvPr/>
        </p:nvSpPr>
        <p:spPr>
          <a:xfrm>
            <a:off x="4907846" y="1692004"/>
            <a:ext cx="198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ONAP Deployment</a:t>
            </a:r>
          </a:p>
        </p:txBody>
      </p:sp>
      <p:sp>
        <p:nvSpPr>
          <p:cNvPr id="14" name="Cube 18">
            <a:extLst>
              <a:ext uri="{FF2B5EF4-FFF2-40B4-BE49-F238E27FC236}">
                <a16:creationId xmlns:a16="http://schemas.microsoft.com/office/drawing/2014/main" xmlns="" id="{F074B844-8A3A-4AB0-9FB7-B806A83A06FC}"/>
              </a:ext>
            </a:extLst>
          </p:cNvPr>
          <p:cNvSpPr/>
          <p:nvPr/>
        </p:nvSpPr>
        <p:spPr>
          <a:xfrm>
            <a:off x="6587067" y="4426115"/>
            <a:ext cx="717452" cy="431179"/>
          </a:xfrm>
          <a:prstGeom prst="cube">
            <a:avLst>
              <a:gd name="adj" fmla="val 54364"/>
            </a:avLst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xmlns="" id="{7DBDC763-9A66-44A4-989E-6E54B8AFC95E}"/>
              </a:ext>
            </a:extLst>
          </p:cNvPr>
          <p:cNvSpPr txBox="1"/>
          <p:nvPr/>
        </p:nvSpPr>
        <p:spPr>
          <a:xfrm>
            <a:off x="5876501" y="442611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PNF-A</a:t>
            </a:r>
          </a:p>
        </p:txBody>
      </p:sp>
      <p:sp>
        <p:nvSpPr>
          <p:cNvPr id="16" name="Cube 20">
            <a:extLst>
              <a:ext uri="{FF2B5EF4-FFF2-40B4-BE49-F238E27FC236}">
                <a16:creationId xmlns:a16="http://schemas.microsoft.com/office/drawing/2014/main" xmlns="" id="{92F6B1DA-2A2C-4986-AEA1-B6E069F1D5D8}"/>
              </a:ext>
            </a:extLst>
          </p:cNvPr>
          <p:cNvSpPr/>
          <p:nvPr/>
        </p:nvSpPr>
        <p:spPr>
          <a:xfrm>
            <a:off x="8485041" y="4487285"/>
            <a:ext cx="717452" cy="431179"/>
          </a:xfrm>
          <a:prstGeom prst="cube">
            <a:avLst>
              <a:gd name="adj" fmla="val 54364"/>
            </a:avLst>
          </a:prstGeom>
          <a:solidFill>
            <a:srgbClr val="00C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xmlns="" id="{C29871D6-C0E4-466B-9F67-7F3D9BD750B9}"/>
              </a:ext>
            </a:extLst>
          </p:cNvPr>
          <p:cNvSpPr txBox="1"/>
          <p:nvPr/>
        </p:nvSpPr>
        <p:spPr>
          <a:xfrm>
            <a:off x="7761775" y="448728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PNF-B</a:t>
            </a:r>
          </a:p>
        </p:txBody>
      </p:sp>
      <p:sp>
        <p:nvSpPr>
          <p:cNvPr id="18" name="Cube 22">
            <a:extLst>
              <a:ext uri="{FF2B5EF4-FFF2-40B4-BE49-F238E27FC236}">
                <a16:creationId xmlns:a16="http://schemas.microsoft.com/office/drawing/2014/main" xmlns="" id="{016C7D52-55F0-47E7-88D7-4D8F2F71C599}"/>
              </a:ext>
            </a:extLst>
          </p:cNvPr>
          <p:cNvSpPr/>
          <p:nvPr/>
        </p:nvSpPr>
        <p:spPr>
          <a:xfrm>
            <a:off x="10403651" y="4491303"/>
            <a:ext cx="717452" cy="431179"/>
          </a:xfrm>
          <a:prstGeom prst="cube">
            <a:avLst>
              <a:gd name="adj" fmla="val 5436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xmlns="" id="{47C05697-7196-4685-A387-40EED6004B32}"/>
              </a:ext>
            </a:extLst>
          </p:cNvPr>
          <p:cNvSpPr txBox="1"/>
          <p:nvPr/>
        </p:nvSpPr>
        <p:spPr>
          <a:xfrm>
            <a:off x="9680385" y="4491303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PNF-C</a:t>
            </a:r>
          </a:p>
        </p:txBody>
      </p:sp>
      <p:sp>
        <p:nvSpPr>
          <p:cNvPr id="20" name="Cube 24">
            <a:extLst>
              <a:ext uri="{FF2B5EF4-FFF2-40B4-BE49-F238E27FC236}">
                <a16:creationId xmlns:a16="http://schemas.microsoft.com/office/drawing/2014/main" xmlns="" id="{BC8E1044-C60D-4594-A8BD-036430F8AA34}"/>
              </a:ext>
            </a:extLst>
          </p:cNvPr>
          <p:cNvSpPr/>
          <p:nvPr/>
        </p:nvSpPr>
        <p:spPr>
          <a:xfrm>
            <a:off x="6569000" y="5099905"/>
            <a:ext cx="717452" cy="431179"/>
          </a:xfrm>
          <a:prstGeom prst="cube">
            <a:avLst>
              <a:gd name="adj" fmla="val 54364"/>
            </a:avLst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xmlns="" id="{9A8F3FD3-2BDF-4531-B197-7165E542A297}"/>
              </a:ext>
            </a:extLst>
          </p:cNvPr>
          <p:cNvSpPr txBox="1"/>
          <p:nvPr/>
        </p:nvSpPr>
        <p:spPr>
          <a:xfrm>
            <a:off x="5858434" y="509990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VNF-A</a:t>
            </a:r>
          </a:p>
        </p:txBody>
      </p:sp>
      <p:sp>
        <p:nvSpPr>
          <p:cNvPr id="22" name="Cube 26">
            <a:extLst>
              <a:ext uri="{FF2B5EF4-FFF2-40B4-BE49-F238E27FC236}">
                <a16:creationId xmlns:a16="http://schemas.microsoft.com/office/drawing/2014/main" xmlns="" id="{DE1CE09F-9E03-45F5-BA68-2F41863B9C49}"/>
              </a:ext>
            </a:extLst>
          </p:cNvPr>
          <p:cNvSpPr/>
          <p:nvPr/>
        </p:nvSpPr>
        <p:spPr>
          <a:xfrm>
            <a:off x="8466974" y="5161075"/>
            <a:ext cx="717452" cy="431179"/>
          </a:xfrm>
          <a:prstGeom prst="cube">
            <a:avLst>
              <a:gd name="adj" fmla="val 54364"/>
            </a:avLst>
          </a:prstGeom>
          <a:solidFill>
            <a:srgbClr val="00C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7">
            <a:extLst>
              <a:ext uri="{FF2B5EF4-FFF2-40B4-BE49-F238E27FC236}">
                <a16:creationId xmlns:a16="http://schemas.microsoft.com/office/drawing/2014/main" xmlns="" id="{983B02C7-3E3E-4EBB-A81E-2D1B58A197BB}"/>
              </a:ext>
            </a:extLst>
          </p:cNvPr>
          <p:cNvSpPr txBox="1"/>
          <p:nvPr/>
        </p:nvSpPr>
        <p:spPr>
          <a:xfrm>
            <a:off x="7743708" y="5161075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VNF-B</a:t>
            </a:r>
          </a:p>
        </p:txBody>
      </p:sp>
      <p:sp>
        <p:nvSpPr>
          <p:cNvPr id="24" name="Cube 28">
            <a:extLst>
              <a:ext uri="{FF2B5EF4-FFF2-40B4-BE49-F238E27FC236}">
                <a16:creationId xmlns:a16="http://schemas.microsoft.com/office/drawing/2014/main" xmlns="" id="{16128DC7-2DE7-4A52-9DDE-0D0F00ED85E0}"/>
              </a:ext>
            </a:extLst>
          </p:cNvPr>
          <p:cNvSpPr/>
          <p:nvPr/>
        </p:nvSpPr>
        <p:spPr>
          <a:xfrm>
            <a:off x="10385584" y="5165093"/>
            <a:ext cx="717452" cy="431179"/>
          </a:xfrm>
          <a:prstGeom prst="cube">
            <a:avLst>
              <a:gd name="adj" fmla="val 5436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xmlns="" id="{B1D611D1-C796-49B7-A988-529106269AC5}"/>
              </a:ext>
            </a:extLst>
          </p:cNvPr>
          <p:cNvSpPr txBox="1"/>
          <p:nvPr/>
        </p:nvSpPr>
        <p:spPr>
          <a:xfrm>
            <a:off x="9662318" y="5165093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VNF-C</a:t>
            </a:r>
          </a:p>
        </p:txBody>
      </p:sp>
      <p:grpSp>
        <p:nvGrpSpPr>
          <p:cNvPr id="26" name="Group 30">
            <a:extLst>
              <a:ext uri="{FF2B5EF4-FFF2-40B4-BE49-F238E27FC236}">
                <a16:creationId xmlns:a16="http://schemas.microsoft.com/office/drawing/2014/main" xmlns="" id="{E1593D84-F4D1-45DC-86A7-E46D91DB402D}"/>
              </a:ext>
            </a:extLst>
          </p:cNvPr>
          <p:cNvGrpSpPr/>
          <p:nvPr/>
        </p:nvGrpSpPr>
        <p:grpSpPr>
          <a:xfrm>
            <a:off x="6118068" y="3644001"/>
            <a:ext cx="4528231" cy="646331"/>
            <a:chOff x="922779" y="8050408"/>
            <a:chExt cx="4528231" cy="646331"/>
          </a:xfrm>
        </p:grpSpPr>
        <p:sp>
          <p:nvSpPr>
            <p:cNvPr id="27" name="TextBox 31">
              <a:extLst>
                <a:ext uri="{FF2B5EF4-FFF2-40B4-BE49-F238E27FC236}">
                  <a16:creationId xmlns:a16="http://schemas.microsoft.com/office/drawing/2014/main" xmlns="" id="{8D92E40A-3170-4E93-B737-D25BE20783DC}"/>
                </a:ext>
              </a:extLst>
            </p:cNvPr>
            <p:cNvSpPr txBox="1"/>
            <p:nvPr/>
          </p:nvSpPr>
          <p:spPr>
            <a:xfrm>
              <a:off x="922779" y="8050408"/>
              <a:ext cx="9996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Wireless</a:t>
              </a:r>
            </a:p>
            <a:p>
              <a:r>
                <a:rPr lang="en-US" b="1" dirty="0"/>
                <a:t>RAN</a:t>
              </a:r>
            </a:p>
          </p:txBody>
        </p:sp>
        <p:sp>
          <p:nvSpPr>
            <p:cNvPr id="28" name="TextBox 32">
              <a:extLst>
                <a:ext uri="{FF2B5EF4-FFF2-40B4-BE49-F238E27FC236}">
                  <a16:creationId xmlns:a16="http://schemas.microsoft.com/office/drawing/2014/main" xmlns="" id="{B4F363E7-CB4B-4AA9-8926-1A67FB3DFACE}"/>
                </a:ext>
              </a:extLst>
            </p:cNvPr>
            <p:cNvSpPr txBox="1"/>
            <p:nvPr/>
          </p:nvSpPr>
          <p:spPr>
            <a:xfrm>
              <a:off x="2929062" y="8202721"/>
              <a:ext cx="8636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Optical</a:t>
              </a:r>
            </a:p>
          </p:txBody>
        </p:sp>
        <p:sp>
          <p:nvSpPr>
            <p:cNvPr id="29" name="TextBox 33">
              <a:extLst>
                <a:ext uri="{FF2B5EF4-FFF2-40B4-BE49-F238E27FC236}">
                  <a16:creationId xmlns:a16="http://schemas.microsoft.com/office/drawing/2014/main" xmlns="" id="{427B9465-730A-47BD-A935-AD481290A4D2}"/>
                </a:ext>
              </a:extLst>
            </p:cNvPr>
            <p:cNvSpPr txBox="1"/>
            <p:nvPr/>
          </p:nvSpPr>
          <p:spPr>
            <a:xfrm>
              <a:off x="4968186" y="8202721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IoT</a:t>
              </a:r>
            </a:p>
          </p:txBody>
        </p:sp>
      </p:grpSp>
      <p:sp>
        <p:nvSpPr>
          <p:cNvPr id="30" name="Rectangle: Rounded Corners 34">
            <a:extLst>
              <a:ext uri="{FF2B5EF4-FFF2-40B4-BE49-F238E27FC236}">
                <a16:creationId xmlns:a16="http://schemas.microsoft.com/office/drawing/2014/main" xmlns="" id="{0371F320-9924-43BD-BBD5-D870F03B4A0B}"/>
              </a:ext>
            </a:extLst>
          </p:cNvPr>
          <p:cNvSpPr/>
          <p:nvPr/>
        </p:nvSpPr>
        <p:spPr>
          <a:xfrm>
            <a:off x="5763624" y="3651748"/>
            <a:ext cx="1796594" cy="2054972"/>
          </a:xfrm>
          <a:prstGeom prst="roundRect">
            <a:avLst>
              <a:gd name="adj" fmla="val 3652"/>
            </a:avLst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5">
            <a:extLst>
              <a:ext uri="{FF2B5EF4-FFF2-40B4-BE49-F238E27FC236}">
                <a16:creationId xmlns:a16="http://schemas.microsoft.com/office/drawing/2014/main" xmlns="" id="{4749AA20-F4F6-40E4-97A9-2CB0A12A105D}"/>
              </a:ext>
            </a:extLst>
          </p:cNvPr>
          <p:cNvSpPr/>
          <p:nvPr/>
        </p:nvSpPr>
        <p:spPr>
          <a:xfrm>
            <a:off x="7633504" y="3651748"/>
            <a:ext cx="1796594" cy="2054972"/>
          </a:xfrm>
          <a:prstGeom prst="roundRect">
            <a:avLst>
              <a:gd name="adj" fmla="val 3652"/>
            </a:avLst>
          </a:prstGeom>
          <a:noFill/>
          <a:ln w="38100">
            <a:solidFill>
              <a:srgbClr val="00C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6">
            <a:extLst>
              <a:ext uri="{FF2B5EF4-FFF2-40B4-BE49-F238E27FC236}">
                <a16:creationId xmlns:a16="http://schemas.microsoft.com/office/drawing/2014/main" xmlns="" id="{B016E218-0D3C-4D51-B332-03B156131A9A}"/>
              </a:ext>
            </a:extLst>
          </p:cNvPr>
          <p:cNvSpPr/>
          <p:nvPr/>
        </p:nvSpPr>
        <p:spPr>
          <a:xfrm>
            <a:off x="9503384" y="3651748"/>
            <a:ext cx="1796594" cy="2054972"/>
          </a:xfrm>
          <a:prstGeom prst="roundRect">
            <a:avLst>
              <a:gd name="adj" fmla="val 3652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7">
            <a:extLst>
              <a:ext uri="{FF2B5EF4-FFF2-40B4-BE49-F238E27FC236}">
                <a16:creationId xmlns:a16="http://schemas.microsoft.com/office/drawing/2014/main" xmlns="" id="{7239DD78-BE44-4AC6-A91F-225BAE64A6DA}"/>
              </a:ext>
            </a:extLst>
          </p:cNvPr>
          <p:cNvSpPr txBox="1"/>
          <p:nvPr/>
        </p:nvSpPr>
        <p:spPr>
          <a:xfrm>
            <a:off x="4572601" y="3782500"/>
            <a:ext cx="1242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</a:t>
            </a:r>
          </a:p>
          <a:p>
            <a:r>
              <a:rPr lang="en-US" dirty="0"/>
              <a:t>Domain</a:t>
            </a:r>
          </a:p>
        </p:txBody>
      </p:sp>
      <p:sp>
        <p:nvSpPr>
          <p:cNvPr id="34" name="Cube 38">
            <a:extLst>
              <a:ext uri="{FF2B5EF4-FFF2-40B4-BE49-F238E27FC236}">
                <a16:creationId xmlns:a16="http://schemas.microsoft.com/office/drawing/2014/main" xmlns="" id="{FD761D2D-9BC8-48CB-8C75-21696591036E}"/>
              </a:ext>
            </a:extLst>
          </p:cNvPr>
          <p:cNvSpPr/>
          <p:nvPr/>
        </p:nvSpPr>
        <p:spPr>
          <a:xfrm>
            <a:off x="6737177" y="4561898"/>
            <a:ext cx="717452" cy="431179"/>
          </a:xfrm>
          <a:prstGeom prst="cube">
            <a:avLst>
              <a:gd name="adj" fmla="val 54364"/>
            </a:avLst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14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428" y="993552"/>
            <a:ext cx="5288993" cy="55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6054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52076</TotalTime>
  <Words>665</Words>
  <Application>Microsoft Office PowerPoint</Application>
  <PresentationFormat>宽屏</PresentationFormat>
  <Paragraphs>168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.AppleSystemUIFont</vt:lpstr>
      <vt:lpstr>DengXian</vt:lpstr>
      <vt:lpstr>DengXian Light</vt:lpstr>
      <vt:lpstr>宋体</vt:lpstr>
      <vt:lpstr>Arial</vt:lpstr>
      <vt:lpstr>Calibri</vt:lpstr>
      <vt:lpstr>Times New Roman</vt:lpstr>
      <vt:lpstr>Wingdings</vt:lpstr>
      <vt:lpstr>Office Theme</vt:lpstr>
      <vt:lpstr>ONAP – PNF requirements</vt:lpstr>
      <vt:lpstr>A: 5G Radio Network Deployment Requirements</vt:lpstr>
      <vt:lpstr>PNFD Definition in ETSI</vt:lpstr>
      <vt:lpstr>PNF management ETSI NFV</vt:lpstr>
      <vt:lpstr>Requirements for PNF</vt:lpstr>
      <vt:lpstr>Requirements for PNF</vt:lpstr>
      <vt:lpstr>Requirements for PNF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darft session</cp:lastModifiedBy>
  <cp:revision>989</cp:revision>
  <cp:lastPrinted>2018-05-21T21:12:21Z</cp:lastPrinted>
  <dcterms:created xsi:type="dcterms:W3CDTF">2017-02-27T16:23:08Z</dcterms:created>
  <dcterms:modified xsi:type="dcterms:W3CDTF">2018-08-09T07:20:32Z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_2015_ms_pID_725343">
    <vt:lpwstr>(3)APXXUzgMtXcyTSwGqcj6d77Nm4CETIDmfl5wddS9fy60SjnYO8Lt7N/uNaq23FC2918f9M38
0JGmhwzUm2nx9kQTdQ/n2JccN/FAW6zngIfRn1eIqb0ywntQBEDbA8AUFlnnZNy3cSodx3K2
GzjCeIqIjpcjKqz7tab2z5LtIykeIsbv45VJPaxF+0eqUPVEuW4FCLoCApukZkYed6OAml0g
4qD/qOCUnPqxQT3oMj</vt:lpwstr>
  </property>
  <property fmtid="{D5CDD505-2E9C-101B-9397-08002B2CF9AE}" pid="7" name="_2015_ms_pID_7253431">
    <vt:lpwstr>nLwovCGo0sirWp4ALEgrtA7f24f1Omze1qlrVYvfHca6wlHfenbDZu
Cmxyen7y2uQ+3QYAbxuRjm67hz1LjQbM5yN39xhRUkzvIAK+ToIVurC3SShHTpp5HQaTtdpX
AXilk03CjJJUPXe2v6fIYE5zTQcJ8UosE+YFG7mnKDbYaILVgcfxUSN0cY1Pk/1HWO3e2slv
Nkcf1p1AdpWhOQOBi2BkJ0wtPMiGJWZowmVl</vt:lpwstr>
  </property>
  <property fmtid="{D5CDD505-2E9C-101B-9397-08002B2CF9AE}" pid="8" name="_2015_ms_pID_7253432">
    <vt:lpwstr>9w==</vt:lpwstr>
  </property>
</Properties>
</file>