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96" r:id="rId2"/>
    <p:sldId id="302" r:id="rId3"/>
    <p:sldId id="303" r:id="rId4"/>
    <p:sldId id="304" r:id="rId5"/>
    <p:sldId id="297" r:id="rId6"/>
    <p:sldId id="301" r:id="rId7"/>
    <p:sldId id="299" r:id="rId8"/>
    <p:sldId id="305" r:id="rId9"/>
    <p:sldId id="306" r:id="rId10"/>
    <p:sldId id="307" r:id="rId11"/>
    <p:sldId id="300" r:id="rId12"/>
    <p:sldId id="308" r:id="rId13"/>
    <p:sldId id="29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DC3E6"/>
    <a:srgbClr val="DEEBF7"/>
    <a:srgbClr val="A9D18E"/>
    <a:srgbClr val="CC00CC"/>
    <a:srgbClr val="B9F0FF"/>
    <a:srgbClr val="006F8D"/>
    <a:srgbClr val="009893"/>
    <a:srgbClr val="BCE4FC"/>
    <a:srgbClr val="DBF9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65" autoAdjust="0"/>
    <p:restoredTop sz="94280" autoAdjust="0"/>
  </p:normalViewPr>
  <p:slideViewPr>
    <p:cSldViewPr snapToGrid="0" snapToObjects="1">
      <p:cViewPr varScale="1">
        <p:scale>
          <a:sx n="85" d="100"/>
          <a:sy n="85" d="100"/>
        </p:scale>
        <p:origin x="-3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8/14/2018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54537F-5316-49E7-88AA-D64F9B1309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</a:t>
            </a:r>
            <a:r>
              <a:rPr lang="en-US" altLang="zh-CN" dirty="0" smtClean="0"/>
              <a:t>Internal Model Analysis</a:t>
            </a:r>
            <a:endParaRPr lang="en-US" dirty="0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4760685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Target Internal Model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7461" y="986059"/>
            <a:ext cx="9461200" cy="542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626955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Target Internal Model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18583" y="1379628"/>
            <a:ext cx="9683354" cy="4837813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5158597" y="4681127"/>
            <a:ext cx="1380226" cy="10610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0521352" y="1379628"/>
            <a:ext cx="1380226" cy="10610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4191" y="1194962"/>
            <a:ext cx="2738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Dangling Requirements</a:t>
            </a: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2631057" y="1457864"/>
            <a:ext cx="7661899" cy="1605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2641738" y="1457864"/>
            <a:ext cx="2620375" cy="33125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7309634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Target Internal Model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Abstract type</a:t>
            </a:r>
          </a:p>
          <a:p>
            <a:pPr lvl="1"/>
            <a:r>
              <a:rPr lang="en-US" altLang="zh-CN" dirty="0" smtClean="0"/>
              <a:t>Using NF node to represent VNF, PNF and AR</a:t>
            </a:r>
          </a:p>
          <a:p>
            <a:pPr lvl="1"/>
            <a:r>
              <a:rPr lang="en-US" altLang="zh-CN" dirty="0" smtClean="0"/>
              <a:t>Distinguish them by the requirements</a:t>
            </a:r>
          </a:p>
          <a:p>
            <a:pPr lvl="2"/>
            <a:r>
              <a:rPr lang="en-US" altLang="zh-CN" dirty="0"/>
              <a:t>Allotted Resources have a requirement for an Allotted Resource Provider service</a:t>
            </a:r>
          </a:p>
          <a:p>
            <a:pPr lvl="2"/>
            <a:r>
              <a:rPr lang="en-US" altLang="zh-CN" dirty="0" smtClean="0"/>
              <a:t>PNF </a:t>
            </a:r>
            <a:r>
              <a:rPr lang="en-US" altLang="zh-CN" dirty="0"/>
              <a:t>Resources have a requirement for a PNF Device</a:t>
            </a:r>
          </a:p>
          <a:p>
            <a:pPr lvl="2"/>
            <a:r>
              <a:rPr lang="en-US" altLang="zh-CN" dirty="0" smtClean="0"/>
              <a:t>VNF </a:t>
            </a:r>
            <a:r>
              <a:rPr lang="en-US" altLang="zh-CN" dirty="0"/>
              <a:t>Resources have neither A-R Provider nor PNF Device requirements.</a:t>
            </a:r>
          </a:p>
          <a:p>
            <a:pPr lvl="2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03009796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Comparison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38398673"/>
              </p:ext>
            </p:extLst>
          </p:nvPr>
        </p:nvGraphicFramePr>
        <p:xfrm>
          <a:off x="1876989" y="2082639"/>
          <a:ext cx="8382144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4048"/>
                <a:gridCol w="2794048"/>
                <a:gridCol w="2794048"/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Pro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Con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Release 2 DM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Compliant with standard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Relatively slow update</a:t>
                      </a:r>
                      <a:r>
                        <a:rPr lang="en-US" altLang="zh-CN" baseline="0" dirty="0" smtClean="0"/>
                        <a:t> progress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ECOMP AID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Well supported by the current</a:t>
                      </a:r>
                      <a:r>
                        <a:rPr lang="en-US" altLang="zh-CN" baseline="0" dirty="0" smtClean="0"/>
                        <a:t> ONAP components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ATT internal</a:t>
                      </a:r>
                      <a:r>
                        <a:rPr lang="en-US" altLang="zh-CN" baseline="0" dirty="0" smtClean="0"/>
                        <a:t> model, not suitable for standardization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Target</a:t>
                      </a:r>
                      <a:r>
                        <a:rPr lang="en-US" altLang="zh-CN" baseline="0" dirty="0" smtClean="0"/>
                        <a:t> DM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Separation</a:t>
                      </a:r>
                      <a:r>
                        <a:rPr lang="en-US" altLang="zh-CN" baseline="0" dirty="0" smtClean="0"/>
                        <a:t> of application and container; more agile structure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Lack detail design</a:t>
                      </a:r>
                    </a:p>
                    <a:p>
                      <a:r>
                        <a:rPr lang="en-US" altLang="zh-CN" dirty="0" smtClean="0"/>
                        <a:t>Few code supporters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2458804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Internal Data Model - Background</a:t>
            </a:r>
            <a:endParaRPr lang="zh-CN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CFEDD7B-DC58-4C22-87F7-25A2EAFE8F57}"/>
              </a:ext>
            </a:extLst>
          </p:cNvPr>
          <p:cNvSpPr/>
          <p:nvPr/>
        </p:nvSpPr>
        <p:spPr>
          <a:xfrm>
            <a:off x="3013932" y="3038984"/>
            <a:ext cx="5462337" cy="13026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SDC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F9C4B71-567D-4E4D-9F87-C94418CAA28A}"/>
              </a:ext>
            </a:extLst>
          </p:cNvPr>
          <p:cNvSpPr/>
          <p:nvPr/>
        </p:nvSpPr>
        <p:spPr>
          <a:xfrm>
            <a:off x="3460490" y="3263577"/>
            <a:ext cx="1508141" cy="830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VNF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Onboarding</a:t>
            </a:r>
          </a:p>
        </p:txBody>
      </p:sp>
      <p:sp>
        <p:nvSpPr>
          <p:cNvPr id="7" name="Vertical Scroll 4">
            <a:extLst>
              <a:ext uri="{FF2B5EF4-FFF2-40B4-BE49-F238E27FC236}">
                <a16:creationId xmlns:a16="http://schemas.microsoft.com/office/drawing/2014/main" xmlns="" id="{27E06E70-BC8A-486C-B03C-59480189E45A}"/>
              </a:ext>
            </a:extLst>
          </p:cNvPr>
          <p:cNvSpPr/>
          <p:nvPr/>
        </p:nvSpPr>
        <p:spPr>
          <a:xfrm>
            <a:off x="586996" y="3038984"/>
            <a:ext cx="1395663" cy="1264121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Package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xmlns="" id="{ACAA37A4-CE86-4187-9214-ACA5CF26225E}"/>
              </a:ext>
            </a:extLst>
          </p:cNvPr>
          <p:cNvSpPr/>
          <p:nvPr/>
        </p:nvSpPr>
        <p:spPr>
          <a:xfrm>
            <a:off x="6452572" y="3263577"/>
            <a:ext cx="1508141" cy="830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Design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9" name="Group 10">
            <a:extLst>
              <a:ext uri="{FF2B5EF4-FFF2-40B4-BE49-F238E27FC236}">
                <a16:creationId xmlns:a16="http://schemas.microsoft.com/office/drawing/2014/main" xmlns="" id="{AF2C3579-6C63-46F0-B0DC-B6B849473F79}"/>
              </a:ext>
            </a:extLst>
          </p:cNvPr>
          <p:cNvGrpSpPr/>
          <p:nvPr/>
        </p:nvGrpSpPr>
        <p:grpSpPr>
          <a:xfrm>
            <a:off x="5081701" y="3467037"/>
            <a:ext cx="1315509" cy="539785"/>
            <a:chOff x="3648361" y="2121141"/>
            <a:chExt cx="1269081" cy="532848"/>
          </a:xfrm>
        </p:grpSpPr>
        <p:sp>
          <p:nvSpPr>
            <p:cNvPr id="10" name="Right Arrow 7">
              <a:extLst>
                <a:ext uri="{FF2B5EF4-FFF2-40B4-BE49-F238E27FC236}">
                  <a16:creationId xmlns:a16="http://schemas.microsoft.com/office/drawing/2014/main" xmlns="" id="{EC45EFEF-005E-4289-8CDF-2CC19D663BB6}"/>
                </a:ext>
              </a:extLst>
            </p:cNvPr>
            <p:cNvSpPr/>
            <p:nvPr/>
          </p:nvSpPr>
          <p:spPr>
            <a:xfrm>
              <a:off x="3648361" y="2322801"/>
              <a:ext cx="1242603" cy="331188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xmlns="" id="{E39B9DC1-0623-465D-8857-C5A77F4AF171}"/>
                </a:ext>
              </a:extLst>
            </p:cNvPr>
            <p:cNvSpPr txBox="1"/>
            <p:nvPr/>
          </p:nvSpPr>
          <p:spPr>
            <a:xfrm>
              <a:off x="3738345" y="2121141"/>
              <a:ext cx="1179097" cy="33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Refinement</a:t>
              </a:r>
              <a:endParaRPr lang="en-US" sz="1600" dirty="0"/>
            </a:p>
          </p:txBody>
        </p:sp>
      </p:grpSp>
      <p:sp>
        <p:nvSpPr>
          <p:cNvPr id="15" name="Right Arrow 21">
            <a:extLst>
              <a:ext uri="{FF2B5EF4-FFF2-40B4-BE49-F238E27FC236}">
                <a16:creationId xmlns:a16="http://schemas.microsoft.com/office/drawing/2014/main" xmlns="" id="{625A57A5-8828-4681-B508-2A4D9AE24EF1}"/>
              </a:ext>
            </a:extLst>
          </p:cNvPr>
          <p:cNvSpPr/>
          <p:nvPr/>
        </p:nvSpPr>
        <p:spPr>
          <a:xfrm>
            <a:off x="1908937" y="3593018"/>
            <a:ext cx="1830004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22">
            <a:extLst>
              <a:ext uri="{FF2B5EF4-FFF2-40B4-BE49-F238E27FC236}">
                <a16:creationId xmlns:a16="http://schemas.microsoft.com/office/drawing/2014/main" xmlns="" id="{0AE56ABB-18BF-4F72-9505-9993CBF9382A}"/>
              </a:ext>
            </a:extLst>
          </p:cNvPr>
          <p:cNvSpPr/>
          <p:nvPr/>
        </p:nvSpPr>
        <p:spPr>
          <a:xfrm>
            <a:off x="8150114" y="3591315"/>
            <a:ext cx="1874171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26">
            <a:extLst>
              <a:ext uri="{FF2B5EF4-FFF2-40B4-BE49-F238E27FC236}">
                <a16:creationId xmlns:a16="http://schemas.microsoft.com/office/drawing/2014/main" xmlns="" id="{5A3E48AD-8565-40FD-8B9C-5E00B992063B}"/>
              </a:ext>
            </a:extLst>
          </p:cNvPr>
          <p:cNvSpPr txBox="1"/>
          <p:nvPr/>
        </p:nvSpPr>
        <p:spPr>
          <a:xfrm>
            <a:off x="8043522" y="3759782"/>
            <a:ext cx="2020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Distribution To</a:t>
            </a:r>
          </a:p>
          <a:p>
            <a:pPr algn="ctr"/>
            <a:r>
              <a:rPr lang="en-US" sz="1400" dirty="0"/>
              <a:t>Runtime Components</a:t>
            </a:r>
          </a:p>
        </p:txBody>
      </p:sp>
      <p:sp>
        <p:nvSpPr>
          <p:cNvPr id="19" name="Vertical Scroll 4">
            <a:extLst>
              <a:ext uri="{FF2B5EF4-FFF2-40B4-BE49-F238E27FC236}">
                <a16:creationId xmlns:a16="http://schemas.microsoft.com/office/drawing/2014/main" xmlns="" id="{29DE7AF1-0AF8-4F12-9462-472FA567805E}"/>
              </a:ext>
            </a:extLst>
          </p:cNvPr>
          <p:cNvSpPr/>
          <p:nvPr/>
        </p:nvSpPr>
        <p:spPr>
          <a:xfrm>
            <a:off x="10926010" y="3857482"/>
            <a:ext cx="895151" cy="676233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Package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Vertical Scroll 4">
            <a:extLst>
              <a:ext uri="{FF2B5EF4-FFF2-40B4-BE49-F238E27FC236}">
                <a16:creationId xmlns:a16="http://schemas.microsoft.com/office/drawing/2014/main" xmlns="" id="{7323E28A-77E4-4691-B866-1B2E6B89D20B}"/>
              </a:ext>
            </a:extLst>
          </p:cNvPr>
          <p:cNvSpPr/>
          <p:nvPr/>
        </p:nvSpPr>
        <p:spPr>
          <a:xfrm>
            <a:off x="9884633" y="3038984"/>
            <a:ext cx="1395663" cy="1264121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74811" y="1471460"/>
            <a:ext cx="2868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Model Process Flow</a:t>
            </a:r>
            <a:endParaRPr lang="zh-CN" altLang="en-US" sz="2400" dirty="0"/>
          </a:p>
        </p:txBody>
      </p:sp>
      <p:sp>
        <p:nvSpPr>
          <p:cNvPr id="28" name="文本框 27"/>
          <p:cNvSpPr txBox="1"/>
          <p:nvPr/>
        </p:nvSpPr>
        <p:spPr>
          <a:xfrm>
            <a:off x="435579" y="5018848"/>
            <a:ext cx="1698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Inhouse</a:t>
            </a:r>
            <a:r>
              <a:rPr lang="en-US" altLang="zh-CN" dirty="0" smtClean="0"/>
              <a:t> design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3563720" y="5018848"/>
            <a:ext cx="140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onboarding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6823494" y="5018848"/>
            <a:ext cx="1137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design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9825513" y="4880348"/>
            <a:ext cx="1704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orchestration </a:t>
            </a:r>
            <a:r>
              <a:rPr lang="en-US" altLang="zh-CN" dirty="0" smtClean="0"/>
              <a:t>&amp; operation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8710395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Internal Data Model - Background</a:t>
            </a:r>
            <a:endParaRPr lang="zh-CN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CFEDD7B-DC58-4C22-87F7-25A2EAFE8F57}"/>
              </a:ext>
            </a:extLst>
          </p:cNvPr>
          <p:cNvSpPr/>
          <p:nvPr/>
        </p:nvSpPr>
        <p:spPr>
          <a:xfrm>
            <a:off x="2903792" y="1813956"/>
            <a:ext cx="5462337" cy="13026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SDC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F9C4B71-567D-4E4D-9F87-C94418CAA28A}"/>
              </a:ext>
            </a:extLst>
          </p:cNvPr>
          <p:cNvSpPr/>
          <p:nvPr/>
        </p:nvSpPr>
        <p:spPr>
          <a:xfrm>
            <a:off x="3350350" y="2038549"/>
            <a:ext cx="1508141" cy="830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VNF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Onboarding</a:t>
            </a:r>
          </a:p>
        </p:txBody>
      </p:sp>
      <p:sp>
        <p:nvSpPr>
          <p:cNvPr id="7" name="Vertical Scroll 4">
            <a:extLst>
              <a:ext uri="{FF2B5EF4-FFF2-40B4-BE49-F238E27FC236}">
                <a16:creationId xmlns:a16="http://schemas.microsoft.com/office/drawing/2014/main" xmlns="" id="{27E06E70-BC8A-486C-B03C-59480189E45A}"/>
              </a:ext>
            </a:extLst>
          </p:cNvPr>
          <p:cNvSpPr/>
          <p:nvPr/>
        </p:nvSpPr>
        <p:spPr>
          <a:xfrm>
            <a:off x="476856" y="1813956"/>
            <a:ext cx="1395663" cy="1264121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Package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xmlns="" id="{ACAA37A4-CE86-4187-9214-ACA5CF26225E}"/>
              </a:ext>
            </a:extLst>
          </p:cNvPr>
          <p:cNvSpPr/>
          <p:nvPr/>
        </p:nvSpPr>
        <p:spPr>
          <a:xfrm>
            <a:off x="6342432" y="2038549"/>
            <a:ext cx="1508141" cy="830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Design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9" name="Group 10">
            <a:extLst>
              <a:ext uri="{FF2B5EF4-FFF2-40B4-BE49-F238E27FC236}">
                <a16:creationId xmlns:a16="http://schemas.microsoft.com/office/drawing/2014/main" xmlns="" id="{AF2C3579-6C63-46F0-B0DC-B6B849473F79}"/>
              </a:ext>
            </a:extLst>
          </p:cNvPr>
          <p:cNvGrpSpPr/>
          <p:nvPr/>
        </p:nvGrpSpPr>
        <p:grpSpPr>
          <a:xfrm>
            <a:off x="4971561" y="2242009"/>
            <a:ext cx="1315509" cy="539785"/>
            <a:chOff x="3648361" y="2121141"/>
            <a:chExt cx="1269081" cy="532848"/>
          </a:xfrm>
        </p:grpSpPr>
        <p:sp>
          <p:nvSpPr>
            <p:cNvPr id="10" name="Right Arrow 7">
              <a:extLst>
                <a:ext uri="{FF2B5EF4-FFF2-40B4-BE49-F238E27FC236}">
                  <a16:creationId xmlns:a16="http://schemas.microsoft.com/office/drawing/2014/main" xmlns="" id="{EC45EFEF-005E-4289-8CDF-2CC19D663BB6}"/>
                </a:ext>
              </a:extLst>
            </p:cNvPr>
            <p:cNvSpPr/>
            <p:nvPr/>
          </p:nvSpPr>
          <p:spPr>
            <a:xfrm>
              <a:off x="3648361" y="2322801"/>
              <a:ext cx="1242603" cy="331188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xmlns="" id="{E39B9DC1-0623-465D-8857-C5A77F4AF171}"/>
                </a:ext>
              </a:extLst>
            </p:cNvPr>
            <p:cNvSpPr txBox="1"/>
            <p:nvPr/>
          </p:nvSpPr>
          <p:spPr>
            <a:xfrm>
              <a:off x="3738345" y="2121141"/>
              <a:ext cx="1179097" cy="33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Refinement</a:t>
              </a:r>
              <a:endParaRPr lang="en-US" sz="1600" dirty="0"/>
            </a:p>
          </p:txBody>
        </p:sp>
      </p:grpSp>
      <p:sp>
        <p:nvSpPr>
          <p:cNvPr id="15" name="Right Arrow 21">
            <a:extLst>
              <a:ext uri="{FF2B5EF4-FFF2-40B4-BE49-F238E27FC236}">
                <a16:creationId xmlns:a16="http://schemas.microsoft.com/office/drawing/2014/main" xmlns="" id="{625A57A5-8828-4681-B508-2A4D9AE24EF1}"/>
              </a:ext>
            </a:extLst>
          </p:cNvPr>
          <p:cNvSpPr/>
          <p:nvPr/>
        </p:nvSpPr>
        <p:spPr>
          <a:xfrm>
            <a:off x="1798797" y="2367990"/>
            <a:ext cx="1830004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22">
            <a:extLst>
              <a:ext uri="{FF2B5EF4-FFF2-40B4-BE49-F238E27FC236}">
                <a16:creationId xmlns:a16="http://schemas.microsoft.com/office/drawing/2014/main" xmlns="" id="{0AE56ABB-18BF-4F72-9505-9993CBF9382A}"/>
              </a:ext>
            </a:extLst>
          </p:cNvPr>
          <p:cNvSpPr/>
          <p:nvPr/>
        </p:nvSpPr>
        <p:spPr>
          <a:xfrm>
            <a:off x="8039974" y="2366287"/>
            <a:ext cx="1874171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26">
            <a:extLst>
              <a:ext uri="{FF2B5EF4-FFF2-40B4-BE49-F238E27FC236}">
                <a16:creationId xmlns:a16="http://schemas.microsoft.com/office/drawing/2014/main" xmlns="" id="{5A3E48AD-8565-40FD-8B9C-5E00B992063B}"/>
              </a:ext>
            </a:extLst>
          </p:cNvPr>
          <p:cNvSpPr txBox="1"/>
          <p:nvPr/>
        </p:nvSpPr>
        <p:spPr>
          <a:xfrm>
            <a:off x="7933382" y="2534754"/>
            <a:ext cx="2020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Distribution To</a:t>
            </a:r>
          </a:p>
          <a:p>
            <a:pPr algn="ctr"/>
            <a:r>
              <a:rPr lang="en-US" sz="1400" dirty="0"/>
              <a:t>Runtime Components</a:t>
            </a:r>
          </a:p>
        </p:txBody>
      </p:sp>
      <p:sp>
        <p:nvSpPr>
          <p:cNvPr id="19" name="Vertical Scroll 4">
            <a:extLst>
              <a:ext uri="{FF2B5EF4-FFF2-40B4-BE49-F238E27FC236}">
                <a16:creationId xmlns:a16="http://schemas.microsoft.com/office/drawing/2014/main" xmlns="" id="{29DE7AF1-0AF8-4F12-9462-472FA567805E}"/>
              </a:ext>
            </a:extLst>
          </p:cNvPr>
          <p:cNvSpPr/>
          <p:nvPr/>
        </p:nvSpPr>
        <p:spPr>
          <a:xfrm>
            <a:off x="10815870" y="2632454"/>
            <a:ext cx="895151" cy="676233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Package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Vertical Scroll 4">
            <a:extLst>
              <a:ext uri="{FF2B5EF4-FFF2-40B4-BE49-F238E27FC236}">
                <a16:creationId xmlns:a16="http://schemas.microsoft.com/office/drawing/2014/main" xmlns="" id="{7323E28A-77E4-4691-B866-1B2E6B89D20B}"/>
              </a:ext>
            </a:extLst>
          </p:cNvPr>
          <p:cNvSpPr/>
          <p:nvPr/>
        </p:nvSpPr>
        <p:spPr>
          <a:xfrm>
            <a:off x="9774493" y="1813956"/>
            <a:ext cx="1395663" cy="1264121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22" name="TextBox 32">
            <a:extLst>
              <a:ext uri="{FF2B5EF4-FFF2-40B4-BE49-F238E27FC236}">
                <a16:creationId xmlns:a16="http://schemas.microsoft.com/office/drawing/2014/main" xmlns="" id="{7F065ECA-F533-4FE8-AB98-4A5BB08F4326}"/>
              </a:ext>
            </a:extLst>
          </p:cNvPr>
          <p:cNvSpPr txBox="1"/>
          <p:nvPr/>
        </p:nvSpPr>
        <p:spPr>
          <a:xfrm>
            <a:off x="555406" y="4630519"/>
            <a:ext cx="392170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Standard Based – ETSI NFV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Supported </a:t>
            </a:r>
            <a:r>
              <a:rPr lang="en-US" sz="1600" dirty="0"/>
              <a:t>by all vendors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Compatible </a:t>
            </a:r>
            <a:r>
              <a:rPr lang="en-US" sz="1600" dirty="0"/>
              <a:t>with multiple </a:t>
            </a:r>
            <a:r>
              <a:rPr lang="en-US" sz="1600" dirty="0" smtClean="0"/>
              <a:t>platforms</a:t>
            </a:r>
            <a:endParaRPr lang="en-US" sz="1600" dirty="0"/>
          </a:p>
        </p:txBody>
      </p:sp>
      <p:sp>
        <p:nvSpPr>
          <p:cNvPr id="23" name="TextBox 33">
            <a:extLst>
              <a:ext uri="{FF2B5EF4-FFF2-40B4-BE49-F238E27FC236}">
                <a16:creationId xmlns:a16="http://schemas.microsoft.com/office/drawing/2014/main" xmlns="" id="{EF5DFA2C-F21F-4516-B223-F50A94BAC9BC}"/>
              </a:ext>
            </a:extLst>
          </p:cNvPr>
          <p:cNvSpPr txBox="1"/>
          <p:nvPr/>
        </p:nvSpPr>
        <p:spPr>
          <a:xfrm>
            <a:off x="7398544" y="4507408"/>
            <a:ext cx="4566215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Able </a:t>
            </a:r>
            <a:r>
              <a:rPr lang="en-US" sz="1600" dirty="0"/>
              <a:t>to run in commercial environments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Open </a:t>
            </a:r>
            <a:r>
              <a:rPr lang="en-US" sz="1600" dirty="0"/>
              <a:t>to multiple input standards (not only ETSI)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Rapid update and development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Being model-driven</a:t>
            </a:r>
            <a:endParaRPr lang="en-US" sz="1600" dirty="0"/>
          </a:p>
        </p:txBody>
      </p:sp>
      <p:sp>
        <p:nvSpPr>
          <p:cNvPr id="4" name="下箭头 3"/>
          <p:cNvSpPr/>
          <p:nvPr/>
        </p:nvSpPr>
        <p:spPr>
          <a:xfrm>
            <a:off x="894035" y="3405106"/>
            <a:ext cx="561304" cy="728471"/>
          </a:xfrm>
          <a:prstGeom prst="downArrow">
            <a:avLst/>
          </a:prstGeom>
          <a:solidFill>
            <a:srgbClr val="A9D1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下箭头 26"/>
          <p:cNvSpPr/>
          <p:nvPr/>
        </p:nvSpPr>
        <p:spPr>
          <a:xfrm>
            <a:off x="10129257" y="3405107"/>
            <a:ext cx="561304" cy="728471"/>
          </a:xfrm>
          <a:prstGeom prst="downArrow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7744602" y="5773790"/>
            <a:ext cx="407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Standard doesn’t fulfill the requirement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1792000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Internal Data Model - Background</a:t>
            </a:r>
            <a:endParaRPr lang="zh-CN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CFEDD7B-DC58-4C22-87F7-25A2EAFE8F57}"/>
              </a:ext>
            </a:extLst>
          </p:cNvPr>
          <p:cNvSpPr/>
          <p:nvPr/>
        </p:nvSpPr>
        <p:spPr>
          <a:xfrm>
            <a:off x="2903792" y="2006009"/>
            <a:ext cx="5462337" cy="130267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SDC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F9C4B71-567D-4E4D-9F87-C94418CAA28A}"/>
              </a:ext>
            </a:extLst>
          </p:cNvPr>
          <p:cNvSpPr/>
          <p:nvPr/>
        </p:nvSpPr>
        <p:spPr>
          <a:xfrm>
            <a:off x="3350350" y="2230602"/>
            <a:ext cx="1508141" cy="830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VNF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Onboarding</a:t>
            </a:r>
          </a:p>
        </p:txBody>
      </p:sp>
      <p:sp>
        <p:nvSpPr>
          <p:cNvPr id="7" name="Vertical Scroll 4">
            <a:extLst>
              <a:ext uri="{FF2B5EF4-FFF2-40B4-BE49-F238E27FC236}">
                <a16:creationId xmlns:a16="http://schemas.microsoft.com/office/drawing/2014/main" xmlns="" id="{27E06E70-BC8A-486C-B03C-59480189E45A}"/>
              </a:ext>
            </a:extLst>
          </p:cNvPr>
          <p:cNvSpPr/>
          <p:nvPr/>
        </p:nvSpPr>
        <p:spPr>
          <a:xfrm>
            <a:off x="476856" y="2006009"/>
            <a:ext cx="1395663" cy="1264121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Package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xmlns="" id="{ACAA37A4-CE86-4187-9214-ACA5CF26225E}"/>
              </a:ext>
            </a:extLst>
          </p:cNvPr>
          <p:cNvSpPr/>
          <p:nvPr/>
        </p:nvSpPr>
        <p:spPr>
          <a:xfrm>
            <a:off x="6342432" y="2230602"/>
            <a:ext cx="1508141" cy="8302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Service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Design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9" name="Group 10">
            <a:extLst>
              <a:ext uri="{FF2B5EF4-FFF2-40B4-BE49-F238E27FC236}">
                <a16:creationId xmlns:a16="http://schemas.microsoft.com/office/drawing/2014/main" xmlns="" id="{AF2C3579-6C63-46F0-B0DC-B6B849473F79}"/>
              </a:ext>
            </a:extLst>
          </p:cNvPr>
          <p:cNvGrpSpPr/>
          <p:nvPr/>
        </p:nvGrpSpPr>
        <p:grpSpPr>
          <a:xfrm>
            <a:off x="4971561" y="2434062"/>
            <a:ext cx="1315509" cy="539785"/>
            <a:chOff x="3648361" y="2121141"/>
            <a:chExt cx="1269081" cy="532848"/>
          </a:xfrm>
        </p:grpSpPr>
        <p:sp>
          <p:nvSpPr>
            <p:cNvPr id="10" name="Right Arrow 7">
              <a:extLst>
                <a:ext uri="{FF2B5EF4-FFF2-40B4-BE49-F238E27FC236}">
                  <a16:creationId xmlns:a16="http://schemas.microsoft.com/office/drawing/2014/main" xmlns="" id="{EC45EFEF-005E-4289-8CDF-2CC19D663BB6}"/>
                </a:ext>
              </a:extLst>
            </p:cNvPr>
            <p:cNvSpPr/>
            <p:nvPr/>
          </p:nvSpPr>
          <p:spPr>
            <a:xfrm>
              <a:off x="3648361" y="2322801"/>
              <a:ext cx="1242603" cy="331188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xmlns="" id="{E39B9DC1-0623-465D-8857-C5A77F4AF171}"/>
                </a:ext>
              </a:extLst>
            </p:cNvPr>
            <p:cNvSpPr txBox="1"/>
            <p:nvPr/>
          </p:nvSpPr>
          <p:spPr>
            <a:xfrm>
              <a:off x="3738345" y="2121141"/>
              <a:ext cx="1179097" cy="334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Refinement</a:t>
              </a:r>
              <a:endParaRPr lang="en-US" sz="1600" dirty="0"/>
            </a:p>
          </p:txBody>
        </p:sp>
      </p:grpSp>
      <p:sp>
        <p:nvSpPr>
          <p:cNvPr id="12" name="Right Arrow 21">
            <a:extLst>
              <a:ext uri="{FF2B5EF4-FFF2-40B4-BE49-F238E27FC236}">
                <a16:creationId xmlns:a16="http://schemas.microsoft.com/office/drawing/2014/main" xmlns="" id="{625A57A5-8828-4681-B508-2A4D9AE24EF1}"/>
              </a:ext>
            </a:extLst>
          </p:cNvPr>
          <p:cNvSpPr/>
          <p:nvPr/>
        </p:nvSpPr>
        <p:spPr>
          <a:xfrm>
            <a:off x="1798797" y="2560043"/>
            <a:ext cx="1830004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22">
            <a:extLst>
              <a:ext uri="{FF2B5EF4-FFF2-40B4-BE49-F238E27FC236}">
                <a16:creationId xmlns:a16="http://schemas.microsoft.com/office/drawing/2014/main" xmlns="" id="{0AE56ABB-18BF-4F72-9505-9993CBF9382A}"/>
              </a:ext>
            </a:extLst>
          </p:cNvPr>
          <p:cNvSpPr/>
          <p:nvPr/>
        </p:nvSpPr>
        <p:spPr>
          <a:xfrm>
            <a:off x="8039974" y="2558340"/>
            <a:ext cx="1874171" cy="2255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26">
            <a:extLst>
              <a:ext uri="{FF2B5EF4-FFF2-40B4-BE49-F238E27FC236}">
                <a16:creationId xmlns:a16="http://schemas.microsoft.com/office/drawing/2014/main" xmlns="" id="{5A3E48AD-8565-40FD-8B9C-5E00B992063B}"/>
              </a:ext>
            </a:extLst>
          </p:cNvPr>
          <p:cNvSpPr txBox="1"/>
          <p:nvPr/>
        </p:nvSpPr>
        <p:spPr>
          <a:xfrm>
            <a:off x="7933382" y="2726807"/>
            <a:ext cx="2020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Distribution To</a:t>
            </a:r>
          </a:p>
          <a:p>
            <a:pPr algn="ctr"/>
            <a:r>
              <a:rPr lang="en-US" sz="1400" dirty="0"/>
              <a:t>Runtime Components</a:t>
            </a:r>
          </a:p>
        </p:txBody>
      </p:sp>
      <p:sp>
        <p:nvSpPr>
          <p:cNvPr id="15" name="Vertical Scroll 4">
            <a:extLst>
              <a:ext uri="{FF2B5EF4-FFF2-40B4-BE49-F238E27FC236}">
                <a16:creationId xmlns:a16="http://schemas.microsoft.com/office/drawing/2014/main" xmlns="" id="{29DE7AF1-0AF8-4F12-9462-472FA567805E}"/>
              </a:ext>
            </a:extLst>
          </p:cNvPr>
          <p:cNvSpPr/>
          <p:nvPr/>
        </p:nvSpPr>
        <p:spPr>
          <a:xfrm>
            <a:off x="10815870" y="2824507"/>
            <a:ext cx="895151" cy="676233"/>
          </a:xfrm>
          <a:prstGeom prst="vertic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Vendor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Package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6" name="Vertical Scroll 4">
            <a:extLst>
              <a:ext uri="{FF2B5EF4-FFF2-40B4-BE49-F238E27FC236}">
                <a16:creationId xmlns:a16="http://schemas.microsoft.com/office/drawing/2014/main" xmlns="" id="{7323E28A-77E4-4691-B866-1B2E6B89D20B}"/>
              </a:ext>
            </a:extLst>
          </p:cNvPr>
          <p:cNvSpPr/>
          <p:nvPr/>
        </p:nvSpPr>
        <p:spPr>
          <a:xfrm>
            <a:off x="9774493" y="2006009"/>
            <a:ext cx="1395663" cy="1264121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80945" y="4058540"/>
            <a:ext cx="3183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Multiple Onboarding Options: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Heat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SOL001 (NFV standard)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R2 DM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18" name="下箭头 17"/>
          <p:cNvSpPr/>
          <p:nvPr/>
        </p:nvSpPr>
        <p:spPr>
          <a:xfrm>
            <a:off x="1053917" y="3500740"/>
            <a:ext cx="421200" cy="367998"/>
          </a:xfrm>
          <a:prstGeom prst="downArrow">
            <a:avLst/>
          </a:prstGeom>
          <a:solidFill>
            <a:srgbClr val="A9D1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下箭头 18"/>
          <p:cNvSpPr/>
          <p:nvPr/>
        </p:nvSpPr>
        <p:spPr>
          <a:xfrm>
            <a:off x="5430870" y="3500740"/>
            <a:ext cx="421200" cy="367998"/>
          </a:xfrm>
          <a:prstGeom prst="downArrow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035943" y="4076206"/>
            <a:ext cx="35804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Model Translation: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Translate onboarding model to internal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Preserve onboarding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Current solution: make onboarding package as an artifact</a:t>
            </a:r>
          </a:p>
        </p:txBody>
      </p:sp>
      <p:sp>
        <p:nvSpPr>
          <p:cNvPr id="21" name="下箭头 20"/>
          <p:cNvSpPr/>
          <p:nvPr/>
        </p:nvSpPr>
        <p:spPr>
          <a:xfrm>
            <a:off x="10209968" y="3500740"/>
            <a:ext cx="421200" cy="367998"/>
          </a:xfrm>
          <a:prstGeom prst="downArrow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471475" y="4076206"/>
            <a:ext cx="35804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Unified Internal Model: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Relatively independent with 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Guided by IM, SOL001</a:t>
            </a:r>
          </a:p>
        </p:txBody>
      </p:sp>
    </p:spTree>
    <p:extLst>
      <p:ext uri="{BB962C8B-B14F-4D97-AF65-F5344CB8AC3E}">
        <p14:creationId xmlns:p14="http://schemas.microsoft.com/office/powerpoint/2010/main" xmlns="" val="42430191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Internal Data Model - Options</a:t>
            </a:r>
            <a:endParaRPr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Currently, there’re 3 options for the ONAP internal data model:</a:t>
            </a:r>
          </a:p>
          <a:p>
            <a:pPr lvl="1"/>
            <a:r>
              <a:rPr lang="en-US" dirty="0" smtClean="0"/>
              <a:t>Release 2 Data Model</a:t>
            </a:r>
          </a:p>
          <a:p>
            <a:pPr lvl="1"/>
            <a:r>
              <a:rPr lang="en-US" dirty="0" smtClean="0"/>
              <a:t>ECOMP AID Model (current SDC model)</a:t>
            </a:r>
          </a:p>
          <a:p>
            <a:pPr lvl="1"/>
            <a:r>
              <a:rPr lang="en-US" altLang="zh-CN" dirty="0" smtClean="0"/>
              <a:t>Target Internal Model (by Anatoly, ATT)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14246957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Release 2 DM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961" y="1029857"/>
            <a:ext cx="11506200" cy="2590539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Based on SOL001 v0.6.0</a:t>
            </a:r>
          </a:p>
          <a:p>
            <a:r>
              <a:rPr lang="en-US" altLang="zh-CN" sz="2400" dirty="0" smtClean="0"/>
              <a:t>Implementing R2 VNFD IM</a:t>
            </a:r>
          </a:p>
          <a:p>
            <a:pPr lvl="1"/>
            <a:r>
              <a:rPr lang="en-US" altLang="zh-CN" sz="2000" dirty="0" smtClean="0"/>
              <a:t>Including some enhancements of attributes (e.g., </a:t>
            </a:r>
            <a:r>
              <a:rPr lang="en-US" altLang="zh-CN" sz="2000" dirty="0" err="1" smtClean="0"/>
              <a:t>vNIC</a:t>
            </a:r>
            <a:r>
              <a:rPr lang="en-US" altLang="zh-CN" sz="2000" dirty="0" smtClean="0"/>
              <a:t> name, order, inject files, etc.)</a:t>
            </a:r>
          </a:p>
          <a:p>
            <a:pPr lvl="1"/>
            <a:r>
              <a:rPr lang="en-US" altLang="zh-CN" sz="2000" dirty="0" smtClean="0"/>
              <a:t>Adding LCM parameters (LCM interface type)</a:t>
            </a:r>
          </a:p>
          <a:p>
            <a:pPr lvl="1"/>
            <a:r>
              <a:rPr lang="en-US" altLang="zh-CN" sz="2000" dirty="0" smtClean="0"/>
              <a:t>No DF</a:t>
            </a:r>
          </a:p>
          <a:p>
            <a:pPr lvl="1"/>
            <a:r>
              <a:rPr lang="en-US" altLang="zh-CN" sz="2000" dirty="0" smtClean="0"/>
              <a:t>No affinity/anti-affinity rules</a:t>
            </a:r>
          </a:p>
          <a:p>
            <a:pPr lvl="1"/>
            <a:r>
              <a:rPr lang="en-US" altLang="zh-CN" sz="2000" dirty="0" smtClean="0"/>
              <a:t>No modifiable attributes / configurable properties</a:t>
            </a:r>
            <a:endParaRPr lang="zh-CN" altLang="en-US" sz="2000" dirty="0"/>
          </a:p>
        </p:txBody>
      </p:sp>
      <p:pic>
        <p:nvPicPr>
          <p:cNvPr id="5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09725" y="3728777"/>
            <a:ext cx="6711914" cy="267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516569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ECOMP AID Model</a:t>
            </a:r>
            <a:endParaRPr lang="zh-CN" altLang="en-US" dirty="0"/>
          </a:p>
        </p:txBody>
      </p:sp>
      <p:pic>
        <p:nvPicPr>
          <p:cNvPr id="6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2702" y="2398144"/>
            <a:ext cx="7988061" cy="39681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961" y="1029857"/>
            <a:ext cx="11506200" cy="1368287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Similar concept with ETSI</a:t>
            </a:r>
          </a:p>
          <a:p>
            <a:pPr lvl="1"/>
            <a:r>
              <a:rPr lang="en-US" altLang="zh-CN" sz="2000" dirty="0" smtClean="0"/>
              <a:t>VNF(VF) is composed of VNFC(VFC), VL and CP</a:t>
            </a:r>
          </a:p>
          <a:p>
            <a:r>
              <a:rPr lang="en-US" altLang="zh-CN" sz="2400" dirty="0" smtClean="0"/>
              <a:t>Service is composed of VNF and VL</a:t>
            </a:r>
          </a:p>
        </p:txBody>
      </p:sp>
    </p:spTree>
    <p:extLst>
      <p:ext uri="{BB962C8B-B14F-4D97-AF65-F5344CB8AC3E}">
        <p14:creationId xmlns:p14="http://schemas.microsoft.com/office/powerpoint/2010/main" xmlns="" val="378106071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ECOMP AID Model</a:t>
            </a:r>
            <a:endParaRPr lang="zh-CN" altLang="en-US" dirty="0"/>
          </a:p>
        </p:txBody>
      </p:sp>
      <p:pic>
        <p:nvPicPr>
          <p:cNvPr id="5" name="Picture 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1773" y="960886"/>
            <a:ext cx="9278331" cy="545704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椭圆 5"/>
          <p:cNvSpPr/>
          <p:nvPr/>
        </p:nvSpPr>
        <p:spPr>
          <a:xfrm>
            <a:off x="1820174" y="4804913"/>
            <a:ext cx="3079630" cy="4226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820174" y="5526657"/>
            <a:ext cx="1130060" cy="4226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74452" y="5553338"/>
            <a:ext cx="1345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Matching </a:t>
            </a:r>
            <a:r>
              <a:rPr lang="en-US" altLang="zh-CN" dirty="0" smtClean="0"/>
              <a:t>Heat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3330980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ECOMP AID Model</a:t>
            </a:r>
            <a:endParaRPr lang="zh-CN" altLang="en-US" dirty="0"/>
          </a:p>
        </p:txBody>
      </p:sp>
      <p:pic>
        <p:nvPicPr>
          <p:cNvPr id="6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599" y="915059"/>
            <a:ext cx="9092243" cy="55977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椭圆 6"/>
          <p:cNvSpPr/>
          <p:nvPr/>
        </p:nvSpPr>
        <p:spPr>
          <a:xfrm>
            <a:off x="1820174" y="4356341"/>
            <a:ext cx="3079630" cy="8712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6595" y="4607309"/>
            <a:ext cx="1345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Matching </a:t>
            </a:r>
            <a:r>
              <a:rPr lang="en-US" altLang="zh-CN" dirty="0" smtClean="0"/>
              <a:t>Heat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83084673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61256</TotalTime>
  <Words>402</Words>
  <Application>Microsoft Office PowerPoint</Application>
  <PresentationFormat>自定义</PresentationFormat>
  <Paragraphs>124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Theme</vt:lpstr>
      <vt:lpstr>ONAP Internal Model Analysis</vt:lpstr>
      <vt:lpstr>Internal Data Model - Background</vt:lpstr>
      <vt:lpstr>Internal Data Model - Background</vt:lpstr>
      <vt:lpstr>Internal Data Model - Background</vt:lpstr>
      <vt:lpstr>Internal Data Model - Options</vt:lpstr>
      <vt:lpstr>Release 2 DM</vt:lpstr>
      <vt:lpstr>ECOMP AID Model</vt:lpstr>
      <vt:lpstr>ECOMP AID Model</vt:lpstr>
      <vt:lpstr>ECOMP AID Model</vt:lpstr>
      <vt:lpstr>Target Internal Model</vt:lpstr>
      <vt:lpstr>Target Internal Model</vt:lpstr>
      <vt:lpstr>Target Internal Model</vt:lpstr>
      <vt:lpstr>Comparison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cmri</cp:lastModifiedBy>
  <cp:revision>1001</cp:revision>
  <cp:lastPrinted>2018-05-21T21:12:21Z</cp:lastPrinted>
  <dcterms:created xsi:type="dcterms:W3CDTF">2017-02-27T16:23:08Z</dcterms:created>
  <dcterms:modified xsi:type="dcterms:W3CDTF">2018-08-14T09:04:01Z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_2015_ms_pID_725343">
    <vt:lpwstr>(3)I39M9RF9G/dhSDzulcTgJlMIrTPEy6XxhXs2Gv+/vxiYjrWX9skbYNJ1USZmjOuvFSYqGbUB
I6zg1vTApXJJfPqd61I6OV20D0dhWRFPWzk4Q9z9M0OYniIB+ji+BGCOcNWcYAz5crqcPBty
dOKA9cfrHV3Vz90wqDmYAvWQ7vUPzvYlt7+tL5Lqur3D5CBFcidacOR7avdPW3iM4YGd/MfG
S0I3PFxAQ3MqQCdXr5</vt:lpwstr>
  </property>
  <property fmtid="{D5CDD505-2E9C-101B-9397-08002B2CF9AE}" pid="7" name="_2015_ms_pID_7253431">
    <vt:lpwstr>t9hHpiXeWdwbzZthrCpZdUumTISVs/ac4epUzZVY1f5DVF+spUrAkc
VkaktXnHGiYDFyYILGF+vRFoMN82BVDxB5D0kA/fNllOrazUqLeWsZ3DkyuiklOGolRjVYKt
jcPFFyqrrVpU3aMPNeJKMnHO9/4QUaabAZswmz9pMSisRr004+1i1O3mc16WpGXISvPs+aSQ
wHeR8EBzSfVP2U3pOxM4jLyMseXTGYBcC1Av</vt:lpwstr>
  </property>
  <property fmtid="{D5CDD505-2E9C-101B-9397-08002B2CF9AE}" pid="8" name="_2015_ms_pID_7253432">
    <vt:lpwstr>LA==</vt:lpwstr>
  </property>
</Properties>
</file>