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7" r:id="rId2"/>
  </p:sldMasterIdLst>
  <p:notesMasterIdLst>
    <p:notesMasterId r:id="rId10"/>
  </p:notesMasterIdLst>
  <p:sldIdLst>
    <p:sldId id="256" r:id="rId3"/>
    <p:sldId id="303" r:id="rId4"/>
    <p:sldId id="312" r:id="rId5"/>
    <p:sldId id="313" r:id="rId6"/>
    <p:sldId id="314" r:id="rId7"/>
    <p:sldId id="315" r:id="rId8"/>
    <p:sldId id="311" r:id="rId9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1185"/>
    <a:srgbClr val="FFF5E0"/>
    <a:srgbClr val="FF9900"/>
    <a:srgbClr val="EDE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02" autoAdjust="0"/>
    <p:restoredTop sz="94280" autoAdjust="0"/>
  </p:normalViewPr>
  <p:slideViewPr>
    <p:cSldViewPr snapToGrid="0" snapToObjects="1">
      <p:cViewPr varScale="1">
        <p:scale>
          <a:sx n="178" d="100"/>
          <a:sy n="178" d="100"/>
        </p:scale>
        <p:origin x="226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7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b="16967"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6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80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307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580" b="2285"/>
          <a:stretch/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802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444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62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506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923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759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0635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" t="2099" r="1487" b="2285"/>
          <a:stretch/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973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8077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469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384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9100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314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751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364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2479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550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78860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70493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1939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5444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1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03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49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47862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823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659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055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75184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7798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393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441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691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07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76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7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479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71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349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357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82732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5283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138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040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67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9513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816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70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7840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15059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352288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5099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683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151794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13170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3"/>
            </a:lvl3pPr>
            <a:lvl4pPr>
              <a:defRPr sz="1583"/>
            </a:lvl4pPr>
            <a:lvl5pPr>
              <a:defRPr sz="158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372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194395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5352019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554919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61783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2483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481342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6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1199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3786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61781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49155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/>
          </p:nvPr>
        </p:nvGraphicFramePr>
        <p:xfrm>
          <a:off x="586670" y="1632768"/>
          <a:ext cx="11036306" cy="3620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55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92098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8392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DA0081"/>
              </a:solidFill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4CA90C"/>
              </a:solidFill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067AB4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3588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>
            <a:spLocks/>
          </p:cNvSpPr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03290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878847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2336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8403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111963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296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6134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117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850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797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9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47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76" Type="http://schemas.openxmlformats.org/officeDocument/2006/relationships/slideLayout" Target="../slideLayouts/slideLayout89.xml"/><Relationship Id="rId84" Type="http://schemas.openxmlformats.org/officeDocument/2006/relationships/slideLayout" Target="../slideLayouts/slideLayout97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66" Type="http://schemas.openxmlformats.org/officeDocument/2006/relationships/slideLayout" Target="../slideLayouts/slideLayout79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5" Type="http://schemas.openxmlformats.org/officeDocument/2006/relationships/slideLayout" Target="../slideLayouts/slideLayout18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ＭＳ Ｐゴシック" charset="0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ＭＳ Ｐゴシック" charset="0"/>
              </a:rPr>
              <a:pPr defTabSz="91966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5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8" r:id="rId21"/>
    <p:sldLayoutId id="2147483739" r:id="rId22"/>
    <p:sldLayoutId id="2147483740" r:id="rId23"/>
    <p:sldLayoutId id="2147483741" r:id="rId24"/>
    <p:sldLayoutId id="2147483742" r:id="rId25"/>
    <p:sldLayoutId id="2147483743" r:id="rId26"/>
    <p:sldLayoutId id="2147483744" r:id="rId27"/>
    <p:sldLayoutId id="2147483745" r:id="rId28"/>
    <p:sldLayoutId id="2147483746" r:id="rId29"/>
    <p:sldLayoutId id="2147483747" r:id="rId30"/>
    <p:sldLayoutId id="2147483748" r:id="rId31"/>
    <p:sldLayoutId id="2147483749" r:id="rId32"/>
    <p:sldLayoutId id="2147483750" r:id="rId33"/>
    <p:sldLayoutId id="2147483751" r:id="rId34"/>
    <p:sldLayoutId id="2147483752" r:id="rId35"/>
    <p:sldLayoutId id="2147483753" r:id="rId36"/>
    <p:sldLayoutId id="2147483754" r:id="rId37"/>
    <p:sldLayoutId id="2147483755" r:id="rId38"/>
    <p:sldLayoutId id="2147483756" r:id="rId39"/>
    <p:sldLayoutId id="2147483757" r:id="rId40"/>
    <p:sldLayoutId id="2147483758" r:id="rId41"/>
    <p:sldLayoutId id="2147483759" r:id="rId42"/>
    <p:sldLayoutId id="2147483760" r:id="rId43"/>
    <p:sldLayoutId id="2147483761" r:id="rId44"/>
    <p:sldLayoutId id="2147483762" r:id="rId45"/>
    <p:sldLayoutId id="2147483763" r:id="rId46"/>
    <p:sldLayoutId id="2147483764" r:id="rId47"/>
    <p:sldLayoutId id="2147483765" r:id="rId48"/>
    <p:sldLayoutId id="2147483766" r:id="rId49"/>
    <p:sldLayoutId id="2147483767" r:id="rId50"/>
    <p:sldLayoutId id="2147483768" r:id="rId51"/>
    <p:sldLayoutId id="2147483769" r:id="rId52"/>
    <p:sldLayoutId id="2147483770" r:id="rId53"/>
    <p:sldLayoutId id="2147483771" r:id="rId54"/>
    <p:sldLayoutId id="2147483772" r:id="rId55"/>
    <p:sldLayoutId id="2147483773" r:id="rId56"/>
    <p:sldLayoutId id="2147483774" r:id="rId57"/>
    <p:sldLayoutId id="2147483775" r:id="rId58"/>
    <p:sldLayoutId id="2147483776" r:id="rId59"/>
    <p:sldLayoutId id="2147483777" r:id="rId60"/>
    <p:sldLayoutId id="2147483778" r:id="rId61"/>
    <p:sldLayoutId id="2147483779" r:id="rId62"/>
    <p:sldLayoutId id="2147483780" r:id="rId63"/>
    <p:sldLayoutId id="2147483781" r:id="rId64"/>
    <p:sldLayoutId id="2147483782" r:id="rId65"/>
    <p:sldLayoutId id="2147483783" r:id="rId66"/>
    <p:sldLayoutId id="2147483784" r:id="rId67"/>
    <p:sldLayoutId id="2147483785" r:id="rId68"/>
    <p:sldLayoutId id="2147483786" r:id="rId69"/>
    <p:sldLayoutId id="2147483787" r:id="rId70"/>
    <p:sldLayoutId id="2147483788" r:id="rId71"/>
    <p:sldLayoutId id="2147483789" r:id="rId72"/>
    <p:sldLayoutId id="2147483790" r:id="rId73"/>
    <p:sldLayoutId id="2147483791" r:id="rId74"/>
    <p:sldLayoutId id="2147483792" r:id="rId75"/>
    <p:sldLayoutId id="2147483793" r:id="rId76"/>
    <p:sldLayoutId id="2147483794" r:id="rId77"/>
    <p:sldLayoutId id="2147483795" r:id="rId78"/>
    <p:sldLayoutId id="2147483796" r:id="rId79"/>
    <p:sldLayoutId id="2147483797" r:id="rId80"/>
    <p:sldLayoutId id="2147483798" r:id="rId81"/>
    <p:sldLayoutId id="2147483799" r:id="rId82"/>
    <p:sldLayoutId id="2147483800" r:id="rId83"/>
    <p:sldLayoutId id="2147483801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7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9833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9664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9500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39331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4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4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9917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61429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92942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1583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5380" indent="-175630" algn="l" defTabSz="865380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 typeface="Arial" pitchFamily="34" charset="0"/>
        <a:buChar char="•"/>
        <a:defRPr sz="1417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380" indent="0" algn="l" defTabSz="919664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Tx/>
        <a:buNone/>
        <a:defRPr sz="1167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744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579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1pPr>
      <a:lvl2pPr marL="459833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2pPr>
      <a:lvl3pPr marL="9196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3pPr>
      <a:lvl4pPr marL="137950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4pPr>
      <a:lvl5pPr marL="1839331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5pPr>
      <a:lvl6pPr marL="22991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6pPr>
      <a:lvl7pPr marL="2758995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7pPr>
      <a:lvl8pPr marL="3218828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8pPr>
      <a:lvl9pPr marL="3678662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DC-1421" TargetMode="External"/><Relationship Id="rId2" Type="http://schemas.openxmlformats.org/officeDocument/2006/relationships/hyperlink" Target="https://jira.onap.org/browse/SDC-14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onap.org/browse/SDC-144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apabilities+Type" TargetMode="External"/><Relationship Id="rId2" Type="http://schemas.openxmlformats.org/officeDocument/2006/relationships/hyperlink" Target="https://wiki.onap.org/display/DW/Data+Typ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apabilities+Type" TargetMode="External"/><Relationship Id="rId2" Type="http://schemas.openxmlformats.org/officeDocument/2006/relationships/hyperlink" Target="https://wiki.onap.org/display/DW/Node+Typ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DC-1447" TargetMode="External"/><Relationship Id="rId2" Type="http://schemas.openxmlformats.org/officeDocument/2006/relationships/hyperlink" Target="https://jira.onap.org/browse/SDC-142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ONAP Data Model Problem</a:t>
            </a:r>
            <a:endParaRPr sz="2800" dirty="0"/>
          </a:p>
        </p:txBody>
      </p:sp>
      <p:sp>
        <p:nvSpPr>
          <p:cNvPr id="7" name="Rectangle 6"/>
          <p:cNvSpPr/>
          <p:nvPr/>
        </p:nvSpPr>
        <p:spPr>
          <a:xfrm>
            <a:off x="5838393" y="2206080"/>
            <a:ext cx="5627960" cy="1621955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525" y="2470318"/>
            <a:ext cx="5115697" cy="109348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29" y="0"/>
            <a:ext cx="10647363" cy="672813"/>
          </a:xfrm>
        </p:spPr>
        <p:txBody>
          <a:bodyPr/>
          <a:lstStyle/>
          <a:p>
            <a:r>
              <a:rPr lang="en-US" altLang="zh-CN" dirty="0" smtClean="0"/>
              <a:t>Data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6875" y="2130117"/>
            <a:ext cx="1923691" cy="120032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ETSI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SOL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001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Data Model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23543" y="2130117"/>
            <a:ext cx="1923691" cy="120032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ONAP Wiki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Data Model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971967" y="2130116"/>
            <a:ext cx="1923691" cy="120032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Data Model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2371" y="4522126"/>
            <a:ext cx="9046705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Some difference between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 ETSI 001 with ONAP Wiki Data Model 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  <a:hlinkClick r:id="rId2"/>
              </a:rPr>
              <a:t>SDC-1415</a:t>
            </a:r>
            <a:endParaRPr kumimoji="0" lang="en-US" sz="20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Calibri"/>
            </a:endParaRPr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en-US" sz="20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ONAP wiki data model and SDC data model have some errors </a:t>
            </a:r>
            <a:r>
              <a:rPr lang="en-US" sz="20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hlinkClick r:id="rId2"/>
              </a:rPr>
              <a:t>SDC-1415</a:t>
            </a:r>
            <a:r>
              <a:rPr lang="en-US" sz="20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.</a:t>
            </a:r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SDC convert data model with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 some errors 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  <a:hlinkClick r:id="rId3"/>
              </a:rPr>
              <a:t>SDC-1421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 and 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  <a:hlinkClick r:id="rId4"/>
              </a:rPr>
              <a:t>SDC-1447</a:t>
            </a:r>
            <a:endParaRPr kumimoji="0" lang="en-US" sz="20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Calibri"/>
            </a:endParaRPr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en-US" sz="2000" baseline="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Some difference between</a:t>
            </a:r>
            <a:r>
              <a:rPr lang="en-US" sz="200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</a:t>
            </a:r>
            <a:r>
              <a:rPr lang="en-US" sz="2000" baseline="0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ETSI 004 with SDC. 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7112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Calibri"/>
              </a:rPr>
              <a:t>Some difference between ETSI 001 with ONAP Wiki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 </a:t>
            </a:r>
            <a:r>
              <a:rPr lang="en-US" dirty="0">
                <a:hlinkClick r:id="rId2"/>
              </a:rPr>
              <a:t>https://wiki.onap.org/display/DW/Data+Type</a:t>
            </a:r>
            <a:r>
              <a:rPr lang="en-US" dirty="0"/>
              <a:t> , we can find that </a:t>
            </a:r>
            <a:r>
              <a:rPr lang="en-US" b="1" dirty="0" err="1"/>
              <a:t>tosca.datatypes.nfv.VduProfile</a:t>
            </a:r>
            <a:r>
              <a:rPr lang="en-US" b="1" dirty="0"/>
              <a:t>-&gt;</a:t>
            </a:r>
            <a:r>
              <a:rPr lang="en-US" b="1" dirty="0" err="1"/>
              <a:t>vmBootUpTimeOut</a:t>
            </a:r>
            <a:r>
              <a:rPr lang="en-US" dirty="0"/>
              <a:t> is </a:t>
            </a:r>
            <a:r>
              <a:rPr lang="en-US" i="1" dirty="0"/>
              <a:t>required: </a:t>
            </a:r>
            <a:r>
              <a:rPr lang="en-US" i="1" dirty="0">
                <a:solidFill>
                  <a:srgbClr val="FF0000"/>
                </a:solidFill>
              </a:rPr>
              <a:t>optional</a:t>
            </a:r>
            <a:r>
              <a:rPr lang="en-US" dirty="0"/>
              <a:t>, which does not comply </a:t>
            </a:r>
            <a:r>
              <a:rPr lang="en-US" dirty="0" smtClean="0"/>
              <a:t>with </a:t>
            </a:r>
            <a:r>
              <a:rPr lang="en-US" dirty="0"/>
              <a:t>ETSI description that shall be </a:t>
            </a:r>
            <a:r>
              <a:rPr lang="en-US" i="1" dirty="0"/>
              <a:t>required: </a:t>
            </a:r>
            <a:r>
              <a:rPr lang="en-US" i="1" dirty="0" smtClean="0"/>
              <a:t>false</a:t>
            </a:r>
          </a:p>
          <a:p>
            <a:r>
              <a:rPr lang="en-US" dirty="0"/>
              <a:t>In </a:t>
            </a:r>
            <a:r>
              <a:rPr lang="en-US" dirty="0">
                <a:hlinkClick r:id="rId3"/>
              </a:rPr>
              <a:t>https://wiki.onap.org/display/DW/Capabilities+Type</a:t>
            </a:r>
            <a:r>
              <a:rPr lang="en-US" dirty="0"/>
              <a:t>, </a:t>
            </a:r>
            <a:r>
              <a:rPr lang="en-US" dirty="0" smtClean="0"/>
              <a:t>we </a:t>
            </a:r>
            <a:r>
              <a:rPr lang="en-US" dirty="0"/>
              <a:t>can find </a:t>
            </a:r>
            <a:r>
              <a:rPr lang="en-US" i="1" dirty="0" err="1"/>
              <a:t>derived_from</a:t>
            </a:r>
            <a:r>
              <a:rPr lang="en-US" i="1" dirty="0"/>
              <a:t>: </a:t>
            </a:r>
            <a:r>
              <a:rPr lang="en-US" i="1" dirty="0" err="1"/>
              <a:t>tosca.capabilities.</a:t>
            </a:r>
            <a:r>
              <a:rPr lang="en-US" i="1" dirty="0" err="1">
                <a:solidFill>
                  <a:srgbClr val="FF0000"/>
                </a:solidFill>
              </a:rPr>
              <a:t>root</a:t>
            </a:r>
            <a:r>
              <a:rPr lang="en-US" dirty="0"/>
              <a:t> does not comply with ETSI description which shall be </a:t>
            </a:r>
            <a:r>
              <a:rPr lang="en-US" dirty="0" err="1" smtClean="0"/>
              <a:t>tosca.capabilities.</a:t>
            </a:r>
            <a:r>
              <a:rPr lang="en-US" dirty="0" err="1" smtClean="0">
                <a:solidFill>
                  <a:srgbClr val="FF0000"/>
                </a:solidFill>
              </a:rPr>
              <a:t>Root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71500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ONAP wiki data 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model errors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wiki.onap.org/display/DW/Node+Type</a:t>
            </a:r>
            <a:r>
              <a:rPr lang="en-US" dirty="0" smtClean="0"/>
              <a:t>, we can find </a:t>
            </a:r>
            <a:r>
              <a:rPr lang="en-US" b="1" dirty="0" err="1" smtClean="0"/>
              <a:t>tosca.nodes.nfv.VDU.VirtualStorage</a:t>
            </a:r>
            <a:r>
              <a:rPr lang="en-US" b="1" dirty="0" smtClean="0"/>
              <a:t> is not right.</a:t>
            </a:r>
            <a:endParaRPr lang="en-US" dirty="0"/>
          </a:p>
          <a:p>
            <a:r>
              <a:rPr lang="en-US" dirty="0" smtClean="0"/>
              <a:t>In</a:t>
            </a:r>
            <a:r>
              <a:rPr lang="en-US" dirty="0"/>
              <a:t> </a:t>
            </a:r>
            <a:r>
              <a:rPr lang="en-US" dirty="0">
                <a:hlinkClick r:id="rId3"/>
              </a:rPr>
              <a:t>https://wiki.onap.org/display/DW/Capabilities+Type</a:t>
            </a:r>
            <a:r>
              <a:rPr lang="en-US" dirty="0"/>
              <a:t>, </a:t>
            </a:r>
            <a:r>
              <a:rPr lang="en-US" dirty="0" smtClean="0"/>
              <a:t>we </a:t>
            </a:r>
            <a:r>
              <a:rPr lang="en-US" dirty="0"/>
              <a:t>can find </a:t>
            </a:r>
            <a:r>
              <a:rPr lang="en-US" i="1" dirty="0" err="1"/>
              <a:t>derived_from</a:t>
            </a:r>
            <a:r>
              <a:rPr lang="en-US" i="1" dirty="0"/>
              <a:t>: </a:t>
            </a:r>
            <a:r>
              <a:rPr lang="en-US" i="1" dirty="0" err="1"/>
              <a:t>tosca.capabilities.</a:t>
            </a:r>
            <a:r>
              <a:rPr lang="en-US" i="1" dirty="0" err="1">
                <a:solidFill>
                  <a:srgbClr val="FF0000"/>
                </a:solidFill>
              </a:rPr>
              <a:t>root</a:t>
            </a:r>
            <a:r>
              <a:rPr lang="en-US" dirty="0"/>
              <a:t> </a:t>
            </a:r>
            <a:r>
              <a:rPr lang="en-US" dirty="0" smtClean="0"/>
              <a:t>is not right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383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There are some problems with SDC processing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SDC add some new type: required=true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SDC processing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Delete </a:t>
            </a:r>
            <a:r>
              <a:rPr lang="en-US" dirty="0" err="1" smtClean="0">
                <a:solidFill>
                  <a:schemeClr val="tx1"/>
                </a:solidFill>
              </a:rPr>
              <a:t>user_data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SDC-1421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Delete artifacts and others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 some attributes.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We can see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SDC-1447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164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Some difference between </a:t>
            </a:r>
            <a:r>
              <a:rPr lang="en-US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ETSI-004 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with SDC.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32354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037" y="2370138"/>
            <a:ext cx="10647363" cy="1143001"/>
          </a:xfrm>
        </p:spPr>
        <p:txBody>
          <a:bodyPr>
            <a:noAutofit/>
          </a:bodyPr>
          <a:lstStyle/>
          <a:p>
            <a:r>
              <a:rPr lang="en-US" sz="3600" dirty="0" smtClean="0"/>
              <a:t>Thank you</a:t>
            </a:r>
            <a:br>
              <a:rPr lang="en-US" sz="3600" dirty="0" smtClean="0"/>
            </a:br>
            <a:r>
              <a:rPr lang="en-US" sz="3600" dirty="0" smtClean="0"/>
              <a:t>Q&amp;A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920922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8191</TotalTime>
  <Words>130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Calibri</vt:lpstr>
      <vt:lpstr>Intel Clear</vt:lpstr>
      <vt:lpstr>Open Sans Light</vt:lpstr>
      <vt:lpstr>Wingdings</vt:lpstr>
      <vt:lpstr>Office Theme</vt:lpstr>
      <vt:lpstr>ATT_2014PPT_TEMPLATE_INTERNAL</vt:lpstr>
      <vt:lpstr>ONAP Data Model Problem</vt:lpstr>
      <vt:lpstr>Data Model</vt:lpstr>
      <vt:lpstr>Some difference between ETSI 001 with ONAP Wiki</vt:lpstr>
      <vt:lpstr>ONAP wiki data model errors</vt:lpstr>
      <vt:lpstr>There are some problems with SDC processing</vt:lpstr>
      <vt:lpstr>Some difference between ETSI-004 with SDC. </vt:lpstr>
      <vt:lpstr>Thank you Q&amp;A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ruoyu.ying@intel.com</dc:creator>
  <cp:keywords>CTPClassification=CTP_NT</cp:keywords>
  <cp:lastModifiedBy>Huang, Haibin</cp:lastModifiedBy>
  <cp:revision>393</cp:revision>
  <cp:lastPrinted>2017-04-03T17:09:07Z</cp:lastPrinted>
  <dcterms:modified xsi:type="dcterms:W3CDTF">2018-08-06T09:45:42Z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88acf4cb-f326-49d6-b2b3-a698ce01a2a4</vt:lpwstr>
  </property>
  <property fmtid="{D5CDD505-2E9C-101B-9397-08002B2CF9AE}" pid="3" name="CTP_TimeStamp">
    <vt:lpwstr>2018-08-06 09:45:41Z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