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72" r:id="rId2"/>
    <p:sldId id="279" r:id="rId3"/>
    <p:sldId id="283" r:id="rId4"/>
    <p:sldId id="274" r:id="rId5"/>
    <p:sldId id="278" r:id="rId6"/>
    <p:sldId id="284" r:id="rId7"/>
    <p:sldId id="281" r:id="rId8"/>
    <p:sldId id="280" r:id="rId9"/>
    <p:sldId id="282" r:id="rId10"/>
    <p:sldId id="276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5E27"/>
    <a:srgbClr val="006F8D"/>
    <a:srgbClr val="FF7C80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86909" autoAdjust="0"/>
  </p:normalViewPr>
  <p:slideViewPr>
    <p:cSldViewPr snapToGrid="0" snapToObjects="1">
      <p:cViewPr varScale="1">
        <p:scale>
          <a:sx n="61" d="100"/>
          <a:sy n="61" d="100"/>
        </p:scale>
        <p:origin x="892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039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327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VFC Connect to OOF Detailed Design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Ruoyu Ying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0202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Grant output from NSLCM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587938"/>
              </p:ext>
            </p:extLst>
          </p:nvPr>
        </p:nvGraphicFramePr>
        <p:xfrm>
          <a:off x="314961" y="3620396"/>
          <a:ext cx="6552849" cy="1854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21711"/>
                <a:gridCol w="2163028"/>
                <a:gridCol w="1361790"/>
                <a:gridCol w="230632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Attribute </a:t>
                      </a:r>
                      <a:r>
                        <a:rPr lang="en-US" altLang="zh-CN" dirty="0" smtClean="0"/>
                        <a:t>Name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altLang="zh-CN" dirty="0" smtClean="0"/>
                        <a:t>“vim”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r>
                        <a:rPr lang="en-US" dirty="0" err="1" smtClean="0"/>
                        <a:t>vimId</a:t>
                      </a:r>
                      <a:r>
                        <a:rPr lang="en-US" dirty="0" smtClean="0"/>
                        <a:t>”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vim_id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“accessInfo”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“tenant”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tenant info from AAI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r>
                        <a:rPr lang="en-US" dirty="0" err="1" smtClean="0"/>
                        <a:t>resourceFlavorInfo</a:t>
                      </a:r>
                      <a:r>
                        <a:rPr lang="en-US" dirty="0" smtClean="0"/>
                        <a:t>”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(List)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</a:t>
                      </a:r>
                      <a:r>
                        <a:rPr lang="en-US" dirty="0" err="1" smtClean="0"/>
                        <a:t>vdu</a:t>
                      </a:r>
                      <a:r>
                        <a:rPr lang="en-US" dirty="0" smtClean="0"/>
                        <a:t>”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vdu_name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“flavor”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flavor_name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441323" y="113629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rsp</a:t>
            </a:r>
            <a:r>
              <a:rPr lang="en-US" dirty="0" smtClean="0"/>
              <a:t> </a:t>
            </a:r>
            <a:r>
              <a:rPr lang="en-US" dirty="0"/>
              <a:t>= {</a:t>
            </a:r>
          </a:p>
          <a:p>
            <a:r>
              <a:rPr lang="en-US" dirty="0"/>
              <a:t>                "vim": {</a:t>
            </a:r>
          </a:p>
          <a:p>
            <a:r>
              <a:rPr lang="en-US" dirty="0"/>
              <a:t>                    "</a:t>
            </a:r>
            <a:r>
              <a:rPr lang="en-US" dirty="0" err="1"/>
              <a:t>vimId</a:t>
            </a:r>
            <a:r>
              <a:rPr lang="en-US" dirty="0"/>
              <a:t>": </a:t>
            </a:r>
            <a:r>
              <a:rPr lang="en-US" dirty="0" err="1"/>
              <a:t>vim_id</a:t>
            </a:r>
            <a:r>
              <a:rPr lang="en-US" dirty="0"/>
              <a:t>,</a:t>
            </a:r>
          </a:p>
          <a:p>
            <a:r>
              <a:rPr lang="en-US" dirty="0"/>
              <a:t>                    "accessInfo": {</a:t>
            </a:r>
          </a:p>
          <a:p>
            <a:r>
              <a:rPr lang="en-US" dirty="0"/>
              <a:t>                        "tenant": vim["tenant</a:t>
            </a:r>
            <a:r>
              <a:rPr lang="en-US" dirty="0" smtClean="0"/>
              <a:t>"]   }</a:t>
            </a:r>
            <a:endParaRPr lang="en-US" dirty="0"/>
          </a:p>
          <a:p>
            <a:r>
              <a:rPr lang="en-US" dirty="0"/>
              <a:t>                }</a:t>
            </a:r>
          </a:p>
          <a:p>
            <a:r>
              <a:rPr lang="en-US" dirty="0"/>
              <a:t>            }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730958"/>
              </p:ext>
            </p:extLst>
          </p:nvPr>
        </p:nvGraphicFramePr>
        <p:xfrm>
          <a:off x="314961" y="1690713"/>
          <a:ext cx="6338087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667"/>
                <a:gridCol w="1408386"/>
                <a:gridCol w="1975945"/>
                <a:gridCol w="2123089"/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Attribute Name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“vim”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“</a:t>
                      </a:r>
                      <a:r>
                        <a:rPr lang="en-US" dirty="0" err="1" smtClean="0"/>
                        <a:t>vimId</a:t>
                      </a:r>
                      <a:r>
                        <a:rPr lang="en-US" dirty="0" smtClean="0"/>
                        <a:t>”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vim_id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“accessInfo”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“tenant”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tenant info from AAI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14961" y="1093094"/>
            <a:ext cx="2091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Previous: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14961" y="3121576"/>
            <a:ext cx="3447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Current Design:</a:t>
            </a:r>
            <a:endParaRPr lang="en-US" sz="2800" dirty="0"/>
          </a:p>
        </p:txBody>
      </p:sp>
      <p:sp>
        <p:nvSpPr>
          <p:cNvPr id="28" name="Rectangle 27"/>
          <p:cNvSpPr/>
          <p:nvPr/>
        </p:nvSpPr>
        <p:spPr>
          <a:xfrm>
            <a:off x="7441323" y="3121576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rsp</a:t>
            </a:r>
            <a:r>
              <a:rPr lang="en-US" dirty="0" smtClean="0"/>
              <a:t> </a:t>
            </a:r>
            <a:r>
              <a:rPr lang="en-US" dirty="0"/>
              <a:t>= {</a:t>
            </a:r>
          </a:p>
          <a:p>
            <a:r>
              <a:rPr lang="en-US" dirty="0"/>
              <a:t>                "vim": {</a:t>
            </a:r>
          </a:p>
          <a:p>
            <a:r>
              <a:rPr lang="en-US" dirty="0"/>
              <a:t>                    "</a:t>
            </a:r>
            <a:r>
              <a:rPr lang="en-US" dirty="0" err="1"/>
              <a:t>vimId</a:t>
            </a:r>
            <a:r>
              <a:rPr lang="en-US" dirty="0"/>
              <a:t>": </a:t>
            </a:r>
            <a:r>
              <a:rPr lang="en-US" dirty="0" err="1"/>
              <a:t>vim_id</a:t>
            </a:r>
            <a:r>
              <a:rPr lang="en-US" dirty="0"/>
              <a:t>,</a:t>
            </a:r>
          </a:p>
          <a:p>
            <a:r>
              <a:rPr lang="en-US" dirty="0"/>
              <a:t>                    "accessInfo": {</a:t>
            </a:r>
          </a:p>
          <a:p>
            <a:r>
              <a:rPr lang="en-US" dirty="0"/>
              <a:t>                        "tenant": vim["tenant</a:t>
            </a:r>
            <a:r>
              <a:rPr lang="en-US" dirty="0" smtClean="0"/>
              <a:t>"]  }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“</a:t>
            </a:r>
            <a:r>
              <a:rPr lang="en-US" dirty="0" err="1" smtClean="0"/>
              <a:t>resourceFlavorInfo</a:t>
            </a:r>
            <a:r>
              <a:rPr lang="en-US" dirty="0" smtClean="0"/>
              <a:t>”: [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{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“</a:t>
            </a:r>
            <a:r>
              <a:rPr lang="en-US" dirty="0" err="1" smtClean="0"/>
              <a:t>vdu</a:t>
            </a:r>
            <a:r>
              <a:rPr lang="en-US" dirty="0" smtClean="0"/>
              <a:t>”: </a:t>
            </a:r>
            <a:r>
              <a:rPr lang="en-US" dirty="0" err="1" smtClean="0"/>
              <a:t>vdu_name</a:t>
            </a:r>
            <a:r>
              <a:rPr lang="en-US" dirty="0" smtClean="0"/>
              <a:t>,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“flavor”: </a:t>
            </a:r>
            <a:r>
              <a:rPr lang="en-US" dirty="0" err="1" smtClean="0"/>
              <a:t>flavor_name</a:t>
            </a:r>
            <a:r>
              <a:rPr lang="en-US" dirty="0" smtClean="0"/>
              <a:t>  },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…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]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dirty="0"/>
              <a:t>}</a:t>
            </a:r>
          </a:p>
          <a:p>
            <a:r>
              <a:rPr lang="en-US" dirty="0"/>
              <a:t>            }</a:t>
            </a:r>
          </a:p>
        </p:txBody>
      </p:sp>
    </p:spTree>
    <p:extLst>
      <p:ext uri="{BB962C8B-B14F-4D97-AF65-F5344CB8AC3E}">
        <p14:creationId xmlns:p14="http://schemas.microsoft.com/office/powerpoint/2010/main" val="536937551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5848" y="3121573"/>
            <a:ext cx="8156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Thanks for Your </a:t>
            </a:r>
            <a:r>
              <a:rPr lang="en-US" sz="6000" dirty="0">
                <a:solidFill>
                  <a:schemeClr val="bg1"/>
                </a:solidFill>
              </a:rPr>
              <a:t>A</a:t>
            </a:r>
            <a:r>
              <a:rPr lang="en-US" sz="6000" dirty="0" smtClean="0">
                <a:solidFill>
                  <a:schemeClr val="bg1"/>
                </a:solidFill>
              </a:rPr>
              <a:t>ttention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3059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OOF input parameters and values</a:t>
            </a:r>
            <a:endParaRPr lang="en-US" dirty="0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107735"/>
              </p:ext>
            </p:extLst>
          </p:nvPr>
        </p:nvGraphicFramePr>
        <p:xfrm>
          <a:off x="370982" y="1045848"/>
          <a:ext cx="11155682" cy="53517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7322"/>
                <a:gridCol w="1152144"/>
                <a:gridCol w="1463040"/>
                <a:gridCol w="1609344"/>
                <a:gridCol w="5513832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Request</a:t>
                      </a:r>
                      <a:r>
                        <a:rPr lang="en-US" sz="1600" baseline="0" dirty="0" smtClean="0"/>
                        <a:t> Body</a:t>
                      </a:r>
                      <a:endParaRPr 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Detailed</a:t>
                      </a:r>
                      <a:r>
                        <a:rPr lang="en-US" sz="1600" baseline="0" dirty="0" smtClean="0"/>
                        <a:t> attributes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Values placed inside</a:t>
                      </a:r>
                    </a:p>
                  </a:txBody>
                  <a:tcPr/>
                </a:tc>
              </a:tr>
              <a:tr h="370840">
                <a:tc rowSpan="6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requestInfo</a:t>
                      </a:r>
                      <a:endParaRPr 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transactionId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UUID</a:t>
                      </a:r>
                      <a:r>
                        <a:rPr lang="en-US" sz="1400" baseline="0" dirty="0" smtClean="0"/>
                        <a:t> generated for Transaction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requestId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UUID</a:t>
                      </a:r>
                      <a:r>
                        <a:rPr lang="en-US" sz="1400" baseline="0" dirty="0" smtClean="0"/>
                        <a:t> generated for Transaction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smtClean="0"/>
                        <a:t>(Can be same as the above one)</a:t>
                      </a:r>
                      <a:endParaRPr lang="en-US" sz="1400" dirty="0" smtClean="0"/>
                    </a:p>
                  </a:txBody>
                  <a:tcPr/>
                </a:tc>
              </a:tr>
              <a:tr h="2611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callback</a:t>
                      </a:r>
                      <a:r>
                        <a:rPr lang="en-US" sz="1600" baseline="0" dirty="0" err="1" smtClean="0"/>
                        <a:t>Url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VFC</a:t>
                      </a:r>
                      <a:r>
                        <a:rPr lang="en-US" sz="1400" baseline="0" dirty="0" smtClean="0"/>
                        <a:t> callback URL</a:t>
                      </a:r>
                      <a:endParaRPr lang="en-US" sz="1400" dirty="0"/>
                    </a:p>
                  </a:txBody>
                  <a:tcPr/>
                </a:tc>
              </a:tr>
              <a:tr h="1869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requestType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create/update/delete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sourceId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“VFC”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optimizers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“placement”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placementInfo</a:t>
                      </a:r>
                      <a:endParaRPr lang="en-US" sz="16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placementDemands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(List)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resourceModuleName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Attribute</a:t>
                      </a:r>
                      <a:r>
                        <a:rPr lang="en-US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“</a:t>
                      </a:r>
                      <a:r>
                        <a:rPr lang="en-US" sz="1400" b="0" i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vnf_inst_name</a:t>
                      </a:r>
                      <a:r>
                        <a:rPr lang="en-US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 in VFC for each VNF</a:t>
                      </a:r>
                      <a:endParaRPr lang="en-US" sz="1400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serviceResourceId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Attribute</a:t>
                      </a:r>
                      <a:r>
                        <a:rPr lang="en-US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“</a:t>
                      </a:r>
                      <a:r>
                        <a:rPr lang="en-US" sz="1400" b="0" i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vnfInstanceId</a:t>
                      </a:r>
                      <a:r>
                        <a:rPr lang="en-US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 in VFC for each VNF</a:t>
                      </a:r>
                      <a:endParaRPr lang="en-US" sz="1400" dirty="0"/>
                    </a:p>
                  </a:txBody>
                  <a:tcPr/>
                </a:tc>
              </a:tr>
              <a:tr h="2682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resourceModelInfo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 err="1">
                          <a:effectLst/>
                        </a:rPr>
                        <a:t>modelInvariantId</a:t>
                      </a:r>
                      <a:endParaRPr lang="en-US" sz="1600" dirty="0">
                        <a:effectLst/>
                      </a:endParaRP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effectLst/>
                        </a:rPr>
                        <a:t>“no-</a:t>
                      </a:r>
                      <a:r>
                        <a:rPr lang="en-US" sz="1400" dirty="0" err="1" smtClean="0">
                          <a:effectLst/>
                        </a:rPr>
                        <a:t>resourceModelInvariantId</a:t>
                      </a:r>
                      <a:r>
                        <a:rPr lang="en-US" sz="1400" dirty="0" smtClean="0">
                          <a:effectLst/>
                        </a:rPr>
                        <a:t>”</a:t>
                      </a:r>
                      <a:endParaRPr lang="en-US" sz="1400" dirty="0">
                        <a:effectLst/>
                      </a:endParaRPr>
                    </a:p>
                  </a:txBody>
                  <a:tcPr marL="95250" marR="95250" marT="66675" marB="66675"/>
                </a:tc>
              </a:tr>
              <a:tr h="3352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effectLst/>
                        </a:rPr>
                        <a:t>modelVersionId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effectLst/>
                        </a:rPr>
                        <a:t>"no-</a:t>
                      </a:r>
                      <a:r>
                        <a:rPr lang="en-US" sz="1400" dirty="0" err="1" smtClean="0">
                          <a:effectLst/>
                        </a:rPr>
                        <a:t>resourceModelVersionId</a:t>
                      </a:r>
                      <a:r>
                        <a:rPr lang="en-US" sz="1400" dirty="0" smtClean="0">
                          <a:effectLst/>
                        </a:rPr>
                        <a:t>”</a:t>
                      </a:r>
                      <a:endParaRPr lang="en-US" sz="1400" dirty="0">
                        <a:effectLst/>
                      </a:endParaRPr>
                    </a:p>
                  </a:txBody>
                  <a:tcPr marL="95250" marR="95250" marT="66675" marB="66675"/>
                </a:tc>
              </a:tr>
              <a:tr h="300228">
                <a:tc rowSpan="4"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serviceInfo</a:t>
                      </a:r>
                      <a:endParaRPr 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600" dirty="0" err="1">
                          <a:effectLst/>
                        </a:rPr>
                        <a:t>serviceInstanceId</a:t>
                      </a:r>
                      <a:endParaRPr lang="en-US" sz="1600" dirty="0">
                        <a:effectLst/>
                      </a:endParaRPr>
                    </a:p>
                  </a:txBody>
                  <a:tcPr marL="95250" marR="95250" marT="66675" marB="66675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dirty="0">
                        <a:effectLst/>
                      </a:endParaRPr>
                    </a:p>
                  </a:txBody>
                  <a:tcPr marL="95250" marR="95250" marT="66675" marB="66675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dirty="0">
                        <a:effectLst/>
                      </a:endParaRP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Attribute “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nsInstanceId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 in VFC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effectLst/>
                        </a:rPr>
                        <a:t>serviceName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95250" marR="95250" marT="66675" marB="66675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dirty="0">
                        <a:effectLst/>
                      </a:endParaRPr>
                    </a:p>
                  </a:txBody>
                  <a:tcPr marL="95250" marR="95250" marT="66675" marB="66675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dirty="0">
                        <a:effectLst/>
                      </a:endParaRP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Attribute “</a:t>
                      </a:r>
                      <a:r>
                        <a:rPr lang="en-US" sz="1400" dirty="0" smtClean="0"/>
                        <a:t>ns_inst.name” in VFC</a:t>
                      </a:r>
                      <a:endParaRPr lang="en-US" sz="1400" dirty="0" smtClean="0">
                        <a:effectLst/>
                      </a:endParaRPr>
                    </a:p>
                  </a:txBody>
                  <a:tcPr/>
                </a:tc>
              </a:tr>
              <a:tr h="188595">
                <a:tc vMerge="1"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600" dirty="0" smtClean="0">
                          <a:effectLst/>
                        </a:rPr>
                        <a:t>modelInfo</a:t>
                      </a:r>
                      <a:endParaRPr lang="en-US" sz="1600" dirty="0">
                        <a:effectLst/>
                      </a:endParaRPr>
                    </a:p>
                  </a:txBody>
                  <a:tcPr marL="95250" marR="95250" marT="66675" marB="66675"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effectLst/>
                        </a:rPr>
                        <a:t>modelInvariantId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95250" marR="95250" marT="66675" marB="66675"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dirty="0">
                        <a:effectLst/>
                      </a:endParaRP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model invariant Id as defined in a service model.</a:t>
                      </a:r>
                      <a:endParaRPr lang="en-US" sz="1400" dirty="0">
                        <a:effectLst/>
                      </a:endParaRPr>
                    </a:p>
                  </a:txBody>
                  <a:tcPr marL="95250" marR="95250" marT="66675" marB="66675"/>
                </a:tc>
              </a:tr>
              <a:tr h="1885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modelVersionId</a:t>
                      </a:r>
                    </a:p>
                  </a:txBody>
                  <a:tcPr marL="95250" marR="95250" marT="66675" marB="66675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unique model Id as defined in a service model.</a:t>
                      </a:r>
                      <a:endParaRPr lang="en-US" sz="1400" dirty="0">
                        <a:effectLst/>
                      </a:endParaRPr>
                    </a:p>
                  </a:txBody>
                  <a:tcPr marL="95250" marR="95250" marT="66675" marB="66675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984937" y="3846787"/>
            <a:ext cx="1618593" cy="26275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865586" y="4948787"/>
            <a:ext cx="1618593" cy="26275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3992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plans to invoke OOF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Plan A :  Invoke OOF progress after VNF creation.</a:t>
            </a:r>
          </a:p>
          <a:p>
            <a:pPr marL="0" indent="0">
              <a:spcBef>
                <a:spcPts val="1400"/>
              </a:spcBef>
              <a:buNone/>
            </a:pPr>
            <a:r>
              <a:rPr lang="en-US" sz="2000" dirty="0" smtClean="0"/>
              <a:t>As we need the “</a:t>
            </a:r>
            <a:r>
              <a:rPr lang="en-US" sz="2000" dirty="0" err="1" smtClean="0"/>
              <a:t>vnfInstanceId</a:t>
            </a:r>
            <a:r>
              <a:rPr lang="en-US" sz="2000" dirty="0" smtClean="0"/>
              <a:t>” attribute to map to each </a:t>
            </a:r>
            <a:r>
              <a:rPr lang="en-US" sz="2000" dirty="0" err="1" smtClean="0"/>
              <a:t>vnf</a:t>
            </a:r>
            <a:r>
              <a:rPr lang="en-US" sz="2000" dirty="0" smtClean="0"/>
              <a:t> inside VFC, we tried to invoke OOF after the </a:t>
            </a:r>
            <a:r>
              <a:rPr lang="en-US" sz="2000" dirty="0" err="1" smtClean="0"/>
              <a:t>vnf</a:t>
            </a:r>
            <a:r>
              <a:rPr lang="en-US" sz="2000" dirty="0" smtClean="0"/>
              <a:t> creation as the Id will be created after that.  Once we get all the </a:t>
            </a:r>
            <a:r>
              <a:rPr lang="en-US" sz="2000" dirty="0"/>
              <a:t>“</a:t>
            </a:r>
            <a:r>
              <a:rPr lang="en-US" sz="2000" dirty="0" err="1"/>
              <a:t>vnfInstanceId</a:t>
            </a:r>
            <a:r>
              <a:rPr lang="en-US" sz="2000" dirty="0"/>
              <a:t>” </a:t>
            </a:r>
            <a:r>
              <a:rPr lang="en-US" sz="2000" dirty="0" smtClean="0"/>
              <a:t>inside, we can call OOF to retrieve all the homing placement in </a:t>
            </a:r>
            <a:r>
              <a:rPr lang="en-US" sz="2000" dirty="0" smtClean="0">
                <a:solidFill>
                  <a:srgbClr val="FF0000"/>
                </a:solidFill>
              </a:rPr>
              <a:t>one time(high efficiency) </a:t>
            </a:r>
            <a:r>
              <a:rPr lang="en-US" sz="2000" dirty="0" smtClean="0"/>
              <a:t>and write all the callback response inside NSLCM DB. Then during the granting process, we can append this information into the grant response for </a:t>
            </a:r>
            <a:r>
              <a:rPr lang="en-US" sz="2000" dirty="0" err="1" smtClean="0"/>
              <a:t>vnf</a:t>
            </a:r>
            <a:r>
              <a:rPr lang="en-US" sz="2000" dirty="0" smtClean="0"/>
              <a:t> instantiation.</a:t>
            </a:r>
          </a:p>
          <a:p>
            <a:pPr marL="0" indent="0">
              <a:buNone/>
            </a:pPr>
            <a:r>
              <a:rPr lang="en-US" sz="2000" dirty="0" smtClean="0"/>
              <a:t>However, the currently creation and instantiation workflow may block the process. As the instantiation process is executed immediately after the creation of each </a:t>
            </a:r>
            <a:r>
              <a:rPr lang="en-US" sz="2000" dirty="0" err="1" smtClean="0"/>
              <a:t>vnf</a:t>
            </a:r>
            <a:r>
              <a:rPr lang="en-US" sz="2000" dirty="0" smtClean="0"/>
              <a:t>. We cannot get all the </a:t>
            </a:r>
            <a:r>
              <a:rPr lang="en-US" sz="2000" dirty="0" err="1" smtClean="0"/>
              <a:t>vnfInstanceId</a:t>
            </a:r>
            <a:r>
              <a:rPr lang="en-US" sz="2000" dirty="0" smtClean="0"/>
              <a:t> to invoke OOF.</a:t>
            </a:r>
            <a:endParaRPr lang="en-US" sz="2000" dirty="0"/>
          </a:p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68011" y="4267411"/>
            <a:ext cx="3132083" cy="17682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58504" y="4962353"/>
            <a:ext cx="882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NSLCM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977204" y="4434558"/>
            <a:ext cx="1145627" cy="620111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 A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977203" y="5207069"/>
            <a:ext cx="1145627" cy="620111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 B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29049" y="4366015"/>
            <a:ext cx="2123090" cy="1493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GVNFM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8333061" y="4170541"/>
            <a:ext cx="3132083" cy="17682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0385861" y="4837737"/>
            <a:ext cx="1096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VNFLCM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9011638" y="4404375"/>
            <a:ext cx="1198180" cy="4053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9037253" y="5054670"/>
            <a:ext cx="1198180" cy="59989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Instantiate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122831" y="4682373"/>
            <a:ext cx="2006218" cy="3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2" idx="6"/>
          </p:cNvCxnSpPr>
          <p:nvPr/>
        </p:nvCxnSpPr>
        <p:spPr>
          <a:xfrm flipV="1">
            <a:off x="3122830" y="5491198"/>
            <a:ext cx="2035026" cy="259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226524" y="4587498"/>
            <a:ext cx="1785114" cy="19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88350" y="4380678"/>
            <a:ext cx="94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1. </a:t>
            </a:r>
            <a:r>
              <a:rPr lang="en-US" sz="1400" dirty="0" smtClean="0"/>
              <a:t>CREATE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4011944" y="5194268"/>
            <a:ext cx="94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1.CREATE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7252139" y="5490956"/>
            <a:ext cx="1870840" cy="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679041" y="5647871"/>
            <a:ext cx="1207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3.1</a:t>
            </a:r>
            <a:r>
              <a:rPr lang="en-US" sz="1600" dirty="0" smtClean="0"/>
              <a:t>GRANT</a:t>
            </a:r>
            <a:endParaRPr lang="en-US" sz="16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7226524" y="4716006"/>
            <a:ext cx="178511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7226524" y="5600137"/>
            <a:ext cx="181910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298873" y="4270240"/>
            <a:ext cx="1590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2.1 </a:t>
            </a:r>
            <a:r>
              <a:rPr lang="en-US" sz="1400" dirty="0" smtClean="0"/>
              <a:t>INVOKE </a:t>
            </a:r>
            <a:r>
              <a:rPr lang="en-US" sz="1400" dirty="0" smtClean="0"/>
              <a:t>CREATE</a:t>
            </a:r>
            <a:endParaRPr lang="en-US" sz="1400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7251973" y="5149818"/>
            <a:ext cx="1785114" cy="19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7251973" y="5278326"/>
            <a:ext cx="178511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216496" y="4842041"/>
            <a:ext cx="2068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2.2 </a:t>
            </a:r>
            <a:r>
              <a:rPr lang="en-US" sz="1400" dirty="0" smtClean="0"/>
              <a:t>INVOKE </a:t>
            </a:r>
            <a:r>
              <a:rPr lang="en-US" sz="1400" dirty="0" smtClean="0"/>
              <a:t>INSTANTIATE</a:t>
            </a:r>
            <a:endParaRPr lang="en-US" sz="1400" dirty="0"/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3122831" y="5613194"/>
            <a:ext cx="2006218" cy="20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950522" y="5606790"/>
            <a:ext cx="119497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3.2GRANT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3090577" y="4842041"/>
            <a:ext cx="20384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920824" y="4850228"/>
            <a:ext cx="1141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3.2 </a:t>
            </a:r>
            <a:r>
              <a:rPr lang="en-US" sz="1600" dirty="0" smtClean="0"/>
              <a:t>GRANT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5351296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R2 </a:t>
            </a:r>
            <a:r>
              <a:rPr lang="en-US" altLang="zh-CN" dirty="0" smtClean="0"/>
              <a:t>VFC VNF Creation and Instantiation workflow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21622" y="1887881"/>
            <a:ext cx="2620660" cy="178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4283235" y="1887881"/>
            <a:ext cx="2305751" cy="1791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4283235" y="4506250"/>
            <a:ext cx="2305751" cy="1516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Arrow Connector 21"/>
          <p:cNvCxnSpPr>
            <a:endCxn id="4" idx="0"/>
          </p:cNvCxnSpPr>
          <p:nvPr/>
        </p:nvCxnSpPr>
        <p:spPr>
          <a:xfrm>
            <a:off x="1731952" y="1248741"/>
            <a:ext cx="0" cy="63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268982" y="2571144"/>
            <a:ext cx="20483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3405447" y="2182711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995184" y="403181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2" name="Oval 51"/>
          <p:cNvSpPr/>
          <p:nvPr/>
        </p:nvSpPr>
        <p:spPr>
          <a:xfrm>
            <a:off x="4144725" y="403181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4" name="Oval 53"/>
          <p:cNvSpPr/>
          <p:nvPr/>
        </p:nvSpPr>
        <p:spPr>
          <a:xfrm>
            <a:off x="3400144" y="330211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056621" y="1605972"/>
            <a:ext cx="49564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NSLCM </a:t>
            </a:r>
            <a:r>
              <a:rPr lang="en-US" dirty="0"/>
              <a:t>call </a:t>
            </a:r>
            <a:r>
              <a:rPr lang="en-US" dirty="0" smtClean="0"/>
              <a:t>GVNFM Driver through Restful API  to invoke process for VNF creation and instantiation.</a:t>
            </a:r>
          </a:p>
          <a:p>
            <a:pPr marL="342900" indent="-342900">
              <a:buAutoNum type="arabicPeriod"/>
            </a:pPr>
            <a:r>
              <a:rPr lang="en-US" dirty="0" smtClean="0"/>
              <a:t>GVNFM Driver get request from NSLCM and then call the creation and instantiation process in sequence. It sends out a Restful POST to VNFLCM each time.</a:t>
            </a:r>
          </a:p>
          <a:p>
            <a:pPr marL="342900" indent="-342900">
              <a:buAutoNum type="arabicPeriod"/>
            </a:pPr>
            <a:r>
              <a:rPr lang="en-US" dirty="0" smtClean="0"/>
              <a:t>VNFLCM received the POST and invoke </a:t>
            </a:r>
            <a:r>
              <a:rPr lang="en-US" dirty="0" err="1" smtClean="0"/>
              <a:t>CreateVNF</a:t>
            </a:r>
            <a:r>
              <a:rPr lang="en-US" dirty="0" smtClean="0"/>
              <a:t> and </a:t>
            </a:r>
            <a:r>
              <a:rPr lang="en-US" dirty="0" err="1" smtClean="0"/>
              <a:t>InstVNF</a:t>
            </a:r>
            <a:r>
              <a:rPr lang="en-US" dirty="0" smtClean="0"/>
              <a:t> class correspondingly to create or instantiate VNF and return the response back to GVNFM Driver</a:t>
            </a:r>
          </a:p>
          <a:p>
            <a:pPr marL="342900" indent="-342900">
              <a:buAutoNum type="arabicPeriod"/>
            </a:pPr>
            <a:r>
              <a:rPr lang="en-US" dirty="0" smtClean="0"/>
              <a:t>GVNFM Driver sends back result to NSLCM to got through the next steps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848963" y="3676630"/>
            <a:ext cx="0" cy="829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027774" y="3065494"/>
            <a:ext cx="1240953" cy="1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826995" y="3676630"/>
            <a:ext cx="0" cy="829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0547" y="1959842"/>
            <a:ext cx="139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NSLCM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7313" y="2376943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run_ns_instantiate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27765" y="3011084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create_vnf</a:t>
            </a:r>
            <a:r>
              <a:rPr lang="en-US" dirty="0" smtClean="0"/>
              <a:t>()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575614" y="2696160"/>
            <a:ext cx="0" cy="3933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382231" y="1959842"/>
            <a:ext cx="2107758" cy="36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GVNFM Driver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73559" y="2350181"/>
            <a:ext cx="1865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do_createvnf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473559" y="2677955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do_instvnf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382231" y="4598288"/>
            <a:ext cx="137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VNFLCM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519154" y="5020639"/>
            <a:ext cx="1458095" cy="369332"/>
          </a:xfrm>
          <a:prstGeom prst="rect">
            <a:avLst/>
          </a:prstGeom>
          <a:noFill/>
          <a:ln w="12700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CreateVNF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519153" y="5521533"/>
            <a:ext cx="1458095" cy="369332"/>
          </a:xfrm>
          <a:prstGeom prst="rect">
            <a:avLst/>
          </a:prstGeom>
          <a:noFill/>
          <a:ln w="12700">
            <a:solidFill>
              <a:schemeClr val="tx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InstVNF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5248200" y="3679717"/>
            <a:ext cx="0" cy="826535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405447" y="5205305"/>
            <a:ext cx="11137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998483" y="4967620"/>
            <a:ext cx="2406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part where </a:t>
            </a:r>
            <a:r>
              <a:rPr lang="en-US" dirty="0" err="1" smtClean="0"/>
              <a:t>vnfInstId</a:t>
            </a:r>
            <a:r>
              <a:rPr lang="en-US" dirty="0" smtClean="0"/>
              <a:t> is first created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10804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R3 </a:t>
            </a:r>
            <a:r>
              <a:rPr lang="en-US" altLang="zh-CN" dirty="0" smtClean="0"/>
              <a:t>VFC VNF Creation and Instantiation workflow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21622" y="1887881"/>
            <a:ext cx="2620660" cy="178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4283235" y="1887881"/>
            <a:ext cx="2305751" cy="1791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4283235" y="4506250"/>
            <a:ext cx="2305751" cy="16738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Arrow Connector 21"/>
          <p:cNvCxnSpPr>
            <a:endCxn id="4" idx="0"/>
          </p:cNvCxnSpPr>
          <p:nvPr/>
        </p:nvCxnSpPr>
        <p:spPr>
          <a:xfrm>
            <a:off x="1731952" y="1248741"/>
            <a:ext cx="0" cy="63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268982" y="2571144"/>
            <a:ext cx="20483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3405447" y="2182711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995184" y="403181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2" name="Oval 51"/>
          <p:cNvSpPr/>
          <p:nvPr/>
        </p:nvSpPr>
        <p:spPr>
          <a:xfrm>
            <a:off x="4144725" y="403181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4" name="Oval 53"/>
          <p:cNvSpPr/>
          <p:nvPr/>
        </p:nvSpPr>
        <p:spPr>
          <a:xfrm>
            <a:off x="3400144" y="330211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988143" y="1146769"/>
            <a:ext cx="49564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main idea is to separate the creation process from the instantiation process. </a:t>
            </a:r>
            <a:r>
              <a:rPr lang="en-US" altLang="zh-CN" dirty="0" smtClean="0"/>
              <a:t>So NSLCM will call GVNFM Driver twice. Once to </a:t>
            </a:r>
            <a:r>
              <a:rPr lang="en-US" altLang="zh-CN" dirty="0" err="1" smtClean="0"/>
              <a:t>createVNF</a:t>
            </a:r>
            <a:r>
              <a:rPr lang="en-US" altLang="zh-CN" dirty="0" smtClean="0"/>
              <a:t> and the other time to instantiate VNF. While the process for creation and instantiation will not change.</a:t>
            </a: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NSLCM </a:t>
            </a:r>
            <a:r>
              <a:rPr lang="en-US" dirty="0"/>
              <a:t>call </a:t>
            </a:r>
            <a:r>
              <a:rPr lang="en-US" dirty="0" smtClean="0"/>
              <a:t>GVNFM Driver through Restful API  to invoke process for VNF creation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instantiation.</a:t>
            </a:r>
          </a:p>
          <a:p>
            <a:pPr marL="342900" indent="-342900">
              <a:buAutoNum type="arabicPeriod"/>
            </a:pPr>
            <a:r>
              <a:rPr lang="en-US" dirty="0" smtClean="0"/>
              <a:t>GVNFM Driver get request from NSLCM and then call the creation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instantiation process in sequence. It sends out a Restful POST to VNFLCM each time.</a:t>
            </a:r>
          </a:p>
          <a:p>
            <a:pPr marL="342900" indent="-342900">
              <a:buAutoNum type="arabicPeriod"/>
            </a:pPr>
            <a:r>
              <a:rPr lang="en-US" dirty="0" smtClean="0"/>
              <a:t>VNFLCM received the POST and invoke </a:t>
            </a:r>
            <a:r>
              <a:rPr lang="en-US" dirty="0" err="1" smtClean="0"/>
              <a:t>CreateVNF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</a:t>
            </a:r>
            <a:r>
              <a:rPr lang="en-US" dirty="0" err="1" smtClean="0"/>
              <a:t>InstVNF</a:t>
            </a:r>
            <a:r>
              <a:rPr lang="en-US" dirty="0" smtClean="0"/>
              <a:t> class correspondingly to create or instantiate VNF and return the response back to GVNFM Driver</a:t>
            </a:r>
          </a:p>
          <a:p>
            <a:pPr marL="342900" indent="-342900">
              <a:buAutoNum type="arabicPeriod"/>
            </a:pPr>
            <a:r>
              <a:rPr lang="en-US" dirty="0" smtClean="0"/>
              <a:t>GVNFM Driver sends back result to NSLCM to got through the next steps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848963" y="3676630"/>
            <a:ext cx="0" cy="829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027774" y="3065494"/>
            <a:ext cx="1240953" cy="1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093700" y="3679717"/>
            <a:ext cx="0" cy="829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0547" y="1959842"/>
            <a:ext cx="139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NSLCM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7313" y="2376943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run_ns_instantiate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27765" y="3011084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create_vnf</a:t>
            </a:r>
            <a:r>
              <a:rPr lang="en-US" dirty="0" smtClean="0"/>
              <a:t>()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575614" y="2696160"/>
            <a:ext cx="0" cy="3933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382231" y="1959842"/>
            <a:ext cx="2107758" cy="36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GVNFM Driver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73559" y="2350181"/>
            <a:ext cx="1865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do_createvnf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480593" y="2899541"/>
            <a:ext cx="1496655" cy="368444"/>
          </a:xfrm>
          <a:prstGeom prst="rect">
            <a:avLst/>
          </a:prstGeom>
          <a:noFill/>
          <a:ln w="12700">
            <a:solidFill>
              <a:schemeClr val="tx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do_instvnf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382231" y="4598288"/>
            <a:ext cx="137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VNFLCM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519154" y="5020639"/>
            <a:ext cx="1458095" cy="369332"/>
          </a:xfrm>
          <a:prstGeom prst="rect">
            <a:avLst/>
          </a:prstGeom>
          <a:noFill/>
          <a:ln w="12700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CreateVNF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531851" y="5654022"/>
            <a:ext cx="1458095" cy="369332"/>
          </a:xfrm>
          <a:prstGeom prst="rect">
            <a:avLst/>
          </a:prstGeom>
          <a:noFill/>
          <a:ln w="12700">
            <a:solidFill>
              <a:schemeClr val="tx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InstVNF</a:t>
            </a:r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405447" y="5205305"/>
            <a:ext cx="11137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998483" y="4967620"/>
            <a:ext cx="2406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part where </a:t>
            </a:r>
            <a:r>
              <a:rPr lang="en-US" dirty="0" err="1" smtClean="0"/>
              <a:t>vnfinstId</a:t>
            </a:r>
            <a:r>
              <a:rPr lang="en-US" dirty="0" smtClean="0"/>
              <a:t> is first created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5698" y="2600628"/>
            <a:ext cx="546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55698" y="5345370"/>
            <a:ext cx="546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089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plans to invoke OOF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Plan B : </a:t>
            </a:r>
            <a:r>
              <a:rPr lang="en-US" dirty="0" smtClean="0"/>
              <a:t>Invoke </a:t>
            </a:r>
            <a:r>
              <a:rPr lang="en-US" dirty="0" smtClean="0"/>
              <a:t>OOF progress </a:t>
            </a:r>
            <a:r>
              <a:rPr lang="en-US" dirty="0" smtClean="0"/>
              <a:t>when there’s grant </a:t>
            </a:r>
            <a:r>
              <a:rPr lang="en-US" dirty="0" smtClean="0"/>
              <a:t>request to NSLCM.</a:t>
            </a:r>
          </a:p>
          <a:p>
            <a:pPr marL="0" indent="0">
              <a:spcBef>
                <a:spcPts val="1400"/>
              </a:spcBef>
              <a:buNone/>
            </a:pPr>
            <a:r>
              <a:rPr lang="en-US" sz="2000" dirty="0" smtClean="0"/>
              <a:t>As it is executed after the create </a:t>
            </a:r>
            <a:r>
              <a:rPr lang="en-US" sz="2000" dirty="0" err="1" smtClean="0"/>
              <a:t>vnf</a:t>
            </a:r>
            <a:r>
              <a:rPr lang="en-US" sz="2000" dirty="0" smtClean="0"/>
              <a:t> process, we already got the ‘</a:t>
            </a:r>
            <a:r>
              <a:rPr lang="en-US" sz="2000" dirty="0" err="1" smtClean="0"/>
              <a:t>vnfInstanceId</a:t>
            </a:r>
            <a:r>
              <a:rPr lang="en-US" sz="2000" dirty="0" smtClean="0"/>
              <a:t>’. However, this time, we need to invoke OOF </a:t>
            </a:r>
            <a:r>
              <a:rPr lang="en-US" sz="2000" dirty="0" smtClean="0">
                <a:solidFill>
                  <a:srgbClr val="FF0000"/>
                </a:solidFill>
              </a:rPr>
              <a:t>multiple times </a:t>
            </a:r>
            <a:r>
              <a:rPr lang="en-US" sz="2000" dirty="0"/>
              <a:t>as we only got that attribute for the certain VNF</a:t>
            </a:r>
            <a:r>
              <a:rPr lang="en-US" sz="2000" dirty="0" smtClean="0"/>
              <a:t>. And each time we call OOF, we need to wait until it send back the homing solution and append this information into the grant response for </a:t>
            </a:r>
            <a:r>
              <a:rPr lang="en-US" sz="2000" dirty="0" err="1" smtClean="0"/>
              <a:t>vnf</a:t>
            </a:r>
            <a:r>
              <a:rPr lang="en-US" sz="2000" dirty="0" smtClean="0"/>
              <a:t> instantiation.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86444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R3 </a:t>
            </a:r>
            <a:r>
              <a:rPr lang="en-US" altLang="zh-CN" dirty="0"/>
              <a:t>VFC VNF Creation and Instantiation workflow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According to the previous design we can get </a:t>
            </a:r>
            <a:r>
              <a:rPr lang="en-US" dirty="0" smtClean="0">
                <a:solidFill>
                  <a:srgbClr val="FF0000"/>
                </a:solidFill>
              </a:rPr>
              <a:t>multiple</a:t>
            </a:r>
            <a:r>
              <a:rPr lang="en-US" dirty="0" smtClean="0"/>
              <a:t> VNF resource information and call OOF for </a:t>
            </a:r>
            <a:r>
              <a:rPr lang="en-US" dirty="0" smtClean="0">
                <a:solidFill>
                  <a:srgbClr val="FF0000"/>
                </a:solidFill>
              </a:rPr>
              <a:t>one time </a:t>
            </a:r>
            <a:r>
              <a:rPr lang="en-US" dirty="0" smtClean="0"/>
              <a:t>to get placement for each VNF.</a:t>
            </a:r>
          </a:p>
          <a:p>
            <a:r>
              <a:rPr lang="en-US" dirty="0" smtClean="0"/>
              <a:t>In the step, we are going to redesign the output that VNFLCM get from NSLCM. So that we can attach the flavor information inside for VNF instantiation.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7745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R2 </a:t>
            </a:r>
            <a:r>
              <a:rPr lang="en-US" altLang="zh-CN" dirty="0" smtClean="0"/>
              <a:t>VFC VNF Grant workflow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21622" y="1887881"/>
            <a:ext cx="2620660" cy="178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4283235" y="1887881"/>
            <a:ext cx="2305751" cy="1791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4283235" y="4326623"/>
            <a:ext cx="2305751" cy="17579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Arrow Connector 21"/>
          <p:cNvCxnSpPr>
            <a:endCxn id="4" idx="0"/>
          </p:cNvCxnSpPr>
          <p:nvPr/>
        </p:nvCxnSpPr>
        <p:spPr>
          <a:xfrm>
            <a:off x="1731952" y="1248741"/>
            <a:ext cx="0" cy="63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268982" y="2571144"/>
            <a:ext cx="20483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3405447" y="2182711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995184" y="385188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2" name="Oval 51"/>
          <p:cNvSpPr/>
          <p:nvPr/>
        </p:nvSpPr>
        <p:spPr>
          <a:xfrm>
            <a:off x="4492012" y="385188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4" name="Oval 53"/>
          <p:cNvSpPr/>
          <p:nvPr/>
        </p:nvSpPr>
        <p:spPr>
          <a:xfrm>
            <a:off x="3400144" y="330211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094484" y="1588483"/>
            <a:ext cx="495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VNFLCM </a:t>
            </a:r>
            <a:r>
              <a:rPr lang="en-US" dirty="0"/>
              <a:t>call </a:t>
            </a:r>
            <a:r>
              <a:rPr lang="en-US" dirty="0" smtClean="0"/>
              <a:t>GVNFM Driver through Restful API  to invoke the process for granting VNF</a:t>
            </a:r>
          </a:p>
          <a:p>
            <a:pPr marL="342900" indent="-342900">
              <a:buAutoNum type="arabicPeriod"/>
            </a:pPr>
            <a:r>
              <a:rPr lang="en-US" dirty="0" smtClean="0"/>
              <a:t>GVNFM Driver get request from VNFLCM and then sends out a Restful POST to NSLCM.</a:t>
            </a:r>
          </a:p>
          <a:p>
            <a:pPr marL="342900" indent="-342900">
              <a:buAutoNum type="arabicPeriod"/>
            </a:pPr>
            <a:r>
              <a:rPr lang="en-US" dirty="0" smtClean="0"/>
              <a:t>NSLCM received the POST and invoke </a:t>
            </a:r>
            <a:r>
              <a:rPr lang="en-US" dirty="0" err="1" smtClean="0"/>
              <a:t>NFGrant</a:t>
            </a:r>
            <a:r>
              <a:rPr lang="en-US" dirty="0" smtClean="0"/>
              <a:t> class to give out grant information and return the response back to GVNFM Driver</a:t>
            </a:r>
          </a:p>
          <a:p>
            <a:pPr marL="342900" indent="-342900">
              <a:buAutoNum type="arabicPeriod"/>
            </a:pPr>
            <a:r>
              <a:rPr lang="en-US" dirty="0" smtClean="0"/>
              <a:t>GVNFM Driver sends back result to VNFLCM to got through the next steps.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848963" y="3676630"/>
            <a:ext cx="0" cy="649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027774" y="3065494"/>
            <a:ext cx="1240953" cy="1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093700" y="3679717"/>
            <a:ext cx="0" cy="646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0547" y="1959842"/>
            <a:ext cx="139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VNFLCM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7313" y="2376943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</a:t>
            </a:r>
            <a:r>
              <a:rPr lang="en-US" dirty="0" err="1" smtClean="0"/>
              <a:t>pply_grant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27765" y="3011084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apply_grant_to_nfvo</a:t>
            </a:r>
            <a:r>
              <a:rPr lang="en-US" dirty="0"/>
              <a:t>()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575614" y="2696160"/>
            <a:ext cx="0" cy="3933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382231" y="1959842"/>
            <a:ext cx="2107758" cy="36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GVNFM Driver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73559" y="2350181"/>
            <a:ext cx="1865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VnfGrantInfo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407324" y="4405607"/>
            <a:ext cx="137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NSLCM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519154" y="4743715"/>
            <a:ext cx="1458095" cy="369332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NFGrant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517571" y="5229461"/>
            <a:ext cx="1458095" cy="369332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GrantVNF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007241" y="5060750"/>
            <a:ext cx="0" cy="2364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537089" y="5716506"/>
            <a:ext cx="1458095" cy="369332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grant_vnf</a:t>
            </a:r>
            <a:r>
              <a:rPr lang="en-US" dirty="0" smtClean="0"/>
              <a:t>()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007241" y="5566745"/>
            <a:ext cx="0" cy="2364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61465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R3 </a:t>
            </a:r>
            <a:r>
              <a:rPr lang="en-US" altLang="zh-CN" dirty="0" smtClean="0"/>
              <a:t>VFC VNF Grant workflow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21622" y="1887881"/>
            <a:ext cx="2620660" cy="1788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4283235" y="1887881"/>
            <a:ext cx="2305751" cy="1791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4283235" y="4326623"/>
            <a:ext cx="2305751" cy="17579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Arrow Connector 21"/>
          <p:cNvCxnSpPr>
            <a:endCxn id="4" idx="0"/>
          </p:cNvCxnSpPr>
          <p:nvPr/>
        </p:nvCxnSpPr>
        <p:spPr>
          <a:xfrm>
            <a:off x="1731952" y="1248741"/>
            <a:ext cx="0" cy="63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268982" y="2571144"/>
            <a:ext cx="20483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3405447" y="2182711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5995184" y="385188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2" name="Oval 51"/>
          <p:cNvSpPr/>
          <p:nvPr/>
        </p:nvSpPr>
        <p:spPr>
          <a:xfrm>
            <a:off x="4492012" y="385188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4" name="Oval 53"/>
          <p:cNvSpPr/>
          <p:nvPr/>
        </p:nvSpPr>
        <p:spPr>
          <a:xfrm>
            <a:off x="3400144" y="3302112"/>
            <a:ext cx="455468" cy="2944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094484" y="1588483"/>
            <a:ext cx="49564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VNFLCM </a:t>
            </a:r>
            <a:r>
              <a:rPr lang="en-US" dirty="0"/>
              <a:t>call </a:t>
            </a:r>
            <a:r>
              <a:rPr lang="en-US" dirty="0" smtClean="0"/>
              <a:t>GVNFM Driver through Restful API  to invoke the process for granting VNF</a:t>
            </a:r>
          </a:p>
          <a:p>
            <a:pPr marL="342900" indent="-342900">
              <a:buAutoNum type="arabicPeriod"/>
            </a:pPr>
            <a:r>
              <a:rPr lang="en-US" dirty="0" smtClean="0"/>
              <a:t>GVNFM Driver get request from VNFLCM and then sends out a Restful POST to NSLCM.</a:t>
            </a:r>
          </a:p>
          <a:p>
            <a:pPr marL="342900" indent="-342900">
              <a:buAutoNum type="arabicPeriod"/>
            </a:pPr>
            <a:r>
              <a:rPr lang="en-US" dirty="0" smtClean="0"/>
              <a:t>NSLCM received the POST and invoke </a:t>
            </a:r>
            <a:r>
              <a:rPr lang="en-US" dirty="0" err="1" smtClean="0"/>
              <a:t>NFGrant</a:t>
            </a:r>
            <a:r>
              <a:rPr lang="en-US" dirty="0" smtClean="0"/>
              <a:t> class to give out grant information. </a:t>
            </a:r>
            <a:r>
              <a:rPr lang="en-US" dirty="0" smtClean="0">
                <a:solidFill>
                  <a:srgbClr val="FF0000"/>
                </a:solidFill>
              </a:rPr>
              <a:t>NSLCM also check its DB to attach detail </a:t>
            </a:r>
            <a:r>
              <a:rPr lang="en-US" dirty="0" err="1" smtClean="0">
                <a:solidFill>
                  <a:srgbClr val="FF0000"/>
                </a:solidFill>
              </a:rPr>
              <a:t>vdu</a:t>
            </a:r>
            <a:r>
              <a:rPr lang="en-US" dirty="0" smtClean="0">
                <a:solidFill>
                  <a:srgbClr val="FF0000"/>
                </a:solidFill>
              </a:rPr>
              <a:t> flavor information inside the grant response data block</a:t>
            </a:r>
            <a:r>
              <a:rPr lang="en-US" dirty="0" smtClean="0"/>
              <a:t> and return the response back to GVNFM Driver. </a:t>
            </a:r>
          </a:p>
          <a:p>
            <a:pPr marL="342900" indent="-342900">
              <a:buAutoNum type="arabicPeriod"/>
            </a:pPr>
            <a:r>
              <a:rPr lang="en-US" dirty="0" smtClean="0"/>
              <a:t>GVNFM Driver sends back result to VNFLCM to got through the next steps.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848963" y="3676630"/>
            <a:ext cx="0" cy="649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027774" y="3065494"/>
            <a:ext cx="1240953" cy="1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093700" y="3679717"/>
            <a:ext cx="0" cy="646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0547" y="1959842"/>
            <a:ext cx="139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VNFLCM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7313" y="2376943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</a:t>
            </a:r>
            <a:r>
              <a:rPr lang="en-US" dirty="0" err="1" smtClean="0"/>
              <a:t>pply_grant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27765" y="3011084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apply_grant_to_nfvo</a:t>
            </a:r>
            <a:r>
              <a:rPr lang="en-US" dirty="0"/>
              <a:t>()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575614" y="2696160"/>
            <a:ext cx="0" cy="3933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382231" y="1959842"/>
            <a:ext cx="2107758" cy="36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GVNFM Driver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73559" y="2350181"/>
            <a:ext cx="1865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VnfGrantInfo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407324" y="4405607"/>
            <a:ext cx="137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NSLCM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519154" y="4743715"/>
            <a:ext cx="1458095" cy="369332"/>
          </a:xfrm>
          <a:prstGeom prst="rect">
            <a:avLst/>
          </a:prstGeom>
          <a:noFill/>
          <a:ln w="12700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NFGrant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517571" y="5229461"/>
            <a:ext cx="1458095" cy="369332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GrantVNF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007241" y="5060750"/>
            <a:ext cx="0" cy="2364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537089" y="5716506"/>
            <a:ext cx="1458095" cy="369332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grant_vnf</a:t>
            </a:r>
            <a:r>
              <a:rPr lang="en-US" dirty="0" smtClean="0"/>
              <a:t>()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007241" y="5566745"/>
            <a:ext cx="0" cy="2364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91197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ONAP_template</Template>
  <TotalTime>29787</TotalTime>
  <Words>1075</Words>
  <Application>Microsoft Office PowerPoint</Application>
  <PresentationFormat>Widescreen</PresentationFormat>
  <Paragraphs>202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.AppleSystemUIFont</vt:lpstr>
      <vt:lpstr>DengXian</vt:lpstr>
      <vt:lpstr>DengXian Light</vt:lpstr>
      <vt:lpstr>Arial</vt:lpstr>
      <vt:lpstr>Calibri</vt:lpstr>
      <vt:lpstr>Office Theme</vt:lpstr>
      <vt:lpstr>VFC Connect to OOF Detailed Design</vt:lpstr>
      <vt:lpstr>OOF input parameters and values</vt:lpstr>
      <vt:lpstr>Two plans to invoke OOF</vt:lpstr>
      <vt:lpstr>R2 VFC VNF Creation and Instantiation workflow</vt:lpstr>
      <vt:lpstr>R3 VFC VNF Creation and Instantiation workflow</vt:lpstr>
      <vt:lpstr>Two plans to invoke OOF</vt:lpstr>
      <vt:lpstr>R3 VFC VNF Creation and Instantiation workflow</vt:lpstr>
      <vt:lpstr>R2 VFC VNF Grant workflow</vt:lpstr>
      <vt:lpstr>R3 VFC VNF Grant workflow</vt:lpstr>
      <vt:lpstr>Grant output from NSLCM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Addepalli, Srinivasa R</dc:creator>
  <cp:keywords>CTPClassification=:VisualMarkings=, CTPClassification=CTP_PUBLIC:VisualMarkings=, CTPClassification=CTP_NT</cp:keywords>
  <cp:lastModifiedBy>Ying, Ruoyu</cp:lastModifiedBy>
  <cp:revision>466</cp:revision>
  <cp:lastPrinted>2017-09-21T21:17:08Z</cp:lastPrinted>
  <dcterms:created xsi:type="dcterms:W3CDTF">2017-11-06T17:49:59Z</dcterms:created>
  <dcterms:modified xsi:type="dcterms:W3CDTF">2018-08-03T06:58:26Z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2018-08-03 06:58:26Z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CTP_NT</vt:lpwstr>
  </property>
</Properties>
</file>