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7" r:id="rId3"/>
    <p:sldId id="259" r:id="rId4"/>
    <p:sldId id="264" r:id="rId5"/>
    <p:sldId id="258" r:id="rId6"/>
    <p:sldId id="260" r:id="rId7"/>
    <p:sldId id="262" r:id="rId8"/>
    <p:sldId id="263" r:id="rId9"/>
    <p:sldId id="266" r:id="rId10"/>
    <p:sldId id="265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15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29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1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5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0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27" name="Freeform: Shape 26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37" name="Freeform: Shape 36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846" y="5411980"/>
            <a:ext cx="1051560" cy="63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81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3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(no sideb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7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li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707650" cy="1231106"/>
          </a:xfrm>
        </p:spPr>
        <p:txBody>
          <a:bodyPr anchor="b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4709160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8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tl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/>
          <p:cNvSpPr>
            <a:spLocks/>
          </p:cNvSpPr>
          <p:nvPr/>
        </p:nvSpPr>
        <p:spPr bwMode="white">
          <a:xfrm>
            <a:off x="0" y="1587"/>
            <a:ext cx="6607952" cy="6856413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1144191"/>
            <a:ext cx="3568279" cy="1846659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3567112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B3B0C4"/>
                </a:solidFill>
              </a:rPr>
              <a:t>Information Security Level 2 – Sensitive</a:t>
            </a:r>
            <a:br>
              <a:rPr lang="en-US" dirty="0">
                <a:solidFill>
                  <a:srgbClr val="B3B0C4"/>
                </a:solidFill>
              </a:rPr>
            </a:br>
            <a:r>
              <a:rPr lang="en-US" dirty="0">
                <a:solidFill>
                  <a:srgbClr val="B3B0C4"/>
                </a:solidFill>
              </a:rPr>
              <a:t>© 2017 – Proprietary &amp; Confidential Information of Amdocs</a:t>
            </a:r>
          </a:p>
        </p:txBody>
      </p:sp>
      <p:sp>
        <p:nvSpPr>
          <p:cNvPr id="19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B3B0C4"/>
                </a:solidFill>
              </a:rPr>
              <a:t>‹#›</a:t>
            </a:fld>
            <a:endParaRPr lang="en-US" sz="1200" dirty="0">
              <a:solidFill>
                <a:srgbClr val="B3B0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2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ilit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240" y="0"/>
            <a:ext cx="5318760" cy="6858000"/>
          </a:xfrm>
          <a:prstGeom prst="rect">
            <a:avLst/>
          </a:prstGeom>
        </p:spPr>
      </p:pic>
      <p:sp useBgFill="1">
        <p:nvSpPr>
          <p:cNvPr id="9" name="Freeform: Shape 8"/>
          <p:cNvSpPr>
            <a:spLocks/>
          </p:cNvSpPr>
          <p:nvPr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91816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420" y="0"/>
            <a:ext cx="8069580" cy="6858000"/>
          </a:xfrm>
          <a:prstGeom prst="rect">
            <a:avLst/>
          </a:prstGeom>
        </p:spPr>
      </p:pic>
      <p:sp>
        <p:nvSpPr>
          <p:cNvPr id="31" name="Freeform: Shape 13"/>
          <p:cNvSpPr>
            <a:spLocks/>
          </p:cNvSpPr>
          <p:nvPr/>
        </p:nvSpPr>
        <p:spPr bwMode="white">
          <a:xfrm>
            <a:off x="0" y="794"/>
            <a:ext cx="6607952" cy="6857206"/>
          </a:xfrm>
          <a:custGeom>
            <a:avLst/>
            <a:gdLst>
              <a:gd name="connsiteX0" fmla="*/ 0 w 6607952"/>
              <a:gd name="connsiteY0" fmla="*/ 0 h 6856413"/>
              <a:gd name="connsiteX1" fmla="*/ 4144152 w 6607952"/>
              <a:gd name="connsiteY1" fmla="*/ 0 h 6856413"/>
              <a:gd name="connsiteX2" fmla="*/ 6607952 w 6607952"/>
              <a:gd name="connsiteY2" fmla="*/ 6856413 h 6856413"/>
              <a:gd name="connsiteX3" fmla="*/ 0 w 6607952"/>
              <a:gd name="connsiteY3" fmla="*/ 6856413 h 685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52" h="6856413">
                <a:moveTo>
                  <a:pt x="0" y="0"/>
                </a:moveTo>
                <a:lnTo>
                  <a:pt x="4144152" y="0"/>
                </a:lnTo>
                <a:lnTo>
                  <a:pt x="6607952" y="6856413"/>
                </a:lnTo>
                <a:lnTo>
                  <a:pt x="0" y="6856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588" y="1588"/>
            <a:ext cx="12188825" cy="6858000"/>
          </a:xfrm>
          <a:custGeom>
            <a:avLst/>
            <a:gdLst>
              <a:gd name="T0" fmla="*/ 7678 w 7678"/>
              <a:gd name="T1" fmla="*/ 0 h 4320"/>
              <a:gd name="T2" fmla="*/ 0 w 7678"/>
              <a:gd name="T3" fmla="*/ 0 h 4320"/>
              <a:gd name="T4" fmla="*/ 0 w 7678"/>
              <a:gd name="T5" fmla="*/ 379 h 4320"/>
              <a:gd name="T6" fmla="*/ 176 w 7678"/>
              <a:gd name="T7" fmla="*/ 379 h 4320"/>
              <a:gd name="T8" fmla="*/ 1216 w 7678"/>
              <a:gd name="T9" fmla="*/ 3929 h 4320"/>
              <a:gd name="T10" fmla="*/ 0 w 7678"/>
              <a:gd name="T11" fmla="*/ 3929 h 4320"/>
              <a:gd name="T12" fmla="*/ 0 w 7678"/>
              <a:gd name="T13" fmla="*/ 4320 h 4320"/>
              <a:gd name="T14" fmla="*/ 7678 w 7678"/>
              <a:gd name="T15" fmla="*/ 4320 h 4320"/>
              <a:gd name="T16" fmla="*/ 1510 w 7678"/>
              <a:gd name="T17" fmla="*/ 3929 h 4320"/>
              <a:gd name="T18" fmla="*/ 469 w 7678"/>
              <a:gd name="T19" fmla="*/ 379 h 4320"/>
              <a:gd name="T20" fmla="*/ 808 w 7678"/>
              <a:gd name="T21" fmla="*/ 379 h 4320"/>
              <a:gd name="T22" fmla="*/ 1848 w 7678"/>
              <a:gd name="T23" fmla="*/ 3929 h 4320"/>
              <a:gd name="T24" fmla="*/ 1510 w 7678"/>
              <a:gd name="T25" fmla="*/ 3929 h 4320"/>
              <a:gd name="T26" fmla="*/ 2170 w 7678"/>
              <a:gd name="T27" fmla="*/ 3929 h 4320"/>
              <a:gd name="T28" fmla="*/ 1130 w 7678"/>
              <a:gd name="T29" fmla="*/ 379 h 4320"/>
              <a:gd name="T30" fmla="*/ 3421 w 7678"/>
              <a:gd name="T31" fmla="*/ 379 h 4320"/>
              <a:gd name="T32" fmla="*/ 4461 w 7678"/>
              <a:gd name="T33" fmla="*/ 3929 h 4320"/>
              <a:gd name="T34" fmla="*/ 2170 w 7678"/>
              <a:gd name="T35" fmla="*/ 3929 h 4320"/>
              <a:gd name="T36" fmla="*/ 4519 w 7678"/>
              <a:gd name="T37" fmla="*/ 3929 h 4320"/>
              <a:gd name="T38" fmla="*/ 3479 w 7678"/>
              <a:gd name="T39" fmla="*/ 379 h 4320"/>
              <a:gd name="T40" fmla="*/ 3542 w 7678"/>
              <a:gd name="T41" fmla="*/ 379 h 4320"/>
              <a:gd name="T42" fmla="*/ 4583 w 7678"/>
              <a:gd name="T43" fmla="*/ 3929 h 4320"/>
              <a:gd name="T44" fmla="*/ 4519 w 7678"/>
              <a:gd name="T45" fmla="*/ 392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78" h="4320">
                <a:moveTo>
                  <a:pt x="7678" y="0"/>
                </a:moveTo>
                <a:lnTo>
                  <a:pt x="0" y="0"/>
                </a:lnTo>
                <a:lnTo>
                  <a:pt x="0" y="379"/>
                </a:lnTo>
                <a:lnTo>
                  <a:pt x="176" y="379"/>
                </a:lnTo>
                <a:lnTo>
                  <a:pt x="1216" y="3929"/>
                </a:lnTo>
                <a:lnTo>
                  <a:pt x="0" y="3929"/>
                </a:lnTo>
                <a:lnTo>
                  <a:pt x="0" y="4320"/>
                </a:lnTo>
                <a:lnTo>
                  <a:pt x="7678" y="4320"/>
                </a:lnTo>
                <a:moveTo>
                  <a:pt x="1510" y="3929"/>
                </a:moveTo>
                <a:lnTo>
                  <a:pt x="469" y="379"/>
                </a:lnTo>
                <a:lnTo>
                  <a:pt x="808" y="379"/>
                </a:lnTo>
                <a:lnTo>
                  <a:pt x="1848" y="3929"/>
                </a:lnTo>
                <a:lnTo>
                  <a:pt x="1510" y="3929"/>
                </a:lnTo>
                <a:moveTo>
                  <a:pt x="2170" y="3929"/>
                </a:moveTo>
                <a:lnTo>
                  <a:pt x="1130" y="379"/>
                </a:lnTo>
                <a:lnTo>
                  <a:pt x="3421" y="379"/>
                </a:lnTo>
                <a:lnTo>
                  <a:pt x="4461" y="3929"/>
                </a:lnTo>
                <a:lnTo>
                  <a:pt x="2170" y="3929"/>
                </a:lnTo>
                <a:moveTo>
                  <a:pt x="4519" y="3929"/>
                </a:moveTo>
                <a:lnTo>
                  <a:pt x="3479" y="379"/>
                </a:lnTo>
                <a:lnTo>
                  <a:pt x="3542" y="379"/>
                </a:lnTo>
                <a:lnTo>
                  <a:pt x="4583" y="3929"/>
                </a:lnTo>
                <a:lnTo>
                  <a:pt x="4519" y="39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3829545"/>
            <a:ext cx="4709160" cy="7191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0" name="Freeform: Shape 44"/>
          <p:cNvSpPr>
            <a:spLocks/>
          </p:cNvSpPr>
          <p:nvPr/>
        </p:nvSpPr>
        <p:spPr bwMode="auto">
          <a:xfrm flipH="1">
            <a:off x="546521" y="3373621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6521" y="1759744"/>
            <a:ext cx="4505770" cy="1231106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30" name="Rectangle 2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12" name="Picture 1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65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7498080" cy="5806440"/>
          </a:xfrm>
          <a:prstGeom prst="rect">
            <a:avLst/>
          </a:prstGeom>
        </p:spPr>
      </p:pic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7575" y="4026609"/>
            <a:ext cx="4375150" cy="307777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Freeform: Shape 44"/>
          <p:cNvSpPr>
            <a:spLocks/>
          </p:cNvSpPr>
          <p:nvPr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20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22" name="Freeform: Shape 21"/>
          <p:cNvSpPr>
            <a:spLocks/>
          </p:cNvSpPr>
          <p:nvPr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90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7475220" cy="5806440"/>
          </a:xfrm>
          <a:prstGeom prst="rect">
            <a:avLst/>
          </a:prstGeom>
        </p:spPr>
      </p:pic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0"/>
            <a:ext cx="12214226" cy="6858000"/>
          </a:xfrm>
          <a:custGeom>
            <a:avLst/>
            <a:gdLst>
              <a:gd name="T0" fmla="*/ 0 w 7694"/>
              <a:gd name="T1" fmla="*/ 4320 h 4320"/>
              <a:gd name="T2" fmla="*/ 7694 w 7694"/>
              <a:gd name="T3" fmla="*/ 4320 h 4320"/>
              <a:gd name="T4" fmla="*/ 7694 w 7694"/>
              <a:gd name="T5" fmla="*/ 0 h 4320"/>
              <a:gd name="T6" fmla="*/ 0 w 7694"/>
              <a:gd name="T7" fmla="*/ 0 h 4320"/>
              <a:gd name="T8" fmla="*/ 0 w 7694"/>
              <a:gd name="T9" fmla="*/ 354 h 4320"/>
              <a:gd name="T10" fmla="*/ 179 w 7694"/>
              <a:gd name="T11" fmla="*/ 354 h 4320"/>
              <a:gd name="T12" fmla="*/ 1238 w 7694"/>
              <a:gd name="T13" fmla="*/ 3966 h 4320"/>
              <a:gd name="T14" fmla="*/ 0 w 7694"/>
              <a:gd name="T15" fmla="*/ 3966 h 4320"/>
              <a:gd name="T16" fmla="*/ 0 w 7694"/>
              <a:gd name="T17" fmla="*/ 4320 h 4320"/>
              <a:gd name="T18" fmla="*/ 3607 w 7694"/>
              <a:gd name="T19" fmla="*/ 354 h 4320"/>
              <a:gd name="T20" fmla="*/ 4668 w 7694"/>
              <a:gd name="T21" fmla="*/ 3966 h 4320"/>
              <a:gd name="T22" fmla="*/ 4604 w 7694"/>
              <a:gd name="T23" fmla="*/ 3966 h 4320"/>
              <a:gd name="T24" fmla="*/ 3543 w 7694"/>
              <a:gd name="T25" fmla="*/ 354 h 4320"/>
              <a:gd name="T26" fmla="*/ 3607 w 7694"/>
              <a:gd name="T27" fmla="*/ 354 h 4320"/>
              <a:gd name="T28" fmla="*/ 3485 w 7694"/>
              <a:gd name="T29" fmla="*/ 354 h 4320"/>
              <a:gd name="T30" fmla="*/ 4544 w 7694"/>
              <a:gd name="T31" fmla="*/ 3966 h 4320"/>
              <a:gd name="T32" fmla="*/ 2209 w 7694"/>
              <a:gd name="T33" fmla="*/ 3966 h 4320"/>
              <a:gd name="T34" fmla="*/ 1150 w 7694"/>
              <a:gd name="T35" fmla="*/ 354 h 4320"/>
              <a:gd name="T36" fmla="*/ 3485 w 7694"/>
              <a:gd name="T37" fmla="*/ 354 h 4320"/>
              <a:gd name="T38" fmla="*/ 478 w 7694"/>
              <a:gd name="T39" fmla="*/ 354 h 4320"/>
              <a:gd name="T40" fmla="*/ 822 w 7694"/>
              <a:gd name="T41" fmla="*/ 354 h 4320"/>
              <a:gd name="T42" fmla="*/ 1882 w 7694"/>
              <a:gd name="T43" fmla="*/ 3966 h 4320"/>
              <a:gd name="T44" fmla="*/ 1537 w 7694"/>
              <a:gd name="T45" fmla="*/ 3966 h 4320"/>
              <a:gd name="T46" fmla="*/ 478 w 7694"/>
              <a:gd name="T47" fmla="*/ 35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94" h="4320">
                <a:moveTo>
                  <a:pt x="0" y="4320"/>
                </a:moveTo>
                <a:lnTo>
                  <a:pt x="7694" y="4320"/>
                </a:lnTo>
                <a:lnTo>
                  <a:pt x="7694" y="0"/>
                </a:lnTo>
                <a:lnTo>
                  <a:pt x="0" y="0"/>
                </a:lnTo>
                <a:lnTo>
                  <a:pt x="0" y="354"/>
                </a:lnTo>
                <a:lnTo>
                  <a:pt x="179" y="354"/>
                </a:lnTo>
                <a:lnTo>
                  <a:pt x="1238" y="3966"/>
                </a:lnTo>
                <a:lnTo>
                  <a:pt x="0" y="3966"/>
                </a:lnTo>
                <a:lnTo>
                  <a:pt x="0" y="4320"/>
                </a:lnTo>
                <a:close/>
                <a:moveTo>
                  <a:pt x="3607" y="354"/>
                </a:moveTo>
                <a:lnTo>
                  <a:pt x="4668" y="3966"/>
                </a:lnTo>
                <a:lnTo>
                  <a:pt x="4604" y="3966"/>
                </a:lnTo>
                <a:lnTo>
                  <a:pt x="3543" y="354"/>
                </a:lnTo>
                <a:lnTo>
                  <a:pt x="3607" y="354"/>
                </a:lnTo>
                <a:close/>
                <a:moveTo>
                  <a:pt x="3485" y="354"/>
                </a:moveTo>
                <a:lnTo>
                  <a:pt x="4544" y="3966"/>
                </a:lnTo>
                <a:lnTo>
                  <a:pt x="2209" y="3966"/>
                </a:lnTo>
                <a:lnTo>
                  <a:pt x="1150" y="354"/>
                </a:lnTo>
                <a:lnTo>
                  <a:pt x="3485" y="354"/>
                </a:lnTo>
                <a:close/>
                <a:moveTo>
                  <a:pt x="478" y="354"/>
                </a:moveTo>
                <a:lnTo>
                  <a:pt x="822" y="354"/>
                </a:lnTo>
                <a:lnTo>
                  <a:pt x="1882" y="3966"/>
                </a:lnTo>
                <a:lnTo>
                  <a:pt x="1537" y="3966"/>
                </a:lnTo>
                <a:lnTo>
                  <a:pt x="47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: Shape 23"/>
          <p:cNvSpPr>
            <a:spLocks/>
          </p:cNvSpPr>
          <p:nvPr/>
        </p:nvSpPr>
        <p:spPr bwMode="auto">
          <a:xfrm>
            <a:off x="378341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7575" y="2003489"/>
            <a:ext cx="4375150" cy="1231106"/>
          </a:xfrm>
        </p:spPr>
        <p:txBody>
          <a:bodyPr anchor="b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7575" y="4026609"/>
            <a:ext cx="4375150" cy="307777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reeform: Shape 44"/>
          <p:cNvSpPr>
            <a:spLocks/>
          </p:cNvSpPr>
          <p:nvPr/>
        </p:nvSpPr>
        <p:spPr bwMode="auto">
          <a:xfrm flipH="1">
            <a:off x="7267575" y="3594026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15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54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5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6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0" name="Freeform: Shape 59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61" name="Freeform: Shape 60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24" name="Freeform: Shape 9"/>
          <p:cNvSpPr>
            <a:spLocks/>
          </p:cNvSpPr>
          <p:nvPr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547688"/>
            <a:ext cx="12192000" cy="5738811"/>
            <a:chOff x="0" y="547688"/>
            <a:chExt cx="12192000" cy="5738811"/>
          </a:xfrm>
        </p:grpSpPr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8505746" y="547688"/>
              <a:ext cx="3065010" cy="5738811"/>
            </a:xfrm>
            <a:custGeom>
              <a:avLst/>
              <a:gdLst>
                <a:gd name="T0" fmla="*/ 1896 w 1896"/>
                <a:gd name="T1" fmla="*/ 3550 h 3550"/>
                <a:gd name="T2" fmla="*/ 1025 w 1896"/>
                <a:gd name="T3" fmla="*/ 3550 h 3550"/>
                <a:gd name="T4" fmla="*/ 0 w 1896"/>
                <a:gd name="T5" fmla="*/ 0 h 3550"/>
                <a:gd name="T6" fmla="*/ 871 w 1896"/>
                <a:gd name="T7" fmla="*/ 0 h 3550"/>
                <a:gd name="T8" fmla="*/ 1896 w 1896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6" h="3550">
                  <a:moveTo>
                    <a:pt x="1896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1896" y="3550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3140363" y="547688"/>
              <a:ext cx="4206306" cy="5738811"/>
            </a:xfrm>
            <a:custGeom>
              <a:avLst/>
              <a:gdLst>
                <a:gd name="T0" fmla="*/ 2602 w 2602"/>
                <a:gd name="T1" fmla="*/ 3550 h 3550"/>
                <a:gd name="T2" fmla="*/ 1025 w 2602"/>
                <a:gd name="T3" fmla="*/ 3550 h 3550"/>
                <a:gd name="T4" fmla="*/ 0 w 2602"/>
                <a:gd name="T5" fmla="*/ 0 h 3550"/>
                <a:gd name="T6" fmla="*/ 1578 w 2602"/>
                <a:gd name="T7" fmla="*/ 0 h 3550"/>
                <a:gd name="T8" fmla="*/ 2602 w 2602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2" h="3550">
                  <a:moveTo>
                    <a:pt x="2602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1578" y="0"/>
                  </a:lnTo>
                  <a:lnTo>
                    <a:pt x="2602" y="355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 userDrawn="1"/>
          </p:nvSpPr>
          <p:spPr bwMode="auto">
            <a:xfrm>
              <a:off x="990329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4 w 1358"/>
                <a:gd name="T3" fmla="*/ 3550 h 3550"/>
                <a:gd name="T4" fmla="*/ 0 w 1358"/>
                <a:gd name="T5" fmla="*/ 0 h 3550"/>
                <a:gd name="T6" fmla="*/ 332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4" y="3550"/>
                  </a:lnTo>
                  <a:lnTo>
                    <a:pt x="0" y="0"/>
                  </a:lnTo>
                  <a:lnTo>
                    <a:pt x="332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 userDrawn="1"/>
          </p:nvSpPr>
          <p:spPr bwMode="auto">
            <a:xfrm>
              <a:off x="6766321" y="547688"/>
              <a:ext cx="2195297" cy="5738811"/>
            </a:xfrm>
            <a:custGeom>
              <a:avLst/>
              <a:gdLst>
                <a:gd name="T0" fmla="*/ 1358 w 1358"/>
                <a:gd name="T1" fmla="*/ 3550 h 3550"/>
                <a:gd name="T2" fmla="*/ 1025 w 1358"/>
                <a:gd name="T3" fmla="*/ 3550 h 3550"/>
                <a:gd name="T4" fmla="*/ 0 w 1358"/>
                <a:gd name="T5" fmla="*/ 0 h 3550"/>
                <a:gd name="T6" fmla="*/ 333 w 1358"/>
                <a:gd name="T7" fmla="*/ 0 h 3550"/>
                <a:gd name="T8" fmla="*/ 1358 w 135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3550">
                  <a:moveTo>
                    <a:pt x="135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333" y="0"/>
                  </a:lnTo>
                  <a:lnTo>
                    <a:pt x="1358" y="355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 userDrawn="1"/>
          </p:nvSpPr>
          <p:spPr bwMode="auto">
            <a:xfrm>
              <a:off x="1704852" y="547688"/>
              <a:ext cx="1808938" cy="5738811"/>
            </a:xfrm>
            <a:custGeom>
              <a:avLst/>
              <a:gdLst>
                <a:gd name="T0" fmla="*/ 1119 w 1119"/>
                <a:gd name="T1" fmla="*/ 3550 h 3550"/>
                <a:gd name="T2" fmla="*/ 1025 w 1119"/>
                <a:gd name="T3" fmla="*/ 3550 h 3550"/>
                <a:gd name="T4" fmla="*/ 0 w 1119"/>
                <a:gd name="T5" fmla="*/ 0 h 3550"/>
                <a:gd name="T6" fmla="*/ 95 w 1119"/>
                <a:gd name="T7" fmla="*/ 0 h 3550"/>
                <a:gd name="T8" fmla="*/ 1119 w 1119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3550">
                  <a:moveTo>
                    <a:pt x="1119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95" y="0"/>
                  </a:lnTo>
                  <a:lnTo>
                    <a:pt x="1119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 userDrawn="1"/>
          </p:nvSpPr>
          <p:spPr bwMode="auto">
            <a:xfrm>
              <a:off x="5781832" y="547688"/>
              <a:ext cx="1758824" cy="5738811"/>
            </a:xfrm>
            <a:custGeom>
              <a:avLst/>
              <a:gdLst>
                <a:gd name="T0" fmla="*/ 1088 w 1088"/>
                <a:gd name="T1" fmla="*/ 3550 h 3550"/>
                <a:gd name="T2" fmla="*/ 1025 w 1088"/>
                <a:gd name="T3" fmla="*/ 3550 h 3550"/>
                <a:gd name="T4" fmla="*/ 0 w 1088"/>
                <a:gd name="T5" fmla="*/ 0 h 3550"/>
                <a:gd name="T6" fmla="*/ 62 w 1088"/>
                <a:gd name="T7" fmla="*/ 0 h 3550"/>
                <a:gd name="T8" fmla="*/ 1088 w 1088"/>
                <a:gd name="T9" fmla="*/ 3550 h 3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8" h="3550">
                  <a:moveTo>
                    <a:pt x="1088" y="3550"/>
                  </a:moveTo>
                  <a:lnTo>
                    <a:pt x="1025" y="3550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088" y="3550"/>
                  </a:lnTo>
                  <a:close/>
                </a:path>
              </a:pathLst>
            </a:custGeom>
            <a:solidFill>
              <a:srgbClr val="EC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0" name="Freeform: Shape 49"/>
            <p:cNvSpPr>
              <a:spLocks/>
            </p:cNvSpPr>
            <p:nvPr userDrawn="1"/>
          </p:nvSpPr>
          <p:spPr bwMode="auto">
            <a:xfrm>
              <a:off x="10437543" y="547688"/>
              <a:ext cx="1754457" cy="5738811"/>
            </a:xfrm>
            <a:custGeom>
              <a:avLst/>
              <a:gdLst>
                <a:gd name="connsiteX0" fmla="*/ 0 w 1754457"/>
                <a:gd name="connsiteY0" fmla="*/ 0 h 5738811"/>
                <a:gd name="connsiteX1" fmla="*/ 205304 w 1754457"/>
                <a:gd name="connsiteY1" fmla="*/ 0 h 5738811"/>
                <a:gd name="connsiteX2" fmla="*/ 1754457 w 1754457"/>
                <a:gd name="connsiteY2" fmla="*/ 5365358 h 5738811"/>
                <a:gd name="connsiteX3" fmla="*/ 1754457 w 1754457"/>
                <a:gd name="connsiteY3" fmla="*/ 5738811 h 5738811"/>
                <a:gd name="connsiteX4" fmla="*/ 1656981 w 1754457"/>
                <a:gd name="connsiteY4" fmla="*/ 5738811 h 573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457" h="5738811">
                  <a:moveTo>
                    <a:pt x="0" y="0"/>
                  </a:moveTo>
                  <a:lnTo>
                    <a:pt x="205304" y="0"/>
                  </a:lnTo>
                  <a:lnTo>
                    <a:pt x="1754457" y="5365358"/>
                  </a:lnTo>
                  <a:lnTo>
                    <a:pt x="1754457" y="5738811"/>
                  </a:lnTo>
                  <a:lnTo>
                    <a:pt x="1656981" y="5738811"/>
                  </a:lnTo>
                  <a:close/>
                </a:path>
              </a:pathLst>
            </a:custGeom>
            <a:solidFill>
              <a:srgbClr val="EF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/>
            </a:p>
          </p:txBody>
        </p:sp>
        <p:sp>
          <p:nvSpPr>
            <p:cNvPr id="51" name="Freeform: Shape 50"/>
            <p:cNvSpPr>
              <a:spLocks/>
            </p:cNvSpPr>
            <p:nvPr userDrawn="1"/>
          </p:nvSpPr>
          <p:spPr bwMode="auto">
            <a:xfrm>
              <a:off x="0" y="550921"/>
              <a:ext cx="2178506" cy="5735578"/>
            </a:xfrm>
            <a:custGeom>
              <a:avLst/>
              <a:gdLst>
                <a:gd name="connsiteX0" fmla="*/ 0 w 2178506"/>
                <a:gd name="connsiteY0" fmla="*/ 0 h 5735578"/>
                <a:gd name="connsiteX1" fmla="*/ 519909 w 2178506"/>
                <a:gd name="connsiteY1" fmla="*/ 0 h 5735578"/>
                <a:gd name="connsiteX2" fmla="*/ 2178506 w 2178506"/>
                <a:gd name="connsiteY2" fmla="*/ 5735578 h 5735578"/>
                <a:gd name="connsiteX3" fmla="*/ 0 w 2178506"/>
                <a:gd name="connsiteY3" fmla="*/ 5735578 h 5735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8506" h="5735578">
                  <a:moveTo>
                    <a:pt x="0" y="0"/>
                  </a:moveTo>
                  <a:lnTo>
                    <a:pt x="519909" y="0"/>
                  </a:lnTo>
                  <a:lnTo>
                    <a:pt x="2178506" y="5735578"/>
                  </a:lnTo>
                  <a:lnTo>
                    <a:pt x="0" y="5735578"/>
                  </a:lnTo>
                  <a:close/>
                </a:path>
              </a:pathLst>
            </a:custGeom>
            <a:solidFill>
              <a:srgbClr val="F5F6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dirty="0"/>
            </a:p>
          </p:txBody>
        </p:sp>
      </p:grpSp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9275" y="1830745"/>
            <a:ext cx="11093450" cy="615553"/>
          </a:xfrm>
        </p:spPr>
        <p:txBody>
          <a:bodyPr anchor="b" anchorCtr="0"/>
          <a:lstStyle>
            <a:lvl1pPr algn="ctr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48218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67" name="Freeform: Shape 44"/>
          <p:cNvSpPr>
            <a:spLocks/>
          </p:cNvSpPr>
          <p:nvPr/>
        </p:nvSpPr>
        <p:spPr bwMode="auto">
          <a:xfrm flipH="1">
            <a:off x="5775960" y="3392424"/>
            <a:ext cx="640080" cy="73152"/>
          </a:xfrm>
          <a:custGeom>
            <a:avLst/>
            <a:gdLst>
              <a:gd name="connsiteX0" fmla="*/ 833364 w 866779"/>
              <a:gd name="connsiteY0" fmla="*/ 91133 h 91133"/>
              <a:gd name="connsiteX1" fmla="*/ 0 w 866779"/>
              <a:gd name="connsiteY1" fmla="*/ 91133 h 91133"/>
              <a:gd name="connsiteX2" fmla="*/ 742 w 866779"/>
              <a:gd name="connsiteY2" fmla="*/ 89110 h 91133"/>
              <a:gd name="connsiteX3" fmla="*/ 0 w 866779"/>
              <a:gd name="connsiteY3" fmla="*/ 89108 h 91133"/>
              <a:gd name="connsiteX4" fmla="*/ 33416 w 866779"/>
              <a:gd name="connsiteY4" fmla="*/ 0 h 91133"/>
              <a:gd name="connsiteX5" fmla="*/ 866779 w 866779"/>
              <a:gd name="connsiteY5" fmla="*/ 0 h 91133"/>
              <a:gd name="connsiteX6" fmla="*/ 866037 w 866779"/>
              <a:gd name="connsiteY6" fmla="*/ 2024 h 91133"/>
              <a:gd name="connsiteX7" fmla="*/ 866779 w 866779"/>
              <a:gd name="connsiteY7" fmla="*/ 2025 h 9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779" h="91133">
                <a:moveTo>
                  <a:pt x="833364" y="91133"/>
                </a:moveTo>
                <a:lnTo>
                  <a:pt x="0" y="91133"/>
                </a:lnTo>
                <a:lnTo>
                  <a:pt x="742" y="89110"/>
                </a:lnTo>
                <a:lnTo>
                  <a:pt x="0" y="89108"/>
                </a:lnTo>
                <a:lnTo>
                  <a:pt x="33416" y="0"/>
                </a:lnTo>
                <a:lnTo>
                  <a:pt x="866779" y="0"/>
                </a:lnTo>
                <a:lnTo>
                  <a:pt x="866037" y="2024"/>
                </a:lnTo>
                <a:lnTo>
                  <a:pt x="866779" y="2025"/>
                </a:lnTo>
                <a:close/>
              </a:path>
            </a:pathLst>
          </a:custGeom>
          <a:gradFill flip="none" rotWithShape="1">
            <a:gsLst>
              <a:gs pos="100000">
                <a:srgbClr val="FDB515"/>
              </a:gs>
              <a:gs pos="0">
                <a:srgbClr val="EC008C"/>
              </a:gs>
            </a:gsLst>
            <a:lin ang="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9275" y="2628076"/>
            <a:ext cx="11093450" cy="5254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3514" y="6419031"/>
            <a:ext cx="1359211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50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30883" y="3075057"/>
            <a:ext cx="27302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F0302020204030204"/>
                <a:ea typeface="+mj-ea"/>
                <a:cs typeface="+mj-cs"/>
              </a:rPr>
              <a:t>Thank you</a:t>
            </a:r>
          </a:p>
        </p:txBody>
      </p:sp>
      <p:sp>
        <p:nvSpPr>
          <p:cNvPr id="15" name="Freeform: Shape 9"/>
          <p:cNvSpPr>
            <a:spLocks/>
          </p:cNvSpPr>
          <p:nvPr/>
        </p:nvSpPr>
        <p:spPr bwMode="auto">
          <a:xfrm flipH="1">
            <a:off x="4770120" y="3012450"/>
            <a:ext cx="2651760" cy="73152"/>
          </a:xfrm>
          <a:custGeom>
            <a:avLst/>
            <a:gdLst>
              <a:gd name="connsiteX0" fmla="*/ 2714641 w 2825755"/>
              <a:gd name="connsiteY0" fmla="*/ 91440 h 91440"/>
              <a:gd name="connsiteX1" fmla="*/ 64310 w 2825755"/>
              <a:gd name="connsiteY1" fmla="*/ 91440 h 91440"/>
              <a:gd name="connsiteX2" fmla="*/ 64310 w 2825755"/>
              <a:gd name="connsiteY2" fmla="*/ 91133 h 91440"/>
              <a:gd name="connsiteX3" fmla="*/ 0 w 2825755"/>
              <a:gd name="connsiteY3" fmla="*/ 91133 h 91440"/>
              <a:gd name="connsiteX4" fmla="*/ 33415 w 2825755"/>
              <a:gd name="connsiteY4" fmla="*/ 0 h 91440"/>
              <a:gd name="connsiteX5" fmla="*/ 64310 w 2825755"/>
              <a:gd name="connsiteY5" fmla="*/ 75 h 91440"/>
              <a:gd name="connsiteX6" fmla="*/ 64310 w 2825755"/>
              <a:gd name="connsiteY6" fmla="*/ 0 h 91440"/>
              <a:gd name="connsiteX7" fmla="*/ 1992392 w 2825755"/>
              <a:gd name="connsiteY7" fmla="*/ 0 h 91440"/>
              <a:gd name="connsiteX8" fmla="*/ 2714641 w 2825755"/>
              <a:gd name="connsiteY8" fmla="*/ 0 h 91440"/>
              <a:gd name="connsiteX9" fmla="*/ 2825755 w 2825755"/>
              <a:gd name="connsiteY9" fmla="*/ 0 h 91440"/>
              <a:gd name="connsiteX10" fmla="*/ 2792340 w 2825755"/>
              <a:gd name="connsiteY10" fmla="*/ 91133 h 91440"/>
              <a:gd name="connsiteX11" fmla="*/ 2714641 w 2825755"/>
              <a:gd name="connsiteY11" fmla="*/ 90944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5755" h="91440">
                <a:moveTo>
                  <a:pt x="2714641" y="91440"/>
                </a:moveTo>
                <a:lnTo>
                  <a:pt x="64310" y="91440"/>
                </a:lnTo>
                <a:lnTo>
                  <a:pt x="64310" y="91133"/>
                </a:lnTo>
                <a:lnTo>
                  <a:pt x="0" y="91133"/>
                </a:lnTo>
                <a:lnTo>
                  <a:pt x="33415" y="0"/>
                </a:lnTo>
                <a:lnTo>
                  <a:pt x="64310" y="75"/>
                </a:lnTo>
                <a:lnTo>
                  <a:pt x="64310" y="0"/>
                </a:lnTo>
                <a:lnTo>
                  <a:pt x="1992392" y="0"/>
                </a:lnTo>
                <a:lnTo>
                  <a:pt x="2714641" y="0"/>
                </a:lnTo>
                <a:lnTo>
                  <a:pt x="2825755" y="0"/>
                </a:lnTo>
                <a:lnTo>
                  <a:pt x="2792340" y="91133"/>
                </a:lnTo>
                <a:lnTo>
                  <a:pt x="2714641" y="909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2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89024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20796BFA-74BB-4ED7-8324-A1A2BF1DA8F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3022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05" y="521208"/>
            <a:ext cx="10517716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0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3" y="6302344"/>
            <a:ext cx="448734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fld id="{20796BFA-74BB-4ED7-8324-A1A2BF1DA8F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0051" y="6150161"/>
            <a:ext cx="369208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178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476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987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19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249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497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26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67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340" y="502920"/>
            <a:ext cx="6423660" cy="5852160"/>
          </a:xfrm>
          <a:prstGeom prst="rect">
            <a:avLst/>
          </a:prstGeom>
        </p:spPr>
      </p:pic>
      <p:sp useBgFill="1">
        <p:nvSpPr>
          <p:cNvPr id="29" name="Freeform 5"/>
          <p:cNvSpPr>
            <a:spLocks noChangeAspect="1" noEditPoints="1"/>
          </p:cNvSpPr>
          <p:nvPr/>
        </p:nvSpPr>
        <p:spPr bwMode="auto">
          <a:xfrm>
            <a:off x="5559634" y="3175"/>
            <a:ext cx="6632366" cy="6858000"/>
          </a:xfrm>
          <a:custGeom>
            <a:avLst/>
            <a:gdLst>
              <a:gd name="T0" fmla="*/ 4174 w 4174"/>
              <a:gd name="T1" fmla="*/ 0 h 4316"/>
              <a:gd name="T2" fmla="*/ 0 w 4174"/>
              <a:gd name="T3" fmla="*/ 0 h 4316"/>
              <a:gd name="T4" fmla="*/ 0 w 4174"/>
              <a:gd name="T5" fmla="*/ 4316 h 4316"/>
              <a:gd name="T6" fmla="*/ 4174 w 4174"/>
              <a:gd name="T7" fmla="*/ 4316 h 4316"/>
              <a:gd name="T8" fmla="*/ 4174 w 4174"/>
              <a:gd name="T9" fmla="*/ 3962 h 4316"/>
              <a:gd name="T10" fmla="*/ 4013 w 4174"/>
              <a:gd name="T11" fmla="*/ 3962 h 4316"/>
              <a:gd name="T12" fmla="*/ 2959 w 4174"/>
              <a:gd name="T13" fmla="*/ 354 h 4316"/>
              <a:gd name="T14" fmla="*/ 3301 w 4174"/>
              <a:gd name="T15" fmla="*/ 354 h 4316"/>
              <a:gd name="T16" fmla="*/ 4174 w 4174"/>
              <a:gd name="T17" fmla="*/ 3341 h 4316"/>
              <a:gd name="T18" fmla="*/ 4174 w 4174"/>
              <a:gd name="T19" fmla="*/ 2322 h 4316"/>
              <a:gd name="T20" fmla="*/ 3598 w 4174"/>
              <a:gd name="T21" fmla="*/ 354 h 4316"/>
              <a:gd name="T22" fmla="*/ 4174 w 4174"/>
              <a:gd name="T23" fmla="*/ 354 h 4316"/>
              <a:gd name="T24" fmla="*/ 4174 w 4174"/>
              <a:gd name="T25" fmla="*/ 0 h 4316"/>
              <a:gd name="T26" fmla="*/ 1242 w 4174"/>
              <a:gd name="T27" fmla="*/ 3962 h 4316"/>
              <a:gd name="T28" fmla="*/ 186 w 4174"/>
              <a:gd name="T29" fmla="*/ 354 h 4316"/>
              <a:gd name="T30" fmla="*/ 250 w 4174"/>
              <a:gd name="T31" fmla="*/ 354 h 4316"/>
              <a:gd name="T32" fmla="*/ 1305 w 4174"/>
              <a:gd name="T33" fmla="*/ 3962 h 4316"/>
              <a:gd name="T34" fmla="*/ 1242 w 4174"/>
              <a:gd name="T35" fmla="*/ 3962 h 4316"/>
              <a:gd name="T36" fmla="*/ 3687 w 4174"/>
              <a:gd name="T37" fmla="*/ 3962 h 4316"/>
              <a:gd name="T38" fmla="*/ 1363 w 4174"/>
              <a:gd name="T39" fmla="*/ 3962 h 4316"/>
              <a:gd name="T40" fmla="*/ 309 w 4174"/>
              <a:gd name="T41" fmla="*/ 354 h 4316"/>
              <a:gd name="T42" fmla="*/ 2633 w 4174"/>
              <a:gd name="T43" fmla="*/ 354 h 4316"/>
              <a:gd name="T44" fmla="*/ 3687 w 4174"/>
              <a:gd name="T45" fmla="*/ 3962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74" h="4316">
                <a:moveTo>
                  <a:pt x="4174" y="0"/>
                </a:moveTo>
                <a:lnTo>
                  <a:pt x="0" y="0"/>
                </a:lnTo>
                <a:lnTo>
                  <a:pt x="0" y="4316"/>
                </a:lnTo>
                <a:lnTo>
                  <a:pt x="4174" y="4316"/>
                </a:lnTo>
                <a:lnTo>
                  <a:pt x="4174" y="3962"/>
                </a:lnTo>
                <a:lnTo>
                  <a:pt x="4013" y="3962"/>
                </a:lnTo>
                <a:lnTo>
                  <a:pt x="2959" y="354"/>
                </a:lnTo>
                <a:lnTo>
                  <a:pt x="3301" y="354"/>
                </a:lnTo>
                <a:lnTo>
                  <a:pt x="4174" y="3341"/>
                </a:lnTo>
                <a:lnTo>
                  <a:pt x="4174" y="2322"/>
                </a:lnTo>
                <a:lnTo>
                  <a:pt x="3598" y="354"/>
                </a:lnTo>
                <a:lnTo>
                  <a:pt x="4174" y="354"/>
                </a:lnTo>
                <a:lnTo>
                  <a:pt x="4174" y="0"/>
                </a:lnTo>
                <a:close/>
                <a:moveTo>
                  <a:pt x="1242" y="3962"/>
                </a:moveTo>
                <a:lnTo>
                  <a:pt x="186" y="354"/>
                </a:lnTo>
                <a:lnTo>
                  <a:pt x="250" y="354"/>
                </a:lnTo>
                <a:lnTo>
                  <a:pt x="1305" y="3962"/>
                </a:lnTo>
                <a:lnTo>
                  <a:pt x="1242" y="3962"/>
                </a:lnTo>
                <a:close/>
                <a:moveTo>
                  <a:pt x="3687" y="3962"/>
                </a:moveTo>
                <a:lnTo>
                  <a:pt x="1363" y="3962"/>
                </a:lnTo>
                <a:lnTo>
                  <a:pt x="309" y="354"/>
                </a:lnTo>
                <a:lnTo>
                  <a:pt x="2633" y="354"/>
                </a:lnTo>
                <a:lnTo>
                  <a:pt x="3687" y="3962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Freeform: Shape 30"/>
          <p:cNvSpPr>
            <a:spLocks/>
          </p:cNvSpPr>
          <p:nvPr/>
        </p:nvSpPr>
        <p:spPr bwMode="auto">
          <a:xfrm>
            <a:off x="9936487" y="561974"/>
            <a:ext cx="1771683" cy="5724525"/>
          </a:xfrm>
          <a:custGeom>
            <a:avLst/>
            <a:gdLst>
              <a:gd name="connsiteX0" fmla="*/ 0 w 1771683"/>
              <a:gd name="connsiteY0" fmla="*/ 0 h 5724525"/>
              <a:gd name="connsiteX1" fmla="*/ 91133 w 1771683"/>
              <a:gd name="connsiteY1" fmla="*/ 0 h 5724525"/>
              <a:gd name="connsiteX2" fmla="*/ 1771683 w 1771683"/>
              <a:gd name="connsiteY2" fmla="*/ 5724525 h 5724525"/>
              <a:gd name="connsiteX3" fmla="*/ 1668106 w 1771683"/>
              <a:gd name="connsiteY3" fmla="*/ 5724525 h 572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83" h="5724525">
                <a:moveTo>
                  <a:pt x="0" y="0"/>
                </a:moveTo>
                <a:lnTo>
                  <a:pt x="91133" y="0"/>
                </a:lnTo>
                <a:lnTo>
                  <a:pt x="1771683" y="5724525"/>
                </a:lnTo>
                <a:lnTo>
                  <a:pt x="1668106" y="5724525"/>
                </a:lnTo>
                <a:close/>
              </a:path>
            </a:pathLst>
          </a:cu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0" name="Freeform 39"/>
          <p:cNvSpPr>
            <a:spLocks/>
          </p:cNvSpPr>
          <p:nvPr/>
        </p:nvSpPr>
        <p:spPr bwMode="auto">
          <a:xfrm>
            <a:off x="8505746" y="547688"/>
            <a:ext cx="3065010" cy="5738811"/>
          </a:xfrm>
          <a:custGeom>
            <a:avLst/>
            <a:gdLst>
              <a:gd name="T0" fmla="*/ 1896 w 1896"/>
              <a:gd name="T1" fmla="*/ 3550 h 3550"/>
              <a:gd name="T2" fmla="*/ 1025 w 1896"/>
              <a:gd name="T3" fmla="*/ 3550 h 3550"/>
              <a:gd name="T4" fmla="*/ 0 w 1896"/>
              <a:gd name="T5" fmla="*/ 0 h 3550"/>
              <a:gd name="T6" fmla="*/ 871 w 1896"/>
              <a:gd name="T7" fmla="*/ 0 h 3550"/>
              <a:gd name="T8" fmla="*/ 1896 w 1896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6" h="3550">
                <a:moveTo>
                  <a:pt x="1896" y="3550"/>
                </a:moveTo>
                <a:lnTo>
                  <a:pt x="1025" y="3550"/>
                </a:lnTo>
                <a:lnTo>
                  <a:pt x="0" y="0"/>
                </a:lnTo>
                <a:lnTo>
                  <a:pt x="871" y="0"/>
                </a:lnTo>
                <a:lnTo>
                  <a:pt x="1896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41"/>
          <p:cNvSpPr>
            <a:spLocks/>
          </p:cNvSpPr>
          <p:nvPr/>
        </p:nvSpPr>
        <p:spPr bwMode="auto">
          <a:xfrm>
            <a:off x="3140363" y="547688"/>
            <a:ext cx="4206306" cy="5738811"/>
          </a:xfrm>
          <a:custGeom>
            <a:avLst/>
            <a:gdLst>
              <a:gd name="T0" fmla="*/ 2602 w 2602"/>
              <a:gd name="T1" fmla="*/ 3550 h 3550"/>
              <a:gd name="T2" fmla="*/ 1025 w 2602"/>
              <a:gd name="T3" fmla="*/ 3550 h 3550"/>
              <a:gd name="T4" fmla="*/ 0 w 2602"/>
              <a:gd name="T5" fmla="*/ 0 h 3550"/>
              <a:gd name="T6" fmla="*/ 1578 w 2602"/>
              <a:gd name="T7" fmla="*/ 0 h 3550"/>
              <a:gd name="T8" fmla="*/ 2602 w 260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2" h="3550">
                <a:moveTo>
                  <a:pt x="2602" y="3550"/>
                </a:moveTo>
                <a:lnTo>
                  <a:pt x="1025" y="3550"/>
                </a:lnTo>
                <a:lnTo>
                  <a:pt x="0" y="0"/>
                </a:lnTo>
                <a:lnTo>
                  <a:pt x="1578" y="0"/>
                </a:lnTo>
                <a:lnTo>
                  <a:pt x="260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3"/>
          <p:cNvSpPr>
            <a:spLocks/>
          </p:cNvSpPr>
          <p:nvPr/>
        </p:nvSpPr>
        <p:spPr bwMode="auto">
          <a:xfrm>
            <a:off x="990329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4 w 1358"/>
              <a:gd name="T3" fmla="*/ 3550 h 3550"/>
              <a:gd name="T4" fmla="*/ 0 w 1358"/>
              <a:gd name="T5" fmla="*/ 0 h 3550"/>
              <a:gd name="T6" fmla="*/ 332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4" y="3550"/>
                </a:lnTo>
                <a:lnTo>
                  <a:pt x="0" y="0"/>
                </a:lnTo>
                <a:lnTo>
                  <a:pt x="332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5"/>
          <p:cNvSpPr>
            <a:spLocks/>
          </p:cNvSpPr>
          <p:nvPr/>
        </p:nvSpPr>
        <p:spPr bwMode="auto">
          <a:xfrm>
            <a:off x="6766321" y="547688"/>
            <a:ext cx="2195297" cy="5738811"/>
          </a:xfrm>
          <a:custGeom>
            <a:avLst/>
            <a:gdLst>
              <a:gd name="T0" fmla="*/ 1358 w 1358"/>
              <a:gd name="T1" fmla="*/ 3550 h 3550"/>
              <a:gd name="T2" fmla="*/ 1025 w 1358"/>
              <a:gd name="T3" fmla="*/ 3550 h 3550"/>
              <a:gd name="T4" fmla="*/ 0 w 1358"/>
              <a:gd name="T5" fmla="*/ 0 h 3550"/>
              <a:gd name="T6" fmla="*/ 333 w 1358"/>
              <a:gd name="T7" fmla="*/ 0 h 3550"/>
              <a:gd name="T8" fmla="*/ 1358 w 135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8" h="3550">
                <a:moveTo>
                  <a:pt x="1358" y="3550"/>
                </a:moveTo>
                <a:lnTo>
                  <a:pt x="1025" y="3550"/>
                </a:lnTo>
                <a:lnTo>
                  <a:pt x="0" y="0"/>
                </a:lnTo>
                <a:lnTo>
                  <a:pt x="333" y="0"/>
                </a:lnTo>
                <a:lnTo>
                  <a:pt x="135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7"/>
          <p:cNvSpPr>
            <a:spLocks/>
          </p:cNvSpPr>
          <p:nvPr/>
        </p:nvSpPr>
        <p:spPr bwMode="auto">
          <a:xfrm>
            <a:off x="1704852" y="547688"/>
            <a:ext cx="1808938" cy="5738811"/>
          </a:xfrm>
          <a:custGeom>
            <a:avLst/>
            <a:gdLst>
              <a:gd name="T0" fmla="*/ 1119 w 1119"/>
              <a:gd name="T1" fmla="*/ 3550 h 3550"/>
              <a:gd name="T2" fmla="*/ 1025 w 1119"/>
              <a:gd name="T3" fmla="*/ 3550 h 3550"/>
              <a:gd name="T4" fmla="*/ 0 w 1119"/>
              <a:gd name="T5" fmla="*/ 0 h 3550"/>
              <a:gd name="T6" fmla="*/ 95 w 1119"/>
              <a:gd name="T7" fmla="*/ 0 h 3550"/>
              <a:gd name="T8" fmla="*/ 1119 w 1119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9" h="3550">
                <a:moveTo>
                  <a:pt x="1119" y="3550"/>
                </a:moveTo>
                <a:lnTo>
                  <a:pt x="1025" y="3550"/>
                </a:lnTo>
                <a:lnTo>
                  <a:pt x="0" y="0"/>
                </a:lnTo>
                <a:lnTo>
                  <a:pt x="95" y="0"/>
                </a:lnTo>
                <a:lnTo>
                  <a:pt x="1119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9"/>
          <p:cNvSpPr>
            <a:spLocks/>
          </p:cNvSpPr>
          <p:nvPr/>
        </p:nvSpPr>
        <p:spPr bwMode="auto">
          <a:xfrm>
            <a:off x="5781832" y="547688"/>
            <a:ext cx="1758824" cy="5738811"/>
          </a:xfrm>
          <a:custGeom>
            <a:avLst/>
            <a:gdLst>
              <a:gd name="T0" fmla="*/ 1088 w 1088"/>
              <a:gd name="T1" fmla="*/ 3550 h 3550"/>
              <a:gd name="T2" fmla="*/ 1025 w 1088"/>
              <a:gd name="T3" fmla="*/ 3550 h 3550"/>
              <a:gd name="T4" fmla="*/ 0 w 1088"/>
              <a:gd name="T5" fmla="*/ 0 h 3550"/>
              <a:gd name="T6" fmla="*/ 62 w 1088"/>
              <a:gd name="T7" fmla="*/ 0 h 3550"/>
              <a:gd name="T8" fmla="*/ 1088 w 1088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8" h="3550">
                <a:moveTo>
                  <a:pt x="1088" y="3550"/>
                </a:moveTo>
                <a:lnTo>
                  <a:pt x="1025" y="3550"/>
                </a:lnTo>
                <a:lnTo>
                  <a:pt x="0" y="0"/>
                </a:lnTo>
                <a:lnTo>
                  <a:pt x="62" y="0"/>
                </a:lnTo>
                <a:lnTo>
                  <a:pt x="1088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1"/>
          <p:cNvSpPr>
            <a:spLocks/>
          </p:cNvSpPr>
          <p:nvPr/>
        </p:nvSpPr>
        <p:spPr bwMode="auto">
          <a:xfrm>
            <a:off x="10437543" y="547688"/>
            <a:ext cx="1862285" cy="5738811"/>
          </a:xfrm>
          <a:custGeom>
            <a:avLst/>
            <a:gdLst>
              <a:gd name="T0" fmla="*/ 1152 w 1152"/>
              <a:gd name="T1" fmla="*/ 3550 h 3550"/>
              <a:gd name="T2" fmla="*/ 1025 w 1152"/>
              <a:gd name="T3" fmla="*/ 3550 h 3550"/>
              <a:gd name="T4" fmla="*/ 0 w 1152"/>
              <a:gd name="T5" fmla="*/ 0 h 3550"/>
              <a:gd name="T6" fmla="*/ 127 w 1152"/>
              <a:gd name="T7" fmla="*/ 0 h 3550"/>
              <a:gd name="T8" fmla="*/ 1152 w 1152"/>
              <a:gd name="T9" fmla="*/ 3550 h 3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3550">
                <a:moveTo>
                  <a:pt x="1152" y="3550"/>
                </a:moveTo>
                <a:lnTo>
                  <a:pt x="1025" y="3550"/>
                </a:lnTo>
                <a:lnTo>
                  <a:pt x="0" y="0"/>
                </a:lnTo>
                <a:lnTo>
                  <a:pt x="127" y="0"/>
                </a:lnTo>
                <a:lnTo>
                  <a:pt x="1152" y="3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3"/>
          <p:cNvSpPr>
            <a:spLocks/>
          </p:cNvSpPr>
          <p:nvPr/>
        </p:nvSpPr>
        <p:spPr bwMode="auto">
          <a:xfrm>
            <a:off x="-89537" y="550921"/>
            <a:ext cx="2268043" cy="5735578"/>
          </a:xfrm>
          <a:custGeom>
            <a:avLst/>
            <a:gdLst>
              <a:gd name="T0" fmla="*/ 1403 w 1403"/>
              <a:gd name="T1" fmla="*/ 3548 h 3548"/>
              <a:gd name="T2" fmla="*/ 0 w 1403"/>
              <a:gd name="T3" fmla="*/ 3548 h 3548"/>
              <a:gd name="T4" fmla="*/ 0 w 1403"/>
              <a:gd name="T5" fmla="*/ 0 h 3548"/>
              <a:gd name="T6" fmla="*/ 377 w 1403"/>
              <a:gd name="T7" fmla="*/ 0 h 3548"/>
              <a:gd name="T8" fmla="*/ 1403 w 1403"/>
              <a:gd name="T9" fmla="*/ 3548 h 3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" h="3548">
                <a:moveTo>
                  <a:pt x="1403" y="3548"/>
                </a:moveTo>
                <a:lnTo>
                  <a:pt x="0" y="3548"/>
                </a:lnTo>
                <a:lnTo>
                  <a:pt x="0" y="0"/>
                </a:lnTo>
                <a:lnTo>
                  <a:pt x="377" y="0"/>
                </a:lnTo>
                <a:lnTo>
                  <a:pt x="1403" y="35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8640" y="1830745"/>
            <a:ext cx="5547360" cy="615553"/>
          </a:xfrm>
        </p:spPr>
        <p:txBody>
          <a:bodyPr anchor="b" anchorCtr="0"/>
          <a:lstStyle>
            <a:lvl1pPr algn="l">
              <a:defRPr sz="400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3886384"/>
            <a:ext cx="5547360" cy="482183"/>
          </a:xfrm>
        </p:spPr>
        <p:txBody>
          <a:bodyPr wrap="square">
            <a:spAutoFit/>
          </a:bodyPr>
          <a:lstStyle>
            <a:lvl1pPr marL="0" indent="0" algn="l">
              <a:spcBef>
                <a:spcPts val="400"/>
              </a:spcBef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50" name="Rectangle 2049"/>
          <p:cNvSpPr/>
          <p:nvPr/>
        </p:nvSpPr>
        <p:spPr>
          <a:xfrm>
            <a:off x="0" y="0"/>
            <a:ext cx="12188952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" y="2628076"/>
            <a:ext cx="5547360" cy="525463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subtitle style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73" y="5967121"/>
            <a:ext cx="21237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94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86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773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154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0CF1-8752-4D26-AF76-5025ADC1D4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7379-08A1-4256-81ED-9FE8875A0A9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2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518364"/>
          </a:xfrm>
        </p:spPr>
        <p:txBody>
          <a:bodyPr>
            <a:spAutoFit/>
          </a:bodyPr>
          <a:lstStyle>
            <a:lvl1pPr>
              <a:defRPr sz="2000"/>
            </a:lvl1pPr>
            <a:lvl2pPr marL="231775" indent="0">
              <a:defRPr sz="1800">
                <a:solidFill>
                  <a:schemeClr val="tx1"/>
                </a:solidFill>
              </a:defRPr>
            </a:lvl2pPr>
            <a:lvl3pPr marL="404813" indent="0">
              <a:defRPr sz="1600">
                <a:solidFill>
                  <a:schemeClr val="tx1"/>
                </a:solidFill>
              </a:defRPr>
            </a:lvl3pPr>
            <a:lvl4pPr marL="509588" indent="57150">
              <a:defRPr sz="1400">
                <a:solidFill>
                  <a:schemeClr val="tx1"/>
                </a:solidFill>
              </a:defRPr>
            </a:lvl4pPr>
            <a:lvl5pPr marL="682625" indent="0"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3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521" y="554669"/>
            <a:ext cx="11091672" cy="449354"/>
          </a:xfrm>
        </p:spPr>
        <p:txBody>
          <a:bodyPr bIns="18288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139217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57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2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head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524000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954" y="106496"/>
            <a:ext cx="11095037" cy="441192"/>
          </a:xfrm>
        </p:spPr>
        <p:txBody>
          <a:bodyPr anchor="b" anchorCtr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51565"/>
            <a:ext cx="11091672" cy="449354"/>
          </a:xfrm>
        </p:spPr>
        <p:txBody>
          <a:bodyPr vert="horz" wrap="square" lIns="0" tIns="0" rIns="0" bIns="18288" rtlCol="0" anchor="b" anchorCtr="0">
            <a:spAutoFit/>
          </a:bodyPr>
          <a:lstStyle>
            <a:lvl1pPr>
              <a:defRPr lang="en-US" sz="280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0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380" y="0"/>
            <a:ext cx="5341620" cy="6858000"/>
          </a:xfrm>
          <a:prstGeom prst="rect">
            <a:avLst/>
          </a:prstGeom>
        </p:spPr>
      </p:pic>
      <p:sp>
        <p:nvSpPr>
          <p:cNvPr id="8" name="Freeform: Shape 7"/>
          <p:cNvSpPr>
            <a:spLocks/>
          </p:cNvSpPr>
          <p:nvPr/>
        </p:nvSpPr>
        <p:spPr bwMode="white">
          <a:xfrm>
            <a:off x="4087906" y="794"/>
            <a:ext cx="5312070" cy="6857206"/>
          </a:xfrm>
          <a:custGeom>
            <a:avLst/>
            <a:gdLst>
              <a:gd name="connsiteX0" fmla="*/ 0 w 5312070"/>
              <a:gd name="connsiteY0" fmla="*/ 0 h 6857206"/>
              <a:gd name="connsiteX1" fmla="*/ 2848270 w 5312070"/>
              <a:gd name="connsiteY1" fmla="*/ 0 h 6857206"/>
              <a:gd name="connsiteX2" fmla="*/ 5312070 w 5312070"/>
              <a:gd name="connsiteY2" fmla="*/ 6857206 h 6857206"/>
              <a:gd name="connsiteX3" fmla="*/ 0 w 5312070"/>
              <a:gd name="connsiteY3" fmla="*/ 6857206 h 68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070" h="6857206">
                <a:moveTo>
                  <a:pt x="0" y="0"/>
                </a:moveTo>
                <a:lnTo>
                  <a:pt x="2848270" y="0"/>
                </a:lnTo>
                <a:lnTo>
                  <a:pt x="5312070" y="6857206"/>
                </a:lnTo>
                <a:lnTo>
                  <a:pt x="0" y="6857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93888"/>
            <a:ext cx="1109167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47688" y="1013824"/>
            <a:ext cx="11095037" cy="441192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Body Header text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46521" y="504702"/>
            <a:ext cx="11091672" cy="4985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485" y="6382383"/>
            <a:ext cx="393012" cy="29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1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688" y="1524000"/>
            <a:ext cx="5273992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1524000"/>
            <a:ext cx="5267873" cy="177484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0" indent="0">
              <a:buFont typeface="Wingdings" panose="05000000000000000000" pitchFamily="2" charset="2"/>
              <a:buNone/>
              <a:defRPr/>
            </a:lvl2pPr>
            <a:lvl3pPr marL="0" indent="0">
              <a:buFont typeface="Wingdings" panose="05000000000000000000" pitchFamily="2" charset="2"/>
              <a:buNone/>
              <a:defRPr/>
            </a:lvl3pPr>
            <a:lvl4pPr marL="0" indent="0">
              <a:buFont typeface="Wingdings" panose="05000000000000000000" pitchFamily="2" charset="2"/>
              <a:buNone/>
              <a:defRPr/>
            </a:lvl4pPr>
            <a:lvl5pPr marL="0" indent="0"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-3392424" y="3392424"/>
            <a:ext cx="6858000" cy="73152"/>
          </a:xfrm>
          <a:prstGeom prst="rect">
            <a:avLst/>
          </a:prstGeom>
          <a:gradFill flip="none" rotWithShape="1">
            <a:gsLst>
              <a:gs pos="0">
                <a:srgbClr val="FDB515"/>
              </a:gs>
              <a:gs pos="100000">
                <a:srgbClr val="EC00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485" y="6382383"/>
            <a:ext cx="393012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7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6521" y="450025"/>
            <a:ext cx="11091672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24000"/>
            <a:ext cx="11091672" cy="4747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178533" y="63473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E7CA0"/>
                </a:solidFill>
              </a:rPr>
              <a:t>Information Security Level 2 – Sensitive</a:t>
            </a:r>
            <a:br>
              <a:rPr lang="en-US" dirty="0">
                <a:solidFill>
                  <a:srgbClr val="6E7CA0"/>
                </a:solidFill>
              </a:rPr>
            </a:br>
            <a:r>
              <a:rPr lang="en-US" dirty="0">
                <a:solidFill>
                  <a:srgbClr val="6E7CA0"/>
                </a:solidFill>
              </a:rPr>
              <a:t>© 2017 – Proprietary &amp; Confidential Information of Amdocs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548640" y="6347385"/>
            <a:ext cx="62989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8C81157-9992-4BD3-B8A9-14B1E5882052}" type="slidenum">
              <a:rPr lang="en-US" sz="1200" smtClean="0">
                <a:solidFill>
                  <a:srgbClr val="6E7CA0"/>
                </a:solidFill>
              </a:rPr>
              <a:t>‹#›</a:t>
            </a:fld>
            <a:endParaRPr lang="en-US" sz="1200" dirty="0">
              <a:solidFill>
                <a:srgbClr val="6E7C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1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>
          <a:solidFill>
            <a:srgbClr val="626469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3840">
          <p15:clr>
            <a:srgbClr val="A4A3A4"/>
          </p15:clr>
        </p15:guide>
        <p15:guide id="4294967295" orient="horz" pos="3960">
          <p15:clr>
            <a:srgbClr val="F26B43"/>
          </p15:clr>
        </p15:guide>
        <p15:guide id="4294967295" orient="horz" pos="345">
          <p15:clr>
            <a:srgbClr val="F26B43"/>
          </p15:clr>
        </p15:guide>
        <p15:guide id="4294967295" pos="345">
          <p15:clr>
            <a:srgbClr val="F26B43"/>
          </p15:clr>
        </p15:guide>
        <p15:guide id="4294967295" pos="7334">
          <p15:clr>
            <a:srgbClr val="F26B43"/>
          </p15:clr>
        </p15:guide>
        <p15:guide id="4294967295" orient="horz" pos="960">
          <p15:clr>
            <a:srgbClr val="A4A3A4"/>
          </p15:clr>
        </p15:guide>
        <p15:guide id="4294967295" orient="horz" pos="2160">
          <p15:clr>
            <a:srgbClr val="A4A3A4"/>
          </p15:clr>
        </p15:guide>
        <p15:guide id="4294967295" orient="horz" pos="632">
          <p15:clr>
            <a:srgbClr val="A4A3A4"/>
          </p15:clr>
        </p15:guide>
        <p15:guide id="4294967295" orient="horz" pos="1193">
          <p15:clr>
            <a:srgbClr val="A4A3A4"/>
          </p15:clr>
        </p15:guide>
        <p15:guide id="4294967295" orient="horz" pos="1422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C0CF1-8752-4D26-AF76-5025ADC1D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7/30/2018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27379-08A1-4256-81ED-9FE8875A0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5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POMBA" TargetMode="External"/><Relationship Id="rId2" Type="http://schemas.openxmlformats.org/officeDocument/2006/relationships/hyperlink" Target="https://wiki.onap.org/download/attachments/25434845/POMBA%20Introduction.pptx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POMBA ONAP Auditing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7937" y="3886384"/>
            <a:ext cx="7096126" cy="215444"/>
          </a:xfrm>
        </p:spPr>
        <p:txBody>
          <a:bodyPr/>
          <a:lstStyle/>
          <a:p>
            <a:r>
              <a:rPr lang="en-US" dirty="0" smtClean="0"/>
              <a:t>Aug 2, 2018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First Working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5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29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POMBA?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615553"/>
          </a:xfrm>
        </p:spPr>
        <p:txBody>
          <a:bodyPr/>
          <a:lstStyle/>
          <a:p>
            <a:r>
              <a:rPr lang="en-US" dirty="0" smtClean="0"/>
              <a:t>Post Orchestration Model-Based Audit (POMBA) is intended to highlight data integrity issues in ONAP.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424" y="2139553"/>
            <a:ext cx="6855359" cy="435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Bent Arrow 144"/>
          <p:cNvSpPr/>
          <p:nvPr/>
        </p:nvSpPr>
        <p:spPr>
          <a:xfrm rot="5400000" flipH="1">
            <a:off x="10472032" y="2160422"/>
            <a:ext cx="1266839" cy="1168092"/>
          </a:xfrm>
          <a:prstGeom prst="bentArrow">
            <a:avLst>
              <a:gd name="adj1" fmla="val 25000"/>
              <a:gd name="adj2" fmla="val 26677"/>
              <a:gd name="adj3" fmla="val 25000"/>
              <a:gd name="adj4" fmla="val 43750"/>
            </a:avLst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235" y="311769"/>
            <a:ext cx="1801091" cy="1809132"/>
          </a:xfrm>
          <a:prstGeom prst="rect">
            <a:avLst/>
          </a:prstGeom>
        </p:spPr>
      </p:pic>
      <p:grpSp>
        <p:nvGrpSpPr>
          <p:cNvPr id="134" name="Group 133"/>
          <p:cNvGrpSpPr/>
          <p:nvPr/>
        </p:nvGrpSpPr>
        <p:grpSpPr>
          <a:xfrm>
            <a:off x="6092356" y="2342572"/>
            <a:ext cx="4340899" cy="2839027"/>
            <a:chOff x="222169" y="471356"/>
            <a:chExt cx="11747662" cy="5915288"/>
          </a:xfrm>
        </p:grpSpPr>
        <p:sp>
          <p:nvSpPr>
            <p:cNvPr id="5" name="矩形 54"/>
            <p:cNvSpPr/>
            <p:nvPr/>
          </p:nvSpPr>
          <p:spPr bwMode="auto">
            <a:xfrm>
              <a:off x="3493346" y="1048111"/>
              <a:ext cx="8260488" cy="4026426"/>
            </a:xfrm>
            <a:prstGeom prst="rect">
              <a:avLst/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1828800" marR="0" lvl="0" indent="-22225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         Run-time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63159" y="2109223"/>
              <a:ext cx="2289164" cy="423181"/>
            </a:xfrm>
            <a:prstGeom prst="rect">
              <a:avLst/>
            </a:prstGeom>
            <a:solidFill>
              <a:srgbClr val="CC9900"/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567548" y="5593159"/>
              <a:ext cx="6894314" cy="40675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" name="矩形 69"/>
            <p:cNvSpPr/>
            <p:nvPr/>
          </p:nvSpPr>
          <p:spPr bwMode="auto">
            <a:xfrm>
              <a:off x="4210139" y="6020249"/>
              <a:ext cx="7251723" cy="366395"/>
            </a:xfrm>
            <a:prstGeom prst="rect">
              <a:avLst/>
            </a:prstGeom>
            <a:solidFill>
              <a:srgbClr val="6699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Infrastructure</a:t>
              </a:r>
            </a:p>
          </p:txBody>
        </p:sp>
        <p:sp>
          <p:nvSpPr>
            <p:cNvPr id="9" name="圆角矩形 188"/>
            <p:cNvSpPr/>
            <p:nvPr/>
          </p:nvSpPr>
          <p:spPr bwMode="auto">
            <a:xfrm>
              <a:off x="5799082" y="6081132"/>
              <a:ext cx="101694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OpenStack</a:t>
              </a:r>
            </a:p>
          </p:txBody>
        </p:sp>
        <p:sp>
          <p:nvSpPr>
            <p:cNvPr id="10" name="圆角矩形 65"/>
            <p:cNvSpPr/>
            <p:nvPr/>
          </p:nvSpPr>
          <p:spPr bwMode="auto">
            <a:xfrm>
              <a:off x="9080483" y="6081132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Azure</a:t>
              </a:r>
            </a:p>
          </p:txBody>
        </p:sp>
        <p:sp>
          <p:nvSpPr>
            <p:cNvPr id="11" name="圆角矩形 66"/>
            <p:cNvSpPr/>
            <p:nvPr/>
          </p:nvSpPr>
          <p:spPr bwMode="auto">
            <a:xfrm>
              <a:off x="6923331" y="6081132"/>
              <a:ext cx="91133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VMware</a:t>
              </a:r>
            </a:p>
          </p:txBody>
        </p:sp>
        <p:sp>
          <p:nvSpPr>
            <p:cNvPr id="12" name="圆角矩形 67"/>
            <p:cNvSpPr/>
            <p:nvPr/>
          </p:nvSpPr>
          <p:spPr bwMode="auto">
            <a:xfrm>
              <a:off x="7976324" y="6081132"/>
              <a:ext cx="1016942" cy="247650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RackSpace</a:t>
              </a:r>
            </a:p>
          </p:txBody>
        </p:sp>
        <p:sp>
          <p:nvSpPr>
            <p:cNvPr id="13" name="圆角矩形 68"/>
            <p:cNvSpPr/>
            <p:nvPr/>
          </p:nvSpPr>
          <p:spPr bwMode="auto">
            <a:xfrm>
              <a:off x="9928074" y="6081132"/>
              <a:ext cx="1055071" cy="247650"/>
            </a:xfrm>
            <a:prstGeom prst="roundRect">
              <a:avLst>
                <a:gd name="adj" fmla="val 12823"/>
              </a:avLst>
            </a:prstGeom>
            <a:solidFill>
              <a:srgbClr val="92D05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Peripherals</a:t>
              </a:r>
            </a:p>
          </p:txBody>
        </p:sp>
        <p:sp>
          <p:nvSpPr>
            <p:cNvPr id="14" name="Arrow: Down 138"/>
            <p:cNvSpPr/>
            <p:nvPr/>
          </p:nvSpPr>
          <p:spPr>
            <a:xfrm>
              <a:off x="4279632" y="5007120"/>
              <a:ext cx="239161" cy="1003986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5" name="Arrow: Down 139"/>
            <p:cNvSpPr/>
            <p:nvPr/>
          </p:nvSpPr>
          <p:spPr>
            <a:xfrm>
              <a:off x="6926696" y="4972974"/>
              <a:ext cx="239161" cy="609934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6" name="Arrow: Down 140"/>
            <p:cNvSpPr/>
            <p:nvPr/>
          </p:nvSpPr>
          <p:spPr>
            <a:xfrm>
              <a:off x="8862544" y="4960247"/>
              <a:ext cx="239161" cy="640193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7" name="Arrow: Down 149"/>
            <p:cNvSpPr/>
            <p:nvPr/>
          </p:nvSpPr>
          <p:spPr>
            <a:xfrm>
              <a:off x="10652817" y="5427162"/>
              <a:ext cx="239161" cy="195738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18" name="圆角矩形 28"/>
            <p:cNvSpPr/>
            <p:nvPr/>
          </p:nvSpPr>
          <p:spPr>
            <a:xfrm>
              <a:off x="860412" y="1419728"/>
              <a:ext cx="2519869" cy="3237616"/>
            </a:xfrm>
            <a:prstGeom prst="roundRect">
              <a:avLst>
                <a:gd name="adj" fmla="val 6026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92"/>
            <p:cNvSpPr/>
            <p:nvPr/>
          </p:nvSpPr>
          <p:spPr bwMode="auto">
            <a:xfrm>
              <a:off x="222169" y="1034474"/>
              <a:ext cx="3206124" cy="3686801"/>
            </a:xfrm>
            <a:prstGeom prst="rect">
              <a:avLst/>
            </a:prstGeom>
            <a:noFill/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7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Design-time (SDC)</a:t>
              </a:r>
            </a:p>
          </p:txBody>
        </p:sp>
        <p:sp>
          <p:nvSpPr>
            <p:cNvPr id="20" name="圆角矩形 25"/>
            <p:cNvSpPr/>
            <p:nvPr/>
          </p:nvSpPr>
          <p:spPr>
            <a:xfrm>
              <a:off x="878153" y="2413150"/>
              <a:ext cx="2502127" cy="41554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500" dirty="0">
                  <a:latin typeface="+mn-lt"/>
                  <a:ea typeface="微软雅黑" panose="020B0503020204020204" pitchFamily="34" charset="-122"/>
                </a:rPr>
                <a:t>Policy Creation &amp; Validation</a:t>
              </a:r>
            </a:p>
          </p:txBody>
        </p:sp>
        <p:sp>
          <p:nvSpPr>
            <p:cNvPr id="21" name="圆角矩形 26"/>
            <p:cNvSpPr/>
            <p:nvPr/>
          </p:nvSpPr>
          <p:spPr>
            <a:xfrm>
              <a:off x="878153" y="2862133"/>
              <a:ext cx="2484259" cy="3517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hangingPunct="1">
                <a:buClr>
                  <a:srgbClr val="CC9900"/>
                </a:buClr>
                <a:defRPr/>
              </a:pPr>
              <a:r>
                <a:rPr lang="en-US" altLang="zh-CN" sz="5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Analytic Application Design</a:t>
              </a:r>
            </a:p>
          </p:txBody>
        </p:sp>
        <p:sp>
          <p:nvSpPr>
            <p:cNvPr id="22" name="圆角矩形 27"/>
            <p:cNvSpPr/>
            <p:nvPr/>
          </p:nvSpPr>
          <p:spPr>
            <a:xfrm>
              <a:off x="240831" y="4721276"/>
              <a:ext cx="2691541" cy="708004"/>
            </a:xfrm>
            <a:prstGeom prst="roundRect">
              <a:avLst>
                <a:gd name="adj" fmla="val 9873"/>
              </a:avLst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500" dirty="0">
                  <a:latin typeface="+mn-lt"/>
                  <a:ea typeface="微软雅黑" panose="020B0503020204020204" pitchFamily="34" charset="-122"/>
                </a:rPr>
                <a:t>Recipe / Engineering Rules &amp; Policy Distribution</a:t>
              </a:r>
            </a:p>
          </p:txBody>
        </p:sp>
        <p:sp>
          <p:nvSpPr>
            <p:cNvPr id="23" name="圆角矩形 29"/>
            <p:cNvSpPr/>
            <p:nvPr/>
          </p:nvSpPr>
          <p:spPr>
            <a:xfrm rot="16200000">
              <a:off x="-271130" y="1935360"/>
              <a:ext cx="1629714" cy="60579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VNF/PNF SDK</a:t>
              </a:r>
            </a:p>
          </p:txBody>
        </p:sp>
        <p:sp>
          <p:nvSpPr>
            <p:cNvPr id="24" name="圆角矩形 55"/>
            <p:cNvSpPr/>
            <p:nvPr/>
          </p:nvSpPr>
          <p:spPr>
            <a:xfrm>
              <a:off x="240831" y="662824"/>
              <a:ext cx="5495336" cy="377458"/>
            </a:xfrm>
            <a:prstGeom prst="roundRect">
              <a:avLst>
                <a:gd name="adj" fmla="val 16483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ONAP Portal – Design Studio &amp; Dashboard</a:t>
              </a:r>
            </a:p>
          </p:txBody>
        </p:sp>
        <p:sp>
          <p:nvSpPr>
            <p:cNvPr id="25" name="圆角矩形 25"/>
            <p:cNvSpPr/>
            <p:nvPr/>
          </p:nvSpPr>
          <p:spPr>
            <a:xfrm>
              <a:off x="878153" y="1507923"/>
              <a:ext cx="2515917" cy="44209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50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Resource Onboarding</a:t>
              </a:r>
            </a:p>
          </p:txBody>
        </p:sp>
        <p:sp>
          <p:nvSpPr>
            <p:cNvPr id="26" name="圆角矩形 20"/>
            <p:cNvSpPr/>
            <p:nvPr/>
          </p:nvSpPr>
          <p:spPr>
            <a:xfrm>
              <a:off x="878153" y="1983462"/>
              <a:ext cx="2515917" cy="39624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50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Service &amp; Product Design</a:t>
              </a:r>
              <a:endParaRPr lang="zh-CN" altLang="en-US" sz="500" kern="12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55"/>
            <p:cNvSpPr/>
            <p:nvPr/>
          </p:nvSpPr>
          <p:spPr>
            <a:xfrm>
              <a:off x="6271921" y="478942"/>
              <a:ext cx="2120048" cy="380617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OSS</a:t>
              </a:r>
            </a:p>
          </p:txBody>
        </p:sp>
        <p:sp>
          <p:nvSpPr>
            <p:cNvPr id="28" name="圆角矩形 55"/>
            <p:cNvSpPr/>
            <p:nvPr/>
          </p:nvSpPr>
          <p:spPr>
            <a:xfrm>
              <a:off x="8800468" y="471356"/>
              <a:ext cx="2318714" cy="380617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BSS</a:t>
              </a:r>
            </a:p>
          </p:txBody>
        </p:sp>
        <p:sp>
          <p:nvSpPr>
            <p:cNvPr id="29" name="Flowchart: Magnetic Disk 28"/>
            <p:cNvSpPr/>
            <p:nvPr/>
          </p:nvSpPr>
          <p:spPr>
            <a:xfrm>
              <a:off x="942721" y="3244062"/>
              <a:ext cx="2372692" cy="1354993"/>
            </a:xfrm>
            <a:prstGeom prst="flowChartMagneticDisk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44585" y="3295336"/>
              <a:ext cx="1501174" cy="42318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lvl="0"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defRPr/>
              </a:pPr>
              <a:r>
                <a:rPr lang="en-US" altLang="zh-CN" sz="600" kern="1200" dirty="0">
                  <a:ea typeface="微软雅黑" panose="020B0503020204020204" pitchFamily="34" charset="-122"/>
                </a:rPr>
                <a:t>Catalog</a:t>
              </a:r>
              <a:endParaRPr lang="zh-CN" altLang="en-US" sz="600" kern="1200" dirty="0">
                <a:ea typeface="微软雅黑" panose="020B0503020204020204" pitchFamily="34" charset="-122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007774" y="3724700"/>
              <a:ext cx="1049593" cy="746234"/>
              <a:chOff x="1490235" y="3827528"/>
              <a:chExt cx="1049593" cy="746234"/>
            </a:xfrm>
          </p:grpSpPr>
          <p:sp>
            <p:nvSpPr>
              <p:cNvPr id="131" name="Rounded Rectangle 130"/>
              <p:cNvSpPr/>
              <p:nvPr/>
            </p:nvSpPr>
            <p:spPr>
              <a:xfrm>
                <a:off x="1490235" y="3827528"/>
                <a:ext cx="1049593" cy="227669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Products</a:t>
                </a:r>
              </a:p>
            </p:txBody>
          </p:sp>
          <p:sp>
            <p:nvSpPr>
              <p:cNvPr id="132" name="Rounded Rectangle 131"/>
              <p:cNvSpPr/>
              <p:nvPr/>
            </p:nvSpPr>
            <p:spPr>
              <a:xfrm>
                <a:off x="1490235" y="4080662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Resources</a:t>
                </a:r>
              </a:p>
            </p:txBody>
          </p:sp>
          <p:sp>
            <p:nvSpPr>
              <p:cNvPr id="133" name="Rounded Rectangle 132"/>
              <p:cNvSpPr/>
              <p:nvPr/>
            </p:nvSpPr>
            <p:spPr>
              <a:xfrm>
                <a:off x="1490235" y="4332398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Eng. Rules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108801" y="3724700"/>
              <a:ext cx="1105269" cy="749719"/>
              <a:chOff x="2591262" y="3849063"/>
              <a:chExt cx="1105269" cy="749719"/>
            </a:xfrm>
          </p:grpSpPr>
          <p:sp>
            <p:nvSpPr>
              <p:cNvPr id="128" name="Rounded Rectangle 127"/>
              <p:cNvSpPr/>
              <p:nvPr/>
            </p:nvSpPr>
            <p:spPr>
              <a:xfrm>
                <a:off x="2591262" y="3849063"/>
                <a:ext cx="1098521" cy="227471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Services</a:t>
                </a:r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>
                <a:off x="2591262" y="4101584"/>
                <a:ext cx="1098497" cy="238008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Policies</a:t>
                </a:r>
              </a:p>
            </p:txBody>
          </p:sp>
          <p:sp>
            <p:nvSpPr>
              <p:cNvPr id="130" name="Rounded Rectangle 129"/>
              <p:cNvSpPr/>
              <p:nvPr/>
            </p:nvSpPr>
            <p:spPr>
              <a:xfrm>
                <a:off x="2591262" y="4348979"/>
                <a:ext cx="1105269" cy="249803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lvl="0" indent="0" algn="ctr" defTabSz="1216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Analytics</a:t>
                </a:r>
              </a:p>
            </p:txBody>
          </p:sp>
        </p:grpSp>
        <p:sp>
          <p:nvSpPr>
            <p:cNvPr id="33" name="圆角矩形 29"/>
            <p:cNvSpPr/>
            <p:nvPr/>
          </p:nvSpPr>
          <p:spPr>
            <a:xfrm rot="16200000">
              <a:off x="-241600" y="3569122"/>
              <a:ext cx="1570653" cy="60579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Testing &amp; Certification</a:t>
              </a:r>
            </a:p>
          </p:txBody>
        </p:sp>
        <p:sp>
          <p:nvSpPr>
            <p:cNvPr id="34" name="Arrow: Right 4"/>
            <p:cNvSpPr/>
            <p:nvPr/>
          </p:nvSpPr>
          <p:spPr>
            <a:xfrm>
              <a:off x="2932371" y="4504822"/>
              <a:ext cx="564072" cy="1135304"/>
            </a:xfrm>
            <a:prstGeom prst="rightArrow">
              <a:avLst>
                <a:gd name="adj1" fmla="val 37017"/>
                <a:gd name="adj2" fmla="val 43333"/>
              </a:avLst>
            </a:prstGeom>
            <a:solidFill>
              <a:srgbClr val="F2DEAC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Arrow: Up-Down 11"/>
            <p:cNvSpPr/>
            <p:nvPr/>
          </p:nvSpPr>
          <p:spPr>
            <a:xfrm>
              <a:off x="7291311" y="721945"/>
              <a:ext cx="58763" cy="443645"/>
            </a:xfrm>
            <a:prstGeom prst="upDown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6" name="Arrow: Up-Down 126"/>
            <p:cNvSpPr/>
            <p:nvPr/>
          </p:nvSpPr>
          <p:spPr>
            <a:xfrm>
              <a:off x="9748265" y="725186"/>
              <a:ext cx="58763" cy="443645"/>
            </a:xfrm>
            <a:prstGeom prst="upDown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7" name="圆角矩形 30"/>
            <p:cNvSpPr/>
            <p:nvPr/>
          </p:nvSpPr>
          <p:spPr>
            <a:xfrm>
              <a:off x="3700134" y="1084379"/>
              <a:ext cx="1920536" cy="415223"/>
            </a:xfrm>
            <a:prstGeom prst="roundRect">
              <a:avLst>
                <a:gd name="adj" fmla="val 904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</a:pPr>
              <a:r>
                <a:rPr lang="en-US" altLang="zh-CN" sz="400" dirty="0">
                  <a:latin typeface="+mn-lt"/>
                  <a:ea typeface="微软雅黑" panose="020B0503020204020204" pitchFamily="34" charset="-122"/>
                </a:rPr>
                <a:t>ONAP Operations Management (OOM)</a:t>
              </a:r>
            </a:p>
          </p:txBody>
        </p:sp>
        <p:sp>
          <p:nvSpPr>
            <p:cNvPr id="38" name="圆角矩形 31"/>
            <p:cNvSpPr/>
            <p:nvPr/>
          </p:nvSpPr>
          <p:spPr>
            <a:xfrm>
              <a:off x="5886513" y="1842045"/>
              <a:ext cx="1892894" cy="1067523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lang="en-US" altLang="zh-CN" sz="300" kern="1200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圆角矩形 32"/>
            <p:cNvSpPr/>
            <p:nvPr/>
          </p:nvSpPr>
          <p:spPr>
            <a:xfrm>
              <a:off x="3626484" y="1841830"/>
              <a:ext cx="2214844" cy="385466"/>
            </a:xfrm>
            <a:prstGeom prst="roundRect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0" name="圆角矩形 47"/>
            <p:cNvSpPr/>
            <p:nvPr/>
          </p:nvSpPr>
          <p:spPr>
            <a:xfrm>
              <a:off x="6760546" y="1091823"/>
              <a:ext cx="4500048" cy="407779"/>
            </a:xfrm>
            <a:prstGeom prst="round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60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External Data Movement &amp; APIs</a:t>
              </a:r>
            </a:p>
          </p:txBody>
        </p:sp>
        <p:sp>
          <p:nvSpPr>
            <p:cNvPr id="41" name="圆角矩形 48"/>
            <p:cNvSpPr/>
            <p:nvPr/>
          </p:nvSpPr>
          <p:spPr>
            <a:xfrm>
              <a:off x="3901887" y="2965437"/>
              <a:ext cx="7409250" cy="449875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Common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 Services</a:t>
              </a:r>
              <a:endPara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圆角矩形 51"/>
            <p:cNvSpPr/>
            <p:nvPr/>
          </p:nvSpPr>
          <p:spPr>
            <a:xfrm>
              <a:off x="7860167" y="3061324"/>
              <a:ext cx="1657345" cy="26270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300" kern="1200" dirty="0">
                  <a:ea typeface="微软雅黑" panose="020B0503020204020204" pitchFamily="34" charset="-122"/>
                </a:rPr>
                <a:t>Micro Services Bus</a:t>
              </a:r>
            </a:p>
          </p:txBody>
        </p:sp>
        <p:sp>
          <p:nvSpPr>
            <p:cNvPr id="43" name="圆角矩形 51"/>
            <p:cNvSpPr/>
            <p:nvPr/>
          </p:nvSpPr>
          <p:spPr>
            <a:xfrm>
              <a:off x="5224951" y="3049597"/>
              <a:ext cx="774887" cy="257868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DMaaP</a:t>
              </a:r>
            </a:p>
          </p:txBody>
        </p:sp>
        <p:sp>
          <p:nvSpPr>
            <p:cNvPr id="44" name="圆角矩形 51"/>
            <p:cNvSpPr/>
            <p:nvPr/>
          </p:nvSpPr>
          <p:spPr>
            <a:xfrm>
              <a:off x="6090771" y="3049375"/>
              <a:ext cx="755725" cy="258313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300" kern="1200" dirty="0">
                  <a:ea typeface="微软雅黑" panose="020B0503020204020204" pitchFamily="34" charset="-122"/>
                </a:rPr>
                <a:t>AAF</a:t>
              </a:r>
            </a:p>
          </p:txBody>
        </p:sp>
        <p:sp>
          <p:nvSpPr>
            <p:cNvPr id="45" name="圆角矩形 31"/>
            <p:cNvSpPr/>
            <p:nvPr/>
          </p:nvSpPr>
          <p:spPr>
            <a:xfrm>
              <a:off x="7846149" y="1841828"/>
              <a:ext cx="2185569" cy="108476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6" name="圆角矩形 51"/>
            <p:cNvSpPr/>
            <p:nvPr/>
          </p:nvSpPr>
          <p:spPr>
            <a:xfrm>
              <a:off x="6959388" y="3063472"/>
              <a:ext cx="820026" cy="244215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300" kern="1200" dirty="0">
                  <a:ea typeface="微软雅黑" panose="020B0503020204020204" pitchFamily="34" charset="-122"/>
                </a:rPr>
                <a:t>Logging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941181" y="2663249"/>
              <a:ext cx="2009971" cy="2155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Data Collection Layer</a:t>
              </a:r>
            </a:p>
          </p:txBody>
        </p:sp>
        <p:sp>
          <p:nvSpPr>
            <p:cNvPr id="48" name="TextBox 104"/>
            <p:cNvSpPr txBox="1"/>
            <p:nvPr/>
          </p:nvSpPr>
          <p:spPr>
            <a:xfrm flipH="1">
              <a:off x="7891328" y="1539921"/>
              <a:ext cx="2140388" cy="5642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</a:t>
              </a:r>
              <a:r>
                <a:rPr kumimoji="0" lang="en-US" sz="5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&amp; Analytics (DCAE)</a:t>
              </a:r>
              <a:endParaRPr kumimoji="0" lang="en-US" sz="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941180" y="2193889"/>
              <a:ext cx="2009971" cy="2541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941180" y="2463706"/>
              <a:ext cx="2009971" cy="1849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Data Distribution</a:t>
              </a:r>
            </a:p>
          </p:txBody>
        </p:sp>
        <p:sp>
          <p:nvSpPr>
            <p:cNvPr id="51" name="圆角矩形 31"/>
            <p:cNvSpPr/>
            <p:nvPr/>
          </p:nvSpPr>
          <p:spPr>
            <a:xfrm>
              <a:off x="10083922" y="1855453"/>
              <a:ext cx="1262806" cy="1067523"/>
            </a:xfrm>
            <a:prstGeom prst="roundRect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2" name="Rectangle: Rounded Corners 7"/>
            <p:cNvSpPr/>
            <p:nvPr/>
          </p:nvSpPr>
          <p:spPr>
            <a:xfrm>
              <a:off x="8024369" y="1817049"/>
              <a:ext cx="223267" cy="439552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TextBox 108"/>
            <p:cNvSpPr txBox="1"/>
            <p:nvPr/>
          </p:nvSpPr>
          <p:spPr>
            <a:xfrm>
              <a:off x="8003053" y="2214672"/>
              <a:ext cx="396163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CDAP</a:t>
              </a:r>
            </a:p>
          </p:txBody>
        </p:sp>
        <p:sp>
          <p:nvSpPr>
            <p:cNvPr id="54" name="TextBox 109"/>
            <p:cNvSpPr txBox="1"/>
            <p:nvPr/>
          </p:nvSpPr>
          <p:spPr>
            <a:xfrm>
              <a:off x="8722546" y="2205716"/>
              <a:ext cx="415584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Holmes</a:t>
              </a:r>
            </a:p>
          </p:txBody>
        </p:sp>
        <p:sp>
          <p:nvSpPr>
            <p:cNvPr id="55" name="Rectangle: Rounded Corners 114"/>
            <p:cNvSpPr/>
            <p:nvPr/>
          </p:nvSpPr>
          <p:spPr>
            <a:xfrm>
              <a:off x="8428656" y="1819098"/>
              <a:ext cx="190796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Rectangle: Rounded Corners 115"/>
            <p:cNvSpPr/>
            <p:nvPr/>
          </p:nvSpPr>
          <p:spPr>
            <a:xfrm>
              <a:off x="8800469" y="1819098"/>
              <a:ext cx="213151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: Rounded Corners 116"/>
            <p:cNvSpPr/>
            <p:nvPr/>
          </p:nvSpPr>
          <p:spPr>
            <a:xfrm>
              <a:off x="9194639" y="1819098"/>
              <a:ext cx="213151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: Rounded Corners 117"/>
            <p:cNvSpPr/>
            <p:nvPr/>
          </p:nvSpPr>
          <p:spPr>
            <a:xfrm>
              <a:off x="9588810" y="1819098"/>
              <a:ext cx="213151" cy="435459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dk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717662" y="1892923"/>
              <a:ext cx="2399351" cy="3526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4400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400" dirty="0">
                  <a:solidFill>
                    <a:schemeClr val="accent2">
                      <a:lumMod val="75000"/>
                    </a:schemeClr>
                  </a:solidFill>
                  <a:ea typeface="微软雅黑" panose="020B0503020204020204" pitchFamily="34" charset="-122"/>
                </a:rPr>
                <a:t>DCAE Analytic µServices</a:t>
              </a:r>
            </a:p>
          </p:txBody>
        </p:sp>
        <p:sp>
          <p:nvSpPr>
            <p:cNvPr id="60" name="TextBox 118"/>
            <p:cNvSpPr txBox="1"/>
            <p:nvPr/>
          </p:nvSpPr>
          <p:spPr>
            <a:xfrm flipH="1">
              <a:off x="10090521" y="1961915"/>
              <a:ext cx="1256206" cy="7405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Policy Execution Engine</a:t>
              </a: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5923638" y="2413150"/>
              <a:ext cx="1824833" cy="24399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869" tIns="45433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Resource / Service Topology</a:t>
              </a:r>
            </a:p>
          </p:txBody>
        </p:sp>
        <p:sp>
          <p:nvSpPr>
            <p:cNvPr id="62" name="Flowchart: Magnetic Disk 61"/>
            <p:cNvSpPr/>
            <p:nvPr/>
          </p:nvSpPr>
          <p:spPr>
            <a:xfrm>
              <a:off x="6154307" y="1910675"/>
              <a:ext cx="1324499" cy="274034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869" tIns="73075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Active / Available</a:t>
              </a:r>
            </a:p>
          </p:txBody>
        </p:sp>
        <p:sp>
          <p:nvSpPr>
            <p:cNvPr id="63" name="Flowchart: Magnetic Disk 62"/>
            <p:cNvSpPr/>
            <p:nvPr/>
          </p:nvSpPr>
          <p:spPr>
            <a:xfrm>
              <a:off x="6147711" y="2125171"/>
              <a:ext cx="1324499" cy="274034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869" tIns="73075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Entitlements</a:t>
              </a:r>
            </a:p>
          </p:txBody>
        </p:sp>
        <p:sp>
          <p:nvSpPr>
            <p:cNvPr id="64" name="TextBox 125"/>
            <p:cNvSpPr txBox="1"/>
            <p:nvPr/>
          </p:nvSpPr>
          <p:spPr>
            <a:xfrm flipH="1">
              <a:off x="5847389" y="1544071"/>
              <a:ext cx="2018325" cy="4937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Inventory/Topology (AAI)</a:t>
              </a:r>
            </a:p>
          </p:txBody>
        </p:sp>
        <p:sp>
          <p:nvSpPr>
            <p:cNvPr id="65" name="TextBox 127"/>
            <p:cNvSpPr txBox="1"/>
            <p:nvPr/>
          </p:nvSpPr>
          <p:spPr>
            <a:xfrm>
              <a:off x="9408569" y="2198825"/>
              <a:ext cx="318483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…</a:t>
              </a:r>
            </a:p>
          </p:txBody>
        </p:sp>
        <p:sp>
          <p:nvSpPr>
            <p:cNvPr id="66" name="TextBox 131"/>
            <p:cNvSpPr txBox="1"/>
            <p:nvPr/>
          </p:nvSpPr>
          <p:spPr>
            <a:xfrm flipH="1">
              <a:off x="10184824" y="1569148"/>
              <a:ext cx="1026512" cy="259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Policy</a:t>
              </a: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5926731" y="2685209"/>
              <a:ext cx="1824833" cy="1701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869" tIns="45433" rIns="90869" bIns="45433" rtlCol="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1210032" eaLnBrk="1" fontAlgn="base" latinLnBrk="0" hangingPunct="1">
                <a:lnSpc>
                  <a:spcPts val="898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Arial" charset="0"/>
                </a:rPr>
                <a:t>ESR</a:t>
              </a:r>
            </a:p>
          </p:txBody>
        </p:sp>
        <p:sp>
          <p:nvSpPr>
            <p:cNvPr id="68" name="TextBox 128"/>
            <p:cNvSpPr txBox="1"/>
            <p:nvPr/>
          </p:nvSpPr>
          <p:spPr>
            <a:xfrm flipH="1">
              <a:off x="3784285" y="1488710"/>
              <a:ext cx="1894015" cy="5642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Orchestration (SO)</a:t>
              </a:r>
            </a:p>
          </p:txBody>
        </p:sp>
        <p:sp>
          <p:nvSpPr>
            <p:cNvPr id="69" name="Arrow: Down 145"/>
            <p:cNvSpPr/>
            <p:nvPr/>
          </p:nvSpPr>
          <p:spPr>
            <a:xfrm>
              <a:off x="10633876" y="4967131"/>
              <a:ext cx="239161" cy="195738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sz="600"/>
            </a:p>
          </p:txBody>
        </p:sp>
        <p:sp>
          <p:nvSpPr>
            <p:cNvPr id="70" name="圆角矩形 65"/>
            <p:cNvSpPr/>
            <p:nvPr/>
          </p:nvSpPr>
          <p:spPr bwMode="auto">
            <a:xfrm>
              <a:off x="10298534" y="5159173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71" name="圆角矩形 65"/>
            <p:cNvSpPr/>
            <p:nvPr/>
          </p:nvSpPr>
          <p:spPr bwMode="auto">
            <a:xfrm>
              <a:off x="10389779" y="5171610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72" name="圆角矩形 65"/>
            <p:cNvSpPr/>
            <p:nvPr/>
          </p:nvSpPr>
          <p:spPr bwMode="auto">
            <a:xfrm>
              <a:off x="10487147" y="5181780"/>
              <a:ext cx="670684" cy="247650"/>
            </a:xfrm>
            <a:prstGeom prst="roundRect">
              <a:avLst>
                <a:gd name="adj" fmla="val 1282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3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</a:rPr>
                <a:t>sVNFM</a:t>
              </a: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73" name="Rectangle: Rounded Corners 12"/>
            <p:cNvSpPr/>
            <p:nvPr/>
          </p:nvSpPr>
          <p:spPr>
            <a:xfrm>
              <a:off x="5831637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VNF2</a:t>
              </a:r>
            </a:p>
          </p:txBody>
        </p:sp>
        <p:sp>
          <p:nvSpPr>
            <p:cNvPr id="74" name="Rectangle: Rounded Corners 152"/>
            <p:cNvSpPr/>
            <p:nvPr/>
          </p:nvSpPr>
          <p:spPr>
            <a:xfrm>
              <a:off x="4873733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VNF1</a:t>
              </a:r>
            </a:p>
          </p:txBody>
        </p:sp>
        <p:sp>
          <p:nvSpPr>
            <p:cNvPr id="75" name="Rectangle: Rounded Corners 153"/>
            <p:cNvSpPr/>
            <p:nvPr/>
          </p:nvSpPr>
          <p:spPr>
            <a:xfrm>
              <a:off x="6755349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VNF3</a:t>
              </a:r>
            </a:p>
          </p:txBody>
        </p:sp>
        <p:sp>
          <p:nvSpPr>
            <p:cNvPr id="76" name="Rectangle: Rounded Corners 154"/>
            <p:cNvSpPr/>
            <p:nvPr/>
          </p:nvSpPr>
          <p:spPr>
            <a:xfrm>
              <a:off x="10361889" y="5644398"/>
              <a:ext cx="821018" cy="31213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VNFn</a:t>
              </a:r>
              <a:endParaRPr kumimoji="0" lang="en-US" sz="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Rectangle: Rounded Corners 155"/>
            <p:cNvSpPr/>
            <p:nvPr/>
          </p:nvSpPr>
          <p:spPr>
            <a:xfrm>
              <a:off x="7942516" y="5644400"/>
              <a:ext cx="821018" cy="31213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PNF 1</a:t>
              </a:r>
            </a:p>
          </p:txBody>
        </p:sp>
        <p:sp>
          <p:nvSpPr>
            <p:cNvPr id="78" name="TextBox 13"/>
            <p:cNvSpPr txBox="1"/>
            <p:nvPr/>
          </p:nvSpPr>
          <p:spPr>
            <a:xfrm>
              <a:off x="9255507" y="5507588"/>
              <a:ext cx="590364" cy="4937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…</a:t>
              </a:r>
            </a:p>
          </p:txBody>
        </p:sp>
        <p:sp>
          <p:nvSpPr>
            <p:cNvPr id="79" name="圆角矩形 32"/>
            <p:cNvSpPr/>
            <p:nvPr/>
          </p:nvSpPr>
          <p:spPr>
            <a:xfrm>
              <a:off x="8076535" y="3540335"/>
              <a:ext cx="2371112" cy="1432639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altLang="zh-CN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80" name="圆角矩形 32"/>
            <p:cNvSpPr/>
            <p:nvPr/>
          </p:nvSpPr>
          <p:spPr>
            <a:xfrm>
              <a:off x="5562488" y="3534987"/>
              <a:ext cx="2462178" cy="1453595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altLang="zh-CN" sz="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5601710" y="3497670"/>
              <a:ext cx="2380685" cy="1790314"/>
              <a:chOff x="6103977" y="3638524"/>
              <a:chExt cx="2380685" cy="1790314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6103977" y="4492808"/>
                <a:ext cx="2337579" cy="55216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6" name="Cylinder 53"/>
              <p:cNvSpPr/>
              <p:nvPr/>
            </p:nvSpPr>
            <p:spPr>
              <a:xfrm>
                <a:off x="6121058" y="3905542"/>
                <a:ext cx="653130" cy="532512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6810448" y="3963627"/>
                <a:ext cx="850516" cy="46191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8" name="TextBox 55"/>
              <p:cNvSpPr txBox="1"/>
              <p:nvPr/>
            </p:nvSpPr>
            <p:spPr>
              <a:xfrm>
                <a:off x="6822116" y="4502914"/>
                <a:ext cx="1153545" cy="3173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Adaption Layer</a:t>
                </a:r>
              </a:p>
            </p:txBody>
          </p:sp>
          <p:sp>
            <p:nvSpPr>
              <p:cNvPr id="119" name="TextBox 56"/>
              <p:cNvSpPr txBox="1"/>
              <p:nvPr/>
            </p:nvSpPr>
            <p:spPr>
              <a:xfrm>
                <a:off x="6815220" y="3969992"/>
                <a:ext cx="1037025" cy="4231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Service</a:t>
                </a:r>
                <a:r>
                  <a:rPr kumimoji="0" lang="en-US" sz="3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Logic</a:t>
                </a:r>
              </a:p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Interpreter</a:t>
                </a:r>
                <a:endPara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0" name="TextBox 57"/>
              <p:cNvSpPr txBox="1"/>
              <p:nvPr/>
            </p:nvSpPr>
            <p:spPr>
              <a:xfrm>
                <a:off x="6103977" y="3979394"/>
                <a:ext cx="700954" cy="5289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3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Config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300" dirty="0"/>
                  <a:t>Database</a:t>
                </a:r>
                <a:endPara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21" name="TextBox 58"/>
              <p:cNvSpPr txBox="1"/>
              <p:nvPr/>
            </p:nvSpPr>
            <p:spPr>
              <a:xfrm flipH="1">
                <a:off x="6132391" y="4752229"/>
                <a:ext cx="2309165" cy="2528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="horz" wrap="square" lIns="45719" tIns="45719" rIns="45719" bIns="45719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sz="400" b="1" dirty="0">
                  <a:solidFill>
                    <a:schemeClr val="bg1"/>
                  </a:solidFill>
                  <a:sym typeface="Wingdings" panose="05000000000000000000" pitchFamily="2" charset="2"/>
                </a:endParaRPr>
              </a:p>
            </p:txBody>
          </p:sp>
          <p:sp>
            <p:nvSpPr>
              <p:cNvPr id="122" name="TextBox 59"/>
              <p:cNvSpPr txBox="1"/>
              <p:nvPr/>
            </p:nvSpPr>
            <p:spPr>
              <a:xfrm>
                <a:off x="6767366" y="4752229"/>
                <a:ext cx="376743" cy="246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Yang</a:t>
                </a:r>
              </a:p>
            </p:txBody>
          </p:sp>
          <p:sp>
            <p:nvSpPr>
              <p:cNvPr id="123" name="TextBox 60"/>
              <p:cNvSpPr txBox="1"/>
              <p:nvPr/>
            </p:nvSpPr>
            <p:spPr>
              <a:xfrm>
                <a:off x="6276286" y="4752229"/>
                <a:ext cx="435004" cy="246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Netconf</a:t>
                </a:r>
              </a:p>
            </p:txBody>
          </p:sp>
          <p:sp>
            <p:nvSpPr>
              <p:cNvPr id="124" name="TextBox 61"/>
              <p:cNvSpPr txBox="1"/>
              <p:nvPr/>
            </p:nvSpPr>
            <p:spPr>
              <a:xfrm>
                <a:off x="7110330" y="4761512"/>
                <a:ext cx="342755" cy="2468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CLI</a:t>
                </a: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7671298" y="3963980"/>
                <a:ext cx="813364" cy="46191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algn="ctr"/>
                <a:r>
                  <a:rPr lang="en-US" sz="300" dirty="0"/>
                  <a:t>Life Cycle </a:t>
                </a:r>
                <a:r>
                  <a:rPr lang="en-US" sz="300" dirty="0" err="1"/>
                  <a:t>Mgmt</a:t>
                </a:r>
                <a:r>
                  <a:rPr lang="en-US" sz="300" dirty="0"/>
                  <a:t> </a:t>
                </a:r>
                <a:r>
                  <a:rPr lang="en-US" sz="300" dirty="0" err="1"/>
                  <a:t>Func</a:t>
                </a:r>
                <a:endParaRPr lang="en-US" sz="300" dirty="0"/>
              </a:p>
            </p:txBody>
          </p:sp>
          <p:sp>
            <p:nvSpPr>
              <p:cNvPr id="126" name="TextBox 63"/>
              <p:cNvSpPr txBox="1"/>
              <p:nvPr/>
            </p:nvSpPr>
            <p:spPr>
              <a:xfrm>
                <a:off x="6132389" y="3638524"/>
                <a:ext cx="2294170" cy="493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L0-3 Network Controller (SDN-C)</a:t>
                </a:r>
              </a:p>
            </p:txBody>
          </p:sp>
          <p:sp>
            <p:nvSpPr>
              <p:cNvPr id="127" name="TextBox 130"/>
              <p:cNvSpPr txBox="1"/>
              <p:nvPr/>
            </p:nvSpPr>
            <p:spPr>
              <a:xfrm>
                <a:off x="7593581" y="4747045"/>
                <a:ext cx="604929" cy="6817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3</a:t>
                </a:r>
                <a:r>
                  <a:rPr kumimoji="0" lang="en-US" sz="100" b="0" i="0" u="none" strike="noStrike" cap="none" spc="0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rd</a:t>
                </a: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  Party Network</a:t>
                </a:r>
              </a:p>
              <a:p>
                <a:pPr marL="0" marR="0" indent="0" algn="ctr" defTabSz="457200" rtl="0" fontAlgn="auto" latinLnBrk="0" hangingPunct="0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 controller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8124221" y="4325728"/>
              <a:ext cx="1339951" cy="5677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3" name="Cylinder 74"/>
            <p:cNvSpPr/>
            <p:nvPr/>
          </p:nvSpPr>
          <p:spPr>
            <a:xfrm>
              <a:off x="8090320" y="3817192"/>
              <a:ext cx="671025" cy="50520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4" name="TextBox 75"/>
            <p:cNvSpPr txBox="1"/>
            <p:nvPr/>
          </p:nvSpPr>
          <p:spPr>
            <a:xfrm>
              <a:off x="8048087" y="3885932"/>
              <a:ext cx="727782" cy="528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300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 </a:t>
              </a:r>
              <a:r>
                <a:rPr lang="en-US" sz="300" dirty="0"/>
                <a:t>Database</a:t>
              </a:r>
              <a:endParaRPr kumimoji="0" lang="en-US" sz="3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85" name="TextBox 76"/>
            <p:cNvSpPr txBox="1"/>
            <p:nvPr/>
          </p:nvSpPr>
          <p:spPr>
            <a:xfrm>
              <a:off x="8141429" y="4299227"/>
              <a:ext cx="1323919" cy="423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Standard Adaption Layer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771132" y="3840887"/>
              <a:ext cx="830299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Service Logic Interpreter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9615589" y="3840887"/>
              <a:ext cx="77544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Life Cycle Mgmt funcs</a:t>
              </a:r>
            </a:p>
          </p:txBody>
        </p:sp>
        <p:sp>
          <p:nvSpPr>
            <p:cNvPr id="88" name="TextBox 81"/>
            <p:cNvSpPr txBox="1"/>
            <p:nvPr/>
          </p:nvSpPr>
          <p:spPr>
            <a:xfrm>
              <a:off x="8150881" y="4656065"/>
              <a:ext cx="376743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Chef</a:t>
              </a:r>
            </a:p>
          </p:txBody>
        </p:sp>
        <p:sp>
          <p:nvSpPr>
            <p:cNvPr id="89" name="TextBox 82"/>
            <p:cNvSpPr txBox="1"/>
            <p:nvPr/>
          </p:nvSpPr>
          <p:spPr>
            <a:xfrm>
              <a:off x="8499297" y="4656065"/>
              <a:ext cx="435004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90" name="TextBox 83"/>
            <p:cNvSpPr txBox="1"/>
            <p:nvPr/>
          </p:nvSpPr>
          <p:spPr>
            <a:xfrm>
              <a:off x="8925615" y="4647293"/>
              <a:ext cx="415584" cy="246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Ansible</a:t>
              </a:r>
            </a:p>
          </p:txBody>
        </p:sp>
        <p:sp>
          <p:nvSpPr>
            <p:cNvPr id="91" name="TextBox 86"/>
            <p:cNvSpPr txBox="1"/>
            <p:nvPr/>
          </p:nvSpPr>
          <p:spPr>
            <a:xfrm>
              <a:off x="8034519" y="3514556"/>
              <a:ext cx="2405472" cy="352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L4-7 Controller (App-C)</a:t>
              </a:r>
            </a:p>
          </p:txBody>
        </p:sp>
        <p:sp>
          <p:nvSpPr>
            <p:cNvPr id="92" name="TextBox 151"/>
            <p:cNvSpPr txBox="1"/>
            <p:nvPr/>
          </p:nvSpPr>
          <p:spPr>
            <a:xfrm>
              <a:off x="9487527" y="4339188"/>
              <a:ext cx="818365" cy="5631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Vendor OA&amp;M Adaptor</a:t>
              </a:r>
            </a:p>
          </p:txBody>
        </p:sp>
        <p:sp>
          <p:nvSpPr>
            <p:cNvPr id="93" name="圆角矩形 32"/>
            <p:cNvSpPr/>
            <p:nvPr/>
          </p:nvSpPr>
          <p:spPr>
            <a:xfrm>
              <a:off x="10508237" y="3524322"/>
              <a:ext cx="1171695" cy="1432639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="horz" wrap="square" lIns="45719" tIns="45719" rIns="45719" bIns="45719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chemeClr val="lt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endParaRPr lang="en-US" altLang="zh-CN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0573579" y="4526903"/>
              <a:ext cx="990047" cy="3362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TextBox 144"/>
            <p:cNvSpPr txBox="1"/>
            <p:nvPr/>
          </p:nvSpPr>
          <p:spPr>
            <a:xfrm>
              <a:off x="11110821" y="4490988"/>
              <a:ext cx="415584" cy="282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Vendor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 B</a:t>
              </a:r>
            </a:p>
          </p:txBody>
        </p:sp>
        <p:sp>
          <p:nvSpPr>
            <p:cNvPr id="96" name="TextBox 150"/>
            <p:cNvSpPr txBox="1"/>
            <p:nvPr/>
          </p:nvSpPr>
          <p:spPr>
            <a:xfrm>
              <a:off x="10607738" y="4481982"/>
              <a:ext cx="415584" cy="282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non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Vendor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 A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0520569" y="3547165"/>
              <a:ext cx="1137045" cy="42318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Vendor VNFM</a:t>
              </a:r>
            </a:p>
            <a:p>
              <a:pPr algn="ctr"/>
              <a:r>
                <a:rPr lang="en-US" sz="200" dirty="0"/>
                <a:t>Adaption Layer</a:t>
              </a:r>
            </a:p>
            <a:p>
              <a:pPr algn="ctr"/>
              <a:r>
                <a:rPr lang="en-US" sz="200" dirty="0"/>
                <a:t>(VF-C)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0601469" y="4111392"/>
              <a:ext cx="962157" cy="36364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/>
              <a:r>
                <a:rPr lang="en-US" sz="200" dirty="0"/>
                <a:t>Life Cycle Mgmt funcs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3632143" y="3490907"/>
              <a:ext cx="1889901" cy="1517381"/>
              <a:chOff x="3754204" y="3573671"/>
              <a:chExt cx="1889901" cy="1517381"/>
            </a:xfrm>
          </p:grpSpPr>
          <p:sp>
            <p:nvSpPr>
              <p:cNvPr id="107" name="圆角矩形 32"/>
              <p:cNvSpPr/>
              <p:nvPr/>
            </p:nvSpPr>
            <p:spPr>
              <a:xfrm>
                <a:off x="3754205" y="3573671"/>
                <a:ext cx="1889900" cy="151738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="horz" wrap="square" lIns="45719" tIns="45719" rIns="45719" bIns="45719" numCol="1" spcCol="38100" rtlCol="0" anchor="t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chemeClr val="lt1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endParaRPr lang="en-US" altLang="zh-CN" sz="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TextBox 159"/>
              <p:cNvSpPr txBox="1"/>
              <p:nvPr/>
            </p:nvSpPr>
            <p:spPr>
              <a:xfrm>
                <a:off x="3754204" y="3623099"/>
                <a:ext cx="1886276" cy="5642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500" kern="1200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Multi-VIM Interface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3788760" y="4623779"/>
                <a:ext cx="514983" cy="35885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sym typeface="Calibri"/>
                  </a:rPr>
                  <a:t>Open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" dirty="0"/>
                  <a:t>Stack</a:t>
                </a:r>
                <a:endParaRPr kumimoji="0" lang="en-US" sz="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4326788" y="4617473"/>
                <a:ext cx="399214" cy="37146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AWS</a:t>
                </a: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4749047" y="4613902"/>
                <a:ext cx="399214" cy="37860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Azure</a:t>
                </a:r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5171307" y="4613902"/>
                <a:ext cx="399214" cy="37860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MEC</a:t>
                </a: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3795062" y="3969778"/>
                <a:ext cx="1762329" cy="55216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ctr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4" name="TextBox 165"/>
              <p:cNvSpPr txBox="1"/>
              <p:nvPr/>
            </p:nvSpPr>
            <p:spPr>
              <a:xfrm>
                <a:off x="3795061" y="3995575"/>
                <a:ext cx="1753403" cy="4937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1pPr>
                <a:lvl2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2pPr>
                <a:lvl3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3pPr>
                <a:lvl4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4pPr>
                <a:lvl5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5pPr>
                <a:lvl6pPr marL="0" marR="0" indent="2286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6pPr>
                <a:lvl7pPr marL="0" marR="0" indent="2743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7pPr>
                <a:lvl8pPr marL="0" marR="0" indent="3200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8pPr>
                <a:lvl9pPr marL="0" marR="0" indent="3657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defRPr>
                </a:lvl9pPr>
              </a:lstStyle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Infrastructure</a:t>
                </a:r>
              </a:p>
              <a:p>
                <a:pPr marL="0" marR="0" indent="0" algn="ctr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Adaption</a:t>
                </a:r>
                <a:r>
                  <a:rPr kumimoji="0" lang="en-US" sz="400" b="0" i="0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 </a:t>
                </a:r>
                <a:r>
                  <a:rPr kumimoji="0" lang="en-US" sz="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+mn-ea"/>
                    <a:cs typeface="+mn-cs"/>
                    <a:sym typeface="Calibri"/>
                  </a:rPr>
                  <a:t>Layer</a:t>
                </a:r>
              </a:p>
            </p:txBody>
          </p:sp>
        </p:grpSp>
        <p:sp>
          <p:nvSpPr>
            <p:cNvPr id="100" name="圆角矩形 32"/>
            <p:cNvSpPr/>
            <p:nvPr/>
          </p:nvSpPr>
          <p:spPr>
            <a:xfrm>
              <a:off x="3616559" y="2310861"/>
              <a:ext cx="2214844" cy="385466"/>
            </a:xfrm>
            <a:prstGeom prst="roundRect">
              <a:avLst/>
            </a:prstGeom>
            <a:solidFill>
              <a:srgbClr val="CC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610646" y="1898581"/>
              <a:ext cx="2229868" cy="49371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US" sz="400" b="1" dirty="0">
                  <a:solidFill>
                    <a:schemeClr val="bg1"/>
                  </a:solidFill>
                </a:rPr>
                <a:t>Service Level Orchestration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563159" y="2369936"/>
              <a:ext cx="2367304" cy="49371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US" sz="400" b="1" dirty="0">
                  <a:solidFill>
                    <a:schemeClr val="bg1"/>
                  </a:solidFill>
                </a:rPr>
                <a:t>Resource Level Orchestration</a:t>
              </a:r>
            </a:p>
          </p:txBody>
        </p:sp>
        <p:sp>
          <p:nvSpPr>
            <p:cNvPr id="103" name="Oval 102"/>
            <p:cNvSpPr/>
            <p:nvPr/>
          </p:nvSpPr>
          <p:spPr>
            <a:xfrm>
              <a:off x="3502755" y="1996539"/>
              <a:ext cx="2545931" cy="595071"/>
            </a:xfrm>
            <a:prstGeom prst="ellipse">
              <a:avLst/>
            </a:prstGeom>
            <a:solidFill>
              <a:srgbClr val="DBE7FA">
                <a:alpha val="34118"/>
              </a:srgb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7954948" y="3340614"/>
              <a:ext cx="4014883" cy="1840383"/>
            </a:xfrm>
            <a:prstGeom prst="ellipse">
              <a:avLst/>
            </a:prstGeom>
            <a:solidFill>
              <a:srgbClr val="DBE7FA">
                <a:alpha val="34118"/>
              </a:srgb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433617" y="5570872"/>
              <a:ext cx="2437244" cy="440234"/>
            </a:xfrm>
            <a:prstGeom prst="ellipse">
              <a:avLst/>
            </a:prstGeom>
            <a:solidFill>
              <a:srgbClr val="DBE7FA">
                <a:alpha val="34118"/>
              </a:srgb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ctr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6" name="TextBox 14"/>
            <p:cNvSpPr txBox="1"/>
            <p:nvPr/>
          </p:nvSpPr>
          <p:spPr>
            <a:xfrm>
              <a:off x="805282" y="5534553"/>
              <a:ext cx="2071975" cy="4937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spc="0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uFillTx/>
                  <a:sym typeface="Calibri"/>
                </a:rPr>
                <a:t>Further Rationalization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400" dirty="0">
                  <a:solidFill>
                    <a:srgbClr val="FF0000"/>
                  </a:solidFill>
                </a:rPr>
                <a:t>Opportunities</a:t>
              </a:r>
              <a:endParaRPr kumimoji="0" lang="en-US" sz="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Calibri"/>
              </a:endParaRPr>
            </a:p>
          </p:txBody>
        </p:sp>
      </p:grpSp>
      <p:pic>
        <p:nvPicPr>
          <p:cNvPr id="135" name="Picture 1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314" y="233802"/>
            <a:ext cx="1801091" cy="1809132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62" y="2939759"/>
            <a:ext cx="1801091" cy="1809132"/>
          </a:xfrm>
          <a:prstGeom prst="rect">
            <a:avLst/>
          </a:prstGeom>
        </p:spPr>
      </p:pic>
      <p:sp>
        <p:nvSpPr>
          <p:cNvPr id="137" name="Right Arrow 136"/>
          <p:cNvSpPr/>
          <p:nvPr/>
        </p:nvSpPr>
        <p:spPr>
          <a:xfrm>
            <a:off x="2757053" y="3594635"/>
            <a:ext cx="3255820" cy="549147"/>
          </a:xfrm>
          <a:prstGeom prst="rightArrow">
            <a:avLst/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0" name="Bent Arrow 139"/>
          <p:cNvSpPr/>
          <p:nvPr/>
        </p:nvSpPr>
        <p:spPr>
          <a:xfrm rot="10800000" flipH="1">
            <a:off x="4535248" y="1997915"/>
            <a:ext cx="1350052" cy="944885"/>
          </a:xfrm>
          <a:prstGeom prst="bentArrow">
            <a:avLst>
              <a:gd name="adj1" fmla="val 25000"/>
              <a:gd name="adj2" fmla="val 14431"/>
              <a:gd name="adj3" fmla="val 25000"/>
              <a:gd name="adj4" fmla="val 43750"/>
            </a:avLst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177918" y="2617240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Service Design</a:t>
            </a:r>
          </a:p>
        </p:txBody>
      </p:sp>
      <p:sp>
        <p:nvSpPr>
          <p:cNvPr id="143" name="Right Arrow 142"/>
          <p:cNvSpPr/>
          <p:nvPr/>
        </p:nvSpPr>
        <p:spPr>
          <a:xfrm>
            <a:off x="2909453" y="3747035"/>
            <a:ext cx="3255820" cy="549147"/>
          </a:xfrm>
          <a:prstGeom prst="rightArrow">
            <a:avLst/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Instantiation</a:t>
            </a:r>
          </a:p>
        </p:txBody>
      </p:sp>
      <p:sp>
        <p:nvSpPr>
          <p:cNvPr id="144" name="Bent Arrow 143"/>
          <p:cNvSpPr/>
          <p:nvPr/>
        </p:nvSpPr>
        <p:spPr>
          <a:xfrm rot="5400000" flipH="1">
            <a:off x="10763812" y="2519731"/>
            <a:ext cx="1266839" cy="1168092"/>
          </a:xfrm>
          <a:prstGeom prst="bentArrow">
            <a:avLst>
              <a:gd name="adj1" fmla="val 25000"/>
              <a:gd name="adj2" fmla="val 26677"/>
              <a:gd name="adj3" fmla="val 25000"/>
              <a:gd name="adj4" fmla="val 43750"/>
            </a:avLst>
          </a:prstGeo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 smtClean="0">
              <a:solidFill>
                <a:schemeClr val="tx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0465980" y="2663859"/>
            <a:ext cx="1489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Service Audit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10520" y="480058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1.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498657" y="2867728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2.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9200086" y="226815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54473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POMBA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22031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Overview Presentation from Face to Face meeting in Beijing in June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wiki.onap.org/download/attachments/25434845/POMBA%20Introduction.pptx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ONAP Wiki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wiki.onap.org/display/DW/POMBA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Casablanca Stories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/>
              <a:t>https://jira.onap.org/issues/?filter=11331</a:t>
            </a:r>
          </a:p>
        </p:txBody>
      </p:sp>
    </p:spTree>
    <p:extLst>
      <p:ext uri="{BB962C8B-B14F-4D97-AF65-F5344CB8AC3E}">
        <p14:creationId xmlns:p14="http://schemas.microsoft.com/office/powerpoint/2010/main" val="203682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22031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 subproject running under Logging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Additional work being done in SDNC and A&amp;AI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Amdocs has group of developers actively progressing stories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Seeding work with prototype work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Evolving with defined updates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Additional stories are available, should you want to get involved.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63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799" y="-83128"/>
            <a:ext cx="73702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9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Story Dependencies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6337" y="1004023"/>
            <a:ext cx="6064643" cy="533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1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and Current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3103414"/>
          </a:xfrm>
        </p:spPr>
        <p:txBody>
          <a:bodyPr/>
          <a:lstStyle/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Seed code in progress 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checks and code reviews already 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Current </a:t>
            </a:r>
            <a:r>
              <a:rPr lang="en-US" dirty="0"/>
              <a:t>issues with Linux Foundation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/>
              <a:t>CLM job refactor – wars and jobs not getting pushed Nexus</a:t>
            </a:r>
          </a:p>
          <a:p>
            <a:pPr marL="852488" lvl="3" indent="-342900">
              <a:buFont typeface="Arial" panose="020B0604020202020204" pitchFamily="34" charset="0"/>
              <a:buChar char="•"/>
            </a:pPr>
            <a:r>
              <a:rPr lang="en-US" dirty="0"/>
              <a:t>Common jar not up, 5 other containers are now blocked</a:t>
            </a:r>
          </a:p>
          <a:p>
            <a:pPr marL="852488" lvl="3" indent="-342900">
              <a:buFont typeface="Arial" panose="020B0604020202020204" pitchFamily="34" charset="0"/>
              <a:buChar char="•"/>
            </a:pPr>
            <a:r>
              <a:rPr lang="en-US" dirty="0"/>
              <a:t>Once fixed, should unblock </a:t>
            </a:r>
            <a:r>
              <a:rPr lang="en-US" dirty="0" smtClean="0"/>
              <a:t>code</a:t>
            </a:r>
          </a:p>
          <a:p>
            <a:pPr marL="852488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Perhaps not fixed yet.</a:t>
            </a:r>
          </a:p>
          <a:p>
            <a:pPr marL="852488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Other components are also not getting latest version, but may not notice</a:t>
            </a:r>
          </a:p>
          <a:p>
            <a:pPr marL="852488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Michael and Prudence are working this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2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521" y="1524000"/>
            <a:ext cx="11091672" cy="31649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Ensure everyone understand the ask and our current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Anyone looking to get involved, take a look and contact 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Mailing list or Sharon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Agree status of meeting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Status &amp; </a:t>
            </a:r>
            <a:r>
              <a:rPr lang="en-US" dirty="0" err="1" smtClean="0"/>
              <a:t>Stucks</a:t>
            </a:r>
            <a:endParaRPr lang="en-US" dirty="0" smtClean="0"/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Technical Deep dive</a:t>
            </a:r>
          </a:p>
          <a:p>
            <a:pPr marL="747713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Includes demos, when available</a:t>
            </a:r>
          </a:p>
          <a:p>
            <a:pPr marL="852488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ONAP demos, even if just in code review</a:t>
            </a:r>
          </a:p>
          <a:p>
            <a:pPr marL="574675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Making PTL Happy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15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05194 Amdocs 2017 Light PPT Template">
  <a:themeElements>
    <a:clrScheme name="Custom 1">
      <a:dk1>
        <a:srgbClr val="000000"/>
      </a:dk1>
      <a:lt1>
        <a:sysClr val="window" lastClr="FFFFFF"/>
      </a:lt1>
      <a:dk2>
        <a:srgbClr val="302E45"/>
      </a:dk2>
      <a:lt2>
        <a:srgbClr val="DFE1DF"/>
      </a:lt2>
      <a:accent1>
        <a:srgbClr val="DFE1DF"/>
      </a:accent1>
      <a:accent2>
        <a:srgbClr val="A7A8AA"/>
      </a:accent2>
      <a:accent3>
        <a:srgbClr val="FDB515"/>
      </a:accent3>
      <a:accent4>
        <a:srgbClr val="F2665F"/>
      </a:accent4>
      <a:accent5>
        <a:srgbClr val="EC008C"/>
      </a:accent5>
      <a:accent6>
        <a:srgbClr val="302E45"/>
      </a:accent6>
      <a:hlink>
        <a:srgbClr val="041E42"/>
      </a:hlink>
      <a:folHlink>
        <a:srgbClr val="EC00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mdocs 2017 PPT template - light_v16.potx" id="{96DFD55B-A387-4BFC-A158-E7F6673BD4B4}" vid="{A2C13D02-4456-4430-9FF7-1FA98FA3C5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master</Template>
  <TotalTime>4173</TotalTime>
  <Words>455</Words>
  <Application>Microsoft Office PowerPoint</Application>
  <PresentationFormat>Widescreen</PresentationFormat>
  <Paragraphs>146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微软雅黑</vt:lpstr>
      <vt:lpstr>宋体</vt:lpstr>
      <vt:lpstr>Arial</vt:lpstr>
      <vt:lpstr>Calibri</vt:lpstr>
      <vt:lpstr>Calibri Light</vt:lpstr>
      <vt:lpstr>Century Gothic</vt:lpstr>
      <vt:lpstr>Wingdings</vt:lpstr>
      <vt:lpstr>4-05194 Amdocs 2017 Light PPT Template</vt:lpstr>
      <vt:lpstr>Office Theme</vt:lpstr>
      <vt:lpstr>POMBA ONAP Auditing</vt:lpstr>
      <vt:lpstr>What is POMBA?</vt:lpstr>
      <vt:lpstr>POMBA</vt:lpstr>
      <vt:lpstr>POMBA Information</vt:lpstr>
      <vt:lpstr>Logistics</vt:lpstr>
      <vt:lpstr>Architecture</vt:lpstr>
      <vt:lpstr>User Story Dependencies</vt:lpstr>
      <vt:lpstr>Status and Current Issues</vt:lpstr>
      <vt:lpstr>Next Steps</vt:lpstr>
      <vt:lpstr>PowerPoint Presentation</vt:lpstr>
    </vt:vector>
  </TitlesOfParts>
  <Company>Amdocs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POMBA ONAP Auditing</dc:title>
  <dc:creator>Sharon Chisholm</dc:creator>
  <cp:lastModifiedBy>Sharon Chisholm</cp:lastModifiedBy>
  <cp:revision>13</cp:revision>
  <dcterms:created xsi:type="dcterms:W3CDTF">2018-07-30T15:12:19Z</dcterms:created>
  <dcterms:modified xsi:type="dcterms:W3CDTF">2018-08-02T12:45:42Z</dcterms:modified>
</cp:coreProperties>
</file>