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75" r:id="rId2"/>
    <p:sldId id="292" r:id="rId3"/>
    <p:sldId id="316" r:id="rId4"/>
    <p:sldId id="317" r:id="rId5"/>
    <p:sldId id="329" r:id="rId6"/>
    <p:sldId id="322" r:id="rId7"/>
    <p:sldId id="324" r:id="rId8"/>
    <p:sldId id="325" r:id="rId9"/>
    <p:sldId id="318" r:id="rId10"/>
    <p:sldId id="305" r:id="rId1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80808"/>
    <a:srgbClr val="E7E6E6"/>
    <a:srgbClr val="FF7C80"/>
    <a:srgbClr val="92D050"/>
    <a:srgbClr val="005E27"/>
    <a:srgbClr val="006F8D"/>
    <a:srgbClr val="009893"/>
    <a:srgbClr val="BCE4FC"/>
    <a:srgbClr val="B9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014" autoAdjust="0"/>
    <p:restoredTop sz="91924" autoAdjust="0"/>
  </p:normalViewPr>
  <p:slideViewPr>
    <p:cSldViewPr snapToGrid="0" snapToObjects="1">
      <p:cViewPr varScale="1">
        <p:scale>
          <a:sx n="57" d="100"/>
          <a:sy n="57" d="100"/>
        </p:scale>
        <p:origin x="44" y="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71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2018-03-16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E20685-3860-4811-9CB7-42C8C1802430}" type="slidenum">
              <a:rPr lang="en-US" smtClean="0"/>
              <a:t>3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ONAP Network Slice PoC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66880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2018-03-16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F5C37D-FF08-4DB6-876E-1F86F23EE7BF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ONAP Network Slice PoC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337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t>11/26/2018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24444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CFEFC-6AC8-4817-A0D3-6029D48BD293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79425" y="1844675"/>
            <a:ext cx="11233150" cy="43926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1"/>
            <a:r>
              <a:rPr lang="en-US" dirty="0"/>
              <a:t>For heading, use Ericsson Hilda in bold. For copy and bullets, use Ericsson Hilda.</a:t>
            </a:r>
          </a:p>
          <a:p>
            <a:pPr lvl="1"/>
            <a:r>
              <a:rPr lang="en-US" dirty="0"/>
              <a:t>First level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19468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2" y="2823497"/>
            <a:ext cx="11332718" cy="213281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/>
              <a:t>5G Network Slicing</a:t>
            </a:r>
            <a:br>
              <a:rPr lang="en-US" dirty="0"/>
            </a:br>
            <a:br>
              <a:rPr lang="en-US" sz="1600" dirty="0"/>
            </a:br>
            <a:r>
              <a:rPr lang="en-US" dirty="0"/>
              <a:t>Dublin Release</a:t>
            </a:r>
            <a:br>
              <a:rPr lang="en-US" dirty="0"/>
            </a:br>
            <a:br>
              <a:rPr lang="en-US" dirty="0"/>
            </a:br>
            <a:r>
              <a:rPr lang="en-US" dirty="0"/>
              <a:t>Use Case 1 Ambition Level 1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8282" y="5407856"/>
            <a:ext cx="7056254" cy="1191011"/>
          </a:xfrm>
        </p:spPr>
        <p:txBody>
          <a:bodyPr>
            <a:normAutofit/>
          </a:bodyPr>
          <a:lstStyle/>
          <a:p>
            <a:r>
              <a:rPr lang="en-US" sz="2400" dirty="0"/>
              <a:t>Patrick Maguire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5715758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E83861-D9EC-4F14-99C9-4D005B9B3B94}"/>
              </a:ext>
            </a:extLst>
          </p:cNvPr>
          <p:cNvSpPr txBox="1"/>
          <p:nvPr/>
        </p:nvSpPr>
        <p:spPr>
          <a:xfrm>
            <a:off x="4620820" y="4587045"/>
            <a:ext cx="29503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</a:rPr>
              <a:t>Thank You!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4203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/>
              <a:t>ASSUMED.. - 5G SYSTEM ARCHITECTURE</a:t>
            </a:r>
            <a:endParaRPr lang="en-US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87432AF0-D430-401E-88A3-FCE38CDFF7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614" y="1328614"/>
            <a:ext cx="11342077" cy="49688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A67423E-6472-4F16-920B-7C284A1FD196}"/>
              </a:ext>
            </a:extLst>
          </p:cNvPr>
          <p:cNvSpPr txBox="1"/>
          <p:nvPr/>
        </p:nvSpPr>
        <p:spPr>
          <a:xfrm>
            <a:off x="4900938" y="4778829"/>
            <a:ext cx="70243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1400" dirty="0"/>
              <a:t>CU-CP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C161F1-27AE-431A-B9B7-32909A2852B2}"/>
              </a:ext>
            </a:extLst>
          </p:cNvPr>
          <p:cNvSpPr/>
          <p:nvPr/>
        </p:nvSpPr>
        <p:spPr>
          <a:xfrm>
            <a:off x="3200400" y="5657411"/>
            <a:ext cx="381000" cy="177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BC9D3B-A97F-49E0-8E2A-FBFDEA27F50D}"/>
              </a:ext>
            </a:extLst>
          </p:cNvPr>
          <p:cNvSpPr/>
          <p:nvPr/>
        </p:nvSpPr>
        <p:spPr>
          <a:xfrm>
            <a:off x="4365172" y="5676022"/>
            <a:ext cx="381000" cy="177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6655BD-33E7-48C2-860C-6778BA7723D9}"/>
              </a:ext>
            </a:extLst>
          </p:cNvPr>
          <p:cNvSpPr/>
          <p:nvPr/>
        </p:nvSpPr>
        <p:spPr>
          <a:xfrm>
            <a:off x="4082143" y="4997940"/>
            <a:ext cx="473529" cy="177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55FD7A-36D5-4C3E-821D-0409F7263DB0}"/>
              </a:ext>
            </a:extLst>
          </p:cNvPr>
          <p:cNvSpPr/>
          <p:nvPr/>
        </p:nvSpPr>
        <p:spPr>
          <a:xfrm>
            <a:off x="5238904" y="5175272"/>
            <a:ext cx="381000" cy="177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E22F3C-8081-4EF7-BC0E-04D46F1EBC48}"/>
              </a:ext>
            </a:extLst>
          </p:cNvPr>
          <p:cNvSpPr txBox="1"/>
          <p:nvPr/>
        </p:nvSpPr>
        <p:spPr>
          <a:xfrm>
            <a:off x="2561772" y="5878285"/>
            <a:ext cx="49348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IE" sz="1400" dirty="0"/>
              <a:t>RU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36598B-0C9B-41E6-BFFC-22DF6875DF3C}"/>
              </a:ext>
            </a:extLst>
          </p:cNvPr>
          <p:cNvSpPr txBox="1"/>
          <p:nvPr/>
        </p:nvSpPr>
        <p:spPr>
          <a:xfrm>
            <a:off x="3701143" y="5878285"/>
            <a:ext cx="49348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IE" sz="1400" dirty="0"/>
              <a:t>DU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0273D5-1377-490B-8333-059F1703B05D}"/>
              </a:ext>
            </a:extLst>
          </p:cNvPr>
          <p:cNvSpPr txBox="1"/>
          <p:nvPr/>
        </p:nvSpPr>
        <p:spPr>
          <a:xfrm>
            <a:off x="4902954" y="5892799"/>
            <a:ext cx="67265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1400" dirty="0"/>
              <a:t>CU-UP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170FABB-43C2-4539-A32A-8F4335E740A9}"/>
              </a:ext>
            </a:extLst>
          </p:cNvPr>
          <p:cNvSpPr/>
          <p:nvPr/>
        </p:nvSpPr>
        <p:spPr>
          <a:xfrm>
            <a:off x="3701143" y="3135086"/>
            <a:ext cx="664029" cy="5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AA0DF1E-F82D-45C9-83F5-58474EA5AE34}"/>
              </a:ext>
            </a:extLst>
          </p:cNvPr>
          <p:cNvSpPr/>
          <p:nvPr/>
        </p:nvSpPr>
        <p:spPr>
          <a:xfrm>
            <a:off x="576943" y="3531069"/>
            <a:ext cx="664029" cy="5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16166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68898" y="255961"/>
            <a:ext cx="7494588" cy="814028"/>
          </a:xfrm>
        </p:spPr>
        <p:txBody>
          <a:bodyPr>
            <a:noAutofit/>
          </a:bodyPr>
          <a:lstStyle/>
          <a:p>
            <a:r>
              <a:rPr lang="en-US" dirty="0"/>
              <a:t>SCOPE ASSUMPTIONS</a:t>
            </a:r>
          </a:p>
        </p:txBody>
      </p:sp>
      <p:sp>
        <p:nvSpPr>
          <p:cNvPr id="60" name="Content Placeholder 2">
            <a:extLst>
              <a:ext uri="{FF2B5EF4-FFF2-40B4-BE49-F238E27FC236}">
                <a16:creationId xmlns:a16="http://schemas.microsoft.com/office/drawing/2014/main" id="{3BDDB6CA-9119-4B4F-947D-071FC026EC3E}"/>
              </a:ext>
            </a:extLst>
          </p:cNvPr>
          <p:cNvSpPr txBox="1"/>
          <p:nvPr/>
        </p:nvSpPr>
        <p:spPr>
          <a:xfrm>
            <a:off x="267862" y="1245870"/>
            <a:ext cx="11791866" cy="535616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rmAutofit lnSpcReduction="10000"/>
          </a:bodyPr>
          <a:lstStyle/>
          <a:p>
            <a:pPr marL="228600" indent="-228600">
              <a:lnSpc>
                <a:spcPct val="80000"/>
              </a:lnSpc>
              <a:spcBef>
                <a:spcPts val="500"/>
              </a:spcBef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E" sz="32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A&amp;AI contains inventory of already deployed VNF and PNF and their corresponding service</a:t>
            </a:r>
            <a:r>
              <a:rPr lang="en-IE" sz="3200" b="0" i="0" u="none" strike="noStrike" kern="1200" cap="none" spc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 instances</a:t>
            </a:r>
            <a:endParaRPr lang="en-IE" sz="3200" b="0" i="0" u="none" strike="noStrike" kern="1200" cap="none" spc="0" baseline="0" dirty="0"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lnSpc>
                <a:spcPct val="80000"/>
              </a:lnSpc>
              <a:spcBef>
                <a:spcPts val="500"/>
              </a:spcBef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IE" sz="800" b="0" i="0" u="none" strike="noStrike" kern="1200" cap="none" spc="0" baseline="0" dirty="0"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lnSpc>
                <a:spcPct val="80000"/>
              </a:lnSpc>
              <a:spcBef>
                <a:spcPts val="500"/>
              </a:spcBef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E" sz="32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A&amp;AI also contains inventory of available data centre sites with associated constraints</a:t>
            </a:r>
          </a:p>
          <a:p>
            <a:pPr marL="228600" indent="-228600">
              <a:lnSpc>
                <a:spcPct val="80000"/>
              </a:lnSpc>
              <a:spcBef>
                <a:spcPts val="500"/>
              </a:spcBef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IE" sz="800" b="0" i="0" u="none" strike="noStrike" kern="1200" cap="none" spc="0" baseline="0" dirty="0"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lnSpc>
                <a:spcPct val="80000"/>
              </a:lnSpc>
              <a:spcBef>
                <a:spcPts val="500"/>
              </a:spcBef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E" sz="32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Radio technology is capable of supporting 5G </a:t>
            </a:r>
            <a:r>
              <a:rPr lang="en-IE" sz="3200" b="0" i="0" u="none" strike="noStrike" kern="1200" cap="none" spc="0" baseline="0" dirty="0" err="1">
                <a:uFillTx/>
                <a:latin typeface="Arial" panose="020B0604020202020204" pitchFamily="34" charset="0"/>
                <a:cs typeface="Arial" panose="020B0604020202020204" pitchFamily="34" charset="0"/>
              </a:rPr>
              <a:t>eMBB</a:t>
            </a:r>
            <a:r>
              <a:rPr lang="en-IE" sz="32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 services</a:t>
            </a:r>
          </a:p>
          <a:p>
            <a:pPr marL="228600" indent="-228600">
              <a:lnSpc>
                <a:spcPct val="80000"/>
              </a:lnSpc>
              <a:spcBef>
                <a:spcPts val="500"/>
              </a:spcBef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IE" sz="800" b="0" i="0" u="none" strike="noStrike" kern="1200" cap="none" spc="0" baseline="0" dirty="0"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lnSpc>
                <a:spcPct val="80000"/>
              </a:lnSpc>
              <a:spcBef>
                <a:spcPts val="500"/>
              </a:spcBef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IE" sz="32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Full network coverage is assumed in all slice creation requests</a:t>
            </a:r>
          </a:p>
          <a:p>
            <a:pPr marL="228600" indent="-228600">
              <a:lnSpc>
                <a:spcPct val="80000"/>
              </a:lnSpc>
              <a:spcBef>
                <a:spcPts val="500"/>
              </a:spcBef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I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70000"/>
              </a:lnSpc>
              <a:buFont typeface="Arial" panose="020B0604020202020204" pitchFamily="34" charset="0"/>
              <a:buChar char="•"/>
            </a:pPr>
            <a:endParaRPr lang="en-I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IE" sz="3200" dirty="0">
                <a:latin typeface="Arial" panose="020B0604020202020204" pitchFamily="34" charset="0"/>
                <a:cs typeface="Arial" panose="020B0604020202020204" pitchFamily="34" charset="0"/>
              </a:rPr>
              <a:t> A full 5GC CP is already deployed in central site</a:t>
            </a:r>
          </a:p>
          <a:p>
            <a:pPr>
              <a:lnSpc>
                <a:spcPct val="70000"/>
              </a:lnSpc>
              <a:buFont typeface="Arial" panose="020B0604020202020204" pitchFamily="34" charset="0"/>
              <a:buChar char="•"/>
            </a:pPr>
            <a:endParaRPr lang="en-IE" sz="3200" b="0" i="0" u="none" strike="noStrike" kern="1200" cap="none" spc="0" baseline="0" dirty="0"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IE" sz="3200" dirty="0">
                <a:latin typeface="Arial" panose="020B0604020202020204" pitchFamily="34" charset="0"/>
                <a:cs typeface="Arial" panose="020B0604020202020204" pitchFamily="34" charset="0"/>
              </a:rPr>
              <a:t> A single 5G radio CU-CP is already deployed in central site and connected to AMF</a:t>
            </a:r>
            <a:endParaRPr lang="en-IE" sz="3200" b="0" i="0" u="none" strike="noStrike" kern="1200" cap="none" spc="0" baseline="0" dirty="0"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lnSpc>
                <a:spcPct val="80000"/>
              </a:lnSpc>
              <a:spcBef>
                <a:spcPts val="500"/>
              </a:spcBef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I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70000"/>
              </a:lnSpc>
              <a:buFont typeface="Arial" panose="020B0604020202020204" pitchFamily="34" charset="0"/>
              <a:buChar char="•"/>
            </a:pPr>
            <a:endParaRPr lang="en-I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IE" sz="3200" dirty="0">
                <a:latin typeface="Arial" panose="020B0604020202020204" pitchFamily="34" charset="0"/>
                <a:cs typeface="Arial" panose="020B0604020202020204" pitchFamily="34" charset="0"/>
              </a:rPr>
              <a:t> All Radio PNF’s are already connected to DCGW and   </a:t>
            </a:r>
          </a:p>
          <a:p>
            <a:pPr>
              <a:lnSpc>
                <a:spcPct val="70000"/>
              </a:lnSpc>
            </a:pPr>
            <a:r>
              <a:rPr lang="en-IE" sz="3200" dirty="0">
                <a:latin typeface="Arial" panose="020B0604020202020204" pitchFamily="34" charset="0"/>
                <a:cs typeface="Arial" panose="020B0604020202020204" pitchFamily="34" charset="0"/>
              </a:rPr>
              <a:t>  associated single CU-CP in central site</a:t>
            </a:r>
          </a:p>
        </p:txBody>
      </p:sp>
    </p:spTree>
    <p:extLst>
      <p:ext uri="{BB962C8B-B14F-4D97-AF65-F5344CB8AC3E}">
        <p14:creationId xmlns:p14="http://schemas.microsoft.com/office/powerpoint/2010/main" val="288545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EABEBDB-5255-4693-BCA1-BF70F05D5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259" y="313057"/>
            <a:ext cx="11452343" cy="725994"/>
          </a:xfrm>
        </p:spPr>
        <p:txBody>
          <a:bodyPr/>
          <a:lstStyle/>
          <a:p>
            <a:r>
              <a:rPr lang="en-IE" dirty="0" err="1"/>
              <a:t>eMBB</a:t>
            </a:r>
            <a:r>
              <a:rPr lang="en-IE" dirty="0"/>
              <a:t> Use Case – Ambition Level 1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0E6C200-AF6B-4B2F-9A5B-670F1AC3DC0A}"/>
              </a:ext>
            </a:extLst>
          </p:cNvPr>
          <p:cNvSpPr txBox="1"/>
          <p:nvPr/>
        </p:nvSpPr>
        <p:spPr>
          <a:xfrm>
            <a:off x="9096600" y="7098595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Contains</a:t>
            </a:r>
          </a:p>
        </p:txBody>
      </p:sp>
      <p:sp>
        <p:nvSpPr>
          <p:cNvPr id="50" name="Content Placeholder 2">
            <a:extLst>
              <a:ext uri="{FF2B5EF4-FFF2-40B4-BE49-F238E27FC236}">
                <a16:creationId xmlns:a16="http://schemas.microsoft.com/office/drawing/2014/main" id="{93107BB6-6B99-4804-8355-1296E96CF995}"/>
              </a:ext>
            </a:extLst>
          </p:cNvPr>
          <p:cNvSpPr txBox="1">
            <a:spLocks/>
          </p:cNvSpPr>
          <p:nvPr/>
        </p:nvSpPr>
        <p:spPr>
          <a:xfrm>
            <a:off x="235685" y="1286043"/>
            <a:ext cx="4644925" cy="46039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IE" sz="3200" dirty="0">
                <a:solidFill>
                  <a:schemeClr val="tx1"/>
                </a:solidFill>
              </a:rPr>
              <a:t>Two service templates are proposed;</a:t>
            </a:r>
          </a:p>
          <a:p>
            <a:pPr>
              <a:lnSpc>
                <a:spcPct val="70000"/>
              </a:lnSpc>
              <a:buFont typeface="Arial" panose="020B0604020202020204" pitchFamily="34" charset="0"/>
              <a:buChar char="•"/>
            </a:pPr>
            <a:endParaRPr lang="en-IE" sz="800" dirty="0">
              <a:solidFill>
                <a:schemeClr val="tx1"/>
              </a:solidFill>
            </a:endParaRPr>
          </a:p>
          <a:p>
            <a:pPr lvl="1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IE" sz="2800" dirty="0">
                <a:solidFill>
                  <a:schemeClr val="tx1"/>
                </a:solidFill>
              </a:rPr>
              <a:t>Top level Template (3GPP NST)</a:t>
            </a:r>
          </a:p>
          <a:p>
            <a:pPr lvl="2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/>
                </a:solidFill>
              </a:rPr>
              <a:t>addressing E2E aspects of the service ( 3GPP NW Slice)</a:t>
            </a:r>
          </a:p>
          <a:p>
            <a:pPr lvl="2">
              <a:lnSpc>
                <a:spcPct val="70000"/>
              </a:lnSpc>
              <a:buFont typeface="Arial" panose="020B0604020202020204" pitchFamily="34" charset="0"/>
              <a:buChar char="•"/>
            </a:pPr>
            <a:endParaRPr lang="en-IE" sz="800" dirty="0">
              <a:solidFill>
                <a:schemeClr val="tx1"/>
              </a:solidFill>
            </a:endParaRPr>
          </a:p>
          <a:p>
            <a:pPr lvl="1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IE" sz="2800" dirty="0">
                <a:solidFill>
                  <a:schemeClr val="tx1"/>
                </a:solidFill>
              </a:rPr>
              <a:t>Sublevel Template (3GPP NSST)</a:t>
            </a:r>
          </a:p>
          <a:p>
            <a:pPr lvl="2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/>
                </a:solidFill>
              </a:rPr>
              <a:t>Addressing LCM of the VNF’s to be deployed (3GPP Network Slice Subnet)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157CA9-E1B9-4930-B99C-389D4B8DE6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3978" y="1401647"/>
            <a:ext cx="2270624" cy="275887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7D338C4-D999-4A1A-B618-95579F7A77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0610" y="1183539"/>
            <a:ext cx="4363644" cy="4909017"/>
          </a:xfrm>
          <a:prstGeom prst="rect">
            <a:avLst/>
          </a:prstGeom>
        </p:spPr>
      </p:pic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71CDBEF4-E080-481F-B494-C140C4D6DA8A}"/>
              </a:ext>
            </a:extLst>
          </p:cNvPr>
          <p:cNvSpPr/>
          <p:nvPr/>
        </p:nvSpPr>
        <p:spPr>
          <a:xfrm>
            <a:off x="10136788" y="5448454"/>
            <a:ext cx="1715287" cy="485539"/>
          </a:xfrm>
          <a:prstGeom prst="wedgeRoundRectCallout">
            <a:avLst>
              <a:gd name="adj1" fmla="val -81107"/>
              <a:gd name="adj2" fmla="val -219291"/>
              <a:gd name="adj3" fmla="val 1666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3GPP TS 28.801</a:t>
            </a:r>
          </a:p>
        </p:txBody>
      </p:sp>
    </p:spTree>
    <p:extLst>
      <p:ext uri="{BB962C8B-B14F-4D97-AF65-F5344CB8AC3E}">
        <p14:creationId xmlns:p14="http://schemas.microsoft.com/office/powerpoint/2010/main" val="1461832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123C6-4CAA-4B54-A439-B5BEB944A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118898"/>
            <a:ext cx="8353426" cy="763971"/>
          </a:xfrm>
        </p:spPr>
        <p:txBody>
          <a:bodyPr/>
          <a:lstStyle/>
          <a:p>
            <a:r>
              <a:rPr lang="en-US" dirty="0"/>
              <a:t>3GPP TS 28.541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800D38-6A0D-4CEA-B6AE-17FF416468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49" y="1219200"/>
            <a:ext cx="6372554" cy="487138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3A232455-2CFA-4769-803A-D9F665FCAC9C}"/>
              </a:ext>
            </a:extLst>
          </p:cNvPr>
          <p:cNvSpPr/>
          <p:nvPr/>
        </p:nvSpPr>
        <p:spPr>
          <a:xfrm rot="19380268">
            <a:off x="-193293" y="1127593"/>
            <a:ext cx="2836230" cy="1645807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173347F-7C6B-4F59-958C-C7A9533FCFF9}"/>
              </a:ext>
            </a:extLst>
          </p:cNvPr>
          <p:cNvSpPr/>
          <p:nvPr/>
        </p:nvSpPr>
        <p:spPr>
          <a:xfrm rot="20993476">
            <a:off x="292671" y="2196170"/>
            <a:ext cx="6083368" cy="4489481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14A6E109-DEF5-4B2B-9FDC-DFAFC540E2E6}"/>
              </a:ext>
            </a:extLst>
          </p:cNvPr>
          <p:cNvSpPr/>
          <p:nvPr/>
        </p:nvSpPr>
        <p:spPr>
          <a:xfrm>
            <a:off x="8008883" y="1067626"/>
            <a:ext cx="3909848" cy="1759657"/>
          </a:xfrm>
          <a:prstGeom prst="wedgeRoundRectCallout">
            <a:avLst>
              <a:gd name="adj1" fmla="val -191712"/>
              <a:gd name="adj2" fmla="val -37500"/>
              <a:gd name="adj3" fmla="val 1666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Model aspects related to 3GPP NST.</a:t>
            </a:r>
          </a:p>
          <a:p>
            <a:pPr algn="ctr"/>
            <a:r>
              <a:rPr lang="en-US" dirty="0"/>
              <a:t>Orchestration of an NST by the NSMF addresses E2E aspects of Service</a:t>
            </a:r>
          </a:p>
          <a:p>
            <a:pPr algn="ctr"/>
            <a:r>
              <a:rPr lang="en-US" dirty="0"/>
              <a:t>e.g. VNF placement, coverage determination, E2E parameter coordination</a:t>
            </a:r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D5A301FA-9C58-4E2A-97E5-56081261BF21}"/>
              </a:ext>
            </a:extLst>
          </p:cNvPr>
          <p:cNvSpPr/>
          <p:nvPr/>
        </p:nvSpPr>
        <p:spPr>
          <a:xfrm>
            <a:off x="8008883" y="3316840"/>
            <a:ext cx="3909848" cy="1759657"/>
          </a:xfrm>
          <a:prstGeom prst="wedgeRoundRectCallout">
            <a:avLst>
              <a:gd name="adj1" fmla="val -96970"/>
              <a:gd name="adj2" fmla="val -36313"/>
              <a:gd name="adj3" fmla="val 1666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Model aspects related to 3GPP NSST.</a:t>
            </a:r>
          </a:p>
          <a:p>
            <a:pPr algn="ctr"/>
            <a:r>
              <a:rPr lang="en-US" dirty="0"/>
              <a:t>Orchestration of an NSST by the NSSMF mainly addresses LCM of the specified VNF’s to be deployed. Some functions of the NSMF may be partly delegated to the NSSMF </a:t>
            </a:r>
          </a:p>
        </p:txBody>
      </p:sp>
    </p:spTree>
    <p:extLst>
      <p:ext uri="{BB962C8B-B14F-4D97-AF65-F5344CB8AC3E}">
        <p14:creationId xmlns:p14="http://schemas.microsoft.com/office/powerpoint/2010/main" val="4015624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76F86-069B-4868-81E2-C8900FAC5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675" y="290273"/>
            <a:ext cx="10160866" cy="779113"/>
          </a:xfrm>
        </p:spPr>
        <p:txBody>
          <a:bodyPr/>
          <a:lstStyle/>
          <a:p>
            <a:r>
              <a:rPr lang="en-IE" dirty="0"/>
              <a:t>NW </a:t>
            </a:r>
            <a:r>
              <a:rPr lang="en-IE"/>
              <a:t>Slice Design &amp; Onboarding</a:t>
            </a:r>
            <a:endParaRPr lang="en-IE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064215C-814C-4F74-9B24-6EAE84370380}"/>
              </a:ext>
            </a:extLst>
          </p:cNvPr>
          <p:cNvGrpSpPr/>
          <p:nvPr/>
        </p:nvGrpSpPr>
        <p:grpSpPr>
          <a:xfrm>
            <a:off x="697503" y="1152515"/>
            <a:ext cx="1312371" cy="5131907"/>
            <a:chOff x="1813213" y="1152515"/>
            <a:chExt cx="1312371" cy="513190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89E988D-BB02-46FC-A88B-C2896752D4A2}"/>
                </a:ext>
              </a:extLst>
            </p:cNvPr>
            <p:cNvSpPr/>
            <p:nvPr/>
          </p:nvSpPr>
          <p:spPr>
            <a:xfrm>
              <a:off x="1813213" y="1152515"/>
              <a:ext cx="1312371" cy="332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/>
                <a:t>SDC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39D5F00-A7F9-40DB-907B-23F8877BCF6F}"/>
                </a:ext>
              </a:extLst>
            </p:cNvPr>
            <p:cNvSpPr/>
            <p:nvPr/>
          </p:nvSpPr>
          <p:spPr>
            <a:xfrm flipH="1">
              <a:off x="2406533" y="1568153"/>
              <a:ext cx="120535" cy="47162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2564578-C55F-408C-B4AC-F9982E0E0BBE}"/>
              </a:ext>
            </a:extLst>
          </p:cNvPr>
          <p:cNvGrpSpPr/>
          <p:nvPr/>
        </p:nvGrpSpPr>
        <p:grpSpPr>
          <a:xfrm>
            <a:off x="3317452" y="1152515"/>
            <a:ext cx="1312371" cy="5131907"/>
            <a:chOff x="1813213" y="1152515"/>
            <a:chExt cx="1312371" cy="513190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BD64C9E-69DD-48CD-BAC4-C42A68BB41AB}"/>
                </a:ext>
              </a:extLst>
            </p:cNvPr>
            <p:cNvSpPr/>
            <p:nvPr/>
          </p:nvSpPr>
          <p:spPr>
            <a:xfrm>
              <a:off x="1813213" y="1152515"/>
              <a:ext cx="1312371" cy="332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/>
                <a:t>SO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D253CA6-7BE5-4AEE-94CF-E31B2B4183AC}"/>
                </a:ext>
              </a:extLst>
            </p:cNvPr>
            <p:cNvSpPr/>
            <p:nvPr/>
          </p:nvSpPr>
          <p:spPr>
            <a:xfrm flipH="1">
              <a:off x="2406533" y="1568153"/>
              <a:ext cx="120535" cy="47162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065CFF9-2445-4836-ABF1-8EA3DBA874AF}"/>
              </a:ext>
            </a:extLst>
          </p:cNvPr>
          <p:cNvGrpSpPr/>
          <p:nvPr/>
        </p:nvGrpSpPr>
        <p:grpSpPr>
          <a:xfrm>
            <a:off x="6072220" y="1152515"/>
            <a:ext cx="1312371" cy="5131907"/>
            <a:chOff x="1813213" y="1152515"/>
            <a:chExt cx="1312371" cy="513190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3EE45F6-1EB7-4E1C-8A79-25C50CDA78B7}"/>
                </a:ext>
              </a:extLst>
            </p:cNvPr>
            <p:cNvSpPr/>
            <p:nvPr/>
          </p:nvSpPr>
          <p:spPr>
            <a:xfrm>
              <a:off x="1813213" y="1152515"/>
              <a:ext cx="1312371" cy="332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/>
                <a:t>Controller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BA85834-5BA9-42EB-AFD4-D7E941ACE545}"/>
                </a:ext>
              </a:extLst>
            </p:cNvPr>
            <p:cNvSpPr/>
            <p:nvPr/>
          </p:nvSpPr>
          <p:spPr>
            <a:xfrm flipH="1">
              <a:off x="2406533" y="1568153"/>
              <a:ext cx="120535" cy="47162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406F46A-C13D-47FF-8E40-54DA23312175}"/>
              </a:ext>
            </a:extLst>
          </p:cNvPr>
          <p:cNvGrpSpPr/>
          <p:nvPr/>
        </p:nvGrpSpPr>
        <p:grpSpPr>
          <a:xfrm>
            <a:off x="8202973" y="1152515"/>
            <a:ext cx="1815280" cy="5131907"/>
            <a:chOff x="1746713" y="1152515"/>
            <a:chExt cx="1815280" cy="513190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C6359E8-E1FC-4E9D-A343-F9DBF9026488}"/>
                </a:ext>
              </a:extLst>
            </p:cNvPr>
            <p:cNvSpPr/>
            <p:nvPr/>
          </p:nvSpPr>
          <p:spPr>
            <a:xfrm>
              <a:off x="1746713" y="1152515"/>
              <a:ext cx="1815280" cy="332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/>
                <a:t>Multi VIM/Cloud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0EFD5D9-3ECB-448C-B141-A8324654A127}"/>
                </a:ext>
              </a:extLst>
            </p:cNvPr>
            <p:cNvSpPr/>
            <p:nvPr/>
          </p:nvSpPr>
          <p:spPr>
            <a:xfrm flipH="1">
              <a:off x="2589408" y="1568153"/>
              <a:ext cx="120535" cy="47162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86B08A9-DCE0-4804-B9C4-1C439607879B}"/>
              </a:ext>
            </a:extLst>
          </p:cNvPr>
          <p:cNvGrpSpPr/>
          <p:nvPr/>
        </p:nvGrpSpPr>
        <p:grpSpPr>
          <a:xfrm>
            <a:off x="10534198" y="1152515"/>
            <a:ext cx="905239" cy="5131907"/>
            <a:chOff x="2220345" y="1152515"/>
            <a:chExt cx="905239" cy="513190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6FB7E61-737F-4520-8AE2-B68F5A61E489}"/>
                </a:ext>
              </a:extLst>
            </p:cNvPr>
            <p:cNvSpPr/>
            <p:nvPr/>
          </p:nvSpPr>
          <p:spPr>
            <a:xfrm>
              <a:off x="2220345" y="1152515"/>
              <a:ext cx="905239" cy="332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/>
                <a:t>A&amp;AI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DF427D8-6673-4F33-A71D-CF67177C534F}"/>
                </a:ext>
              </a:extLst>
            </p:cNvPr>
            <p:cNvSpPr/>
            <p:nvPr/>
          </p:nvSpPr>
          <p:spPr>
            <a:xfrm flipH="1">
              <a:off x="2622658" y="1568153"/>
              <a:ext cx="120535" cy="47162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F08A282F-C635-489C-BBEA-94BBD37DF2DD}"/>
              </a:ext>
            </a:extLst>
          </p:cNvPr>
          <p:cNvSpPr/>
          <p:nvPr/>
        </p:nvSpPr>
        <p:spPr>
          <a:xfrm>
            <a:off x="146342" y="4976932"/>
            <a:ext cx="3171110" cy="5584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dirty="0">
                <a:solidFill>
                  <a:schemeClr val="tx1"/>
                </a:solidFill>
              </a:rPr>
              <a:t>Design a E2E Service Template(NST) referencing the previously designed resource service (NSST). Store.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277658C-30D5-4E73-9975-69166FED405C}"/>
              </a:ext>
            </a:extLst>
          </p:cNvPr>
          <p:cNvGrpSpPr/>
          <p:nvPr/>
        </p:nvGrpSpPr>
        <p:grpSpPr>
          <a:xfrm>
            <a:off x="1411358" y="5472666"/>
            <a:ext cx="2499414" cy="433553"/>
            <a:chOff x="1123962" y="2995447"/>
            <a:chExt cx="2124943" cy="433553"/>
          </a:xfrm>
        </p:grpSpPr>
        <p:sp>
          <p:nvSpPr>
            <p:cNvPr id="26" name="Arrow: Right 25">
              <a:extLst>
                <a:ext uri="{FF2B5EF4-FFF2-40B4-BE49-F238E27FC236}">
                  <a16:creationId xmlns:a16="http://schemas.microsoft.com/office/drawing/2014/main" id="{0FD20292-CAD3-4E1B-84BC-FA0AE225592C}"/>
                </a:ext>
              </a:extLst>
            </p:cNvPr>
            <p:cNvSpPr/>
            <p:nvPr/>
          </p:nvSpPr>
          <p:spPr>
            <a:xfrm>
              <a:off x="1123962" y="3175462"/>
              <a:ext cx="2124943" cy="253538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6D17270-AAC3-47F1-8088-6A17C4D225FF}"/>
                </a:ext>
              </a:extLst>
            </p:cNvPr>
            <p:cNvSpPr txBox="1"/>
            <p:nvPr/>
          </p:nvSpPr>
          <p:spPr>
            <a:xfrm>
              <a:off x="1123963" y="2995447"/>
              <a:ext cx="2003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dirty="0"/>
                <a:t>Distribute CSAR</a:t>
              </a:r>
            </a:p>
          </p:txBody>
        </p:sp>
      </p:grp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1615A17E-ED54-4781-B96F-B4A9C10A7585}"/>
              </a:ext>
            </a:extLst>
          </p:cNvPr>
          <p:cNvSpPr/>
          <p:nvPr/>
        </p:nvSpPr>
        <p:spPr>
          <a:xfrm>
            <a:off x="146342" y="1630074"/>
            <a:ext cx="2879455" cy="378695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000" dirty="0">
                <a:solidFill>
                  <a:schemeClr val="tx1"/>
                </a:solidFill>
              </a:rPr>
              <a:t>It is assumed that VNFD’s for CU-UP and UPF are already created and stored in the catalogue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BFD8D21E-783D-4B1D-A769-70945CFDA78A}"/>
              </a:ext>
            </a:extLst>
          </p:cNvPr>
          <p:cNvSpPr/>
          <p:nvPr/>
        </p:nvSpPr>
        <p:spPr>
          <a:xfrm>
            <a:off x="9849394" y="1630073"/>
            <a:ext cx="2238103" cy="920621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1000" dirty="0">
                <a:solidFill>
                  <a:schemeClr val="tx1"/>
                </a:solidFill>
              </a:rPr>
              <a:t>It is assumed the following are already instantiated from services and available in inventory;</a:t>
            </a:r>
          </a:p>
          <a:p>
            <a:pPr marL="171450" indent="-171450">
              <a:buFontTx/>
              <a:buChar char="-"/>
            </a:pPr>
            <a:r>
              <a:rPr lang="en-IE" sz="1000" dirty="0">
                <a:solidFill>
                  <a:schemeClr val="tx1"/>
                </a:solidFill>
              </a:rPr>
              <a:t>Radio CU-CP and associated PNF’s</a:t>
            </a:r>
          </a:p>
          <a:p>
            <a:pPr marL="171450" indent="-171450">
              <a:buFontTx/>
              <a:buChar char="-"/>
            </a:pPr>
            <a:r>
              <a:rPr lang="en-IE" sz="1000" dirty="0">
                <a:solidFill>
                  <a:schemeClr val="tx1"/>
                </a:solidFill>
              </a:rPr>
              <a:t>5GC CP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92325F0E-098C-4360-AF44-E145D15616E5}"/>
              </a:ext>
            </a:extLst>
          </p:cNvPr>
          <p:cNvSpPr/>
          <p:nvPr/>
        </p:nvSpPr>
        <p:spPr>
          <a:xfrm>
            <a:off x="64058" y="3164609"/>
            <a:ext cx="3212949" cy="9974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dirty="0">
                <a:solidFill>
                  <a:schemeClr val="tx1"/>
                </a:solidFill>
              </a:rPr>
              <a:t>Design a resource service (NSST) referencing the already created VNFD’s, specifying their associated connectivity. Associated CSAR will include all referenced Day-0, Day-1 &amp; Day-n configuration templates. Store.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13D81AF6-CFCD-4AE6-8AB9-CEB05AC381F5}"/>
              </a:ext>
            </a:extLst>
          </p:cNvPr>
          <p:cNvSpPr/>
          <p:nvPr/>
        </p:nvSpPr>
        <p:spPr>
          <a:xfrm>
            <a:off x="2728921" y="5912494"/>
            <a:ext cx="2516010" cy="3077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dirty="0">
                <a:solidFill>
                  <a:schemeClr val="tx1"/>
                </a:solidFill>
              </a:rPr>
              <a:t>Unpack CSAR, Create Service Model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0FD7E03-7747-4ECD-8DE2-960743631333}"/>
              </a:ext>
            </a:extLst>
          </p:cNvPr>
          <p:cNvGrpSpPr/>
          <p:nvPr/>
        </p:nvGrpSpPr>
        <p:grpSpPr>
          <a:xfrm>
            <a:off x="1414198" y="4111192"/>
            <a:ext cx="2481394" cy="450971"/>
            <a:chOff x="1123962" y="2978029"/>
            <a:chExt cx="2124943" cy="450971"/>
          </a:xfrm>
        </p:grpSpPr>
        <p:sp>
          <p:nvSpPr>
            <p:cNvPr id="35" name="Arrow: Right 34">
              <a:extLst>
                <a:ext uri="{FF2B5EF4-FFF2-40B4-BE49-F238E27FC236}">
                  <a16:creationId xmlns:a16="http://schemas.microsoft.com/office/drawing/2014/main" id="{779BB376-BD56-47EF-98E4-7D9C2F56C684}"/>
                </a:ext>
              </a:extLst>
            </p:cNvPr>
            <p:cNvSpPr/>
            <p:nvPr/>
          </p:nvSpPr>
          <p:spPr>
            <a:xfrm>
              <a:off x="1123962" y="3175462"/>
              <a:ext cx="2124943" cy="253538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539B638-05B3-4A14-9C3A-CD297B2A3B19}"/>
                </a:ext>
              </a:extLst>
            </p:cNvPr>
            <p:cNvSpPr txBox="1"/>
            <p:nvPr/>
          </p:nvSpPr>
          <p:spPr>
            <a:xfrm>
              <a:off x="1123963" y="2978029"/>
              <a:ext cx="2003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dirty="0"/>
                <a:t>Distribute CSAR</a:t>
              </a:r>
            </a:p>
          </p:txBody>
        </p:sp>
      </p:grp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7E2B7FA3-0FE3-4936-A9F9-78B619FD2CF4}"/>
              </a:ext>
            </a:extLst>
          </p:cNvPr>
          <p:cNvSpPr/>
          <p:nvPr/>
        </p:nvSpPr>
        <p:spPr>
          <a:xfrm>
            <a:off x="2741143" y="4576445"/>
            <a:ext cx="2477061" cy="3077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dirty="0">
                <a:solidFill>
                  <a:schemeClr val="tx1"/>
                </a:solidFill>
              </a:rPr>
              <a:t>Unpack CSAR, Create Service Model</a:t>
            </a:r>
          </a:p>
        </p:txBody>
      </p:sp>
      <p:sp>
        <p:nvSpPr>
          <p:cNvPr id="47" name="Speech Bubble: Rectangle with Corners Rounded 46">
            <a:extLst>
              <a:ext uri="{FF2B5EF4-FFF2-40B4-BE49-F238E27FC236}">
                <a16:creationId xmlns:a16="http://schemas.microsoft.com/office/drawing/2014/main" id="{95496C65-B4EB-4D3C-BCD3-942AA8689109}"/>
              </a:ext>
            </a:extLst>
          </p:cNvPr>
          <p:cNvSpPr/>
          <p:nvPr/>
        </p:nvSpPr>
        <p:spPr>
          <a:xfrm>
            <a:off x="6869265" y="2393884"/>
            <a:ext cx="2109273" cy="717885"/>
          </a:xfrm>
          <a:prstGeom prst="wedgeRoundRectCallout">
            <a:avLst>
              <a:gd name="adj1" fmla="val -192923"/>
              <a:gd name="adj2" fmla="val 230342"/>
              <a:gd name="adj3" fmla="val 16667"/>
            </a:avLst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400" dirty="0"/>
              <a:t>Existing Distribution mechanisms will be used (MSB/</a:t>
            </a:r>
            <a:r>
              <a:rPr lang="en-IE" sz="1400" dirty="0" err="1"/>
              <a:t>Dmaap</a:t>
            </a:r>
            <a:r>
              <a:rPr lang="en-IE" sz="1400" dirty="0"/>
              <a:t> etc.)</a:t>
            </a:r>
          </a:p>
        </p:txBody>
      </p:sp>
      <p:sp>
        <p:nvSpPr>
          <p:cNvPr id="48" name="Speech Bubble: Rectangle with Corners Rounded 47">
            <a:extLst>
              <a:ext uri="{FF2B5EF4-FFF2-40B4-BE49-F238E27FC236}">
                <a16:creationId xmlns:a16="http://schemas.microsoft.com/office/drawing/2014/main" id="{63CF8750-038B-48AA-A3B7-C88943F34D15}"/>
              </a:ext>
            </a:extLst>
          </p:cNvPr>
          <p:cNvSpPr/>
          <p:nvPr/>
        </p:nvSpPr>
        <p:spPr>
          <a:xfrm>
            <a:off x="6881364" y="2402020"/>
            <a:ext cx="2109273" cy="717885"/>
          </a:xfrm>
          <a:prstGeom prst="wedgeRoundRectCallout">
            <a:avLst>
              <a:gd name="adj1" fmla="val -196999"/>
              <a:gd name="adj2" fmla="val 419508"/>
              <a:gd name="adj3" fmla="val 16667"/>
            </a:avLst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400" dirty="0"/>
              <a:t>New/Existing Distribution mechanisms will be used (MSB/</a:t>
            </a:r>
            <a:r>
              <a:rPr lang="en-IE" sz="1400" dirty="0" err="1"/>
              <a:t>Dmaap</a:t>
            </a:r>
            <a:r>
              <a:rPr lang="en-IE" sz="1400" dirty="0"/>
              <a:t> etc.)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8809AB2B-7A64-4C78-99BF-C3FF82BF312A}"/>
              </a:ext>
            </a:extLst>
          </p:cNvPr>
          <p:cNvSpPr/>
          <p:nvPr/>
        </p:nvSpPr>
        <p:spPr>
          <a:xfrm>
            <a:off x="2523111" y="2789587"/>
            <a:ext cx="3330893" cy="296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dirty="0">
                <a:solidFill>
                  <a:schemeClr val="tx1"/>
                </a:solidFill>
              </a:rPr>
              <a:t>Store Day-0, Day-1 and Day-n Config. templates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B346DC6-3BC9-4B05-B116-1FC3144AC412}"/>
              </a:ext>
            </a:extLst>
          </p:cNvPr>
          <p:cNvGrpSpPr/>
          <p:nvPr/>
        </p:nvGrpSpPr>
        <p:grpSpPr>
          <a:xfrm>
            <a:off x="1426538" y="2327409"/>
            <a:ext cx="2499414" cy="433553"/>
            <a:chOff x="1123962" y="2995447"/>
            <a:chExt cx="2124943" cy="433553"/>
          </a:xfrm>
        </p:grpSpPr>
        <p:sp>
          <p:nvSpPr>
            <p:cNvPr id="49" name="Arrow: Right 48">
              <a:extLst>
                <a:ext uri="{FF2B5EF4-FFF2-40B4-BE49-F238E27FC236}">
                  <a16:creationId xmlns:a16="http://schemas.microsoft.com/office/drawing/2014/main" id="{8D35E01F-7A3C-49B1-8A15-A712E6442496}"/>
                </a:ext>
              </a:extLst>
            </p:cNvPr>
            <p:cNvSpPr/>
            <p:nvPr/>
          </p:nvSpPr>
          <p:spPr>
            <a:xfrm>
              <a:off x="1123962" y="3175462"/>
              <a:ext cx="2124943" cy="253538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7484E7E-ED03-40E6-8796-CC5B7E3AF1C0}"/>
                </a:ext>
              </a:extLst>
            </p:cNvPr>
            <p:cNvSpPr txBox="1"/>
            <p:nvPr/>
          </p:nvSpPr>
          <p:spPr>
            <a:xfrm>
              <a:off x="1123963" y="2995447"/>
              <a:ext cx="2003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dirty="0"/>
                <a:t>Distribute Templates</a:t>
              </a:r>
            </a:p>
          </p:txBody>
        </p:sp>
      </p:grpSp>
      <p:sp>
        <p:nvSpPr>
          <p:cNvPr id="51" name="Speech Bubble: Rectangle with Corners Rounded 50">
            <a:extLst>
              <a:ext uri="{FF2B5EF4-FFF2-40B4-BE49-F238E27FC236}">
                <a16:creationId xmlns:a16="http://schemas.microsoft.com/office/drawing/2014/main" id="{09F2BF4B-43B5-406A-9D92-9E6ECBBE8C34}"/>
              </a:ext>
            </a:extLst>
          </p:cNvPr>
          <p:cNvSpPr/>
          <p:nvPr/>
        </p:nvSpPr>
        <p:spPr>
          <a:xfrm>
            <a:off x="6874374" y="2393884"/>
            <a:ext cx="2109273" cy="717885"/>
          </a:xfrm>
          <a:prstGeom prst="wedgeRoundRectCallout">
            <a:avLst>
              <a:gd name="adj1" fmla="val -189955"/>
              <a:gd name="adj2" fmla="val -19933"/>
              <a:gd name="adj3" fmla="val 16667"/>
            </a:avLst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400" dirty="0"/>
              <a:t>New/Existing Distribution mechanisms will be used (MSB/</a:t>
            </a:r>
            <a:r>
              <a:rPr lang="en-IE" sz="1400" dirty="0" err="1"/>
              <a:t>Dmaap</a:t>
            </a:r>
            <a:r>
              <a:rPr lang="en-IE" sz="1400" dirty="0"/>
              <a:t> etc.)</a:t>
            </a:r>
          </a:p>
        </p:txBody>
      </p:sp>
      <p:sp>
        <p:nvSpPr>
          <p:cNvPr id="52" name="Speech Bubble: Rectangle with Corners Rounded 51">
            <a:extLst>
              <a:ext uri="{FF2B5EF4-FFF2-40B4-BE49-F238E27FC236}">
                <a16:creationId xmlns:a16="http://schemas.microsoft.com/office/drawing/2014/main" id="{D72CCBF5-A2D0-408B-B0AA-AFEF0FD363F9}"/>
              </a:ext>
            </a:extLst>
          </p:cNvPr>
          <p:cNvSpPr/>
          <p:nvPr/>
        </p:nvSpPr>
        <p:spPr>
          <a:xfrm>
            <a:off x="7991031" y="4516621"/>
            <a:ext cx="2543167" cy="920621"/>
          </a:xfrm>
          <a:prstGeom prst="wedgeRoundRectCallout">
            <a:avLst>
              <a:gd name="adj1" fmla="val -237434"/>
              <a:gd name="adj2" fmla="val 2660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400" dirty="0"/>
              <a:t>All VNF’s must have a modelled representation in E2E template as input to E2E logic in NSMF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93A0CDA0-0810-49D7-8B15-6BF188457794}"/>
              </a:ext>
            </a:extLst>
          </p:cNvPr>
          <p:cNvSpPr/>
          <p:nvPr/>
        </p:nvSpPr>
        <p:spPr>
          <a:xfrm>
            <a:off x="52560" y="2084873"/>
            <a:ext cx="3330893" cy="32651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dirty="0">
                <a:solidFill>
                  <a:schemeClr val="tx1"/>
                </a:solidFill>
              </a:rPr>
              <a:t>Design Day-0, Day-1 and Day-n Config. Templates and store in catalogue.</a:t>
            </a:r>
          </a:p>
        </p:txBody>
      </p:sp>
    </p:spTree>
    <p:extLst>
      <p:ext uri="{BB962C8B-B14F-4D97-AF65-F5344CB8AC3E}">
        <p14:creationId xmlns:p14="http://schemas.microsoft.com/office/powerpoint/2010/main" val="2560223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76F86-069B-4868-81E2-C8900FAC5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675" y="290273"/>
            <a:ext cx="10160866" cy="779113"/>
          </a:xfrm>
        </p:spPr>
        <p:txBody>
          <a:bodyPr/>
          <a:lstStyle/>
          <a:p>
            <a:r>
              <a:rPr lang="en-IE" dirty="0"/>
              <a:t>NW Slice Instantiation (Provisioning)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064215C-814C-4F74-9B24-6EAE84370380}"/>
              </a:ext>
            </a:extLst>
          </p:cNvPr>
          <p:cNvGrpSpPr/>
          <p:nvPr/>
        </p:nvGrpSpPr>
        <p:grpSpPr>
          <a:xfrm>
            <a:off x="27732" y="1152515"/>
            <a:ext cx="1312371" cy="5131907"/>
            <a:chOff x="1813213" y="1152515"/>
            <a:chExt cx="1312371" cy="513190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89E988D-BB02-46FC-A88B-C2896752D4A2}"/>
                </a:ext>
              </a:extLst>
            </p:cNvPr>
            <p:cNvSpPr/>
            <p:nvPr/>
          </p:nvSpPr>
          <p:spPr>
            <a:xfrm>
              <a:off x="1813213" y="1152515"/>
              <a:ext cx="1312371" cy="332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/>
                <a:t>VID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39D5F00-A7F9-40DB-907B-23F8877BCF6F}"/>
                </a:ext>
              </a:extLst>
            </p:cNvPr>
            <p:cNvSpPr/>
            <p:nvPr/>
          </p:nvSpPr>
          <p:spPr>
            <a:xfrm flipH="1">
              <a:off x="2406533" y="1568153"/>
              <a:ext cx="120535" cy="47162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2564578-C55F-408C-B4AC-F9982E0E0BBE}"/>
              </a:ext>
            </a:extLst>
          </p:cNvPr>
          <p:cNvGrpSpPr/>
          <p:nvPr/>
        </p:nvGrpSpPr>
        <p:grpSpPr>
          <a:xfrm>
            <a:off x="2738712" y="1152515"/>
            <a:ext cx="1312371" cy="5131907"/>
            <a:chOff x="1813213" y="1152515"/>
            <a:chExt cx="1312371" cy="513190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BD64C9E-69DD-48CD-BAC4-C42A68BB41AB}"/>
                </a:ext>
              </a:extLst>
            </p:cNvPr>
            <p:cNvSpPr/>
            <p:nvPr/>
          </p:nvSpPr>
          <p:spPr>
            <a:xfrm>
              <a:off x="1813213" y="1152515"/>
              <a:ext cx="1312371" cy="332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/>
                <a:t>SO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D253CA6-7BE5-4AEE-94CF-E31B2B4183AC}"/>
                </a:ext>
              </a:extLst>
            </p:cNvPr>
            <p:cNvSpPr/>
            <p:nvPr/>
          </p:nvSpPr>
          <p:spPr>
            <a:xfrm flipH="1">
              <a:off x="2406533" y="1568153"/>
              <a:ext cx="120535" cy="47162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065CFF9-2445-4836-ABF1-8EA3DBA874AF}"/>
              </a:ext>
            </a:extLst>
          </p:cNvPr>
          <p:cNvGrpSpPr/>
          <p:nvPr/>
        </p:nvGrpSpPr>
        <p:grpSpPr>
          <a:xfrm>
            <a:off x="5516488" y="1152515"/>
            <a:ext cx="1312371" cy="5131907"/>
            <a:chOff x="1813213" y="1152515"/>
            <a:chExt cx="1312371" cy="513190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3EE45F6-1EB7-4E1C-8A79-25C50CDA78B7}"/>
                </a:ext>
              </a:extLst>
            </p:cNvPr>
            <p:cNvSpPr/>
            <p:nvPr/>
          </p:nvSpPr>
          <p:spPr>
            <a:xfrm>
              <a:off x="1813213" y="1152515"/>
              <a:ext cx="1312371" cy="332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/>
                <a:t>Controller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BA85834-5BA9-42EB-AFD4-D7E941ACE545}"/>
                </a:ext>
              </a:extLst>
            </p:cNvPr>
            <p:cNvSpPr/>
            <p:nvPr/>
          </p:nvSpPr>
          <p:spPr>
            <a:xfrm flipH="1">
              <a:off x="2406533" y="1568153"/>
              <a:ext cx="120535" cy="47162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406F46A-C13D-47FF-8E40-54DA23312175}"/>
              </a:ext>
            </a:extLst>
          </p:cNvPr>
          <p:cNvGrpSpPr/>
          <p:nvPr/>
        </p:nvGrpSpPr>
        <p:grpSpPr>
          <a:xfrm>
            <a:off x="8184528" y="1152515"/>
            <a:ext cx="1815280" cy="5131907"/>
            <a:chOff x="1746713" y="1152515"/>
            <a:chExt cx="1815280" cy="513190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C6359E8-E1FC-4E9D-A343-F9DBF9026488}"/>
                </a:ext>
              </a:extLst>
            </p:cNvPr>
            <p:cNvSpPr/>
            <p:nvPr/>
          </p:nvSpPr>
          <p:spPr>
            <a:xfrm>
              <a:off x="1746713" y="1152515"/>
              <a:ext cx="1815280" cy="332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/>
                <a:t>Multi VIM/Cloud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0EFD5D9-3ECB-448C-B141-A8324654A127}"/>
                </a:ext>
              </a:extLst>
            </p:cNvPr>
            <p:cNvSpPr/>
            <p:nvPr/>
          </p:nvSpPr>
          <p:spPr>
            <a:xfrm flipH="1">
              <a:off x="2589408" y="1568153"/>
              <a:ext cx="120535" cy="47162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86B08A9-DCE0-4804-B9C4-1C439607879B}"/>
              </a:ext>
            </a:extLst>
          </p:cNvPr>
          <p:cNvGrpSpPr/>
          <p:nvPr/>
        </p:nvGrpSpPr>
        <p:grpSpPr>
          <a:xfrm>
            <a:off x="11222182" y="1152515"/>
            <a:ext cx="905239" cy="5131907"/>
            <a:chOff x="2220345" y="1152515"/>
            <a:chExt cx="905239" cy="513190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6FB7E61-737F-4520-8AE2-B68F5A61E489}"/>
                </a:ext>
              </a:extLst>
            </p:cNvPr>
            <p:cNvSpPr/>
            <p:nvPr/>
          </p:nvSpPr>
          <p:spPr>
            <a:xfrm>
              <a:off x="2220345" y="1152515"/>
              <a:ext cx="905239" cy="332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/>
                <a:t>A&amp;AI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DF427D8-6673-4F33-A71D-CF67177C534F}"/>
                </a:ext>
              </a:extLst>
            </p:cNvPr>
            <p:cNvSpPr/>
            <p:nvPr/>
          </p:nvSpPr>
          <p:spPr>
            <a:xfrm flipH="1">
              <a:off x="2622658" y="1568153"/>
              <a:ext cx="120535" cy="47162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78A9AB6-3123-4B73-85A2-14C6217CB5B5}"/>
              </a:ext>
            </a:extLst>
          </p:cNvPr>
          <p:cNvGrpSpPr/>
          <p:nvPr/>
        </p:nvGrpSpPr>
        <p:grpSpPr>
          <a:xfrm>
            <a:off x="741587" y="1530812"/>
            <a:ext cx="2590445" cy="414529"/>
            <a:chOff x="1123962" y="2960611"/>
            <a:chExt cx="2208070" cy="414529"/>
          </a:xfrm>
        </p:grpSpPr>
        <p:sp>
          <p:nvSpPr>
            <p:cNvPr id="26" name="Arrow: Right 25">
              <a:extLst>
                <a:ext uri="{FF2B5EF4-FFF2-40B4-BE49-F238E27FC236}">
                  <a16:creationId xmlns:a16="http://schemas.microsoft.com/office/drawing/2014/main" id="{DE3DBB6C-FAFA-43E8-A23D-DCD25E602781}"/>
                </a:ext>
              </a:extLst>
            </p:cNvPr>
            <p:cNvSpPr/>
            <p:nvPr/>
          </p:nvSpPr>
          <p:spPr>
            <a:xfrm>
              <a:off x="1123962" y="3175462"/>
              <a:ext cx="2208070" cy="199678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74AB06C-DA05-49AE-86C6-D38A189DDE8B}"/>
                </a:ext>
              </a:extLst>
            </p:cNvPr>
            <p:cNvSpPr txBox="1"/>
            <p:nvPr/>
          </p:nvSpPr>
          <p:spPr>
            <a:xfrm>
              <a:off x="1123963" y="2960611"/>
              <a:ext cx="2003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dirty="0"/>
                <a:t>Service Request</a:t>
              </a: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724E637-C458-42B4-B057-C8E0396E021F}"/>
              </a:ext>
            </a:extLst>
          </p:cNvPr>
          <p:cNvSpPr/>
          <p:nvPr/>
        </p:nvSpPr>
        <p:spPr>
          <a:xfrm>
            <a:off x="2121129" y="1981442"/>
            <a:ext cx="2516010" cy="3987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dirty="0">
                <a:solidFill>
                  <a:schemeClr val="tx1"/>
                </a:solidFill>
              </a:rPr>
              <a:t>Parse and resolve service model</a:t>
            </a:r>
          </a:p>
          <a:p>
            <a:pPr algn="ctr"/>
            <a:r>
              <a:rPr lang="en-IE" sz="1200" dirty="0">
                <a:solidFill>
                  <a:schemeClr val="tx1"/>
                </a:solidFill>
              </a:rPr>
              <a:t>Create Service Instance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80E617C-45E1-4EF9-8346-AF14389B8356}"/>
              </a:ext>
            </a:extLst>
          </p:cNvPr>
          <p:cNvGrpSpPr/>
          <p:nvPr/>
        </p:nvGrpSpPr>
        <p:grpSpPr>
          <a:xfrm>
            <a:off x="3427985" y="2084233"/>
            <a:ext cx="8196509" cy="475492"/>
            <a:chOff x="1123962" y="2899648"/>
            <a:chExt cx="2208070" cy="475492"/>
          </a:xfrm>
        </p:grpSpPr>
        <p:sp>
          <p:nvSpPr>
            <p:cNvPr id="30" name="Arrow: Right 29">
              <a:extLst>
                <a:ext uri="{FF2B5EF4-FFF2-40B4-BE49-F238E27FC236}">
                  <a16:creationId xmlns:a16="http://schemas.microsoft.com/office/drawing/2014/main" id="{78792ABD-1C44-4C2E-9616-64582A9D6533}"/>
                </a:ext>
              </a:extLst>
            </p:cNvPr>
            <p:cNvSpPr/>
            <p:nvPr/>
          </p:nvSpPr>
          <p:spPr>
            <a:xfrm>
              <a:off x="1123962" y="3175462"/>
              <a:ext cx="2208070" cy="199678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736DA47-7F35-4CE1-BD06-99C723CBA8DA}"/>
                </a:ext>
              </a:extLst>
            </p:cNvPr>
            <p:cNvSpPr txBox="1"/>
            <p:nvPr/>
          </p:nvSpPr>
          <p:spPr>
            <a:xfrm>
              <a:off x="1123963" y="2899648"/>
              <a:ext cx="2003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dirty="0"/>
                <a:t>Create Service Instance (NSI)</a:t>
              </a:r>
            </a:p>
          </p:txBody>
        </p:sp>
      </p:grp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77D011D1-ABAD-46C6-821D-2ECA48D38375}"/>
              </a:ext>
            </a:extLst>
          </p:cNvPr>
          <p:cNvSpPr/>
          <p:nvPr/>
        </p:nvSpPr>
        <p:spPr>
          <a:xfrm>
            <a:off x="1143111" y="2671614"/>
            <a:ext cx="4215768" cy="554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1200" dirty="0">
                <a:solidFill>
                  <a:schemeClr val="tx1"/>
                </a:solidFill>
              </a:rPr>
              <a:t>For  each VNFD referenced in the execution plan, select VIM  from inventory to deploy VNF in.</a:t>
            </a:r>
          </a:p>
          <a:p>
            <a:r>
              <a:rPr lang="en-IE" sz="1200" dirty="0">
                <a:solidFill>
                  <a:schemeClr val="tx1"/>
                </a:solidFill>
              </a:rPr>
              <a:t>Note: May use some common services in VIM selection process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BD7E1F75-FAB8-49FF-B6A7-C1E31B1EE3B9}"/>
              </a:ext>
            </a:extLst>
          </p:cNvPr>
          <p:cNvSpPr/>
          <p:nvPr/>
        </p:nvSpPr>
        <p:spPr>
          <a:xfrm>
            <a:off x="2599255" y="5213169"/>
            <a:ext cx="1575388" cy="9508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dirty="0">
                <a:solidFill>
                  <a:schemeClr val="tx1"/>
                </a:solidFill>
              </a:rPr>
              <a:t>For VNFDs referenced in the execution plan, create VL’s and Connection Points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B6174DB-7F26-46AF-936F-615C0F8C35F5}"/>
              </a:ext>
            </a:extLst>
          </p:cNvPr>
          <p:cNvGrpSpPr/>
          <p:nvPr/>
        </p:nvGrpSpPr>
        <p:grpSpPr>
          <a:xfrm>
            <a:off x="4120668" y="5118604"/>
            <a:ext cx="4906554" cy="470535"/>
            <a:chOff x="5005743" y="5479859"/>
            <a:chExt cx="4021479" cy="470535"/>
          </a:xfrm>
        </p:grpSpPr>
        <p:sp>
          <p:nvSpPr>
            <p:cNvPr id="35" name="Arrow: Right 34">
              <a:extLst>
                <a:ext uri="{FF2B5EF4-FFF2-40B4-BE49-F238E27FC236}">
                  <a16:creationId xmlns:a16="http://schemas.microsoft.com/office/drawing/2014/main" id="{F1B5C373-CEED-46F5-84BD-69972FC92359}"/>
                </a:ext>
              </a:extLst>
            </p:cNvPr>
            <p:cNvSpPr/>
            <p:nvPr/>
          </p:nvSpPr>
          <p:spPr>
            <a:xfrm>
              <a:off x="5005743" y="5698472"/>
              <a:ext cx="4021479" cy="251922"/>
            </a:xfrm>
            <a:prstGeom prst="rightArrow">
              <a:avLst/>
            </a:prstGeom>
            <a:solidFill>
              <a:srgbClr val="FF0000"/>
            </a:solidFill>
            <a:ln w="1905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EF0AEC2-9B3A-44C7-9994-FD4195B58CDD}"/>
                </a:ext>
              </a:extLst>
            </p:cNvPr>
            <p:cNvSpPr txBox="1"/>
            <p:nvPr/>
          </p:nvSpPr>
          <p:spPr>
            <a:xfrm>
              <a:off x="5152127" y="5479859"/>
              <a:ext cx="36261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dirty="0"/>
                <a:t>Create Networks</a:t>
              </a:r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90A1880-7BA4-40F7-838C-F6871084CD2C}"/>
              </a:ext>
            </a:extLst>
          </p:cNvPr>
          <p:cNvSpPr/>
          <p:nvPr/>
        </p:nvSpPr>
        <p:spPr>
          <a:xfrm>
            <a:off x="953207" y="4554215"/>
            <a:ext cx="4998720" cy="5187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1200" dirty="0">
                <a:solidFill>
                  <a:schemeClr val="tx1"/>
                </a:solidFill>
              </a:rPr>
              <a:t>For  each VNFD referenced in the execution plan, build Day-0 configuration</a:t>
            </a:r>
          </a:p>
          <a:p>
            <a:r>
              <a:rPr lang="en-IE" sz="1200" dirty="0">
                <a:solidFill>
                  <a:schemeClr val="tx1"/>
                </a:solidFill>
              </a:rPr>
              <a:t>Note: May use some common services to build configuration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2C2019E-D48F-4294-9404-B583F07AB989}"/>
              </a:ext>
            </a:extLst>
          </p:cNvPr>
          <p:cNvGrpSpPr/>
          <p:nvPr/>
        </p:nvGrpSpPr>
        <p:grpSpPr>
          <a:xfrm>
            <a:off x="4224900" y="4554215"/>
            <a:ext cx="7436834" cy="487996"/>
            <a:chOff x="4229807" y="2832545"/>
            <a:chExt cx="7436834" cy="487996"/>
          </a:xfrm>
        </p:grpSpPr>
        <p:sp>
          <p:nvSpPr>
            <p:cNvPr id="39" name="Arrow: Right 38">
              <a:extLst>
                <a:ext uri="{FF2B5EF4-FFF2-40B4-BE49-F238E27FC236}">
                  <a16:creationId xmlns:a16="http://schemas.microsoft.com/office/drawing/2014/main" id="{B7A87F3B-BDED-4268-A6CA-447FE6A2BD34}"/>
                </a:ext>
              </a:extLst>
            </p:cNvPr>
            <p:cNvSpPr/>
            <p:nvPr/>
          </p:nvSpPr>
          <p:spPr>
            <a:xfrm>
              <a:off x="5444496" y="3060577"/>
              <a:ext cx="6204577" cy="259964"/>
            </a:xfrm>
            <a:prstGeom prst="rightArrow">
              <a:avLst/>
            </a:prstGeom>
            <a:solidFill>
              <a:srgbClr val="FF0000"/>
            </a:solidFill>
            <a:ln w="285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8F80A58-0622-41B5-B87A-68886F42F307}"/>
                </a:ext>
              </a:extLst>
            </p:cNvPr>
            <p:cNvSpPr txBox="1"/>
            <p:nvPr/>
          </p:nvSpPr>
          <p:spPr>
            <a:xfrm>
              <a:off x="4229807" y="2832545"/>
              <a:ext cx="74368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dirty="0"/>
                <a:t>Update (Resource) Service Instance (NSSI)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C39CF4B-8B2C-479C-90B7-B5F368BA410C}"/>
              </a:ext>
            </a:extLst>
          </p:cNvPr>
          <p:cNvGrpSpPr/>
          <p:nvPr/>
        </p:nvGrpSpPr>
        <p:grpSpPr>
          <a:xfrm>
            <a:off x="2212848" y="5509509"/>
            <a:ext cx="9405748" cy="424951"/>
            <a:chOff x="3452567" y="2832545"/>
            <a:chExt cx="8196506" cy="453160"/>
          </a:xfrm>
        </p:grpSpPr>
        <p:sp>
          <p:nvSpPr>
            <p:cNvPr id="47" name="Arrow: Right 46">
              <a:extLst>
                <a:ext uri="{FF2B5EF4-FFF2-40B4-BE49-F238E27FC236}">
                  <a16:creationId xmlns:a16="http://schemas.microsoft.com/office/drawing/2014/main" id="{2F8C4FB1-EFB9-48AD-83DA-D601617D8C84}"/>
                </a:ext>
              </a:extLst>
            </p:cNvPr>
            <p:cNvSpPr/>
            <p:nvPr/>
          </p:nvSpPr>
          <p:spPr>
            <a:xfrm>
              <a:off x="5113543" y="3025741"/>
              <a:ext cx="6535530" cy="259964"/>
            </a:xfrm>
            <a:prstGeom prst="rightArrow">
              <a:avLst/>
            </a:prstGeom>
            <a:solidFill>
              <a:srgbClr val="FF0000"/>
            </a:solidFill>
            <a:ln w="285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857C2D5-09F6-439C-AB27-322984755A27}"/>
                </a:ext>
              </a:extLst>
            </p:cNvPr>
            <p:cNvSpPr txBox="1"/>
            <p:nvPr/>
          </p:nvSpPr>
          <p:spPr>
            <a:xfrm>
              <a:off x="3452567" y="2832545"/>
              <a:ext cx="7436834" cy="328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dirty="0"/>
                <a:t>Update (Resource)Service Instance (NSSI)</a:t>
              </a:r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C0371E6C-72E6-4965-856C-96699F8415B3}"/>
              </a:ext>
            </a:extLst>
          </p:cNvPr>
          <p:cNvSpPr/>
          <p:nvPr/>
        </p:nvSpPr>
        <p:spPr>
          <a:xfrm>
            <a:off x="2002656" y="3376172"/>
            <a:ext cx="3091735" cy="49449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dirty="0">
                <a:solidFill>
                  <a:schemeClr val="tx1"/>
                </a:solidFill>
              </a:rPr>
              <a:t>Prepare required input as specified in service model for referenced resource service (NSST).</a:t>
            </a:r>
          </a:p>
          <a:p>
            <a:pPr algn="ctr"/>
            <a:r>
              <a:rPr lang="en-IE" sz="1200" dirty="0">
                <a:solidFill>
                  <a:schemeClr val="tx1"/>
                </a:solidFill>
              </a:rPr>
              <a:t>Parse and resolve service model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55B5F4B-CAF4-45E0-84F3-84DCA4948702}"/>
              </a:ext>
            </a:extLst>
          </p:cNvPr>
          <p:cNvGrpSpPr/>
          <p:nvPr/>
        </p:nvGrpSpPr>
        <p:grpSpPr>
          <a:xfrm>
            <a:off x="3417616" y="3661273"/>
            <a:ext cx="8196509" cy="414529"/>
            <a:chOff x="1123962" y="2960611"/>
            <a:chExt cx="2208070" cy="414529"/>
          </a:xfrm>
        </p:grpSpPr>
        <p:sp>
          <p:nvSpPr>
            <p:cNvPr id="51" name="Arrow: Right 50">
              <a:extLst>
                <a:ext uri="{FF2B5EF4-FFF2-40B4-BE49-F238E27FC236}">
                  <a16:creationId xmlns:a16="http://schemas.microsoft.com/office/drawing/2014/main" id="{95BB31F6-AA40-435A-B3A4-A9E0D7FEB4FC}"/>
                </a:ext>
              </a:extLst>
            </p:cNvPr>
            <p:cNvSpPr/>
            <p:nvPr/>
          </p:nvSpPr>
          <p:spPr>
            <a:xfrm>
              <a:off x="1123962" y="3175462"/>
              <a:ext cx="2208070" cy="199678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B5166CC-9312-4BD7-8508-139B1D5F683B}"/>
                </a:ext>
              </a:extLst>
            </p:cNvPr>
            <p:cNvSpPr txBox="1"/>
            <p:nvPr/>
          </p:nvSpPr>
          <p:spPr>
            <a:xfrm>
              <a:off x="1317945" y="2960611"/>
              <a:ext cx="2003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dirty="0"/>
                <a:t>Create (Resource)Service Instance (NSSI)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17FB6C5-DDFF-4E2D-B4F5-7B104A6981BC}"/>
              </a:ext>
            </a:extLst>
          </p:cNvPr>
          <p:cNvGrpSpPr/>
          <p:nvPr/>
        </p:nvGrpSpPr>
        <p:grpSpPr>
          <a:xfrm>
            <a:off x="3452567" y="3991113"/>
            <a:ext cx="8196509" cy="397111"/>
            <a:chOff x="1123962" y="2978029"/>
            <a:chExt cx="2208070" cy="397111"/>
          </a:xfrm>
        </p:grpSpPr>
        <p:sp>
          <p:nvSpPr>
            <p:cNvPr id="54" name="Arrow: Right 53">
              <a:extLst>
                <a:ext uri="{FF2B5EF4-FFF2-40B4-BE49-F238E27FC236}">
                  <a16:creationId xmlns:a16="http://schemas.microsoft.com/office/drawing/2014/main" id="{A6402DF1-6D0D-4E71-9959-83E4D10BA49E}"/>
                </a:ext>
              </a:extLst>
            </p:cNvPr>
            <p:cNvSpPr/>
            <p:nvPr/>
          </p:nvSpPr>
          <p:spPr>
            <a:xfrm>
              <a:off x="1123962" y="3175462"/>
              <a:ext cx="2208070" cy="199678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F0A13E3-AD3C-4BF9-AA0F-CF57140C4343}"/>
                </a:ext>
              </a:extLst>
            </p:cNvPr>
            <p:cNvSpPr txBox="1"/>
            <p:nvPr/>
          </p:nvSpPr>
          <p:spPr>
            <a:xfrm>
              <a:off x="1200939" y="2978029"/>
              <a:ext cx="2003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dirty="0"/>
                <a:t>Update Service Instance (NSI)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DE68F99-9349-46AC-BA1D-A3BF87B55D84}"/>
              </a:ext>
            </a:extLst>
          </p:cNvPr>
          <p:cNvGrpSpPr/>
          <p:nvPr/>
        </p:nvGrpSpPr>
        <p:grpSpPr>
          <a:xfrm>
            <a:off x="3382747" y="2624101"/>
            <a:ext cx="8215103" cy="444451"/>
            <a:chOff x="3530027" y="2841254"/>
            <a:chExt cx="8119046" cy="444451"/>
          </a:xfrm>
        </p:grpSpPr>
        <p:sp>
          <p:nvSpPr>
            <p:cNvPr id="57" name="Arrow: Right 56">
              <a:extLst>
                <a:ext uri="{FF2B5EF4-FFF2-40B4-BE49-F238E27FC236}">
                  <a16:creationId xmlns:a16="http://schemas.microsoft.com/office/drawing/2014/main" id="{040ED62B-FA25-4768-A64B-49211EE4EC2E}"/>
                </a:ext>
              </a:extLst>
            </p:cNvPr>
            <p:cNvSpPr/>
            <p:nvPr/>
          </p:nvSpPr>
          <p:spPr>
            <a:xfrm>
              <a:off x="5113543" y="3025741"/>
              <a:ext cx="6535530" cy="259964"/>
            </a:xfrm>
            <a:prstGeom prst="rightArrow">
              <a:avLst/>
            </a:prstGeom>
            <a:solidFill>
              <a:srgbClr val="FF0000"/>
            </a:solidFill>
            <a:ln w="285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DB54E1B-1173-44B9-98C0-39BEF309B951}"/>
                </a:ext>
              </a:extLst>
            </p:cNvPr>
            <p:cNvSpPr txBox="1"/>
            <p:nvPr/>
          </p:nvSpPr>
          <p:spPr>
            <a:xfrm>
              <a:off x="3530027" y="2841254"/>
              <a:ext cx="74368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dirty="0"/>
                <a:t>Target VIM lookup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52418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76F86-069B-4868-81E2-C8900FAC5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675" y="290273"/>
            <a:ext cx="10160866" cy="779113"/>
          </a:xfrm>
        </p:spPr>
        <p:txBody>
          <a:bodyPr/>
          <a:lstStyle/>
          <a:p>
            <a:r>
              <a:rPr lang="en-IE" dirty="0"/>
              <a:t>NW Slice Instantiation (Provisioning)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064215C-814C-4F74-9B24-6EAE84370380}"/>
              </a:ext>
            </a:extLst>
          </p:cNvPr>
          <p:cNvGrpSpPr/>
          <p:nvPr/>
        </p:nvGrpSpPr>
        <p:grpSpPr>
          <a:xfrm>
            <a:off x="175783" y="1152515"/>
            <a:ext cx="1312371" cy="5131907"/>
            <a:chOff x="1813213" y="1152515"/>
            <a:chExt cx="1312371" cy="513190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89E988D-BB02-46FC-A88B-C2896752D4A2}"/>
                </a:ext>
              </a:extLst>
            </p:cNvPr>
            <p:cNvSpPr/>
            <p:nvPr/>
          </p:nvSpPr>
          <p:spPr>
            <a:xfrm>
              <a:off x="1813213" y="1152515"/>
              <a:ext cx="1312371" cy="332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/>
                <a:t>VID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39D5F00-A7F9-40DB-907B-23F8877BCF6F}"/>
                </a:ext>
              </a:extLst>
            </p:cNvPr>
            <p:cNvSpPr/>
            <p:nvPr/>
          </p:nvSpPr>
          <p:spPr>
            <a:xfrm flipH="1">
              <a:off x="2406533" y="1568153"/>
              <a:ext cx="120535" cy="47162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2564578-C55F-408C-B4AC-F9982E0E0BBE}"/>
              </a:ext>
            </a:extLst>
          </p:cNvPr>
          <p:cNvGrpSpPr/>
          <p:nvPr/>
        </p:nvGrpSpPr>
        <p:grpSpPr>
          <a:xfrm>
            <a:off x="2738712" y="1152515"/>
            <a:ext cx="1312371" cy="5131907"/>
            <a:chOff x="1813213" y="1152515"/>
            <a:chExt cx="1312371" cy="513190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BD64C9E-69DD-48CD-BAC4-C42A68BB41AB}"/>
                </a:ext>
              </a:extLst>
            </p:cNvPr>
            <p:cNvSpPr/>
            <p:nvPr/>
          </p:nvSpPr>
          <p:spPr>
            <a:xfrm>
              <a:off x="1813213" y="1152515"/>
              <a:ext cx="1312371" cy="332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/>
                <a:t>SO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D253CA6-7BE5-4AEE-94CF-E31B2B4183AC}"/>
                </a:ext>
              </a:extLst>
            </p:cNvPr>
            <p:cNvSpPr/>
            <p:nvPr/>
          </p:nvSpPr>
          <p:spPr>
            <a:xfrm flipH="1">
              <a:off x="2406533" y="1568153"/>
              <a:ext cx="120535" cy="47162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065CFF9-2445-4836-ABF1-8EA3DBA874AF}"/>
              </a:ext>
            </a:extLst>
          </p:cNvPr>
          <p:cNvGrpSpPr/>
          <p:nvPr/>
        </p:nvGrpSpPr>
        <p:grpSpPr>
          <a:xfrm>
            <a:off x="6073846" y="1152515"/>
            <a:ext cx="1312371" cy="5131907"/>
            <a:chOff x="1813213" y="1152515"/>
            <a:chExt cx="1312371" cy="513190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3EE45F6-1EB7-4E1C-8A79-25C50CDA78B7}"/>
                </a:ext>
              </a:extLst>
            </p:cNvPr>
            <p:cNvSpPr/>
            <p:nvPr/>
          </p:nvSpPr>
          <p:spPr>
            <a:xfrm>
              <a:off x="1813213" y="1152515"/>
              <a:ext cx="1312371" cy="332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/>
                <a:t>Controller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BA85834-5BA9-42EB-AFD4-D7E941ACE545}"/>
                </a:ext>
              </a:extLst>
            </p:cNvPr>
            <p:cNvSpPr/>
            <p:nvPr/>
          </p:nvSpPr>
          <p:spPr>
            <a:xfrm flipH="1">
              <a:off x="2406533" y="1568153"/>
              <a:ext cx="120535" cy="47162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406F46A-C13D-47FF-8E40-54DA23312175}"/>
              </a:ext>
            </a:extLst>
          </p:cNvPr>
          <p:cNvGrpSpPr/>
          <p:nvPr/>
        </p:nvGrpSpPr>
        <p:grpSpPr>
          <a:xfrm>
            <a:off x="8297743" y="1152515"/>
            <a:ext cx="1815280" cy="5131907"/>
            <a:chOff x="1746713" y="1152515"/>
            <a:chExt cx="1815280" cy="513190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C6359E8-E1FC-4E9D-A343-F9DBF9026488}"/>
                </a:ext>
              </a:extLst>
            </p:cNvPr>
            <p:cNvSpPr/>
            <p:nvPr/>
          </p:nvSpPr>
          <p:spPr>
            <a:xfrm>
              <a:off x="1746713" y="1152515"/>
              <a:ext cx="1815280" cy="332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/>
                <a:t>Multi VIM/Cloud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0EFD5D9-3ECB-448C-B141-A8324654A127}"/>
                </a:ext>
              </a:extLst>
            </p:cNvPr>
            <p:cNvSpPr/>
            <p:nvPr/>
          </p:nvSpPr>
          <p:spPr>
            <a:xfrm flipH="1">
              <a:off x="2589408" y="1568153"/>
              <a:ext cx="120535" cy="47162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86B08A9-DCE0-4804-B9C4-1C439607879B}"/>
              </a:ext>
            </a:extLst>
          </p:cNvPr>
          <p:cNvGrpSpPr/>
          <p:nvPr/>
        </p:nvGrpSpPr>
        <p:grpSpPr>
          <a:xfrm>
            <a:off x="10865128" y="1152515"/>
            <a:ext cx="905239" cy="5131907"/>
            <a:chOff x="2220345" y="1152515"/>
            <a:chExt cx="905239" cy="513190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6FB7E61-737F-4520-8AE2-B68F5A61E489}"/>
                </a:ext>
              </a:extLst>
            </p:cNvPr>
            <p:cNvSpPr/>
            <p:nvPr/>
          </p:nvSpPr>
          <p:spPr>
            <a:xfrm>
              <a:off x="2220345" y="1152515"/>
              <a:ext cx="905239" cy="332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/>
                <a:t>A&amp;AI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DF427D8-6673-4F33-A71D-CF67177C534F}"/>
                </a:ext>
              </a:extLst>
            </p:cNvPr>
            <p:cNvSpPr/>
            <p:nvPr/>
          </p:nvSpPr>
          <p:spPr>
            <a:xfrm flipH="1">
              <a:off x="2622658" y="1568153"/>
              <a:ext cx="120535" cy="47162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90A1880-7BA4-40F7-838C-F6871084CD2C}"/>
              </a:ext>
            </a:extLst>
          </p:cNvPr>
          <p:cNvSpPr/>
          <p:nvPr/>
        </p:nvSpPr>
        <p:spPr>
          <a:xfrm>
            <a:off x="2474755" y="3153001"/>
            <a:ext cx="1930915" cy="8801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dirty="0">
                <a:solidFill>
                  <a:schemeClr val="tx1"/>
                </a:solidFill>
              </a:rPr>
              <a:t>For  each created VNF build Day-1 configuration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2C2019E-D48F-4294-9404-B583F07AB989}"/>
              </a:ext>
            </a:extLst>
          </p:cNvPr>
          <p:cNvGrpSpPr/>
          <p:nvPr/>
        </p:nvGrpSpPr>
        <p:grpSpPr>
          <a:xfrm>
            <a:off x="3820014" y="3406571"/>
            <a:ext cx="8102019" cy="472678"/>
            <a:chOff x="4761213" y="2813027"/>
            <a:chExt cx="7436834" cy="472678"/>
          </a:xfrm>
        </p:grpSpPr>
        <p:sp>
          <p:nvSpPr>
            <p:cNvPr id="39" name="Arrow: Right 38">
              <a:extLst>
                <a:ext uri="{FF2B5EF4-FFF2-40B4-BE49-F238E27FC236}">
                  <a16:creationId xmlns:a16="http://schemas.microsoft.com/office/drawing/2014/main" id="{B7A87F3B-BDED-4268-A6CA-447FE6A2BD34}"/>
                </a:ext>
              </a:extLst>
            </p:cNvPr>
            <p:cNvSpPr/>
            <p:nvPr/>
          </p:nvSpPr>
          <p:spPr>
            <a:xfrm>
              <a:off x="5113543" y="3025741"/>
              <a:ext cx="6535530" cy="259964"/>
            </a:xfrm>
            <a:prstGeom prst="rightArrow">
              <a:avLst/>
            </a:prstGeom>
            <a:solidFill>
              <a:srgbClr val="FF0000"/>
            </a:solidFill>
            <a:ln w="285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8F80A58-0622-41B5-B87A-68886F42F307}"/>
                </a:ext>
              </a:extLst>
            </p:cNvPr>
            <p:cNvSpPr txBox="1"/>
            <p:nvPr/>
          </p:nvSpPr>
          <p:spPr>
            <a:xfrm>
              <a:off x="4761213" y="2813027"/>
              <a:ext cx="74368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dirty="0"/>
                <a:t>Update Resource Service Instance (NSSI)</a:t>
              </a:r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164DD47A-DA8E-4343-95BF-62BFFEE2756C}"/>
              </a:ext>
            </a:extLst>
          </p:cNvPr>
          <p:cNvSpPr/>
          <p:nvPr/>
        </p:nvSpPr>
        <p:spPr>
          <a:xfrm>
            <a:off x="2450048" y="1697738"/>
            <a:ext cx="1955622" cy="102549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dirty="0">
                <a:solidFill>
                  <a:schemeClr val="tx1"/>
                </a:solidFill>
              </a:rPr>
              <a:t>For each VNFD referenced in the execution plan, Trigger VNF creation, including Day-0 config.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96A9880-B752-4019-A20C-70C87B1EE089}"/>
              </a:ext>
            </a:extLst>
          </p:cNvPr>
          <p:cNvGrpSpPr/>
          <p:nvPr/>
        </p:nvGrpSpPr>
        <p:grpSpPr>
          <a:xfrm rot="10800000">
            <a:off x="889637" y="5805365"/>
            <a:ext cx="2442394" cy="430964"/>
            <a:chOff x="1123962" y="3175462"/>
            <a:chExt cx="2208070" cy="430964"/>
          </a:xfrm>
        </p:grpSpPr>
        <p:sp>
          <p:nvSpPr>
            <p:cNvPr id="51" name="Arrow: Right 50">
              <a:extLst>
                <a:ext uri="{FF2B5EF4-FFF2-40B4-BE49-F238E27FC236}">
                  <a16:creationId xmlns:a16="http://schemas.microsoft.com/office/drawing/2014/main" id="{EE0819C8-17DB-4CCA-A680-8FC4A81AFECA}"/>
                </a:ext>
              </a:extLst>
            </p:cNvPr>
            <p:cNvSpPr/>
            <p:nvPr/>
          </p:nvSpPr>
          <p:spPr>
            <a:xfrm>
              <a:off x="1123962" y="3175462"/>
              <a:ext cx="2208070" cy="199678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3543221-9F05-4A20-91E6-6010D7E08F55}"/>
                </a:ext>
              </a:extLst>
            </p:cNvPr>
            <p:cNvSpPr txBox="1"/>
            <p:nvPr/>
          </p:nvSpPr>
          <p:spPr>
            <a:xfrm rot="10800000">
              <a:off x="1123965" y="3298649"/>
              <a:ext cx="2003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dirty="0"/>
                <a:t>Service Response</a:t>
              </a:r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1F0ACBB-7718-4829-B4F8-BB0D4C171F7B}"/>
              </a:ext>
            </a:extLst>
          </p:cNvPr>
          <p:cNvSpPr/>
          <p:nvPr/>
        </p:nvSpPr>
        <p:spPr>
          <a:xfrm>
            <a:off x="1923181" y="4546172"/>
            <a:ext cx="2482490" cy="11448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dirty="0">
                <a:solidFill>
                  <a:schemeClr val="tx1"/>
                </a:solidFill>
              </a:rPr>
              <a:t>For  each PNF &amp; VNF referenced in the execution plan, build Day-n configuration.</a:t>
            </a:r>
          </a:p>
          <a:p>
            <a:pPr algn="ctr"/>
            <a:r>
              <a:rPr lang="en-IE" sz="1200" dirty="0">
                <a:solidFill>
                  <a:schemeClr val="tx1"/>
                </a:solidFill>
              </a:rPr>
              <a:t>Note: May use some common services to find target VNF/PNF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DFEE99B-1F4E-49F7-B28D-E506524DE0A6}"/>
              </a:ext>
            </a:extLst>
          </p:cNvPr>
          <p:cNvGrpSpPr/>
          <p:nvPr/>
        </p:nvGrpSpPr>
        <p:grpSpPr>
          <a:xfrm>
            <a:off x="3784118" y="5225081"/>
            <a:ext cx="8102019" cy="472678"/>
            <a:chOff x="4761213" y="2813027"/>
            <a:chExt cx="7436834" cy="472678"/>
          </a:xfrm>
        </p:grpSpPr>
        <p:sp>
          <p:nvSpPr>
            <p:cNvPr id="57" name="Arrow: Right 56">
              <a:extLst>
                <a:ext uri="{FF2B5EF4-FFF2-40B4-BE49-F238E27FC236}">
                  <a16:creationId xmlns:a16="http://schemas.microsoft.com/office/drawing/2014/main" id="{47288FCC-6983-4EEA-97DE-AF9304FC2AB0}"/>
                </a:ext>
              </a:extLst>
            </p:cNvPr>
            <p:cNvSpPr/>
            <p:nvPr/>
          </p:nvSpPr>
          <p:spPr>
            <a:xfrm>
              <a:off x="5113543" y="3025741"/>
              <a:ext cx="6535530" cy="259964"/>
            </a:xfrm>
            <a:prstGeom prst="rightArrow">
              <a:avLst/>
            </a:prstGeom>
            <a:solidFill>
              <a:srgbClr val="FF0000"/>
            </a:solidFill>
            <a:ln w="285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BCB97D1-E7C6-4C61-892E-6DDDFCB973F1}"/>
                </a:ext>
              </a:extLst>
            </p:cNvPr>
            <p:cNvSpPr txBox="1"/>
            <p:nvPr/>
          </p:nvSpPr>
          <p:spPr>
            <a:xfrm>
              <a:off x="4761213" y="2813027"/>
              <a:ext cx="74368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dirty="0"/>
                <a:t>Update Resource Service Instance (NSSI)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80E617C-45E1-4EF9-8346-AF14389B8356}"/>
              </a:ext>
            </a:extLst>
          </p:cNvPr>
          <p:cNvGrpSpPr/>
          <p:nvPr/>
        </p:nvGrpSpPr>
        <p:grpSpPr>
          <a:xfrm>
            <a:off x="3630460" y="1711826"/>
            <a:ext cx="5509986" cy="408992"/>
            <a:chOff x="800466" y="2966148"/>
            <a:chExt cx="2531566" cy="408992"/>
          </a:xfrm>
        </p:grpSpPr>
        <p:sp>
          <p:nvSpPr>
            <p:cNvPr id="30" name="Arrow: Right 29">
              <a:extLst>
                <a:ext uri="{FF2B5EF4-FFF2-40B4-BE49-F238E27FC236}">
                  <a16:creationId xmlns:a16="http://schemas.microsoft.com/office/drawing/2014/main" id="{78792ABD-1C44-4C2E-9616-64582A9D6533}"/>
                </a:ext>
              </a:extLst>
            </p:cNvPr>
            <p:cNvSpPr/>
            <p:nvPr/>
          </p:nvSpPr>
          <p:spPr>
            <a:xfrm>
              <a:off x="1123962" y="3175462"/>
              <a:ext cx="2208070" cy="199678"/>
            </a:xfrm>
            <a:prstGeom prst="rightArrow">
              <a:avLst/>
            </a:prstGeom>
            <a:solidFill>
              <a:srgbClr val="FF0000"/>
            </a:solidFill>
            <a:ln w="1905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736DA47-7F35-4CE1-BD06-99C723CBA8DA}"/>
                </a:ext>
              </a:extLst>
            </p:cNvPr>
            <p:cNvSpPr txBox="1"/>
            <p:nvPr/>
          </p:nvSpPr>
          <p:spPr>
            <a:xfrm>
              <a:off x="800466" y="2966148"/>
              <a:ext cx="2003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dirty="0"/>
                <a:t>Create VNF Instance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C39CF4B-8B2C-479C-90B7-B5F368BA410C}"/>
              </a:ext>
            </a:extLst>
          </p:cNvPr>
          <p:cNvGrpSpPr/>
          <p:nvPr/>
        </p:nvGrpSpPr>
        <p:grpSpPr>
          <a:xfrm>
            <a:off x="3834949" y="2112878"/>
            <a:ext cx="7866283" cy="461869"/>
            <a:chOff x="4670451" y="2823836"/>
            <a:chExt cx="7436834" cy="461869"/>
          </a:xfrm>
        </p:grpSpPr>
        <p:sp>
          <p:nvSpPr>
            <p:cNvPr id="47" name="Arrow: Right 46">
              <a:extLst>
                <a:ext uri="{FF2B5EF4-FFF2-40B4-BE49-F238E27FC236}">
                  <a16:creationId xmlns:a16="http://schemas.microsoft.com/office/drawing/2014/main" id="{2F8C4FB1-EFB9-48AD-83DA-D601617D8C84}"/>
                </a:ext>
              </a:extLst>
            </p:cNvPr>
            <p:cNvSpPr/>
            <p:nvPr/>
          </p:nvSpPr>
          <p:spPr>
            <a:xfrm>
              <a:off x="5156875" y="3025741"/>
              <a:ext cx="6535530" cy="259964"/>
            </a:xfrm>
            <a:prstGeom prst="rightArrow">
              <a:avLst/>
            </a:prstGeom>
            <a:solidFill>
              <a:srgbClr val="FF0000"/>
            </a:solidFill>
            <a:ln w="285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857C2D5-09F6-439C-AB27-322984755A27}"/>
                </a:ext>
              </a:extLst>
            </p:cNvPr>
            <p:cNvSpPr txBox="1"/>
            <p:nvPr/>
          </p:nvSpPr>
          <p:spPr>
            <a:xfrm>
              <a:off x="4670451" y="2823836"/>
              <a:ext cx="74368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dirty="0"/>
                <a:t>Update Resource Service Instance (NSSI)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74A6F7E-0E1C-4B6A-B18E-6F20D70DAA47}"/>
              </a:ext>
            </a:extLst>
          </p:cNvPr>
          <p:cNvGrpSpPr/>
          <p:nvPr/>
        </p:nvGrpSpPr>
        <p:grpSpPr>
          <a:xfrm>
            <a:off x="2482971" y="3162561"/>
            <a:ext cx="5986700" cy="402840"/>
            <a:chOff x="1334169" y="3582246"/>
            <a:chExt cx="7436834" cy="402840"/>
          </a:xfrm>
        </p:grpSpPr>
        <p:sp>
          <p:nvSpPr>
            <p:cNvPr id="35" name="Arrow: Right 34">
              <a:extLst>
                <a:ext uri="{FF2B5EF4-FFF2-40B4-BE49-F238E27FC236}">
                  <a16:creationId xmlns:a16="http://schemas.microsoft.com/office/drawing/2014/main" id="{F1B5C373-CEED-46F5-84BD-69972FC92359}"/>
                </a:ext>
              </a:extLst>
            </p:cNvPr>
            <p:cNvSpPr/>
            <p:nvPr/>
          </p:nvSpPr>
          <p:spPr>
            <a:xfrm>
              <a:off x="3452567" y="3779067"/>
              <a:ext cx="3214599" cy="206019"/>
            </a:xfrm>
            <a:prstGeom prst="rightArrow">
              <a:avLst/>
            </a:prstGeom>
            <a:solidFill>
              <a:srgbClr val="FF0000"/>
            </a:solidFill>
            <a:ln w="1905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EF0AEC2-9B3A-44C7-9994-FD4195B58CDD}"/>
                </a:ext>
              </a:extLst>
            </p:cNvPr>
            <p:cNvSpPr txBox="1"/>
            <p:nvPr/>
          </p:nvSpPr>
          <p:spPr>
            <a:xfrm>
              <a:off x="1334169" y="3582246"/>
              <a:ext cx="74368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dirty="0"/>
                <a:t>Configure VNF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0F7373D-AD2A-490B-BA23-5300E91C36F7}"/>
              </a:ext>
            </a:extLst>
          </p:cNvPr>
          <p:cNvGrpSpPr/>
          <p:nvPr/>
        </p:nvGrpSpPr>
        <p:grpSpPr>
          <a:xfrm>
            <a:off x="3820014" y="4872490"/>
            <a:ext cx="3383090" cy="402840"/>
            <a:chOff x="3005422" y="5114554"/>
            <a:chExt cx="4380795" cy="402840"/>
          </a:xfrm>
        </p:grpSpPr>
        <p:sp>
          <p:nvSpPr>
            <p:cNvPr id="53" name="Arrow: Right 52">
              <a:extLst>
                <a:ext uri="{FF2B5EF4-FFF2-40B4-BE49-F238E27FC236}">
                  <a16:creationId xmlns:a16="http://schemas.microsoft.com/office/drawing/2014/main" id="{781C6094-5802-4F33-B576-D35F3357CACF}"/>
                </a:ext>
              </a:extLst>
            </p:cNvPr>
            <p:cNvSpPr/>
            <p:nvPr/>
          </p:nvSpPr>
          <p:spPr>
            <a:xfrm>
              <a:off x="3471967" y="5311375"/>
              <a:ext cx="3214599" cy="206019"/>
            </a:xfrm>
            <a:prstGeom prst="rightArrow">
              <a:avLst/>
            </a:prstGeom>
            <a:solidFill>
              <a:srgbClr val="FF0000"/>
            </a:solidFill>
            <a:ln w="1905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16B4269-7F68-4C57-A590-0AFCD7690708}"/>
                </a:ext>
              </a:extLst>
            </p:cNvPr>
            <p:cNvSpPr txBox="1"/>
            <p:nvPr/>
          </p:nvSpPr>
          <p:spPr>
            <a:xfrm>
              <a:off x="3005422" y="5114554"/>
              <a:ext cx="43807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dirty="0"/>
                <a:t>Configure VNF/PNF</a:t>
              </a:r>
            </a:p>
          </p:txBody>
        </p:sp>
      </p:grp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E5B7D9C1-7029-45D4-9C55-BF8F8B45AE87}"/>
              </a:ext>
            </a:extLst>
          </p:cNvPr>
          <p:cNvSpPr/>
          <p:nvPr/>
        </p:nvSpPr>
        <p:spPr>
          <a:xfrm>
            <a:off x="4243472" y="4647779"/>
            <a:ext cx="7018922" cy="263327"/>
          </a:xfrm>
          <a:prstGeom prst="rightArrow">
            <a:avLst/>
          </a:prstGeom>
          <a:solidFill>
            <a:srgbClr val="FF0000"/>
          </a:solidFill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23745AA-C8A8-4D17-B419-E3B2792E0EAC}"/>
              </a:ext>
            </a:extLst>
          </p:cNvPr>
          <p:cNvSpPr txBox="1"/>
          <p:nvPr/>
        </p:nvSpPr>
        <p:spPr>
          <a:xfrm>
            <a:off x="3823824" y="4361950"/>
            <a:ext cx="3383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/>
              <a:t>VNF/PNF Service Lookup</a:t>
            </a:r>
          </a:p>
        </p:txBody>
      </p:sp>
    </p:spTree>
    <p:extLst>
      <p:ext uri="{BB962C8B-B14F-4D97-AF65-F5344CB8AC3E}">
        <p14:creationId xmlns:p14="http://schemas.microsoft.com/office/powerpoint/2010/main" val="3289300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76F86-069B-4868-81E2-C8900FAC5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290273"/>
            <a:ext cx="8353426" cy="779113"/>
          </a:xfrm>
        </p:spPr>
        <p:txBody>
          <a:bodyPr/>
          <a:lstStyle/>
          <a:p>
            <a:r>
              <a:rPr lang="en-IE" dirty="0"/>
              <a:t>Impacted Areas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692E53-0967-4675-BBE2-2831131A8E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283" y="1069386"/>
            <a:ext cx="11329432" cy="4959455"/>
          </a:xfrm>
          <a:prstGeom prst="rect">
            <a:avLst/>
          </a:prstGeom>
        </p:spPr>
      </p:pic>
      <p:pic>
        <p:nvPicPr>
          <p:cNvPr id="10" name="Graphic 9" descr="Traffic cone">
            <a:extLst>
              <a:ext uri="{FF2B5EF4-FFF2-40B4-BE49-F238E27FC236}">
                <a16:creationId xmlns:a16="http://schemas.microsoft.com/office/drawing/2014/main" id="{C7DC8CB3-D0E5-46EE-B86F-82E81C9042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36072" y="1391299"/>
            <a:ext cx="914400" cy="914400"/>
          </a:xfrm>
          <a:prstGeom prst="rect">
            <a:avLst/>
          </a:prstGeom>
        </p:spPr>
      </p:pic>
      <p:pic>
        <p:nvPicPr>
          <p:cNvPr id="12" name="Graphic 11" descr="Traffic cone">
            <a:extLst>
              <a:ext uri="{FF2B5EF4-FFF2-40B4-BE49-F238E27FC236}">
                <a16:creationId xmlns:a16="http://schemas.microsoft.com/office/drawing/2014/main" id="{7159EF63-38DD-4D2B-93E1-756F57EC18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36927" y="1654236"/>
            <a:ext cx="914400" cy="914400"/>
          </a:xfrm>
          <a:prstGeom prst="rect">
            <a:avLst/>
          </a:prstGeom>
        </p:spPr>
      </p:pic>
      <p:pic>
        <p:nvPicPr>
          <p:cNvPr id="14" name="Graphic 13" descr="Traffic cone">
            <a:extLst>
              <a:ext uri="{FF2B5EF4-FFF2-40B4-BE49-F238E27FC236}">
                <a16:creationId xmlns:a16="http://schemas.microsoft.com/office/drawing/2014/main" id="{0AC5378C-6EB4-471B-9948-9E3BB8B68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36927" y="2927138"/>
            <a:ext cx="914400" cy="914400"/>
          </a:xfrm>
          <a:prstGeom prst="rect">
            <a:avLst/>
          </a:prstGeom>
        </p:spPr>
      </p:pic>
      <p:pic>
        <p:nvPicPr>
          <p:cNvPr id="15" name="Graphic 14" descr="Traffic cone">
            <a:extLst>
              <a:ext uri="{FF2B5EF4-FFF2-40B4-BE49-F238E27FC236}">
                <a16:creationId xmlns:a16="http://schemas.microsoft.com/office/drawing/2014/main" id="{78B9505D-2302-4444-9395-1D5E6D1F72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49997" y="1654236"/>
            <a:ext cx="914400" cy="914400"/>
          </a:xfrm>
          <a:prstGeom prst="rect">
            <a:avLst/>
          </a:prstGeom>
        </p:spPr>
      </p:pic>
      <p:pic>
        <p:nvPicPr>
          <p:cNvPr id="9" name="Graphic 8" descr="Traffic cone">
            <a:extLst>
              <a:ext uri="{FF2B5EF4-FFF2-40B4-BE49-F238E27FC236}">
                <a16:creationId xmlns:a16="http://schemas.microsoft.com/office/drawing/2014/main" id="{586852DF-9AC0-47CC-8283-768F98E8F1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27605" y="132548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212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11326</TotalTime>
  <Words>721</Words>
  <Application>Microsoft Office PowerPoint</Application>
  <PresentationFormat>Widescreen</PresentationFormat>
  <Paragraphs>115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.AppleSystemUIFont</vt:lpstr>
      <vt:lpstr>DengXian</vt:lpstr>
      <vt:lpstr>Geneva</vt:lpstr>
      <vt:lpstr>Intel Clear Light</vt:lpstr>
      <vt:lpstr>Arial</vt:lpstr>
      <vt:lpstr>Calibri</vt:lpstr>
      <vt:lpstr>Wingdings</vt:lpstr>
      <vt:lpstr>Office Theme</vt:lpstr>
      <vt:lpstr>5G Network Slicing  Dublin Release  Use Case 1 Ambition Level 1</vt:lpstr>
      <vt:lpstr>ASSUMED.. - 5G SYSTEM ARCHITECTURE</vt:lpstr>
      <vt:lpstr>SCOPE ASSUMPTIONS</vt:lpstr>
      <vt:lpstr>eMBB Use Case – Ambition Level 1</vt:lpstr>
      <vt:lpstr>3GPP TS 28.541</vt:lpstr>
      <vt:lpstr>NW Slice Design &amp; Onboarding</vt:lpstr>
      <vt:lpstr>NW Slice Instantiation (Provisioning)</vt:lpstr>
      <vt:lpstr>NW Slice Instantiation (Provisioning)</vt:lpstr>
      <vt:lpstr>Impacted Areas</vt:lpstr>
      <vt:lpstr>PowerPoint Presentation</vt:lpstr>
    </vt:vector>
  </TitlesOfParts>
  <Company>Ericsson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john.quilty@ericsson.com</dc:creator>
  <cp:lastModifiedBy>Patrick Maguire</cp:lastModifiedBy>
  <cp:revision>726</cp:revision>
  <cp:lastPrinted>2017-12-06T19:47:24Z</cp:lastPrinted>
  <dcterms:created xsi:type="dcterms:W3CDTF">2017-02-27T16:23:08Z</dcterms:created>
  <dcterms:modified xsi:type="dcterms:W3CDTF">2018-11-27T09:37:03Z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UpdateProcess">
    <vt:lpwstr>End</vt:lpwstr>
  </property>
</Properties>
</file>