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58" r:id="rId3"/>
    <p:sldId id="262" r:id="rId4"/>
    <p:sldId id="259" r:id="rId5"/>
    <p:sldId id="260" r:id="rId6"/>
    <p:sldId id="261" r:id="rId7"/>
    <p:sldId id="267" r:id="rId8"/>
    <p:sldId id="263" r:id="rId9"/>
    <p:sldId id="264" r:id="rId10"/>
    <p:sldId id="265" r:id="rId11"/>
    <p:sldId id="266" r:id="rId12"/>
    <p:sldId id="284" r:id="rId13"/>
    <p:sldId id="283" r:id="rId14"/>
    <p:sldId id="268" r:id="rId15"/>
    <p:sldId id="269" r:id="rId16"/>
    <p:sldId id="275" r:id="rId17"/>
    <p:sldId id="276" r:id="rId18"/>
    <p:sldId id="281" r:id="rId19"/>
    <p:sldId id="282" r:id="rId20"/>
    <p:sldId id="279" r:id="rId21"/>
    <p:sldId id="28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5" autoAdjust="0"/>
    <p:restoredTop sz="95380" autoAdjust="0"/>
  </p:normalViewPr>
  <p:slideViewPr>
    <p:cSldViewPr snapToGrid="0">
      <p:cViewPr varScale="1">
        <p:scale>
          <a:sx n="84" d="100"/>
          <a:sy n="84" d="100"/>
        </p:scale>
        <p:origin x="9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95245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64759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05615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89729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349CAD-ADDA-4469-9D32-95B202D89221}"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2828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349CAD-ADDA-4469-9D32-95B202D89221}"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48476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349CAD-ADDA-4469-9D32-95B202D89221}" type="datetimeFigureOut">
              <a:rPr lang="en-US" smtClean="0"/>
              <a:t>12/6/2018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9319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349CAD-ADDA-4469-9D32-95B202D89221}" type="datetimeFigureOut">
              <a:rPr lang="en-US" smtClean="0"/>
              <a:t>12/6/2018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39087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49CAD-ADDA-4469-9D32-95B202D89221}" type="datetimeFigureOut">
              <a:rPr lang="en-US" smtClean="0"/>
              <a:t>12/6/2018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30399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6875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74003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49CAD-ADDA-4469-9D32-95B202D89221}" type="datetimeFigureOut">
              <a:rPr lang="en-US" smtClean="0"/>
              <a:t>12/6/2018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0FDA6-2A8C-4D3A-A6D1-FEE5C890D749}" type="slidenum">
              <a:rPr lang="en-US" smtClean="0"/>
              <a:t>‹#›</a:t>
            </a:fld>
            <a:endParaRPr lang="en-US"/>
          </a:p>
        </p:txBody>
      </p:sp>
    </p:spTree>
    <p:extLst>
      <p:ext uri="{BB962C8B-B14F-4D97-AF65-F5344CB8AC3E}">
        <p14:creationId xmlns:p14="http://schemas.microsoft.com/office/powerpoint/2010/main" val="2379101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5.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 TargetMode="Externa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iki.onap.org/display/DW/5G+-+Configuration+with+NETCON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iki.onap.org/display/DW/xyz"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ownload/attachments/40206482/ONAP%20network%20slice%20modeling%20v3.pptx?version=1&amp;modificationDate=1539871285000&amp;api=v2" TargetMode="External"/><Relationship Id="rId2" Type="http://schemas.openxmlformats.org/officeDocument/2006/relationships/hyperlink" Target="https://wiki.onap.org/pages/viewpage.action?pageId=38119661" TargetMode="External"/><Relationship Id="rId1" Type="http://schemas.openxmlformats.org/officeDocument/2006/relationships/slideLayout" Target="../slideLayouts/slideLayout2.xml"/><Relationship Id="rId5" Type="http://schemas.openxmlformats.org/officeDocument/2006/relationships/hyperlink" Target="https://wiki.onap.org/download/attachments/38119661/5G%20Network%20Slicing%20Dublin%20Release%20Use%20Case%201%20Ambition%20Level%201%20Nov%202018.pptx?version=1&amp;modificationDate=1543318535000&amp;api=v2" TargetMode="External"/><Relationship Id="rId4" Type="http://schemas.openxmlformats.org/officeDocument/2006/relationships/hyperlink" Target="https://wiki.onap.org/download/attachments/38119661/5G%20Network%20Slicing%20Dublin%20Release%20Nov%202018.pptx?version=1&amp;modificationDate=1542303273000&amp;api=v2"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iki.onap.org/display/DW/xy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iki.onap.org/pages/viewpage.action?pageId=4530364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iki.onap.org/pages/viewpage.action?pageId=4020649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0F9833-05CB-479A-87F8-45680F6CB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942B7039-44C3-45B8-B97F-27DA8B5BD048}"/>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Cases for R4/Dublin</a:t>
            </a:r>
            <a:endParaRPr lang="ru-RU" dirty="0">
              <a:solidFill>
                <a:schemeClr val="bg1"/>
              </a:solidFill>
            </a:endParaRPr>
          </a:p>
        </p:txBody>
      </p:sp>
      <p:sp>
        <p:nvSpPr>
          <p:cNvPr id="6" name="Подзаголовок 2">
            <a:extLst>
              <a:ext uri="{FF2B5EF4-FFF2-40B4-BE49-F238E27FC236}">
                <a16:creationId xmlns:a16="http://schemas.microsoft.com/office/drawing/2014/main" id="{B56EA66D-70AA-4D59-8DEE-5F063AF51058}"/>
              </a:ext>
            </a:extLst>
          </p:cNvPr>
          <p:cNvSpPr txBox="1">
            <a:spLocks/>
          </p:cNvSpPr>
          <p:nvPr/>
        </p:nvSpPr>
        <p:spPr>
          <a:xfrm>
            <a:off x="295065" y="4692255"/>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5G Use Case Subcommittee</a:t>
            </a:r>
          </a:p>
          <a:p>
            <a:r>
              <a:rPr lang="en-US" dirty="0">
                <a:solidFill>
                  <a:schemeClr val="bg1"/>
                </a:solidFill>
              </a:rPr>
              <a:t>Virtual Face to Face (December 10-12, 2018)</a:t>
            </a:r>
          </a:p>
        </p:txBody>
      </p:sp>
      <p:grpSp>
        <p:nvGrpSpPr>
          <p:cNvPr id="7" name="Group 6">
            <a:extLst>
              <a:ext uri="{FF2B5EF4-FFF2-40B4-BE49-F238E27FC236}">
                <a16:creationId xmlns:a16="http://schemas.microsoft.com/office/drawing/2014/main" id="{29D6130C-0321-451F-80E5-68B8B9B7D226}"/>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F17BA276-76DD-4C48-9170-8EEAF199C9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D9BFE27E-ED37-418B-B469-A777164D9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TextBox 9">
            <a:extLst>
              <a:ext uri="{FF2B5EF4-FFF2-40B4-BE49-F238E27FC236}">
                <a16:creationId xmlns:a16="http://schemas.microsoft.com/office/drawing/2014/main" id="{69E462EE-655B-4248-975A-3E16C4CA20FE}"/>
              </a:ext>
            </a:extLst>
          </p:cNvPr>
          <p:cNvSpPr txBox="1"/>
          <p:nvPr/>
        </p:nvSpPr>
        <p:spPr>
          <a:xfrm>
            <a:off x="346522" y="6395136"/>
            <a:ext cx="1744388" cy="307777"/>
          </a:xfrm>
          <a:prstGeom prst="rect">
            <a:avLst/>
          </a:prstGeom>
          <a:noFill/>
        </p:spPr>
        <p:txBody>
          <a:bodyPr wrap="none" rtlCol="0">
            <a:spAutoFit/>
          </a:bodyPr>
          <a:lstStyle/>
          <a:p>
            <a:r>
              <a:rPr lang="en-US" sz="1400">
                <a:solidFill>
                  <a:schemeClr val="bg1"/>
                </a:solidFill>
              </a:rPr>
              <a:t>Dec 6, </a:t>
            </a:r>
            <a:r>
              <a:rPr lang="en-US" sz="1400" dirty="0">
                <a:solidFill>
                  <a:schemeClr val="bg1"/>
                </a:solidFill>
              </a:rPr>
              <a:t>2018 </a:t>
            </a:r>
            <a:r>
              <a:rPr lang="en-US" sz="1400">
                <a:solidFill>
                  <a:schemeClr val="bg1"/>
                </a:solidFill>
              </a:rPr>
              <a:t>version 4</a:t>
            </a:r>
            <a:endParaRPr lang="en-US" sz="1400" dirty="0">
              <a:solidFill>
                <a:schemeClr val="bg1"/>
              </a:solidFill>
            </a:endParaRPr>
          </a:p>
        </p:txBody>
      </p:sp>
      <p:sp>
        <p:nvSpPr>
          <p:cNvPr id="11" name="TextBox 10">
            <a:extLst>
              <a:ext uri="{FF2B5EF4-FFF2-40B4-BE49-F238E27FC236}">
                <a16:creationId xmlns:a16="http://schemas.microsoft.com/office/drawing/2014/main" id="{D36C9A17-1165-4D6B-96A2-D0356F7A034D}"/>
              </a:ext>
            </a:extLst>
          </p:cNvPr>
          <p:cNvSpPr txBox="1"/>
          <p:nvPr/>
        </p:nvSpPr>
        <p:spPr>
          <a:xfrm>
            <a:off x="346521" y="6086160"/>
            <a:ext cx="3037050" cy="307777"/>
          </a:xfrm>
          <a:prstGeom prst="rect">
            <a:avLst/>
          </a:prstGeom>
          <a:noFill/>
        </p:spPr>
        <p:txBody>
          <a:bodyPr wrap="none" rtlCol="0">
            <a:spAutoFit/>
          </a:bodyPr>
          <a:lstStyle/>
          <a:p>
            <a:r>
              <a:rPr lang="en-US" sz="1400" dirty="0">
                <a:solidFill>
                  <a:schemeClr val="bg1"/>
                </a:solidFill>
              </a:rPr>
              <a:t>Benjamin Cheung, Vimal </a:t>
            </a:r>
            <a:r>
              <a:rPr lang="en-US" sz="1400" dirty="0" err="1">
                <a:solidFill>
                  <a:schemeClr val="bg1"/>
                </a:solidFill>
              </a:rPr>
              <a:t>Begwani</a:t>
            </a:r>
            <a:r>
              <a:rPr lang="en-US" sz="1400" dirty="0">
                <a:solidFill>
                  <a:schemeClr val="bg1"/>
                </a:solidFill>
              </a:rPr>
              <a:t>, et al</a:t>
            </a:r>
          </a:p>
        </p:txBody>
      </p:sp>
      <p:pic>
        <p:nvPicPr>
          <p:cNvPr id="13" name="Picture 2" descr="C:\Users\cheung\AppData\Local\Temp\SNAGHTML224c3c67.PNG">
            <a:extLst>
              <a:ext uri="{FF2B5EF4-FFF2-40B4-BE49-F238E27FC236}">
                <a16:creationId xmlns:a16="http://schemas.microsoft.com/office/drawing/2014/main" id="{E92C06FC-AF21-4AF7-AE4F-2BC6F3B68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486" y="3080152"/>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heung\AppData\Local\Temp\SNAGHTML225242ed.PNG">
            <a:extLst>
              <a:ext uri="{FF2B5EF4-FFF2-40B4-BE49-F238E27FC236}">
                <a16:creationId xmlns:a16="http://schemas.microsoft.com/office/drawing/2014/main" id="{EE58CF8D-7C15-490C-A147-A20E8076E7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5854" y="3080152"/>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5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171D4A-83D4-4590-8AE3-CAD0AEFC0DD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1EFE929-2772-4F66-94A9-13D42C5723E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C51250F-45AA-4909-815C-7D82BE344A4F}"/>
                </a:ext>
              </a:extLst>
            </p:cNvPr>
            <p:cNvSpPr txBox="1"/>
            <p:nvPr/>
          </p:nvSpPr>
          <p:spPr>
            <a:xfrm>
              <a:off x="3430676" y="-13353"/>
              <a:ext cx="226215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a:t>
              </a:r>
            </a:p>
          </p:txBody>
        </p:sp>
        <p:sp>
          <p:nvSpPr>
            <p:cNvPr id="5" name="Rectangle 4">
              <a:extLst>
                <a:ext uri="{FF2B5EF4-FFF2-40B4-BE49-F238E27FC236}">
                  <a16:creationId xmlns:a16="http://schemas.microsoft.com/office/drawing/2014/main" id="{55874738-C9A7-47A7-B1CD-00D798BA7C4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9" name="Picture 98">
            <a:extLst>
              <a:ext uri="{FF2B5EF4-FFF2-40B4-BE49-F238E27FC236}">
                <a16:creationId xmlns:a16="http://schemas.microsoft.com/office/drawing/2014/main" id="{5F316E1B-FCDA-4735-8BB1-1E531771591F}"/>
              </a:ext>
            </a:extLst>
          </p:cNvPr>
          <p:cNvPicPr>
            <a:picLocks noChangeAspect="1"/>
          </p:cNvPicPr>
          <p:nvPr/>
        </p:nvPicPr>
        <p:blipFill>
          <a:blip r:embed="rId2"/>
          <a:stretch>
            <a:fillRect/>
          </a:stretch>
        </p:blipFill>
        <p:spPr>
          <a:xfrm>
            <a:off x="15258" y="655122"/>
            <a:ext cx="9108213" cy="6023370"/>
          </a:xfrm>
          <a:prstGeom prst="rect">
            <a:avLst/>
          </a:prstGeom>
        </p:spPr>
      </p:pic>
    </p:spTree>
    <p:extLst>
      <p:ext uri="{BB962C8B-B14F-4D97-AF65-F5344CB8AC3E}">
        <p14:creationId xmlns:p14="http://schemas.microsoft.com/office/powerpoint/2010/main" val="1008928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3430684" y="-13353"/>
              <a:ext cx="226215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2790830082"/>
              </p:ext>
            </p:extLst>
          </p:nvPr>
        </p:nvGraphicFramePr>
        <p:xfrm>
          <a:off x="357884" y="3046996"/>
          <a:ext cx="8645220" cy="376936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Review and finalize VES Event Listener Specification v7.1 and VES Event Registration Specification v3.2</a:t>
                      </a:r>
                    </a:p>
                  </a:txBody>
                  <a:tcPr anchor="ctr"/>
                </a:tc>
                <a:tc>
                  <a:txBody>
                    <a:bodyPr/>
                    <a:lstStyle/>
                    <a:p>
                      <a:r>
                        <a:rPr lang="en-US" sz="1400"/>
                        <a:t>Yes</a:t>
                      </a:r>
                      <a:endParaRPr lang="en-US" sz="1400" dirty="0"/>
                    </a:p>
                  </a:txBody>
                  <a:tcP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FM Meta Data</a:t>
                      </a:r>
                    </a:p>
                  </a:txBody>
                  <a:tcPr anchor="ctr"/>
                </a:tc>
                <a:tc>
                  <a:txBody>
                    <a:bodyPr/>
                    <a:lstStyle/>
                    <a:p>
                      <a:r>
                        <a:rPr lang="en-US" sz="1400" dirty="0">
                          <a:solidFill>
                            <a:srgbClr val="0000CC"/>
                          </a:solidFill>
                        </a:rPr>
                        <a:t>Display the FM metadata in a GUI (either DCAE-DS, Policy GUI and/or SDC-DS GUI) to allow an ONAP User to create Policies for handling alarms</a:t>
                      </a:r>
                    </a:p>
                  </a:txBody>
                  <a:tcPr anchor="ctr"/>
                </a:tc>
                <a:tc>
                  <a:txBody>
                    <a:bodyPr/>
                    <a:lstStyle/>
                    <a:p>
                      <a:r>
                        <a:rPr lang="en-US" sz="1400" dirty="0"/>
                        <a:t>TBR</a:t>
                      </a:r>
                    </a:p>
                  </a:txBody>
                  <a:tcPr/>
                </a:tc>
                <a:extLst>
                  <a:ext uri="{0D108BD9-81ED-4DB2-BD59-A6C34878D82A}">
                    <a16:rowId xmlns:a16="http://schemas.microsoft.com/office/drawing/2014/main" val="1279127481"/>
                  </a:ext>
                </a:extLst>
              </a:tr>
              <a:tr h="370840">
                <a:tc>
                  <a:txBody>
                    <a:bodyPr/>
                    <a:lstStyle/>
                    <a:p>
                      <a:r>
                        <a:rPr lang="en-US" sz="1400" dirty="0">
                          <a:solidFill>
                            <a:srgbClr val="0000CC"/>
                          </a:solidFill>
                        </a:rPr>
                        <a:t>VNF Requirements</a:t>
                      </a:r>
                    </a:p>
                  </a:txBody>
                  <a:tcPr anchor="ctr"/>
                </a:tc>
                <a:tc>
                  <a:txBody>
                    <a:bodyPr/>
                    <a:lstStyle/>
                    <a:p>
                      <a:r>
                        <a:rPr lang="en-US" sz="1400" dirty="0">
                          <a:solidFill>
                            <a:srgbClr val="0000CC"/>
                          </a:solidFill>
                        </a:rPr>
                        <a:t>Update to VNF requirements for FM Dictionary metadata artifact creation</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56367314"/>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815882"/>
          </a:xfrm>
          <a:prstGeom prst="rect">
            <a:avLst/>
          </a:prstGeom>
          <a:noFill/>
        </p:spPr>
        <p:txBody>
          <a:bodyPr wrap="square" rtlCol="0">
            <a:spAutoFit/>
          </a:bodyPr>
          <a:lstStyle/>
          <a:p>
            <a:r>
              <a:rPr lang="en-US" sz="1400" dirty="0">
                <a:solidFill>
                  <a:srgbClr val="0000CC"/>
                </a:solidFill>
              </a:rPr>
              <a:t>Support the following work items for FM Meta Data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FM metadata format and content.  </a:t>
            </a:r>
          </a:p>
          <a:p>
            <a:pPr marL="342900" indent="-342900">
              <a:buFont typeface="+mj-lt"/>
              <a:buAutoNum type="arabicPeriod"/>
            </a:pPr>
            <a:r>
              <a:rPr lang="en-US" sz="1400" dirty="0">
                <a:solidFill>
                  <a:srgbClr val="0000CC"/>
                </a:solidFill>
              </a:rPr>
              <a:t>Onboard the FM metadata for an xNF as part of the VES Event Registration YAML file. Note that the work to support the onboarding and processing of the FM metadata artifact is covered under the PNF Onboarding Package 5G Use Case Work Item.  It is not addressed here. </a:t>
            </a:r>
          </a:p>
          <a:p>
            <a:pPr marL="342900" indent="-342900">
              <a:buFont typeface="+mj-lt"/>
              <a:buAutoNum type="arabicPeriod"/>
            </a:pPr>
            <a:r>
              <a:rPr lang="en-US" sz="1400" dirty="0">
                <a:solidFill>
                  <a:srgbClr val="0000CC"/>
                </a:solidFill>
              </a:rPr>
              <a:t>Display the FM metadata in the SDC-DS to allow an ONAP User to create Policies for handling alarms. </a:t>
            </a:r>
          </a:p>
          <a:p>
            <a:pPr marL="342900" indent="-342900">
              <a:buFont typeface="+mj-lt"/>
              <a:buAutoNum type="arabicPeriod"/>
            </a:pPr>
            <a:r>
              <a:rPr lang="en-US" sz="1400" dirty="0">
                <a:solidFill>
                  <a:srgbClr val="0000CC"/>
                </a:solidFill>
              </a:rPr>
              <a:t>Update VNF Requirements for FM metadata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3061564"/>
            <a:ext cx="276999" cy="3731720"/>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837705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C98CA5-1B8A-474E-8C99-FD42EEC3B442}"/>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0DB7D7E9-9216-4BFC-9C88-CE4FFEE97B53}"/>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2413E98-3D75-4DB6-8818-B278A163261D}"/>
                </a:ext>
              </a:extLst>
            </p:cNvPr>
            <p:cNvSpPr txBox="1"/>
            <p:nvPr/>
          </p:nvSpPr>
          <p:spPr>
            <a:xfrm>
              <a:off x="3433086" y="-13353"/>
              <a:ext cx="225734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a:t>
              </a:r>
            </a:p>
          </p:txBody>
        </p:sp>
        <p:sp>
          <p:nvSpPr>
            <p:cNvPr id="7" name="Rectangle 6">
              <a:extLst>
                <a:ext uri="{FF2B5EF4-FFF2-40B4-BE49-F238E27FC236}">
                  <a16:creationId xmlns:a16="http://schemas.microsoft.com/office/drawing/2014/main" id="{28502286-A205-48EB-99EE-3BEA56C5032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Rounded Corners 7">
            <a:extLst>
              <a:ext uri="{FF2B5EF4-FFF2-40B4-BE49-F238E27FC236}">
                <a16:creationId xmlns:a16="http://schemas.microsoft.com/office/drawing/2014/main" id="{59282E57-4FF9-47AC-8278-86A030BD7077}"/>
              </a:ext>
            </a:extLst>
          </p:cNvPr>
          <p:cNvSpPr/>
          <p:nvPr/>
        </p:nvSpPr>
        <p:spPr>
          <a:xfrm>
            <a:off x="2225468" y="5209008"/>
            <a:ext cx="6298167" cy="1170951"/>
          </a:xfrm>
          <a:prstGeom prst="roundRect">
            <a:avLst>
              <a:gd name="adj" fmla="val 1285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640C773-8C9E-4C23-B399-C22FE21B00C3}"/>
              </a:ext>
            </a:extLst>
          </p:cNvPr>
          <p:cNvSpPr/>
          <p:nvPr/>
        </p:nvSpPr>
        <p:spPr>
          <a:xfrm>
            <a:off x="108459" y="749300"/>
            <a:ext cx="6303492" cy="4279940"/>
          </a:xfrm>
          <a:prstGeom prst="roundRect">
            <a:avLst>
              <a:gd name="adj" fmla="val 2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89295B-BA48-4ECD-9CCC-302B3FE7AD20}"/>
              </a:ext>
            </a:extLst>
          </p:cNvPr>
          <p:cNvGrpSpPr/>
          <p:nvPr/>
        </p:nvGrpSpPr>
        <p:grpSpPr>
          <a:xfrm>
            <a:off x="3900597" y="1183500"/>
            <a:ext cx="1446293" cy="747476"/>
            <a:chOff x="2335426" y="2514837"/>
            <a:chExt cx="1589451" cy="825263"/>
          </a:xfrm>
        </p:grpSpPr>
        <p:sp>
          <p:nvSpPr>
            <p:cNvPr id="11" name="Rectangle: Rounded Corners 10">
              <a:extLst>
                <a:ext uri="{FF2B5EF4-FFF2-40B4-BE49-F238E27FC236}">
                  <a16:creationId xmlns:a16="http://schemas.microsoft.com/office/drawing/2014/main" id="{8D3A2DDC-5404-4E21-80B6-2D0DDD0FC55B}"/>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A97B39-F6F9-4C79-9428-5FDA386748E9}"/>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13" name="Group 12">
            <a:extLst>
              <a:ext uri="{FF2B5EF4-FFF2-40B4-BE49-F238E27FC236}">
                <a16:creationId xmlns:a16="http://schemas.microsoft.com/office/drawing/2014/main" id="{04D2205C-E397-4E98-874F-485C4ECADC49}"/>
              </a:ext>
            </a:extLst>
          </p:cNvPr>
          <p:cNvGrpSpPr/>
          <p:nvPr/>
        </p:nvGrpSpPr>
        <p:grpSpPr>
          <a:xfrm>
            <a:off x="3916745" y="1321239"/>
            <a:ext cx="413813" cy="473659"/>
            <a:chOff x="1212463" y="2713512"/>
            <a:chExt cx="789661" cy="903864"/>
          </a:xfrm>
        </p:grpSpPr>
        <p:sp>
          <p:nvSpPr>
            <p:cNvPr id="14" name="Rectangle: Rounded Corners 13">
              <a:extLst>
                <a:ext uri="{FF2B5EF4-FFF2-40B4-BE49-F238E27FC236}">
                  <a16:creationId xmlns:a16="http://schemas.microsoft.com/office/drawing/2014/main" id="{769C1BCE-2220-4842-8043-5E89F0EECF7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6A62DF4-3FC2-4377-A041-32024CBC37B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6" name="Hexagon 15">
            <a:extLst>
              <a:ext uri="{FF2B5EF4-FFF2-40B4-BE49-F238E27FC236}">
                <a16:creationId xmlns:a16="http://schemas.microsoft.com/office/drawing/2014/main" id="{288BDAD2-6B80-45A8-9612-235A99D1B88F}"/>
              </a:ext>
            </a:extLst>
          </p:cNvPr>
          <p:cNvSpPr/>
          <p:nvPr/>
        </p:nvSpPr>
        <p:spPr>
          <a:xfrm>
            <a:off x="2494842" y="1169118"/>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31F6ACC-0025-496A-96BA-218942E923E0}"/>
              </a:ext>
            </a:extLst>
          </p:cNvPr>
          <p:cNvSpPr txBox="1"/>
          <p:nvPr/>
        </p:nvSpPr>
        <p:spPr>
          <a:xfrm>
            <a:off x="2457981" y="1326164"/>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18" name="TextBox 17">
            <a:extLst>
              <a:ext uri="{FF2B5EF4-FFF2-40B4-BE49-F238E27FC236}">
                <a16:creationId xmlns:a16="http://schemas.microsoft.com/office/drawing/2014/main" id="{358EC14B-462A-479D-864E-3DBE12535ED8}"/>
              </a:ext>
            </a:extLst>
          </p:cNvPr>
          <p:cNvSpPr txBox="1"/>
          <p:nvPr/>
        </p:nvSpPr>
        <p:spPr>
          <a:xfrm>
            <a:off x="490786" y="794928"/>
            <a:ext cx="2253246"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DESIGN-TIME (SDC)</a:t>
            </a:r>
          </a:p>
        </p:txBody>
      </p:sp>
      <p:sp>
        <p:nvSpPr>
          <p:cNvPr id="19" name="TextBox 18">
            <a:extLst>
              <a:ext uri="{FF2B5EF4-FFF2-40B4-BE49-F238E27FC236}">
                <a16:creationId xmlns:a16="http://schemas.microsoft.com/office/drawing/2014/main" id="{F13427AC-A645-47ED-9FED-3DEE60ECC6B1}"/>
              </a:ext>
            </a:extLst>
          </p:cNvPr>
          <p:cNvSpPr txBox="1"/>
          <p:nvPr/>
        </p:nvSpPr>
        <p:spPr>
          <a:xfrm>
            <a:off x="1812232" y="1708038"/>
            <a:ext cx="1495538" cy="461665"/>
          </a:xfrm>
          <a:prstGeom prst="rect">
            <a:avLst/>
          </a:prstGeom>
          <a:noFill/>
        </p:spPr>
        <p:txBody>
          <a:bodyPr wrap="none" rtlCol="0">
            <a:spAutoFit/>
          </a:bodyPr>
          <a:lstStyle/>
          <a:p>
            <a:r>
              <a:rPr lang="en-US" sz="1200" b="1" dirty="0">
                <a:solidFill>
                  <a:schemeClr val="bg1"/>
                </a:solidFill>
              </a:rPr>
              <a:t>NF</a:t>
            </a:r>
          </a:p>
          <a:p>
            <a:r>
              <a:rPr lang="en-US" sz="1200" b="1" dirty="0">
                <a:solidFill>
                  <a:schemeClr val="bg1"/>
                </a:solidFill>
              </a:rPr>
              <a:t>Onboarding Package</a:t>
            </a:r>
          </a:p>
        </p:txBody>
      </p:sp>
      <p:grpSp>
        <p:nvGrpSpPr>
          <p:cNvPr id="20" name="Group 19">
            <a:extLst>
              <a:ext uri="{FF2B5EF4-FFF2-40B4-BE49-F238E27FC236}">
                <a16:creationId xmlns:a16="http://schemas.microsoft.com/office/drawing/2014/main" id="{7FDFA768-FAE9-49F3-B62D-C22908A1BF9F}"/>
              </a:ext>
            </a:extLst>
          </p:cNvPr>
          <p:cNvGrpSpPr/>
          <p:nvPr/>
        </p:nvGrpSpPr>
        <p:grpSpPr>
          <a:xfrm>
            <a:off x="2015556" y="1317164"/>
            <a:ext cx="394352" cy="451384"/>
            <a:chOff x="1212463" y="2713512"/>
            <a:chExt cx="789661" cy="903864"/>
          </a:xfrm>
        </p:grpSpPr>
        <p:sp>
          <p:nvSpPr>
            <p:cNvPr id="21" name="Rectangle: Rounded Corners 20">
              <a:extLst>
                <a:ext uri="{FF2B5EF4-FFF2-40B4-BE49-F238E27FC236}">
                  <a16:creationId xmlns:a16="http://schemas.microsoft.com/office/drawing/2014/main" id="{BA4D9FCF-5539-4450-A298-3C3FD16793FA}"/>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174CE661-3AE5-4D6A-B06A-F2C686A9EE10}"/>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23" name="Right Brace 22">
            <a:extLst>
              <a:ext uri="{FF2B5EF4-FFF2-40B4-BE49-F238E27FC236}">
                <a16:creationId xmlns:a16="http://schemas.microsoft.com/office/drawing/2014/main" id="{BBE8D464-C5F4-453B-AB93-489F56D85B3C}"/>
              </a:ext>
            </a:extLst>
          </p:cNvPr>
          <p:cNvSpPr/>
          <p:nvPr/>
        </p:nvSpPr>
        <p:spPr>
          <a:xfrm>
            <a:off x="4476266" y="2528396"/>
            <a:ext cx="265654" cy="2275723"/>
          </a:xfrm>
          <a:prstGeom prst="rightBrace">
            <a:avLst>
              <a:gd name="adj1" fmla="val 8333"/>
              <a:gd name="adj2" fmla="val 19184"/>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4" name="Picture 23">
            <a:extLst>
              <a:ext uri="{FF2B5EF4-FFF2-40B4-BE49-F238E27FC236}">
                <a16:creationId xmlns:a16="http://schemas.microsoft.com/office/drawing/2014/main" id="{8EC2AAC0-C61C-4024-9AFA-B0011912B34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734745" y="2569260"/>
            <a:ext cx="605493" cy="787412"/>
          </a:xfrm>
          <a:prstGeom prst="rect">
            <a:avLst/>
          </a:prstGeom>
        </p:spPr>
      </p:pic>
      <p:sp>
        <p:nvSpPr>
          <p:cNvPr id="25" name="TextBox 24">
            <a:extLst>
              <a:ext uri="{FF2B5EF4-FFF2-40B4-BE49-F238E27FC236}">
                <a16:creationId xmlns:a16="http://schemas.microsoft.com/office/drawing/2014/main" id="{7D33C865-CBA9-4111-BBD5-7F232A464068}"/>
              </a:ext>
            </a:extLst>
          </p:cNvPr>
          <p:cNvSpPr txBox="1"/>
          <p:nvPr/>
        </p:nvSpPr>
        <p:spPr>
          <a:xfrm>
            <a:off x="4642493" y="3336587"/>
            <a:ext cx="699102" cy="461665"/>
          </a:xfrm>
          <a:prstGeom prst="rect">
            <a:avLst/>
          </a:prstGeom>
          <a:noFill/>
        </p:spPr>
        <p:txBody>
          <a:bodyPr wrap="none" rtlCol="0">
            <a:spAutoFit/>
          </a:bodyPr>
          <a:lstStyle/>
          <a:p>
            <a:pPr algn="ctr"/>
            <a:r>
              <a:rPr lang="en-US" sz="1200" b="1" dirty="0">
                <a:solidFill>
                  <a:schemeClr val="bg1"/>
                </a:solidFill>
              </a:rPr>
              <a:t>CSAR</a:t>
            </a:r>
          </a:p>
          <a:p>
            <a:pPr algn="ctr"/>
            <a:r>
              <a:rPr lang="en-US" sz="1200" b="1" dirty="0">
                <a:solidFill>
                  <a:schemeClr val="bg1"/>
                </a:solidFill>
              </a:rPr>
              <a:t>Package</a:t>
            </a:r>
          </a:p>
        </p:txBody>
      </p:sp>
      <p:sp>
        <p:nvSpPr>
          <p:cNvPr id="26" name="Rectangle: Rounded Corners 25">
            <a:extLst>
              <a:ext uri="{FF2B5EF4-FFF2-40B4-BE49-F238E27FC236}">
                <a16:creationId xmlns:a16="http://schemas.microsoft.com/office/drawing/2014/main" id="{827E5070-78F2-4C02-A88E-922F063779A6}"/>
              </a:ext>
            </a:extLst>
          </p:cNvPr>
          <p:cNvSpPr/>
          <p:nvPr/>
        </p:nvSpPr>
        <p:spPr>
          <a:xfrm>
            <a:off x="931951" y="3726687"/>
            <a:ext cx="1703535"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Hexagon 26">
            <a:extLst>
              <a:ext uri="{FF2B5EF4-FFF2-40B4-BE49-F238E27FC236}">
                <a16:creationId xmlns:a16="http://schemas.microsoft.com/office/drawing/2014/main" id="{4FAE0B50-E756-41B1-A8B8-3D6F149B9A77}"/>
              </a:ext>
            </a:extLst>
          </p:cNvPr>
          <p:cNvSpPr/>
          <p:nvPr/>
        </p:nvSpPr>
        <p:spPr>
          <a:xfrm>
            <a:off x="2686201" y="3726687"/>
            <a:ext cx="1703535"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2E7D066-E70E-4329-8A9B-F4C623BC4694}"/>
              </a:ext>
            </a:extLst>
          </p:cNvPr>
          <p:cNvSpPr txBox="1"/>
          <p:nvPr/>
        </p:nvSpPr>
        <p:spPr>
          <a:xfrm>
            <a:off x="964155" y="3691117"/>
            <a:ext cx="164500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 </a:t>
            </a:r>
          </a:p>
          <a:p>
            <a:pPr algn="ctr"/>
            <a:r>
              <a:rPr lang="en-US" sz="2000" b="1" dirty="0">
                <a:solidFill>
                  <a:srgbClr val="0000CC"/>
                </a:solidFill>
                <a:effectLst>
                  <a:outerShdw blurRad="50800" dist="50800" dir="5400000" algn="ctr" rotWithShape="0">
                    <a:srgbClr val="FF3300"/>
                  </a:outerShdw>
                </a:effectLst>
              </a:rPr>
              <a:t>Design Studio</a:t>
            </a:r>
          </a:p>
        </p:txBody>
      </p:sp>
      <p:sp>
        <p:nvSpPr>
          <p:cNvPr id="29" name="TextBox 28">
            <a:extLst>
              <a:ext uri="{FF2B5EF4-FFF2-40B4-BE49-F238E27FC236}">
                <a16:creationId xmlns:a16="http://schemas.microsoft.com/office/drawing/2014/main" id="{5ACC25D0-4E2D-4DB4-AC3A-5B0222489DB3}"/>
              </a:ext>
            </a:extLst>
          </p:cNvPr>
          <p:cNvSpPr txBox="1"/>
          <p:nvPr/>
        </p:nvSpPr>
        <p:spPr>
          <a:xfrm>
            <a:off x="2947097" y="3692403"/>
            <a:ext cx="12694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Templates</a:t>
            </a:r>
          </a:p>
        </p:txBody>
      </p:sp>
      <p:pic>
        <p:nvPicPr>
          <p:cNvPr id="30" name="Picture 2" descr="C:\Users\cheung\AppData\Local\Temp\SNAGHTML1da75636.PNG">
            <a:extLst>
              <a:ext uri="{FF2B5EF4-FFF2-40B4-BE49-F238E27FC236}">
                <a16:creationId xmlns:a16="http://schemas.microsoft.com/office/drawing/2014/main" id="{92719C88-08C9-477E-8961-FECC30C64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3628611"/>
            <a:ext cx="367867" cy="369069"/>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771991D2-DCCD-4FE9-9F84-1662D9ED841A}"/>
              </a:ext>
            </a:extLst>
          </p:cNvPr>
          <p:cNvGrpSpPr/>
          <p:nvPr/>
        </p:nvGrpSpPr>
        <p:grpSpPr>
          <a:xfrm>
            <a:off x="529111" y="1227625"/>
            <a:ext cx="1397718" cy="776624"/>
            <a:chOff x="194578" y="1259469"/>
            <a:chExt cx="1397718" cy="776624"/>
          </a:xfrm>
        </p:grpSpPr>
        <p:sp>
          <p:nvSpPr>
            <p:cNvPr id="32" name="Rectangle: Rounded Corners 31">
              <a:extLst>
                <a:ext uri="{FF2B5EF4-FFF2-40B4-BE49-F238E27FC236}">
                  <a16:creationId xmlns:a16="http://schemas.microsoft.com/office/drawing/2014/main" id="{76FB672D-EA5B-47F0-B877-17FD569701E5}"/>
                </a:ext>
              </a:extLst>
            </p:cNvPr>
            <p:cNvSpPr/>
            <p:nvPr/>
          </p:nvSpPr>
          <p:spPr>
            <a:xfrm>
              <a:off x="254939" y="1280852"/>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3F63D35B-218A-455E-AF0E-351ECF87BB49}"/>
                </a:ext>
              </a:extLst>
            </p:cNvPr>
            <p:cNvSpPr txBox="1"/>
            <p:nvPr/>
          </p:nvSpPr>
          <p:spPr>
            <a:xfrm>
              <a:off x="435256" y="1268683"/>
              <a:ext cx="1147622" cy="338554"/>
            </a:xfrm>
            <a:prstGeom prst="rect">
              <a:avLst/>
            </a:prstGeom>
            <a:noFill/>
          </p:spPr>
          <p:txBody>
            <a:bodyPr wrap="square" rtlCol="0">
              <a:spAutoFit/>
            </a:bodyPr>
            <a:lstStyle/>
            <a:p>
              <a:pPr algn="ctr"/>
              <a:r>
                <a:rPr lang="en-US" sz="1600" b="1" dirty="0">
                  <a:solidFill>
                    <a:srgbClr val="0000CC"/>
                  </a:solidFill>
                  <a:effectLst>
                    <a:outerShdw blurRad="50800" dist="50800" dir="5400000" algn="ctr" rotWithShape="0">
                      <a:srgbClr val="FF3300"/>
                    </a:outerShdw>
                  </a:effectLst>
                </a:rPr>
                <a:t>Descriptor</a:t>
              </a:r>
              <a:endParaRPr lang="en-US" sz="2000" b="1" dirty="0">
                <a:solidFill>
                  <a:srgbClr val="0000CC"/>
                </a:solidFill>
                <a:effectLst>
                  <a:outerShdw blurRad="50800" dist="50800" dir="5400000" algn="ctr" rotWithShape="0">
                    <a:srgbClr val="FF3300"/>
                  </a:outerShdw>
                </a:effectLst>
              </a:endParaRPr>
            </a:p>
          </p:txBody>
        </p:sp>
        <p:sp>
          <p:nvSpPr>
            <p:cNvPr id="34" name="Rectangle: Rounded Corners 33">
              <a:extLst>
                <a:ext uri="{FF2B5EF4-FFF2-40B4-BE49-F238E27FC236}">
                  <a16:creationId xmlns:a16="http://schemas.microsoft.com/office/drawing/2014/main" id="{0639F54B-71E8-4565-AF7B-E6DA1A5F640B}"/>
                </a:ext>
              </a:extLst>
            </p:cNvPr>
            <p:cNvSpPr/>
            <p:nvPr/>
          </p:nvSpPr>
          <p:spPr>
            <a:xfrm>
              <a:off x="254939" y="1676285"/>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6CB662E-1C9D-4BE5-A57E-8FFCBAF0E684}"/>
                </a:ext>
              </a:extLst>
            </p:cNvPr>
            <p:cNvSpPr txBox="1"/>
            <p:nvPr/>
          </p:nvSpPr>
          <p:spPr>
            <a:xfrm>
              <a:off x="444674" y="1702345"/>
              <a:ext cx="1147622" cy="253916"/>
            </a:xfrm>
            <a:prstGeom prst="rect">
              <a:avLst/>
            </a:prstGeom>
            <a:noFill/>
          </p:spPr>
          <p:txBody>
            <a:bodyPr wrap="square" rtlCol="0">
              <a:spAutoFit/>
            </a:bodyPr>
            <a:lstStyle/>
            <a:p>
              <a:pPr algn="ctr"/>
              <a:r>
                <a:rPr lang="en-US" sz="1050" b="1" dirty="0">
                  <a:solidFill>
                    <a:srgbClr val="0000CC"/>
                  </a:solidFill>
                  <a:effectLst>
                    <a:outerShdw blurRad="50800" dist="50800" dir="5400000" algn="ctr" rotWithShape="0">
                      <a:srgbClr val="FF3300"/>
                    </a:outerShdw>
                  </a:effectLst>
                </a:rPr>
                <a:t>YML Registration</a:t>
              </a:r>
              <a:endParaRPr lang="en-US" sz="1200" b="1" dirty="0">
                <a:solidFill>
                  <a:srgbClr val="0000CC"/>
                </a:solidFill>
                <a:effectLst>
                  <a:outerShdw blurRad="50800" dist="50800" dir="5400000" algn="ctr" rotWithShape="0">
                    <a:srgbClr val="FF3300"/>
                  </a:outerShdw>
                </a:effectLst>
              </a:endParaRPr>
            </a:p>
          </p:txBody>
        </p:sp>
        <p:pic>
          <p:nvPicPr>
            <p:cNvPr id="36" name="Picture 2" descr="C:\Users\cheung\AppData\Local\Temp\SNAGHTML648e60b.PNG">
              <a:extLst>
                <a:ext uri="{FF2B5EF4-FFF2-40B4-BE49-F238E27FC236}">
                  <a16:creationId xmlns:a16="http://schemas.microsoft.com/office/drawing/2014/main" id="{02C4A3D6-1A59-4BEA-8BB4-D135D359A4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578" y="1259469"/>
              <a:ext cx="285066" cy="368316"/>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C:\Users\cheung\AppData\Local\Temp\SNAGHTML648e60b.PNG">
              <a:extLst>
                <a:ext uri="{FF2B5EF4-FFF2-40B4-BE49-F238E27FC236}">
                  <a16:creationId xmlns:a16="http://schemas.microsoft.com/office/drawing/2014/main" id="{124F84BF-CB1A-477F-A423-E9523A723B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680" y="1667777"/>
              <a:ext cx="285066" cy="368316"/>
            </a:xfrm>
            <a:prstGeom prst="rect">
              <a:avLst/>
            </a:prstGeom>
            <a:noFill/>
            <a:extLst>
              <a:ext uri="{909E8E84-426E-40DD-AFC4-6F175D3DCCD1}">
                <a14:hiddenFill xmlns:a14="http://schemas.microsoft.com/office/drawing/2010/main">
                  <a:solidFill>
                    <a:srgbClr val="FFFFFF"/>
                  </a:solidFill>
                </a14:hiddenFill>
              </a:ext>
            </a:extLst>
          </p:spPr>
        </p:pic>
      </p:grpSp>
      <p:pic>
        <p:nvPicPr>
          <p:cNvPr id="38" name="Picture 4" descr="C:\Users\cheung\AppData\Local\Temp\SNAGHTMLa74240a.PNG">
            <a:extLst>
              <a:ext uri="{FF2B5EF4-FFF2-40B4-BE49-F238E27FC236}">
                <a16:creationId xmlns:a16="http://schemas.microsoft.com/office/drawing/2014/main" id="{1F6D437F-557E-4348-B6BD-23E2186A776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6676" y="1795540"/>
            <a:ext cx="253549" cy="255207"/>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E8263C1E-1986-4B65-85A1-1E185A58BB1D}"/>
              </a:ext>
            </a:extLst>
          </p:cNvPr>
          <p:cNvSpPr txBox="1"/>
          <p:nvPr/>
        </p:nvSpPr>
        <p:spPr>
          <a:xfrm>
            <a:off x="367110" y="1959596"/>
            <a:ext cx="934871" cy="246221"/>
          </a:xfrm>
          <a:prstGeom prst="rect">
            <a:avLst/>
          </a:prstGeom>
          <a:noFill/>
        </p:spPr>
        <p:txBody>
          <a:bodyPr wrap="none" rtlCol="0">
            <a:spAutoFit/>
          </a:bodyPr>
          <a:lstStyle/>
          <a:p>
            <a:r>
              <a:rPr lang="en-US" sz="1000" dirty="0">
                <a:solidFill>
                  <a:schemeClr val="bg1"/>
                </a:solidFill>
              </a:rPr>
              <a:t>Measurement</a:t>
            </a:r>
          </a:p>
        </p:txBody>
      </p:sp>
      <p:pic>
        <p:nvPicPr>
          <p:cNvPr id="40" name="Picture 2" descr="C:\Users\cheung\AppData\Local\Temp\SNAGHTML1da75636.PNG">
            <a:extLst>
              <a:ext uri="{FF2B5EF4-FFF2-40B4-BE49-F238E27FC236}">
                <a16:creationId xmlns:a16="http://schemas.microsoft.com/office/drawing/2014/main" id="{F3823E36-6A4C-46CB-81F4-FD36E2782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876" y="5258819"/>
            <a:ext cx="837752" cy="840489"/>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DE6A130B-6343-465E-8901-D0DC42379491}"/>
              </a:ext>
            </a:extLst>
          </p:cNvPr>
          <p:cNvSpPr txBox="1"/>
          <p:nvPr/>
        </p:nvSpPr>
        <p:spPr>
          <a:xfrm>
            <a:off x="2347308" y="5292171"/>
            <a:ext cx="5928592" cy="923330"/>
          </a:xfrm>
          <a:prstGeom prst="rect">
            <a:avLst/>
          </a:prstGeom>
          <a:noFill/>
        </p:spPr>
        <p:txBody>
          <a:bodyPr wrap="square" rtlCol="0">
            <a:spAutoFit/>
          </a:bodyPr>
          <a:lstStyle/>
          <a:p>
            <a:r>
              <a:rPr lang="en-US" b="1" dirty="0">
                <a:solidFill>
                  <a:srgbClr val="0000CC"/>
                </a:solidFill>
              </a:rPr>
              <a:t>Dublin Goal is to be able to view the onboarded PM Dictionary (from the PNF onboarding package) in a GUI (either SDC Service Designer or DCAE-DS).</a:t>
            </a:r>
          </a:p>
        </p:txBody>
      </p:sp>
      <p:grpSp>
        <p:nvGrpSpPr>
          <p:cNvPr id="42" name="Group 41">
            <a:extLst>
              <a:ext uri="{FF2B5EF4-FFF2-40B4-BE49-F238E27FC236}">
                <a16:creationId xmlns:a16="http://schemas.microsoft.com/office/drawing/2014/main" id="{98ED2934-07D3-4A64-9C46-293DF5A97023}"/>
              </a:ext>
            </a:extLst>
          </p:cNvPr>
          <p:cNvGrpSpPr/>
          <p:nvPr/>
        </p:nvGrpSpPr>
        <p:grpSpPr>
          <a:xfrm>
            <a:off x="942035" y="2806416"/>
            <a:ext cx="1703535" cy="747477"/>
            <a:chOff x="2335426" y="2514837"/>
            <a:chExt cx="1703535" cy="825263"/>
          </a:xfrm>
        </p:grpSpPr>
        <p:sp>
          <p:nvSpPr>
            <p:cNvPr id="43" name="Rectangle: Rounded Corners 42">
              <a:extLst>
                <a:ext uri="{FF2B5EF4-FFF2-40B4-BE49-F238E27FC236}">
                  <a16:creationId xmlns:a16="http://schemas.microsoft.com/office/drawing/2014/main" id="{604B3868-FB19-4CC3-9438-5EBE4C41423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81BBCB8-0AA0-4809-8BE4-47F3D7C42748}"/>
                </a:ext>
              </a:extLst>
            </p:cNvPr>
            <p:cNvSpPr txBox="1"/>
            <p:nvPr/>
          </p:nvSpPr>
          <p:spPr>
            <a:xfrm>
              <a:off x="2618833" y="2524903"/>
              <a:ext cx="1122423"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Service</a:t>
              </a:r>
            </a:p>
            <a:p>
              <a:pPr algn="ctr"/>
              <a:r>
                <a:rPr lang="en-US" sz="2000" b="1" dirty="0">
                  <a:solidFill>
                    <a:srgbClr val="0000CC"/>
                  </a:solidFill>
                  <a:effectLst>
                    <a:outerShdw blurRad="50800" dist="50800" dir="5400000" algn="ctr" rotWithShape="0">
                      <a:srgbClr val="FF3300"/>
                    </a:outerShdw>
                  </a:effectLst>
                </a:rPr>
                <a:t>Designer</a:t>
              </a:r>
            </a:p>
          </p:txBody>
        </p:sp>
      </p:grpSp>
      <p:sp>
        <p:nvSpPr>
          <p:cNvPr id="45" name="Hexagon 44">
            <a:extLst>
              <a:ext uri="{FF2B5EF4-FFF2-40B4-BE49-F238E27FC236}">
                <a16:creationId xmlns:a16="http://schemas.microsoft.com/office/drawing/2014/main" id="{872590A4-D10B-4BB9-80CE-E816404FCF9B}"/>
              </a:ext>
            </a:extLst>
          </p:cNvPr>
          <p:cNvSpPr/>
          <p:nvPr/>
        </p:nvSpPr>
        <p:spPr>
          <a:xfrm>
            <a:off x="2686201" y="2804269"/>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08EA076F-7233-4348-BEFE-D49303EB395B}"/>
              </a:ext>
            </a:extLst>
          </p:cNvPr>
          <p:cNvSpPr txBox="1"/>
          <p:nvPr/>
        </p:nvSpPr>
        <p:spPr>
          <a:xfrm>
            <a:off x="3047247" y="2812830"/>
            <a:ext cx="1054135"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Services</a:t>
            </a:r>
          </a:p>
        </p:txBody>
      </p:sp>
      <p:pic>
        <p:nvPicPr>
          <p:cNvPr id="47" name="Picture 2" descr="C:\Users\cheung\AppData\Local\Temp\SNAGHTML1da75636.PNG">
            <a:extLst>
              <a:ext uri="{FF2B5EF4-FFF2-40B4-BE49-F238E27FC236}">
                <a16:creationId xmlns:a16="http://schemas.microsoft.com/office/drawing/2014/main" id="{04269FB2-4B7E-422B-BB3D-B80C611F2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758521"/>
            <a:ext cx="367867" cy="369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478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3433080" y="-13353"/>
              <a:ext cx="225734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296468318"/>
              </p:ext>
            </p:extLst>
          </p:nvPr>
        </p:nvGraphicFramePr>
        <p:xfrm>
          <a:off x="357884" y="3046996"/>
          <a:ext cx="8645220" cy="376936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Review and finalize VES Event Listener Specification v7.1 and VES Event Registration Specification v3.2</a:t>
                      </a:r>
                    </a:p>
                  </a:txBody>
                  <a:tcPr anchor="ctr"/>
                </a:tc>
                <a:tc>
                  <a:txBody>
                    <a:bodyPr/>
                    <a:lstStyle/>
                    <a:p>
                      <a:r>
                        <a:rPr lang="en-US" sz="1400"/>
                        <a:t>Yes</a:t>
                      </a:r>
                      <a:endParaRPr lang="en-US" sz="1400" dirty="0"/>
                    </a:p>
                  </a:txBody>
                  <a:tcP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PM dictionary</a:t>
                      </a:r>
                    </a:p>
                  </a:txBody>
                  <a:tcPr anchor="ctr"/>
                </a:tc>
                <a:tc>
                  <a:txBody>
                    <a:bodyPr/>
                    <a:lstStyle/>
                    <a:p>
                      <a:r>
                        <a:rPr lang="en-US" sz="1400" dirty="0">
                          <a:solidFill>
                            <a:srgbClr val="0000CC"/>
                          </a:solidFill>
                        </a:rPr>
                        <a:t>Display the PM Dictionary in a GUI (either DCAE-DS or SDC-DS GUI) to allow an ONAP User to create PM Mapper configuration files for Perf3gpp event generation</a:t>
                      </a:r>
                    </a:p>
                  </a:txBody>
                  <a:tcPr anchor="ctr"/>
                </a:tc>
                <a:tc>
                  <a:txBody>
                    <a:bodyPr/>
                    <a:lstStyle/>
                    <a:p>
                      <a:r>
                        <a:rPr lang="en-US" sz="1400" dirty="0"/>
                        <a:t>TBR</a:t>
                      </a:r>
                    </a:p>
                  </a:txBody>
                  <a:tcPr/>
                </a:tc>
                <a:extLst>
                  <a:ext uri="{0D108BD9-81ED-4DB2-BD59-A6C34878D82A}">
                    <a16:rowId xmlns:a16="http://schemas.microsoft.com/office/drawing/2014/main" val="1279127481"/>
                  </a:ext>
                </a:extLst>
              </a:tr>
              <a:tr h="370840">
                <a:tc>
                  <a:txBody>
                    <a:bodyPr/>
                    <a:lstStyle/>
                    <a:p>
                      <a:r>
                        <a:rPr lang="en-US" sz="1400" dirty="0">
                          <a:solidFill>
                            <a:srgbClr val="0000CC"/>
                          </a:solidFill>
                        </a:rPr>
                        <a:t>VNF Requirements</a:t>
                      </a:r>
                    </a:p>
                  </a:txBody>
                  <a:tcPr anchor="ctr"/>
                </a:tc>
                <a:tc>
                  <a:txBody>
                    <a:bodyPr/>
                    <a:lstStyle/>
                    <a:p>
                      <a:r>
                        <a:rPr lang="en-US" sz="1400" dirty="0">
                          <a:solidFill>
                            <a:srgbClr val="0000CC"/>
                          </a:solidFill>
                        </a:rPr>
                        <a:t>Update to VNF requirements for PM Dictionary artifact creation</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56367314"/>
                  </a:ext>
                </a:extLst>
              </a:tr>
              <a:tr h="370840">
                <a:tc>
                  <a:txBody>
                    <a:bodyPr/>
                    <a:lstStyle/>
                    <a:p>
                      <a:endParaRPr lang="en-US" sz="140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2031325"/>
          </a:xfrm>
          <a:prstGeom prst="rect">
            <a:avLst/>
          </a:prstGeom>
          <a:noFill/>
        </p:spPr>
        <p:txBody>
          <a:bodyPr wrap="square" rtlCol="0">
            <a:spAutoFit/>
          </a:bodyPr>
          <a:lstStyle/>
          <a:p>
            <a:r>
              <a:rPr lang="en-US" sz="1400" dirty="0">
                <a:solidFill>
                  <a:srgbClr val="0000CC"/>
                </a:solidFill>
              </a:rPr>
              <a:t>Support the following work items for PM Dictionary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PM Dictionary format and content.  </a:t>
            </a:r>
          </a:p>
          <a:p>
            <a:pPr marL="342900" indent="-342900">
              <a:buFont typeface="+mj-lt"/>
              <a:buAutoNum type="arabicPeriod"/>
            </a:pPr>
            <a:r>
              <a:rPr lang="en-US" sz="1400" dirty="0">
                <a:solidFill>
                  <a:srgbClr val="0000CC"/>
                </a:solidFill>
              </a:rPr>
              <a:t>Onboard the PM Dictionary for an </a:t>
            </a:r>
            <a:r>
              <a:rPr lang="en-US" sz="1400" dirty="0" err="1">
                <a:solidFill>
                  <a:srgbClr val="0000CC"/>
                </a:solidFill>
              </a:rPr>
              <a:t>xNF</a:t>
            </a:r>
            <a:r>
              <a:rPr lang="en-US" sz="1400" dirty="0">
                <a:solidFill>
                  <a:srgbClr val="0000CC"/>
                </a:solidFill>
              </a:rPr>
              <a:t> as part of the VES Event Registration YAML file. Note that the work to support the onboarding and processing of the PM Dictionary artifact is covered under the PNF Onboarding Package 5G Use Case Work Item.  It is not addressed here. </a:t>
            </a:r>
          </a:p>
          <a:p>
            <a:pPr marL="342900" indent="-342900">
              <a:buFont typeface="+mj-lt"/>
              <a:buAutoNum type="arabicPeriod"/>
            </a:pPr>
            <a:r>
              <a:rPr lang="en-US" sz="1400" dirty="0">
                <a:solidFill>
                  <a:srgbClr val="0000CC"/>
                </a:solidFill>
              </a:rPr>
              <a:t>Display the PM Dictionary in the SDC-DS to allow an ONAP User to create PM Mapper configuration files for Perf3gpp event generation. </a:t>
            </a:r>
          </a:p>
          <a:p>
            <a:pPr marL="342900" indent="-342900">
              <a:buFont typeface="+mj-lt"/>
              <a:buAutoNum type="arabicPeriod"/>
            </a:pPr>
            <a:r>
              <a:rPr lang="en-US" sz="1400" dirty="0">
                <a:solidFill>
                  <a:srgbClr val="0000CC"/>
                </a:solidFill>
              </a:rPr>
              <a:t>Update VNF Requirements for PM Dictionary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3061564"/>
            <a:ext cx="276999" cy="3731720"/>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09776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86B21C-F49E-4447-93D5-48348983D65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482D11E-462F-41FA-BFB4-A48F538E1F45}"/>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FD424C81-2425-48E5-9E11-10FDA104EE36}"/>
                </a:ext>
              </a:extLst>
            </p:cNvPr>
            <p:cNvSpPr txBox="1"/>
            <p:nvPr/>
          </p:nvSpPr>
          <p:spPr>
            <a:xfrm>
              <a:off x="2404758" y="-13353"/>
              <a:ext cx="431400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a:t>
              </a:r>
            </a:p>
          </p:txBody>
        </p:sp>
        <p:sp>
          <p:nvSpPr>
            <p:cNvPr id="5" name="Rectangle 4">
              <a:extLst>
                <a:ext uri="{FF2B5EF4-FFF2-40B4-BE49-F238E27FC236}">
                  <a16:creationId xmlns:a16="http://schemas.microsoft.com/office/drawing/2014/main" id="{518F057A-6B70-49D1-850D-4427CFABD0D3}"/>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71" name="Picture 70">
            <a:extLst>
              <a:ext uri="{FF2B5EF4-FFF2-40B4-BE49-F238E27FC236}">
                <a16:creationId xmlns:a16="http://schemas.microsoft.com/office/drawing/2014/main" id="{7A5872D8-3BE4-4FD1-AF20-73C3F64417B9}"/>
              </a:ext>
            </a:extLst>
          </p:cNvPr>
          <p:cNvPicPr>
            <a:picLocks noChangeAspect="1"/>
          </p:cNvPicPr>
          <p:nvPr/>
        </p:nvPicPr>
        <p:blipFill>
          <a:blip r:embed="rId2"/>
          <a:stretch>
            <a:fillRect/>
          </a:stretch>
        </p:blipFill>
        <p:spPr>
          <a:xfrm>
            <a:off x="-10242" y="2660041"/>
            <a:ext cx="9144000" cy="4077918"/>
          </a:xfrm>
          <a:prstGeom prst="rect">
            <a:avLst/>
          </a:prstGeom>
        </p:spPr>
      </p:pic>
      <p:sp>
        <p:nvSpPr>
          <p:cNvPr id="72" name="Rectangle 71">
            <a:extLst>
              <a:ext uri="{FF2B5EF4-FFF2-40B4-BE49-F238E27FC236}">
                <a16:creationId xmlns:a16="http://schemas.microsoft.com/office/drawing/2014/main" id="{0421F734-8F6E-4599-A376-937C3A9E792B}"/>
              </a:ext>
            </a:extLst>
          </p:cNvPr>
          <p:cNvSpPr/>
          <p:nvPr/>
        </p:nvSpPr>
        <p:spPr>
          <a:xfrm>
            <a:off x="5119090" y="1494734"/>
            <a:ext cx="2899230" cy="2434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NETCONF</a:t>
            </a:r>
          </a:p>
        </p:txBody>
      </p:sp>
      <p:sp>
        <p:nvSpPr>
          <p:cNvPr id="74" name="Rectangle 73">
            <a:extLst>
              <a:ext uri="{FF2B5EF4-FFF2-40B4-BE49-F238E27FC236}">
                <a16:creationId xmlns:a16="http://schemas.microsoft.com/office/drawing/2014/main" id="{64B4E5EF-6DF7-427A-8636-09B9336E9FD7}"/>
              </a:ext>
            </a:extLst>
          </p:cNvPr>
          <p:cNvSpPr/>
          <p:nvPr/>
        </p:nvSpPr>
        <p:spPr>
          <a:xfrm>
            <a:off x="5119090" y="1801916"/>
            <a:ext cx="2899230" cy="2434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Transport</a:t>
            </a:r>
          </a:p>
        </p:txBody>
      </p:sp>
      <p:sp>
        <p:nvSpPr>
          <p:cNvPr id="75" name="Rectangle: Rounded Corners 74">
            <a:extLst>
              <a:ext uri="{FF2B5EF4-FFF2-40B4-BE49-F238E27FC236}">
                <a16:creationId xmlns:a16="http://schemas.microsoft.com/office/drawing/2014/main" id="{CBC4B78D-4528-4239-8DF5-66F357541CA5}"/>
              </a:ext>
            </a:extLst>
          </p:cNvPr>
          <p:cNvSpPr/>
          <p:nvPr/>
        </p:nvSpPr>
        <p:spPr>
          <a:xfrm>
            <a:off x="4279902" y="1347871"/>
            <a:ext cx="839188"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Client</a:t>
            </a:r>
          </a:p>
        </p:txBody>
      </p:sp>
      <p:sp>
        <p:nvSpPr>
          <p:cNvPr id="76" name="Rectangle: Rounded Corners 75">
            <a:extLst>
              <a:ext uri="{FF2B5EF4-FFF2-40B4-BE49-F238E27FC236}">
                <a16:creationId xmlns:a16="http://schemas.microsoft.com/office/drawing/2014/main" id="{CE53BDFC-E19B-4113-90AF-711F6F6A0C50}"/>
              </a:ext>
            </a:extLst>
          </p:cNvPr>
          <p:cNvSpPr/>
          <p:nvPr/>
        </p:nvSpPr>
        <p:spPr>
          <a:xfrm>
            <a:off x="8018320" y="1361747"/>
            <a:ext cx="997683"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Server</a:t>
            </a:r>
          </a:p>
        </p:txBody>
      </p:sp>
      <p:sp>
        <p:nvSpPr>
          <p:cNvPr id="77" name="Speech Bubble: Rectangle 76">
            <a:extLst>
              <a:ext uri="{FF2B5EF4-FFF2-40B4-BE49-F238E27FC236}">
                <a16:creationId xmlns:a16="http://schemas.microsoft.com/office/drawing/2014/main" id="{A5C27DC3-3F9D-49C1-95AD-FF2D707B835A}"/>
              </a:ext>
            </a:extLst>
          </p:cNvPr>
          <p:cNvSpPr/>
          <p:nvPr/>
        </p:nvSpPr>
        <p:spPr>
          <a:xfrm>
            <a:off x="5876437" y="2138341"/>
            <a:ext cx="1834112" cy="760021"/>
          </a:xfrm>
          <a:prstGeom prst="wedgeRectCallout">
            <a:avLst>
              <a:gd name="adj1" fmla="val -9321"/>
              <a:gd name="adj2" fmla="val -6776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chemeClr val="tx1"/>
                </a:solidFill>
              </a:rPr>
              <a:t>- Authentication</a:t>
            </a:r>
            <a:br>
              <a:rPr lang="sv-SE" sz="1200" dirty="0">
                <a:solidFill>
                  <a:schemeClr val="tx1"/>
                </a:solidFill>
              </a:rPr>
            </a:br>
            <a:r>
              <a:rPr lang="sv-SE" sz="1200" dirty="0">
                <a:solidFill>
                  <a:schemeClr val="tx1"/>
                </a:solidFill>
              </a:rPr>
              <a:t>- Data integrity</a:t>
            </a:r>
            <a:br>
              <a:rPr lang="sv-SE" sz="1200" dirty="0">
                <a:solidFill>
                  <a:schemeClr val="tx1"/>
                </a:solidFill>
              </a:rPr>
            </a:br>
            <a:r>
              <a:rPr lang="sv-SE" sz="1200" dirty="0">
                <a:solidFill>
                  <a:schemeClr val="tx1"/>
                </a:solidFill>
              </a:rPr>
              <a:t>- Confidentiality</a:t>
            </a:r>
          </a:p>
          <a:p>
            <a:r>
              <a:rPr lang="sv-SE" sz="1200" dirty="0">
                <a:solidFill>
                  <a:schemeClr val="tx1"/>
                </a:solidFill>
              </a:rPr>
              <a:t>- Replay protection</a:t>
            </a:r>
          </a:p>
        </p:txBody>
      </p:sp>
      <p:sp>
        <p:nvSpPr>
          <p:cNvPr id="78" name="Arrow: Up 77">
            <a:extLst>
              <a:ext uri="{FF2B5EF4-FFF2-40B4-BE49-F238E27FC236}">
                <a16:creationId xmlns:a16="http://schemas.microsoft.com/office/drawing/2014/main" id="{028A2039-996C-4EC4-A3FC-63A6BA9E211F}"/>
              </a:ext>
            </a:extLst>
          </p:cNvPr>
          <p:cNvSpPr/>
          <p:nvPr/>
        </p:nvSpPr>
        <p:spPr>
          <a:xfrm>
            <a:off x="7511638" y="1569780"/>
            <a:ext cx="397823" cy="374072"/>
          </a:xfrm>
          <a:prstGeom prst="up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9" name="Speech Bubble: Rectangle 78">
            <a:extLst>
              <a:ext uri="{FF2B5EF4-FFF2-40B4-BE49-F238E27FC236}">
                <a16:creationId xmlns:a16="http://schemas.microsoft.com/office/drawing/2014/main" id="{2B9624FA-CA78-4D61-A996-913E7CD38F54}"/>
              </a:ext>
            </a:extLst>
          </p:cNvPr>
          <p:cNvSpPr/>
          <p:nvPr/>
        </p:nvSpPr>
        <p:spPr>
          <a:xfrm>
            <a:off x="6873240" y="663995"/>
            <a:ext cx="1955009" cy="571899"/>
          </a:xfrm>
          <a:prstGeom prst="wedgeRectCallout">
            <a:avLst>
              <a:gd name="adj1" fmla="val 8362"/>
              <a:gd name="adj2" fmla="val 9132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000" dirty="0">
                <a:solidFill>
                  <a:schemeClr val="tx1"/>
                </a:solidFill>
              </a:rPr>
              <a:t>Authenticated client identity passed to NETCONF layer for access control</a:t>
            </a:r>
          </a:p>
        </p:txBody>
      </p:sp>
      <p:sp>
        <p:nvSpPr>
          <p:cNvPr id="80" name="TextBox 79">
            <a:extLst>
              <a:ext uri="{FF2B5EF4-FFF2-40B4-BE49-F238E27FC236}">
                <a16:creationId xmlns:a16="http://schemas.microsoft.com/office/drawing/2014/main" id="{256028E9-4F12-4334-B978-CFEA0B0B2D27}"/>
              </a:ext>
            </a:extLst>
          </p:cNvPr>
          <p:cNvSpPr txBox="1"/>
          <p:nvPr/>
        </p:nvSpPr>
        <p:spPr>
          <a:xfrm>
            <a:off x="-1" y="522514"/>
            <a:ext cx="4223339" cy="2031325"/>
          </a:xfrm>
          <a:prstGeom prst="rect">
            <a:avLst/>
          </a:prstGeom>
          <a:noFill/>
        </p:spPr>
        <p:txBody>
          <a:bodyPr wrap="square" rtlCol="0">
            <a:spAutoFit/>
          </a:bodyPr>
          <a:lstStyle/>
          <a:p>
            <a:pPr marL="171450" indent="-171450">
              <a:buFont typeface="Arial" panose="020B0604020202020204" pitchFamily="34" charset="0"/>
              <a:buChar char="•"/>
            </a:pPr>
            <a:r>
              <a:rPr lang="sv-SE" sz="1400" dirty="0"/>
              <a:t>NETCONF </a:t>
            </a:r>
            <a:r>
              <a:rPr lang="sv-SE" sz="1400" dirty="0" err="1"/>
              <a:t>assumes</a:t>
            </a:r>
            <a:r>
              <a:rPr lang="sv-SE" sz="1400" dirty="0"/>
              <a:t> </a:t>
            </a:r>
            <a:r>
              <a:rPr lang="sv-SE" sz="1400" dirty="0" err="1"/>
              <a:t>that</a:t>
            </a:r>
            <a:r>
              <a:rPr lang="sv-SE" sz="1400" dirty="0"/>
              <a:t> </a:t>
            </a:r>
            <a:r>
              <a:rPr lang="sv-SE" sz="1400" dirty="0" err="1"/>
              <a:t>security</a:t>
            </a:r>
            <a:r>
              <a:rPr lang="sv-SE" sz="1400" dirty="0"/>
              <a:t> is </a:t>
            </a:r>
            <a:r>
              <a:rPr lang="sv-SE" sz="1400" dirty="0" err="1"/>
              <a:t>provided</a:t>
            </a:r>
            <a:r>
              <a:rPr lang="sv-SE" sz="1400" dirty="0"/>
              <a:t> by the chosen transport </a:t>
            </a:r>
            <a:r>
              <a:rPr lang="sv-SE" sz="1400" dirty="0" err="1"/>
              <a:t>protocol</a:t>
            </a:r>
            <a:endParaRPr lang="sv-SE" sz="1400" dirty="0"/>
          </a:p>
          <a:p>
            <a:pPr marL="171450" indent="-171450">
              <a:buFont typeface="Arial" panose="020B0604020202020204" pitchFamily="34" charset="0"/>
              <a:buChar char="•"/>
            </a:pPr>
            <a:r>
              <a:rPr lang="sv-SE" sz="1400" dirty="0"/>
              <a:t>NETCONF over SSH (RFC6242) is </a:t>
            </a:r>
            <a:r>
              <a:rPr lang="sv-SE" sz="1400" dirty="0" err="1"/>
              <a:t>mandatory</a:t>
            </a:r>
            <a:r>
              <a:rPr lang="sv-SE" sz="1400" dirty="0"/>
              <a:t> </a:t>
            </a:r>
            <a:r>
              <a:rPr lang="sv-SE" sz="1400" dirty="0" err="1"/>
              <a:t>but</a:t>
            </a:r>
            <a:r>
              <a:rPr lang="sv-SE" sz="1400" dirty="0"/>
              <a:t> </a:t>
            </a:r>
            <a:r>
              <a:rPr lang="sv-SE" sz="1400" dirty="0" err="1"/>
              <a:t>other</a:t>
            </a:r>
            <a:r>
              <a:rPr lang="sv-SE" sz="1400" dirty="0"/>
              <a:t> options </a:t>
            </a:r>
            <a:r>
              <a:rPr lang="sv-SE" sz="1400" dirty="0" err="1"/>
              <a:t>have</a:t>
            </a:r>
            <a:r>
              <a:rPr lang="sv-SE" sz="1400" dirty="0"/>
              <a:t> </a:t>
            </a:r>
            <a:r>
              <a:rPr lang="sv-SE" sz="1400" dirty="0" err="1"/>
              <a:t>also</a:t>
            </a:r>
            <a:r>
              <a:rPr lang="sv-SE" sz="1400" dirty="0"/>
              <a:t> </a:t>
            </a:r>
            <a:r>
              <a:rPr lang="sv-SE" sz="1400" dirty="0" err="1"/>
              <a:t>been</a:t>
            </a:r>
            <a:r>
              <a:rPr lang="sv-SE" sz="1400" dirty="0"/>
              <a:t> </a:t>
            </a:r>
            <a:r>
              <a:rPr lang="sv-SE" sz="1400" dirty="0" err="1"/>
              <a:t>standardized</a:t>
            </a:r>
            <a:endParaRPr lang="sv-SE" sz="1400" dirty="0"/>
          </a:p>
          <a:p>
            <a:pPr marL="628650" lvl="1" indent="-171450">
              <a:buFont typeface="Arial" panose="020B0604020202020204" pitchFamily="34" charset="0"/>
              <a:buChar char="•"/>
            </a:pPr>
            <a:r>
              <a:rPr lang="sv-SE" sz="1400" dirty="0"/>
              <a:t>NETCONF over TLS </a:t>
            </a:r>
            <a:r>
              <a:rPr lang="sv-SE" sz="1400" dirty="0" err="1"/>
              <a:t>with</a:t>
            </a:r>
            <a:r>
              <a:rPr lang="sv-SE" sz="1400" dirty="0"/>
              <a:t> </a:t>
            </a:r>
            <a:r>
              <a:rPr lang="sv-SE" sz="1400" dirty="0" err="1"/>
              <a:t>mutual</a:t>
            </a:r>
            <a:r>
              <a:rPr lang="sv-SE" sz="1400" dirty="0"/>
              <a:t> X.509 </a:t>
            </a:r>
            <a:r>
              <a:rPr lang="sv-SE" sz="1400" dirty="0" err="1"/>
              <a:t>authentication</a:t>
            </a:r>
            <a:r>
              <a:rPr lang="sv-SE" sz="1400" dirty="0"/>
              <a:t> (RFC7589)</a:t>
            </a:r>
          </a:p>
          <a:p>
            <a:pPr marL="171450" indent="-171450">
              <a:buFont typeface="Arial" panose="020B0604020202020204" pitchFamily="34" charset="0"/>
              <a:buChar char="•"/>
            </a:pPr>
            <a:r>
              <a:rPr lang="sv-SE" sz="1400" dirty="0"/>
              <a:t>ONAP </a:t>
            </a:r>
            <a:r>
              <a:rPr lang="sv-SE" sz="1400" dirty="0" err="1"/>
              <a:t>security</a:t>
            </a:r>
            <a:r>
              <a:rPr lang="sv-SE" sz="1400" dirty="0"/>
              <a:t> </a:t>
            </a:r>
            <a:r>
              <a:rPr lang="sv-SE" sz="1400" dirty="0" err="1"/>
              <a:t>sub-committee</a:t>
            </a:r>
            <a:r>
              <a:rPr lang="sv-SE" sz="1400" dirty="0"/>
              <a:t> has </a:t>
            </a:r>
            <a:r>
              <a:rPr lang="sv-SE" sz="1400" dirty="0" err="1"/>
              <a:t>recommended</a:t>
            </a:r>
            <a:r>
              <a:rPr lang="sv-SE" sz="1400" dirty="0"/>
              <a:t> </a:t>
            </a:r>
            <a:r>
              <a:rPr lang="sv-SE" sz="1400" dirty="0" err="1"/>
              <a:t>use</a:t>
            </a:r>
            <a:r>
              <a:rPr lang="sv-SE" sz="1400" dirty="0"/>
              <a:t> </a:t>
            </a:r>
            <a:r>
              <a:rPr lang="sv-SE" sz="1400" dirty="0" err="1"/>
              <a:t>of</a:t>
            </a:r>
            <a:r>
              <a:rPr lang="sv-SE" sz="1400" dirty="0"/>
              <a:t> NETCONF over TLS: </a:t>
            </a:r>
            <a:r>
              <a:rPr lang="en-US" sz="1400" dirty="0">
                <a:hlinkClick r:id="rId3"/>
              </a:rPr>
              <a:t>Secure Communication to Network Functions</a:t>
            </a:r>
            <a:endParaRPr lang="sv-SE" sz="1400" dirty="0"/>
          </a:p>
        </p:txBody>
      </p:sp>
    </p:spTree>
    <p:extLst>
      <p:ext uri="{BB962C8B-B14F-4D97-AF65-F5344CB8AC3E}">
        <p14:creationId xmlns:p14="http://schemas.microsoft.com/office/powerpoint/2010/main" val="531388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73AA84-6CB1-4D03-BC11-D37A96995572}"/>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F0EFCEF-BD7F-4E8F-9F7F-CC933C7A059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5E91C20-841E-41C8-9766-85CE8590959E}"/>
                </a:ext>
              </a:extLst>
            </p:cNvPr>
            <p:cNvSpPr txBox="1"/>
            <p:nvPr/>
          </p:nvSpPr>
          <p:spPr>
            <a:xfrm>
              <a:off x="2404751" y="-13353"/>
              <a:ext cx="431400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a:t>
              </a:r>
            </a:p>
          </p:txBody>
        </p:sp>
        <p:sp>
          <p:nvSpPr>
            <p:cNvPr id="5" name="Rectangle 4">
              <a:extLst>
                <a:ext uri="{FF2B5EF4-FFF2-40B4-BE49-F238E27FC236}">
                  <a16:creationId xmlns:a16="http://schemas.microsoft.com/office/drawing/2014/main" id="{9B02A11A-730F-4F0D-AEF3-9D313D2F0BF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2ED4EE45-9379-443A-B410-FE10610B7841}"/>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8B99D43-C0A6-42AB-88A5-F69786505506}"/>
              </a:ext>
            </a:extLst>
          </p:cNvPr>
          <p:cNvSpPr txBox="1"/>
          <p:nvPr/>
        </p:nvSpPr>
        <p:spPr>
          <a:xfrm>
            <a:off x="380021" y="2023508"/>
            <a:ext cx="5369099" cy="307777"/>
          </a:xfrm>
          <a:prstGeom prst="rect">
            <a:avLst/>
          </a:prstGeom>
          <a:noFill/>
        </p:spPr>
        <p:txBody>
          <a:bodyPr wrap="none" rtlCol="0">
            <a:spAutoFit/>
          </a:bodyPr>
          <a:lstStyle/>
          <a:p>
            <a:r>
              <a:rPr lang="en-US" sz="1400" dirty="0">
                <a:hlinkClick r:id="rId2"/>
              </a:rPr>
              <a:t>https://wiki.onap.org/display/DW/5G+-+Configuration+with+NETCONF</a:t>
            </a:r>
            <a:r>
              <a:rPr lang="en-US" sz="1400" dirty="0"/>
              <a:t> </a:t>
            </a:r>
          </a:p>
        </p:txBody>
      </p:sp>
      <p:sp>
        <p:nvSpPr>
          <p:cNvPr id="8" name="Rectangle 7">
            <a:extLst>
              <a:ext uri="{FF2B5EF4-FFF2-40B4-BE49-F238E27FC236}">
                <a16:creationId xmlns:a16="http://schemas.microsoft.com/office/drawing/2014/main" id="{2311796F-C650-4DDF-A9F3-31E6FAE09EA6}"/>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CF9BC389-CF2B-4BD4-AC19-019608918EFA}"/>
              </a:ext>
            </a:extLst>
          </p:cNvPr>
          <p:cNvGraphicFramePr>
            <a:graphicFrameLocks noGrp="1"/>
          </p:cNvGraphicFramePr>
          <p:nvPr>
            <p:extLst>
              <p:ext uri="{D42A27DB-BD31-4B8C-83A1-F6EECF244321}">
                <p14:modId xmlns:p14="http://schemas.microsoft.com/office/powerpoint/2010/main" val="75517305"/>
              </p:ext>
            </p:extLst>
          </p:nvPr>
        </p:nvGraphicFramePr>
        <p:xfrm>
          <a:off x="380021" y="2426108"/>
          <a:ext cx="8645220" cy="3733800"/>
        </p:xfrm>
        <a:graphic>
          <a:graphicData uri="http://schemas.openxmlformats.org/drawingml/2006/table">
            <a:tbl>
              <a:tblPr firstRow="1" bandRow="1">
                <a:tableStyleId>{5C22544A-7EE6-4342-B048-85BDC9FD1C3A}</a:tableStyleId>
              </a:tblPr>
              <a:tblGrid>
                <a:gridCol w="2143260">
                  <a:extLst>
                    <a:ext uri="{9D8B030D-6E8A-4147-A177-3AD203B41FA5}">
                      <a16:colId xmlns:a16="http://schemas.microsoft.com/office/drawing/2014/main" val="233791498"/>
                    </a:ext>
                  </a:extLst>
                </a:gridCol>
                <a:gridCol w="5016059">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APPC, SDN-C, CCSDK</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a:t>
                      </a:r>
                      <a:r>
                        <a:rPr kumimoji="0" lang="sv-SE" sz="1400" b="0" i="0" u="none" strike="noStrike" kern="1200" cap="none" spc="0" normalizeH="0" baseline="0" noProof="0" dirty="0" err="1">
                          <a:ln>
                            <a:noFill/>
                          </a:ln>
                          <a:solidFill>
                            <a:srgbClr val="0000CC"/>
                          </a:solidFill>
                          <a:effectLst/>
                          <a:uLnTx/>
                          <a:uFillTx/>
                          <a:latin typeface="+mn-lt"/>
                          <a:ea typeface="+mn-ea"/>
                          <a:cs typeface="+mn-cs"/>
                        </a:rPr>
                        <a:t>north-bound</a:t>
                      </a:r>
                      <a:r>
                        <a:rPr kumimoji="0" lang="sv-SE" sz="1400" b="0" i="0" u="none" strike="noStrike" kern="1200" cap="none" spc="0" normalizeH="0" baseline="0" noProof="0" dirty="0">
                          <a:ln>
                            <a:noFill/>
                          </a:ln>
                          <a:solidFill>
                            <a:srgbClr val="0000CC"/>
                          </a:solidFill>
                          <a:effectLst/>
                          <a:uLnTx/>
                          <a:uFillTx/>
                          <a:latin typeface="+mn-lt"/>
                          <a:ea typeface="+mn-ea"/>
                          <a:cs typeface="+mn-cs"/>
                        </a:rPr>
                        <a:t> APIs and implementation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GR API or LCM API, PNF support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Self-service support for APIs in the </a:t>
                      </a:r>
                      <a:r>
                        <a:rPr kumimoji="0" lang="sv-SE" sz="1400" b="0" i="0" u="none" strike="noStrike" kern="1200" cap="none" spc="0" normalizeH="0" baseline="0" noProof="0" dirty="0" err="1">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use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cases</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Possible</a:t>
                      </a:r>
                      <a:r>
                        <a:rPr kumimoji="0" lang="sv-SE" sz="1400" b="0" i="0" u="none" strike="noStrike" kern="1200" cap="none" spc="0" normalizeH="0" baseline="0" noProof="0" dirty="0">
                          <a:ln>
                            <a:noFill/>
                          </a:ln>
                          <a:solidFill>
                            <a:srgbClr val="0000CC"/>
                          </a:solidFill>
                          <a:effectLst/>
                          <a:uLnTx/>
                          <a:uFillTx/>
                          <a:latin typeface="+mn-lt"/>
                          <a:ea typeface="+mn-ea"/>
                          <a:cs typeface="+mn-cs"/>
                        </a:rPr>
                        <a:t> to </a:t>
                      </a:r>
                      <a:r>
                        <a:rPr kumimoji="0" lang="sv-SE" sz="1400" b="0" i="0" u="none" strike="noStrike" kern="1200" cap="none" spc="0" normalizeH="0" baseline="0" noProof="0" dirty="0" err="1">
                          <a:ln>
                            <a:noFill/>
                          </a:ln>
                          <a:solidFill>
                            <a:srgbClr val="0000CC"/>
                          </a:solidFill>
                          <a:effectLst/>
                          <a:uLnTx/>
                          <a:uFillTx/>
                          <a:latin typeface="+mn-lt"/>
                          <a:ea typeface="+mn-ea"/>
                          <a:cs typeface="+mn-cs"/>
                        </a:rPr>
                        <a:t>specify</a:t>
                      </a:r>
                      <a:r>
                        <a:rPr kumimoji="0" lang="sv-SE" sz="1400" b="0" i="0" u="none" strike="noStrike" kern="1200" cap="none" spc="0" normalizeH="0" baseline="0" noProof="0" dirty="0">
                          <a:ln>
                            <a:noFill/>
                          </a:ln>
                          <a:solidFill>
                            <a:srgbClr val="0000CC"/>
                          </a:solidFill>
                          <a:effectLst/>
                          <a:uLnTx/>
                          <a:uFillTx/>
                          <a:latin typeface="+mn-lt"/>
                          <a:ea typeface="+mn-ea"/>
                          <a:cs typeface="+mn-cs"/>
                        </a:rPr>
                        <a:t> NETCONF/TLS in </a:t>
                      </a:r>
                      <a:r>
                        <a:rPr kumimoji="0" lang="sv-SE" sz="1400" b="0" i="0" u="none" strike="noStrike" kern="1200" cap="none" spc="0" normalizeH="0" baseline="0" noProof="0" dirty="0" err="1">
                          <a:ln>
                            <a:noFill/>
                          </a:ln>
                          <a:solidFill>
                            <a:srgbClr val="0000CC"/>
                          </a:solidFill>
                          <a:effectLst/>
                          <a:uLnTx/>
                          <a:uFillTx/>
                          <a:latin typeface="+mn-lt"/>
                          <a:ea typeface="+mn-ea"/>
                          <a:cs typeface="+mn-cs"/>
                        </a:rPr>
                        <a:t>blueprint</a:t>
                      </a:r>
                      <a:r>
                        <a:rPr kumimoji="0" lang="sv-SE" sz="1400" b="0" i="0" u="none" strike="noStrike" kern="1200" cap="none" spc="0" normalizeH="0" baseline="0" noProof="0" dirty="0">
                          <a:ln>
                            <a:noFill/>
                          </a:ln>
                          <a:solidFill>
                            <a:srgbClr val="0000CC"/>
                          </a:solidFill>
                          <a:effectLst/>
                          <a:uLnTx/>
                          <a:uFillTx/>
                          <a:latin typeface="+mn-lt"/>
                          <a:ea typeface="+mn-ea"/>
                          <a:cs typeface="+mn-cs"/>
                        </a:rPr>
                        <a:t> &amp; YANG XML template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a:t>
                      </a:r>
                      <a:r>
                        <a:rPr kumimoji="0" lang="sv-SE" sz="1400" b="0" i="0" u="none" strike="noStrike" kern="1200" cap="none" spc="0" normalizeH="0" baseline="0" noProof="0" dirty="0" err="1">
                          <a:ln>
                            <a:noFill/>
                          </a:ln>
                          <a:solidFill>
                            <a:srgbClr val="0000CC"/>
                          </a:solidFill>
                          <a:effectLst/>
                          <a:uLnTx/>
                          <a:uFillTx/>
                          <a:latin typeface="+mn-lt"/>
                          <a:ea typeface="+mn-ea"/>
                          <a:cs typeface="+mn-cs"/>
                        </a:rPr>
                        <a:t>south-bound</a:t>
                      </a:r>
                      <a:r>
                        <a:rPr kumimoji="0" lang="sv-SE" sz="1400" b="0" i="0" u="none" strike="noStrike" kern="1200" cap="none" spc="0" normalizeH="0" baseline="0" noProof="0" dirty="0">
                          <a:ln>
                            <a:noFill/>
                          </a:ln>
                          <a:solidFill>
                            <a:srgbClr val="0000CC"/>
                          </a:solidFill>
                          <a:effectLst/>
                          <a:uLnTx/>
                          <a:uFillTx/>
                          <a:latin typeface="+mn-lt"/>
                          <a:ea typeface="+mn-ea"/>
                          <a:cs typeface="+mn-cs"/>
                        </a:rPr>
                        <a:t> adapter</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NETCONF/TLS support, YANG 1.1 support, ODL-</a:t>
                      </a:r>
                      <a:r>
                        <a:rPr kumimoji="0" lang="sv-SE" sz="1400" b="0" i="0" u="none" strike="noStrike" kern="1200" cap="none" spc="0" normalizeH="0" baseline="0" noProof="0" dirty="0" err="1">
                          <a:ln>
                            <a:noFill/>
                          </a:ln>
                          <a:solidFill>
                            <a:srgbClr val="0000CC"/>
                          </a:solidFill>
                          <a:effectLst/>
                          <a:uLnTx/>
                          <a:uFillTx/>
                          <a:latin typeface="+mn-lt"/>
                          <a:ea typeface="+mn-ea"/>
                          <a:cs typeface="+mn-cs"/>
                        </a:rPr>
                        <a:t>based</a:t>
                      </a:r>
                      <a:r>
                        <a:rPr kumimoji="0" lang="sv-SE" sz="1400" b="0" i="0" u="none" strike="noStrike" kern="1200" cap="none" spc="0" normalizeH="0" baseline="0" noProof="0" dirty="0">
                          <a:ln>
                            <a:noFill/>
                          </a:ln>
                          <a:solidFill>
                            <a:srgbClr val="0000CC"/>
                          </a:solidFill>
                          <a:effectLst/>
                          <a:uLnTx/>
                          <a:uFillTx/>
                          <a:latin typeface="+mn-lt"/>
                          <a:ea typeface="+mn-ea"/>
                          <a:cs typeface="+mn-cs"/>
                        </a:rPr>
                        <a: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SO, Policy</a:t>
                      </a:r>
                    </a:p>
                  </a:txBody>
                  <a:tcPr anchor="ctr"/>
                </a:tc>
                <a:tc>
                  <a:txBody>
                    <a:bodyPr/>
                    <a:lstStyle/>
                    <a:p>
                      <a:r>
                        <a:rPr lang="en-US" sz="1400" dirty="0">
                          <a:solidFill>
                            <a:srgbClr val="0000CC"/>
                          </a:solidFill>
                        </a:rPr>
                        <a:t>Investigate how to trigger configuration action</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AAF</a:t>
                      </a:r>
                    </a:p>
                  </a:txBody>
                  <a:tcPr anchor="ctr"/>
                </a:tc>
                <a:tc>
                  <a:txBody>
                    <a:bodyPr/>
                    <a:lstStyle/>
                    <a:p>
                      <a:r>
                        <a:rPr lang="en-US" sz="1400" dirty="0">
                          <a:solidFill>
                            <a:srgbClr val="0000CC"/>
                          </a:solidFill>
                        </a:rPr>
                        <a:t>Investigate AAF impact for NETCONF over TLS</a:t>
                      </a:r>
                    </a:p>
                    <a:p>
                      <a:r>
                        <a:rPr lang="en-US" sz="1400" dirty="0">
                          <a:solidFill>
                            <a:srgbClr val="0000CC"/>
                          </a:solidFill>
                        </a:rPr>
                        <a:t>Also discuss in SECCOM meeting</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VNF Requirements </a:t>
                      </a:r>
                    </a:p>
                  </a:txBody>
                  <a:tcPr anchor="ctr"/>
                </a:tc>
                <a:tc>
                  <a:txBody>
                    <a:bodyPr/>
                    <a:lstStyle/>
                    <a:p>
                      <a:r>
                        <a:rPr lang="en-US" sz="1400" dirty="0">
                          <a:solidFill>
                            <a:srgbClr val="0000CC"/>
                          </a:solidFill>
                        </a:rPr>
                        <a:t>Update applicable xNF requirements</a:t>
                      </a: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41CCD012-8127-4392-9EAD-062C51074894}"/>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C833E6F-EF71-4934-B899-2CE388C20382}"/>
              </a:ext>
            </a:extLst>
          </p:cNvPr>
          <p:cNvSpPr txBox="1"/>
          <p:nvPr/>
        </p:nvSpPr>
        <p:spPr>
          <a:xfrm>
            <a:off x="380021" y="606526"/>
            <a:ext cx="8645220" cy="1384995"/>
          </a:xfrm>
          <a:prstGeom prst="rect">
            <a:avLst/>
          </a:prstGeom>
          <a:noFill/>
        </p:spPr>
        <p:txBody>
          <a:bodyPr wrap="square" rtlCol="0">
            <a:spAutoFit/>
          </a:bodyPr>
          <a:lstStyle/>
          <a:p>
            <a:r>
              <a:rPr lang="en-US" sz="1400" dirty="0">
                <a:solidFill>
                  <a:srgbClr val="0000CC"/>
                </a:solidFill>
              </a:rPr>
              <a:t>Proposed UC to focus on in Dublin for configuration with NETCONF:</a:t>
            </a:r>
          </a:p>
          <a:p>
            <a:r>
              <a:rPr lang="en-US" sz="1400" dirty="0">
                <a:solidFill>
                  <a:srgbClr val="0000CC"/>
                </a:solidFill>
              </a:rPr>
              <a:t>    Post-instantiation (triggered by SO), Including final configuration step (36/37) in the PNF PnP UC</a:t>
            </a:r>
          </a:p>
          <a:p>
            <a:r>
              <a:rPr lang="en-US" sz="1400" dirty="0">
                <a:solidFill>
                  <a:srgbClr val="0000CC"/>
                </a:solidFill>
              </a:rPr>
              <a:t>    Configuration modification (e g triggered by Policy)</a:t>
            </a:r>
          </a:p>
          <a:p>
            <a:r>
              <a:rPr lang="en-US" sz="1400" dirty="0">
                <a:solidFill>
                  <a:srgbClr val="0000CC"/>
                </a:solidFill>
              </a:rPr>
              <a:t>Specific requirements on NETCONF support in ONAP:</a:t>
            </a:r>
          </a:p>
          <a:p>
            <a:r>
              <a:rPr lang="en-US" sz="1400" dirty="0">
                <a:solidFill>
                  <a:srgbClr val="0000CC"/>
                </a:solidFill>
              </a:rPr>
              <a:t>    Officially support both PNFs and VNFs for north-bound controller APIs in the use cases</a:t>
            </a:r>
          </a:p>
          <a:p>
            <a:r>
              <a:rPr lang="en-US" sz="1400" dirty="0">
                <a:solidFill>
                  <a:srgbClr val="0000CC"/>
                </a:solidFill>
              </a:rPr>
              <a:t>    Support for NETCONF over TLS (RFC7589), Support for YANG 1.1 (RFC7950) modules in addition to YANG 1.0</a:t>
            </a:r>
          </a:p>
        </p:txBody>
      </p:sp>
      <p:grpSp>
        <p:nvGrpSpPr>
          <p:cNvPr id="12" name="Group 11">
            <a:extLst>
              <a:ext uri="{FF2B5EF4-FFF2-40B4-BE49-F238E27FC236}">
                <a16:creationId xmlns:a16="http://schemas.microsoft.com/office/drawing/2014/main" id="{9F5239E7-AC28-4D41-B41B-9BF6E1E2B51A}"/>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9EB931CC-21F3-4989-92EA-602842B0580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33A2F08C-003E-4B02-AFF8-A896FC4A4281}"/>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71300AA7-5459-4321-A53B-D65F5E695DE6}"/>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B1B9E256-A5AC-4650-929B-E163C15487D6}"/>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447A611C-0873-43C9-8AC0-9C5DB97C6D48}"/>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6F3D896A-74B9-44E9-BBF8-D1CA85DC738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4A292757-CD14-4343-8336-54B2C19B81A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A8A7483E-6C47-42CC-9FF0-2F61E965BFC5}"/>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177320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691973" y="-13353"/>
              <a:ext cx="17395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95892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691965" y="-13353"/>
              <a:ext cx="17395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3000373" cy="307777"/>
          </a:xfrm>
          <a:prstGeom prst="rect">
            <a:avLst/>
          </a:prstGeom>
          <a:noFill/>
        </p:spPr>
        <p:txBody>
          <a:bodyPr wrap="none" rtlCol="0">
            <a:spAutoFit/>
          </a:bodyPr>
          <a:lstStyle/>
          <a:p>
            <a:r>
              <a:rPr lang="en-US" sz="1400" dirty="0">
                <a:hlinkClick r:id="rId2"/>
              </a:rPr>
              <a:t>https://wiki.onap.org/display/DW/xyz</a:t>
            </a:r>
            <a:r>
              <a:rPr lang="en-US" sz="14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nvGraphicFramePr>
        <p:xfrm>
          <a:off x="380021" y="2426108"/>
          <a:ext cx="8645220" cy="2519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endParaRPr lang="en-US" sz="1400" dirty="0">
                        <a:solidFill>
                          <a:srgbClr val="0000CC"/>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307777"/>
          </a:xfrm>
          <a:prstGeom prst="rect">
            <a:avLst/>
          </a:prstGeom>
          <a:noFill/>
        </p:spPr>
        <p:txBody>
          <a:bodyPr wrap="square" rtlCol="0">
            <a:spAutoFit/>
          </a:bodyPr>
          <a:lstStyle/>
          <a:p>
            <a:r>
              <a:rPr lang="en-US" sz="1400" dirty="0">
                <a:solidFill>
                  <a:srgbClr val="0000CC"/>
                </a:solidFill>
              </a:rPr>
              <a:t>x</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2390736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309658" y="-13353"/>
              <a:ext cx="250421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6" name="Picture 5">
            <a:extLst>
              <a:ext uri="{FF2B5EF4-FFF2-40B4-BE49-F238E27FC236}">
                <a16:creationId xmlns:a16="http://schemas.microsoft.com/office/drawing/2014/main" id="{E6873D41-C847-4192-AF6A-49BF5E15FEED}"/>
              </a:ext>
            </a:extLst>
          </p:cNvPr>
          <p:cNvPicPr>
            <a:picLocks noChangeAspect="1"/>
          </p:cNvPicPr>
          <p:nvPr/>
        </p:nvPicPr>
        <p:blipFill>
          <a:blip r:embed="rId2"/>
          <a:stretch>
            <a:fillRect/>
          </a:stretch>
        </p:blipFill>
        <p:spPr>
          <a:xfrm>
            <a:off x="135533" y="528887"/>
            <a:ext cx="6013019" cy="2108850"/>
          </a:xfrm>
          <a:prstGeom prst="rect">
            <a:avLst/>
          </a:prstGeom>
        </p:spPr>
      </p:pic>
      <p:pic>
        <p:nvPicPr>
          <p:cNvPr id="7" name="Picture 6">
            <a:extLst>
              <a:ext uri="{FF2B5EF4-FFF2-40B4-BE49-F238E27FC236}">
                <a16:creationId xmlns:a16="http://schemas.microsoft.com/office/drawing/2014/main" id="{32D478D8-4163-495A-A260-9BCD254B90C4}"/>
              </a:ext>
            </a:extLst>
          </p:cNvPr>
          <p:cNvPicPr>
            <a:picLocks noChangeAspect="1"/>
          </p:cNvPicPr>
          <p:nvPr/>
        </p:nvPicPr>
        <p:blipFill>
          <a:blip r:embed="rId3"/>
          <a:stretch>
            <a:fillRect/>
          </a:stretch>
        </p:blipFill>
        <p:spPr>
          <a:xfrm>
            <a:off x="262762" y="2680143"/>
            <a:ext cx="5580993" cy="2108850"/>
          </a:xfrm>
          <a:prstGeom prst="rect">
            <a:avLst/>
          </a:prstGeom>
        </p:spPr>
      </p:pic>
      <p:pic>
        <p:nvPicPr>
          <p:cNvPr id="8" name="Picture 7">
            <a:extLst>
              <a:ext uri="{FF2B5EF4-FFF2-40B4-BE49-F238E27FC236}">
                <a16:creationId xmlns:a16="http://schemas.microsoft.com/office/drawing/2014/main" id="{E6649376-462D-4E2E-A11E-E8100C2EDC7D}"/>
              </a:ext>
            </a:extLst>
          </p:cNvPr>
          <p:cNvPicPr>
            <a:picLocks noChangeAspect="1"/>
          </p:cNvPicPr>
          <p:nvPr/>
        </p:nvPicPr>
        <p:blipFill>
          <a:blip r:embed="rId4"/>
          <a:stretch>
            <a:fillRect/>
          </a:stretch>
        </p:blipFill>
        <p:spPr>
          <a:xfrm>
            <a:off x="236475" y="4831400"/>
            <a:ext cx="5580993" cy="2020934"/>
          </a:xfrm>
          <a:prstGeom prst="rect">
            <a:avLst/>
          </a:prstGeom>
        </p:spPr>
      </p:pic>
      <p:sp>
        <p:nvSpPr>
          <p:cNvPr id="10" name="TextBox 9">
            <a:extLst>
              <a:ext uri="{FF2B5EF4-FFF2-40B4-BE49-F238E27FC236}">
                <a16:creationId xmlns:a16="http://schemas.microsoft.com/office/drawing/2014/main" id="{B2164340-B357-418E-9AAA-C493DFABA877}"/>
              </a:ext>
            </a:extLst>
          </p:cNvPr>
          <p:cNvSpPr txBox="1"/>
          <p:nvPr/>
        </p:nvSpPr>
        <p:spPr>
          <a:xfrm>
            <a:off x="6148552" y="723019"/>
            <a:ext cx="2986563" cy="5734621"/>
          </a:xfrm>
          <a:prstGeom prst="rect">
            <a:avLst/>
          </a:prstGeom>
          <a:noFill/>
        </p:spPr>
        <p:txBody>
          <a:bodyPr wrap="square" lIns="40500" tIns="40500" rIns="40500" bIns="40500" rtlCol="0">
            <a:spAutoFit/>
          </a:bodyPr>
          <a:lstStyle/>
          <a:p>
            <a:pPr defTabSz="202490">
              <a:spcAft>
                <a:spcPts val="400"/>
              </a:spcAft>
              <a:tabLst>
                <a:tab pos="202490" algn="l"/>
              </a:tabLst>
            </a:pPr>
            <a:r>
              <a:rPr lang="en-US" sz="2000" b="1" dirty="0">
                <a:solidFill>
                  <a:schemeClr val="tx2"/>
                </a:solidFill>
                <a:ea typeface="Nokia Pure Text Light" panose="020B0403020202020204" pitchFamily="34" charset="0"/>
              </a:rPr>
              <a:t>Design Time</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Configuration templates are designed and distributed.</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Service templates are designed and distributed</a:t>
            </a: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defTabSz="202490">
              <a:spcAft>
                <a:spcPts val="800"/>
              </a:spcAft>
              <a:tabLst>
                <a:tab pos="202490" algn="l"/>
              </a:tabLst>
            </a:pPr>
            <a:r>
              <a:rPr lang="en-US" sz="2000" b="1" dirty="0">
                <a:solidFill>
                  <a:schemeClr val="tx2"/>
                </a:solidFill>
                <a:ea typeface="Nokia Pure Text Light" panose="020B0403020202020204" pitchFamily="34" charset="0"/>
              </a:rPr>
              <a:t>Run Time</a:t>
            </a:r>
            <a:endParaRPr lang="en-US" sz="2000" dirty="0">
              <a:solidFill>
                <a:schemeClr val="tx2"/>
              </a:solidFill>
              <a:ea typeface="Nokia Pure Text Light" panose="020B0403020202020204" pitchFamily="34" charset="0"/>
            </a:endParaRP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E2E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Determine VNF placement</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Build required input for lower level service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resource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networks</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Instantiate VNF(s), applying Day-0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instantiate VNF(s) with Day-1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dependent PNF(s) &amp;/ VNF(s) with Day-1 configuration</a:t>
            </a:r>
          </a:p>
        </p:txBody>
      </p:sp>
      <p:sp>
        <p:nvSpPr>
          <p:cNvPr id="11" name="Oval 10">
            <a:extLst>
              <a:ext uri="{FF2B5EF4-FFF2-40B4-BE49-F238E27FC236}">
                <a16:creationId xmlns:a16="http://schemas.microsoft.com/office/drawing/2014/main" id="{D6861A3B-1FDC-49AA-B86B-32612FEFA576}"/>
              </a:ext>
            </a:extLst>
          </p:cNvPr>
          <p:cNvSpPr/>
          <p:nvPr/>
        </p:nvSpPr>
        <p:spPr>
          <a:xfrm>
            <a:off x="2911366" y="851335"/>
            <a:ext cx="199696" cy="23122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1</a:t>
            </a:r>
          </a:p>
        </p:txBody>
      </p:sp>
      <p:sp>
        <p:nvSpPr>
          <p:cNvPr id="12" name="Oval 11">
            <a:extLst>
              <a:ext uri="{FF2B5EF4-FFF2-40B4-BE49-F238E27FC236}">
                <a16:creationId xmlns:a16="http://schemas.microsoft.com/office/drawing/2014/main" id="{A36C9D03-AF46-4349-87C5-988235E70344}"/>
              </a:ext>
            </a:extLst>
          </p:cNvPr>
          <p:cNvSpPr/>
          <p:nvPr/>
        </p:nvSpPr>
        <p:spPr>
          <a:xfrm>
            <a:off x="696308" y="6159072"/>
            <a:ext cx="446691" cy="3611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10</a:t>
            </a:r>
          </a:p>
        </p:txBody>
      </p:sp>
      <p:sp>
        <p:nvSpPr>
          <p:cNvPr id="13" name="Oval 12">
            <a:extLst>
              <a:ext uri="{FF2B5EF4-FFF2-40B4-BE49-F238E27FC236}">
                <a16:creationId xmlns:a16="http://schemas.microsoft.com/office/drawing/2014/main" id="{63F7D8EB-AE7B-4995-B38E-CB259F26D684}"/>
              </a:ext>
            </a:extLst>
          </p:cNvPr>
          <p:cNvSpPr/>
          <p:nvPr/>
        </p:nvSpPr>
        <p:spPr>
          <a:xfrm>
            <a:off x="2228193" y="5582917"/>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9</a:t>
            </a:r>
          </a:p>
        </p:txBody>
      </p:sp>
      <p:sp>
        <p:nvSpPr>
          <p:cNvPr id="14" name="Oval 13">
            <a:extLst>
              <a:ext uri="{FF2B5EF4-FFF2-40B4-BE49-F238E27FC236}">
                <a16:creationId xmlns:a16="http://schemas.microsoft.com/office/drawing/2014/main" id="{10A75CE2-3B4B-48A8-8E4E-7AA41B29BBA2}"/>
              </a:ext>
            </a:extLst>
          </p:cNvPr>
          <p:cNvSpPr/>
          <p:nvPr/>
        </p:nvSpPr>
        <p:spPr>
          <a:xfrm>
            <a:off x="2275489" y="42849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7</a:t>
            </a:r>
          </a:p>
        </p:txBody>
      </p:sp>
      <p:sp>
        <p:nvSpPr>
          <p:cNvPr id="15" name="Oval 14">
            <a:extLst>
              <a:ext uri="{FF2B5EF4-FFF2-40B4-BE49-F238E27FC236}">
                <a16:creationId xmlns:a16="http://schemas.microsoft.com/office/drawing/2014/main" id="{BE242069-914B-4B63-9095-5EC0C1DD9A9D}"/>
              </a:ext>
            </a:extLst>
          </p:cNvPr>
          <p:cNvSpPr/>
          <p:nvPr/>
        </p:nvSpPr>
        <p:spPr>
          <a:xfrm>
            <a:off x="2869324" y="3625715"/>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6</a:t>
            </a:r>
          </a:p>
        </p:txBody>
      </p:sp>
      <p:sp>
        <p:nvSpPr>
          <p:cNvPr id="16" name="Oval 15">
            <a:extLst>
              <a:ext uri="{FF2B5EF4-FFF2-40B4-BE49-F238E27FC236}">
                <a16:creationId xmlns:a16="http://schemas.microsoft.com/office/drawing/2014/main" id="{9636855E-EFB7-44E4-80F0-DF93E34C1D04}"/>
              </a:ext>
            </a:extLst>
          </p:cNvPr>
          <p:cNvSpPr/>
          <p:nvPr/>
        </p:nvSpPr>
        <p:spPr>
          <a:xfrm>
            <a:off x="919654" y="35903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5</a:t>
            </a:r>
          </a:p>
        </p:txBody>
      </p:sp>
      <p:sp>
        <p:nvSpPr>
          <p:cNvPr id="17" name="Oval 16">
            <a:extLst>
              <a:ext uri="{FF2B5EF4-FFF2-40B4-BE49-F238E27FC236}">
                <a16:creationId xmlns:a16="http://schemas.microsoft.com/office/drawing/2014/main" id="{B06FEF30-8D94-440B-95F1-6CC860899A98}"/>
              </a:ext>
            </a:extLst>
          </p:cNvPr>
          <p:cNvSpPr/>
          <p:nvPr/>
        </p:nvSpPr>
        <p:spPr>
          <a:xfrm>
            <a:off x="2811520" y="3283944"/>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4</a:t>
            </a:r>
          </a:p>
        </p:txBody>
      </p:sp>
      <p:sp>
        <p:nvSpPr>
          <p:cNvPr id="18" name="Oval 17">
            <a:extLst>
              <a:ext uri="{FF2B5EF4-FFF2-40B4-BE49-F238E27FC236}">
                <a16:creationId xmlns:a16="http://schemas.microsoft.com/office/drawing/2014/main" id="{2B405155-1A97-402B-867B-98A565089FCD}"/>
              </a:ext>
            </a:extLst>
          </p:cNvPr>
          <p:cNvSpPr/>
          <p:nvPr/>
        </p:nvSpPr>
        <p:spPr>
          <a:xfrm>
            <a:off x="2527738" y="296016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3</a:t>
            </a:r>
          </a:p>
        </p:txBody>
      </p:sp>
      <p:sp>
        <p:nvSpPr>
          <p:cNvPr id="19" name="Oval 18">
            <a:extLst>
              <a:ext uri="{FF2B5EF4-FFF2-40B4-BE49-F238E27FC236}">
                <a16:creationId xmlns:a16="http://schemas.microsoft.com/office/drawing/2014/main" id="{83772C5A-FD10-4DB6-B558-47AC81CC59EF}"/>
              </a:ext>
            </a:extLst>
          </p:cNvPr>
          <p:cNvSpPr/>
          <p:nvPr/>
        </p:nvSpPr>
        <p:spPr>
          <a:xfrm>
            <a:off x="3188789" y="141015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2</a:t>
            </a:r>
          </a:p>
        </p:txBody>
      </p:sp>
      <p:sp>
        <p:nvSpPr>
          <p:cNvPr id="20" name="Oval 19">
            <a:extLst>
              <a:ext uri="{FF2B5EF4-FFF2-40B4-BE49-F238E27FC236}">
                <a16:creationId xmlns:a16="http://schemas.microsoft.com/office/drawing/2014/main" id="{0BB53AEB-9591-4189-8BA9-DEAF5C85284E}"/>
              </a:ext>
            </a:extLst>
          </p:cNvPr>
          <p:cNvSpPr/>
          <p:nvPr/>
        </p:nvSpPr>
        <p:spPr>
          <a:xfrm>
            <a:off x="2286000" y="507577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8</a:t>
            </a:r>
          </a:p>
        </p:txBody>
      </p:sp>
    </p:spTree>
    <p:extLst>
      <p:ext uri="{BB962C8B-B14F-4D97-AF65-F5344CB8AC3E}">
        <p14:creationId xmlns:p14="http://schemas.microsoft.com/office/powerpoint/2010/main" val="2908636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309649" y="-13353"/>
              <a:ext cx="250421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4900637" cy="523220"/>
          </a:xfrm>
          <a:prstGeom prst="rect">
            <a:avLst/>
          </a:prstGeom>
          <a:noFill/>
        </p:spPr>
        <p:txBody>
          <a:bodyPr wrap="none" rtlCol="0">
            <a:spAutoFit/>
          </a:bodyPr>
          <a:lstStyle/>
          <a:p>
            <a:r>
              <a:rPr lang="en-US" sz="1400" dirty="0">
                <a:hlinkClick r:id="rId2"/>
              </a:rPr>
              <a:t>https://wiki.onap.org/pages/viewpage.action?pageId=38119661</a:t>
            </a:r>
            <a:endParaRPr lang="en-US" sz="1400" dirty="0"/>
          </a:p>
          <a:p>
            <a:endParaRPr lang="en-US" sz="1400" dirty="0"/>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nvPr>
        </p:nvGraphicFramePr>
        <p:xfrm>
          <a:off x="380021" y="2457635"/>
          <a:ext cx="8645220" cy="4241800"/>
        </p:xfrm>
        <a:graphic>
          <a:graphicData uri="http://schemas.openxmlformats.org/drawingml/2006/table">
            <a:tbl>
              <a:tblPr firstRow="1" bandRow="1">
                <a:tableStyleId>{5C22544A-7EE6-4342-B048-85BDC9FD1C3A}</a:tableStyleId>
              </a:tblPr>
              <a:tblGrid>
                <a:gridCol w="1837662">
                  <a:extLst>
                    <a:ext uri="{9D8B030D-6E8A-4147-A177-3AD203B41FA5}">
                      <a16:colId xmlns:a16="http://schemas.microsoft.com/office/drawing/2014/main" val="233791498"/>
                    </a:ext>
                  </a:extLst>
                </a:gridCol>
                <a:gridCol w="5321657">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and distribution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templates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 (</a:t>
                      </a:r>
                      <a:r>
                        <a:rPr kumimoji="0" lang="sv-SE" sz="1400" b="0" i="0" u="none" strike="noStrike" kern="1200" cap="none" spc="0" normalizeH="0" baseline="0" noProof="0" dirty="0" err="1">
                          <a:ln>
                            <a:noFill/>
                          </a:ln>
                          <a:solidFill>
                            <a:srgbClr val="0000CC"/>
                          </a:solidFill>
                          <a:effectLst/>
                          <a:uLnTx/>
                          <a:uFillTx/>
                          <a:latin typeface="+mn-lt"/>
                          <a:ea typeface="+mn-ea"/>
                          <a:cs typeface="+mn-cs"/>
                        </a:rPr>
                        <a:t>see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lang="en-US" sz="1400" u="sng" kern="1200" dirty="0">
                          <a:solidFill>
                            <a:schemeClr val="dk1"/>
                          </a:solidFill>
                          <a:effectLst/>
                          <a:latin typeface="+mn-lt"/>
                          <a:ea typeface="+mn-ea"/>
                          <a:cs typeface="+mn-cs"/>
                          <a:hlinkClick r:id="rId3"/>
                        </a:rPr>
                        <a:t>ONAP Network Slice Modelling</a:t>
                      </a:r>
                      <a:r>
                        <a:rPr lang="en-US" sz="1400" u="sng"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distribution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SO</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a:t>
                      </a:r>
                      <a:r>
                        <a:rPr kumimoji="0" lang="sv-SE" sz="1400" b="0" i="0" u="none" strike="noStrike" kern="1200" cap="none" spc="0" normalizeH="0" baseline="0" noProof="0" dirty="0" err="1">
                          <a:ln>
                            <a:noFill/>
                          </a:ln>
                          <a:solidFill>
                            <a:srgbClr val="0000CC"/>
                          </a:solidFill>
                          <a:effectLst/>
                          <a:uLnTx/>
                          <a:uFillTx/>
                          <a:latin typeface="+mn-lt"/>
                          <a:ea typeface="+mn-ea"/>
                          <a:cs typeface="+mn-cs"/>
                        </a:rPr>
                        <a:t>orchestraiton</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endParaRPr kumimoji="0" lang="en-US"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integration with common functions for VNF placement decisions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parameterization of configuration templates</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A&amp;AI</a:t>
                      </a:r>
                    </a:p>
                  </a:txBody>
                  <a:tcPr anchor="ctr"/>
                </a:tc>
                <a:tc>
                  <a:txBody>
                    <a:bodyPr/>
                    <a:lstStyle/>
                    <a:p>
                      <a:pPr marL="285750" indent="-285750">
                        <a:buFont typeface="Arial" panose="020B0604020202020204" pitchFamily="34" charset="0"/>
                        <a:buChar char="•"/>
                      </a:pPr>
                      <a:r>
                        <a:rPr lang="en-US" sz="1400" dirty="0">
                          <a:solidFill>
                            <a:srgbClr val="0000CC"/>
                          </a:solidFill>
                        </a:rPr>
                        <a:t>Evolve model to support NW Slicing aspects</a:t>
                      </a:r>
                    </a:p>
                  </a:txBody>
                  <a:tcPr anchor="ctr"/>
                </a:tc>
                <a:tc>
                  <a:txBody>
                    <a:bodyPr/>
                    <a:lstStyle/>
                    <a:p>
                      <a:r>
                        <a:rPr lang="en-US" sz="1400" dirty="0"/>
                        <a:t>TBR</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Controllers</a:t>
                      </a:r>
                    </a:p>
                  </a:txBody>
                  <a:tcPr anchor="ctr"/>
                </a:tc>
                <a:tc>
                  <a:txBody>
                    <a:bodyPr/>
                    <a:lstStyle/>
                    <a:p>
                      <a:pPr marL="285750" indent="-285750">
                        <a:buFont typeface="Arial" panose="020B0604020202020204" pitchFamily="34" charset="0"/>
                        <a:buChar char="•"/>
                      </a:pPr>
                      <a:r>
                        <a:rPr lang="en-US" sz="1400" dirty="0">
                          <a:solidFill>
                            <a:srgbClr val="0000CC"/>
                          </a:solidFill>
                        </a:rPr>
                        <a:t>Support VNF Day-1 configuration</a:t>
                      </a:r>
                    </a:p>
                    <a:p>
                      <a:pPr marL="285750" indent="-285750">
                        <a:buFont typeface="Arial" panose="020B0604020202020204" pitchFamily="34" charset="0"/>
                        <a:buChar char="•"/>
                      </a:pPr>
                      <a:r>
                        <a:rPr lang="en-US" sz="1400" dirty="0">
                          <a:solidFill>
                            <a:srgbClr val="0000CC"/>
                          </a:solidFill>
                        </a:rPr>
                        <a:t>Support VNF&amp;PNF Day-n configuration</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VID</a:t>
                      </a:r>
                    </a:p>
                  </a:txBody>
                  <a:tcPr anchor="ctr"/>
                </a:tc>
                <a:tc>
                  <a:txBody>
                    <a:bodyPr/>
                    <a:lstStyle/>
                    <a:p>
                      <a:pPr marL="285750" indent="-285750">
                        <a:buFont typeface="Arial" panose="020B0604020202020204" pitchFamily="34" charset="0"/>
                        <a:buChar char="•"/>
                      </a:pPr>
                      <a:r>
                        <a:rPr lang="en-US" sz="1400" dirty="0">
                          <a:solidFill>
                            <a:srgbClr val="0000CC"/>
                          </a:solidFill>
                        </a:rPr>
                        <a:t>Provide view of all available templates</a:t>
                      </a:r>
                    </a:p>
                    <a:p>
                      <a:pPr marL="285750" indent="-285750">
                        <a:buFont typeface="Arial" panose="020B0604020202020204" pitchFamily="34" charset="0"/>
                        <a:buChar char="•"/>
                      </a:pPr>
                      <a:r>
                        <a:rPr lang="en-US" sz="1400" dirty="0">
                          <a:solidFill>
                            <a:srgbClr val="0000CC"/>
                          </a:solidFill>
                        </a:rPr>
                        <a:t>Provide means to trigger and monitor service instance creation and deletion</a:t>
                      </a:r>
                    </a:p>
                    <a:p>
                      <a:pPr marL="285750" indent="-285750">
                        <a:buFont typeface="Arial" panose="020B0604020202020204" pitchFamily="34" charset="0"/>
                        <a:buChar char="•"/>
                      </a:pPr>
                      <a:r>
                        <a:rPr lang="en-US" sz="1400" dirty="0">
                          <a:solidFill>
                            <a:srgbClr val="0000CC"/>
                          </a:solidFill>
                        </a:rPr>
                        <a:t>Provide view of service instances and their dependencies</a:t>
                      </a:r>
                    </a:p>
                  </a:txBody>
                  <a:tcPr anchor="ctr"/>
                </a:tc>
                <a:tc>
                  <a:txBody>
                    <a:bodyPr/>
                    <a:lstStyle/>
                    <a:p>
                      <a:r>
                        <a:rPr lang="en-US" sz="1400" dirty="0"/>
                        <a:t>TBR</a:t>
                      </a:r>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1261884"/>
          </a:xfrm>
          <a:prstGeom prst="rect">
            <a:avLst/>
          </a:prstGeom>
          <a:noFill/>
        </p:spPr>
        <p:txBody>
          <a:bodyPr wrap="square" rtlCol="0">
            <a:spAutoFit/>
          </a:bodyPr>
          <a:lstStyle/>
          <a:p>
            <a:r>
              <a:rPr lang="en-US" sz="1600" dirty="0">
                <a:solidFill>
                  <a:srgbClr val="0000CC"/>
                </a:solidFill>
              </a:rPr>
              <a:t>..Based on identified Use Cases for NW Slicing in Dublin Release.</a:t>
            </a:r>
          </a:p>
          <a:p>
            <a:r>
              <a:rPr lang="en-US" sz="1600" dirty="0">
                <a:solidFill>
                  <a:srgbClr val="0000CC"/>
                </a:solidFill>
              </a:rPr>
              <a:t>First proposal outlines the scope of the identified use cases with ambition levels for each</a:t>
            </a:r>
            <a:r>
              <a:rPr lang="en-US" sz="1400" dirty="0">
                <a:solidFill>
                  <a:srgbClr val="0000CC"/>
                </a:solidFill>
              </a:rPr>
              <a:t>.</a:t>
            </a:r>
          </a:p>
          <a:p>
            <a:r>
              <a:rPr lang="en-US" sz="1400" dirty="0">
                <a:solidFill>
                  <a:srgbClr val="0000CC"/>
                </a:solidFill>
                <a:hlinkClick r:id="rId4"/>
              </a:rPr>
              <a:t>Use Case Scope and Ambition Levels</a:t>
            </a:r>
            <a:endParaRPr lang="en-US" sz="1400" dirty="0">
              <a:solidFill>
                <a:srgbClr val="0000CC"/>
              </a:solidFill>
            </a:endParaRPr>
          </a:p>
          <a:p>
            <a:r>
              <a:rPr lang="en-US" sz="1600" dirty="0">
                <a:solidFill>
                  <a:srgbClr val="0000CC"/>
                </a:solidFill>
              </a:rPr>
              <a:t>Following proposal focuses on flows for Use case 1, Ambition level 1.</a:t>
            </a:r>
          </a:p>
          <a:p>
            <a:r>
              <a:rPr lang="en-US" sz="1400" dirty="0">
                <a:solidFill>
                  <a:srgbClr val="0000CC"/>
                </a:solidFill>
                <a:hlinkClick r:id="rId5"/>
              </a:rPr>
              <a:t>Use Case 1 Ambition level 1</a:t>
            </a:r>
            <a:endParaRPr lang="en-US" sz="1400" dirty="0">
              <a:solidFill>
                <a:srgbClr val="0000CC"/>
              </a:solidFill>
            </a:endParaRP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965717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ECE52A-8CA1-4E08-878E-AEA48A65A339}"/>
              </a:ext>
            </a:extLst>
          </p:cNvPr>
          <p:cNvGrpSpPr/>
          <p:nvPr/>
        </p:nvGrpSpPr>
        <p:grpSpPr>
          <a:xfrm>
            <a:off x="311373" y="6346459"/>
            <a:ext cx="2120363" cy="449316"/>
            <a:chOff x="311373" y="5829052"/>
            <a:chExt cx="2120363" cy="449316"/>
          </a:xfrm>
          <a:solidFill>
            <a:srgbClr val="124191"/>
          </a:solidFill>
        </p:grpSpPr>
        <p:sp>
          <p:nvSpPr>
            <p:cNvPr id="5" name="Arrow: Pentagon 4">
              <a:extLst>
                <a:ext uri="{FF2B5EF4-FFF2-40B4-BE49-F238E27FC236}">
                  <a16:creationId xmlns:a16="http://schemas.microsoft.com/office/drawing/2014/main" id="{FE2C4A3E-82C0-4BF6-B96D-79BB9C21756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Chevron 5">
              <a:extLst>
                <a:ext uri="{FF2B5EF4-FFF2-40B4-BE49-F238E27FC236}">
                  <a16:creationId xmlns:a16="http://schemas.microsoft.com/office/drawing/2014/main" id="{76AF1FE0-A6B1-42E6-8B82-E17F2E749D06}"/>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 name="Group 6">
            <a:extLst>
              <a:ext uri="{FF2B5EF4-FFF2-40B4-BE49-F238E27FC236}">
                <a16:creationId xmlns:a16="http://schemas.microsoft.com/office/drawing/2014/main" id="{F28395B0-4E00-41E7-B502-A57ACEE8AC85}"/>
              </a:ext>
            </a:extLst>
          </p:cNvPr>
          <p:cNvGrpSpPr/>
          <p:nvPr/>
        </p:nvGrpSpPr>
        <p:grpSpPr>
          <a:xfrm>
            <a:off x="2481889" y="6344391"/>
            <a:ext cx="2120363" cy="449316"/>
            <a:chOff x="311373" y="5829052"/>
            <a:chExt cx="2120363" cy="449316"/>
          </a:xfrm>
          <a:solidFill>
            <a:srgbClr val="124191"/>
          </a:solidFill>
        </p:grpSpPr>
        <p:sp>
          <p:nvSpPr>
            <p:cNvPr id="8" name="Arrow: Pentagon 7">
              <a:extLst>
                <a:ext uri="{FF2B5EF4-FFF2-40B4-BE49-F238E27FC236}">
                  <a16:creationId xmlns:a16="http://schemas.microsoft.com/office/drawing/2014/main" id="{74188474-29F7-4E03-B5D8-782EEF163265}"/>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Chevron 8">
              <a:extLst>
                <a:ext uri="{FF2B5EF4-FFF2-40B4-BE49-F238E27FC236}">
                  <a16:creationId xmlns:a16="http://schemas.microsoft.com/office/drawing/2014/main" id="{59055658-71A4-4531-AD9A-4E45AE2D3019}"/>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0" name="Group 9">
            <a:extLst>
              <a:ext uri="{FF2B5EF4-FFF2-40B4-BE49-F238E27FC236}">
                <a16:creationId xmlns:a16="http://schemas.microsoft.com/office/drawing/2014/main" id="{AE9506C8-4153-4BB4-9B46-8C44A4CD7807}"/>
              </a:ext>
            </a:extLst>
          </p:cNvPr>
          <p:cNvGrpSpPr/>
          <p:nvPr/>
        </p:nvGrpSpPr>
        <p:grpSpPr>
          <a:xfrm>
            <a:off x="4716867" y="6344391"/>
            <a:ext cx="2120363" cy="449316"/>
            <a:chOff x="311373" y="5829052"/>
            <a:chExt cx="2120363" cy="449316"/>
          </a:xfrm>
          <a:solidFill>
            <a:srgbClr val="124191"/>
          </a:solidFill>
        </p:grpSpPr>
        <p:sp>
          <p:nvSpPr>
            <p:cNvPr id="11" name="Arrow: Pentagon 10">
              <a:extLst>
                <a:ext uri="{FF2B5EF4-FFF2-40B4-BE49-F238E27FC236}">
                  <a16:creationId xmlns:a16="http://schemas.microsoft.com/office/drawing/2014/main" id="{D9DD2761-8F2D-4B77-8D6A-2E4204D707F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Chevron 11">
              <a:extLst>
                <a:ext uri="{FF2B5EF4-FFF2-40B4-BE49-F238E27FC236}">
                  <a16:creationId xmlns:a16="http://schemas.microsoft.com/office/drawing/2014/main" id="{0B6222E2-9A9D-4AA1-AD5D-12CE543E35AB}"/>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3" name="Group 12">
            <a:extLst>
              <a:ext uri="{FF2B5EF4-FFF2-40B4-BE49-F238E27FC236}">
                <a16:creationId xmlns:a16="http://schemas.microsoft.com/office/drawing/2014/main" id="{A0D3BC71-D698-40A7-9B31-8FE498AD9F6F}"/>
              </a:ext>
            </a:extLst>
          </p:cNvPr>
          <p:cNvGrpSpPr/>
          <p:nvPr/>
        </p:nvGrpSpPr>
        <p:grpSpPr>
          <a:xfrm>
            <a:off x="311373" y="5829052"/>
            <a:ext cx="2120363" cy="449316"/>
            <a:chOff x="311373" y="5829052"/>
            <a:chExt cx="2120363" cy="449316"/>
          </a:xfrm>
        </p:grpSpPr>
        <p:sp>
          <p:nvSpPr>
            <p:cNvPr id="14" name="Arrow: Pentagon 13">
              <a:extLst>
                <a:ext uri="{FF2B5EF4-FFF2-40B4-BE49-F238E27FC236}">
                  <a16:creationId xmlns:a16="http://schemas.microsoft.com/office/drawing/2014/main" id="{A6B12A0E-89EF-487D-BAA2-DD8AC0AD1DB9}"/>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Chevron 14">
              <a:extLst>
                <a:ext uri="{FF2B5EF4-FFF2-40B4-BE49-F238E27FC236}">
                  <a16:creationId xmlns:a16="http://schemas.microsoft.com/office/drawing/2014/main" id="{2FA3E01F-9958-4DCD-A781-622D4B7E56F6}"/>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6" name="Group 15">
            <a:extLst>
              <a:ext uri="{FF2B5EF4-FFF2-40B4-BE49-F238E27FC236}">
                <a16:creationId xmlns:a16="http://schemas.microsoft.com/office/drawing/2014/main" id="{79C4D8EA-6B52-461F-9AA2-9268E1B0DEB8}"/>
              </a:ext>
            </a:extLst>
          </p:cNvPr>
          <p:cNvGrpSpPr/>
          <p:nvPr/>
        </p:nvGrpSpPr>
        <p:grpSpPr>
          <a:xfrm>
            <a:off x="2485059" y="5829052"/>
            <a:ext cx="2120363" cy="449316"/>
            <a:chOff x="311373" y="5829052"/>
            <a:chExt cx="2120363" cy="449316"/>
          </a:xfrm>
        </p:grpSpPr>
        <p:sp>
          <p:nvSpPr>
            <p:cNvPr id="17" name="Arrow: Pentagon 16">
              <a:extLst>
                <a:ext uri="{FF2B5EF4-FFF2-40B4-BE49-F238E27FC236}">
                  <a16:creationId xmlns:a16="http://schemas.microsoft.com/office/drawing/2014/main" id="{402B309F-6229-460D-84D0-EDF8DF8DB52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row: Chevron 17">
              <a:extLst>
                <a:ext uri="{FF2B5EF4-FFF2-40B4-BE49-F238E27FC236}">
                  <a16:creationId xmlns:a16="http://schemas.microsoft.com/office/drawing/2014/main" id="{6B78D939-FC39-48FF-A3B5-BCDA36AE16B1}"/>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9" name="Group 18">
            <a:extLst>
              <a:ext uri="{FF2B5EF4-FFF2-40B4-BE49-F238E27FC236}">
                <a16:creationId xmlns:a16="http://schemas.microsoft.com/office/drawing/2014/main" id="{2838BD8C-DBBD-491D-8227-BE57C66ED7C0}"/>
              </a:ext>
            </a:extLst>
          </p:cNvPr>
          <p:cNvGrpSpPr/>
          <p:nvPr/>
        </p:nvGrpSpPr>
        <p:grpSpPr>
          <a:xfrm>
            <a:off x="4729406" y="5829052"/>
            <a:ext cx="2120363" cy="449316"/>
            <a:chOff x="311373" y="5829052"/>
            <a:chExt cx="2120363" cy="449316"/>
          </a:xfrm>
        </p:grpSpPr>
        <p:sp>
          <p:nvSpPr>
            <p:cNvPr id="20" name="Arrow: Pentagon 19">
              <a:extLst>
                <a:ext uri="{FF2B5EF4-FFF2-40B4-BE49-F238E27FC236}">
                  <a16:creationId xmlns:a16="http://schemas.microsoft.com/office/drawing/2014/main" id="{16D6553B-BCFD-4BCC-AEBF-F5CD25F32FB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Chevron 20">
              <a:extLst>
                <a:ext uri="{FF2B5EF4-FFF2-40B4-BE49-F238E27FC236}">
                  <a16:creationId xmlns:a16="http://schemas.microsoft.com/office/drawing/2014/main" id="{3C7A00DB-3385-4E18-A58F-8FD0F0194EFE}"/>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5E40F62A-B90A-46B0-AD59-69273687E828}"/>
              </a:ext>
            </a:extLst>
          </p:cNvPr>
          <p:cNvGrpSpPr/>
          <p:nvPr/>
        </p:nvGrpSpPr>
        <p:grpSpPr>
          <a:xfrm>
            <a:off x="-5269" y="-13353"/>
            <a:ext cx="9149269" cy="6865687"/>
            <a:chOff x="-5269" y="-13353"/>
            <a:chExt cx="9149269" cy="6865687"/>
          </a:xfrm>
        </p:grpSpPr>
        <p:sp>
          <p:nvSpPr>
            <p:cNvPr id="23" name="Rectangle 22">
              <a:extLst>
                <a:ext uri="{FF2B5EF4-FFF2-40B4-BE49-F238E27FC236}">
                  <a16:creationId xmlns:a16="http://schemas.microsoft.com/office/drawing/2014/main" id="{CF34CE88-09E9-4220-BD08-F0F0F87CA33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4" name="TextBox 23">
              <a:extLst>
                <a:ext uri="{FF2B5EF4-FFF2-40B4-BE49-F238E27FC236}">
                  <a16:creationId xmlns:a16="http://schemas.microsoft.com/office/drawing/2014/main" id="{682A402E-0752-4EC3-90E0-FAC9A9305A64}"/>
                </a:ext>
              </a:extLst>
            </p:cNvPr>
            <p:cNvSpPr txBox="1"/>
            <p:nvPr/>
          </p:nvSpPr>
          <p:spPr>
            <a:xfrm>
              <a:off x="437047" y="-13353"/>
              <a:ext cx="824937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OVERVIEW</a:t>
              </a:r>
            </a:p>
          </p:txBody>
        </p:sp>
        <p:sp>
          <p:nvSpPr>
            <p:cNvPr id="25" name="Rectangle 24">
              <a:extLst>
                <a:ext uri="{FF2B5EF4-FFF2-40B4-BE49-F238E27FC236}">
                  <a16:creationId xmlns:a16="http://schemas.microsoft.com/office/drawing/2014/main" id="{DEDAE32C-78ED-4EE8-B2DE-E62EAEED8D57}"/>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6" name="Rectangle 25">
            <a:extLst>
              <a:ext uri="{FF2B5EF4-FFF2-40B4-BE49-F238E27FC236}">
                <a16:creationId xmlns:a16="http://schemas.microsoft.com/office/drawing/2014/main" id="{C12C2B52-82A2-4B61-BDF5-2599C7289883}"/>
              </a:ext>
            </a:extLst>
          </p:cNvPr>
          <p:cNvSpPr/>
          <p:nvPr/>
        </p:nvSpPr>
        <p:spPr>
          <a:xfrm>
            <a:off x="37683" y="1102934"/>
            <a:ext cx="1705375" cy="45776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58FB186D-C503-4BD5-93BC-62A2704A8A35}"/>
              </a:ext>
            </a:extLst>
          </p:cNvPr>
          <p:cNvGrpSpPr/>
          <p:nvPr/>
        </p:nvGrpSpPr>
        <p:grpSpPr>
          <a:xfrm>
            <a:off x="218283" y="1337195"/>
            <a:ext cx="1461682" cy="635148"/>
            <a:chOff x="2335426" y="2514837"/>
            <a:chExt cx="1589451" cy="825263"/>
          </a:xfrm>
        </p:grpSpPr>
        <p:sp>
          <p:nvSpPr>
            <p:cNvPr id="28" name="Rectangle: Rounded Corners 27">
              <a:extLst>
                <a:ext uri="{FF2B5EF4-FFF2-40B4-BE49-F238E27FC236}">
                  <a16:creationId xmlns:a16="http://schemas.microsoft.com/office/drawing/2014/main" id="{D6A87D4A-B599-4C02-8594-0DD67893DD9C}"/>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9" name="TextBox 28">
              <a:extLst>
                <a:ext uri="{FF2B5EF4-FFF2-40B4-BE49-F238E27FC236}">
                  <a16:creationId xmlns:a16="http://schemas.microsoft.com/office/drawing/2014/main" id="{343DE7A1-F8B0-4525-972C-4B61FF0349F4}"/>
                </a:ext>
              </a:extLst>
            </p:cNvPr>
            <p:cNvSpPr txBox="1"/>
            <p:nvPr/>
          </p:nvSpPr>
          <p:spPr>
            <a:xfrm>
              <a:off x="2612649" y="2515513"/>
              <a:ext cx="1017557"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PNF</a:t>
              </a:r>
            </a:p>
            <a:p>
              <a:pPr algn="ctr"/>
              <a:r>
                <a:rPr lang="en-US" sz="1600" b="1" dirty="0">
                  <a:solidFill>
                    <a:srgbClr val="0000CC"/>
                  </a:solidFill>
                  <a:effectLst>
                    <a:outerShdw blurRad="50800" dist="50800" dir="5400000" algn="ctr" rotWithShape="0">
                      <a:srgbClr val="FF3300"/>
                    </a:outerShdw>
                  </a:effectLst>
                </a:rPr>
                <a:t>Descriptor</a:t>
              </a:r>
            </a:p>
          </p:txBody>
        </p:sp>
      </p:grpSp>
      <p:pic>
        <p:nvPicPr>
          <p:cNvPr id="30" name="Picture 2" descr="C:\Users\cheung\AppData\Local\Temp\SNAGHTML648e60b.PNG">
            <a:extLst>
              <a:ext uri="{FF2B5EF4-FFF2-40B4-BE49-F238E27FC236}">
                <a16:creationId xmlns:a16="http://schemas.microsoft.com/office/drawing/2014/main" id="{9C0A7FB9-1A64-45AC-B69B-AB97BA6B82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148726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5FEEF371-25C2-4D1B-AFC0-DC0269949A16}"/>
              </a:ext>
            </a:extLst>
          </p:cNvPr>
          <p:cNvGrpSpPr/>
          <p:nvPr/>
        </p:nvGrpSpPr>
        <p:grpSpPr>
          <a:xfrm>
            <a:off x="193394" y="2088380"/>
            <a:ext cx="1461682" cy="635148"/>
            <a:chOff x="2335426" y="2514837"/>
            <a:chExt cx="1589451" cy="825263"/>
          </a:xfrm>
        </p:grpSpPr>
        <p:sp>
          <p:nvSpPr>
            <p:cNvPr id="32" name="Rectangle: Rounded Corners 31">
              <a:extLst>
                <a:ext uri="{FF2B5EF4-FFF2-40B4-BE49-F238E27FC236}">
                  <a16:creationId xmlns:a16="http://schemas.microsoft.com/office/drawing/2014/main" id="{E45216A0-0DA3-489F-B3FF-FE3851EFA10D}"/>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3" name="TextBox 32">
              <a:extLst>
                <a:ext uri="{FF2B5EF4-FFF2-40B4-BE49-F238E27FC236}">
                  <a16:creationId xmlns:a16="http://schemas.microsoft.com/office/drawing/2014/main" id="{373AEF6D-94A5-428B-91F6-8CD596CE61DF}"/>
                </a:ext>
              </a:extLst>
            </p:cNvPr>
            <p:cNvSpPr txBox="1"/>
            <p:nvPr/>
          </p:nvSpPr>
          <p:spPr>
            <a:xfrm>
              <a:off x="2465246" y="2529491"/>
              <a:ext cx="1312365"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NF</a:t>
              </a:r>
            </a:p>
            <a:p>
              <a:pPr algn="ctr"/>
              <a:r>
                <a:rPr lang="en-US" sz="1600" b="1" dirty="0">
                  <a:solidFill>
                    <a:srgbClr val="0000CC"/>
                  </a:solidFill>
                  <a:effectLst>
                    <a:outerShdw blurRad="50800" dist="50800" dir="5400000" algn="ctr" rotWithShape="0">
                      <a:srgbClr val="FF3300"/>
                    </a:outerShdw>
                  </a:effectLst>
                </a:rPr>
                <a:t>Registration</a:t>
              </a:r>
            </a:p>
          </p:txBody>
        </p:sp>
      </p:grpSp>
      <p:pic>
        <p:nvPicPr>
          <p:cNvPr id="34" name="Picture 2" descr="C:\Users\cheung\AppData\Local\Temp\SNAGHTML648e60b.PNG">
            <a:extLst>
              <a:ext uri="{FF2B5EF4-FFF2-40B4-BE49-F238E27FC236}">
                <a16:creationId xmlns:a16="http://schemas.microsoft.com/office/drawing/2014/main" id="{6D7FA026-E8D0-4E12-B05B-6AD099B313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2236989"/>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a:extLst>
              <a:ext uri="{FF2B5EF4-FFF2-40B4-BE49-F238E27FC236}">
                <a16:creationId xmlns:a16="http://schemas.microsoft.com/office/drawing/2014/main" id="{7B9A84AC-C3AD-48B2-98BD-8956F0AEFD2B}"/>
              </a:ext>
            </a:extLst>
          </p:cNvPr>
          <p:cNvGrpSpPr/>
          <p:nvPr/>
        </p:nvGrpSpPr>
        <p:grpSpPr>
          <a:xfrm>
            <a:off x="457465" y="2710968"/>
            <a:ext cx="1240327" cy="584775"/>
            <a:chOff x="645033" y="2821529"/>
            <a:chExt cx="1420261" cy="584775"/>
          </a:xfrm>
        </p:grpSpPr>
        <p:sp>
          <p:nvSpPr>
            <p:cNvPr id="36" name="Rectangle: Rounded Corners 35">
              <a:extLst>
                <a:ext uri="{FF2B5EF4-FFF2-40B4-BE49-F238E27FC236}">
                  <a16:creationId xmlns:a16="http://schemas.microsoft.com/office/drawing/2014/main" id="{45F89669-AC59-468C-8936-FC13B63754C3}"/>
                </a:ext>
              </a:extLst>
            </p:cNvPr>
            <p:cNvSpPr/>
            <p:nvPr/>
          </p:nvSpPr>
          <p:spPr>
            <a:xfrm>
              <a:off x="645033" y="2904406"/>
              <a:ext cx="1420261" cy="49619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7" name="TextBox 36">
              <a:extLst>
                <a:ext uri="{FF2B5EF4-FFF2-40B4-BE49-F238E27FC236}">
                  <a16:creationId xmlns:a16="http://schemas.microsoft.com/office/drawing/2014/main" id="{9B913292-0C77-4C59-873D-3493699081D7}"/>
                </a:ext>
              </a:extLst>
            </p:cNvPr>
            <p:cNvSpPr txBox="1"/>
            <p:nvPr/>
          </p:nvSpPr>
          <p:spPr>
            <a:xfrm>
              <a:off x="922414" y="2821529"/>
              <a:ext cx="849912"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PM</a:t>
              </a:r>
            </a:p>
            <a:p>
              <a:pPr algn="ctr"/>
              <a:r>
                <a:rPr lang="en-US" sz="1600" b="1" dirty="0">
                  <a:solidFill>
                    <a:srgbClr val="0000CC"/>
                  </a:solidFill>
                  <a:effectLst>
                    <a:outerShdw blurRad="50800" dist="50800" dir="5400000" algn="ctr" rotWithShape="0">
                      <a:srgbClr val="FF3300"/>
                    </a:outerShdw>
                  </a:effectLst>
                </a:rPr>
                <a:t>Schema</a:t>
              </a:r>
            </a:p>
          </p:txBody>
        </p:sp>
      </p:grpSp>
      <p:grpSp>
        <p:nvGrpSpPr>
          <p:cNvPr id="38" name="Group 37">
            <a:extLst>
              <a:ext uri="{FF2B5EF4-FFF2-40B4-BE49-F238E27FC236}">
                <a16:creationId xmlns:a16="http://schemas.microsoft.com/office/drawing/2014/main" id="{1F9BAC11-0FAA-4E58-95C9-265410D9389D}"/>
              </a:ext>
            </a:extLst>
          </p:cNvPr>
          <p:cNvGrpSpPr/>
          <p:nvPr/>
        </p:nvGrpSpPr>
        <p:grpSpPr>
          <a:xfrm>
            <a:off x="174191" y="3460915"/>
            <a:ext cx="1487713" cy="635147"/>
            <a:chOff x="2335426" y="2514837"/>
            <a:chExt cx="1703535" cy="825263"/>
          </a:xfrm>
        </p:grpSpPr>
        <p:sp>
          <p:nvSpPr>
            <p:cNvPr id="39" name="Rectangle: Rounded Corners 38">
              <a:extLst>
                <a:ext uri="{FF2B5EF4-FFF2-40B4-BE49-F238E27FC236}">
                  <a16:creationId xmlns:a16="http://schemas.microsoft.com/office/drawing/2014/main" id="{8AEFF52B-42A1-4573-A541-26A65D383E3D}"/>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CE296CAC-9453-4A72-BCAD-054E6F3B552B}"/>
                </a:ext>
              </a:extLst>
            </p:cNvPr>
            <p:cNvSpPr txBox="1"/>
            <p:nvPr/>
          </p:nvSpPr>
          <p:spPr>
            <a:xfrm>
              <a:off x="2512785" y="2528408"/>
              <a:ext cx="1353576"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Informational</a:t>
              </a:r>
            </a:p>
            <a:p>
              <a:pPr algn="ctr"/>
              <a:r>
                <a:rPr lang="en-US" sz="1600" b="1" dirty="0">
                  <a:solidFill>
                    <a:srgbClr val="0000CC"/>
                  </a:solidFill>
                  <a:effectLst>
                    <a:outerShdw blurRad="50800" dist="50800" dir="5400000" algn="ctr" rotWithShape="0">
                      <a:srgbClr val="FF3300"/>
                    </a:outerShdw>
                  </a:effectLst>
                </a:rPr>
                <a:t>Artifacts</a:t>
              </a:r>
            </a:p>
          </p:txBody>
        </p:sp>
      </p:grpSp>
      <p:grpSp>
        <p:nvGrpSpPr>
          <p:cNvPr id="41" name="Group 40">
            <a:extLst>
              <a:ext uri="{FF2B5EF4-FFF2-40B4-BE49-F238E27FC236}">
                <a16:creationId xmlns:a16="http://schemas.microsoft.com/office/drawing/2014/main" id="{3D57695E-2527-46C0-9921-995C797C092E}"/>
              </a:ext>
            </a:extLst>
          </p:cNvPr>
          <p:cNvGrpSpPr/>
          <p:nvPr/>
        </p:nvGrpSpPr>
        <p:grpSpPr>
          <a:xfrm>
            <a:off x="174190" y="4200509"/>
            <a:ext cx="1487713" cy="635147"/>
            <a:chOff x="2335426" y="2514837"/>
            <a:chExt cx="1703535" cy="825263"/>
          </a:xfrm>
        </p:grpSpPr>
        <p:sp>
          <p:nvSpPr>
            <p:cNvPr id="42" name="Rectangle: Rounded Corners 41">
              <a:extLst>
                <a:ext uri="{FF2B5EF4-FFF2-40B4-BE49-F238E27FC236}">
                  <a16:creationId xmlns:a16="http://schemas.microsoft.com/office/drawing/2014/main" id="{1EFF956D-2EAB-4976-8C2B-05371263705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3" name="TextBox 42">
              <a:extLst>
                <a:ext uri="{FF2B5EF4-FFF2-40B4-BE49-F238E27FC236}">
                  <a16:creationId xmlns:a16="http://schemas.microsoft.com/office/drawing/2014/main" id="{C05D4CFC-692E-4408-9823-F379BE6CFCAB}"/>
                </a:ext>
              </a:extLst>
            </p:cNvPr>
            <p:cNvSpPr txBox="1"/>
            <p:nvPr/>
          </p:nvSpPr>
          <p:spPr>
            <a:xfrm>
              <a:off x="2515897" y="2528408"/>
              <a:ext cx="134735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Configuration</a:t>
              </a:r>
            </a:p>
            <a:p>
              <a:pPr algn="ctr"/>
              <a:r>
                <a:rPr lang="en-US" sz="1600" b="1" dirty="0">
                  <a:solidFill>
                    <a:srgbClr val="0000CC"/>
                  </a:solidFill>
                  <a:effectLst>
                    <a:outerShdw blurRad="50800" dist="50800" dir="5400000" algn="ctr" rotWithShape="0">
                      <a:srgbClr val="FF3300"/>
                    </a:outerShdw>
                  </a:effectLst>
                </a:rPr>
                <a:t>Files</a:t>
              </a:r>
            </a:p>
          </p:txBody>
        </p:sp>
      </p:grpSp>
      <p:pic>
        <p:nvPicPr>
          <p:cNvPr id="44" name="Picture 2" descr="C:\Users\cheung\AppData\Local\Temp\SNAGHTML648e60b.PNG">
            <a:extLst>
              <a:ext uri="{FF2B5EF4-FFF2-40B4-BE49-F238E27FC236}">
                <a16:creationId xmlns:a16="http://schemas.microsoft.com/office/drawing/2014/main" id="{7EB75416-2C1C-4BE7-9318-18018851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3606596"/>
            <a:ext cx="285066" cy="31296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cheung\AppData\Local\Temp\SNAGHTML648e60b.PNG">
            <a:extLst>
              <a:ext uri="{FF2B5EF4-FFF2-40B4-BE49-F238E27FC236}">
                <a16:creationId xmlns:a16="http://schemas.microsoft.com/office/drawing/2014/main" id="{9B841AAD-BF52-4A1B-9D95-655D03858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4356317"/>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a:extLst>
              <a:ext uri="{FF2B5EF4-FFF2-40B4-BE49-F238E27FC236}">
                <a16:creationId xmlns:a16="http://schemas.microsoft.com/office/drawing/2014/main" id="{3689EEEA-83D7-4CCE-8649-5658F3458B40}"/>
              </a:ext>
            </a:extLst>
          </p:cNvPr>
          <p:cNvGrpSpPr/>
          <p:nvPr/>
        </p:nvGrpSpPr>
        <p:grpSpPr>
          <a:xfrm>
            <a:off x="160594" y="4940104"/>
            <a:ext cx="1487713" cy="635147"/>
            <a:chOff x="2335426" y="2514837"/>
            <a:chExt cx="1703535" cy="825263"/>
          </a:xfrm>
        </p:grpSpPr>
        <p:sp>
          <p:nvSpPr>
            <p:cNvPr id="47" name="Rectangle: Rounded Corners 46">
              <a:extLst>
                <a:ext uri="{FF2B5EF4-FFF2-40B4-BE49-F238E27FC236}">
                  <a16:creationId xmlns:a16="http://schemas.microsoft.com/office/drawing/2014/main" id="{D0317BCB-7BA9-41D5-B611-CC0B9E5D6707}"/>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8" name="TextBox 47">
              <a:extLst>
                <a:ext uri="{FF2B5EF4-FFF2-40B4-BE49-F238E27FC236}">
                  <a16:creationId xmlns:a16="http://schemas.microsoft.com/office/drawing/2014/main" id="{7C001A97-F244-4071-9B9C-16CDF6B80DA8}"/>
                </a:ext>
              </a:extLst>
            </p:cNvPr>
            <p:cNvSpPr txBox="1"/>
            <p:nvPr/>
          </p:nvSpPr>
          <p:spPr>
            <a:xfrm>
              <a:off x="2705566" y="2528408"/>
              <a:ext cx="968022"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Ansible</a:t>
              </a:r>
            </a:p>
            <a:p>
              <a:pPr algn="ctr"/>
              <a:r>
                <a:rPr lang="en-US" sz="1600" b="1" dirty="0">
                  <a:solidFill>
                    <a:srgbClr val="0000CC"/>
                  </a:solidFill>
                  <a:effectLst>
                    <a:outerShdw blurRad="50800" dist="50800" dir="5400000" algn="ctr" rotWithShape="0">
                      <a:srgbClr val="FF3300"/>
                    </a:outerShdw>
                  </a:effectLst>
                </a:rPr>
                <a:t>Playbook</a:t>
              </a:r>
            </a:p>
          </p:txBody>
        </p:sp>
      </p:grpSp>
      <p:pic>
        <p:nvPicPr>
          <p:cNvPr id="49" name="Picture 2" descr="C:\Users\cheung\AppData\Local\Temp\SNAGHTML648e60b.PNG">
            <a:extLst>
              <a:ext uri="{FF2B5EF4-FFF2-40B4-BE49-F238E27FC236}">
                <a16:creationId xmlns:a16="http://schemas.microsoft.com/office/drawing/2014/main" id="{52B6D471-875D-496E-855A-8F23FCECF9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95" y="510603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a:extLst>
              <a:ext uri="{FF2B5EF4-FFF2-40B4-BE49-F238E27FC236}">
                <a16:creationId xmlns:a16="http://schemas.microsoft.com/office/drawing/2014/main" id="{5182E3CA-80DE-43FC-849A-D8D0CAFA9ABD}"/>
              </a:ext>
            </a:extLst>
          </p:cNvPr>
          <p:cNvGrpSpPr/>
          <p:nvPr/>
        </p:nvGrpSpPr>
        <p:grpSpPr>
          <a:xfrm>
            <a:off x="5287942" y="3441738"/>
            <a:ext cx="1230095" cy="747476"/>
            <a:chOff x="2582119" y="2514837"/>
            <a:chExt cx="1342758" cy="825263"/>
          </a:xfrm>
        </p:grpSpPr>
        <p:sp>
          <p:nvSpPr>
            <p:cNvPr id="51" name="Rectangle: Rounded Corners 50">
              <a:extLst>
                <a:ext uri="{FF2B5EF4-FFF2-40B4-BE49-F238E27FC236}">
                  <a16:creationId xmlns:a16="http://schemas.microsoft.com/office/drawing/2014/main" id="{2C0EF796-86DB-46CF-8902-3FD42C68A2FC}"/>
                </a:ext>
              </a:extLst>
            </p:cNvPr>
            <p:cNvSpPr/>
            <p:nvPr/>
          </p:nvSpPr>
          <p:spPr>
            <a:xfrm>
              <a:off x="2582119" y="2514837"/>
              <a:ext cx="1342758"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37AC2B7F-6E75-4305-AF60-F3438DDABEBA}"/>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53" name="Group 52">
            <a:extLst>
              <a:ext uri="{FF2B5EF4-FFF2-40B4-BE49-F238E27FC236}">
                <a16:creationId xmlns:a16="http://schemas.microsoft.com/office/drawing/2014/main" id="{6ACCA2CE-8545-4E13-92E0-EE3352D324A7}"/>
              </a:ext>
            </a:extLst>
          </p:cNvPr>
          <p:cNvGrpSpPr/>
          <p:nvPr/>
        </p:nvGrpSpPr>
        <p:grpSpPr>
          <a:xfrm>
            <a:off x="5203687" y="3420611"/>
            <a:ext cx="413813" cy="473659"/>
            <a:chOff x="1212463" y="2713512"/>
            <a:chExt cx="789661" cy="903864"/>
          </a:xfrm>
        </p:grpSpPr>
        <p:sp>
          <p:nvSpPr>
            <p:cNvPr id="54" name="Rectangle: Rounded Corners 53">
              <a:extLst>
                <a:ext uri="{FF2B5EF4-FFF2-40B4-BE49-F238E27FC236}">
                  <a16:creationId xmlns:a16="http://schemas.microsoft.com/office/drawing/2014/main" id="{4937C1BE-3CDE-4B3D-A4F6-207DF363998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5" name="Picture 54">
              <a:extLst>
                <a:ext uri="{FF2B5EF4-FFF2-40B4-BE49-F238E27FC236}">
                  <a16:creationId xmlns:a16="http://schemas.microsoft.com/office/drawing/2014/main" id="{801E4FAB-31B5-4508-BA63-760437A9A29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56" name="Hexagon 55">
            <a:extLst>
              <a:ext uri="{FF2B5EF4-FFF2-40B4-BE49-F238E27FC236}">
                <a16:creationId xmlns:a16="http://schemas.microsoft.com/office/drawing/2014/main" id="{4548C1DB-8B8F-4897-8129-973AC439009B}"/>
              </a:ext>
            </a:extLst>
          </p:cNvPr>
          <p:cNvSpPr/>
          <p:nvPr/>
        </p:nvSpPr>
        <p:spPr>
          <a:xfrm>
            <a:off x="3850347" y="3427356"/>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2CE670FE-26DC-4472-B78B-530C706F5508}"/>
              </a:ext>
            </a:extLst>
          </p:cNvPr>
          <p:cNvSpPr txBox="1"/>
          <p:nvPr/>
        </p:nvSpPr>
        <p:spPr>
          <a:xfrm>
            <a:off x="3813486" y="3584402"/>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58" name="TextBox 57">
            <a:extLst>
              <a:ext uri="{FF2B5EF4-FFF2-40B4-BE49-F238E27FC236}">
                <a16:creationId xmlns:a16="http://schemas.microsoft.com/office/drawing/2014/main" id="{C3EBFF48-BA8F-46BE-BE7F-065CF3C061D4}"/>
              </a:ext>
            </a:extLst>
          </p:cNvPr>
          <p:cNvSpPr txBox="1"/>
          <p:nvPr/>
        </p:nvSpPr>
        <p:spPr>
          <a:xfrm>
            <a:off x="3238264" y="3980511"/>
            <a:ext cx="981102" cy="646331"/>
          </a:xfrm>
          <a:prstGeom prst="rect">
            <a:avLst/>
          </a:prstGeom>
          <a:noFill/>
        </p:spPr>
        <p:txBody>
          <a:bodyPr wrap="none" rtlCol="0">
            <a:spAutoFit/>
          </a:bodyPr>
          <a:lstStyle/>
          <a:p>
            <a:r>
              <a:rPr lang="en-US" sz="1200" b="1" dirty="0">
                <a:solidFill>
                  <a:srgbClr val="0000CC"/>
                </a:solidFill>
              </a:rPr>
              <a:t>PNF</a:t>
            </a:r>
          </a:p>
          <a:p>
            <a:r>
              <a:rPr lang="en-US" sz="1200" b="1" dirty="0">
                <a:solidFill>
                  <a:srgbClr val="0000CC"/>
                </a:solidFill>
              </a:rPr>
              <a:t>Onboarding </a:t>
            </a:r>
          </a:p>
          <a:p>
            <a:r>
              <a:rPr lang="en-US" sz="1200" b="1" dirty="0">
                <a:solidFill>
                  <a:srgbClr val="0000CC"/>
                </a:solidFill>
              </a:rPr>
              <a:t>Package</a:t>
            </a:r>
          </a:p>
        </p:txBody>
      </p:sp>
      <p:sp>
        <p:nvSpPr>
          <p:cNvPr id="59" name="TextBox 58">
            <a:extLst>
              <a:ext uri="{FF2B5EF4-FFF2-40B4-BE49-F238E27FC236}">
                <a16:creationId xmlns:a16="http://schemas.microsoft.com/office/drawing/2014/main" id="{E2446BD8-E1D9-40B2-87DD-3E7B8A32EE03}"/>
              </a:ext>
            </a:extLst>
          </p:cNvPr>
          <p:cNvSpPr txBox="1"/>
          <p:nvPr/>
        </p:nvSpPr>
        <p:spPr>
          <a:xfrm>
            <a:off x="4255370" y="4139888"/>
            <a:ext cx="920637" cy="461665"/>
          </a:xfrm>
          <a:prstGeom prst="rect">
            <a:avLst/>
          </a:prstGeom>
          <a:noFill/>
        </p:spPr>
        <p:txBody>
          <a:bodyPr wrap="none" rtlCol="0">
            <a:spAutoFit/>
          </a:bodyPr>
          <a:lstStyle/>
          <a:p>
            <a:r>
              <a:rPr lang="en-US" sz="1200" b="1" dirty="0">
                <a:solidFill>
                  <a:srgbClr val="0000CC"/>
                </a:solidFill>
              </a:rPr>
              <a:t>+VENDOR </a:t>
            </a:r>
          </a:p>
          <a:p>
            <a:r>
              <a:rPr lang="en-US" sz="1200" b="1" dirty="0">
                <a:solidFill>
                  <a:srgbClr val="0000CC"/>
                </a:solidFill>
              </a:rPr>
              <a:t>META DATA</a:t>
            </a:r>
          </a:p>
        </p:txBody>
      </p:sp>
      <p:grpSp>
        <p:nvGrpSpPr>
          <p:cNvPr id="60" name="Group 59">
            <a:extLst>
              <a:ext uri="{FF2B5EF4-FFF2-40B4-BE49-F238E27FC236}">
                <a16:creationId xmlns:a16="http://schemas.microsoft.com/office/drawing/2014/main" id="{4C6428C4-ED3A-4832-9FCA-62DBE68C4BBF}"/>
              </a:ext>
            </a:extLst>
          </p:cNvPr>
          <p:cNvGrpSpPr/>
          <p:nvPr/>
        </p:nvGrpSpPr>
        <p:grpSpPr>
          <a:xfrm>
            <a:off x="3874071" y="2627148"/>
            <a:ext cx="1276410" cy="747477"/>
            <a:chOff x="2335427" y="2514837"/>
            <a:chExt cx="1276410" cy="825263"/>
          </a:xfrm>
        </p:grpSpPr>
        <p:sp>
          <p:nvSpPr>
            <p:cNvPr id="61" name="Rectangle: Rounded Corners 60">
              <a:extLst>
                <a:ext uri="{FF2B5EF4-FFF2-40B4-BE49-F238E27FC236}">
                  <a16:creationId xmlns:a16="http://schemas.microsoft.com/office/drawing/2014/main" id="{A9780E2B-BC0E-46E6-905D-DB5C5BDBCA01}"/>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D493C0E4-449F-435A-A5E8-8E8681AD6629}"/>
                </a:ext>
              </a:extLst>
            </p:cNvPr>
            <p:cNvSpPr txBox="1"/>
            <p:nvPr/>
          </p:nvSpPr>
          <p:spPr>
            <a:xfrm>
              <a:off x="2877720" y="2691183"/>
              <a:ext cx="604654"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p:txBody>
        </p:sp>
      </p:grpSp>
      <p:pic>
        <p:nvPicPr>
          <p:cNvPr id="63" name="Picture 2" descr="C:\Users\cheung\AppData\Local\Temp\SNAGHTML1da75636.PNG">
            <a:extLst>
              <a:ext uri="{FF2B5EF4-FFF2-40B4-BE49-F238E27FC236}">
                <a16:creationId xmlns:a16="http://schemas.microsoft.com/office/drawing/2014/main" id="{C5C5FC78-8593-45D4-887B-BC0E54AEF5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033" y="2710511"/>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64" name="Hexagon 63">
            <a:extLst>
              <a:ext uri="{FF2B5EF4-FFF2-40B4-BE49-F238E27FC236}">
                <a16:creationId xmlns:a16="http://schemas.microsoft.com/office/drawing/2014/main" id="{C6DBEFF6-53F9-49BC-922F-4E1EBE45AA13}"/>
              </a:ext>
            </a:extLst>
          </p:cNvPr>
          <p:cNvSpPr/>
          <p:nvPr/>
        </p:nvSpPr>
        <p:spPr>
          <a:xfrm>
            <a:off x="1826688" y="3415844"/>
            <a:ext cx="1550058"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837B28BA-698A-41F1-98F7-003E8FE283AB}"/>
              </a:ext>
            </a:extLst>
          </p:cNvPr>
          <p:cNvSpPr txBox="1"/>
          <p:nvPr/>
        </p:nvSpPr>
        <p:spPr>
          <a:xfrm>
            <a:off x="2005434" y="3432002"/>
            <a:ext cx="106106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Package</a:t>
            </a:r>
          </a:p>
          <a:p>
            <a:pPr algn="ctr"/>
            <a:r>
              <a:rPr lang="en-US" sz="2000" b="1" dirty="0">
                <a:solidFill>
                  <a:srgbClr val="0000CC"/>
                </a:solidFill>
                <a:effectLst>
                  <a:outerShdw blurRad="50800" dist="50800" dir="5400000" algn="ctr" rotWithShape="0">
                    <a:srgbClr val="FF3300"/>
                  </a:outerShdw>
                </a:effectLst>
              </a:rPr>
              <a:t>creation</a:t>
            </a:r>
          </a:p>
        </p:txBody>
      </p:sp>
      <p:grpSp>
        <p:nvGrpSpPr>
          <p:cNvPr id="66" name="Group 65">
            <a:extLst>
              <a:ext uri="{FF2B5EF4-FFF2-40B4-BE49-F238E27FC236}">
                <a16:creationId xmlns:a16="http://schemas.microsoft.com/office/drawing/2014/main" id="{A6FB7141-CACE-4B17-A8FE-F2BA05D1DBC5}"/>
              </a:ext>
            </a:extLst>
          </p:cNvPr>
          <p:cNvGrpSpPr/>
          <p:nvPr/>
        </p:nvGrpSpPr>
        <p:grpSpPr>
          <a:xfrm>
            <a:off x="1989377" y="2620212"/>
            <a:ext cx="1276411" cy="749118"/>
            <a:chOff x="2335426" y="2513026"/>
            <a:chExt cx="1276411" cy="827074"/>
          </a:xfrm>
        </p:grpSpPr>
        <p:sp>
          <p:nvSpPr>
            <p:cNvPr id="67" name="Rectangle: Rounded Corners 66">
              <a:extLst>
                <a:ext uri="{FF2B5EF4-FFF2-40B4-BE49-F238E27FC236}">
                  <a16:creationId xmlns:a16="http://schemas.microsoft.com/office/drawing/2014/main" id="{B662FB7C-BA06-45EE-8205-9403C0D9792E}"/>
                </a:ext>
              </a:extLst>
            </p:cNvPr>
            <p:cNvSpPr/>
            <p:nvPr/>
          </p:nvSpPr>
          <p:spPr>
            <a:xfrm>
              <a:off x="2335426" y="2514837"/>
              <a:ext cx="127641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71DA2EBE-E53D-4963-B2BC-C1A9543515F0}"/>
                </a:ext>
              </a:extLst>
            </p:cNvPr>
            <p:cNvSpPr txBox="1"/>
            <p:nvPr/>
          </p:nvSpPr>
          <p:spPr>
            <a:xfrm>
              <a:off x="2876920" y="2513026"/>
              <a:ext cx="606256"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xNF</a:t>
              </a:r>
            </a:p>
            <a:p>
              <a:pPr algn="ctr"/>
              <a:r>
                <a:rPr lang="en-US" sz="2000" b="1" dirty="0">
                  <a:solidFill>
                    <a:srgbClr val="0000CC"/>
                  </a:solidFill>
                  <a:effectLst>
                    <a:outerShdw blurRad="50800" dist="50800" dir="5400000" algn="ctr" rotWithShape="0">
                      <a:srgbClr val="FF3300"/>
                    </a:outerShdw>
                  </a:effectLst>
                </a:rPr>
                <a:t>SDK</a:t>
              </a:r>
            </a:p>
          </p:txBody>
        </p:sp>
      </p:grpSp>
      <p:pic>
        <p:nvPicPr>
          <p:cNvPr id="69" name="Picture 2" descr="C:\Users\cheung\AppData\Local\Temp\SNAGHTML1da75636.PNG">
            <a:extLst>
              <a:ext uri="{FF2B5EF4-FFF2-40B4-BE49-F238E27FC236}">
                <a16:creationId xmlns:a16="http://schemas.microsoft.com/office/drawing/2014/main" id="{5DE05AFC-3A4F-4AD2-A7EC-BD9C89BFE3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340" y="2705213"/>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cheung\AppData\Local\Temp\SNAGHTML648e60b.PNG">
            <a:extLst>
              <a:ext uri="{FF2B5EF4-FFF2-40B4-BE49-F238E27FC236}">
                <a16:creationId xmlns:a16="http://schemas.microsoft.com/office/drawing/2014/main" id="{DB767334-4191-4A4B-A188-493BA97A6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818" y="3653151"/>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1" name="Hexagon 70">
            <a:extLst>
              <a:ext uri="{FF2B5EF4-FFF2-40B4-BE49-F238E27FC236}">
                <a16:creationId xmlns:a16="http://schemas.microsoft.com/office/drawing/2014/main" id="{F1FAF6B1-36C5-4565-A478-BACB270C3D0A}"/>
              </a:ext>
            </a:extLst>
          </p:cNvPr>
          <p:cNvSpPr/>
          <p:nvPr/>
        </p:nvSpPr>
        <p:spPr>
          <a:xfrm>
            <a:off x="6567220" y="3437216"/>
            <a:ext cx="1221102"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454EA84A-F031-4974-BEF6-30468F13EB55}"/>
              </a:ext>
            </a:extLst>
          </p:cNvPr>
          <p:cNvSpPr txBox="1"/>
          <p:nvPr/>
        </p:nvSpPr>
        <p:spPr>
          <a:xfrm>
            <a:off x="6565078" y="3594262"/>
            <a:ext cx="1241430"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Distribute</a:t>
            </a:r>
          </a:p>
        </p:txBody>
      </p:sp>
      <p:grpSp>
        <p:nvGrpSpPr>
          <p:cNvPr id="73" name="Group 72">
            <a:extLst>
              <a:ext uri="{FF2B5EF4-FFF2-40B4-BE49-F238E27FC236}">
                <a16:creationId xmlns:a16="http://schemas.microsoft.com/office/drawing/2014/main" id="{F6D7893F-D466-466C-B831-1FBB231F4AD9}"/>
              </a:ext>
            </a:extLst>
          </p:cNvPr>
          <p:cNvGrpSpPr/>
          <p:nvPr/>
        </p:nvGrpSpPr>
        <p:grpSpPr>
          <a:xfrm>
            <a:off x="7825478" y="3444515"/>
            <a:ext cx="1276410" cy="747479"/>
            <a:chOff x="2335427" y="2514837"/>
            <a:chExt cx="1276410" cy="825263"/>
          </a:xfrm>
        </p:grpSpPr>
        <p:sp>
          <p:nvSpPr>
            <p:cNvPr id="74" name="Rectangle: Rounded Corners 73">
              <a:extLst>
                <a:ext uri="{FF2B5EF4-FFF2-40B4-BE49-F238E27FC236}">
                  <a16:creationId xmlns:a16="http://schemas.microsoft.com/office/drawing/2014/main" id="{A5D34986-7966-48E0-86AC-D5C2BFB7DE8F}"/>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DC730D83-A866-4276-8B74-77B36E9915DB}"/>
                </a:ext>
              </a:extLst>
            </p:cNvPr>
            <p:cNvSpPr txBox="1"/>
            <p:nvPr/>
          </p:nvSpPr>
          <p:spPr>
            <a:xfrm>
              <a:off x="2370124" y="2543950"/>
              <a:ext cx="1210268" cy="78155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 AAI,</a:t>
              </a:r>
            </a:p>
            <a:p>
              <a:pPr algn="ctr"/>
              <a:r>
                <a:rPr lang="en-US" sz="2000" b="1" dirty="0">
                  <a:solidFill>
                    <a:srgbClr val="0000CC"/>
                  </a:solidFill>
                  <a:effectLst>
                    <a:outerShdw blurRad="50800" dist="50800" dir="5400000" algn="ctr" rotWithShape="0">
                      <a:srgbClr val="FF3300"/>
                    </a:outerShdw>
                  </a:effectLst>
                </a:rPr>
                <a:t>DCAE etc.</a:t>
              </a:r>
            </a:p>
          </p:txBody>
        </p:sp>
      </p:grpSp>
      <p:pic>
        <p:nvPicPr>
          <p:cNvPr id="76" name="Picture 2" descr="C:\Users\cheung\AppData\Local\Temp\SNAGHTML648e60b.PNG">
            <a:extLst>
              <a:ext uri="{FF2B5EF4-FFF2-40B4-BE49-F238E27FC236}">
                <a16:creationId xmlns:a16="http://schemas.microsoft.com/office/drawing/2014/main" id="{05869F5C-BCD6-4FC7-8C2B-26B0D58E8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2580" y="3013595"/>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E68DF1C1-9F27-4831-A1D8-4FF5746A1590}"/>
              </a:ext>
            </a:extLst>
          </p:cNvPr>
          <p:cNvSpPr txBox="1"/>
          <p:nvPr/>
        </p:nvSpPr>
        <p:spPr>
          <a:xfrm>
            <a:off x="6801084" y="2578769"/>
            <a:ext cx="699102" cy="461665"/>
          </a:xfrm>
          <a:prstGeom prst="rect">
            <a:avLst/>
          </a:prstGeom>
          <a:noFill/>
        </p:spPr>
        <p:txBody>
          <a:bodyPr wrap="none" rtlCol="0">
            <a:spAutoFit/>
          </a:bodyPr>
          <a:lstStyle/>
          <a:p>
            <a:r>
              <a:rPr lang="en-US" sz="1200" b="1" dirty="0">
                <a:solidFill>
                  <a:srgbClr val="0000CC"/>
                </a:solidFill>
              </a:rPr>
              <a:t>CSAR</a:t>
            </a:r>
          </a:p>
          <a:p>
            <a:r>
              <a:rPr lang="en-US" sz="1200" b="1" dirty="0">
                <a:solidFill>
                  <a:srgbClr val="0000CC"/>
                </a:solidFill>
              </a:rPr>
              <a:t>Package</a:t>
            </a:r>
          </a:p>
        </p:txBody>
      </p:sp>
      <p:grpSp>
        <p:nvGrpSpPr>
          <p:cNvPr id="78" name="Group 77">
            <a:extLst>
              <a:ext uri="{FF2B5EF4-FFF2-40B4-BE49-F238E27FC236}">
                <a16:creationId xmlns:a16="http://schemas.microsoft.com/office/drawing/2014/main" id="{25A2F4BA-D08C-40B3-8540-16A43B9CAC76}"/>
              </a:ext>
            </a:extLst>
          </p:cNvPr>
          <p:cNvGrpSpPr/>
          <p:nvPr/>
        </p:nvGrpSpPr>
        <p:grpSpPr>
          <a:xfrm>
            <a:off x="211375" y="1161216"/>
            <a:ext cx="636713" cy="339079"/>
            <a:chOff x="2089143" y="1168321"/>
            <a:chExt cx="636713" cy="339079"/>
          </a:xfrm>
        </p:grpSpPr>
        <p:pic>
          <p:nvPicPr>
            <p:cNvPr id="79" name="Picture 78">
              <a:extLst>
                <a:ext uri="{FF2B5EF4-FFF2-40B4-BE49-F238E27FC236}">
                  <a16:creationId xmlns:a16="http://schemas.microsoft.com/office/drawing/2014/main" id="{9DA68148-10DF-4950-9CB1-F11731C51A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0" name="TextBox 79">
              <a:extLst>
                <a:ext uri="{FF2B5EF4-FFF2-40B4-BE49-F238E27FC236}">
                  <a16:creationId xmlns:a16="http://schemas.microsoft.com/office/drawing/2014/main" id="{0E6498AC-F8F9-45FA-AEDD-84012EEC5828}"/>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grpSp>
        <p:nvGrpSpPr>
          <p:cNvPr id="81" name="Group 80">
            <a:extLst>
              <a:ext uri="{FF2B5EF4-FFF2-40B4-BE49-F238E27FC236}">
                <a16:creationId xmlns:a16="http://schemas.microsoft.com/office/drawing/2014/main" id="{C2F0E6BE-2963-4CEC-BFB5-C1F22BC103DD}"/>
              </a:ext>
            </a:extLst>
          </p:cNvPr>
          <p:cNvGrpSpPr/>
          <p:nvPr/>
        </p:nvGrpSpPr>
        <p:grpSpPr>
          <a:xfrm>
            <a:off x="202799" y="1935135"/>
            <a:ext cx="636713" cy="339079"/>
            <a:chOff x="2089143" y="1168321"/>
            <a:chExt cx="636713" cy="339079"/>
          </a:xfrm>
        </p:grpSpPr>
        <p:pic>
          <p:nvPicPr>
            <p:cNvPr id="82" name="Picture 81">
              <a:extLst>
                <a:ext uri="{FF2B5EF4-FFF2-40B4-BE49-F238E27FC236}">
                  <a16:creationId xmlns:a16="http://schemas.microsoft.com/office/drawing/2014/main" id="{E602A1C4-9EA7-4C44-A995-B5AE01B959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3" name="TextBox 82">
              <a:extLst>
                <a:ext uri="{FF2B5EF4-FFF2-40B4-BE49-F238E27FC236}">
                  <a16:creationId xmlns:a16="http://schemas.microsoft.com/office/drawing/2014/main" id="{0994ABC0-3A59-4B2E-9D99-B7140D1E9619}"/>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sp>
        <p:nvSpPr>
          <p:cNvPr id="84" name="Rectangle 83">
            <a:extLst>
              <a:ext uri="{FF2B5EF4-FFF2-40B4-BE49-F238E27FC236}">
                <a16:creationId xmlns:a16="http://schemas.microsoft.com/office/drawing/2014/main" id="{6D133FF1-5F4A-4BAF-955E-FF67C7164D64}"/>
              </a:ext>
            </a:extLst>
          </p:cNvPr>
          <p:cNvSpPr/>
          <p:nvPr/>
        </p:nvSpPr>
        <p:spPr>
          <a:xfrm>
            <a:off x="6952189" y="5833936"/>
            <a:ext cx="2154844" cy="459133"/>
          </a:xfrm>
          <a:prstGeom prst="rect">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62E7BC7-05DB-4C22-9DDA-783A6F4F2219}"/>
              </a:ext>
            </a:extLst>
          </p:cNvPr>
          <p:cNvSpPr txBox="1"/>
          <p:nvPr/>
        </p:nvSpPr>
        <p:spPr>
          <a:xfrm>
            <a:off x="479111" y="5880980"/>
            <a:ext cx="1583062" cy="338554"/>
          </a:xfrm>
          <a:prstGeom prst="rect">
            <a:avLst/>
          </a:prstGeom>
          <a:noFill/>
        </p:spPr>
        <p:txBody>
          <a:bodyPr wrap="none" rtlCol="0">
            <a:spAutoFit/>
          </a:bodyPr>
          <a:lstStyle/>
          <a:p>
            <a:r>
              <a:rPr lang="en-US" sz="1600" dirty="0">
                <a:solidFill>
                  <a:schemeClr val="bg1"/>
                </a:solidFill>
              </a:rPr>
              <a:t>Package Delivery</a:t>
            </a:r>
          </a:p>
        </p:txBody>
      </p:sp>
      <p:sp>
        <p:nvSpPr>
          <p:cNvPr id="86" name="TextBox 85">
            <a:extLst>
              <a:ext uri="{FF2B5EF4-FFF2-40B4-BE49-F238E27FC236}">
                <a16:creationId xmlns:a16="http://schemas.microsoft.com/office/drawing/2014/main" id="{819EDA49-0CDF-41DD-BDD5-AFDAF6E00C3E}"/>
              </a:ext>
            </a:extLst>
          </p:cNvPr>
          <p:cNvSpPr txBox="1"/>
          <p:nvPr/>
        </p:nvSpPr>
        <p:spPr>
          <a:xfrm>
            <a:off x="2881767" y="5880980"/>
            <a:ext cx="1169294" cy="338554"/>
          </a:xfrm>
          <a:prstGeom prst="rect">
            <a:avLst/>
          </a:prstGeom>
          <a:noFill/>
        </p:spPr>
        <p:txBody>
          <a:bodyPr wrap="none" rtlCol="0">
            <a:spAutoFit/>
          </a:bodyPr>
          <a:lstStyle/>
          <a:p>
            <a:r>
              <a:rPr lang="en-US" sz="1600" dirty="0">
                <a:solidFill>
                  <a:schemeClr val="bg1"/>
                </a:solidFill>
              </a:rPr>
              <a:t>Onboarding</a:t>
            </a:r>
          </a:p>
        </p:txBody>
      </p:sp>
      <p:sp>
        <p:nvSpPr>
          <p:cNvPr id="87" name="TextBox 86">
            <a:extLst>
              <a:ext uri="{FF2B5EF4-FFF2-40B4-BE49-F238E27FC236}">
                <a16:creationId xmlns:a16="http://schemas.microsoft.com/office/drawing/2014/main" id="{39AFC99F-BE0C-46F8-A742-167E37F27C6E}"/>
              </a:ext>
            </a:extLst>
          </p:cNvPr>
          <p:cNvSpPr txBox="1"/>
          <p:nvPr/>
        </p:nvSpPr>
        <p:spPr>
          <a:xfrm>
            <a:off x="5111464" y="5880980"/>
            <a:ext cx="1202573" cy="338554"/>
          </a:xfrm>
          <a:prstGeom prst="rect">
            <a:avLst/>
          </a:prstGeom>
          <a:noFill/>
        </p:spPr>
        <p:txBody>
          <a:bodyPr wrap="none" rtlCol="0">
            <a:spAutoFit/>
          </a:bodyPr>
          <a:lstStyle/>
          <a:p>
            <a:r>
              <a:rPr lang="en-US" sz="1600" dirty="0">
                <a:solidFill>
                  <a:schemeClr val="bg1"/>
                </a:solidFill>
              </a:rPr>
              <a:t>Design Time</a:t>
            </a:r>
          </a:p>
        </p:txBody>
      </p:sp>
      <p:sp>
        <p:nvSpPr>
          <p:cNvPr id="88" name="TextBox 87">
            <a:extLst>
              <a:ext uri="{FF2B5EF4-FFF2-40B4-BE49-F238E27FC236}">
                <a16:creationId xmlns:a16="http://schemas.microsoft.com/office/drawing/2014/main" id="{222D1D1F-D6B0-4047-809A-A393E03A5C48}"/>
              </a:ext>
            </a:extLst>
          </p:cNvPr>
          <p:cNvSpPr txBox="1"/>
          <p:nvPr/>
        </p:nvSpPr>
        <p:spPr>
          <a:xfrm>
            <a:off x="7378087" y="5880980"/>
            <a:ext cx="970137" cy="338554"/>
          </a:xfrm>
          <a:prstGeom prst="rect">
            <a:avLst/>
          </a:prstGeom>
          <a:noFill/>
        </p:spPr>
        <p:txBody>
          <a:bodyPr wrap="none" rtlCol="0">
            <a:spAutoFit/>
          </a:bodyPr>
          <a:lstStyle/>
          <a:p>
            <a:r>
              <a:rPr lang="en-US" sz="1600" dirty="0">
                <a:solidFill>
                  <a:schemeClr val="bg1"/>
                </a:solidFill>
              </a:rPr>
              <a:t>Run Time</a:t>
            </a:r>
          </a:p>
        </p:txBody>
      </p:sp>
      <p:pic>
        <p:nvPicPr>
          <p:cNvPr id="89" name="Picture 12" descr="C:\Users\cheung\AppData\Local\Temp\SNAGHTML30848b2.PNG">
            <a:extLst>
              <a:ext uri="{FF2B5EF4-FFF2-40B4-BE49-F238E27FC236}">
                <a16:creationId xmlns:a16="http://schemas.microsoft.com/office/drawing/2014/main" id="{6C0A35D3-FDEC-4303-B5DE-84A39D8C73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3074" y="5812617"/>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C:\Users\cheung\AppData\Local\Temp\SNAGHTML2e50ef7f.PNG">
            <a:extLst>
              <a:ext uri="{FF2B5EF4-FFF2-40B4-BE49-F238E27FC236}">
                <a16:creationId xmlns:a16="http://schemas.microsoft.com/office/drawing/2014/main" id="{2C3A91D3-F0C5-45D7-93F4-2A509D0B32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453" y="5820234"/>
            <a:ext cx="465373" cy="476347"/>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C:\Users\cheung\AppData\Local\Temp\SNAGHTML225ccda.PNG">
            <a:extLst>
              <a:ext uri="{FF2B5EF4-FFF2-40B4-BE49-F238E27FC236}">
                <a16:creationId xmlns:a16="http://schemas.microsoft.com/office/drawing/2014/main" id="{E21497DE-562A-4CBC-9407-1AAC9C5422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46635" y="5833936"/>
            <a:ext cx="462271" cy="475280"/>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C:\Users\cheung\AppData\Local\Temp\SNAGHTMLaff501c.PNG">
            <a:extLst>
              <a:ext uri="{FF2B5EF4-FFF2-40B4-BE49-F238E27FC236}">
                <a16:creationId xmlns:a16="http://schemas.microsoft.com/office/drawing/2014/main" id="{6BDA997F-5FAE-459E-82A0-08C13B95AF9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73229" y="5812113"/>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93" name="Rectangle 92">
            <a:extLst>
              <a:ext uri="{FF2B5EF4-FFF2-40B4-BE49-F238E27FC236}">
                <a16:creationId xmlns:a16="http://schemas.microsoft.com/office/drawing/2014/main" id="{B1140E2A-E45B-4B8D-BB33-9D906FB7DE8F}"/>
              </a:ext>
            </a:extLst>
          </p:cNvPr>
          <p:cNvSpPr/>
          <p:nvPr/>
        </p:nvSpPr>
        <p:spPr>
          <a:xfrm>
            <a:off x="6960741" y="6356873"/>
            <a:ext cx="2154844" cy="436009"/>
          </a:xfrm>
          <a:prstGeom prst="rect">
            <a:avLst/>
          </a:prstGeom>
          <a:solidFill>
            <a:srgbClr val="12419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a:extLst>
              <a:ext uri="{FF2B5EF4-FFF2-40B4-BE49-F238E27FC236}">
                <a16:creationId xmlns:a16="http://schemas.microsoft.com/office/drawing/2014/main" id="{D1B63E65-8778-4537-BC85-1EEC5B20F1EE}"/>
              </a:ext>
            </a:extLst>
          </p:cNvPr>
          <p:cNvSpPr txBox="1"/>
          <p:nvPr/>
        </p:nvSpPr>
        <p:spPr>
          <a:xfrm>
            <a:off x="479111" y="6375923"/>
            <a:ext cx="1885773" cy="338554"/>
          </a:xfrm>
          <a:prstGeom prst="rect">
            <a:avLst/>
          </a:prstGeom>
          <a:noFill/>
        </p:spPr>
        <p:txBody>
          <a:bodyPr wrap="none" rtlCol="0">
            <a:spAutoFit/>
          </a:bodyPr>
          <a:lstStyle/>
          <a:p>
            <a:r>
              <a:rPr lang="en-US" sz="1600" dirty="0">
                <a:solidFill>
                  <a:schemeClr val="bg1"/>
                </a:solidFill>
              </a:rPr>
              <a:t>Onboarding Package</a:t>
            </a:r>
          </a:p>
        </p:txBody>
      </p:sp>
      <p:sp>
        <p:nvSpPr>
          <p:cNvPr id="95" name="TextBox 94">
            <a:extLst>
              <a:ext uri="{FF2B5EF4-FFF2-40B4-BE49-F238E27FC236}">
                <a16:creationId xmlns:a16="http://schemas.microsoft.com/office/drawing/2014/main" id="{82CE3E16-F50E-4721-A9EC-6546F1DDE904}"/>
              </a:ext>
            </a:extLst>
          </p:cNvPr>
          <p:cNvSpPr txBox="1"/>
          <p:nvPr/>
        </p:nvSpPr>
        <p:spPr>
          <a:xfrm>
            <a:off x="2890319" y="6375923"/>
            <a:ext cx="1327928" cy="338554"/>
          </a:xfrm>
          <a:prstGeom prst="rect">
            <a:avLst/>
          </a:prstGeom>
          <a:noFill/>
        </p:spPr>
        <p:txBody>
          <a:bodyPr wrap="none" rtlCol="0">
            <a:spAutoFit/>
          </a:bodyPr>
          <a:lstStyle/>
          <a:p>
            <a:r>
              <a:rPr lang="en-US" sz="1600" dirty="0">
                <a:solidFill>
                  <a:schemeClr val="bg1"/>
                </a:solidFill>
              </a:rPr>
              <a:t>NF Descriptor</a:t>
            </a:r>
          </a:p>
        </p:txBody>
      </p:sp>
      <p:sp>
        <p:nvSpPr>
          <p:cNvPr id="96" name="TextBox 95">
            <a:extLst>
              <a:ext uri="{FF2B5EF4-FFF2-40B4-BE49-F238E27FC236}">
                <a16:creationId xmlns:a16="http://schemas.microsoft.com/office/drawing/2014/main" id="{AF4013F1-CA83-4182-81D9-A5ED266E839E}"/>
              </a:ext>
            </a:extLst>
          </p:cNvPr>
          <p:cNvSpPr txBox="1"/>
          <p:nvPr/>
        </p:nvSpPr>
        <p:spPr>
          <a:xfrm>
            <a:off x="5120016" y="6375923"/>
            <a:ext cx="1491306" cy="338554"/>
          </a:xfrm>
          <a:prstGeom prst="rect">
            <a:avLst/>
          </a:prstGeom>
          <a:noFill/>
        </p:spPr>
        <p:txBody>
          <a:bodyPr wrap="none" rtlCol="0">
            <a:spAutoFit/>
          </a:bodyPr>
          <a:lstStyle/>
          <a:p>
            <a:r>
              <a:rPr lang="en-US" sz="1600" dirty="0">
                <a:solidFill>
                  <a:schemeClr val="bg1"/>
                </a:solidFill>
              </a:rPr>
              <a:t>Platform Model</a:t>
            </a:r>
          </a:p>
        </p:txBody>
      </p:sp>
      <p:sp>
        <p:nvSpPr>
          <p:cNvPr id="97" name="TextBox 96">
            <a:extLst>
              <a:ext uri="{FF2B5EF4-FFF2-40B4-BE49-F238E27FC236}">
                <a16:creationId xmlns:a16="http://schemas.microsoft.com/office/drawing/2014/main" id="{8E6BDF92-9251-40D1-A262-B3BBE3C60075}"/>
              </a:ext>
            </a:extLst>
          </p:cNvPr>
          <p:cNvSpPr txBox="1"/>
          <p:nvPr/>
        </p:nvSpPr>
        <p:spPr>
          <a:xfrm>
            <a:off x="7378087" y="6375923"/>
            <a:ext cx="1156086" cy="338554"/>
          </a:xfrm>
          <a:prstGeom prst="rect">
            <a:avLst/>
          </a:prstGeom>
          <a:noFill/>
        </p:spPr>
        <p:txBody>
          <a:bodyPr wrap="none" rtlCol="0">
            <a:spAutoFit/>
          </a:bodyPr>
          <a:lstStyle/>
          <a:p>
            <a:r>
              <a:rPr lang="en-US" sz="1600" dirty="0">
                <a:solidFill>
                  <a:schemeClr val="bg1"/>
                </a:solidFill>
              </a:rPr>
              <a:t>NF Instance</a:t>
            </a:r>
          </a:p>
        </p:txBody>
      </p:sp>
      <p:pic>
        <p:nvPicPr>
          <p:cNvPr id="98" name="Picture 6" descr="C:\Users\cheung\AppData\Local\Temp\SNAGHTMLb11e855.PNG">
            <a:extLst>
              <a:ext uri="{FF2B5EF4-FFF2-40B4-BE49-F238E27FC236}">
                <a16:creationId xmlns:a16="http://schemas.microsoft.com/office/drawing/2014/main" id="{F36415C0-DE0A-4949-BBA8-B381CC62AC5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46964" y="632950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8" descr="C:\Users\cheung\AppData\Local\Temp\SNAGHTMLb2abe0b.PNG">
            <a:extLst>
              <a:ext uri="{FF2B5EF4-FFF2-40B4-BE49-F238E27FC236}">
                <a16:creationId xmlns:a16="http://schemas.microsoft.com/office/drawing/2014/main" id="{94AF60A0-8E0B-4148-8575-D0D301909FB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8691" y="632513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99" descr="C:\Users\cheung\AppData\Local\Temp\SNAGHTML27d24173.PNG">
            <a:extLst>
              <a:ext uri="{FF2B5EF4-FFF2-40B4-BE49-F238E27FC236}">
                <a16:creationId xmlns:a16="http://schemas.microsoft.com/office/drawing/2014/main" id="{3ADE78C8-89E4-4185-8D1C-3AA1A0B98B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328" y="6331553"/>
            <a:ext cx="46537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4" descr="C:\Users\cheung\AppData\Local\Temp\SNAGHTMLb14d0a1.PNG">
            <a:extLst>
              <a:ext uri="{FF2B5EF4-FFF2-40B4-BE49-F238E27FC236}">
                <a16:creationId xmlns:a16="http://schemas.microsoft.com/office/drawing/2014/main" id="{360364E5-88CC-4302-B47D-FCC8652FBA6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81840" y="6321975"/>
            <a:ext cx="481605" cy="483741"/>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9F9626D6-AD51-4C72-AA33-459D14121F62}"/>
              </a:ext>
            </a:extLst>
          </p:cNvPr>
          <p:cNvGrpSpPr/>
          <p:nvPr/>
        </p:nvGrpSpPr>
        <p:grpSpPr>
          <a:xfrm>
            <a:off x="323433" y="563806"/>
            <a:ext cx="6727292" cy="476347"/>
            <a:chOff x="41328" y="5203974"/>
            <a:chExt cx="6727292" cy="476347"/>
          </a:xfrm>
        </p:grpSpPr>
        <p:sp>
          <p:nvSpPr>
            <p:cNvPr id="103" name="TextBox 102">
              <a:extLst>
                <a:ext uri="{FF2B5EF4-FFF2-40B4-BE49-F238E27FC236}">
                  <a16:creationId xmlns:a16="http://schemas.microsoft.com/office/drawing/2014/main" id="{D037639D-6438-4B9F-93E6-A1E3907D34C8}"/>
                </a:ext>
              </a:extLst>
            </p:cNvPr>
            <p:cNvSpPr txBox="1"/>
            <p:nvPr/>
          </p:nvSpPr>
          <p:spPr>
            <a:xfrm>
              <a:off x="417971" y="5245593"/>
              <a:ext cx="6350649" cy="369332"/>
            </a:xfrm>
            <a:prstGeom prst="rect">
              <a:avLst/>
            </a:prstGeom>
            <a:noFill/>
          </p:spPr>
          <p:txBody>
            <a:bodyPr wrap="none" rtlCol="0">
              <a:spAutoFit/>
            </a:bodyPr>
            <a:lstStyle/>
            <a:p>
              <a:r>
                <a:rPr lang="en-US" dirty="0">
                  <a:solidFill>
                    <a:srgbClr val="0000CC"/>
                  </a:solidFill>
                </a:rPr>
                <a:t>1. </a:t>
              </a:r>
              <a:r>
                <a:rPr lang="en-US" b="1" dirty="0">
                  <a:solidFill>
                    <a:srgbClr val="FF0000"/>
                  </a:solidFill>
                </a:rPr>
                <a:t>PNF ONBOARDING PACKAGE</a:t>
              </a:r>
              <a:r>
                <a:rPr lang="en-US" dirty="0">
                  <a:solidFill>
                    <a:srgbClr val="0000CC"/>
                  </a:solidFill>
                </a:rPr>
                <a:t>: Create Package with PNF artifacts</a:t>
              </a:r>
            </a:p>
          </p:txBody>
        </p:sp>
        <p:pic>
          <p:nvPicPr>
            <p:cNvPr id="104" name="Picture 2" descr="C:\Users\cheung\AppData\Local\Temp\SNAGHTML2e50ef7f.PNG">
              <a:extLst>
                <a:ext uri="{FF2B5EF4-FFF2-40B4-BE49-F238E27FC236}">
                  <a16:creationId xmlns:a16="http://schemas.microsoft.com/office/drawing/2014/main" id="{3A85C795-F57A-485D-A947-94EAF7FF63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28" y="5203974"/>
              <a:ext cx="465373" cy="476347"/>
            </a:xfrm>
            <a:prstGeom prst="rect">
              <a:avLst/>
            </a:prstGeom>
            <a:noFill/>
            <a:extLst>
              <a:ext uri="{909E8E84-426E-40DD-AFC4-6F175D3DCCD1}">
                <a14:hiddenFill xmlns:a14="http://schemas.microsoft.com/office/drawing/2010/main">
                  <a:solidFill>
                    <a:srgbClr val="FFFFFF"/>
                  </a:solidFill>
                </a14:hiddenFill>
              </a:ext>
            </a:extLst>
          </p:spPr>
        </p:pic>
        <p:sp>
          <p:nvSpPr>
            <p:cNvPr id="105" name="Oval 104">
              <a:extLst>
                <a:ext uri="{FF2B5EF4-FFF2-40B4-BE49-F238E27FC236}">
                  <a16:creationId xmlns:a16="http://schemas.microsoft.com/office/drawing/2014/main" id="{ABF45627-B1A1-4212-B752-B1D6B755C58E}"/>
                </a:ext>
              </a:extLst>
            </p:cNvPr>
            <p:cNvSpPr/>
            <p:nvPr/>
          </p:nvSpPr>
          <p:spPr>
            <a:xfrm>
              <a:off x="526330" y="534010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grpSp>
      <p:sp>
        <p:nvSpPr>
          <p:cNvPr id="106" name="TextBox 105">
            <a:extLst>
              <a:ext uri="{FF2B5EF4-FFF2-40B4-BE49-F238E27FC236}">
                <a16:creationId xmlns:a16="http://schemas.microsoft.com/office/drawing/2014/main" id="{2BBB5870-3E96-4694-93D0-EBF6D657B1BD}"/>
              </a:ext>
            </a:extLst>
          </p:cNvPr>
          <p:cNvSpPr txBox="1"/>
          <p:nvPr/>
        </p:nvSpPr>
        <p:spPr>
          <a:xfrm>
            <a:off x="3917562" y="2171848"/>
            <a:ext cx="4378378" cy="369332"/>
          </a:xfrm>
          <a:prstGeom prst="rect">
            <a:avLst/>
          </a:prstGeom>
          <a:noFill/>
        </p:spPr>
        <p:txBody>
          <a:bodyPr wrap="none" rtlCol="0">
            <a:spAutoFit/>
          </a:bodyPr>
          <a:lstStyle/>
          <a:p>
            <a:r>
              <a:rPr lang="en-US" b="1" dirty="0">
                <a:solidFill>
                  <a:srgbClr val="FF0000"/>
                </a:solidFill>
              </a:rPr>
              <a:t>3. PNF Onboarding package</a:t>
            </a:r>
            <a:r>
              <a:rPr lang="en-US" dirty="0">
                <a:solidFill>
                  <a:srgbClr val="0000CC"/>
                </a:solidFill>
              </a:rPr>
              <a:t>: Package loaded</a:t>
            </a:r>
          </a:p>
        </p:txBody>
      </p:sp>
      <p:pic>
        <p:nvPicPr>
          <p:cNvPr id="107" name="Picture 106" descr="C:\Users\cheung\AppData\Local\Temp\SNAGHTML27d24173.PNG">
            <a:extLst>
              <a:ext uri="{FF2B5EF4-FFF2-40B4-BE49-F238E27FC236}">
                <a16:creationId xmlns:a16="http://schemas.microsoft.com/office/drawing/2014/main" id="{1CF15C43-15F3-44F6-AED8-2ED2B5962A4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6614" y="2140037"/>
            <a:ext cx="465373" cy="475280"/>
          </a:xfrm>
          <a:prstGeom prst="rect">
            <a:avLst/>
          </a:prstGeom>
          <a:noFill/>
          <a:extLst>
            <a:ext uri="{909E8E84-426E-40DD-AFC4-6F175D3DCCD1}">
              <a14:hiddenFill xmlns:a14="http://schemas.microsoft.com/office/drawing/2010/main">
                <a:solidFill>
                  <a:srgbClr val="FFFFFF"/>
                </a:solidFill>
              </a14:hiddenFill>
            </a:ext>
          </a:extLst>
        </p:spPr>
      </p:pic>
      <p:sp>
        <p:nvSpPr>
          <p:cNvPr id="108" name="Oval 107">
            <a:extLst>
              <a:ext uri="{FF2B5EF4-FFF2-40B4-BE49-F238E27FC236}">
                <a16:creationId xmlns:a16="http://schemas.microsoft.com/office/drawing/2014/main" id="{B0B296F9-CCFB-4160-8717-E4FC8AE63C41}"/>
              </a:ext>
            </a:extLst>
          </p:cNvPr>
          <p:cNvSpPr/>
          <p:nvPr/>
        </p:nvSpPr>
        <p:spPr>
          <a:xfrm>
            <a:off x="4010672" y="2262529"/>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109" name="Group 108">
            <a:extLst>
              <a:ext uri="{FF2B5EF4-FFF2-40B4-BE49-F238E27FC236}">
                <a16:creationId xmlns:a16="http://schemas.microsoft.com/office/drawing/2014/main" id="{F7F54FD9-9140-4C71-A918-5F674AD9C37A}"/>
              </a:ext>
            </a:extLst>
          </p:cNvPr>
          <p:cNvGrpSpPr/>
          <p:nvPr/>
        </p:nvGrpSpPr>
        <p:grpSpPr>
          <a:xfrm>
            <a:off x="2169446" y="1182426"/>
            <a:ext cx="6507277" cy="648210"/>
            <a:chOff x="1851819" y="1429635"/>
            <a:chExt cx="6507277" cy="648210"/>
          </a:xfrm>
        </p:grpSpPr>
        <p:sp>
          <p:nvSpPr>
            <p:cNvPr id="110" name="TextBox 109">
              <a:extLst>
                <a:ext uri="{FF2B5EF4-FFF2-40B4-BE49-F238E27FC236}">
                  <a16:creationId xmlns:a16="http://schemas.microsoft.com/office/drawing/2014/main" id="{D465A243-A9F7-4B76-9F43-A7732FEFAE2B}"/>
                </a:ext>
              </a:extLst>
            </p:cNvPr>
            <p:cNvSpPr txBox="1"/>
            <p:nvPr/>
          </p:nvSpPr>
          <p:spPr>
            <a:xfrm>
              <a:off x="2314364" y="1429635"/>
              <a:ext cx="6044732" cy="646331"/>
            </a:xfrm>
            <a:prstGeom prst="rect">
              <a:avLst/>
            </a:prstGeom>
            <a:noFill/>
          </p:spPr>
          <p:txBody>
            <a:bodyPr wrap="none" rtlCol="0">
              <a:spAutoFit/>
            </a:bodyPr>
            <a:lstStyle/>
            <a:p>
              <a:r>
                <a:rPr lang="en-US" b="1" dirty="0">
                  <a:solidFill>
                    <a:srgbClr val="FF0000"/>
                  </a:solidFill>
                </a:rPr>
                <a:t>2. PNF SDK</a:t>
              </a:r>
              <a:r>
                <a:rPr lang="en-US" dirty="0">
                  <a:solidFill>
                    <a:srgbClr val="0000CC"/>
                  </a:solidFill>
                </a:rPr>
                <a:t>: Development to (create) PNF Onboarding Package</a:t>
              </a:r>
            </a:p>
            <a:p>
              <a:r>
                <a:rPr lang="en-US" dirty="0">
                  <a:solidFill>
                    <a:srgbClr val="0000CC"/>
                  </a:solidFill>
                </a:rPr>
                <a:t>			&amp; </a:t>
              </a:r>
              <a:r>
                <a:rPr lang="en-US" i="1" dirty="0">
                  <a:solidFill>
                    <a:srgbClr val="0000CC"/>
                  </a:solidFill>
                </a:rPr>
                <a:t>validates</a:t>
              </a:r>
              <a:r>
                <a:rPr lang="en-US" dirty="0">
                  <a:solidFill>
                    <a:srgbClr val="0000CC"/>
                  </a:solidFill>
                </a:rPr>
                <a:t> of PNF onboarding package</a:t>
              </a:r>
            </a:p>
          </p:txBody>
        </p:sp>
        <p:pic>
          <p:nvPicPr>
            <p:cNvPr id="111" name="Picture 2" descr="C:\Users\cheung\AppData\Local\Temp\SNAGHTMLaff501c.PNG">
              <a:extLst>
                <a:ext uri="{FF2B5EF4-FFF2-40B4-BE49-F238E27FC236}">
                  <a16:creationId xmlns:a16="http://schemas.microsoft.com/office/drawing/2014/main" id="{C6FB7C9E-13BD-49DC-8FB2-735933C0F22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51819" y="1594731"/>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112" name="Oval 111">
              <a:extLst>
                <a:ext uri="{FF2B5EF4-FFF2-40B4-BE49-F238E27FC236}">
                  <a16:creationId xmlns:a16="http://schemas.microsoft.com/office/drawing/2014/main" id="{7D317241-9342-4CA3-A8B5-E82182B42CE0}"/>
                </a:ext>
              </a:extLst>
            </p:cNvPr>
            <p:cNvSpPr/>
            <p:nvPr/>
          </p:nvSpPr>
          <p:spPr>
            <a:xfrm>
              <a:off x="2398268" y="1506655"/>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grpSp>
      <p:sp>
        <p:nvSpPr>
          <p:cNvPr id="113" name="TextBox 112">
            <a:extLst>
              <a:ext uri="{FF2B5EF4-FFF2-40B4-BE49-F238E27FC236}">
                <a16:creationId xmlns:a16="http://schemas.microsoft.com/office/drawing/2014/main" id="{DB212EB0-AB6A-43B3-9E12-CBC9E352AE63}"/>
              </a:ext>
            </a:extLst>
          </p:cNvPr>
          <p:cNvSpPr txBox="1"/>
          <p:nvPr/>
        </p:nvSpPr>
        <p:spPr>
          <a:xfrm>
            <a:off x="4357915" y="4994274"/>
            <a:ext cx="2262770" cy="646331"/>
          </a:xfrm>
          <a:prstGeom prst="rect">
            <a:avLst/>
          </a:prstGeom>
          <a:noFill/>
        </p:spPr>
        <p:txBody>
          <a:bodyPr wrap="square" rtlCol="0">
            <a:spAutoFit/>
          </a:bodyPr>
          <a:lstStyle/>
          <a:p>
            <a:r>
              <a:rPr lang="en-US" dirty="0">
                <a:solidFill>
                  <a:srgbClr val="0000CC"/>
                </a:solidFill>
              </a:rPr>
              <a:t>4. </a:t>
            </a:r>
            <a:r>
              <a:rPr lang="en-US" b="1" dirty="0">
                <a:solidFill>
                  <a:srgbClr val="FF0000"/>
                </a:solidFill>
              </a:rPr>
              <a:t>SDC</a:t>
            </a:r>
            <a:r>
              <a:rPr lang="en-US" dirty="0">
                <a:solidFill>
                  <a:srgbClr val="0000CC"/>
                </a:solidFill>
              </a:rPr>
              <a:t>: NF OB Package &gt; SDC catalog</a:t>
            </a:r>
          </a:p>
        </p:txBody>
      </p:sp>
      <p:pic>
        <p:nvPicPr>
          <p:cNvPr id="114" name="Picture 4" descr="C:\Users\cheung\AppData\Local\Temp\SNAGHTMLb14d0a1.PNG">
            <a:extLst>
              <a:ext uri="{FF2B5EF4-FFF2-40B4-BE49-F238E27FC236}">
                <a16:creationId xmlns:a16="http://schemas.microsoft.com/office/drawing/2014/main" id="{59EBE6BC-2BDD-493B-B098-00932A61DB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75442" y="2138745"/>
            <a:ext cx="486085" cy="478212"/>
          </a:xfrm>
          <a:prstGeom prst="rect">
            <a:avLst/>
          </a:prstGeom>
          <a:noFill/>
          <a:extLst>
            <a:ext uri="{909E8E84-426E-40DD-AFC4-6F175D3DCCD1}">
              <a14:hiddenFill xmlns:a14="http://schemas.microsoft.com/office/drawing/2010/main">
                <a:solidFill>
                  <a:srgbClr val="FFFFFF"/>
                </a:solidFill>
              </a14:hiddenFill>
            </a:ext>
          </a:extLst>
        </p:spPr>
      </p:pic>
      <p:sp>
        <p:nvSpPr>
          <p:cNvPr id="115" name="TextBox 114">
            <a:extLst>
              <a:ext uri="{FF2B5EF4-FFF2-40B4-BE49-F238E27FC236}">
                <a16:creationId xmlns:a16="http://schemas.microsoft.com/office/drawing/2014/main" id="{016F6F6A-DF48-442B-A9C7-BF7AFD0855B2}"/>
              </a:ext>
            </a:extLst>
          </p:cNvPr>
          <p:cNvSpPr txBox="1"/>
          <p:nvPr/>
        </p:nvSpPr>
        <p:spPr>
          <a:xfrm>
            <a:off x="7591236" y="4567501"/>
            <a:ext cx="1651823" cy="1200329"/>
          </a:xfrm>
          <a:prstGeom prst="rect">
            <a:avLst/>
          </a:prstGeom>
          <a:noFill/>
        </p:spPr>
        <p:txBody>
          <a:bodyPr wrap="square" rtlCol="0">
            <a:spAutoFit/>
          </a:bodyPr>
          <a:lstStyle/>
          <a:p>
            <a:r>
              <a:rPr lang="en-US" b="1" dirty="0">
                <a:solidFill>
                  <a:srgbClr val="FF0000"/>
                </a:solidFill>
              </a:rPr>
              <a:t>5. ONAP RT Components</a:t>
            </a:r>
            <a:r>
              <a:rPr lang="en-US" dirty="0">
                <a:solidFill>
                  <a:srgbClr val="0000CC"/>
                </a:solidFill>
              </a:rPr>
              <a:t>:</a:t>
            </a:r>
          </a:p>
          <a:p>
            <a:r>
              <a:rPr lang="en-US" dirty="0">
                <a:solidFill>
                  <a:srgbClr val="0000CC"/>
                </a:solidFill>
              </a:rPr>
              <a:t>Ingest and use CSAR package</a:t>
            </a:r>
          </a:p>
        </p:txBody>
      </p:sp>
      <p:pic>
        <p:nvPicPr>
          <p:cNvPr id="116" name="Picture 2" descr="C:\Users\cheung\AppData\Local\Temp\SNAGHTML225ccda.PNG">
            <a:extLst>
              <a:ext uri="{FF2B5EF4-FFF2-40B4-BE49-F238E27FC236}">
                <a16:creationId xmlns:a16="http://schemas.microsoft.com/office/drawing/2014/main" id="{0A11A42C-1C3A-42E3-945E-29AEC687DD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4911" y="4670781"/>
            <a:ext cx="486085" cy="475280"/>
          </a:xfrm>
          <a:prstGeom prst="rect">
            <a:avLst/>
          </a:prstGeom>
          <a:noFill/>
          <a:extLst>
            <a:ext uri="{909E8E84-426E-40DD-AFC4-6F175D3DCCD1}">
              <a14:hiddenFill xmlns:a14="http://schemas.microsoft.com/office/drawing/2010/main">
                <a:solidFill>
                  <a:srgbClr val="FFFFFF"/>
                </a:solidFill>
              </a14:hiddenFill>
            </a:ext>
          </a:extLst>
        </p:spPr>
      </p:pic>
      <p:sp>
        <p:nvSpPr>
          <p:cNvPr id="117" name="Arrow: Right 116">
            <a:extLst>
              <a:ext uri="{FF2B5EF4-FFF2-40B4-BE49-F238E27FC236}">
                <a16:creationId xmlns:a16="http://schemas.microsoft.com/office/drawing/2014/main" id="{059DA8A5-81B3-445A-A393-6F57B5A551E8}"/>
              </a:ext>
            </a:extLst>
          </p:cNvPr>
          <p:cNvSpPr/>
          <p:nvPr/>
        </p:nvSpPr>
        <p:spPr>
          <a:xfrm rot="5400000" flipV="1">
            <a:off x="470747" y="876965"/>
            <a:ext cx="252218"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Arrow: Right 117">
            <a:extLst>
              <a:ext uri="{FF2B5EF4-FFF2-40B4-BE49-F238E27FC236}">
                <a16:creationId xmlns:a16="http://schemas.microsoft.com/office/drawing/2014/main" id="{AC3A5CDA-710F-4558-9CDB-924A24E2C340}"/>
              </a:ext>
            </a:extLst>
          </p:cNvPr>
          <p:cNvSpPr/>
          <p:nvPr/>
        </p:nvSpPr>
        <p:spPr>
          <a:xfrm rot="5400000" flipV="1">
            <a:off x="2249626" y="1975777"/>
            <a:ext cx="78405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row: Right 118">
            <a:extLst>
              <a:ext uri="{FF2B5EF4-FFF2-40B4-BE49-F238E27FC236}">
                <a16:creationId xmlns:a16="http://schemas.microsoft.com/office/drawing/2014/main" id="{AA7C385F-69DC-4609-AB4E-812C3DD48D3F}"/>
              </a:ext>
            </a:extLst>
          </p:cNvPr>
          <p:cNvSpPr/>
          <p:nvPr/>
        </p:nvSpPr>
        <p:spPr>
          <a:xfrm rot="5400000" flipV="1">
            <a:off x="3127256" y="2933468"/>
            <a:ext cx="95728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row: Right 119">
            <a:extLst>
              <a:ext uri="{FF2B5EF4-FFF2-40B4-BE49-F238E27FC236}">
                <a16:creationId xmlns:a16="http://schemas.microsoft.com/office/drawing/2014/main" id="{13B2FE60-4784-40B1-8768-2E7C776FBEC6}"/>
              </a:ext>
            </a:extLst>
          </p:cNvPr>
          <p:cNvSpPr/>
          <p:nvPr/>
        </p:nvSpPr>
        <p:spPr>
          <a:xfrm rot="16200000">
            <a:off x="4336746" y="4609220"/>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Oval 120">
            <a:extLst>
              <a:ext uri="{FF2B5EF4-FFF2-40B4-BE49-F238E27FC236}">
                <a16:creationId xmlns:a16="http://schemas.microsoft.com/office/drawing/2014/main" id="{781F632B-5B3F-42AA-9734-679CF891C1D4}"/>
              </a:ext>
            </a:extLst>
          </p:cNvPr>
          <p:cNvSpPr/>
          <p:nvPr/>
        </p:nvSpPr>
        <p:spPr>
          <a:xfrm>
            <a:off x="4442000" y="5067450"/>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122" name="Oval 121">
            <a:extLst>
              <a:ext uri="{FF2B5EF4-FFF2-40B4-BE49-F238E27FC236}">
                <a16:creationId xmlns:a16="http://schemas.microsoft.com/office/drawing/2014/main" id="{3082238C-75AE-4304-BE7A-4678F745BF49}"/>
              </a:ext>
            </a:extLst>
          </p:cNvPr>
          <p:cNvSpPr/>
          <p:nvPr/>
        </p:nvSpPr>
        <p:spPr>
          <a:xfrm>
            <a:off x="7702189" y="465064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sp>
        <p:nvSpPr>
          <p:cNvPr id="123" name="Arrow: Right 122">
            <a:extLst>
              <a:ext uri="{FF2B5EF4-FFF2-40B4-BE49-F238E27FC236}">
                <a16:creationId xmlns:a16="http://schemas.microsoft.com/office/drawing/2014/main" id="{8D24F0FB-32E9-4F22-B89A-9A8F2ABBA87E}"/>
              </a:ext>
            </a:extLst>
          </p:cNvPr>
          <p:cNvSpPr/>
          <p:nvPr/>
        </p:nvSpPr>
        <p:spPr>
          <a:xfrm rot="16200000">
            <a:off x="8214246" y="4203418"/>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4" name="Picture 8" descr="C:\Users\cheung\AppData\Local\Temp\SNAGHTMLb2abe0b.PNG">
            <a:extLst>
              <a:ext uri="{FF2B5EF4-FFF2-40B4-BE49-F238E27FC236}">
                <a16:creationId xmlns:a16="http://schemas.microsoft.com/office/drawing/2014/main" id="{82FEF600-5B2A-476E-ADE6-8943B099354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41603" y="506745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C:\Users\cheung\AppData\Local\Temp\SNAGHTMLb11e855.PNG">
            <a:extLst>
              <a:ext uri="{FF2B5EF4-FFF2-40B4-BE49-F238E27FC236}">
                <a16:creationId xmlns:a16="http://schemas.microsoft.com/office/drawing/2014/main" id="{071D40D8-3A39-4CFF-890C-24BB9F1E917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7363" y="468979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2" descr="C:\Users\cheung\AppData\Local\Temp\SNAGHTML30848b2.PNG">
            <a:extLst>
              <a:ext uri="{FF2B5EF4-FFF2-40B4-BE49-F238E27FC236}">
                <a16:creationId xmlns:a16="http://schemas.microsoft.com/office/drawing/2014/main" id="{F392E05C-4596-4623-8F60-2C1EF4520B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5868" y="5084146"/>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26">
            <a:extLst>
              <a:ext uri="{FF2B5EF4-FFF2-40B4-BE49-F238E27FC236}">
                <a16:creationId xmlns:a16="http://schemas.microsoft.com/office/drawing/2014/main" id="{855B5374-8F91-4EEA-9125-81ED9115906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7646" y="610238"/>
            <a:ext cx="369630" cy="331436"/>
          </a:xfrm>
          <a:prstGeom prst="rect">
            <a:avLst/>
          </a:prstGeom>
        </p:spPr>
      </p:pic>
      <p:pic>
        <p:nvPicPr>
          <p:cNvPr id="128" name="Picture 127">
            <a:extLst>
              <a:ext uri="{FF2B5EF4-FFF2-40B4-BE49-F238E27FC236}">
                <a16:creationId xmlns:a16="http://schemas.microsoft.com/office/drawing/2014/main" id="{9B21C6C3-3638-4347-AE5C-4C6989D7B1F6}"/>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1902802" y="1407132"/>
            <a:ext cx="369630" cy="331436"/>
          </a:xfrm>
          <a:prstGeom prst="rect">
            <a:avLst/>
          </a:prstGeom>
        </p:spPr>
      </p:pic>
      <p:pic>
        <p:nvPicPr>
          <p:cNvPr id="129" name="Picture 128">
            <a:extLst>
              <a:ext uri="{FF2B5EF4-FFF2-40B4-BE49-F238E27FC236}">
                <a16:creationId xmlns:a16="http://schemas.microsoft.com/office/drawing/2014/main" id="{F39E4AC0-69A9-4069-8E3D-82487FECA121}"/>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2890465" y="2192728"/>
            <a:ext cx="369630" cy="331436"/>
          </a:xfrm>
          <a:prstGeom prst="rect">
            <a:avLst/>
          </a:prstGeom>
        </p:spPr>
      </p:pic>
      <p:pic>
        <p:nvPicPr>
          <p:cNvPr id="130" name="Picture 129">
            <a:extLst>
              <a:ext uri="{FF2B5EF4-FFF2-40B4-BE49-F238E27FC236}">
                <a16:creationId xmlns:a16="http://schemas.microsoft.com/office/drawing/2014/main" id="{D54E05B7-5834-4A10-90DA-5D780ADECA8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196613" y="5167469"/>
            <a:ext cx="369630" cy="331436"/>
          </a:xfrm>
          <a:prstGeom prst="rect">
            <a:avLst/>
          </a:prstGeom>
        </p:spPr>
      </p:pic>
      <p:pic>
        <p:nvPicPr>
          <p:cNvPr id="131" name="Picture 130">
            <a:extLst>
              <a:ext uri="{FF2B5EF4-FFF2-40B4-BE49-F238E27FC236}">
                <a16:creationId xmlns:a16="http://schemas.microsoft.com/office/drawing/2014/main" id="{1FFC9724-D6AC-459A-8DBB-213218A84965}"/>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6557909" y="4762940"/>
            <a:ext cx="369630" cy="331436"/>
          </a:xfrm>
          <a:prstGeom prst="rect">
            <a:avLst/>
          </a:prstGeom>
        </p:spPr>
      </p:pic>
    </p:spTree>
    <p:extLst>
      <p:ext uri="{BB962C8B-B14F-4D97-AF65-F5344CB8AC3E}">
        <p14:creationId xmlns:p14="http://schemas.microsoft.com/office/powerpoint/2010/main" val="3098401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2568272" y="-13353"/>
              <a:ext cx="39869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Controller Enhancements</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674727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2568260" y="-13353"/>
              <a:ext cx="39869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Controller Enhancements</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3000373" cy="307777"/>
          </a:xfrm>
          <a:prstGeom prst="rect">
            <a:avLst/>
          </a:prstGeom>
          <a:noFill/>
        </p:spPr>
        <p:txBody>
          <a:bodyPr wrap="none" rtlCol="0">
            <a:spAutoFit/>
          </a:bodyPr>
          <a:lstStyle/>
          <a:p>
            <a:r>
              <a:rPr lang="en-US" sz="1400" dirty="0">
                <a:hlinkClick r:id="rId2"/>
              </a:rPr>
              <a:t>https://wiki.onap.org/display/DW/xyz</a:t>
            </a:r>
            <a:r>
              <a:rPr lang="en-US" sz="14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nvGraphicFramePr>
        <p:xfrm>
          <a:off x="380021" y="2426108"/>
          <a:ext cx="8645220" cy="2519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endParaRPr lang="en-US" sz="1400" dirty="0">
                        <a:solidFill>
                          <a:srgbClr val="0000CC"/>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307777"/>
          </a:xfrm>
          <a:prstGeom prst="rect">
            <a:avLst/>
          </a:prstGeom>
          <a:noFill/>
        </p:spPr>
        <p:txBody>
          <a:bodyPr wrap="square" rtlCol="0">
            <a:spAutoFit/>
          </a:bodyPr>
          <a:lstStyle/>
          <a:p>
            <a:r>
              <a:rPr lang="en-US" sz="1400" dirty="0">
                <a:solidFill>
                  <a:srgbClr val="0000CC"/>
                </a:solidFill>
              </a:rPr>
              <a:t>x</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014588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9268FB-C077-4AFF-BFE3-431A40AE9A3A}"/>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9925818A-5426-4820-BAA0-3E496717E93D}"/>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53FB1C0-DA95-4AF8-9462-F115195CCFC1}"/>
                </a:ext>
              </a:extLst>
            </p:cNvPr>
            <p:cNvSpPr txBox="1"/>
            <p:nvPr/>
          </p:nvSpPr>
          <p:spPr>
            <a:xfrm>
              <a:off x="525213" y="-13353"/>
              <a:ext cx="807304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IMPACTS</a:t>
              </a:r>
            </a:p>
          </p:txBody>
        </p:sp>
        <p:sp>
          <p:nvSpPr>
            <p:cNvPr id="7" name="Rectangle 6">
              <a:extLst>
                <a:ext uri="{FF2B5EF4-FFF2-40B4-BE49-F238E27FC236}">
                  <a16:creationId xmlns:a16="http://schemas.microsoft.com/office/drawing/2014/main" id="{A4F28F95-75E4-4C65-ABB2-E86A35BD3EC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C7E0CA8E-674E-4D9B-9274-2AF7E489C07C}"/>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52DF08-22B3-440B-90B5-5B1BD5F85B27}"/>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https://wiki.onap.org/pages/viewpage.action?pageId=45303641</a:t>
            </a:r>
            <a:r>
              <a:rPr lang="en-US" sz="1400" dirty="0"/>
              <a:t> </a:t>
            </a:r>
          </a:p>
        </p:txBody>
      </p:sp>
      <p:sp>
        <p:nvSpPr>
          <p:cNvPr id="10" name="Rectangle 9">
            <a:extLst>
              <a:ext uri="{FF2B5EF4-FFF2-40B4-BE49-F238E27FC236}">
                <a16:creationId xmlns:a16="http://schemas.microsoft.com/office/drawing/2014/main" id="{B0D5A5FF-DB1B-4DDA-9874-139950C9A102}"/>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F07AB9BE-98E2-4FAA-A998-A9E1501C0D8B}"/>
              </a:ext>
            </a:extLst>
          </p:cNvPr>
          <p:cNvGraphicFramePr>
            <a:graphicFrameLocks noGrp="1"/>
          </p:cNvGraphicFramePr>
          <p:nvPr>
            <p:extLst>
              <p:ext uri="{D42A27DB-BD31-4B8C-83A1-F6EECF244321}">
                <p14:modId xmlns:p14="http://schemas.microsoft.com/office/powerpoint/2010/main" val="1697903323"/>
              </p:ext>
            </p:extLst>
          </p:nvPr>
        </p:nvGraphicFramePr>
        <p:xfrm>
          <a:off x="380021" y="2540408"/>
          <a:ext cx="8645220" cy="370332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tc>
                <a:tc>
                  <a:txBody>
                    <a:bodyPr/>
                    <a:lstStyle/>
                    <a:p>
                      <a:r>
                        <a:rPr lang="en-US" sz="1400" dirty="0">
                          <a:solidFill>
                            <a:srgbClr val="0000CC"/>
                          </a:solidFill>
                        </a:rPr>
                        <a:t>Design studio reception of PNF Onboarding Package</a:t>
                      </a:r>
                    </a:p>
                  </a:txBody>
                  <a:tcPr/>
                </a:tc>
                <a:tc>
                  <a:txBody>
                    <a:bodyPr/>
                    <a:lstStyle/>
                    <a:p>
                      <a:r>
                        <a:rPr lang="en-US" sz="1400" dirty="0"/>
                        <a:t>Yes (Michael </a:t>
                      </a:r>
                      <a:r>
                        <a:rPr lang="en-US" sz="1400" dirty="0" err="1"/>
                        <a:t>Lando</a:t>
                      </a:r>
                      <a:r>
                        <a:rPr lang="en-US" sz="1400" dirty="0"/>
                        <a:t>)</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Modelling Sub-committee</a:t>
                      </a:r>
                    </a:p>
                  </a:txBody>
                  <a:tcPr/>
                </a:tc>
                <a:tc>
                  <a:txBody>
                    <a:bodyPr/>
                    <a:lstStyle/>
                    <a:p>
                      <a:r>
                        <a:rPr lang="en-US" sz="1400" dirty="0">
                          <a:solidFill>
                            <a:srgbClr val="0000CC"/>
                          </a:solidFill>
                        </a:rPr>
                        <a:t>Definition of Platform Info &amp; Data model</a:t>
                      </a:r>
                    </a:p>
                  </a:txBody>
                  <a:tcPr/>
                </a:tc>
                <a:tc>
                  <a:txBody>
                    <a:bodyPr/>
                    <a:lstStyle/>
                    <a:p>
                      <a:r>
                        <a:rPr lang="en-US" sz="1400" dirty="0"/>
                        <a:t>Yes</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VNF-SDK</a:t>
                      </a:r>
                    </a:p>
                  </a:txBody>
                  <a:tcPr/>
                </a:tc>
                <a:tc>
                  <a:txBody>
                    <a:bodyPr/>
                    <a:lstStyle/>
                    <a:p>
                      <a:r>
                        <a:rPr lang="en-US" sz="1400" dirty="0">
                          <a:solidFill>
                            <a:srgbClr val="0000CC"/>
                          </a:solidFill>
                        </a:rPr>
                        <a:t>Update to xNF-SDK and (create), parse, validation, of PNF Onboarding Package</a:t>
                      </a:r>
                    </a:p>
                  </a:txBody>
                  <a:tcP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SO, AAI, DCAE, Controller</a:t>
                      </a:r>
                    </a:p>
                  </a:txBody>
                  <a:tcPr/>
                </a:tc>
                <a:tc>
                  <a:txBody>
                    <a:bodyPr/>
                    <a:lstStyle/>
                    <a:p>
                      <a:r>
                        <a:rPr lang="en-US" sz="1400" dirty="0">
                          <a:solidFill>
                            <a:srgbClr val="0000CC"/>
                          </a:solidFill>
                        </a:rPr>
                        <a:t>Updates to RT components for proper ingestion of CSAR</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PNF Onboarding Package</a:t>
                      </a:r>
                    </a:p>
                  </a:txBody>
                  <a:tcPr/>
                </a:tc>
                <a:tc>
                  <a:txBody>
                    <a:bodyPr/>
                    <a:lstStyle/>
                    <a:p>
                      <a:r>
                        <a:rPr lang="en-US" sz="1400" dirty="0">
                          <a:solidFill>
                            <a:srgbClr val="0000CC"/>
                          </a:solidFill>
                        </a:rPr>
                        <a:t>Vendor provided PNF onboarding package w/ PNF Registration and PNF-Descriptor. And ETSI SOL 001-007 Alignment</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Requirements</a:t>
                      </a:r>
                    </a:p>
                  </a:txBody>
                  <a:tcPr/>
                </a:tc>
                <a:tc>
                  <a:txBody>
                    <a:bodyPr/>
                    <a:lstStyle/>
                    <a:p>
                      <a:r>
                        <a:rPr lang="en-US" sz="1400" dirty="0">
                          <a:solidFill>
                            <a:srgbClr val="0000CC"/>
                          </a:solidFill>
                        </a:rPr>
                        <a:t>PNF requirements (in the VNF requirements projects) for PNF onboarding</a:t>
                      </a:r>
                    </a:p>
                  </a:txBody>
                  <a:tcPr/>
                </a:tc>
                <a:tc>
                  <a:txBody>
                    <a:bodyPr/>
                    <a:lstStyle/>
                    <a:p>
                      <a:r>
                        <a:rPr lang="en-US" sz="1400" dirty="0"/>
                        <a:t>TBR</a:t>
                      </a:r>
                    </a:p>
                  </a:txBody>
                  <a:tcPr/>
                </a:tc>
                <a:extLst>
                  <a:ext uri="{0D108BD9-81ED-4DB2-BD59-A6C34878D82A}">
                    <a16:rowId xmlns:a16="http://schemas.microsoft.com/office/drawing/2014/main" val="1380710208"/>
                  </a:ext>
                </a:extLst>
              </a:tr>
              <a:tr h="370840">
                <a:tc>
                  <a:txBody>
                    <a:bodyPr/>
                    <a:lstStyle/>
                    <a:p>
                      <a:endParaRPr lang="en-US" sz="1400" dirty="0">
                        <a:solidFill>
                          <a:srgbClr val="0000CC"/>
                        </a:solidFill>
                      </a:endParaRP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356367314"/>
                  </a:ext>
                </a:extLst>
              </a:tr>
            </a:tbl>
          </a:graphicData>
        </a:graphic>
      </p:graphicFrame>
      <p:sp>
        <p:nvSpPr>
          <p:cNvPr id="12" name="Rectangle 11">
            <a:extLst>
              <a:ext uri="{FF2B5EF4-FFF2-40B4-BE49-F238E27FC236}">
                <a16:creationId xmlns:a16="http://schemas.microsoft.com/office/drawing/2014/main" id="{D6874BBB-FA22-496C-9476-309F6AA65AD2}"/>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7983FA3-8262-4BD7-B1B7-2D99960334BE}"/>
              </a:ext>
            </a:extLst>
          </p:cNvPr>
          <p:cNvSpPr txBox="1"/>
          <p:nvPr/>
        </p:nvSpPr>
        <p:spPr>
          <a:xfrm>
            <a:off x="380021" y="606526"/>
            <a:ext cx="8645220" cy="954107"/>
          </a:xfrm>
          <a:prstGeom prst="rect">
            <a:avLst/>
          </a:prstGeom>
          <a:noFill/>
        </p:spPr>
        <p:txBody>
          <a:bodyPr wrap="square" rtlCol="0">
            <a:spAutoFit/>
          </a:bodyPr>
          <a:lstStyle/>
          <a:p>
            <a:r>
              <a:rPr lang="en-US" sz="1400" dirty="0">
                <a:solidFill>
                  <a:srgbClr val="0000CC"/>
                </a:solidFill>
              </a:rPr>
              <a:t>This Use Case will introduce the support for PNF pre-onboarding (PNF Package, PNF descriptor support) and PNF onboarding (SDC, Design Time, PNF-SDK). PNF Package delivery (Pre-onboarding activities) and PNF Onboarding via SDC in Dublin.</a:t>
            </a:r>
          </a:p>
          <a:p>
            <a:endParaRPr lang="en-US" sz="1400" dirty="0">
              <a:solidFill>
                <a:srgbClr val="0000CC"/>
              </a:solidFill>
            </a:endParaRPr>
          </a:p>
        </p:txBody>
      </p:sp>
      <p:grpSp>
        <p:nvGrpSpPr>
          <p:cNvPr id="16" name="Group 15">
            <a:extLst>
              <a:ext uri="{FF2B5EF4-FFF2-40B4-BE49-F238E27FC236}">
                <a16:creationId xmlns:a16="http://schemas.microsoft.com/office/drawing/2014/main" id="{F6A96C20-9F78-483A-B441-C43E29954A5B}"/>
              </a:ext>
            </a:extLst>
          </p:cNvPr>
          <p:cNvGrpSpPr/>
          <p:nvPr/>
        </p:nvGrpSpPr>
        <p:grpSpPr>
          <a:xfrm>
            <a:off x="37804" y="552418"/>
            <a:ext cx="276999" cy="1476353"/>
            <a:chOff x="37804" y="552418"/>
            <a:chExt cx="276999" cy="1476353"/>
          </a:xfrm>
        </p:grpSpPr>
        <p:sp>
          <p:nvSpPr>
            <p:cNvPr id="14" name="Rectangle 13">
              <a:extLst>
                <a:ext uri="{FF2B5EF4-FFF2-40B4-BE49-F238E27FC236}">
                  <a16:creationId xmlns:a16="http://schemas.microsoft.com/office/drawing/2014/main" id="{905C65E2-E557-40D8-ACEA-07E1B00EAA7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5" name="TextBox 14">
              <a:extLst>
                <a:ext uri="{FF2B5EF4-FFF2-40B4-BE49-F238E27FC236}">
                  <a16:creationId xmlns:a16="http://schemas.microsoft.com/office/drawing/2014/main" id="{04674D11-F80A-4C91-A567-2AFCD6E08F1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7" name="Group 16">
            <a:extLst>
              <a:ext uri="{FF2B5EF4-FFF2-40B4-BE49-F238E27FC236}">
                <a16:creationId xmlns:a16="http://schemas.microsoft.com/office/drawing/2014/main" id="{EC4855B5-5704-44AC-86BF-11B09DA8AD55}"/>
              </a:ext>
            </a:extLst>
          </p:cNvPr>
          <p:cNvGrpSpPr/>
          <p:nvPr/>
        </p:nvGrpSpPr>
        <p:grpSpPr>
          <a:xfrm>
            <a:off x="33043" y="1923059"/>
            <a:ext cx="276999" cy="474810"/>
            <a:chOff x="33043" y="494155"/>
            <a:chExt cx="276999" cy="474810"/>
          </a:xfrm>
        </p:grpSpPr>
        <p:sp>
          <p:nvSpPr>
            <p:cNvPr id="18" name="Rectangle 17">
              <a:extLst>
                <a:ext uri="{FF2B5EF4-FFF2-40B4-BE49-F238E27FC236}">
                  <a16:creationId xmlns:a16="http://schemas.microsoft.com/office/drawing/2014/main" id="{2A0C15F3-173F-473D-B838-4D701142DC3C}"/>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9" name="TextBox 18">
              <a:extLst>
                <a:ext uri="{FF2B5EF4-FFF2-40B4-BE49-F238E27FC236}">
                  <a16:creationId xmlns:a16="http://schemas.microsoft.com/office/drawing/2014/main" id="{FB25B381-E19F-429C-A1EE-82EC0E30974D}"/>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20" name="Group 19">
            <a:extLst>
              <a:ext uri="{FF2B5EF4-FFF2-40B4-BE49-F238E27FC236}">
                <a16:creationId xmlns:a16="http://schemas.microsoft.com/office/drawing/2014/main" id="{3D42129A-9A18-4329-8ED7-058D202C2AF9}"/>
              </a:ext>
            </a:extLst>
          </p:cNvPr>
          <p:cNvGrpSpPr/>
          <p:nvPr/>
        </p:nvGrpSpPr>
        <p:grpSpPr>
          <a:xfrm>
            <a:off x="37808" y="2397869"/>
            <a:ext cx="276999" cy="4395415"/>
            <a:chOff x="37808" y="-1272739"/>
            <a:chExt cx="276999" cy="4395415"/>
          </a:xfrm>
        </p:grpSpPr>
        <p:sp>
          <p:nvSpPr>
            <p:cNvPr id="21" name="Rectangle 20">
              <a:extLst>
                <a:ext uri="{FF2B5EF4-FFF2-40B4-BE49-F238E27FC236}">
                  <a16:creationId xmlns:a16="http://schemas.microsoft.com/office/drawing/2014/main" id="{A962B4EA-A474-42FC-B657-3B05D98FCF0A}"/>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2" name="TextBox 21">
              <a:extLst>
                <a:ext uri="{FF2B5EF4-FFF2-40B4-BE49-F238E27FC236}">
                  <a16:creationId xmlns:a16="http://schemas.microsoft.com/office/drawing/2014/main" id="{AE673961-A7C9-4110-BCA0-1EAA833C4BB1}"/>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50253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7F7DB3-DAE4-47C1-A157-A0F571D62DAC}"/>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364DA19D-4F69-4EA5-A489-2B61FF23CAAE}"/>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FD88E08-82D0-4018-BCF2-DF7E1C5C15E0}"/>
                </a:ext>
              </a:extLst>
            </p:cNvPr>
            <p:cNvSpPr txBox="1"/>
            <p:nvPr/>
          </p:nvSpPr>
          <p:spPr>
            <a:xfrm>
              <a:off x="2066506" y="-13353"/>
              <a:ext cx="499047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U/C Overview</a:t>
              </a:r>
            </a:p>
          </p:txBody>
        </p:sp>
        <p:sp>
          <p:nvSpPr>
            <p:cNvPr id="5" name="Rectangle 4">
              <a:extLst>
                <a:ext uri="{FF2B5EF4-FFF2-40B4-BE49-F238E27FC236}">
                  <a16:creationId xmlns:a16="http://schemas.microsoft.com/office/drawing/2014/main" id="{FAFFA9E2-C892-43AE-8AF4-BCF5B9407E0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Snip Single Corner Rectangle 12">
            <a:extLst>
              <a:ext uri="{FF2B5EF4-FFF2-40B4-BE49-F238E27FC236}">
                <a16:creationId xmlns:a16="http://schemas.microsoft.com/office/drawing/2014/main" id="{80B559B4-8940-44BF-8B8A-39C3D9E0995C}"/>
              </a:ext>
            </a:extLst>
          </p:cNvPr>
          <p:cNvSpPr/>
          <p:nvPr/>
        </p:nvSpPr>
        <p:spPr>
          <a:xfrm>
            <a:off x="2666909" y="425706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nip Single Corner Rectangle 2">
            <a:extLst>
              <a:ext uri="{FF2B5EF4-FFF2-40B4-BE49-F238E27FC236}">
                <a16:creationId xmlns:a16="http://schemas.microsoft.com/office/drawing/2014/main" id="{D042AB17-3FEA-40FA-9488-A2EE50DA3ECA}"/>
              </a:ext>
            </a:extLst>
          </p:cNvPr>
          <p:cNvSpPr/>
          <p:nvPr/>
        </p:nvSpPr>
        <p:spPr>
          <a:xfrm>
            <a:off x="568491" y="3089702"/>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nip Single Corner Rectangle 11">
            <a:extLst>
              <a:ext uri="{FF2B5EF4-FFF2-40B4-BE49-F238E27FC236}">
                <a16:creationId xmlns:a16="http://schemas.microsoft.com/office/drawing/2014/main" id="{837F54D4-2177-491E-BA7F-58E5664E4F92}"/>
              </a:ext>
            </a:extLst>
          </p:cNvPr>
          <p:cNvSpPr/>
          <p:nvPr/>
        </p:nvSpPr>
        <p:spPr>
          <a:xfrm>
            <a:off x="575487" y="425706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0D19CFD-664F-4544-AA38-411B8261198F}"/>
              </a:ext>
            </a:extLst>
          </p:cNvPr>
          <p:cNvSpPr txBox="1"/>
          <p:nvPr/>
        </p:nvSpPr>
        <p:spPr>
          <a:xfrm>
            <a:off x="641870" y="4400779"/>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10" name="Snip Single Corner Rectangle 20">
            <a:extLst>
              <a:ext uri="{FF2B5EF4-FFF2-40B4-BE49-F238E27FC236}">
                <a16:creationId xmlns:a16="http://schemas.microsoft.com/office/drawing/2014/main" id="{17A7BD66-3B54-4896-A91B-66FB84E03AEA}"/>
              </a:ext>
            </a:extLst>
          </p:cNvPr>
          <p:cNvSpPr/>
          <p:nvPr/>
        </p:nvSpPr>
        <p:spPr>
          <a:xfrm>
            <a:off x="591673" y="5383085"/>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F8EBBB8-4060-46CC-BC04-650CEE6D5CD2}"/>
              </a:ext>
            </a:extLst>
          </p:cNvPr>
          <p:cNvSpPr txBox="1"/>
          <p:nvPr/>
        </p:nvSpPr>
        <p:spPr>
          <a:xfrm>
            <a:off x="2671547" y="4280128"/>
            <a:ext cx="4635852"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12" name="Snip Single Corner Rectangle 3">
            <a:extLst>
              <a:ext uri="{FF2B5EF4-FFF2-40B4-BE49-F238E27FC236}">
                <a16:creationId xmlns:a16="http://schemas.microsoft.com/office/drawing/2014/main" id="{08642090-AF4C-42B5-BF1A-D31C141C755F}"/>
              </a:ext>
            </a:extLst>
          </p:cNvPr>
          <p:cNvSpPr/>
          <p:nvPr/>
        </p:nvSpPr>
        <p:spPr>
          <a:xfrm>
            <a:off x="2660590" y="3089702"/>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Single Corner Rectangle 21">
            <a:extLst>
              <a:ext uri="{FF2B5EF4-FFF2-40B4-BE49-F238E27FC236}">
                <a16:creationId xmlns:a16="http://schemas.microsoft.com/office/drawing/2014/main" id="{21F319B7-9AAF-45CD-8E57-04CBFB81F076}"/>
              </a:ext>
            </a:extLst>
          </p:cNvPr>
          <p:cNvSpPr/>
          <p:nvPr/>
        </p:nvSpPr>
        <p:spPr>
          <a:xfrm>
            <a:off x="2681530" y="5383085"/>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A0EAB1A0-0ED2-4E7B-AA5E-F6325275DAA9}"/>
              </a:ext>
            </a:extLst>
          </p:cNvPr>
          <p:cNvSpPr txBox="1"/>
          <p:nvPr/>
        </p:nvSpPr>
        <p:spPr>
          <a:xfrm>
            <a:off x="644527" y="5540939"/>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5" name="TextBox 14">
            <a:extLst>
              <a:ext uri="{FF2B5EF4-FFF2-40B4-BE49-F238E27FC236}">
                <a16:creationId xmlns:a16="http://schemas.microsoft.com/office/drawing/2014/main" id="{C18CEA39-72DF-4ACA-B87A-4B202E61F027}"/>
              </a:ext>
            </a:extLst>
          </p:cNvPr>
          <p:cNvSpPr txBox="1"/>
          <p:nvPr/>
        </p:nvSpPr>
        <p:spPr>
          <a:xfrm>
            <a:off x="2671547" y="5407825"/>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16" name="TextBox 15">
            <a:extLst>
              <a:ext uri="{FF2B5EF4-FFF2-40B4-BE49-F238E27FC236}">
                <a16:creationId xmlns:a16="http://schemas.microsoft.com/office/drawing/2014/main" id="{829811FE-FF54-4C93-980B-F99917D8DB9C}"/>
              </a:ext>
            </a:extLst>
          </p:cNvPr>
          <p:cNvSpPr txBox="1"/>
          <p:nvPr/>
        </p:nvSpPr>
        <p:spPr>
          <a:xfrm>
            <a:off x="585451" y="3245235"/>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17" name="TextBox 16">
            <a:extLst>
              <a:ext uri="{FF2B5EF4-FFF2-40B4-BE49-F238E27FC236}">
                <a16:creationId xmlns:a16="http://schemas.microsoft.com/office/drawing/2014/main" id="{F59FAED2-17B9-476A-81F6-F20454FA299D}"/>
              </a:ext>
            </a:extLst>
          </p:cNvPr>
          <p:cNvSpPr txBox="1"/>
          <p:nvPr/>
        </p:nvSpPr>
        <p:spPr>
          <a:xfrm>
            <a:off x="2671547" y="3112156"/>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sp>
        <p:nvSpPr>
          <p:cNvPr id="22" name="Oval 21">
            <a:extLst>
              <a:ext uri="{FF2B5EF4-FFF2-40B4-BE49-F238E27FC236}">
                <a16:creationId xmlns:a16="http://schemas.microsoft.com/office/drawing/2014/main" id="{AC87DD6F-96B7-40A2-9E66-EF8504ECF352}"/>
              </a:ext>
            </a:extLst>
          </p:cNvPr>
          <p:cNvSpPr/>
          <p:nvPr/>
        </p:nvSpPr>
        <p:spPr>
          <a:xfrm>
            <a:off x="584668" y="3070659"/>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3" name="Oval 22">
            <a:extLst>
              <a:ext uri="{FF2B5EF4-FFF2-40B4-BE49-F238E27FC236}">
                <a16:creationId xmlns:a16="http://schemas.microsoft.com/office/drawing/2014/main" id="{4FC51F20-38C8-48F7-AA22-B0FFEC0756F7}"/>
              </a:ext>
            </a:extLst>
          </p:cNvPr>
          <p:cNvSpPr/>
          <p:nvPr/>
        </p:nvSpPr>
        <p:spPr>
          <a:xfrm>
            <a:off x="584668" y="424995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4" name="Oval 23">
            <a:extLst>
              <a:ext uri="{FF2B5EF4-FFF2-40B4-BE49-F238E27FC236}">
                <a16:creationId xmlns:a16="http://schemas.microsoft.com/office/drawing/2014/main" id="{7978DBA8-FBBC-4C22-8F36-97B4CEB0D6AD}"/>
              </a:ext>
            </a:extLst>
          </p:cNvPr>
          <p:cNvSpPr/>
          <p:nvPr/>
        </p:nvSpPr>
        <p:spPr>
          <a:xfrm>
            <a:off x="584668" y="5362502"/>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26" name="Picture 25">
            <a:extLst>
              <a:ext uri="{FF2B5EF4-FFF2-40B4-BE49-F238E27FC236}">
                <a16:creationId xmlns:a16="http://schemas.microsoft.com/office/drawing/2014/main" id="{044DD805-EE37-46C9-B431-8C7763CCF9E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40010" y="2961388"/>
            <a:ext cx="540821" cy="540821"/>
          </a:xfrm>
          <a:prstGeom prst="rect">
            <a:avLst/>
          </a:prstGeom>
        </p:spPr>
      </p:pic>
      <p:grpSp>
        <p:nvGrpSpPr>
          <p:cNvPr id="27" name="Group 26">
            <a:extLst>
              <a:ext uri="{FF2B5EF4-FFF2-40B4-BE49-F238E27FC236}">
                <a16:creationId xmlns:a16="http://schemas.microsoft.com/office/drawing/2014/main" id="{54AC0A43-AD79-48A3-880E-054CCAFF3357}"/>
              </a:ext>
            </a:extLst>
          </p:cNvPr>
          <p:cNvGrpSpPr/>
          <p:nvPr/>
        </p:nvGrpSpPr>
        <p:grpSpPr>
          <a:xfrm>
            <a:off x="588731" y="560082"/>
            <a:ext cx="6247739" cy="1180301"/>
            <a:chOff x="516161" y="926769"/>
            <a:chExt cx="6247739" cy="1024128"/>
          </a:xfrm>
        </p:grpSpPr>
        <p:sp>
          <p:nvSpPr>
            <p:cNvPr id="28" name="Snip Single Corner Rectangle 2">
              <a:extLst>
                <a:ext uri="{FF2B5EF4-FFF2-40B4-BE49-F238E27FC236}">
                  <a16:creationId xmlns:a16="http://schemas.microsoft.com/office/drawing/2014/main" id="{C242BFB5-242D-4ED2-BE5D-B684A6134C85}"/>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nip Single Corner Rectangle 3">
              <a:extLst>
                <a:ext uri="{FF2B5EF4-FFF2-40B4-BE49-F238E27FC236}">
                  <a16:creationId xmlns:a16="http://schemas.microsoft.com/office/drawing/2014/main" id="{84315253-0695-42D9-8058-70F862AD5AE3}"/>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AF14D9C5-04A8-4AA4-8C75-7F51C0EAF06B}"/>
              </a:ext>
            </a:extLst>
          </p:cNvPr>
          <p:cNvSpPr txBox="1"/>
          <p:nvPr/>
        </p:nvSpPr>
        <p:spPr>
          <a:xfrm>
            <a:off x="605691" y="832842"/>
            <a:ext cx="1527982" cy="369332"/>
          </a:xfrm>
          <a:prstGeom prst="rect">
            <a:avLst/>
          </a:prstGeom>
          <a:noFill/>
        </p:spPr>
        <p:txBody>
          <a:bodyPr wrap="none" rtlCol="0">
            <a:spAutoFit/>
          </a:bodyPr>
          <a:lstStyle/>
          <a:p>
            <a:r>
              <a:rPr lang="en-US" b="1" dirty="0">
                <a:solidFill>
                  <a:schemeClr val="bg1"/>
                </a:solidFill>
              </a:rPr>
              <a:t>PNF Modeling</a:t>
            </a:r>
          </a:p>
        </p:txBody>
      </p:sp>
      <p:sp>
        <p:nvSpPr>
          <p:cNvPr id="31" name="Oval 30">
            <a:extLst>
              <a:ext uri="{FF2B5EF4-FFF2-40B4-BE49-F238E27FC236}">
                <a16:creationId xmlns:a16="http://schemas.microsoft.com/office/drawing/2014/main" id="{BB8D862D-1611-48DB-9BF9-F8A9BB0739CC}"/>
              </a:ext>
            </a:extLst>
          </p:cNvPr>
          <p:cNvSpPr/>
          <p:nvPr/>
        </p:nvSpPr>
        <p:spPr>
          <a:xfrm>
            <a:off x="590394" y="58841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32" name="Rectangle 31">
            <a:extLst>
              <a:ext uri="{FF2B5EF4-FFF2-40B4-BE49-F238E27FC236}">
                <a16:creationId xmlns:a16="http://schemas.microsoft.com/office/drawing/2014/main" id="{8AB704AD-DE8A-4054-8C86-E0FC5AC8F031}"/>
              </a:ext>
            </a:extLst>
          </p:cNvPr>
          <p:cNvSpPr/>
          <p:nvPr/>
        </p:nvSpPr>
        <p:spPr>
          <a:xfrm>
            <a:off x="134029" y="1929010"/>
            <a:ext cx="404126" cy="447820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661ABF67-53CA-47AE-BDB2-BD52D98E6804}"/>
              </a:ext>
            </a:extLst>
          </p:cNvPr>
          <p:cNvSpPr txBox="1"/>
          <p:nvPr/>
        </p:nvSpPr>
        <p:spPr>
          <a:xfrm rot="16200000">
            <a:off x="-765217" y="5114758"/>
            <a:ext cx="2193229" cy="369332"/>
          </a:xfrm>
          <a:prstGeom prst="rect">
            <a:avLst/>
          </a:prstGeom>
          <a:noFill/>
        </p:spPr>
        <p:txBody>
          <a:bodyPr wrap="none" rtlCol="0">
            <a:spAutoFit/>
          </a:bodyPr>
          <a:lstStyle/>
          <a:p>
            <a:r>
              <a:rPr lang="en-US" b="1" dirty="0">
                <a:solidFill>
                  <a:schemeClr val="bg1"/>
                </a:solidFill>
              </a:rPr>
              <a:t>Run-Time (Instances)</a:t>
            </a:r>
          </a:p>
        </p:txBody>
      </p:sp>
      <p:sp>
        <p:nvSpPr>
          <p:cNvPr id="34" name="Snip Single Corner Rectangle 2">
            <a:extLst>
              <a:ext uri="{FF2B5EF4-FFF2-40B4-BE49-F238E27FC236}">
                <a16:creationId xmlns:a16="http://schemas.microsoft.com/office/drawing/2014/main" id="{645AF172-CE52-4C9F-B7CF-608D30C44271}"/>
              </a:ext>
            </a:extLst>
          </p:cNvPr>
          <p:cNvSpPr/>
          <p:nvPr/>
        </p:nvSpPr>
        <p:spPr>
          <a:xfrm>
            <a:off x="568491" y="192901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nip Single Corner Rectangle 3">
            <a:extLst>
              <a:ext uri="{FF2B5EF4-FFF2-40B4-BE49-F238E27FC236}">
                <a16:creationId xmlns:a16="http://schemas.microsoft.com/office/drawing/2014/main" id="{096D5E09-DD4F-45A8-B901-F45D91BCBBF1}"/>
              </a:ext>
            </a:extLst>
          </p:cNvPr>
          <p:cNvSpPr/>
          <p:nvPr/>
        </p:nvSpPr>
        <p:spPr>
          <a:xfrm>
            <a:off x="2660590" y="192901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DDFEE0E6-D1C0-484C-BDB0-677AC0F6BB02}"/>
              </a:ext>
            </a:extLst>
          </p:cNvPr>
          <p:cNvSpPr txBox="1"/>
          <p:nvPr/>
        </p:nvSpPr>
        <p:spPr>
          <a:xfrm>
            <a:off x="585451" y="2128993"/>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37" name="TextBox 36">
            <a:extLst>
              <a:ext uri="{FF2B5EF4-FFF2-40B4-BE49-F238E27FC236}">
                <a16:creationId xmlns:a16="http://schemas.microsoft.com/office/drawing/2014/main" id="{BE0A1970-BDE5-43D3-8BBA-A08595F4F3E7}"/>
              </a:ext>
            </a:extLst>
          </p:cNvPr>
          <p:cNvSpPr txBox="1"/>
          <p:nvPr/>
        </p:nvSpPr>
        <p:spPr>
          <a:xfrm>
            <a:off x="2671547" y="1951464"/>
            <a:ext cx="4246675" cy="738664"/>
          </a:xfrm>
          <a:prstGeom prst="rect">
            <a:avLst/>
          </a:prstGeom>
          <a:noFill/>
        </p:spPr>
        <p:txBody>
          <a:bodyPr wrap="none" rtlCol="0">
            <a:spAutoFit/>
          </a:bodyPr>
          <a:lstStyle/>
          <a:p>
            <a:pPr lvl="1"/>
            <a:r>
              <a:rPr lang="en-US" sz="1400" b="1" dirty="0">
                <a:latin typeface="Nokia Pure Headline Light" pitchFamily="34" charset="0"/>
              </a:rPr>
              <a:t>PNF Infrastructure Service Declaration </a:t>
            </a:r>
          </a:p>
          <a:p>
            <a:pPr lvl="1"/>
            <a:r>
              <a:rPr lang="en-US" sz="1400" b="1" dirty="0">
                <a:solidFill>
                  <a:srgbClr val="0000CC"/>
                </a:solidFill>
                <a:latin typeface="Nokia Pure Headline Light" pitchFamily="34" charset="0"/>
              </a:rPr>
              <a:t>First part of PNF instantiation</a:t>
            </a:r>
          </a:p>
          <a:p>
            <a:pPr lvl="1"/>
            <a:r>
              <a:rPr lang="en-US" sz="1400" b="1" dirty="0">
                <a:latin typeface="Nokia Pure Headline Light" pitchFamily="34" charset="0"/>
              </a:rPr>
              <a:t>DCAE &amp; AAI Entry with PNF ID (e.g. MAC address)</a:t>
            </a:r>
          </a:p>
        </p:txBody>
      </p:sp>
      <p:sp>
        <p:nvSpPr>
          <p:cNvPr id="38" name="Oval 37">
            <a:extLst>
              <a:ext uri="{FF2B5EF4-FFF2-40B4-BE49-F238E27FC236}">
                <a16:creationId xmlns:a16="http://schemas.microsoft.com/office/drawing/2014/main" id="{D5C5CB79-01A2-4AE1-97AC-16BF38414405}"/>
              </a:ext>
            </a:extLst>
          </p:cNvPr>
          <p:cNvSpPr/>
          <p:nvPr/>
        </p:nvSpPr>
        <p:spPr>
          <a:xfrm>
            <a:off x="599182" y="190996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39" name="Rectangle 38">
            <a:extLst>
              <a:ext uri="{FF2B5EF4-FFF2-40B4-BE49-F238E27FC236}">
                <a16:creationId xmlns:a16="http://schemas.microsoft.com/office/drawing/2014/main" id="{9E643D99-1BEE-440D-8889-46DF52F5C478}"/>
              </a:ext>
            </a:extLst>
          </p:cNvPr>
          <p:cNvSpPr/>
          <p:nvPr/>
        </p:nvSpPr>
        <p:spPr>
          <a:xfrm>
            <a:off x="134717" y="56609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8A1A2901-1ED6-44E6-9B18-77F23C920119}"/>
              </a:ext>
            </a:extLst>
          </p:cNvPr>
          <p:cNvSpPr txBox="1"/>
          <p:nvPr/>
        </p:nvSpPr>
        <p:spPr>
          <a:xfrm rot="16200000">
            <a:off x="-370878" y="930212"/>
            <a:ext cx="1404552" cy="369332"/>
          </a:xfrm>
          <a:prstGeom prst="rect">
            <a:avLst/>
          </a:prstGeom>
          <a:noFill/>
        </p:spPr>
        <p:txBody>
          <a:bodyPr wrap="none" rtlCol="0">
            <a:spAutoFit/>
          </a:bodyPr>
          <a:lstStyle/>
          <a:p>
            <a:r>
              <a:rPr lang="en-US" b="1" dirty="0">
                <a:solidFill>
                  <a:schemeClr val="bg1"/>
                </a:solidFill>
              </a:rPr>
              <a:t>Design Time</a:t>
            </a:r>
          </a:p>
        </p:txBody>
      </p:sp>
      <p:sp>
        <p:nvSpPr>
          <p:cNvPr id="41" name="TextBox 40">
            <a:extLst>
              <a:ext uri="{FF2B5EF4-FFF2-40B4-BE49-F238E27FC236}">
                <a16:creationId xmlns:a16="http://schemas.microsoft.com/office/drawing/2014/main" id="{1598625A-A770-4C11-B7E1-B7C4544A54D0}"/>
              </a:ext>
            </a:extLst>
          </p:cNvPr>
          <p:cNvSpPr txBox="1"/>
          <p:nvPr/>
        </p:nvSpPr>
        <p:spPr>
          <a:xfrm>
            <a:off x="2693654" y="629913"/>
            <a:ext cx="3283271"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2" name="Group 41">
            <a:extLst>
              <a:ext uri="{FF2B5EF4-FFF2-40B4-BE49-F238E27FC236}">
                <a16:creationId xmlns:a16="http://schemas.microsoft.com/office/drawing/2014/main" id="{F9ADF5BD-3830-471B-A7C3-60819B31AF70}"/>
              </a:ext>
            </a:extLst>
          </p:cNvPr>
          <p:cNvGrpSpPr/>
          <p:nvPr/>
        </p:nvGrpSpPr>
        <p:grpSpPr>
          <a:xfrm>
            <a:off x="1616184" y="4273353"/>
            <a:ext cx="945329" cy="225343"/>
            <a:chOff x="1524814" y="5809921"/>
            <a:chExt cx="945329" cy="225343"/>
          </a:xfrm>
        </p:grpSpPr>
        <p:pic>
          <p:nvPicPr>
            <p:cNvPr id="43" name="Picture 42">
              <a:extLst>
                <a:ext uri="{FF2B5EF4-FFF2-40B4-BE49-F238E27FC236}">
                  <a16:creationId xmlns:a16="http://schemas.microsoft.com/office/drawing/2014/main" id="{74715C9E-6F3A-4024-BFC2-2A3F39CFDA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4" name="Picture 43">
              <a:extLst>
                <a:ext uri="{FF2B5EF4-FFF2-40B4-BE49-F238E27FC236}">
                  <a16:creationId xmlns:a16="http://schemas.microsoft.com/office/drawing/2014/main" id="{037F6580-C5C5-436E-9F21-7E037B85D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5" name="Group 44">
            <a:extLst>
              <a:ext uri="{FF2B5EF4-FFF2-40B4-BE49-F238E27FC236}">
                <a16:creationId xmlns:a16="http://schemas.microsoft.com/office/drawing/2014/main" id="{39FC1A76-038A-43D2-AA88-842CFE9BEF54}"/>
              </a:ext>
            </a:extLst>
          </p:cNvPr>
          <p:cNvGrpSpPr/>
          <p:nvPr/>
        </p:nvGrpSpPr>
        <p:grpSpPr>
          <a:xfrm>
            <a:off x="2219318" y="5356212"/>
            <a:ext cx="434754" cy="438714"/>
            <a:chOff x="2102466" y="7349988"/>
            <a:chExt cx="434754" cy="438714"/>
          </a:xfrm>
        </p:grpSpPr>
        <p:pic>
          <p:nvPicPr>
            <p:cNvPr id="46" name="Picture 45">
              <a:extLst>
                <a:ext uri="{FF2B5EF4-FFF2-40B4-BE49-F238E27FC236}">
                  <a16:creationId xmlns:a16="http://schemas.microsoft.com/office/drawing/2014/main" id="{3F96B3D3-5463-4ED1-8F03-92AA3A0D09D9}"/>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47" name="Picture 46">
              <a:extLst>
                <a:ext uri="{FF2B5EF4-FFF2-40B4-BE49-F238E27FC236}">
                  <a16:creationId xmlns:a16="http://schemas.microsoft.com/office/drawing/2014/main" id="{85B63153-87DB-4664-B03A-855C2E9DB0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8" name="Group 47">
            <a:extLst>
              <a:ext uri="{FF2B5EF4-FFF2-40B4-BE49-F238E27FC236}">
                <a16:creationId xmlns:a16="http://schemas.microsoft.com/office/drawing/2014/main" id="{AF2FD0A8-9115-4526-92C6-54DFE81FCE10}"/>
              </a:ext>
            </a:extLst>
          </p:cNvPr>
          <p:cNvGrpSpPr/>
          <p:nvPr/>
        </p:nvGrpSpPr>
        <p:grpSpPr>
          <a:xfrm>
            <a:off x="1661008" y="1935401"/>
            <a:ext cx="945329" cy="225343"/>
            <a:chOff x="1524814" y="5809921"/>
            <a:chExt cx="945329" cy="225343"/>
          </a:xfrm>
        </p:grpSpPr>
        <p:pic>
          <p:nvPicPr>
            <p:cNvPr id="49" name="Picture 48">
              <a:extLst>
                <a:ext uri="{FF2B5EF4-FFF2-40B4-BE49-F238E27FC236}">
                  <a16:creationId xmlns:a16="http://schemas.microsoft.com/office/drawing/2014/main" id="{49E662EB-F403-44D0-8410-D471EBF98F6B}"/>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0" name="Picture 49">
              <a:extLst>
                <a:ext uri="{FF2B5EF4-FFF2-40B4-BE49-F238E27FC236}">
                  <a16:creationId xmlns:a16="http://schemas.microsoft.com/office/drawing/2014/main" id="{BC4C6BD5-0256-4C93-A9F7-9CE8932E5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1" name="Group 50">
            <a:extLst>
              <a:ext uri="{FF2B5EF4-FFF2-40B4-BE49-F238E27FC236}">
                <a16:creationId xmlns:a16="http://schemas.microsoft.com/office/drawing/2014/main" id="{64F2D77F-F354-432D-AF81-9416BAC53C18}"/>
              </a:ext>
            </a:extLst>
          </p:cNvPr>
          <p:cNvGrpSpPr/>
          <p:nvPr/>
        </p:nvGrpSpPr>
        <p:grpSpPr>
          <a:xfrm>
            <a:off x="1666960" y="614589"/>
            <a:ext cx="945329" cy="225343"/>
            <a:chOff x="1524814" y="5809921"/>
            <a:chExt cx="945329" cy="225343"/>
          </a:xfrm>
        </p:grpSpPr>
        <p:pic>
          <p:nvPicPr>
            <p:cNvPr id="52" name="Picture 51">
              <a:extLst>
                <a:ext uri="{FF2B5EF4-FFF2-40B4-BE49-F238E27FC236}">
                  <a16:creationId xmlns:a16="http://schemas.microsoft.com/office/drawing/2014/main" id="{CE1BC9DE-0598-45B9-97D2-0DE3B13F7F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3" name="Picture 52">
              <a:extLst>
                <a:ext uri="{FF2B5EF4-FFF2-40B4-BE49-F238E27FC236}">
                  <a16:creationId xmlns:a16="http://schemas.microsoft.com/office/drawing/2014/main" id="{452BFA79-1729-42BC-BFC0-3C7D098F3D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4" name="Group 53">
            <a:extLst>
              <a:ext uri="{FF2B5EF4-FFF2-40B4-BE49-F238E27FC236}">
                <a16:creationId xmlns:a16="http://schemas.microsoft.com/office/drawing/2014/main" id="{2D4FBA21-55C0-4E50-A074-EEFB4CB3BF5B}"/>
              </a:ext>
            </a:extLst>
          </p:cNvPr>
          <p:cNvGrpSpPr/>
          <p:nvPr/>
        </p:nvGrpSpPr>
        <p:grpSpPr>
          <a:xfrm>
            <a:off x="6321929" y="2683541"/>
            <a:ext cx="449943" cy="422046"/>
            <a:chOff x="2390787" y="8313197"/>
            <a:chExt cx="449943" cy="422046"/>
          </a:xfrm>
        </p:grpSpPr>
        <p:sp>
          <p:nvSpPr>
            <p:cNvPr id="55" name="Hexagon 54">
              <a:extLst>
                <a:ext uri="{FF2B5EF4-FFF2-40B4-BE49-F238E27FC236}">
                  <a16:creationId xmlns:a16="http://schemas.microsoft.com/office/drawing/2014/main" id="{DBA21CE7-7A3D-4C05-B295-37D72E453111}"/>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55">
              <a:extLst>
                <a:ext uri="{FF2B5EF4-FFF2-40B4-BE49-F238E27FC236}">
                  <a16:creationId xmlns:a16="http://schemas.microsoft.com/office/drawing/2014/main" id="{7ACDE58B-2D53-4F91-AEA0-95ED64230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57" name="Group 56">
            <a:extLst>
              <a:ext uri="{FF2B5EF4-FFF2-40B4-BE49-F238E27FC236}">
                <a16:creationId xmlns:a16="http://schemas.microsoft.com/office/drawing/2014/main" id="{EE44B8EB-E3BF-44C3-98A3-15DEEE48CA6A}"/>
              </a:ext>
            </a:extLst>
          </p:cNvPr>
          <p:cNvGrpSpPr/>
          <p:nvPr/>
        </p:nvGrpSpPr>
        <p:grpSpPr>
          <a:xfrm>
            <a:off x="3424129" y="2701528"/>
            <a:ext cx="335348" cy="246221"/>
            <a:chOff x="447635" y="1676508"/>
            <a:chExt cx="335348" cy="246221"/>
          </a:xfrm>
        </p:grpSpPr>
        <p:sp>
          <p:nvSpPr>
            <p:cNvPr id="58" name="Oval 57">
              <a:extLst>
                <a:ext uri="{FF2B5EF4-FFF2-40B4-BE49-F238E27FC236}">
                  <a16:creationId xmlns:a16="http://schemas.microsoft.com/office/drawing/2014/main" id="{1F5868F1-1F7A-40C6-A3C3-A2BC020C820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9" name="TextBox 58">
              <a:extLst>
                <a:ext uri="{FF2B5EF4-FFF2-40B4-BE49-F238E27FC236}">
                  <a16:creationId xmlns:a16="http://schemas.microsoft.com/office/drawing/2014/main" id="{2FBF589E-C6E0-4498-88F2-8CF1AE86C08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60" name="Group 59">
            <a:extLst>
              <a:ext uri="{FF2B5EF4-FFF2-40B4-BE49-F238E27FC236}">
                <a16:creationId xmlns:a16="http://schemas.microsoft.com/office/drawing/2014/main" id="{8BAA52FE-13E2-4B93-AF6C-F758FEF103F5}"/>
              </a:ext>
            </a:extLst>
          </p:cNvPr>
          <p:cNvGrpSpPr/>
          <p:nvPr/>
        </p:nvGrpSpPr>
        <p:grpSpPr>
          <a:xfrm>
            <a:off x="3177834" y="2701528"/>
            <a:ext cx="335348" cy="246221"/>
            <a:chOff x="447635" y="1676508"/>
            <a:chExt cx="335348" cy="246221"/>
          </a:xfrm>
        </p:grpSpPr>
        <p:sp>
          <p:nvSpPr>
            <p:cNvPr id="61" name="Oval 60">
              <a:extLst>
                <a:ext uri="{FF2B5EF4-FFF2-40B4-BE49-F238E27FC236}">
                  <a16:creationId xmlns:a16="http://schemas.microsoft.com/office/drawing/2014/main" id="{195B4337-F460-4B22-850C-36C464A67D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TextBox 61">
              <a:extLst>
                <a:ext uri="{FF2B5EF4-FFF2-40B4-BE49-F238E27FC236}">
                  <a16:creationId xmlns:a16="http://schemas.microsoft.com/office/drawing/2014/main" id="{7F41251D-381D-47F3-8141-30EAE49A7E1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63" name="Group 62">
            <a:extLst>
              <a:ext uri="{FF2B5EF4-FFF2-40B4-BE49-F238E27FC236}">
                <a16:creationId xmlns:a16="http://schemas.microsoft.com/office/drawing/2014/main" id="{F329942E-D669-41E2-AEEA-B60145FAB219}"/>
              </a:ext>
            </a:extLst>
          </p:cNvPr>
          <p:cNvGrpSpPr/>
          <p:nvPr/>
        </p:nvGrpSpPr>
        <p:grpSpPr>
          <a:xfrm>
            <a:off x="3916719" y="2701528"/>
            <a:ext cx="335348" cy="246221"/>
            <a:chOff x="447635" y="1676508"/>
            <a:chExt cx="335348" cy="246221"/>
          </a:xfrm>
        </p:grpSpPr>
        <p:sp>
          <p:nvSpPr>
            <p:cNvPr id="64" name="Oval 63">
              <a:extLst>
                <a:ext uri="{FF2B5EF4-FFF2-40B4-BE49-F238E27FC236}">
                  <a16:creationId xmlns:a16="http://schemas.microsoft.com/office/drawing/2014/main" id="{F07C1CBC-E5DB-479A-8C33-D999FFFC6A0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5" name="TextBox 64">
              <a:extLst>
                <a:ext uri="{FF2B5EF4-FFF2-40B4-BE49-F238E27FC236}">
                  <a16:creationId xmlns:a16="http://schemas.microsoft.com/office/drawing/2014/main" id="{20B383C4-E337-4B04-A092-9532FB1AAD0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66" name="Group 65">
            <a:extLst>
              <a:ext uri="{FF2B5EF4-FFF2-40B4-BE49-F238E27FC236}">
                <a16:creationId xmlns:a16="http://schemas.microsoft.com/office/drawing/2014/main" id="{133A2D87-8F99-4CAF-A66A-C5D3947B41D2}"/>
              </a:ext>
            </a:extLst>
          </p:cNvPr>
          <p:cNvGrpSpPr/>
          <p:nvPr/>
        </p:nvGrpSpPr>
        <p:grpSpPr>
          <a:xfrm>
            <a:off x="3670424" y="2698825"/>
            <a:ext cx="335348" cy="246221"/>
            <a:chOff x="447635" y="1676508"/>
            <a:chExt cx="335348" cy="246221"/>
          </a:xfrm>
        </p:grpSpPr>
        <p:sp>
          <p:nvSpPr>
            <p:cNvPr id="67" name="Oval 66">
              <a:extLst>
                <a:ext uri="{FF2B5EF4-FFF2-40B4-BE49-F238E27FC236}">
                  <a16:creationId xmlns:a16="http://schemas.microsoft.com/office/drawing/2014/main" id="{0E9D8CEF-D215-4158-B1D3-B4CE5EB8721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8" name="TextBox 67">
              <a:extLst>
                <a:ext uri="{FF2B5EF4-FFF2-40B4-BE49-F238E27FC236}">
                  <a16:creationId xmlns:a16="http://schemas.microsoft.com/office/drawing/2014/main" id="{71EC3030-57A4-4F96-855A-57F77891194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69" name="Group 68">
            <a:extLst>
              <a:ext uri="{FF2B5EF4-FFF2-40B4-BE49-F238E27FC236}">
                <a16:creationId xmlns:a16="http://schemas.microsoft.com/office/drawing/2014/main" id="{19312863-A011-4E34-A0E1-5697245D7A7E}"/>
              </a:ext>
            </a:extLst>
          </p:cNvPr>
          <p:cNvGrpSpPr/>
          <p:nvPr/>
        </p:nvGrpSpPr>
        <p:grpSpPr>
          <a:xfrm>
            <a:off x="4409311" y="2701528"/>
            <a:ext cx="335348" cy="246221"/>
            <a:chOff x="447635" y="1676508"/>
            <a:chExt cx="335348" cy="246221"/>
          </a:xfrm>
        </p:grpSpPr>
        <p:sp>
          <p:nvSpPr>
            <p:cNvPr id="70" name="Oval 69">
              <a:extLst>
                <a:ext uri="{FF2B5EF4-FFF2-40B4-BE49-F238E27FC236}">
                  <a16:creationId xmlns:a16="http://schemas.microsoft.com/office/drawing/2014/main" id="{B1BF346C-810A-40E8-9C0A-0B4BB0F5523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1" name="TextBox 70">
              <a:extLst>
                <a:ext uri="{FF2B5EF4-FFF2-40B4-BE49-F238E27FC236}">
                  <a16:creationId xmlns:a16="http://schemas.microsoft.com/office/drawing/2014/main" id="{CCAB3C15-3939-478B-A235-D304B0807E0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72" name="Group 71">
            <a:extLst>
              <a:ext uri="{FF2B5EF4-FFF2-40B4-BE49-F238E27FC236}">
                <a16:creationId xmlns:a16="http://schemas.microsoft.com/office/drawing/2014/main" id="{A9D51BFC-69F8-4AF6-BC35-D52E5BEE67F9}"/>
              </a:ext>
            </a:extLst>
          </p:cNvPr>
          <p:cNvGrpSpPr/>
          <p:nvPr/>
        </p:nvGrpSpPr>
        <p:grpSpPr>
          <a:xfrm>
            <a:off x="4163014" y="2701528"/>
            <a:ext cx="335348" cy="246221"/>
            <a:chOff x="447635" y="1676508"/>
            <a:chExt cx="335348" cy="246221"/>
          </a:xfrm>
        </p:grpSpPr>
        <p:sp>
          <p:nvSpPr>
            <p:cNvPr id="73" name="Oval 72">
              <a:extLst>
                <a:ext uri="{FF2B5EF4-FFF2-40B4-BE49-F238E27FC236}">
                  <a16:creationId xmlns:a16="http://schemas.microsoft.com/office/drawing/2014/main" id="{E7A88BBC-DE24-40D9-A59E-2B51284DF85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4" name="TextBox 73">
              <a:extLst>
                <a:ext uri="{FF2B5EF4-FFF2-40B4-BE49-F238E27FC236}">
                  <a16:creationId xmlns:a16="http://schemas.microsoft.com/office/drawing/2014/main" id="{41880171-4676-4E12-806D-CF3C06BBED8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75" name="Group 74">
            <a:extLst>
              <a:ext uri="{FF2B5EF4-FFF2-40B4-BE49-F238E27FC236}">
                <a16:creationId xmlns:a16="http://schemas.microsoft.com/office/drawing/2014/main" id="{EE00A718-7051-46F8-9A03-6E699F321E44}"/>
              </a:ext>
            </a:extLst>
          </p:cNvPr>
          <p:cNvGrpSpPr/>
          <p:nvPr/>
        </p:nvGrpSpPr>
        <p:grpSpPr>
          <a:xfrm>
            <a:off x="2931539" y="2701528"/>
            <a:ext cx="335348" cy="246221"/>
            <a:chOff x="447635" y="1676508"/>
            <a:chExt cx="335348" cy="246221"/>
          </a:xfrm>
        </p:grpSpPr>
        <p:sp>
          <p:nvSpPr>
            <p:cNvPr id="76" name="Oval 75">
              <a:extLst>
                <a:ext uri="{FF2B5EF4-FFF2-40B4-BE49-F238E27FC236}">
                  <a16:creationId xmlns:a16="http://schemas.microsoft.com/office/drawing/2014/main" id="{1EDF5126-625F-45C5-8058-7CC9F123B1A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7" name="TextBox 76">
              <a:extLst>
                <a:ext uri="{FF2B5EF4-FFF2-40B4-BE49-F238E27FC236}">
                  <a16:creationId xmlns:a16="http://schemas.microsoft.com/office/drawing/2014/main" id="{21A4C3AB-8551-4031-ABCC-5F14EDF9F99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78" name="Group 77">
            <a:extLst>
              <a:ext uri="{FF2B5EF4-FFF2-40B4-BE49-F238E27FC236}">
                <a16:creationId xmlns:a16="http://schemas.microsoft.com/office/drawing/2014/main" id="{90579B5F-9E2C-4DBE-B8CA-5A10A0050862}"/>
              </a:ext>
            </a:extLst>
          </p:cNvPr>
          <p:cNvGrpSpPr/>
          <p:nvPr/>
        </p:nvGrpSpPr>
        <p:grpSpPr>
          <a:xfrm>
            <a:off x="2685244" y="2701528"/>
            <a:ext cx="335348" cy="246221"/>
            <a:chOff x="447635" y="1676508"/>
            <a:chExt cx="335348" cy="246221"/>
          </a:xfrm>
        </p:grpSpPr>
        <p:sp>
          <p:nvSpPr>
            <p:cNvPr id="79" name="Oval 78">
              <a:extLst>
                <a:ext uri="{FF2B5EF4-FFF2-40B4-BE49-F238E27FC236}">
                  <a16:creationId xmlns:a16="http://schemas.microsoft.com/office/drawing/2014/main" id="{6AB1066D-FB13-43B5-97CD-63AC5BEB6F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0" name="TextBox 79">
              <a:extLst>
                <a:ext uri="{FF2B5EF4-FFF2-40B4-BE49-F238E27FC236}">
                  <a16:creationId xmlns:a16="http://schemas.microsoft.com/office/drawing/2014/main" id="{E1E573FE-2FA8-4CC7-86A1-B7ADFE030BF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1" name="Group 80">
            <a:extLst>
              <a:ext uri="{FF2B5EF4-FFF2-40B4-BE49-F238E27FC236}">
                <a16:creationId xmlns:a16="http://schemas.microsoft.com/office/drawing/2014/main" id="{4D7CC3C9-5D55-44BB-844A-47F42D9CC3C0}"/>
              </a:ext>
            </a:extLst>
          </p:cNvPr>
          <p:cNvGrpSpPr/>
          <p:nvPr/>
        </p:nvGrpSpPr>
        <p:grpSpPr>
          <a:xfrm>
            <a:off x="2939541" y="5026618"/>
            <a:ext cx="335348" cy="246221"/>
            <a:chOff x="447635" y="1676508"/>
            <a:chExt cx="335348" cy="246221"/>
          </a:xfrm>
        </p:grpSpPr>
        <p:sp>
          <p:nvSpPr>
            <p:cNvPr id="82" name="Oval 81">
              <a:extLst>
                <a:ext uri="{FF2B5EF4-FFF2-40B4-BE49-F238E27FC236}">
                  <a16:creationId xmlns:a16="http://schemas.microsoft.com/office/drawing/2014/main" id="{026555CD-4B61-4D17-A0AF-3DC57CD9C72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3" name="TextBox 82">
              <a:extLst>
                <a:ext uri="{FF2B5EF4-FFF2-40B4-BE49-F238E27FC236}">
                  <a16:creationId xmlns:a16="http://schemas.microsoft.com/office/drawing/2014/main" id="{88C06C9B-28AB-4A15-B151-7D74540A0A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4" name="Group 83">
            <a:extLst>
              <a:ext uri="{FF2B5EF4-FFF2-40B4-BE49-F238E27FC236}">
                <a16:creationId xmlns:a16="http://schemas.microsoft.com/office/drawing/2014/main" id="{9AC135DF-0676-44EE-BFC0-F28EF09478BA}"/>
              </a:ext>
            </a:extLst>
          </p:cNvPr>
          <p:cNvGrpSpPr/>
          <p:nvPr/>
        </p:nvGrpSpPr>
        <p:grpSpPr>
          <a:xfrm>
            <a:off x="2693246" y="5026618"/>
            <a:ext cx="335348" cy="246221"/>
            <a:chOff x="447635" y="1676508"/>
            <a:chExt cx="335348" cy="246221"/>
          </a:xfrm>
        </p:grpSpPr>
        <p:sp>
          <p:nvSpPr>
            <p:cNvPr id="85" name="Oval 84">
              <a:extLst>
                <a:ext uri="{FF2B5EF4-FFF2-40B4-BE49-F238E27FC236}">
                  <a16:creationId xmlns:a16="http://schemas.microsoft.com/office/drawing/2014/main" id="{FBCD24FA-E5E4-43B0-8FB2-CF7E93109A1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7D423E00-D842-46D6-8110-6D4C65A4678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87" name="Group 86">
            <a:extLst>
              <a:ext uri="{FF2B5EF4-FFF2-40B4-BE49-F238E27FC236}">
                <a16:creationId xmlns:a16="http://schemas.microsoft.com/office/drawing/2014/main" id="{0E8A0705-F4AE-4D73-95B0-AABB31D47CE4}"/>
              </a:ext>
            </a:extLst>
          </p:cNvPr>
          <p:cNvGrpSpPr/>
          <p:nvPr/>
        </p:nvGrpSpPr>
        <p:grpSpPr>
          <a:xfrm>
            <a:off x="3432131" y="5026618"/>
            <a:ext cx="335348" cy="246221"/>
            <a:chOff x="447635" y="1676508"/>
            <a:chExt cx="335348" cy="246221"/>
          </a:xfrm>
        </p:grpSpPr>
        <p:sp>
          <p:nvSpPr>
            <p:cNvPr id="88" name="Oval 87">
              <a:extLst>
                <a:ext uri="{FF2B5EF4-FFF2-40B4-BE49-F238E27FC236}">
                  <a16:creationId xmlns:a16="http://schemas.microsoft.com/office/drawing/2014/main" id="{EB12B72F-91B7-4247-8F90-E71AF5431CA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7D7ECD90-A1D5-4CC6-9C68-F5B6BFBC043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90" name="Group 89">
            <a:extLst>
              <a:ext uri="{FF2B5EF4-FFF2-40B4-BE49-F238E27FC236}">
                <a16:creationId xmlns:a16="http://schemas.microsoft.com/office/drawing/2014/main" id="{85725765-7050-45B9-80A4-E0E88875057B}"/>
              </a:ext>
            </a:extLst>
          </p:cNvPr>
          <p:cNvGrpSpPr/>
          <p:nvPr/>
        </p:nvGrpSpPr>
        <p:grpSpPr>
          <a:xfrm>
            <a:off x="3185836" y="5023915"/>
            <a:ext cx="335348" cy="246221"/>
            <a:chOff x="447635" y="1676508"/>
            <a:chExt cx="335348" cy="246221"/>
          </a:xfrm>
        </p:grpSpPr>
        <p:sp>
          <p:nvSpPr>
            <p:cNvPr id="91" name="Oval 90">
              <a:extLst>
                <a:ext uri="{FF2B5EF4-FFF2-40B4-BE49-F238E27FC236}">
                  <a16:creationId xmlns:a16="http://schemas.microsoft.com/office/drawing/2014/main" id="{06BC42FF-8F17-49F2-B937-48D6BBFBC8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2" name="TextBox 91">
              <a:extLst>
                <a:ext uri="{FF2B5EF4-FFF2-40B4-BE49-F238E27FC236}">
                  <a16:creationId xmlns:a16="http://schemas.microsoft.com/office/drawing/2014/main" id="{166E70EE-7770-4595-8D81-D8AE8F64556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93" name="Group 92">
            <a:extLst>
              <a:ext uri="{FF2B5EF4-FFF2-40B4-BE49-F238E27FC236}">
                <a16:creationId xmlns:a16="http://schemas.microsoft.com/office/drawing/2014/main" id="{1BB29567-08CF-46A8-91C6-04DFD7E5C222}"/>
              </a:ext>
            </a:extLst>
          </p:cNvPr>
          <p:cNvGrpSpPr/>
          <p:nvPr/>
        </p:nvGrpSpPr>
        <p:grpSpPr>
          <a:xfrm>
            <a:off x="3924723" y="5026618"/>
            <a:ext cx="335348" cy="246221"/>
            <a:chOff x="447635" y="1676508"/>
            <a:chExt cx="335348" cy="246221"/>
          </a:xfrm>
        </p:grpSpPr>
        <p:sp>
          <p:nvSpPr>
            <p:cNvPr id="94" name="Oval 93">
              <a:extLst>
                <a:ext uri="{FF2B5EF4-FFF2-40B4-BE49-F238E27FC236}">
                  <a16:creationId xmlns:a16="http://schemas.microsoft.com/office/drawing/2014/main" id="{A46FA7E3-1C47-40E4-8DF5-DBCF428A65D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5" name="TextBox 94">
              <a:extLst>
                <a:ext uri="{FF2B5EF4-FFF2-40B4-BE49-F238E27FC236}">
                  <a16:creationId xmlns:a16="http://schemas.microsoft.com/office/drawing/2014/main" id="{71494407-8B3A-40B3-B639-447B597AA4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96" name="Group 95">
            <a:extLst>
              <a:ext uri="{FF2B5EF4-FFF2-40B4-BE49-F238E27FC236}">
                <a16:creationId xmlns:a16="http://schemas.microsoft.com/office/drawing/2014/main" id="{D407D7F5-498E-4CD4-9851-B8A7265AE81A}"/>
              </a:ext>
            </a:extLst>
          </p:cNvPr>
          <p:cNvGrpSpPr/>
          <p:nvPr/>
        </p:nvGrpSpPr>
        <p:grpSpPr>
          <a:xfrm>
            <a:off x="3678426" y="5026618"/>
            <a:ext cx="335348" cy="246221"/>
            <a:chOff x="447635" y="1676508"/>
            <a:chExt cx="335348" cy="246221"/>
          </a:xfrm>
        </p:grpSpPr>
        <p:sp>
          <p:nvSpPr>
            <p:cNvPr id="97" name="Oval 96">
              <a:extLst>
                <a:ext uri="{FF2B5EF4-FFF2-40B4-BE49-F238E27FC236}">
                  <a16:creationId xmlns:a16="http://schemas.microsoft.com/office/drawing/2014/main" id="{CDF0A67C-00DA-4E22-8404-2D763287CFC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F13676B9-730C-4C33-8C88-F0596455BA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99" name="Group 98">
            <a:extLst>
              <a:ext uri="{FF2B5EF4-FFF2-40B4-BE49-F238E27FC236}">
                <a16:creationId xmlns:a16="http://schemas.microsoft.com/office/drawing/2014/main" id="{4F306312-1701-4243-8926-BA230F67AF07}"/>
              </a:ext>
            </a:extLst>
          </p:cNvPr>
          <p:cNvGrpSpPr/>
          <p:nvPr/>
        </p:nvGrpSpPr>
        <p:grpSpPr>
          <a:xfrm>
            <a:off x="4159360" y="5020971"/>
            <a:ext cx="335348" cy="246221"/>
            <a:chOff x="447635" y="1676508"/>
            <a:chExt cx="335348" cy="246221"/>
          </a:xfrm>
        </p:grpSpPr>
        <p:sp>
          <p:nvSpPr>
            <p:cNvPr id="100" name="Oval 99">
              <a:extLst>
                <a:ext uri="{FF2B5EF4-FFF2-40B4-BE49-F238E27FC236}">
                  <a16:creationId xmlns:a16="http://schemas.microsoft.com/office/drawing/2014/main" id="{201DE6DC-BCFC-4CF2-BBDB-7E0CA30F455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1" name="TextBox 100">
              <a:extLst>
                <a:ext uri="{FF2B5EF4-FFF2-40B4-BE49-F238E27FC236}">
                  <a16:creationId xmlns:a16="http://schemas.microsoft.com/office/drawing/2014/main" id="{49A0FDC1-9DA0-4ED1-90AE-62C06E867E3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02" name="Group 101">
            <a:extLst>
              <a:ext uri="{FF2B5EF4-FFF2-40B4-BE49-F238E27FC236}">
                <a16:creationId xmlns:a16="http://schemas.microsoft.com/office/drawing/2014/main" id="{9B26D5C1-50B2-4B34-98F0-C33D199BA59E}"/>
              </a:ext>
            </a:extLst>
          </p:cNvPr>
          <p:cNvGrpSpPr/>
          <p:nvPr/>
        </p:nvGrpSpPr>
        <p:grpSpPr>
          <a:xfrm>
            <a:off x="3235781" y="6123260"/>
            <a:ext cx="335348" cy="246221"/>
            <a:chOff x="447635" y="1676508"/>
            <a:chExt cx="335348" cy="246221"/>
          </a:xfrm>
        </p:grpSpPr>
        <p:sp>
          <p:nvSpPr>
            <p:cNvPr id="103" name="Oval 102">
              <a:extLst>
                <a:ext uri="{FF2B5EF4-FFF2-40B4-BE49-F238E27FC236}">
                  <a16:creationId xmlns:a16="http://schemas.microsoft.com/office/drawing/2014/main" id="{A0F51DEC-BF22-42BA-97C5-7DBC170C5C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4" name="TextBox 103">
              <a:extLst>
                <a:ext uri="{FF2B5EF4-FFF2-40B4-BE49-F238E27FC236}">
                  <a16:creationId xmlns:a16="http://schemas.microsoft.com/office/drawing/2014/main" id="{9B794A87-602B-46BF-A585-D1BF96C112E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05" name="Group 104">
            <a:extLst>
              <a:ext uri="{FF2B5EF4-FFF2-40B4-BE49-F238E27FC236}">
                <a16:creationId xmlns:a16="http://schemas.microsoft.com/office/drawing/2014/main" id="{8DAF0454-0D6F-4B91-AB6D-ED8133B6E35E}"/>
              </a:ext>
            </a:extLst>
          </p:cNvPr>
          <p:cNvGrpSpPr/>
          <p:nvPr/>
        </p:nvGrpSpPr>
        <p:grpSpPr>
          <a:xfrm>
            <a:off x="2961914" y="6123260"/>
            <a:ext cx="335348" cy="246221"/>
            <a:chOff x="447635" y="1676508"/>
            <a:chExt cx="335348" cy="246221"/>
          </a:xfrm>
        </p:grpSpPr>
        <p:sp>
          <p:nvSpPr>
            <p:cNvPr id="106" name="Oval 105">
              <a:extLst>
                <a:ext uri="{FF2B5EF4-FFF2-40B4-BE49-F238E27FC236}">
                  <a16:creationId xmlns:a16="http://schemas.microsoft.com/office/drawing/2014/main" id="{08D0CCC6-2DFD-46AB-9C25-C4D26CD8864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7" name="TextBox 106">
              <a:extLst>
                <a:ext uri="{FF2B5EF4-FFF2-40B4-BE49-F238E27FC236}">
                  <a16:creationId xmlns:a16="http://schemas.microsoft.com/office/drawing/2014/main" id="{757E18C9-ADAE-4B1F-8713-33D91E6B906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08" name="Group 107">
            <a:extLst>
              <a:ext uri="{FF2B5EF4-FFF2-40B4-BE49-F238E27FC236}">
                <a16:creationId xmlns:a16="http://schemas.microsoft.com/office/drawing/2014/main" id="{63E20E95-A544-4C86-9E3A-AD8AB1109245}"/>
              </a:ext>
            </a:extLst>
          </p:cNvPr>
          <p:cNvGrpSpPr/>
          <p:nvPr/>
        </p:nvGrpSpPr>
        <p:grpSpPr>
          <a:xfrm>
            <a:off x="3509648" y="6123260"/>
            <a:ext cx="335348" cy="246221"/>
            <a:chOff x="447635" y="1676508"/>
            <a:chExt cx="335348" cy="246221"/>
          </a:xfrm>
        </p:grpSpPr>
        <p:sp>
          <p:nvSpPr>
            <p:cNvPr id="109" name="Oval 108">
              <a:extLst>
                <a:ext uri="{FF2B5EF4-FFF2-40B4-BE49-F238E27FC236}">
                  <a16:creationId xmlns:a16="http://schemas.microsoft.com/office/drawing/2014/main" id="{DFEAE963-D985-46F8-B030-23BF8C1CC33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0" name="TextBox 109">
              <a:extLst>
                <a:ext uri="{FF2B5EF4-FFF2-40B4-BE49-F238E27FC236}">
                  <a16:creationId xmlns:a16="http://schemas.microsoft.com/office/drawing/2014/main" id="{B22EF74F-8DF4-4887-AF46-72A048F983D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11" name="Group 110">
            <a:extLst>
              <a:ext uri="{FF2B5EF4-FFF2-40B4-BE49-F238E27FC236}">
                <a16:creationId xmlns:a16="http://schemas.microsoft.com/office/drawing/2014/main" id="{D7624941-E22B-4A02-96E4-C0BDC2472443}"/>
              </a:ext>
            </a:extLst>
          </p:cNvPr>
          <p:cNvGrpSpPr/>
          <p:nvPr/>
        </p:nvGrpSpPr>
        <p:grpSpPr>
          <a:xfrm>
            <a:off x="4057382" y="6123260"/>
            <a:ext cx="335348" cy="246221"/>
            <a:chOff x="447635" y="1676508"/>
            <a:chExt cx="335348" cy="246221"/>
          </a:xfrm>
        </p:grpSpPr>
        <p:sp>
          <p:nvSpPr>
            <p:cNvPr id="112" name="Oval 111">
              <a:extLst>
                <a:ext uri="{FF2B5EF4-FFF2-40B4-BE49-F238E27FC236}">
                  <a16:creationId xmlns:a16="http://schemas.microsoft.com/office/drawing/2014/main" id="{5F05FF09-E95A-47F7-A9DA-FFC90072043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3" name="TextBox 112">
              <a:extLst>
                <a:ext uri="{FF2B5EF4-FFF2-40B4-BE49-F238E27FC236}">
                  <a16:creationId xmlns:a16="http://schemas.microsoft.com/office/drawing/2014/main" id="{8BB9737E-CC75-4C94-A9A9-88B08330BC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14" name="Group 113">
            <a:extLst>
              <a:ext uri="{FF2B5EF4-FFF2-40B4-BE49-F238E27FC236}">
                <a16:creationId xmlns:a16="http://schemas.microsoft.com/office/drawing/2014/main" id="{ADBF27AE-88DC-4740-813B-88B6FD2868A6}"/>
              </a:ext>
            </a:extLst>
          </p:cNvPr>
          <p:cNvGrpSpPr/>
          <p:nvPr/>
        </p:nvGrpSpPr>
        <p:grpSpPr>
          <a:xfrm>
            <a:off x="4331249" y="6123260"/>
            <a:ext cx="335348" cy="246221"/>
            <a:chOff x="447635" y="1676508"/>
            <a:chExt cx="335348" cy="246221"/>
          </a:xfrm>
        </p:grpSpPr>
        <p:sp>
          <p:nvSpPr>
            <p:cNvPr id="115" name="Oval 114">
              <a:extLst>
                <a:ext uri="{FF2B5EF4-FFF2-40B4-BE49-F238E27FC236}">
                  <a16:creationId xmlns:a16="http://schemas.microsoft.com/office/drawing/2014/main" id="{B31873E0-B1A9-4400-A156-14FAEF7D61E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6" name="TextBox 115">
              <a:extLst>
                <a:ext uri="{FF2B5EF4-FFF2-40B4-BE49-F238E27FC236}">
                  <a16:creationId xmlns:a16="http://schemas.microsoft.com/office/drawing/2014/main" id="{14D022F8-485E-4987-811C-C563A0A257E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17" name="Group 116">
            <a:extLst>
              <a:ext uri="{FF2B5EF4-FFF2-40B4-BE49-F238E27FC236}">
                <a16:creationId xmlns:a16="http://schemas.microsoft.com/office/drawing/2014/main" id="{05ECD9C1-3B08-41FD-8806-C9A50CF8B2B2}"/>
              </a:ext>
            </a:extLst>
          </p:cNvPr>
          <p:cNvGrpSpPr/>
          <p:nvPr/>
        </p:nvGrpSpPr>
        <p:grpSpPr>
          <a:xfrm>
            <a:off x="4605116" y="6123260"/>
            <a:ext cx="335348" cy="246221"/>
            <a:chOff x="447635" y="1676508"/>
            <a:chExt cx="335348" cy="246221"/>
          </a:xfrm>
        </p:grpSpPr>
        <p:sp>
          <p:nvSpPr>
            <p:cNvPr id="118" name="Oval 117">
              <a:extLst>
                <a:ext uri="{FF2B5EF4-FFF2-40B4-BE49-F238E27FC236}">
                  <a16:creationId xmlns:a16="http://schemas.microsoft.com/office/drawing/2014/main" id="{529D4B3D-2991-4F74-817A-BB4B576758F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9" name="TextBox 118">
              <a:extLst>
                <a:ext uri="{FF2B5EF4-FFF2-40B4-BE49-F238E27FC236}">
                  <a16:creationId xmlns:a16="http://schemas.microsoft.com/office/drawing/2014/main" id="{C0E2B1BB-2003-41C8-8480-5B33A768F94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20" name="Group 119">
            <a:extLst>
              <a:ext uri="{FF2B5EF4-FFF2-40B4-BE49-F238E27FC236}">
                <a16:creationId xmlns:a16="http://schemas.microsoft.com/office/drawing/2014/main" id="{5DCFD3FF-93A0-45D4-908D-FB4FD26816FB}"/>
              </a:ext>
            </a:extLst>
          </p:cNvPr>
          <p:cNvGrpSpPr/>
          <p:nvPr/>
        </p:nvGrpSpPr>
        <p:grpSpPr>
          <a:xfrm>
            <a:off x="4878984" y="6123260"/>
            <a:ext cx="335348" cy="246221"/>
            <a:chOff x="447635" y="1676508"/>
            <a:chExt cx="335348" cy="246221"/>
          </a:xfrm>
        </p:grpSpPr>
        <p:sp>
          <p:nvSpPr>
            <p:cNvPr id="121" name="Oval 120">
              <a:extLst>
                <a:ext uri="{FF2B5EF4-FFF2-40B4-BE49-F238E27FC236}">
                  <a16:creationId xmlns:a16="http://schemas.microsoft.com/office/drawing/2014/main" id="{8E86F58F-8597-47E5-9F97-0765AF6CD73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2" name="TextBox 121">
              <a:extLst>
                <a:ext uri="{FF2B5EF4-FFF2-40B4-BE49-F238E27FC236}">
                  <a16:creationId xmlns:a16="http://schemas.microsoft.com/office/drawing/2014/main" id="{89C1AA60-3961-4295-B71F-4DFACFC60F2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23" name="Group 122">
            <a:extLst>
              <a:ext uri="{FF2B5EF4-FFF2-40B4-BE49-F238E27FC236}">
                <a16:creationId xmlns:a16="http://schemas.microsoft.com/office/drawing/2014/main" id="{EF2EFF8C-7C1B-46D1-A5DE-FCA379F2B14A}"/>
              </a:ext>
            </a:extLst>
          </p:cNvPr>
          <p:cNvGrpSpPr/>
          <p:nvPr/>
        </p:nvGrpSpPr>
        <p:grpSpPr>
          <a:xfrm>
            <a:off x="2688047" y="6123260"/>
            <a:ext cx="335348" cy="246221"/>
            <a:chOff x="447635" y="1676508"/>
            <a:chExt cx="335348" cy="246221"/>
          </a:xfrm>
        </p:grpSpPr>
        <p:sp>
          <p:nvSpPr>
            <p:cNvPr id="124" name="Oval 123">
              <a:extLst>
                <a:ext uri="{FF2B5EF4-FFF2-40B4-BE49-F238E27FC236}">
                  <a16:creationId xmlns:a16="http://schemas.microsoft.com/office/drawing/2014/main" id="{3C742A36-D493-4CE0-AFAA-7A5CA0544F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TextBox 124">
              <a:extLst>
                <a:ext uri="{FF2B5EF4-FFF2-40B4-BE49-F238E27FC236}">
                  <a16:creationId xmlns:a16="http://schemas.microsoft.com/office/drawing/2014/main" id="{BFB5F73E-B724-48F4-89D4-5A17B1A9A71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26" name="Group 125">
            <a:extLst>
              <a:ext uri="{FF2B5EF4-FFF2-40B4-BE49-F238E27FC236}">
                <a16:creationId xmlns:a16="http://schemas.microsoft.com/office/drawing/2014/main" id="{6755F5BE-8272-48B8-A86D-11FB1059E072}"/>
              </a:ext>
            </a:extLst>
          </p:cNvPr>
          <p:cNvGrpSpPr/>
          <p:nvPr/>
        </p:nvGrpSpPr>
        <p:grpSpPr>
          <a:xfrm>
            <a:off x="3783515" y="6123260"/>
            <a:ext cx="335348" cy="246221"/>
            <a:chOff x="447635" y="1676508"/>
            <a:chExt cx="335348" cy="246221"/>
          </a:xfrm>
        </p:grpSpPr>
        <p:sp>
          <p:nvSpPr>
            <p:cNvPr id="127" name="Oval 126">
              <a:extLst>
                <a:ext uri="{FF2B5EF4-FFF2-40B4-BE49-F238E27FC236}">
                  <a16:creationId xmlns:a16="http://schemas.microsoft.com/office/drawing/2014/main" id="{C00EDAA3-E407-49ED-8217-E74ADF8327B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D91D63D4-98A8-40DC-B362-D4103711180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Tree>
    <p:extLst>
      <p:ext uri="{BB962C8B-B14F-4D97-AF65-F5344CB8AC3E}">
        <p14:creationId xmlns:p14="http://schemas.microsoft.com/office/powerpoint/2010/main" val="1195379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975668" y="-13353"/>
              <a:ext cx="717215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enhancements for R4 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2542937457"/>
              </p:ext>
            </p:extLst>
          </p:nvPr>
        </p:nvGraphicFramePr>
        <p:xfrm>
          <a:off x="380021" y="2540408"/>
          <a:ext cx="8645220" cy="376936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Controller to NF Type Association</a:t>
                      </a:r>
                    </a:p>
                  </a:txBody>
                  <a:tcPr/>
                </a:tc>
                <a:tc>
                  <a:txBody>
                    <a:bodyPr/>
                    <a:lstStyle/>
                    <a:p>
                      <a:r>
                        <a:rPr lang="en-US" sz="1400" dirty="0">
                          <a:solidFill>
                            <a:srgbClr val="0000CC"/>
                          </a:solidFill>
                        </a:rPr>
                        <a:t>Association of Controller to NF Type, so </a:t>
                      </a:r>
                      <a:r>
                        <a:rPr lang="en-US" sz="1400" dirty="0" err="1">
                          <a:solidFill>
                            <a:srgbClr val="0000CC"/>
                          </a:solidFill>
                        </a:rPr>
                        <a:t>SO</a:t>
                      </a:r>
                      <a:r>
                        <a:rPr lang="en-US" sz="1400" dirty="0">
                          <a:solidFill>
                            <a:srgbClr val="0000CC"/>
                          </a:solidFill>
                        </a:rPr>
                        <a:t> knows which controller to use for a particular NF instance</a:t>
                      </a:r>
                    </a:p>
                  </a:txBody>
                  <a:tcP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AAF</a:t>
                      </a:r>
                    </a:p>
                  </a:txBody>
                  <a:tcPr/>
                </a:tc>
                <a:tc>
                  <a:txBody>
                    <a:bodyPr/>
                    <a:lstStyle/>
                    <a:p>
                      <a:r>
                        <a:rPr lang="en-US" sz="1400" dirty="0">
                          <a:solidFill>
                            <a:srgbClr val="0000CC"/>
                          </a:solidFill>
                        </a:rPr>
                        <a:t>Security enhancements used by PNF PnP</a:t>
                      </a:r>
                    </a:p>
                  </a:txBody>
                  <a:tcP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Controller (VF-C, SDN-C/R)</a:t>
                      </a:r>
                    </a:p>
                  </a:txBody>
                  <a:tcPr/>
                </a:tc>
                <a:tc>
                  <a:txBody>
                    <a:bodyPr/>
                    <a:lstStyle/>
                    <a:p>
                      <a:r>
                        <a:rPr lang="en-US" sz="1400" dirty="0">
                          <a:solidFill>
                            <a:srgbClr val="0000CC"/>
                          </a:solidFill>
                        </a:rPr>
                        <a:t>Service configuration to PNF by controller (Step 37). SDN-C already supports DG &amp; Ansible. NetConf introduction (separate U/C)</a:t>
                      </a:r>
                    </a:p>
                  </a:txBody>
                  <a:tcP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VID</a:t>
                      </a:r>
                    </a:p>
                  </a:txBody>
                  <a:tcPr/>
                </a:tc>
                <a:tc>
                  <a:txBody>
                    <a:bodyPr/>
                    <a:lstStyle/>
                    <a:p>
                      <a:r>
                        <a:rPr lang="en-US" sz="1400" dirty="0">
                          <a:solidFill>
                            <a:srgbClr val="0000CC"/>
                          </a:solidFill>
                        </a:rPr>
                        <a:t>VID enhancements for PNF PnP. Supporting Work Order. Supported with service specific  applications.</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A&amp;AI</a:t>
                      </a:r>
                    </a:p>
                  </a:txBody>
                  <a:tcPr/>
                </a:tc>
                <a:tc>
                  <a:txBody>
                    <a:bodyPr/>
                    <a:lstStyle/>
                    <a:p>
                      <a:r>
                        <a:rPr lang="en-US" sz="1400" dirty="0">
                          <a:solidFill>
                            <a:srgbClr val="0000CC"/>
                          </a:solidFill>
                        </a:rPr>
                        <a:t>PNF Indexing using </a:t>
                      </a:r>
                      <a:r>
                        <a:rPr lang="en-US" sz="1400" dirty="0" err="1">
                          <a:solidFill>
                            <a:srgbClr val="0000CC"/>
                          </a:solidFill>
                        </a:rPr>
                        <a:t>pnf</a:t>
                      </a:r>
                      <a:r>
                        <a:rPr lang="en-US" sz="1400" dirty="0">
                          <a:solidFill>
                            <a:srgbClr val="0000CC"/>
                          </a:solidFill>
                        </a:rPr>
                        <a:t>-id (instead of </a:t>
                      </a:r>
                      <a:r>
                        <a:rPr lang="en-US" sz="1400" dirty="0" err="1">
                          <a:solidFill>
                            <a:srgbClr val="0000CC"/>
                          </a:solidFill>
                        </a:rPr>
                        <a:t>pnf</a:t>
                      </a:r>
                      <a:r>
                        <a:rPr lang="en-US" sz="1400" dirty="0">
                          <a:solidFill>
                            <a:srgbClr val="0000CC"/>
                          </a:solidFill>
                        </a:rPr>
                        <a:t>-name)</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SO</a:t>
                      </a:r>
                    </a:p>
                  </a:txBody>
                  <a:tcPr/>
                </a:tc>
                <a:tc>
                  <a:txBody>
                    <a:bodyPr/>
                    <a:lstStyle/>
                    <a:p>
                      <a:r>
                        <a:rPr lang="en-US" sz="1400" dirty="0">
                          <a:solidFill>
                            <a:srgbClr val="0000CC"/>
                          </a:solidFill>
                        </a:rPr>
                        <a:t>Support of SO for an already existing PNF (active) A&amp;AI Entry</a:t>
                      </a:r>
                    </a:p>
                  </a:txBody>
                  <a:tcP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dirty="0">
                          <a:solidFill>
                            <a:srgbClr val="0000CC"/>
                          </a:solidFill>
                        </a:rPr>
                        <a:t>ESR</a:t>
                      </a:r>
                    </a:p>
                  </a:txBody>
                  <a:tcPr/>
                </a:tc>
                <a:tc>
                  <a:txBody>
                    <a:bodyPr/>
                    <a:lstStyle/>
                    <a:p>
                      <a:r>
                        <a:rPr lang="en-US" sz="1400" dirty="0">
                          <a:solidFill>
                            <a:srgbClr val="0000CC"/>
                          </a:solidFill>
                        </a:rPr>
                        <a:t>Association to External PNF Controller</a:t>
                      </a:r>
                    </a:p>
                  </a:txBody>
                  <a:tcP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This Use Case will continue PNF Plug and Play development started in R3 Casablanca. Functionality that was started but not completed, and introduce some enhancements to improve Plug and Play operation.</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169768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548167F-6505-4057-A20F-BD048284963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814A07C-4D3D-4767-BD45-82FF800BEFC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42E9EE4-2E26-46DF-AB64-01DA65CD9E6B}"/>
                </a:ext>
              </a:extLst>
            </p:cNvPr>
            <p:cNvSpPr txBox="1"/>
            <p:nvPr/>
          </p:nvSpPr>
          <p:spPr>
            <a:xfrm>
              <a:off x="3091629" y="-13353"/>
              <a:ext cx="294022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a:t>
              </a:r>
            </a:p>
          </p:txBody>
        </p:sp>
        <p:sp>
          <p:nvSpPr>
            <p:cNvPr id="5" name="Rectangle 4">
              <a:extLst>
                <a:ext uri="{FF2B5EF4-FFF2-40B4-BE49-F238E27FC236}">
                  <a16:creationId xmlns:a16="http://schemas.microsoft.com/office/drawing/2014/main" id="{E01EC6AE-96D1-4C6F-B7B8-F5B3DB94528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62" name="Picture 161">
            <a:extLst>
              <a:ext uri="{FF2B5EF4-FFF2-40B4-BE49-F238E27FC236}">
                <a16:creationId xmlns:a16="http://schemas.microsoft.com/office/drawing/2014/main" id="{30C58576-0650-418C-89BA-32A33FA7F205}"/>
              </a:ext>
            </a:extLst>
          </p:cNvPr>
          <p:cNvPicPr>
            <a:picLocks noChangeAspect="1"/>
          </p:cNvPicPr>
          <p:nvPr/>
        </p:nvPicPr>
        <p:blipFill>
          <a:blip r:embed="rId2"/>
          <a:stretch>
            <a:fillRect/>
          </a:stretch>
        </p:blipFill>
        <p:spPr>
          <a:xfrm>
            <a:off x="147120" y="629250"/>
            <a:ext cx="4389993" cy="6132286"/>
          </a:xfrm>
          <a:prstGeom prst="rect">
            <a:avLst/>
          </a:prstGeom>
        </p:spPr>
      </p:pic>
      <p:pic>
        <p:nvPicPr>
          <p:cNvPr id="201" name="Picture 200">
            <a:extLst>
              <a:ext uri="{FF2B5EF4-FFF2-40B4-BE49-F238E27FC236}">
                <a16:creationId xmlns:a16="http://schemas.microsoft.com/office/drawing/2014/main" id="{84741340-B3C4-42EF-8F2D-C270D2E9A6C6}"/>
              </a:ext>
            </a:extLst>
          </p:cNvPr>
          <p:cNvPicPr>
            <a:picLocks noChangeAspect="1"/>
          </p:cNvPicPr>
          <p:nvPr/>
        </p:nvPicPr>
        <p:blipFill>
          <a:blip r:embed="rId3"/>
          <a:stretch>
            <a:fillRect/>
          </a:stretch>
        </p:blipFill>
        <p:spPr>
          <a:xfrm>
            <a:off x="4571999" y="984422"/>
            <a:ext cx="4389993" cy="5364771"/>
          </a:xfrm>
          <a:prstGeom prst="rect">
            <a:avLst/>
          </a:prstGeom>
        </p:spPr>
      </p:pic>
    </p:spTree>
    <p:extLst>
      <p:ext uri="{BB962C8B-B14F-4D97-AF65-F5344CB8AC3E}">
        <p14:creationId xmlns:p14="http://schemas.microsoft.com/office/powerpoint/2010/main" val="339215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2116208" y="-13353"/>
              <a:ext cx="489108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for R4 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3873064730"/>
              </p:ext>
            </p:extLst>
          </p:nvPr>
        </p:nvGraphicFramePr>
        <p:xfrm>
          <a:off x="380021" y="2426108"/>
          <a:ext cx="8645220" cy="41452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PNF Reporting</a:t>
                      </a:r>
                    </a:p>
                  </a:txBody>
                  <a:tcPr anchor="ctr"/>
                </a:tc>
                <a:tc>
                  <a:txBody>
                    <a:bodyPr/>
                    <a:lstStyle/>
                    <a:p>
                      <a:r>
                        <a:rPr lang="en-US" sz="1400">
                          <a:solidFill>
                            <a:srgbClr val="0000CC"/>
                          </a:solidFill>
                        </a:rPr>
                        <a:t>PNF sends information regarding its Software Version directly to ONAP through a VES event.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Design Time Components</a:t>
                      </a:r>
                    </a:p>
                  </a:txBody>
                  <a:tcPr anchor="ctr"/>
                </a:tc>
                <a:tc>
                  <a:txBody>
                    <a:bodyPr/>
                    <a:lstStyle/>
                    <a:p>
                      <a:r>
                        <a:rPr lang="en-US" sz="1400" dirty="0">
                          <a:solidFill>
                            <a:srgbClr val="0000CC"/>
                          </a:solidFill>
                        </a:rPr>
                        <a:t>PNF software update workflow design, artifact onboarding upgrade rule list, utility of software version list.</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PNF Package Update </a:t>
                      </a:r>
                    </a:p>
                  </a:txBody>
                  <a:tcPr anchor="ctr"/>
                </a:tc>
                <a:tc>
                  <a:txBody>
                    <a:bodyPr/>
                    <a:lstStyle/>
                    <a:p>
                      <a:r>
                        <a:rPr lang="en-US" sz="1400" dirty="0">
                          <a:solidFill>
                            <a:srgbClr val="0000CC"/>
                          </a:solidFill>
                        </a:rPr>
                        <a:t> A software update may require a change in the PNF Package before the software update or post update or both.</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a:solidFill>
                            <a:srgbClr val="0000CC"/>
                          </a:solidFill>
                        </a:rPr>
                        <a:t>Software Update Coverage Analysis </a:t>
                      </a:r>
                    </a:p>
                  </a:txBody>
                  <a:tcPr anchor="ctr"/>
                </a:tc>
                <a:tc>
                  <a:txBody>
                    <a:bodyPr/>
                    <a:lstStyle/>
                    <a:p>
                      <a:r>
                        <a:rPr lang="en-US" sz="1400" dirty="0">
                          <a:solidFill>
                            <a:srgbClr val="0000CC"/>
                          </a:solidFill>
                        </a:rPr>
                        <a:t> Find out what services, control loops, etc. are impacted during and post software update before the PNF software update</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a:solidFill>
                            <a:srgbClr val="0000CC"/>
                          </a:solidFill>
                        </a:rPr>
                        <a:t>Post/Pre PNF SW Update Event Workflows</a:t>
                      </a:r>
                    </a:p>
                  </a:txBody>
                  <a:tcPr anchor="ctr"/>
                </a:tc>
                <a:tc>
                  <a:txBody>
                    <a:bodyPr/>
                    <a:lstStyle/>
                    <a:p>
                      <a:r>
                        <a:rPr lang="en-US" sz="1400" dirty="0">
                          <a:solidFill>
                            <a:srgbClr val="0000CC"/>
                          </a:solidFill>
                        </a:rPr>
                        <a:t>Deregistration, re-registration </a:t>
                      </a:r>
                    </a:p>
                  </a:txBody>
                  <a:tcPr anchor="ct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&amp;   PNF in-place software upgrade processes alignment</a:t>
                      </a:r>
                    </a:p>
                  </a:txBody>
                  <a:tcPr anchor="ctr"/>
                </a:tc>
                <a:tc>
                  <a:txBody>
                    <a:bodyPr/>
                    <a:lstStyle/>
                    <a:p>
                      <a:r>
                        <a:rPr lang="en-US" sz="1400" dirty="0">
                          <a:solidFill>
                            <a:srgbClr val="0000CC"/>
                          </a:solidFill>
                        </a:rPr>
                        <a:t>Currently PNF and VNF entries in A&amp;AI diverge that requires DG branching. Can we unify the process for both?</a:t>
                      </a:r>
                    </a:p>
                  </a:txBody>
                  <a:tcPr anchor="ct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a:solidFill>
                            <a:srgbClr val="0000CC"/>
                          </a:solidFill>
                        </a:rPr>
                        <a:t> VID support</a:t>
                      </a:r>
                    </a:p>
                  </a:txBody>
                  <a:tcPr anchor="ctr"/>
                </a:tc>
                <a:tc>
                  <a:txBody>
                    <a:bodyPr/>
                    <a:lstStyle/>
                    <a:p>
                      <a:r>
                        <a:rPr lang="en-US" sz="1400" dirty="0">
                          <a:solidFill>
                            <a:srgbClr val="0000CC"/>
                          </a:solidFill>
                        </a:rPr>
                        <a:t>Execute the e2e run time workflow. In Casablanca, the process exists starting from the SDNC Northbound.</a:t>
                      </a:r>
                    </a:p>
                  </a:txBody>
                  <a:tcPr anchor="ct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PNF Software upgrade is one aspect of Software Management. The purpose is to modify the software running on the PNF. This could be used to update the PNF software to a newer or older version of software.</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80175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0C4C5F-34EB-4A6B-8D2F-BBA8FCA5FE1A}"/>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B32CAB32-C32C-4F81-8573-4812B3D2458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A0405E8-7686-4138-AC6F-7822049B19E1}"/>
                </a:ext>
              </a:extLst>
            </p:cNvPr>
            <p:cNvSpPr txBox="1"/>
            <p:nvPr/>
          </p:nvSpPr>
          <p:spPr>
            <a:xfrm>
              <a:off x="1682600" y="-13353"/>
              <a:ext cx="575830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Perf3gpp Event Generation Overview</a:t>
              </a:r>
            </a:p>
          </p:txBody>
        </p:sp>
        <p:sp>
          <p:nvSpPr>
            <p:cNvPr id="5" name="Rectangle 4">
              <a:extLst>
                <a:ext uri="{FF2B5EF4-FFF2-40B4-BE49-F238E27FC236}">
                  <a16:creationId xmlns:a16="http://schemas.microsoft.com/office/drawing/2014/main" id="{7A65E2E4-916C-4127-B29A-E9CB0213CD2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TextBox 5">
            <a:extLst>
              <a:ext uri="{FF2B5EF4-FFF2-40B4-BE49-F238E27FC236}">
                <a16:creationId xmlns:a16="http://schemas.microsoft.com/office/drawing/2014/main" id="{05451B67-E147-4E3C-9756-531CD18C5566}"/>
              </a:ext>
            </a:extLst>
          </p:cNvPr>
          <p:cNvSpPr txBox="1"/>
          <p:nvPr/>
        </p:nvSpPr>
        <p:spPr>
          <a:xfrm>
            <a:off x="5814891" y="749034"/>
            <a:ext cx="3320224" cy="5755139"/>
          </a:xfrm>
          <a:prstGeom prst="rect">
            <a:avLst/>
          </a:prstGeom>
          <a:noFill/>
        </p:spPr>
        <p:txBody>
          <a:bodyPr wrap="square" lIns="40500" tIns="40500" rIns="40500" bIns="40500" rtlCol="0">
            <a:spAutoFit/>
          </a:bodyPr>
          <a:lstStyle/>
          <a:p>
            <a:pPr defTabSz="202490">
              <a:spcAft>
                <a:spcPts val="400"/>
              </a:spcAft>
              <a:tabLst>
                <a:tab pos="202490" algn="l"/>
              </a:tabLst>
            </a:pPr>
            <a:r>
              <a:rPr lang="en-US" sz="1200" b="1" dirty="0">
                <a:solidFill>
                  <a:schemeClr val="tx2"/>
                </a:solidFill>
                <a:ea typeface="Nokia Pure Text Light" panose="020B0403020202020204" pitchFamily="34" charset="0"/>
              </a:rPr>
              <a:t>Bulk PM File Upload and Performance Event Generation</a:t>
            </a:r>
          </a:p>
          <a:p>
            <a:pPr defTabSz="202490">
              <a:spcAft>
                <a:spcPts val="800"/>
              </a:spcAft>
              <a:tabLst>
                <a:tab pos="202490" algn="l"/>
              </a:tabLst>
            </a:pPr>
            <a:r>
              <a:rPr lang="en-US" sz="1200" dirty="0">
                <a:solidFill>
                  <a:schemeClr val="tx2"/>
                </a:solidFill>
                <a:ea typeface="Nokia Pure Text Light" panose="020B0403020202020204" pitchFamily="34" charset="0"/>
              </a:rPr>
              <a:t>Network Function (NF) establishes a HTTP/TLS connection to the DCAE VES Collector. </a:t>
            </a:r>
          </a:p>
          <a:p>
            <a:pPr defTabSz="202490">
              <a:spcAft>
                <a:spcPts val="800"/>
              </a:spcAft>
              <a:tabLst>
                <a:tab pos="202490" algn="l"/>
              </a:tabLst>
            </a:pPr>
            <a:r>
              <a:rPr lang="en-US" sz="1200" dirty="0">
                <a:solidFill>
                  <a:schemeClr val="tx2"/>
                </a:solidFill>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202490">
              <a:spcAft>
                <a:spcPts val="800"/>
              </a:spcAft>
              <a:tabLst>
                <a:tab pos="202490" algn="l"/>
              </a:tabLst>
            </a:pPr>
            <a:r>
              <a:rPr lang="en-US" sz="1200" dirty="0">
                <a:solidFill>
                  <a:schemeClr val="tx2"/>
                </a:solidFill>
                <a:ea typeface="Nokia Pure Text Light" panose="020B0403020202020204" pitchFamily="34" charset="0"/>
              </a:rPr>
              <a:t>DCAE VES Collector publishes the event to appropriate topic in DMaaP Message Router (MR).</a:t>
            </a:r>
          </a:p>
          <a:p>
            <a:pPr defTabSz="202490">
              <a:spcAft>
                <a:spcPts val="800"/>
              </a:spcAft>
              <a:tabLst>
                <a:tab pos="202490" algn="l"/>
              </a:tabLst>
            </a:pPr>
            <a:r>
              <a:rPr lang="en-US" sz="1200" dirty="0">
                <a:solidFill>
                  <a:schemeClr val="tx2"/>
                </a:solidFill>
                <a:ea typeface="Nokia Pure Text Light" panose="020B0403020202020204" pitchFamily="34" charset="0"/>
              </a:rPr>
              <a:t>DCAE File Collector retrieves the FileReady notification event from DMaaP MR.</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uploads PM File from NF using a secure file transfer protocol; FTPES supported in Casablanca.  NF authenticates the connection.</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publishes PM Data to DMaaP Data Router (DR).</a:t>
            </a:r>
          </a:p>
          <a:p>
            <a:pPr defTabSz="202490">
              <a:spcAft>
                <a:spcPts val="800"/>
              </a:spcAft>
              <a:tabLst>
                <a:tab pos="202490" algn="l"/>
              </a:tabLst>
            </a:pPr>
            <a:r>
              <a:rPr lang="en-US" sz="1200" dirty="0">
                <a:solidFill>
                  <a:schemeClr val="tx2"/>
                </a:solidFill>
                <a:ea typeface="Nokia Pure Text Light" panose="020B0403020202020204" pitchFamily="34" charset="0"/>
              </a:rPr>
              <a:t>PM Mapper retrieves PM Data from DR and generates Perf3gpp events as configured by PM Mapper File.</a:t>
            </a:r>
          </a:p>
          <a:p>
            <a:pPr defTabSz="202490">
              <a:spcAft>
                <a:spcPts val="800"/>
              </a:spcAft>
              <a:tabLst>
                <a:tab pos="202490" algn="l"/>
              </a:tabLst>
            </a:pPr>
            <a:r>
              <a:rPr lang="en-US" sz="1200" dirty="0">
                <a:solidFill>
                  <a:schemeClr val="tx2"/>
                </a:solidFill>
                <a:ea typeface="Nokia Pure Text Light" panose="020B0403020202020204" pitchFamily="34" charset="0"/>
              </a:rPr>
              <a:t>PM Mapper publishes Perf3gpp events to MR.</a:t>
            </a:r>
          </a:p>
          <a:p>
            <a:pPr defTabSz="202490">
              <a:spcAft>
                <a:spcPts val="800"/>
              </a:spcAft>
              <a:tabLst>
                <a:tab pos="202490" algn="l"/>
              </a:tabLst>
            </a:pPr>
            <a:r>
              <a:rPr lang="en-US" sz="1200" dirty="0">
                <a:solidFill>
                  <a:schemeClr val="tx2"/>
                </a:solidFill>
                <a:ea typeface="Nokia Pure Text Light" panose="020B0403020202020204" pitchFamily="34" charset="0"/>
              </a:rPr>
              <a:t>Analytics Applications (AA) retrieve the Perf3gpp events of interest from MR.  AA analyze the data to produce statistics and KPIs and optimization recommendations.</a:t>
            </a:r>
          </a:p>
        </p:txBody>
      </p:sp>
      <p:grpSp>
        <p:nvGrpSpPr>
          <p:cNvPr id="7" name="Group 6">
            <a:extLst>
              <a:ext uri="{FF2B5EF4-FFF2-40B4-BE49-F238E27FC236}">
                <a16:creationId xmlns:a16="http://schemas.microsoft.com/office/drawing/2014/main" id="{A4C7AEA9-EA88-46AB-A542-CD330D906C7C}"/>
              </a:ext>
            </a:extLst>
          </p:cNvPr>
          <p:cNvGrpSpPr/>
          <p:nvPr/>
        </p:nvGrpSpPr>
        <p:grpSpPr>
          <a:xfrm>
            <a:off x="0" y="481280"/>
            <a:ext cx="5551133" cy="6371053"/>
            <a:chOff x="1337130" y="130631"/>
            <a:chExt cx="3470774" cy="4485989"/>
          </a:xfrm>
        </p:grpSpPr>
        <p:sp>
          <p:nvSpPr>
            <p:cNvPr id="8" name="Rectangle: Rounded Corners 7">
              <a:extLst>
                <a:ext uri="{FF2B5EF4-FFF2-40B4-BE49-F238E27FC236}">
                  <a16:creationId xmlns:a16="http://schemas.microsoft.com/office/drawing/2014/main" id="{7BEF798F-D425-496E-BEAA-2B3DD1FF1D35}"/>
                </a:ext>
              </a:extLst>
            </p:cNvPr>
            <p:cNvSpPr/>
            <p:nvPr/>
          </p:nvSpPr>
          <p:spPr>
            <a:xfrm rot="16200000">
              <a:off x="4359665" y="33541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E59C8E51-D1B9-4EC7-9CB7-28ACD04E435E}"/>
                </a:ext>
              </a:extLst>
            </p:cNvPr>
            <p:cNvSpPr/>
            <p:nvPr/>
          </p:nvSpPr>
          <p:spPr>
            <a:xfrm>
              <a:off x="2107212" y="616422"/>
              <a:ext cx="136224" cy="399084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73F6B674-3C07-4499-8639-2D1EC4EA9AF3}"/>
                </a:ext>
              </a:extLst>
            </p:cNvPr>
            <p:cNvSpPr/>
            <p:nvPr/>
          </p:nvSpPr>
          <p:spPr>
            <a:xfrm rot="16200000">
              <a:off x="3023208" y="346324"/>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04D5F8A1-EAA3-4DCF-9ABD-30269B4CE2A1}"/>
                </a:ext>
              </a:extLst>
            </p:cNvPr>
            <p:cNvSpPr/>
            <p:nvPr/>
          </p:nvSpPr>
          <p:spPr>
            <a:xfrm rot="16200000">
              <a:off x="3937660" y="35049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FB7C2757-4FB6-4F71-BEBC-F5034FF5A69B}"/>
                </a:ext>
              </a:extLst>
            </p:cNvPr>
            <p:cNvGrpSpPr/>
            <p:nvPr/>
          </p:nvGrpSpPr>
          <p:grpSpPr>
            <a:xfrm>
              <a:off x="1342685" y="130631"/>
              <a:ext cx="3388796" cy="4473510"/>
              <a:chOff x="-18048" y="-90594"/>
              <a:chExt cx="8032703" cy="9956373"/>
            </a:xfrm>
          </p:grpSpPr>
          <p:sp>
            <p:nvSpPr>
              <p:cNvPr id="69" name="Rectangle 68">
                <a:extLst>
                  <a:ext uri="{FF2B5EF4-FFF2-40B4-BE49-F238E27FC236}">
                    <a16:creationId xmlns:a16="http://schemas.microsoft.com/office/drawing/2014/main" id="{2FD2BCE2-A681-48BC-B098-DD9478EF3E81}"/>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54E88825-F975-46B8-BA40-0FC6D6058A05}"/>
                  </a:ext>
                </a:extLst>
              </p:cNvPr>
              <p:cNvSpPr txBox="1"/>
              <p:nvPr/>
            </p:nvSpPr>
            <p:spPr>
              <a:xfrm>
                <a:off x="-7623" y="-90594"/>
                <a:ext cx="7922403" cy="498498"/>
              </a:xfrm>
              <a:prstGeom prst="rect">
                <a:avLst/>
              </a:prstGeom>
              <a:noFill/>
            </p:spPr>
            <p:txBody>
              <a:bodyPr wrap="square" rtlCol="0">
                <a:spAutoFit/>
              </a:bodyPr>
              <a:lstStyle/>
              <a:p>
                <a:pPr algn="ctr"/>
                <a:r>
                  <a:rPr lang="en-US" sz="1467" dirty="0">
                    <a:solidFill>
                      <a:schemeClr val="bg1"/>
                    </a:solidFill>
                    <a:latin typeface="Arial" panose="020B0604020202020204" pitchFamily="34" charset="0"/>
                    <a:cs typeface="Arial" panose="020B0604020202020204" pitchFamily="34" charset="0"/>
                  </a:rPr>
                  <a:t>Bulk PM File Upload and Perf3gpp Event Generation</a:t>
                </a:r>
              </a:p>
            </p:txBody>
          </p:sp>
          <p:sp>
            <p:nvSpPr>
              <p:cNvPr id="71" name="Rectangle 70">
                <a:extLst>
                  <a:ext uri="{FF2B5EF4-FFF2-40B4-BE49-F238E27FC236}">
                    <a16:creationId xmlns:a16="http://schemas.microsoft.com/office/drawing/2014/main" id="{ED1D8532-2964-4B08-8631-1BD32F640D95}"/>
                  </a:ext>
                </a:extLst>
              </p:cNvPr>
              <p:cNvSpPr/>
              <p:nvPr/>
            </p:nvSpPr>
            <p:spPr>
              <a:xfrm>
                <a:off x="-18048" y="-50341"/>
                <a:ext cx="8032703" cy="991612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C567D618-3A9F-47B1-8B47-B85A882D3049}"/>
                </a:ext>
              </a:extLst>
            </p:cNvPr>
            <p:cNvGrpSpPr/>
            <p:nvPr/>
          </p:nvGrpSpPr>
          <p:grpSpPr>
            <a:xfrm>
              <a:off x="3869706" y="397624"/>
              <a:ext cx="418141" cy="4205204"/>
              <a:chOff x="6065948" y="569539"/>
              <a:chExt cx="991153" cy="8325078"/>
            </a:xfrm>
          </p:grpSpPr>
          <p:sp>
            <p:nvSpPr>
              <p:cNvPr id="67" name="Rectangle: Rounded Corners 66">
                <a:extLst>
                  <a:ext uri="{FF2B5EF4-FFF2-40B4-BE49-F238E27FC236}">
                    <a16:creationId xmlns:a16="http://schemas.microsoft.com/office/drawing/2014/main" id="{91BA2721-FC59-4CD1-81EB-76DE94817E61}"/>
                  </a:ext>
                </a:extLst>
              </p:cNvPr>
              <p:cNvSpPr/>
              <p:nvPr/>
            </p:nvSpPr>
            <p:spPr>
              <a:xfrm>
                <a:off x="6422898" y="10665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2E595B58-DE43-44F8-8F18-1B3845072DE8}"/>
                  </a:ext>
                </a:extLst>
              </p:cNvPr>
              <p:cNvSpPr txBox="1"/>
              <p:nvPr/>
            </p:nvSpPr>
            <p:spPr>
              <a:xfrm>
                <a:off x="6065948" y="569539"/>
                <a:ext cx="991153" cy="624731"/>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PM</a:t>
                </a:r>
              </a:p>
              <a:p>
                <a:pPr algn="ctr"/>
                <a:r>
                  <a:rPr lang="en-US" sz="1067" b="1" dirty="0">
                    <a:solidFill>
                      <a:schemeClr val="bg1"/>
                    </a:solidFill>
                    <a:latin typeface="Arial" panose="020B0604020202020204" pitchFamily="34" charset="0"/>
                    <a:cs typeface="Arial" panose="020B0604020202020204" pitchFamily="34" charset="0"/>
                  </a:rPr>
                  <a:t>Mapper</a:t>
                </a:r>
              </a:p>
            </p:txBody>
          </p:sp>
        </p:grpSp>
        <p:grpSp>
          <p:nvGrpSpPr>
            <p:cNvPr id="14" name="Group 13">
              <a:extLst>
                <a:ext uri="{FF2B5EF4-FFF2-40B4-BE49-F238E27FC236}">
                  <a16:creationId xmlns:a16="http://schemas.microsoft.com/office/drawing/2014/main" id="{B6E13011-468C-4540-98DC-0037F9DF53FE}"/>
                </a:ext>
              </a:extLst>
            </p:cNvPr>
            <p:cNvGrpSpPr/>
            <p:nvPr/>
          </p:nvGrpSpPr>
          <p:grpSpPr>
            <a:xfrm>
              <a:off x="1468111" y="361898"/>
              <a:ext cx="2775982" cy="4254722"/>
              <a:chOff x="1331291" y="236246"/>
              <a:chExt cx="3701308" cy="4755570"/>
            </a:xfrm>
          </p:grpSpPr>
          <p:sp>
            <p:nvSpPr>
              <p:cNvPr id="37" name="Rectangle: Rounded Corners 36">
                <a:extLst>
                  <a:ext uri="{FF2B5EF4-FFF2-40B4-BE49-F238E27FC236}">
                    <a16:creationId xmlns:a16="http://schemas.microsoft.com/office/drawing/2014/main" id="{ABDE4F43-700C-4073-90D9-A75EE473B05D}"/>
                  </a:ext>
                </a:extLst>
              </p:cNvPr>
              <p:cNvSpPr/>
              <p:nvPr/>
            </p:nvSpPr>
            <p:spPr>
              <a:xfrm>
                <a:off x="4149890" y="542724"/>
                <a:ext cx="172875" cy="442056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8" name="Rectangle: Rounded Corners 37">
                <a:extLst>
                  <a:ext uri="{FF2B5EF4-FFF2-40B4-BE49-F238E27FC236}">
                    <a16:creationId xmlns:a16="http://schemas.microsoft.com/office/drawing/2014/main" id="{C90FAF4D-CB1B-4503-8E6B-68C4C208FB15}"/>
                  </a:ext>
                </a:extLst>
              </p:cNvPr>
              <p:cNvSpPr/>
              <p:nvPr/>
            </p:nvSpPr>
            <p:spPr>
              <a:xfrm rot="16200000">
                <a:off x="4032447" y="187808"/>
                <a:ext cx="316369" cy="501749"/>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39" name="Group 38">
                <a:extLst>
                  <a:ext uri="{FF2B5EF4-FFF2-40B4-BE49-F238E27FC236}">
                    <a16:creationId xmlns:a16="http://schemas.microsoft.com/office/drawing/2014/main" id="{8614A42C-1170-43AD-B653-424B7E02E70C}"/>
                  </a:ext>
                </a:extLst>
              </p:cNvPr>
              <p:cNvGrpSpPr/>
              <p:nvPr/>
            </p:nvGrpSpPr>
            <p:grpSpPr>
              <a:xfrm>
                <a:off x="3501493" y="259319"/>
                <a:ext cx="989560" cy="4702431"/>
                <a:chOff x="3978410" y="512493"/>
                <a:chExt cx="1759222" cy="8328873"/>
              </a:xfrm>
            </p:grpSpPr>
            <p:sp>
              <p:nvSpPr>
                <p:cNvPr id="65" name="Rectangle: Rounded Corners 64">
                  <a:extLst>
                    <a:ext uri="{FF2B5EF4-FFF2-40B4-BE49-F238E27FC236}">
                      <a16:creationId xmlns:a16="http://schemas.microsoft.com/office/drawing/2014/main" id="{EA23D6A4-DEDB-4647-A9BD-554290DDBAF0}"/>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C55D1AEC-A440-466E-B7E2-624DB8D36596}"/>
                    </a:ext>
                  </a:extLst>
                </p:cNvPr>
                <p:cNvSpPr txBox="1"/>
                <p:nvPr/>
              </p:nvSpPr>
              <p:spPr>
                <a:xfrm>
                  <a:off x="4755982" y="512493"/>
                  <a:ext cx="981650" cy="624722"/>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Data </a:t>
                  </a:r>
                </a:p>
                <a:p>
                  <a:pPr algn="ctr"/>
                  <a:r>
                    <a:rPr lang="en-US" sz="1067" b="1" dirty="0">
                      <a:solidFill>
                        <a:schemeClr val="bg1"/>
                      </a:solidFill>
                      <a:latin typeface="Arial" panose="020B0604020202020204" pitchFamily="34" charset="0"/>
                      <a:cs typeface="Arial" panose="020B0604020202020204" pitchFamily="34" charset="0"/>
                    </a:rPr>
                    <a:t>Router </a:t>
                  </a:r>
                </a:p>
              </p:txBody>
            </p:sp>
          </p:grpSp>
          <p:sp>
            <p:nvSpPr>
              <p:cNvPr id="40" name="Rectangle: Rounded Corners 39">
                <a:extLst>
                  <a:ext uri="{FF2B5EF4-FFF2-40B4-BE49-F238E27FC236}">
                    <a16:creationId xmlns:a16="http://schemas.microsoft.com/office/drawing/2014/main" id="{716BFD00-92FE-494B-8491-EF4B774ABF15}"/>
                  </a:ext>
                </a:extLst>
              </p:cNvPr>
              <p:cNvSpPr/>
              <p:nvPr/>
            </p:nvSpPr>
            <p:spPr>
              <a:xfrm>
                <a:off x="1472656" y="531191"/>
                <a:ext cx="181632" cy="4460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60D0AAD9-A770-437A-BEC9-7FD747EFE59F}"/>
                  </a:ext>
                </a:extLst>
              </p:cNvPr>
              <p:cNvGrpSpPr/>
              <p:nvPr/>
            </p:nvGrpSpPr>
            <p:grpSpPr>
              <a:xfrm>
                <a:off x="1931616" y="282966"/>
                <a:ext cx="1050730" cy="4692253"/>
                <a:chOff x="2395135" y="540343"/>
                <a:chExt cx="1867964" cy="8324828"/>
              </a:xfrm>
            </p:grpSpPr>
            <p:sp>
              <p:nvSpPr>
                <p:cNvPr id="63" name="Rectangle: Rounded Corners 62">
                  <a:extLst>
                    <a:ext uri="{FF2B5EF4-FFF2-40B4-BE49-F238E27FC236}">
                      <a16:creationId xmlns:a16="http://schemas.microsoft.com/office/drawing/2014/main" id="{193BC1CB-1290-4F41-9F9D-0945A64DEBB5}"/>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87DD837A-CD8F-447C-9013-95054A7E76B3}"/>
                    </a:ext>
                  </a:extLst>
                </p:cNvPr>
                <p:cNvSpPr txBox="1"/>
                <p:nvPr/>
              </p:nvSpPr>
              <p:spPr>
                <a:xfrm>
                  <a:off x="2395135" y="540343"/>
                  <a:ext cx="1150323" cy="625773"/>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a:t>
                  </a:r>
                </a:p>
              </p:txBody>
            </p:sp>
          </p:grpSp>
          <p:sp>
            <p:nvSpPr>
              <p:cNvPr id="42" name="Rectangle: Rounded Corners 41">
                <a:extLst>
                  <a:ext uri="{FF2B5EF4-FFF2-40B4-BE49-F238E27FC236}">
                    <a16:creationId xmlns:a16="http://schemas.microsoft.com/office/drawing/2014/main" id="{417F5BD1-5C4C-41EA-B7DE-6FE1530AA37D}"/>
                  </a:ext>
                </a:extLst>
              </p:cNvPr>
              <p:cNvSpPr/>
              <p:nvPr/>
            </p:nvSpPr>
            <p:spPr>
              <a:xfrm rot="16200000">
                <a:off x="1969233" y="267305"/>
                <a:ext cx="220699" cy="13467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Authenticate connection</a:t>
                </a:r>
              </a:p>
            </p:txBody>
          </p:sp>
          <p:cxnSp>
            <p:nvCxnSpPr>
              <p:cNvPr id="43" name="Straight Arrow Connector 42">
                <a:extLst>
                  <a:ext uri="{FF2B5EF4-FFF2-40B4-BE49-F238E27FC236}">
                    <a16:creationId xmlns:a16="http://schemas.microsoft.com/office/drawing/2014/main" id="{140DDCA5-1418-424C-A2DA-ECF80B58F8B3}"/>
                  </a:ext>
                </a:extLst>
              </p:cNvPr>
              <p:cNvCxnSpPr>
                <a:cxnSpLocks/>
              </p:cNvCxnSpPr>
              <p:nvPr/>
            </p:nvCxnSpPr>
            <p:spPr>
              <a:xfrm flipV="1">
                <a:off x="1667317" y="791325"/>
                <a:ext cx="530772"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D025C96-9FDC-4D11-A7EE-63E884E9E2FD}"/>
                  </a:ext>
                </a:extLst>
              </p:cNvPr>
              <p:cNvSpPr txBox="1"/>
              <p:nvPr/>
            </p:nvSpPr>
            <p:spPr>
              <a:xfrm>
                <a:off x="1594804" y="1071764"/>
                <a:ext cx="692493" cy="215058"/>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45" name="Rectangle: Rounded Corners 44">
                <a:extLst>
                  <a:ext uri="{FF2B5EF4-FFF2-40B4-BE49-F238E27FC236}">
                    <a16:creationId xmlns:a16="http://schemas.microsoft.com/office/drawing/2014/main" id="{1951051C-A727-44CA-9E05-F7A424469868}"/>
                  </a:ext>
                </a:extLst>
              </p:cNvPr>
              <p:cNvSpPr/>
              <p:nvPr/>
            </p:nvSpPr>
            <p:spPr>
              <a:xfrm rot="16200000">
                <a:off x="1983600" y="753694"/>
                <a:ext cx="185894" cy="13006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067" dirty="0">
                  <a:solidFill>
                    <a:srgbClr val="0000CC"/>
                  </a:solidFill>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B43CE539-1907-4792-A2CF-E7C5FA75E1CD}"/>
                  </a:ext>
                </a:extLst>
              </p:cNvPr>
              <p:cNvSpPr/>
              <p:nvPr/>
            </p:nvSpPr>
            <p:spPr>
              <a:xfrm rot="16200000">
                <a:off x="2460052" y="1466649"/>
                <a:ext cx="220355" cy="22233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Upload PM file</a:t>
                </a:r>
                <a:endParaRPr lang="en-US" sz="1067" dirty="0">
                  <a:latin typeface="Arial" panose="020B0604020202020204" pitchFamily="34" charset="0"/>
                  <a:cs typeface="Arial" panose="020B0604020202020204" pitchFamily="34" charset="0"/>
                </a:endParaRPr>
              </a:p>
            </p:txBody>
          </p:sp>
          <p:cxnSp>
            <p:nvCxnSpPr>
              <p:cNvPr id="47" name="Straight Arrow Connector 46">
                <a:extLst>
                  <a:ext uri="{FF2B5EF4-FFF2-40B4-BE49-F238E27FC236}">
                    <a16:creationId xmlns:a16="http://schemas.microsoft.com/office/drawing/2014/main" id="{A250A14E-8E6B-4387-BDAA-0EA000F8CF71}"/>
                  </a:ext>
                </a:extLst>
              </p:cNvPr>
              <p:cNvCxnSpPr>
                <a:cxnSpLocks/>
              </p:cNvCxnSpPr>
              <p:nvPr/>
            </p:nvCxnSpPr>
            <p:spPr>
              <a:xfrm flipH="1">
                <a:off x="1645204" y="2447299"/>
                <a:ext cx="184643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88C0AA62-D666-4B71-BE9D-AA2015D225C2}"/>
                  </a:ext>
                </a:extLst>
              </p:cNvPr>
              <p:cNvSpPr/>
              <p:nvPr/>
            </p:nvSpPr>
            <p:spPr>
              <a:xfrm rot="16200000">
                <a:off x="2496834" y="1376739"/>
                <a:ext cx="192548" cy="8272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Event</a:t>
                </a:r>
              </a:p>
            </p:txBody>
          </p:sp>
          <p:cxnSp>
            <p:nvCxnSpPr>
              <p:cNvPr id="49" name="Straight Arrow Connector 48">
                <a:extLst>
                  <a:ext uri="{FF2B5EF4-FFF2-40B4-BE49-F238E27FC236}">
                    <a16:creationId xmlns:a16="http://schemas.microsoft.com/office/drawing/2014/main" id="{93BDE896-0D75-494B-9B8D-8DB3D8C03C39}"/>
                  </a:ext>
                </a:extLst>
              </p:cNvPr>
              <p:cNvCxnSpPr>
                <a:cxnSpLocks/>
              </p:cNvCxnSpPr>
              <p:nvPr/>
            </p:nvCxnSpPr>
            <p:spPr>
              <a:xfrm>
                <a:off x="2345980" y="1660200"/>
                <a:ext cx="4651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CDDBEA-1780-4282-A1F2-F6BADB7A119F}"/>
                  </a:ext>
                </a:extLst>
              </p:cNvPr>
              <p:cNvSpPr txBox="1"/>
              <p:nvPr/>
            </p:nvSpPr>
            <p:spPr>
              <a:xfrm>
                <a:off x="1595599" y="565057"/>
                <a:ext cx="692493" cy="215058"/>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51" name="TextBox 50">
                <a:extLst>
                  <a:ext uri="{FF2B5EF4-FFF2-40B4-BE49-F238E27FC236}">
                    <a16:creationId xmlns:a16="http://schemas.microsoft.com/office/drawing/2014/main" id="{7F0080B1-F485-4A04-AE9A-AB2F539C094F}"/>
                  </a:ext>
                </a:extLst>
              </p:cNvPr>
              <p:cNvSpPr txBox="1"/>
              <p:nvPr/>
            </p:nvSpPr>
            <p:spPr>
              <a:xfrm>
                <a:off x="1331291" y="1292252"/>
                <a:ext cx="1418733" cy="215058"/>
              </a:xfrm>
              <a:prstGeom prst="rect">
                <a:avLst/>
              </a:prstGeom>
              <a:noFill/>
            </p:spPr>
            <p:txBody>
              <a:bodyPr wrap="square" rtlCol="0">
                <a:spAutoFit/>
              </a:bodyPr>
              <a:lstStyle/>
              <a:p>
                <a:pPr algn="ctr"/>
                <a:r>
                  <a:rPr lang="en-US" sz="1067" dirty="0">
                    <a:solidFill>
                      <a:srgbClr val="0000CC"/>
                    </a:solidFill>
                    <a:latin typeface="Arial" panose="020B0604020202020204" pitchFamily="34" charset="0"/>
                    <a:cs typeface="Arial" panose="020B0604020202020204" pitchFamily="34" charset="0"/>
                  </a:rPr>
                  <a:t>Send FileReady event </a:t>
                </a:r>
              </a:p>
            </p:txBody>
          </p:sp>
          <p:pic>
            <p:nvPicPr>
              <p:cNvPr id="52" name="Picture 51">
                <a:extLst>
                  <a:ext uri="{FF2B5EF4-FFF2-40B4-BE49-F238E27FC236}">
                    <a16:creationId xmlns:a16="http://schemas.microsoft.com/office/drawing/2014/main" id="{180E4DCA-77F2-4548-B3F5-DCC3C8E577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5934" y="672915"/>
                <a:ext cx="156669" cy="156669"/>
              </a:xfrm>
              <a:prstGeom prst="rect">
                <a:avLst/>
              </a:prstGeom>
            </p:spPr>
          </p:pic>
          <p:sp>
            <p:nvSpPr>
              <p:cNvPr id="53" name="Oval 52">
                <a:extLst>
                  <a:ext uri="{FF2B5EF4-FFF2-40B4-BE49-F238E27FC236}">
                    <a16:creationId xmlns:a16="http://schemas.microsoft.com/office/drawing/2014/main" id="{4D944189-3E04-4FEC-8D68-48E1C3C338B2}"/>
                  </a:ext>
                </a:extLst>
              </p:cNvPr>
              <p:cNvSpPr/>
              <p:nvPr/>
            </p:nvSpPr>
            <p:spPr>
              <a:xfrm>
                <a:off x="3754053" y="3252111"/>
                <a:ext cx="249560" cy="19677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7</a:t>
                </a:r>
              </a:p>
            </p:txBody>
          </p:sp>
          <p:sp>
            <p:nvSpPr>
              <p:cNvPr id="54" name="TextBox 53">
                <a:extLst>
                  <a:ext uri="{FF2B5EF4-FFF2-40B4-BE49-F238E27FC236}">
                    <a16:creationId xmlns:a16="http://schemas.microsoft.com/office/drawing/2014/main" id="{562C65DE-9738-4E98-9937-DC1960C4A7CA}"/>
                  </a:ext>
                </a:extLst>
              </p:cNvPr>
              <p:cNvSpPr txBox="1"/>
              <p:nvPr/>
            </p:nvSpPr>
            <p:spPr>
              <a:xfrm>
                <a:off x="1681800" y="2238088"/>
                <a:ext cx="1517578" cy="215058"/>
              </a:xfrm>
              <a:prstGeom prst="rect">
                <a:avLst/>
              </a:prstGeom>
              <a:noFill/>
            </p:spPr>
            <p:txBody>
              <a:bodyPr wrap="square" rtlCol="0">
                <a:spAutoFit/>
              </a:bodyPr>
              <a:lstStyle/>
              <a:p>
                <a:r>
                  <a:rPr lang="en-US" sz="1067" dirty="0">
                    <a:solidFill>
                      <a:srgbClr val="FF0000"/>
                    </a:solidFill>
                    <a:latin typeface="Arial" panose="020B0604020202020204" pitchFamily="34" charset="0"/>
                    <a:cs typeface="Arial" panose="020B0604020202020204" pitchFamily="34" charset="0"/>
                  </a:rPr>
                  <a:t>FTPES</a:t>
                </a:r>
              </a:p>
            </p:txBody>
          </p:sp>
          <p:sp>
            <p:nvSpPr>
              <p:cNvPr id="55" name="Rectangle: Rounded Corners 54">
                <a:extLst>
                  <a:ext uri="{FF2B5EF4-FFF2-40B4-BE49-F238E27FC236}">
                    <a16:creationId xmlns:a16="http://schemas.microsoft.com/office/drawing/2014/main" id="{47ACD9EA-F189-40A6-B93C-0136624CEA00}"/>
                  </a:ext>
                </a:extLst>
              </p:cNvPr>
              <p:cNvSpPr/>
              <p:nvPr/>
            </p:nvSpPr>
            <p:spPr>
              <a:xfrm rot="16200000">
                <a:off x="4398989" y="2860840"/>
                <a:ext cx="270619" cy="99660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PM Data +metadata</a:t>
                </a:r>
                <a:endParaRPr lang="en-US" sz="1067"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8190508C-5186-45F0-A88E-F4470B7114BD}"/>
                  </a:ext>
                </a:extLst>
              </p:cNvPr>
              <p:cNvSpPr txBox="1"/>
              <p:nvPr/>
            </p:nvSpPr>
            <p:spPr>
              <a:xfrm>
                <a:off x="3269273" y="236246"/>
                <a:ext cx="647057" cy="352714"/>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File </a:t>
                </a:r>
              </a:p>
              <a:p>
                <a:pPr algn="ctr"/>
                <a:r>
                  <a:rPr lang="en-US" sz="1067" b="1" dirty="0">
                    <a:solidFill>
                      <a:schemeClr val="bg1"/>
                    </a:solidFill>
                    <a:latin typeface="Arial" panose="020B0604020202020204" pitchFamily="34" charset="0"/>
                    <a:cs typeface="Arial" panose="020B0604020202020204" pitchFamily="34" charset="0"/>
                  </a:rPr>
                  <a:t>Collector</a:t>
                </a:r>
              </a:p>
            </p:txBody>
          </p:sp>
          <p:sp>
            <p:nvSpPr>
              <p:cNvPr id="57" name="Rectangle: Rounded Corners 56">
                <a:extLst>
                  <a:ext uri="{FF2B5EF4-FFF2-40B4-BE49-F238E27FC236}">
                    <a16:creationId xmlns:a16="http://schemas.microsoft.com/office/drawing/2014/main" id="{32763D4A-A7CE-463E-9B53-EDAEB2A003B0}"/>
                  </a:ext>
                </a:extLst>
              </p:cNvPr>
              <p:cNvSpPr/>
              <p:nvPr/>
            </p:nvSpPr>
            <p:spPr>
              <a:xfrm rot="16200000">
                <a:off x="3134705" y="1651916"/>
                <a:ext cx="220355" cy="8780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Event</a:t>
                </a:r>
                <a:endParaRPr lang="en-US" sz="1067" dirty="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5F646C0E-6901-4F2A-B1A6-7422A0C1C11E}"/>
                  </a:ext>
                </a:extLst>
              </p:cNvPr>
              <p:cNvCxnSpPr>
                <a:cxnSpLocks/>
              </p:cNvCxnSpPr>
              <p:nvPr/>
            </p:nvCxnSpPr>
            <p:spPr>
              <a:xfrm flipH="1" flipV="1">
                <a:off x="4322765" y="3195680"/>
                <a:ext cx="397295" cy="29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E009BB55-50D7-48AA-94D2-F4B16FFF33E3}"/>
                  </a:ext>
                </a:extLst>
              </p:cNvPr>
              <p:cNvCxnSpPr>
                <a:cxnSpLocks/>
              </p:cNvCxnSpPr>
              <p:nvPr/>
            </p:nvCxnSpPr>
            <p:spPr>
              <a:xfrm flipH="1">
                <a:off x="2979865" y="1967299"/>
                <a:ext cx="51664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9D8D94FE-7791-4AD6-B5B8-16DAD1F29B32}"/>
                  </a:ext>
                </a:extLst>
              </p:cNvPr>
              <p:cNvSpPr/>
              <p:nvPr/>
            </p:nvSpPr>
            <p:spPr>
              <a:xfrm rot="16200000">
                <a:off x="3891432" y="2415961"/>
                <a:ext cx="270618" cy="107021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PM Data + metadata</a:t>
                </a:r>
              </a:p>
            </p:txBody>
          </p:sp>
          <p:pic>
            <p:nvPicPr>
              <p:cNvPr id="61" name="Picture 60">
                <a:extLst>
                  <a:ext uri="{FF2B5EF4-FFF2-40B4-BE49-F238E27FC236}">
                    <a16:creationId xmlns:a16="http://schemas.microsoft.com/office/drawing/2014/main" id="{051C76FA-8632-4CDC-B484-DF779F33C17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2554" y="2493226"/>
                <a:ext cx="155374" cy="155374"/>
              </a:xfrm>
              <a:prstGeom prst="rect">
                <a:avLst/>
              </a:prstGeom>
            </p:spPr>
          </p:pic>
          <p:cxnSp>
            <p:nvCxnSpPr>
              <p:cNvPr id="62" name="Straight Arrow Connector 61">
                <a:extLst>
                  <a:ext uri="{FF2B5EF4-FFF2-40B4-BE49-F238E27FC236}">
                    <a16:creationId xmlns:a16="http://schemas.microsoft.com/office/drawing/2014/main" id="{5A4BA845-1F31-4F76-98FD-BB2B0A358F33}"/>
                  </a:ext>
                </a:extLst>
              </p:cNvPr>
              <p:cNvCxnSpPr>
                <a:cxnSpLocks/>
              </p:cNvCxnSpPr>
              <p:nvPr/>
            </p:nvCxnSpPr>
            <p:spPr>
              <a:xfrm flipH="1" flipV="1">
                <a:off x="3664635" y="2806026"/>
                <a:ext cx="503215"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Rounded Corners 14">
              <a:extLst>
                <a:ext uri="{FF2B5EF4-FFF2-40B4-BE49-F238E27FC236}">
                  <a16:creationId xmlns:a16="http://schemas.microsoft.com/office/drawing/2014/main" id="{D6228BF4-51CA-4647-9845-F1B97D982881}"/>
                </a:ext>
              </a:extLst>
            </p:cNvPr>
            <p:cNvSpPr/>
            <p:nvPr/>
          </p:nvSpPr>
          <p:spPr>
            <a:xfrm rot="16200000">
              <a:off x="2508461" y="34715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D1193DA-B0F2-4F4A-9D68-B20450BC8A69}"/>
                </a:ext>
              </a:extLst>
            </p:cNvPr>
            <p:cNvSpPr txBox="1"/>
            <p:nvPr/>
          </p:nvSpPr>
          <p:spPr>
            <a:xfrm>
              <a:off x="2419931" y="380551"/>
              <a:ext cx="498322"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Message </a:t>
              </a:r>
            </a:p>
            <a:p>
              <a:pPr algn="ctr"/>
              <a:r>
                <a:rPr lang="en-US" sz="1067" b="1" dirty="0">
                  <a:solidFill>
                    <a:schemeClr val="bg1"/>
                  </a:solidFill>
                  <a:latin typeface="Arial" panose="020B0604020202020204" pitchFamily="34" charset="0"/>
                  <a:cs typeface="Arial" panose="020B0604020202020204" pitchFamily="34" charset="0"/>
                </a:rPr>
                <a:t>Router </a:t>
              </a:r>
            </a:p>
          </p:txBody>
        </p:sp>
        <p:sp>
          <p:nvSpPr>
            <p:cNvPr id="17" name="Rectangle: Rounded Corners 16">
              <a:extLst>
                <a:ext uri="{FF2B5EF4-FFF2-40B4-BE49-F238E27FC236}">
                  <a16:creationId xmlns:a16="http://schemas.microsoft.com/office/drawing/2014/main" id="{B6C26EF4-63C9-4698-B46F-742D3CF650FA}"/>
                </a:ext>
              </a:extLst>
            </p:cNvPr>
            <p:cNvSpPr/>
            <p:nvPr/>
          </p:nvSpPr>
          <p:spPr>
            <a:xfrm rot="16200000">
              <a:off x="1496905" y="341809"/>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027A36AF-5165-4E6A-8608-5C91D0A72A81}"/>
                </a:ext>
              </a:extLst>
            </p:cNvPr>
            <p:cNvSpPr/>
            <p:nvPr/>
          </p:nvSpPr>
          <p:spPr>
            <a:xfrm rot="16200000">
              <a:off x="2038614" y="34392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AB72810F-3811-47A8-B747-9ADD005F3F10}"/>
                </a:ext>
              </a:extLst>
            </p:cNvPr>
            <p:cNvSpPr txBox="1"/>
            <p:nvPr/>
          </p:nvSpPr>
          <p:spPr>
            <a:xfrm>
              <a:off x="1935783" y="373737"/>
              <a:ext cx="509347"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 </a:t>
              </a:r>
            </a:p>
          </p:txBody>
        </p:sp>
        <p:sp>
          <p:nvSpPr>
            <p:cNvPr id="20" name="TextBox 19">
              <a:extLst>
                <a:ext uri="{FF2B5EF4-FFF2-40B4-BE49-F238E27FC236}">
                  <a16:creationId xmlns:a16="http://schemas.microsoft.com/office/drawing/2014/main" id="{68DD843B-2AE6-48B4-AD84-D55508B6F74B}"/>
                </a:ext>
              </a:extLst>
            </p:cNvPr>
            <p:cNvSpPr txBox="1"/>
            <p:nvPr/>
          </p:nvSpPr>
          <p:spPr>
            <a:xfrm>
              <a:off x="1509630" y="409676"/>
              <a:ext cx="286846"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VNF</a:t>
              </a:r>
            </a:p>
            <a:p>
              <a:pPr algn="ctr"/>
              <a:r>
                <a:rPr lang="en-US" sz="1067" b="1" dirty="0">
                  <a:solidFill>
                    <a:schemeClr val="bg1"/>
                  </a:solidFill>
                  <a:latin typeface="Arial" panose="020B0604020202020204" pitchFamily="34" charset="0"/>
                  <a:cs typeface="Arial" panose="020B0604020202020204" pitchFamily="34" charset="0"/>
                </a:rPr>
                <a:t>PNF</a:t>
              </a:r>
            </a:p>
          </p:txBody>
        </p:sp>
        <p:sp>
          <p:nvSpPr>
            <p:cNvPr id="21" name="Oval 20">
              <a:extLst>
                <a:ext uri="{FF2B5EF4-FFF2-40B4-BE49-F238E27FC236}">
                  <a16:creationId xmlns:a16="http://schemas.microsoft.com/office/drawing/2014/main" id="{FF34CC29-7CFB-48D4-9E33-F36BBA9C50C8}"/>
                </a:ext>
              </a:extLst>
            </p:cNvPr>
            <p:cNvSpPr/>
            <p:nvPr/>
          </p:nvSpPr>
          <p:spPr>
            <a:xfrm>
              <a:off x="2869177" y="270517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6</a:t>
              </a:r>
            </a:p>
          </p:txBody>
        </p:sp>
        <p:sp>
          <p:nvSpPr>
            <p:cNvPr id="22" name="Oval 21">
              <a:extLst>
                <a:ext uri="{FF2B5EF4-FFF2-40B4-BE49-F238E27FC236}">
                  <a16:creationId xmlns:a16="http://schemas.microsoft.com/office/drawing/2014/main" id="{ED24A657-F7A9-4E96-8C06-B219C071C2A0}"/>
                </a:ext>
              </a:extLst>
            </p:cNvPr>
            <p:cNvSpPr/>
            <p:nvPr/>
          </p:nvSpPr>
          <p:spPr>
            <a:xfrm>
              <a:off x="1350447" y="236335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5</a:t>
              </a:r>
            </a:p>
          </p:txBody>
        </p:sp>
        <p:sp>
          <p:nvSpPr>
            <p:cNvPr id="23" name="Oval 22">
              <a:extLst>
                <a:ext uri="{FF2B5EF4-FFF2-40B4-BE49-F238E27FC236}">
                  <a16:creationId xmlns:a16="http://schemas.microsoft.com/office/drawing/2014/main" id="{A76C45B7-CEF5-44F0-BBA6-6927D62A1443}"/>
                </a:ext>
              </a:extLst>
            </p:cNvPr>
            <p:cNvSpPr/>
            <p:nvPr/>
          </p:nvSpPr>
          <p:spPr>
            <a:xfrm>
              <a:off x="2363070" y="197221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4</a:t>
              </a:r>
            </a:p>
          </p:txBody>
        </p:sp>
        <p:sp>
          <p:nvSpPr>
            <p:cNvPr id="24" name="Oval 23">
              <a:extLst>
                <a:ext uri="{FF2B5EF4-FFF2-40B4-BE49-F238E27FC236}">
                  <a16:creationId xmlns:a16="http://schemas.microsoft.com/office/drawing/2014/main" id="{EB6D9316-060C-4048-9561-2F4D9AC6403B}"/>
                </a:ext>
              </a:extLst>
            </p:cNvPr>
            <p:cNvSpPr/>
            <p:nvPr/>
          </p:nvSpPr>
          <p:spPr>
            <a:xfrm>
              <a:off x="1885715" y="165615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3</a:t>
              </a:r>
            </a:p>
          </p:txBody>
        </p:sp>
        <p:sp>
          <p:nvSpPr>
            <p:cNvPr id="25" name="Oval 24">
              <a:extLst>
                <a:ext uri="{FF2B5EF4-FFF2-40B4-BE49-F238E27FC236}">
                  <a16:creationId xmlns:a16="http://schemas.microsoft.com/office/drawing/2014/main" id="{5911393C-6F86-4D00-892B-11BDAEB1EBF1}"/>
                </a:ext>
              </a:extLst>
            </p:cNvPr>
            <p:cNvSpPr/>
            <p:nvPr/>
          </p:nvSpPr>
          <p:spPr>
            <a:xfrm>
              <a:off x="1347082" y="133902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2</a:t>
              </a:r>
            </a:p>
          </p:txBody>
        </p:sp>
        <p:sp>
          <p:nvSpPr>
            <p:cNvPr id="26" name="Oval 25">
              <a:extLst>
                <a:ext uri="{FF2B5EF4-FFF2-40B4-BE49-F238E27FC236}">
                  <a16:creationId xmlns:a16="http://schemas.microsoft.com/office/drawing/2014/main" id="{FADC0FC4-E071-4E47-B804-620388804229}"/>
                </a:ext>
              </a:extLst>
            </p:cNvPr>
            <p:cNvSpPr/>
            <p:nvPr/>
          </p:nvSpPr>
          <p:spPr>
            <a:xfrm>
              <a:off x="1337130" y="879628"/>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1</a:t>
              </a:r>
            </a:p>
          </p:txBody>
        </p:sp>
        <p:cxnSp>
          <p:nvCxnSpPr>
            <p:cNvPr id="27" name="Straight Arrow Connector 26">
              <a:extLst>
                <a:ext uri="{FF2B5EF4-FFF2-40B4-BE49-F238E27FC236}">
                  <a16:creationId xmlns:a16="http://schemas.microsoft.com/office/drawing/2014/main" id="{D0735ECA-CD1C-40CD-9209-5E011AE38673}"/>
                </a:ext>
              </a:extLst>
            </p:cNvPr>
            <p:cNvCxnSpPr>
              <a:cxnSpLocks/>
            </p:cNvCxnSpPr>
            <p:nvPr/>
          </p:nvCxnSpPr>
          <p:spPr>
            <a:xfrm flipV="1">
              <a:off x="1743490" y="1317725"/>
              <a:ext cx="398079"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CDCE100-26F8-4C3C-8A3E-A77726EC9958}"/>
                </a:ext>
              </a:extLst>
            </p:cNvPr>
            <p:cNvGrpSpPr/>
            <p:nvPr/>
          </p:nvGrpSpPr>
          <p:grpSpPr>
            <a:xfrm>
              <a:off x="4227397" y="389294"/>
              <a:ext cx="580507" cy="4220585"/>
              <a:chOff x="6020297" y="525743"/>
              <a:chExt cx="1376020" cy="8355527"/>
            </a:xfrm>
          </p:grpSpPr>
          <p:sp>
            <p:nvSpPr>
              <p:cNvPr id="35" name="Rectangle: Rounded Corners 34">
                <a:extLst>
                  <a:ext uri="{FF2B5EF4-FFF2-40B4-BE49-F238E27FC236}">
                    <a16:creationId xmlns:a16="http://schemas.microsoft.com/office/drawing/2014/main" id="{EF2F56AD-3EC5-48AA-9789-C14F25CF83B3}"/>
                  </a:ext>
                </a:extLst>
              </p:cNvPr>
              <p:cNvSpPr/>
              <p:nvPr/>
            </p:nvSpPr>
            <p:spPr>
              <a:xfrm>
                <a:off x="6511651" y="105323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304D598-F953-46A4-A358-352A673A66F6}"/>
                  </a:ext>
                </a:extLst>
              </p:cNvPr>
              <p:cNvSpPr txBox="1"/>
              <p:nvPr/>
            </p:nvSpPr>
            <p:spPr>
              <a:xfrm>
                <a:off x="6020297" y="525743"/>
                <a:ext cx="1376020" cy="624731"/>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Analytics </a:t>
                </a:r>
              </a:p>
              <a:p>
                <a:pPr algn="ctr"/>
                <a:r>
                  <a:rPr lang="en-US" sz="1067" b="1" dirty="0">
                    <a:solidFill>
                      <a:schemeClr val="bg1"/>
                    </a:solidFill>
                    <a:latin typeface="Arial" panose="020B0604020202020204" pitchFamily="34" charset="0"/>
                    <a:cs typeface="Arial" panose="020B0604020202020204" pitchFamily="34" charset="0"/>
                  </a:rPr>
                  <a:t>Application</a:t>
                </a:r>
              </a:p>
            </p:txBody>
          </p:sp>
        </p:grpSp>
        <p:sp>
          <p:nvSpPr>
            <p:cNvPr id="29" name="Rectangle: Rounded Corners 28">
              <a:extLst>
                <a:ext uri="{FF2B5EF4-FFF2-40B4-BE49-F238E27FC236}">
                  <a16:creationId xmlns:a16="http://schemas.microsoft.com/office/drawing/2014/main" id="{55C7D8AE-608C-4F9B-B4DD-E68C468DC2BD}"/>
                </a:ext>
              </a:extLst>
            </p:cNvPr>
            <p:cNvSpPr/>
            <p:nvPr/>
          </p:nvSpPr>
          <p:spPr>
            <a:xfrm rot="16200000">
              <a:off x="3300924" y="2675145"/>
              <a:ext cx="140050" cy="15963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Perf3gpp Event</a:t>
              </a:r>
            </a:p>
          </p:txBody>
        </p:sp>
        <p:cxnSp>
          <p:nvCxnSpPr>
            <p:cNvPr id="30" name="Straight Arrow Connector 29">
              <a:extLst>
                <a:ext uri="{FF2B5EF4-FFF2-40B4-BE49-F238E27FC236}">
                  <a16:creationId xmlns:a16="http://schemas.microsoft.com/office/drawing/2014/main" id="{2F7B8B4C-666D-4E15-AFF9-97B65A91706B}"/>
                </a:ext>
              </a:extLst>
            </p:cNvPr>
            <p:cNvCxnSpPr>
              <a:cxnSpLocks/>
            </p:cNvCxnSpPr>
            <p:nvPr/>
          </p:nvCxnSpPr>
          <p:spPr>
            <a:xfrm flipH="1">
              <a:off x="2710140" y="3389592"/>
              <a:ext cx="1309475" cy="39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F1A7BF00-3327-43C6-8D61-D5102905E616}"/>
                </a:ext>
              </a:extLst>
            </p:cNvPr>
            <p:cNvSpPr/>
            <p:nvPr/>
          </p:nvSpPr>
          <p:spPr>
            <a:xfrm rot="16200000">
              <a:off x="3503371" y="2850396"/>
              <a:ext cx="154758" cy="20055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Perf3gpp Event</a:t>
              </a:r>
              <a:endParaRPr lang="en-US" sz="1067" dirty="0">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F8361F92-0750-48E6-AC64-BB19ECE7F62C}"/>
                </a:ext>
              </a:extLst>
            </p:cNvPr>
            <p:cNvCxnSpPr>
              <a:cxnSpLocks/>
            </p:cNvCxnSpPr>
            <p:nvPr/>
          </p:nvCxnSpPr>
          <p:spPr>
            <a:xfrm flipH="1">
              <a:off x="2662342" y="3758733"/>
              <a:ext cx="1788701" cy="19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7AFF7C4-02F5-416E-9CFA-01EF3E43C823}"/>
                </a:ext>
              </a:extLst>
            </p:cNvPr>
            <p:cNvSpPr/>
            <p:nvPr/>
          </p:nvSpPr>
          <p:spPr>
            <a:xfrm>
              <a:off x="2311009" y="3389859"/>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8</a:t>
              </a:r>
            </a:p>
          </p:txBody>
        </p:sp>
        <p:sp>
          <p:nvSpPr>
            <p:cNvPr id="34" name="Oval 33">
              <a:extLst>
                <a:ext uri="{FF2B5EF4-FFF2-40B4-BE49-F238E27FC236}">
                  <a16:creationId xmlns:a16="http://schemas.microsoft.com/office/drawing/2014/main" id="{B47CAD4A-6305-4812-9FB2-EA66C3D45689}"/>
                </a:ext>
              </a:extLst>
            </p:cNvPr>
            <p:cNvSpPr/>
            <p:nvPr/>
          </p:nvSpPr>
          <p:spPr>
            <a:xfrm>
              <a:off x="2320194" y="376515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9</a:t>
              </a:r>
            </a:p>
          </p:txBody>
        </p:sp>
      </p:grpSp>
      <p:sp>
        <p:nvSpPr>
          <p:cNvPr id="72" name="Oval 71">
            <a:extLst>
              <a:ext uri="{FF2B5EF4-FFF2-40B4-BE49-F238E27FC236}">
                <a16:creationId xmlns:a16="http://schemas.microsoft.com/office/drawing/2014/main" id="{87AEAA8E-A8C8-45D3-9399-78DC3E418BB9}"/>
              </a:ext>
            </a:extLst>
          </p:cNvPr>
          <p:cNvSpPr/>
          <p:nvPr/>
        </p:nvSpPr>
        <p:spPr>
          <a:xfrm>
            <a:off x="5504763" y="1230894"/>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1</a:t>
            </a:r>
          </a:p>
        </p:txBody>
      </p:sp>
      <p:pic>
        <p:nvPicPr>
          <p:cNvPr id="74" name="Picture 73">
            <a:extLst>
              <a:ext uri="{FF2B5EF4-FFF2-40B4-BE49-F238E27FC236}">
                <a16:creationId xmlns:a16="http://schemas.microsoft.com/office/drawing/2014/main" id="{3C455388-0D49-41D4-A04B-8D0F7E51660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0673" y="1473179"/>
            <a:ext cx="194882" cy="194881"/>
          </a:xfrm>
          <a:prstGeom prst="rect">
            <a:avLst/>
          </a:prstGeom>
        </p:spPr>
      </p:pic>
      <p:sp>
        <p:nvSpPr>
          <p:cNvPr id="75" name="Oval 74">
            <a:extLst>
              <a:ext uri="{FF2B5EF4-FFF2-40B4-BE49-F238E27FC236}">
                <a16:creationId xmlns:a16="http://schemas.microsoft.com/office/drawing/2014/main" id="{EC27D8E1-0D24-4D45-B11D-5E6DB5767D0C}"/>
              </a:ext>
            </a:extLst>
          </p:cNvPr>
          <p:cNvSpPr/>
          <p:nvPr/>
        </p:nvSpPr>
        <p:spPr>
          <a:xfrm>
            <a:off x="5540670" y="477982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7</a:t>
            </a:r>
          </a:p>
        </p:txBody>
      </p:sp>
      <p:sp>
        <p:nvSpPr>
          <p:cNvPr id="76" name="Oval 75">
            <a:extLst>
              <a:ext uri="{FF2B5EF4-FFF2-40B4-BE49-F238E27FC236}">
                <a16:creationId xmlns:a16="http://schemas.microsoft.com/office/drawing/2014/main" id="{433F997F-9411-4DA7-B9B6-C3CF0C58653E}"/>
              </a:ext>
            </a:extLst>
          </p:cNvPr>
          <p:cNvSpPr/>
          <p:nvPr/>
        </p:nvSpPr>
        <p:spPr>
          <a:xfrm>
            <a:off x="5543921" y="430851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6</a:t>
            </a:r>
          </a:p>
        </p:txBody>
      </p:sp>
      <p:pic>
        <p:nvPicPr>
          <p:cNvPr id="77" name="Picture 76">
            <a:extLst>
              <a:ext uri="{FF2B5EF4-FFF2-40B4-BE49-F238E27FC236}">
                <a16:creationId xmlns:a16="http://schemas.microsoft.com/office/drawing/2014/main" id="{0F10D44A-A197-4A16-89BE-730EE1CD58A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73254" y="3940589"/>
            <a:ext cx="155374" cy="185347"/>
          </a:xfrm>
          <a:prstGeom prst="rect">
            <a:avLst/>
          </a:prstGeom>
        </p:spPr>
      </p:pic>
      <p:sp>
        <p:nvSpPr>
          <p:cNvPr id="78" name="Oval 77">
            <a:extLst>
              <a:ext uri="{FF2B5EF4-FFF2-40B4-BE49-F238E27FC236}">
                <a16:creationId xmlns:a16="http://schemas.microsoft.com/office/drawing/2014/main" id="{A11F7308-7AD4-45CD-9BB8-A28E93CCE159}"/>
              </a:ext>
            </a:extLst>
          </p:cNvPr>
          <p:cNvSpPr/>
          <p:nvPr/>
        </p:nvSpPr>
        <p:spPr>
          <a:xfrm>
            <a:off x="5537269" y="1800793"/>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2</a:t>
            </a:r>
          </a:p>
        </p:txBody>
      </p:sp>
      <p:sp>
        <p:nvSpPr>
          <p:cNvPr id="79" name="Oval 78">
            <a:extLst>
              <a:ext uri="{FF2B5EF4-FFF2-40B4-BE49-F238E27FC236}">
                <a16:creationId xmlns:a16="http://schemas.microsoft.com/office/drawing/2014/main" id="{C6491CAD-67C7-4747-9D7B-5E8946365DD3}"/>
              </a:ext>
            </a:extLst>
          </p:cNvPr>
          <p:cNvSpPr/>
          <p:nvPr/>
        </p:nvSpPr>
        <p:spPr>
          <a:xfrm>
            <a:off x="5542674" y="270406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3</a:t>
            </a:r>
          </a:p>
        </p:txBody>
      </p:sp>
      <p:sp>
        <p:nvSpPr>
          <p:cNvPr id="80" name="Oval 79">
            <a:extLst>
              <a:ext uri="{FF2B5EF4-FFF2-40B4-BE49-F238E27FC236}">
                <a16:creationId xmlns:a16="http://schemas.microsoft.com/office/drawing/2014/main" id="{ED233AAC-4226-42A8-A458-C259701A8742}"/>
              </a:ext>
            </a:extLst>
          </p:cNvPr>
          <p:cNvSpPr/>
          <p:nvPr/>
        </p:nvSpPr>
        <p:spPr>
          <a:xfrm>
            <a:off x="5542674" y="319062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4</a:t>
            </a:r>
          </a:p>
        </p:txBody>
      </p:sp>
      <p:sp>
        <p:nvSpPr>
          <p:cNvPr id="81" name="Oval 80">
            <a:extLst>
              <a:ext uri="{FF2B5EF4-FFF2-40B4-BE49-F238E27FC236}">
                <a16:creationId xmlns:a16="http://schemas.microsoft.com/office/drawing/2014/main" id="{49F1D119-73A1-4C8B-B417-984549E9B2C0}"/>
              </a:ext>
            </a:extLst>
          </p:cNvPr>
          <p:cNvSpPr/>
          <p:nvPr/>
        </p:nvSpPr>
        <p:spPr>
          <a:xfrm>
            <a:off x="5543921" y="367717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5</a:t>
            </a:r>
          </a:p>
        </p:txBody>
      </p:sp>
      <p:sp>
        <p:nvSpPr>
          <p:cNvPr id="82" name="Oval 81">
            <a:extLst>
              <a:ext uri="{FF2B5EF4-FFF2-40B4-BE49-F238E27FC236}">
                <a16:creationId xmlns:a16="http://schemas.microsoft.com/office/drawing/2014/main" id="{B31166DD-6077-49EB-9BA9-B3C9844CFF0E}"/>
              </a:ext>
            </a:extLst>
          </p:cNvPr>
          <p:cNvSpPr/>
          <p:nvPr/>
        </p:nvSpPr>
        <p:spPr>
          <a:xfrm>
            <a:off x="5548100" y="538020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8</a:t>
            </a:r>
          </a:p>
        </p:txBody>
      </p:sp>
      <p:sp>
        <p:nvSpPr>
          <p:cNvPr id="83" name="Oval 82">
            <a:extLst>
              <a:ext uri="{FF2B5EF4-FFF2-40B4-BE49-F238E27FC236}">
                <a16:creationId xmlns:a16="http://schemas.microsoft.com/office/drawing/2014/main" id="{2850B13C-B838-474B-8E5B-0EF359EF24DC}"/>
              </a:ext>
            </a:extLst>
          </p:cNvPr>
          <p:cNvSpPr/>
          <p:nvPr/>
        </p:nvSpPr>
        <p:spPr>
          <a:xfrm>
            <a:off x="5556820" y="579008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9</a:t>
            </a:r>
          </a:p>
        </p:txBody>
      </p:sp>
    </p:spTree>
    <p:extLst>
      <p:ext uri="{BB962C8B-B14F-4D97-AF65-F5344CB8AC3E}">
        <p14:creationId xmlns:p14="http://schemas.microsoft.com/office/powerpoint/2010/main" val="310182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5DFE391-ED84-4494-8702-6143C2FC40B8}"/>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CAA776-D879-4348-BC56-D6E4F4174CF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16234EE0-1F7E-424F-AFDA-7CABB729E757}"/>
                </a:ext>
              </a:extLst>
            </p:cNvPr>
            <p:cNvSpPr txBox="1"/>
            <p:nvPr/>
          </p:nvSpPr>
          <p:spPr>
            <a:xfrm>
              <a:off x="1709859" y="-13353"/>
              <a:ext cx="570380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Enhancements for Dublin R4</a:t>
              </a:r>
            </a:p>
          </p:txBody>
        </p:sp>
        <p:sp>
          <p:nvSpPr>
            <p:cNvPr id="5" name="Rectangle 4">
              <a:extLst>
                <a:ext uri="{FF2B5EF4-FFF2-40B4-BE49-F238E27FC236}">
                  <a16:creationId xmlns:a16="http://schemas.microsoft.com/office/drawing/2014/main" id="{7BADD94B-FC1B-4E56-8295-6C89740C86C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DD53D971-2CB5-4E11-8A10-941060B0C4B6}"/>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EF4CA7-2FAC-4536-9AA2-65A8C2C19EF4}"/>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https://wiki.onap.org/pages/viewpage.action?pageId=40206494</a:t>
            </a:r>
            <a:r>
              <a:rPr lang="en-US" sz="1400" dirty="0"/>
              <a:t> </a:t>
            </a:r>
          </a:p>
        </p:txBody>
      </p:sp>
      <p:sp>
        <p:nvSpPr>
          <p:cNvPr id="8" name="Rectangle 7">
            <a:extLst>
              <a:ext uri="{FF2B5EF4-FFF2-40B4-BE49-F238E27FC236}">
                <a16:creationId xmlns:a16="http://schemas.microsoft.com/office/drawing/2014/main" id="{FC739B41-DFA4-4B83-A1FD-FB934345489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941C8D2-EF3B-4EB9-B210-9B3FC90F44C1}"/>
              </a:ext>
            </a:extLst>
          </p:cNvPr>
          <p:cNvGraphicFramePr>
            <a:graphicFrameLocks noGrp="1"/>
          </p:cNvGraphicFramePr>
          <p:nvPr>
            <p:extLst>
              <p:ext uri="{D42A27DB-BD31-4B8C-83A1-F6EECF244321}">
                <p14:modId xmlns:p14="http://schemas.microsoft.com/office/powerpoint/2010/main" val="3048244170"/>
              </p:ext>
            </p:extLst>
          </p:nvPr>
        </p:nvGraphicFramePr>
        <p:xfrm>
          <a:off x="380021" y="2426108"/>
          <a:ext cx="8645220" cy="365760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DCAE</a:t>
                      </a:r>
                    </a:p>
                  </a:txBody>
                  <a:tcPr anchor="ctr"/>
                </a:tc>
                <a:tc>
                  <a:txBody>
                    <a:bodyPr/>
                    <a:lstStyle/>
                    <a:p>
                      <a:r>
                        <a:rPr lang="en-US" sz="1400" dirty="0">
                          <a:solidFill>
                            <a:srgbClr val="0000CC"/>
                          </a:solidFill>
                        </a:rPr>
                        <a:t>UC1 Perf3gpp event creation from PM XML file: implement 3GPP PM Mapper microservice, configure PM Mapper, subscribe to PM XML file and metadata from Data Router, generate Perf3gpp events, publish to Message Router</a:t>
                      </a:r>
                    </a:p>
                  </a:txBody>
                  <a:tcPr anchor="ctr"/>
                </a:tc>
                <a:tc>
                  <a:txBody>
                    <a:bodyPr/>
                    <a:lstStyle/>
                    <a:p>
                      <a:r>
                        <a:rPr lang="en-US" sz="1400" dirty="0"/>
                        <a:t>TBR</a:t>
                      </a:r>
                    </a:p>
                  </a:txBody>
                  <a:tcPr/>
                </a:tc>
                <a:extLst>
                  <a:ext uri="{0D108BD9-81ED-4DB2-BD59-A6C34878D82A}">
                    <a16:rowId xmlns:a16="http://schemas.microsoft.com/office/drawing/2014/main" val="443734681"/>
                  </a:ext>
                </a:extLst>
              </a:tr>
              <a:tr h="370840">
                <a:tc>
                  <a:txBody>
                    <a:bodyPr/>
                    <a:lstStyle/>
                    <a:p>
                      <a:r>
                        <a:rPr lang="en-US" sz="1400" dirty="0">
                          <a:solidFill>
                            <a:srgbClr val="0000CC"/>
                          </a:solidFill>
                        </a:rPr>
                        <a:t>DCAE, Policy, Controller (stretch goal)</a:t>
                      </a:r>
                    </a:p>
                  </a:txBody>
                  <a:tcPr anchor="ctr"/>
                </a:tc>
                <a:tc>
                  <a:txBody>
                    <a:bodyPr/>
                    <a:lstStyle/>
                    <a:p>
                      <a:r>
                        <a:rPr lang="en-US" sz="1400" dirty="0">
                          <a:solidFill>
                            <a:srgbClr val="0000CC"/>
                          </a:solidFill>
                        </a:rPr>
                        <a:t>UC2 Closed loop support using PM data:  Analytics Applications subscribe to Perf3gpp event of interest or Bulk PM XML file, analyze the data, notify Policy of desired CM change, Policy triggers CM update to Controller</a:t>
                      </a:r>
                    </a:p>
                  </a:txBody>
                  <a:tcPr anchor="ctr"/>
                </a:tc>
                <a:tc>
                  <a:txBody>
                    <a:bodyPr/>
                    <a:lstStyle/>
                    <a:p>
                      <a:r>
                        <a:rPr lang="en-US" sz="1400" dirty="0"/>
                        <a:t>TBR</a:t>
                      </a:r>
                    </a:p>
                  </a:txBody>
                  <a:tcPr/>
                </a:tc>
                <a:extLst>
                  <a:ext uri="{0D108BD9-81ED-4DB2-BD59-A6C34878D82A}">
                    <a16:rowId xmlns:a16="http://schemas.microsoft.com/office/drawing/2014/main" val="4159069492"/>
                  </a:ext>
                </a:extLst>
              </a:tr>
              <a:tr h="370840">
                <a:tc>
                  <a:txBody>
                    <a:bodyPr/>
                    <a:lstStyle/>
                    <a:p>
                      <a:r>
                        <a:rPr lang="en-US" sz="1400" dirty="0">
                          <a:solidFill>
                            <a:srgbClr val="0000CC"/>
                          </a:solidFill>
                        </a:rPr>
                        <a:t>Data File Collector (DFC) </a:t>
                      </a:r>
                    </a:p>
                  </a:txBody>
                  <a:tcPr anchor="ctr"/>
                </a:tc>
                <a:tc>
                  <a:txBody>
                    <a:bodyPr/>
                    <a:lstStyle/>
                    <a:p>
                      <a:r>
                        <a:rPr lang="en-US" sz="1400" dirty="0">
                          <a:solidFill>
                            <a:srgbClr val="0000CC"/>
                          </a:solidFill>
                        </a:rPr>
                        <a:t>DFC robustness enhancements: FileReady for all files on the node, DFC retry handling.</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DMaaP Data Router (DR)</a:t>
                      </a:r>
                    </a:p>
                  </a:txBody>
                  <a:tcPr anchor="ctr"/>
                </a:tc>
                <a:tc>
                  <a:txBody>
                    <a:bodyPr/>
                    <a:lstStyle/>
                    <a:p>
                      <a:r>
                        <a:rPr lang="en-US" sz="1400" dirty="0">
                          <a:solidFill>
                            <a:srgbClr val="0000CC"/>
                          </a:solidFill>
                        </a:rPr>
                        <a:t>DR enhanced handling of PM feeds: enhancements for DFC metadata,  optional DR consumer specified feed encoding, high availability and scaling support.</a:t>
                      </a:r>
                    </a:p>
                  </a:txBody>
                  <a:tcPr anchor="ctr"/>
                </a:tc>
                <a:tc>
                  <a:txBody>
                    <a:bodyPr/>
                    <a:lstStyle/>
                    <a:p>
                      <a:r>
                        <a:rPr lang="en-US" sz="1400" dirty="0"/>
                        <a:t>TBR</a:t>
                      </a:r>
                    </a:p>
                  </a:txBody>
                  <a:tcPr/>
                </a:tc>
                <a:extLst>
                  <a:ext uri="{0D108BD9-81ED-4DB2-BD59-A6C34878D82A}">
                    <a16:rowId xmlns:a16="http://schemas.microsoft.com/office/drawing/2014/main" val="944192080"/>
                  </a:ext>
                </a:extLst>
              </a:tr>
            </a:tbl>
          </a:graphicData>
        </a:graphic>
      </p:graphicFrame>
      <p:sp>
        <p:nvSpPr>
          <p:cNvPr id="10" name="Rectangle 9">
            <a:extLst>
              <a:ext uri="{FF2B5EF4-FFF2-40B4-BE49-F238E27FC236}">
                <a16:creationId xmlns:a16="http://schemas.microsoft.com/office/drawing/2014/main" id="{20CE8AA7-6FA2-405D-9079-A917FC4CFE4C}"/>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E8ECDC9-0453-45BE-B787-7F7789CCBBFC}"/>
              </a:ext>
            </a:extLst>
          </p:cNvPr>
          <p:cNvSpPr txBox="1"/>
          <p:nvPr/>
        </p:nvSpPr>
        <p:spPr>
          <a:xfrm>
            <a:off x="380021" y="606526"/>
            <a:ext cx="8645220" cy="954107"/>
          </a:xfrm>
          <a:prstGeom prst="rect">
            <a:avLst/>
          </a:prstGeom>
          <a:noFill/>
        </p:spPr>
        <p:txBody>
          <a:bodyPr wrap="square" rtlCol="0">
            <a:spAutoFit/>
          </a:bodyPr>
          <a:lstStyle/>
          <a:p>
            <a:r>
              <a:rPr lang="en-US" sz="1400" dirty="0">
                <a:solidFill>
                  <a:srgbClr val="0000CC"/>
                </a:solidFill>
              </a:rPr>
              <a:t>Support the following work items for Bulk PM for 5G </a:t>
            </a:r>
            <a:r>
              <a:rPr lang="en-US" sz="1400" dirty="0" err="1">
                <a:solidFill>
                  <a:srgbClr val="0000CC"/>
                </a:solidFill>
              </a:rPr>
              <a:t>xNFs</a:t>
            </a:r>
            <a:r>
              <a:rPr lang="en-US" sz="1400" dirty="0">
                <a:solidFill>
                  <a:srgbClr val="0000CC"/>
                </a:solidFill>
              </a:rPr>
              <a:t>: </a:t>
            </a:r>
          </a:p>
          <a:p>
            <a:pPr marL="342900" indent="-342900">
              <a:buFont typeface="+mj-lt"/>
              <a:buAutoNum type="arabicPeriod"/>
            </a:pPr>
            <a:r>
              <a:rPr lang="en-US" sz="1400" dirty="0">
                <a:solidFill>
                  <a:srgbClr val="0000CC"/>
                </a:solidFill>
              </a:rPr>
              <a:t>UC1: Perf3gpp event creation by 3GPP PM Mapper from Bulk PM XML file</a:t>
            </a:r>
          </a:p>
          <a:p>
            <a:pPr marL="342900" indent="-342900">
              <a:buFont typeface="+mj-lt"/>
              <a:buAutoNum type="arabicPeriod"/>
            </a:pPr>
            <a:r>
              <a:rPr lang="en-US" sz="1400" dirty="0">
                <a:solidFill>
                  <a:srgbClr val="0000CC"/>
                </a:solidFill>
              </a:rPr>
              <a:t>UC2: Closed Loop support using 3GPP PM data (stretch goal)</a:t>
            </a:r>
          </a:p>
          <a:p>
            <a:pPr marL="342900" indent="-342900">
              <a:buFont typeface="+mj-lt"/>
              <a:buAutoNum type="arabicPeriod"/>
            </a:pPr>
            <a:r>
              <a:rPr lang="en-US" sz="1400" dirty="0">
                <a:solidFill>
                  <a:srgbClr val="0000CC"/>
                </a:solidFill>
              </a:rPr>
              <a:t>Additional Requirements: DFC robustness enhancements, DMaaP DR enhancements</a:t>
            </a:r>
          </a:p>
        </p:txBody>
      </p:sp>
      <p:grpSp>
        <p:nvGrpSpPr>
          <p:cNvPr id="12" name="Group 11">
            <a:extLst>
              <a:ext uri="{FF2B5EF4-FFF2-40B4-BE49-F238E27FC236}">
                <a16:creationId xmlns:a16="http://schemas.microsoft.com/office/drawing/2014/main" id="{6FA58EB5-A3E4-4E6F-8B1E-3067F8534504}"/>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8E2D29A4-F680-42D4-981D-D3E2FC189F1D}"/>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FED7477-87D5-489A-983E-829BFC28DD5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CA16F9A-7B9D-4E0B-91C5-FF1A1B8954B5}"/>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6EA4BDFC-779F-4544-B716-4B70C8A61A30}"/>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DB6B381-426E-4C60-AE1F-2C84C4826A43}"/>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9F9BF1FC-1031-4060-82DC-281B95D98A5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51FBDBE3-94B2-4FAD-AC9B-F87F60FC0037}"/>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FB10B85-70AB-4286-B39E-BC411F6860E9}"/>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42249554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374</TotalTime>
  <Words>2481</Words>
  <Application>Microsoft Office PowerPoint</Application>
  <PresentationFormat>On-screen Show (4:3)</PresentationFormat>
  <Paragraphs>478</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Nokia Pure Headline</vt:lpstr>
      <vt:lpstr>Nokia Pure Headline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60</cp:revision>
  <dcterms:created xsi:type="dcterms:W3CDTF">2018-11-28T20:14:03Z</dcterms:created>
  <dcterms:modified xsi:type="dcterms:W3CDTF">2018-12-06T14:02:53Z</dcterms:modified>
</cp:coreProperties>
</file>