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74" r:id="rId3"/>
    <p:sldId id="314" r:id="rId4"/>
    <p:sldId id="258" r:id="rId5"/>
    <p:sldId id="262" r:id="rId6"/>
    <p:sldId id="259" r:id="rId7"/>
    <p:sldId id="260" r:id="rId8"/>
    <p:sldId id="261" r:id="rId9"/>
    <p:sldId id="267" r:id="rId10"/>
    <p:sldId id="263" r:id="rId11"/>
    <p:sldId id="264" r:id="rId12"/>
    <p:sldId id="284" r:id="rId13"/>
    <p:sldId id="283" r:id="rId14"/>
    <p:sldId id="265" r:id="rId15"/>
    <p:sldId id="266" r:id="rId16"/>
    <p:sldId id="268" r:id="rId17"/>
    <p:sldId id="269" r:id="rId18"/>
    <p:sldId id="275" r:id="rId19"/>
    <p:sldId id="276" r:id="rId20"/>
    <p:sldId id="281" r:id="rId21"/>
    <p:sldId id="282" r:id="rId22"/>
    <p:sldId id="315" r:id="rId23"/>
    <p:sldId id="31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31" autoAdjust="0"/>
    <p:restoredTop sz="95380" autoAdjust="0"/>
  </p:normalViewPr>
  <p:slideViewPr>
    <p:cSldViewPr snapToGrid="0">
      <p:cViewPr varScale="1">
        <p:scale>
          <a:sx n="107" d="100"/>
          <a:sy n="107" d="100"/>
        </p:scale>
        <p:origin x="499"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95245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6475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05615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50380169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606632"/>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460676897"/>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3613520487"/>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09130965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89729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349CAD-ADDA-4469-9D32-95B202D89221}" type="datetimeFigureOut">
              <a:rPr lang="en-US" smtClean="0"/>
              <a:t>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2828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349CAD-ADDA-4469-9D32-95B202D89221}" type="datetimeFigureOut">
              <a:rPr lang="en-US" smtClean="0"/>
              <a:t>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48476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349CAD-ADDA-4469-9D32-95B202D89221}" type="datetimeFigureOut">
              <a:rPr lang="en-US" smtClean="0"/>
              <a:t>12/7/2018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59319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349CAD-ADDA-4469-9D32-95B202D89221}" type="datetimeFigureOut">
              <a:rPr lang="en-US" smtClean="0"/>
              <a:t>12/7/2018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239087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49CAD-ADDA-4469-9D32-95B202D89221}" type="datetimeFigureOut">
              <a:rPr lang="en-US" smtClean="0"/>
              <a:t>12/7/2018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30399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96875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a:p>
        </p:txBody>
      </p:sp>
    </p:spTree>
    <p:extLst>
      <p:ext uri="{BB962C8B-B14F-4D97-AF65-F5344CB8AC3E}">
        <p14:creationId xmlns:p14="http://schemas.microsoft.com/office/powerpoint/2010/main" val="374003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49CAD-ADDA-4469-9D32-95B202D89221}" type="datetimeFigureOut">
              <a:rPr lang="en-US" smtClean="0"/>
              <a:t>12/7/2018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FDA6-2A8C-4D3A-A6D1-FEE5C890D749}" type="slidenum">
              <a:rPr lang="en-US" smtClean="0"/>
              <a:t>‹#›</a:t>
            </a:fld>
            <a:endParaRPr lang="en-US"/>
          </a:p>
        </p:txBody>
      </p:sp>
    </p:spTree>
    <p:extLst>
      <p:ext uri="{BB962C8B-B14F-4D97-AF65-F5344CB8AC3E}">
        <p14:creationId xmlns:p14="http://schemas.microsoft.com/office/powerpoint/2010/main" val="2379101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24427577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hyperlink" Target="https://wiki.onap.org/pages/viewpage.action?pageId=4020649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8.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iki.onap.org/display/DW/5G+-+Configuration+with+NETCON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iki.onap.org/display/DW/OOF-PCI+Use+Case+-+Dublin+Releas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hyperlink" Target="https://wiki.onap.org/pages/viewpage.action?pageId=38119661"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s://wiki.onap.org/download/attachments/40206482/ONAP%20network%20slice%20modeling%20v3.pptx?version=1&amp;modificationDate=1539871285000&amp;api=v2" TargetMode="External"/><Relationship Id="rId2" Type="http://schemas.openxmlformats.org/officeDocument/2006/relationships/hyperlink" Target="https://wiki.onap.org/pages/viewpage.action?pageId=38119661" TargetMode="External"/><Relationship Id="rId1" Type="http://schemas.openxmlformats.org/officeDocument/2006/relationships/slideLayout" Target="../slideLayouts/slideLayout2.xml"/><Relationship Id="rId5" Type="http://schemas.openxmlformats.org/officeDocument/2006/relationships/hyperlink" Target="https://wiki.onap.org/download/attachments/38119661/5G%20Network%20Slicing%20Dublin%20Release%20Use%20Case%201%20Ambition%20Level%201%20Nov%202018.pptx?version=1&amp;modificationDate=1543318535000&amp;api=v2" TargetMode="External"/><Relationship Id="rId4" Type="http://schemas.openxmlformats.org/officeDocument/2006/relationships/hyperlink" Target="https://wiki.onap.org/download/attachments/38119661/5G%20Network%20Slicing%20Dublin%20Release%20Nov%202018.pptx?version=1&amp;modificationDate=1542303273000&amp;api=v2"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g"/></Relationships>
</file>

<file path=ppt/slides/_rels/slide4.xml.rels><?xml version="1.0" encoding="UTF-8" standalone="yes"?>
<Relationships xmlns="http://schemas.openxmlformats.org/package/2006/relationships"><Relationship Id="rId2" Type="http://schemas.openxmlformats.org/officeDocument/2006/relationships/hyperlink" Target="https://wiki.onap.org/pages/viewpage.action?pageId=4530364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0F9833-05CB-479A-87F8-45680F6CB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942B7039-44C3-45B8-B97F-27DA8B5BD048}"/>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 for R4/Dublin</a:t>
            </a:r>
            <a:endParaRPr lang="ru-RU" dirty="0">
              <a:solidFill>
                <a:schemeClr val="bg1"/>
              </a:solidFill>
            </a:endParaRPr>
          </a:p>
        </p:txBody>
      </p:sp>
      <p:sp>
        <p:nvSpPr>
          <p:cNvPr id="6" name="Подзаголовок 2">
            <a:extLst>
              <a:ext uri="{FF2B5EF4-FFF2-40B4-BE49-F238E27FC236}">
                <a16:creationId xmlns:a16="http://schemas.microsoft.com/office/drawing/2014/main" id="{B56EA66D-70AA-4D59-8DEE-5F063AF51058}"/>
              </a:ext>
            </a:extLst>
          </p:cNvPr>
          <p:cNvSpPr txBox="1">
            <a:spLocks/>
          </p:cNvSpPr>
          <p:nvPr/>
        </p:nvSpPr>
        <p:spPr>
          <a:xfrm>
            <a:off x="295065" y="4692255"/>
            <a:ext cx="5902535" cy="893258"/>
          </a:xfrm>
          <a:prstGeom prst="rect">
            <a:avLst/>
          </a:prstGeom>
        </p:spPr>
        <p:txBody>
          <a:bodyPr vert="horz" lIns="91440" tIns="45720" rIns="91440" bIns="45720" rtlCol="0">
            <a:normAutofit fontScale="925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Use Case Sub-committee Presentation</a:t>
            </a:r>
          </a:p>
          <a:p>
            <a:r>
              <a:rPr lang="en-US" dirty="0">
                <a:solidFill>
                  <a:schemeClr val="bg1"/>
                </a:solidFill>
              </a:rPr>
              <a:t>Virtual F2F Developers Event (December 10-12, 2018)</a:t>
            </a:r>
          </a:p>
        </p:txBody>
      </p:sp>
      <p:grpSp>
        <p:nvGrpSpPr>
          <p:cNvPr id="7" name="Group 6">
            <a:extLst>
              <a:ext uri="{FF2B5EF4-FFF2-40B4-BE49-F238E27FC236}">
                <a16:creationId xmlns:a16="http://schemas.microsoft.com/office/drawing/2014/main" id="{29D6130C-0321-451F-80E5-68B8B9B7D226}"/>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F17BA276-76DD-4C48-9170-8EEAF199C9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D9BFE27E-ED37-418B-B469-A777164D9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69E462EE-655B-4248-975A-3E16C4CA20FE}"/>
              </a:ext>
            </a:extLst>
          </p:cNvPr>
          <p:cNvSpPr txBox="1"/>
          <p:nvPr/>
        </p:nvSpPr>
        <p:spPr>
          <a:xfrm>
            <a:off x="346522" y="6395136"/>
            <a:ext cx="1744388" cy="307777"/>
          </a:xfrm>
          <a:prstGeom prst="rect">
            <a:avLst/>
          </a:prstGeom>
          <a:noFill/>
        </p:spPr>
        <p:txBody>
          <a:bodyPr wrap="none" rtlCol="0">
            <a:spAutoFit/>
          </a:bodyPr>
          <a:lstStyle/>
          <a:p>
            <a:r>
              <a:rPr lang="en-US" sz="1400" dirty="0">
                <a:solidFill>
                  <a:schemeClr val="bg1"/>
                </a:solidFill>
              </a:rPr>
              <a:t>Dec 7, 2018 version 7</a:t>
            </a:r>
          </a:p>
        </p:txBody>
      </p:sp>
      <p:sp>
        <p:nvSpPr>
          <p:cNvPr id="11" name="TextBox 10">
            <a:extLst>
              <a:ext uri="{FF2B5EF4-FFF2-40B4-BE49-F238E27FC236}">
                <a16:creationId xmlns:a16="http://schemas.microsoft.com/office/drawing/2014/main" id="{D36C9A17-1165-4D6B-96A2-D0356F7A034D}"/>
              </a:ext>
            </a:extLst>
          </p:cNvPr>
          <p:cNvSpPr txBox="1"/>
          <p:nvPr/>
        </p:nvSpPr>
        <p:spPr>
          <a:xfrm>
            <a:off x="346521" y="6086160"/>
            <a:ext cx="3958904" cy="307777"/>
          </a:xfrm>
          <a:prstGeom prst="rect">
            <a:avLst/>
          </a:prstGeom>
          <a:noFill/>
        </p:spPr>
        <p:txBody>
          <a:bodyPr wrap="none" rtlCol="0">
            <a:spAutoFit/>
          </a:bodyPr>
          <a:lstStyle/>
          <a:p>
            <a:r>
              <a:rPr lang="en-US" sz="1400" dirty="0">
                <a:solidFill>
                  <a:schemeClr val="bg1"/>
                </a:solidFill>
              </a:rPr>
              <a:t>Benjamin Cheung, Vimal </a:t>
            </a:r>
            <a:r>
              <a:rPr lang="en-US" sz="1400" dirty="0" err="1">
                <a:solidFill>
                  <a:schemeClr val="bg1"/>
                </a:solidFill>
              </a:rPr>
              <a:t>Begwani</a:t>
            </a:r>
            <a:r>
              <a:rPr lang="en-US" sz="1400" dirty="0">
                <a:solidFill>
                  <a:schemeClr val="bg1"/>
                </a:solidFill>
              </a:rPr>
              <a:t>, Oskar Malm et al</a:t>
            </a:r>
          </a:p>
        </p:txBody>
      </p:sp>
      <p:pic>
        <p:nvPicPr>
          <p:cNvPr id="13" name="Picture 2" descr="C:\Users\cheung\AppData\Local\Temp\SNAGHTML224c3c67.PNG">
            <a:extLst>
              <a:ext uri="{FF2B5EF4-FFF2-40B4-BE49-F238E27FC236}">
                <a16:creationId xmlns:a16="http://schemas.microsoft.com/office/drawing/2014/main" id="{E92C06FC-AF21-4AF7-AE4F-2BC6F3B68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486" y="3080152"/>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EE58CF8D-7C15-490C-A147-A20E8076E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854" y="3080152"/>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5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5DFE391-ED84-4494-8702-6143C2FC40B8}"/>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CAA776-D879-4348-BC56-D6E4F4174CF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16234EE0-1F7E-424F-AFDA-7CABB729E757}"/>
                </a:ext>
              </a:extLst>
            </p:cNvPr>
            <p:cNvSpPr txBox="1"/>
            <p:nvPr/>
          </p:nvSpPr>
          <p:spPr>
            <a:xfrm>
              <a:off x="1723324" y="-13353"/>
              <a:ext cx="567687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Enhancements for R4/Dublin</a:t>
              </a:r>
            </a:p>
          </p:txBody>
        </p:sp>
        <p:sp>
          <p:nvSpPr>
            <p:cNvPr id="5" name="Rectangle 4">
              <a:extLst>
                <a:ext uri="{FF2B5EF4-FFF2-40B4-BE49-F238E27FC236}">
                  <a16:creationId xmlns:a16="http://schemas.microsoft.com/office/drawing/2014/main" id="{7BADD94B-FC1B-4E56-8295-6C89740C86C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DD53D971-2CB5-4E11-8A10-941060B0C4B6}"/>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EF4CA7-2FAC-4536-9AA2-65A8C2C19EF4}"/>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https://wiki.onap.org/pages/viewpage.action?pageId=40206494</a:t>
            </a:r>
            <a:r>
              <a:rPr lang="en-US" sz="1400" dirty="0"/>
              <a:t> </a:t>
            </a:r>
          </a:p>
        </p:txBody>
      </p:sp>
      <p:sp>
        <p:nvSpPr>
          <p:cNvPr id="8" name="Rectangle 7">
            <a:extLst>
              <a:ext uri="{FF2B5EF4-FFF2-40B4-BE49-F238E27FC236}">
                <a16:creationId xmlns:a16="http://schemas.microsoft.com/office/drawing/2014/main" id="{FC739B41-DFA4-4B83-A1FD-FB934345489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941C8D2-EF3B-4EB9-B210-9B3FC90F44C1}"/>
              </a:ext>
            </a:extLst>
          </p:cNvPr>
          <p:cNvGraphicFramePr>
            <a:graphicFrameLocks noGrp="1"/>
          </p:cNvGraphicFramePr>
          <p:nvPr>
            <p:extLst>
              <p:ext uri="{D42A27DB-BD31-4B8C-83A1-F6EECF244321}">
                <p14:modId xmlns:p14="http://schemas.microsoft.com/office/powerpoint/2010/main" val="3927877461"/>
              </p:ext>
            </p:extLst>
          </p:nvPr>
        </p:nvGraphicFramePr>
        <p:xfrm>
          <a:off x="380021" y="2426108"/>
          <a:ext cx="8645220" cy="3657600"/>
        </p:xfrm>
        <a:graphic>
          <a:graphicData uri="http://schemas.openxmlformats.org/drawingml/2006/table">
            <a:tbl>
              <a:tblPr firstRow="1" bandRow="1">
                <a:tableStyleId>{5C22544A-7EE6-4342-B048-85BDC9FD1C3A}</a:tableStyleId>
              </a:tblPr>
              <a:tblGrid>
                <a:gridCol w="2177828">
                  <a:extLst>
                    <a:ext uri="{9D8B030D-6E8A-4147-A177-3AD203B41FA5}">
                      <a16:colId xmlns:a16="http://schemas.microsoft.com/office/drawing/2014/main" val="233791498"/>
                    </a:ext>
                  </a:extLst>
                </a:gridCol>
                <a:gridCol w="4981491">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DCAE</a:t>
                      </a:r>
                    </a:p>
                  </a:txBody>
                  <a:tcPr anchor="ctr"/>
                </a:tc>
                <a:tc>
                  <a:txBody>
                    <a:bodyPr/>
                    <a:lstStyle/>
                    <a:p>
                      <a:r>
                        <a:rPr lang="en-US" sz="1400" dirty="0">
                          <a:solidFill>
                            <a:srgbClr val="0000CC"/>
                          </a:solidFill>
                        </a:rPr>
                        <a:t>UC1 Perf3gpp event creation from PM XML file: implement 3GPP PM Mapper microservice, configure PM Mapper, subscribe to PM XML file and metadata from Data Router, generate Perf3gpp events, publish to Message Router</a:t>
                      </a:r>
                    </a:p>
                  </a:txBody>
                  <a:tcPr anchor="ctr"/>
                </a:tc>
                <a:tc>
                  <a:txBody>
                    <a:bodyPr/>
                    <a:lstStyle/>
                    <a:p>
                      <a:r>
                        <a:rPr lang="en-US" sz="1400" dirty="0"/>
                        <a:t>Yes</a:t>
                      </a:r>
                    </a:p>
                  </a:txBody>
                  <a:tcPr/>
                </a:tc>
                <a:extLst>
                  <a:ext uri="{0D108BD9-81ED-4DB2-BD59-A6C34878D82A}">
                    <a16:rowId xmlns:a16="http://schemas.microsoft.com/office/drawing/2014/main" val="443734681"/>
                  </a:ext>
                </a:extLst>
              </a:tr>
              <a:tr h="370840">
                <a:tc>
                  <a:txBody>
                    <a:bodyPr/>
                    <a:lstStyle/>
                    <a:p>
                      <a:r>
                        <a:rPr lang="en-US" sz="1400" dirty="0">
                          <a:solidFill>
                            <a:srgbClr val="0000CC"/>
                          </a:solidFill>
                        </a:rPr>
                        <a:t>DCAE, Policy, Controller (stretch goal)</a:t>
                      </a:r>
                    </a:p>
                  </a:txBody>
                  <a:tcPr anchor="ctr"/>
                </a:tc>
                <a:tc>
                  <a:txBody>
                    <a:bodyPr/>
                    <a:lstStyle/>
                    <a:p>
                      <a:r>
                        <a:rPr lang="en-US" sz="1400" dirty="0">
                          <a:solidFill>
                            <a:srgbClr val="0000CC"/>
                          </a:solidFill>
                        </a:rPr>
                        <a:t>UC2 Closed loop support using PM data:  Analytics Applications subscribe to Perf3gpp event of interest or Bulk PM XML file, analyze the data, notify Policy of desired CM change, Policy triggers CM update to Controller</a:t>
                      </a:r>
                    </a:p>
                  </a:txBody>
                  <a:tcPr anchor="ctr"/>
                </a:tc>
                <a:tc>
                  <a:txBody>
                    <a:bodyPr/>
                    <a:lstStyle/>
                    <a:p>
                      <a:r>
                        <a:rPr lang="en-US" sz="1400" dirty="0"/>
                        <a:t>TBR</a:t>
                      </a:r>
                    </a:p>
                  </a:txBody>
                  <a:tcPr/>
                </a:tc>
                <a:extLst>
                  <a:ext uri="{0D108BD9-81ED-4DB2-BD59-A6C34878D82A}">
                    <a16:rowId xmlns:a16="http://schemas.microsoft.com/office/drawing/2014/main" val="4159069492"/>
                  </a:ext>
                </a:extLst>
              </a:tr>
              <a:tr h="370840">
                <a:tc>
                  <a:txBody>
                    <a:bodyPr/>
                    <a:lstStyle/>
                    <a:p>
                      <a:r>
                        <a:rPr lang="en-US" sz="1400" dirty="0">
                          <a:solidFill>
                            <a:srgbClr val="0000CC"/>
                          </a:solidFill>
                        </a:rPr>
                        <a:t>Data File Collector (DFC) </a:t>
                      </a:r>
                    </a:p>
                  </a:txBody>
                  <a:tcPr anchor="ctr"/>
                </a:tc>
                <a:tc>
                  <a:txBody>
                    <a:bodyPr/>
                    <a:lstStyle/>
                    <a:p>
                      <a:r>
                        <a:rPr lang="en-US" sz="1400" dirty="0">
                          <a:solidFill>
                            <a:srgbClr val="0000CC"/>
                          </a:solidFill>
                        </a:rPr>
                        <a:t>DFC robustness enhancements: FileReady for all files on the node, DFC retry handling.</a:t>
                      </a:r>
                    </a:p>
                  </a:txBody>
                  <a:tcPr anchor="ctr"/>
                </a:tc>
                <a:tc>
                  <a:txBody>
                    <a:bodyPr/>
                    <a:lstStyle/>
                    <a:p>
                      <a:r>
                        <a:rPr lang="en-US" sz="1400" dirty="0"/>
                        <a:t>Yes</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DMaaP Data Router (DR)</a:t>
                      </a:r>
                    </a:p>
                  </a:txBody>
                  <a:tcPr anchor="ctr"/>
                </a:tc>
                <a:tc>
                  <a:txBody>
                    <a:bodyPr/>
                    <a:lstStyle/>
                    <a:p>
                      <a:r>
                        <a:rPr lang="en-US" sz="1400" dirty="0">
                          <a:solidFill>
                            <a:srgbClr val="0000CC"/>
                          </a:solidFill>
                        </a:rPr>
                        <a:t>DR enhanced handling of PM feeds: enhancements for DFC metadata,  optional DR consumer specified feed encoding, high availability and scaling support.</a:t>
                      </a:r>
                    </a:p>
                  </a:txBody>
                  <a:tcPr anchor="ctr"/>
                </a:tc>
                <a:tc>
                  <a:txBody>
                    <a:bodyPr/>
                    <a:lstStyle/>
                    <a:p>
                      <a:r>
                        <a:rPr lang="en-US" sz="1400" dirty="0"/>
                        <a:t>Yes</a:t>
                      </a:r>
                    </a:p>
                  </a:txBody>
                  <a:tcPr/>
                </a:tc>
                <a:extLst>
                  <a:ext uri="{0D108BD9-81ED-4DB2-BD59-A6C34878D82A}">
                    <a16:rowId xmlns:a16="http://schemas.microsoft.com/office/drawing/2014/main" val="944192080"/>
                  </a:ext>
                </a:extLst>
              </a:tr>
            </a:tbl>
          </a:graphicData>
        </a:graphic>
      </p:graphicFrame>
      <p:sp>
        <p:nvSpPr>
          <p:cNvPr id="10" name="Rectangle 9">
            <a:extLst>
              <a:ext uri="{FF2B5EF4-FFF2-40B4-BE49-F238E27FC236}">
                <a16:creationId xmlns:a16="http://schemas.microsoft.com/office/drawing/2014/main" id="{20CE8AA7-6FA2-405D-9079-A917FC4CFE4C}"/>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E8ECDC9-0453-45BE-B787-7F7789CCBBFC}"/>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Support the following work items for Bulk PM for 5G </a:t>
            </a:r>
            <a:r>
              <a:rPr lang="en-US" sz="1400" dirty="0" err="1">
                <a:solidFill>
                  <a:srgbClr val="0000CC"/>
                </a:solidFill>
              </a:rPr>
              <a:t>xNFs</a:t>
            </a:r>
            <a:r>
              <a:rPr lang="en-US" sz="1400" dirty="0">
                <a:solidFill>
                  <a:srgbClr val="0000CC"/>
                </a:solidFill>
              </a:rPr>
              <a:t>: </a:t>
            </a:r>
          </a:p>
          <a:p>
            <a:pPr marL="342900" indent="-342900">
              <a:buFont typeface="+mj-lt"/>
              <a:buAutoNum type="arabicPeriod"/>
            </a:pPr>
            <a:r>
              <a:rPr lang="en-US" sz="1400" dirty="0">
                <a:solidFill>
                  <a:srgbClr val="0000CC"/>
                </a:solidFill>
              </a:rPr>
              <a:t>UC1: Perf3gpp event creation by 3GPP PM Mapper from Bulk PM XML file</a:t>
            </a:r>
          </a:p>
          <a:p>
            <a:pPr marL="342900" indent="-342900">
              <a:buFont typeface="+mj-lt"/>
              <a:buAutoNum type="arabicPeriod"/>
            </a:pPr>
            <a:r>
              <a:rPr lang="en-US" sz="1400" dirty="0">
                <a:solidFill>
                  <a:srgbClr val="0000CC"/>
                </a:solidFill>
              </a:rPr>
              <a:t>UC2: Closed Loop support using 3GPP PM data (stretch goal)</a:t>
            </a:r>
          </a:p>
          <a:p>
            <a:pPr marL="342900" indent="-342900">
              <a:buFont typeface="+mj-lt"/>
              <a:buAutoNum type="arabicPeriod"/>
            </a:pPr>
            <a:r>
              <a:rPr lang="en-US" sz="1400" dirty="0">
                <a:solidFill>
                  <a:srgbClr val="0000CC"/>
                </a:solidFill>
              </a:rPr>
              <a:t>Additional Requirements: DFC robustness enhancements, DMaaP DR enhancements</a:t>
            </a:r>
          </a:p>
        </p:txBody>
      </p:sp>
      <p:grpSp>
        <p:nvGrpSpPr>
          <p:cNvPr id="12" name="Group 11">
            <a:extLst>
              <a:ext uri="{FF2B5EF4-FFF2-40B4-BE49-F238E27FC236}">
                <a16:creationId xmlns:a16="http://schemas.microsoft.com/office/drawing/2014/main" id="{6FA58EB5-A3E4-4E6F-8B1E-3067F8534504}"/>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8E2D29A4-F680-42D4-981D-D3E2FC189F1D}"/>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FED7477-87D5-489A-983E-829BFC28DD5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CA16F9A-7B9D-4E0B-91C5-FF1A1B8954B5}"/>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6EA4BDFC-779F-4544-B716-4B70C8A61A30}"/>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DB6B381-426E-4C60-AE1F-2C84C4826A43}"/>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9F9BF1FC-1031-4060-82DC-281B95D98A5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51FBDBE3-94B2-4FAD-AC9B-F87F60FC0037}"/>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FB10B85-70AB-4286-B39E-BC411F6860E9}"/>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4224955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C98CA5-1B8A-474E-8C99-FD42EEC3B442}"/>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0DB7D7E9-9216-4BFC-9C88-CE4FFEE97B53}"/>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2413E98-3D75-4DB6-8818-B278A163261D}"/>
                </a:ext>
              </a:extLst>
            </p:cNvPr>
            <p:cNvSpPr txBox="1"/>
            <p:nvPr/>
          </p:nvSpPr>
          <p:spPr>
            <a:xfrm>
              <a:off x="2703817" y="-13353"/>
              <a:ext cx="37158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Overview</a:t>
              </a:r>
            </a:p>
          </p:txBody>
        </p:sp>
        <p:sp>
          <p:nvSpPr>
            <p:cNvPr id="7" name="Rectangle 6">
              <a:extLst>
                <a:ext uri="{FF2B5EF4-FFF2-40B4-BE49-F238E27FC236}">
                  <a16:creationId xmlns:a16="http://schemas.microsoft.com/office/drawing/2014/main" id="{28502286-A205-48EB-99EE-3BEA56C5032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Rounded Corners 7">
            <a:extLst>
              <a:ext uri="{FF2B5EF4-FFF2-40B4-BE49-F238E27FC236}">
                <a16:creationId xmlns:a16="http://schemas.microsoft.com/office/drawing/2014/main" id="{59282E57-4FF9-47AC-8278-86A030BD7077}"/>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640C773-8C9E-4C23-B399-C22FE21B00C3}"/>
              </a:ext>
            </a:extLst>
          </p:cNvPr>
          <p:cNvSpPr/>
          <p:nvPr/>
        </p:nvSpPr>
        <p:spPr>
          <a:xfrm>
            <a:off x="108459" y="749300"/>
            <a:ext cx="6303492" cy="4279940"/>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89295B-BA48-4ECD-9CCC-302B3FE7AD20}"/>
              </a:ext>
            </a:extLst>
          </p:cNvPr>
          <p:cNvGrpSpPr/>
          <p:nvPr/>
        </p:nvGrpSpPr>
        <p:grpSpPr>
          <a:xfrm>
            <a:off x="4024167" y="1183500"/>
            <a:ext cx="1446293" cy="747476"/>
            <a:chOff x="2335426" y="2514837"/>
            <a:chExt cx="1589451" cy="825263"/>
          </a:xfrm>
        </p:grpSpPr>
        <p:sp>
          <p:nvSpPr>
            <p:cNvPr id="11" name="Rectangle: Rounded Corners 10">
              <a:extLst>
                <a:ext uri="{FF2B5EF4-FFF2-40B4-BE49-F238E27FC236}">
                  <a16:creationId xmlns:a16="http://schemas.microsoft.com/office/drawing/2014/main" id="{8D3A2DDC-5404-4E21-80B6-2D0DDD0FC55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A97B39-F6F9-4C79-9428-5FDA386748E9}"/>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13" name="Group 12">
            <a:extLst>
              <a:ext uri="{FF2B5EF4-FFF2-40B4-BE49-F238E27FC236}">
                <a16:creationId xmlns:a16="http://schemas.microsoft.com/office/drawing/2014/main" id="{04D2205C-E397-4E98-874F-485C4ECADC49}"/>
              </a:ext>
            </a:extLst>
          </p:cNvPr>
          <p:cNvGrpSpPr/>
          <p:nvPr/>
        </p:nvGrpSpPr>
        <p:grpSpPr>
          <a:xfrm>
            <a:off x="4040315" y="1321239"/>
            <a:ext cx="413813" cy="473659"/>
            <a:chOff x="1212463" y="2713512"/>
            <a:chExt cx="789661" cy="903864"/>
          </a:xfrm>
        </p:grpSpPr>
        <p:sp>
          <p:nvSpPr>
            <p:cNvPr id="14" name="Rectangle: Rounded Corners 13">
              <a:extLst>
                <a:ext uri="{FF2B5EF4-FFF2-40B4-BE49-F238E27FC236}">
                  <a16:creationId xmlns:a16="http://schemas.microsoft.com/office/drawing/2014/main" id="{769C1BCE-2220-4842-8043-5E89F0EECF7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6A62DF4-3FC2-4377-A041-32024CBC37B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6" name="Hexagon 15">
            <a:extLst>
              <a:ext uri="{FF2B5EF4-FFF2-40B4-BE49-F238E27FC236}">
                <a16:creationId xmlns:a16="http://schemas.microsoft.com/office/drawing/2014/main" id="{288BDAD2-6B80-45A8-9612-235A99D1B88F}"/>
              </a:ext>
            </a:extLst>
          </p:cNvPr>
          <p:cNvSpPr/>
          <p:nvPr/>
        </p:nvSpPr>
        <p:spPr>
          <a:xfrm>
            <a:off x="2618412" y="116911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31F6ACC-0025-496A-96BA-218942E923E0}"/>
              </a:ext>
            </a:extLst>
          </p:cNvPr>
          <p:cNvSpPr txBox="1"/>
          <p:nvPr/>
        </p:nvSpPr>
        <p:spPr>
          <a:xfrm>
            <a:off x="2581551" y="132616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18" name="TextBox 17">
            <a:extLst>
              <a:ext uri="{FF2B5EF4-FFF2-40B4-BE49-F238E27FC236}">
                <a16:creationId xmlns:a16="http://schemas.microsoft.com/office/drawing/2014/main" id="{358EC14B-462A-479D-864E-3DBE12535ED8}"/>
              </a:ext>
            </a:extLst>
          </p:cNvPr>
          <p:cNvSpPr txBox="1"/>
          <p:nvPr/>
        </p:nvSpPr>
        <p:spPr>
          <a:xfrm>
            <a:off x="490786" y="79492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19" name="TextBox 18">
            <a:extLst>
              <a:ext uri="{FF2B5EF4-FFF2-40B4-BE49-F238E27FC236}">
                <a16:creationId xmlns:a16="http://schemas.microsoft.com/office/drawing/2014/main" id="{F13427AC-A645-47ED-9FED-3DEE60ECC6B1}"/>
              </a:ext>
            </a:extLst>
          </p:cNvPr>
          <p:cNvSpPr txBox="1"/>
          <p:nvPr/>
        </p:nvSpPr>
        <p:spPr>
          <a:xfrm>
            <a:off x="1817467" y="1729554"/>
            <a:ext cx="981102" cy="646331"/>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Onboarding </a:t>
            </a:r>
          </a:p>
          <a:p>
            <a:pPr algn="ctr"/>
            <a:r>
              <a:rPr lang="en-US" sz="1200" b="1" dirty="0">
                <a:solidFill>
                  <a:schemeClr val="bg1"/>
                </a:solidFill>
              </a:rPr>
              <a:t>Package</a:t>
            </a:r>
          </a:p>
        </p:txBody>
      </p:sp>
      <p:grpSp>
        <p:nvGrpSpPr>
          <p:cNvPr id="20" name="Group 19">
            <a:extLst>
              <a:ext uri="{FF2B5EF4-FFF2-40B4-BE49-F238E27FC236}">
                <a16:creationId xmlns:a16="http://schemas.microsoft.com/office/drawing/2014/main" id="{7FDFA768-FAE9-49F3-B62D-C22908A1BF9F}"/>
              </a:ext>
            </a:extLst>
          </p:cNvPr>
          <p:cNvGrpSpPr/>
          <p:nvPr/>
        </p:nvGrpSpPr>
        <p:grpSpPr>
          <a:xfrm>
            <a:off x="2139126" y="1317164"/>
            <a:ext cx="394352" cy="451384"/>
            <a:chOff x="1212463" y="2713512"/>
            <a:chExt cx="789661" cy="903864"/>
          </a:xfrm>
        </p:grpSpPr>
        <p:sp>
          <p:nvSpPr>
            <p:cNvPr id="21" name="Rectangle: Rounded Corners 20">
              <a:extLst>
                <a:ext uri="{FF2B5EF4-FFF2-40B4-BE49-F238E27FC236}">
                  <a16:creationId xmlns:a16="http://schemas.microsoft.com/office/drawing/2014/main" id="{BA4D9FCF-5539-4450-A298-3C3FD16793FA}"/>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74CE661-3AE5-4D6A-B06A-F2C686A9EE10}"/>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3" name="Right Brace 22">
            <a:extLst>
              <a:ext uri="{FF2B5EF4-FFF2-40B4-BE49-F238E27FC236}">
                <a16:creationId xmlns:a16="http://schemas.microsoft.com/office/drawing/2014/main" id="{BBE8D464-C5F4-453B-AB93-489F56D85B3C}"/>
              </a:ext>
            </a:extLst>
          </p:cNvPr>
          <p:cNvSpPr/>
          <p:nvPr/>
        </p:nvSpPr>
        <p:spPr>
          <a:xfrm>
            <a:off x="4476266" y="2646731"/>
            <a:ext cx="265654" cy="2275723"/>
          </a:xfrm>
          <a:prstGeom prst="rightBrace">
            <a:avLst>
              <a:gd name="adj1" fmla="val 8333"/>
              <a:gd name="adj2" fmla="val 48692"/>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4" name="Picture 23">
            <a:extLst>
              <a:ext uri="{FF2B5EF4-FFF2-40B4-BE49-F238E27FC236}">
                <a16:creationId xmlns:a16="http://schemas.microsoft.com/office/drawing/2014/main" id="{8EC2AAC0-C61C-4024-9AFA-B0011912B34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37064" y="3422234"/>
            <a:ext cx="605493" cy="787412"/>
          </a:xfrm>
          <a:prstGeom prst="rect">
            <a:avLst/>
          </a:prstGeom>
        </p:spPr>
      </p:pic>
      <p:sp>
        <p:nvSpPr>
          <p:cNvPr id="25" name="TextBox 24">
            <a:extLst>
              <a:ext uri="{FF2B5EF4-FFF2-40B4-BE49-F238E27FC236}">
                <a16:creationId xmlns:a16="http://schemas.microsoft.com/office/drawing/2014/main" id="{7D33C865-CBA9-4111-BBD5-7F232A464068}"/>
              </a:ext>
            </a:extLst>
          </p:cNvPr>
          <p:cNvSpPr txBox="1"/>
          <p:nvPr/>
        </p:nvSpPr>
        <p:spPr>
          <a:xfrm>
            <a:off x="4754642" y="4216945"/>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sp>
        <p:nvSpPr>
          <p:cNvPr id="26" name="Rectangle: Rounded Corners 25">
            <a:extLst>
              <a:ext uri="{FF2B5EF4-FFF2-40B4-BE49-F238E27FC236}">
                <a16:creationId xmlns:a16="http://schemas.microsoft.com/office/drawing/2014/main" id="{827E5070-78F2-4C02-A88E-922F063779A6}"/>
              </a:ext>
            </a:extLst>
          </p:cNvPr>
          <p:cNvSpPr/>
          <p:nvPr/>
        </p:nvSpPr>
        <p:spPr>
          <a:xfrm>
            <a:off x="931951" y="3845022"/>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Hexagon 26">
            <a:extLst>
              <a:ext uri="{FF2B5EF4-FFF2-40B4-BE49-F238E27FC236}">
                <a16:creationId xmlns:a16="http://schemas.microsoft.com/office/drawing/2014/main" id="{4FAE0B50-E756-41B1-A8B8-3D6F149B9A77}"/>
              </a:ext>
            </a:extLst>
          </p:cNvPr>
          <p:cNvSpPr/>
          <p:nvPr/>
        </p:nvSpPr>
        <p:spPr>
          <a:xfrm>
            <a:off x="2686201" y="3845022"/>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2E7D066-E70E-4329-8A9B-F4C623BC4694}"/>
              </a:ext>
            </a:extLst>
          </p:cNvPr>
          <p:cNvSpPr txBox="1"/>
          <p:nvPr/>
        </p:nvSpPr>
        <p:spPr>
          <a:xfrm>
            <a:off x="964155" y="3809452"/>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29" name="TextBox 28">
            <a:extLst>
              <a:ext uri="{FF2B5EF4-FFF2-40B4-BE49-F238E27FC236}">
                <a16:creationId xmlns:a16="http://schemas.microsoft.com/office/drawing/2014/main" id="{5ACC25D0-4E2D-4DB4-AC3A-5B0222489DB3}"/>
              </a:ext>
            </a:extLst>
          </p:cNvPr>
          <p:cNvSpPr txBox="1"/>
          <p:nvPr/>
        </p:nvSpPr>
        <p:spPr>
          <a:xfrm>
            <a:off x="2947097" y="3810738"/>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30" name="Picture 2" descr="C:\Users\cheung\AppData\Local\Temp\SNAGHTML1da75636.PNG">
            <a:extLst>
              <a:ext uri="{FF2B5EF4-FFF2-40B4-BE49-F238E27FC236}">
                <a16:creationId xmlns:a16="http://schemas.microsoft.com/office/drawing/2014/main" id="{92719C88-08C9-477E-8961-FECC30C64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746946"/>
            <a:ext cx="367867" cy="36906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Rounded Corners 31">
            <a:extLst>
              <a:ext uri="{FF2B5EF4-FFF2-40B4-BE49-F238E27FC236}">
                <a16:creationId xmlns:a16="http://schemas.microsoft.com/office/drawing/2014/main" id="{76FB672D-EA5B-47F0-B877-17FD569701E5}"/>
              </a:ext>
            </a:extLst>
          </p:cNvPr>
          <p:cNvSpPr/>
          <p:nvPr/>
        </p:nvSpPr>
        <p:spPr>
          <a:xfrm>
            <a:off x="589472" y="1249008"/>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3F63D35B-218A-455E-AF0E-351ECF87BB49}"/>
              </a:ext>
            </a:extLst>
          </p:cNvPr>
          <p:cNvSpPr txBox="1"/>
          <p:nvPr/>
        </p:nvSpPr>
        <p:spPr>
          <a:xfrm>
            <a:off x="769789" y="1236839"/>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34" name="Rectangle: Rounded Corners 33">
            <a:extLst>
              <a:ext uri="{FF2B5EF4-FFF2-40B4-BE49-F238E27FC236}">
                <a16:creationId xmlns:a16="http://schemas.microsoft.com/office/drawing/2014/main" id="{0639F54B-71E8-4565-AF7B-E6DA1A5F640B}"/>
              </a:ext>
            </a:extLst>
          </p:cNvPr>
          <p:cNvSpPr/>
          <p:nvPr/>
        </p:nvSpPr>
        <p:spPr>
          <a:xfrm>
            <a:off x="589472" y="1644441"/>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6CB662E-1C9D-4BE5-A57E-8FFCBAF0E684}"/>
              </a:ext>
            </a:extLst>
          </p:cNvPr>
          <p:cNvSpPr txBox="1"/>
          <p:nvPr/>
        </p:nvSpPr>
        <p:spPr>
          <a:xfrm>
            <a:off x="643174" y="1597476"/>
            <a:ext cx="1283655" cy="415498"/>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PM Dictionary (YAML)</a:t>
            </a:r>
            <a:endParaRPr lang="en-US" sz="1200" b="1" dirty="0">
              <a:solidFill>
                <a:srgbClr val="0000CC"/>
              </a:solidFill>
              <a:effectLst>
                <a:outerShdw blurRad="50800" dist="50800" dir="5400000" algn="ctr" rotWithShape="0">
                  <a:srgbClr val="FF3300"/>
                </a:outerShdw>
              </a:effectLst>
            </a:endParaRPr>
          </a:p>
        </p:txBody>
      </p:sp>
      <p:pic>
        <p:nvPicPr>
          <p:cNvPr id="36" name="Picture 2" descr="C:\Users\cheung\AppData\Local\Temp\SNAGHTML648e60b.PNG">
            <a:extLst>
              <a:ext uri="{FF2B5EF4-FFF2-40B4-BE49-F238E27FC236}">
                <a16:creationId xmlns:a16="http://schemas.microsoft.com/office/drawing/2014/main" id="{02C4A3D6-1A59-4BEA-8BB4-D135D359A4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111" y="1227625"/>
            <a:ext cx="285066" cy="368316"/>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E8263C1E-1986-4B65-85A1-1E185A58BB1D}"/>
              </a:ext>
            </a:extLst>
          </p:cNvPr>
          <p:cNvSpPr txBox="1"/>
          <p:nvPr/>
        </p:nvSpPr>
        <p:spPr>
          <a:xfrm>
            <a:off x="102088" y="2031407"/>
            <a:ext cx="1066061" cy="461665"/>
          </a:xfrm>
          <a:prstGeom prst="rect">
            <a:avLst/>
          </a:prstGeom>
          <a:noFill/>
        </p:spPr>
        <p:txBody>
          <a:bodyPr wrap="none" rtlCol="0">
            <a:spAutoFit/>
          </a:bodyPr>
          <a:lstStyle/>
          <a:p>
            <a:r>
              <a:rPr lang="en-US" sz="1200" dirty="0">
                <a:solidFill>
                  <a:schemeClr val="bg1"/>
                </a:solidFill>
              </a:rPr>
              <a:t>Measurement</a:t>
            </a:r>
          </a:p>
          <a:p>
            <a:r>
              <a:rPr lang="en-US" sz="1200" dirty="0">
                <a:solidFill>
                  <a:schemeClr val="bg1"/>
                </a:solidFill>
              </a:rPr>
              <a:t>&amp; Schema</a:t>
            </a:r>
          </a:p>
        </p:txBody>
      </p:sp>
      <p:pic>
        <p:nvPicPr>
          <p:cNvPr id="40" name="Picture 2" descr="C:\Users\cheung\AppData\Local\Temp\SNAGHTML1da75636.PNG">
            <a:extLst>
              <a:ext uri="{FF2B5EF4-FFF2-40B4-BE49-F238E27FC236}">
                <a16:creationId xmlns:a16="http://schemas.microsoft.com/office/drawing/2014/main" id="{F3823E36-6A4C-46CB-81F4-FD36E2782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DE6A130B-6343-465E-8901-D0DC42379491}"/>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Dublin (R4) Goal is to be able to view the onboarded PM Dictionary (from the PNF onboarding package) in a GUI (either SDC Service Designer or DCAE-DS).</a:t>
            </a:r>
          </a:p>
        </p:txBody>
      </p:sp>
      <p:grpSp>
        <p:nvGrpSpPr>
          <p:cNvPr id="42" name="Group 41">
            <a:extLst>
              <a:ext uri="{FF2B5EF4-FFF2-40B4-BE49-F238E27FC236}">
                <a16:creationId xmlns:a16="http://schemas.microsoft.com/office/drawing/2014/main" id="{98ED2934-07D3-4A64-9C46-293DF5A97023}"/>
              </a:ext>
            </a:extLst>
          </p:cNvPr>
          <p:cNvGrpSpPr/>
          <p:nvPr/>
        </p:nvGrpSpPr>
        <p:grpSpPr>
          <a:xfrm>
            <a:off x="942035" y="2924751"/>
            <a:ext cx="1703535" cy="747477"/>
            <a:chOff x="2335426" y="2514837"/>
            <a:chExt cx="1703535" cy="825263"/>
          </a:xfrm>
        </p:grpSpPr>
        <p:sp>
          <p:nvSpPr>
            <p:cNvPr id="43" name="Rectangle: Rounded Corners 42">
              <a:extLst>
                <a:ext uri="{FF2B5EF4-FFF2-40B4-BE49-F238E27FC236}">
                  <a16:creationId xmlns:a16="http://schemas.microsoft.com/office/drawing/2014/main" id="{604B3868-FB19-4CC3-9438-5EBE4C41423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81BBCB8-0AA0-4809-8BE4-47F3D7C42748}"/>
                </a:ext>
              </a:extLst>
            </p:cNvPr>
            <p:cNvSpPr txBox="1"/>
            <p:nvPr/>
          </p:nvSpPr>
          <p:spPr>
            <a:xfrm>
              <a:off x="2618833" y="2524903"/>
              <a:ext cx="1122423"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Service</a:t>
              </a:r>
            </a:p>
            <a:p>
              <a:pPr algn="ctr"/>
              <a:r>
                <a:rPr lang="en-US" sz="2000" b="1" dirty="0">
                  <a:solidFill>
                    <a:srgbClr val="0000CC"/>
                  </a:solidFill>
                  <a:effectLst>
                    <a:outerShdw blurRad="50800" dist="50800" dir="5400000" algn="ctr" rotWithShape="0">
                      <a:srgbClr val="FF3300"/>
                    </a:outerShdw>
                  </a:effectLst>
                </a:rPr>
                <a:t>Designer</a:t>
              </a:r>
            </a:p>
          </p:txBody>
        </p:sp>
      </p:grpSp>
      <p:sp>
        <p:nvSpPr>
          <p:cNvPr id="45" name="Hexagon 44">
            <a:extLst>
              <a:ext uri="{FF2B5EF4-FFF2-40B4-BE49-F238E27FC236}">
                <a16:creationId xmlns:a16="http://schemas.microsoft.com/office/drawing/2014/main" id="{872590A4-D10B-4BB9-80CE-E816404FCF9B}"/>
              </a:ext>
            </a:extLst>
          </p:cNvPr>
          <p:cNvSpPr/>
          <p:nvPr/>
        </p:nvSpPr>
        <p:spPr>
          <a:xfrm>
            <a:off x="2686201" y="2922604"/>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08EA076F-7233-4348-BEFE-D49303EB395B}"/>
              </a:ext>
            </a:extLst>
          </p:cNvPr>
          <p:cNvSpPr txBox="1"/>
          <p:nvPr/>
        </p:nvSpPr>
        <p:spPr>
          <a:xfrm>
            <a:off x="3047247" y="2931165"/>
            <a:ext cx="1054135"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Services</a:t>
            </a:r>
          </a:p>
        </p:txBody>
      </p:sp>
      <p:pic>
        <p:nvPicPr>
          <p:cNvPr id="47" name="Picture 2" descr="C:\Users\cheung\AppData\Local\Temp\SNAGHTML1da75636.PNG">
            <a:extLst>
              <a:ext uri="{FF2B5EF4-FFF2-40B4-BE49-F238E27FC236}">
                <a16:creationId xmlns:a16="http://schemas.microsoft.com/office/drawing/2014/main" id="{04269FB2-4B7E-422B-BB3D-B80C611F2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876856"/>
            <a:ext cx="367867" cy="36906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778232A8-6F39-40DB-BB67-7378A9B97CB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26119" y="1609504"/>
            <a:ext cx="285067" cy="396579"/>
          </a:xfrm>
          <a:prstGeom prst="rect">
            <a:avLst/>
          </a:prstGeom>
        </p:spPr>
      </p:pic>
      <p:pic>
        <p:nvPicPr>
          <p:cNvPr id="38" name="Picture 4" descr="C:\Users\cheung\AppData\Local\Temp\SNAGHTMLa74240a.PNG">
            <a:extLst>
              <a:ext uri="{FF2B5EF4-FFF2-40B4-BE49-F238E27FC236}">
                <a16:creationId xmlns:a16="http://schemas.microsoft.com/office/drawing/2014/main" id="{1F6D437F-557E-4348-B6BD-23E2186A77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699" y="1726274"/>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C:\Users\cheung\AppData\Local\Temp\SNAGHTMLa74240a.PNG">
            <a:extLst>
              <a:ext uri="{FF2B5EF4-FFF2-40B4-BE49-F238E27FC236}">
                <a16:creationId xmlns:a16="http://schemas.microsoft.com/office/drawing/2014/main" id="{12247398-81BC-48EF-91B7-72CBF16B53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614" y="1803459"/>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C:\Users\cheung\AppData\Local\Temp\SNAGHTMLa74240a.PNG">
            <a:extLst>
              <a:ext uri="{FF2B5EF4-FFF2-40B4-BE49-F238E27FC236}">
                <a16:creationId xmlns:a16="http://schemas.microsoft.com/office/drawing/2014/main" id="{EC5C0C3F-4A42-4014-AECE-A9C013C9C9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10" y="4216945"/>
            <a:ext cx="312392" cy="31443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059DB429-5FE6-4AF3-8E59-B355BDE2AD1F}"/>
              </a:ext>
            </a:extLst>
          </p:cNvPr>
          <p:cNvCxnSpPr>
            <a:cxnSpLocks/>
            <a:endCxn id="40" idx="1"/>
          </p:cNvCxnSpPr>
          <p:nvPr/>
        </p:nvCxnSpPr>
        <p:spPr>
          <a:xfrm>
            <a:off x="643174" y="4488465"/>
            <a:ext cx="639702" cy="11905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663567A-6F70-4A2E-A671-E8B6900A8F47}"/>
              </a:ext>
            </a:extLst>
          </p:cNvPr>
          <p:cNvCxnSpPr>
            <a:cxnSpLocks/>
            <a:stCxn id="50" idx="3"/>
          </p:cNvCxnSpPr>
          <p:nvPr/>
        </p:nvCxnSpPr>
        <p:spPr>
          <a:xfrm>
            <a:off x="914502" y="4374163"/>
            <a:ext cx="1117247" cy="10471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478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2817464" y="-13353"/>
              <a:ext cx="348858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Impacts</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4171205538"/>
              </p:ext>
            </p:extLst>
          </p:nvPr>
        </p:nvGraphicFramePr>
        <p:xfrm>
          <a:off x="357884" y="3046996"/>
          <a:ext cx="8645220" cy="22860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PM dictionary</a:t>
                      </a:r>
                    </a:p>
                  </a:txBody>
                  <a:tcPr anchor="ctr"/>
                </a:tc>
                <a:tc>
                  <a:txBody>
                    <a:bodyPr/>
                    <a:lstStyle/>
                    <a:p>
                      <a:r>
                        <a:rPr lang="en-US" sz="1400" dirty="0">
                          <a:solidFill>
                            <a:srgbClr val="0000CC"/>
                          </a:solidFill>
                        </a:rPr>
                        <a:t>Display the PM Dictionary in a GUI (either DCAE-DS or SDC-DS GUI) to allow an ONAP User to create PM Mapper configuration files for Perf3gpp event generation</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PM Dictionary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815882"/>
          </a:xfrm>
          <a:prstGeom prst="rect">
            <a:avLst/>
          </a:prstGeom>
          <a:noFill/>
        </p:spPr>
        <p:txBody>
          <a:bodyPr wrap="square" rtlCol="0">
            <a:spAutoFit/>
          </a:bodyPr>
          <a:lstStyle/>
          <a:p>
            <a:r>
              <a:rPr lang="en-US" sz="1400" dirty="0">
                <a:solidFill>
                  <a:srgbClr val="0000CC"/>
                </a:solidFill>
              </a:rPr>
              <a:t>Support the following work items for PM Dictionary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PM Dictionary format and content.  </a:t>
            </a:r>
          </a:p>
          <a:p>
            <a:pPr marL="342900" indent="-342900">
              <a:buFont typeface="+mj-lt"/>
              <a:buAutoNum type="arabicPeriod"/>
            </a:pPr>
            <a:r>
              <a:rPr lang="en-US" sz="1400" dirty="0">
                <a:solidFill>
                  <a:srgbClr val="0000CC"/>
                </a:solidFill>
              </a:rPr>
              <a:t>Onboard the PM Dictionary for an xNF as a PM Dictionary YAML file. Note: Onboarding of the PM Dictionary artifact is covered under the PNF Onboarding Use Case.</a:t>
            </a:r>
          </a:p>
          <a:p>
            <a:pPr marL="342900" indent="-342900">
              <a:buFont typeface="+mj-lt"/>
              <a:buAutoNum type="arabicPeriod"/>
            </a:pPr>
            <a:r>
              <a:rPr lang="en-US" sz="1400" dirty="0">
                <a:solidFill>
                  <a:srgbClr val="0000CC"/>
                </a:solidFill>
              </a:rPr>
              <a:t>Display the PM Dictionary in a GUI to allow an ONAP User to create PM Mapper configuration files for Perf3gpp event generation. </a:t>
            </a:r>
          </a:p>
          <a:p>
            <a:pPr marL="342900" indent="-342900">
              <a:buFont typeface="+mj-lt"/>
              <a:buAutoNum type="arabicPeriod"/>
            </a:pPr>
            <a:r>
              <a:rPr lang="en-US" sz="1400" dirty="0">
                <a:solidFill>
                  <a:srgbClr val="0000CC"/>
                </a:solidFill>
              </a:rPr>
              <a:t>Update VNF Requirements for PM Dictionary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09776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171D4A-83D4-4590-8AE3-CAD0AEFC0DD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1EFE929-2772-4F66-94A9-13D42C5723E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C51250F-45AA-4909-815C-7D82BE344A4F}"/>
                </a:ext>
              </a:extLst>
            </p:cNvPr>
            <p:cNvSpPr txBox="1"/>
            <p:nvPr/>
          </p:nvSpPr>
          <p:spPr>
            <a:xfrm>
              <a:off x="2697240" y="-13353"/>
              <a:ext cx="372903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 Overview</a:t>
              </a:r>
            </a:p>
          </p:txBody>
        </p:sp>
        <p:sp>
          <p:nvSpPr>
            <p:cNvPr id="5" name="Rectangle 4">
              <a:extLst>
                <a:ext uri="{FF2B5EF4-FFF2-40B4-BE49-F238E27FC236}">
                  <a16:creationId xmlns:a16="http://schemas.microsoft.com/office/drawing/2014/main" id="{55874738-C9A7-47A7-B1CD-00D798BA7C4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9" name="Picture 98">
            <a:extLst>
              <a:ext uri="{FF2B5EF4-FFF2-40B4-BE49-F238E27FC236}">
                <a16:creationId xmlns:a16="http://schemas.microsoft.com/office/drawing/2014/main" id="{5F316E1B-FCDA-4735-8BB1-1E531771591F}"/>
              </a:ext>
            </a:extLst>
          </p:cNvPr>
          <p:cNvPicPr>
            <a:picLocks noChangeAspect="1"/>
          </p:cNvPicPr>
          <p:nvPr/>
        </p:nvPicPr>
        <p:blipFill>
          <a:blip r:embed="rId2"/>
          <a:stretch>
            <a:fillRect/>
          </a:stretch>
        </p:blipFill>
        <p:spPr>
          <a:xfrm>
            <a:off x="15258" y="655122"/>
            <a:ext cx="9108213" cy="6023370"/>
          </a:xfrm>
          <a:prstGeom prst="rect">
            <a:avLst/>
          </a:prstGeom>
        </p:spPr>
      </p:pic>
    </p:spTree>
    <p:extLst>
      <p:ext uri="{BB962C8B-B14F-4D97-AF65-F5344CB8AC3E}">
        <p14:creationId xmlns:p14="http://schemas.microsoft.com/office/powerpoint/2010/main" val="1008928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2810899" y="-13353"/>
              <a:ext cx="350172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 Impacts</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2877974377"/>
              </p:ext>
            </p:extLst>
          </p:nvPr>
        </p:nvGraphicFramePr>
        <p:xfrm>
          <a:off x="357884" y="3046996"/>
          <a:ext cx="8645220" cy="228600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Review and finalize VES Event Listener Specification v7.1 and VES Event Registration Specification v3.2</a:t>
                      </a:r>
                    </a:p>
                  </a:txBody>
                  <a:tcPr anchor="ctr"/>
                </a:tc>
                <a:tc>
                  <a:txBody>
                    <a:bodyPr/>
                    <a:lstStyle/>
                    <a:p>
                      <a:r>
                        <a:rPr lang="en-US" sz="1400"/>
                        <a:t>Yes</a:t>
                      </a:r>
                      <a:endParaRPr lang="en-US" sz="1400" dirty="0"/>
                    </a:p>
                  </a:txBody>
                  <a:tcP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FM Meta Data</a:t>
                      </a:r>
                    </a:p>
                  </a:txBody>
                  <a:tcPr anchor="ctr"/>
                </a:tc>
                <a:tc>
                  <a:txBody>
                    <a:bodyPr/>
                    <a:lstStyle/>
                    <a:p>
                      <a:r>
                        <a:rPr lang="en-US" sz="1400" dirty="0">
                          <a:solidFill>
                            <a:srgbClr val="0000CC"/>
                          </a:solidFill>
                        </a:rPr>
                        <a:t>Display the FM Meta data in a GUI (either DCAE-DS, Policy GUI and/or SDC GUI) to allow an ONAP User to create Policies for handling alarms</a:t>
                      </a:r>
                    </a:p>
                  </a:txBody>
                  <a:tcPr anchor="ctr"/>
                </a:tc>
                <a:tc>
                  <a:txBody>
                    <a:bodyPr/>
                    <a:lstStyle/>
                    <a:p>
                      <a:r>
                        <a:rPr lang="en-US" sz="1400" dirty="0"/>
                        <a:t>TBR</a:t>
                      </a:r>
                    </a:p>
                  </a:txBody>
                  <a:tcPr/>
                </a:tc>
                <a:extLst>
                  <a:ext uri="{0D108BD9-81ED-4DB2-BD59-A6C34878D82A}">
                    <a16:rowId xmlns:a16="http://schemas.microsoft.com/office/drawing/2014/main" val="1279127481"/>
                  </a:ext>
                </a:extLst>
              </a:tr>
              <a:tr h="370840">
                <a:tc>
                  <a:txBody>
                    <a:bodyPr/>
                    <a:lstStyle/>
                    <a:p>
                      <a:r>
                        <a:rPr lang="en-US" sz="1400" dirty="0">
                          <a:solidFill>
                            <a:srgbClr val="0000CC"/>
                          </a:solidFill>
                        </a:rPr>
                        <a:t>VNF Requirements</a:t>
                      </a:r>
                    </a:p>
                  </a:txBody>
                  <a:tcPr anchor="ctr"/>
                </a:tc>
                <a:tc>
                  <a:txBody>
                    <a:bodyPr/>
                    <a:lstStyle/>
                    <a:p>
                      <a:r>
                        <a:rPr lang="en-US" sz="1400" dirty="0">
                          <a:solidFill>
                            <a:srgbClr val="0000CC"/>
                          </a:solidFill>
                        </a:rPr>
                        <a:t>Update to VNF requirements for FM Dictionary metadata artifact creation</a:t>
                      </a:r>
                    </a:p>
                  </a:txBody>
                  <a:tcPr anchor="ctr"/>
                </a:tc>
                <a:tc>
                  <a:txBody>
                    <a:bodyPr/>
                    <a:lstStyle/>
                    <a:p>
                      <a:r>
                        <a:rPr lang="en-US" sz="1400" dirty="0"/>
                        <a:t>TBR</a:t>
                      </a:r>
                    </a:p>
                  </a:txBody>
                  <a:tcPr/>
                </a:tc>
                <a:extLst>
                  <a:ext uri="{0D108BD9-81ED-4DB2-BD59-A6C34878D82A}">
                    <a16:rowId xmlns:a16="http://schemas.microsoft.com/office/drawing/2014/main" val="3860339642"/>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600438"/>
          </a:xfrm>
          <a:prstGeom prst="rect">
            <a:avLst/>
          </a:prstGeom>
          <a:noFill/>
        </p:spPr>
        <p:txBody>
          <a:bodyPr wrap="square" rtlCol="0">
            <a:spAutoFit/>
          </a:bodyPr>
          <a:lstStyle/>
          <a:p>
            <a:r>
              <a:rPr lang="en-US" sz="1400" dirty="0">
                <a:solidFill>
                  <a:srgbClr val="0000CC"/>
                </a:solidFill>
              </a:rPr>
              <a:t>Support the following work items for FM Meta Data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FM metadata format and content.  </a:t>
            </a:r>
          </a:p>
          <a:p>
            <a:pPr marL="342900" indent="-342900">
              <a:buFont typeface="+mj-lt"/>
              <a:buAutoNum type="arabicPeriod"/>
            </a:pPr>
            <a:r>
              <a:rPr lang="en-US" sz="1400" dirty="0">
                <a:solidFill>
                  <a:srgbClr val="0000CC"/>
                </a:solidFill>
              </a:rPr>
              <a:t>Onboard the FM metadata for an xNF as part of the VES Event Registration YAML file. Note: Processing of the FM meta data is covered the PNF Pre-onboarding &amp; onboarding Use Case</a:t>
            </a:r>
          </a:p>
          <a:p>
            <a:pPr marL="342900" indent="-342900">
              <a:buFont typeface="+mj-lt"/>
              <a:buAutoNum type="arabicPeriod"/>
            </a:pPr>
            <a:r>
              <a:rPr lang="en-US" sz="1400" dirty="0">
                <a:solidFill>
                  <a:srgbClr val="0000CC"/>
                </a:solidFill>
              </a:rPr>
              <a:t>Display the FM metadata in a GUI to allow an ONAP User to create Policies for handling alarms. </a:t>
            </a:r>
          </a:p>
          <a:p>
            <a:pPr marL="342900" indent="-342900">
              <a:buFont typeface="+mj-lt"/>
              <a:buAutoNum type="arabicPeriod"/>
            </a:pPr>
            <a:r>
              <a:rPr lang="en-US" sz="1400" dirty="0">
                <a:solidFill>
                  <a:srgbClr val="0000CC"/>
                </a:solidFill>
              </a:rPr>
              <a:t>Update VNF Requirements for FM metadata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8" y="3061564"/>
            <a:ext cx="276999" cy="3731720"/>
            <a:chOff x="37808" y="-1272739"/>
            <a:chExt cx="276999" cy="439541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837705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6B21C-F49E-4447-93D5-48348983D65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482D11E-462F-41FA-BFB4-A48F538E1F45}"/>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FD424C81-2425-48E5-9E11-10FDA104EE36}"/>
                </a:ext>
              </a:extLst>
            </p:cNvPr>
            <p:cNvSpPr txBox="1"/>
            <p:nvPr/>
          </p:nvSpPr>
          <p:spPr>
            <a:xfrm>
              <a:off x="1644746" y="-13353"/>
              <a:ext cx="583403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 Overview</a:t>
              </a:r>
            </a:p>
          </p:txBody>
        </p:sp>
        <p:sp>
          <p:nvSpPr>
            <p:cNvPr id="5" name="Rectangle 4">
              <a:extLst>
                <a:ext uri="{FF2B5EF4-FFF2-40B4-BE49-F238E27FC236}">
                  <a16:creationId xmlns:a16="http://schemas.microsoft.com/office/drawing/2014/main" id="{518F057A-6B70-49D1-850D-4427CFABD0D3}"/>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71" name="Picture 70">
            <a:extLst>
              <a:ext uri="{FF2B5EF4-FFF2-40B4-BE49-F238E27FC236}">
                <a16:creationId xmlns:a16="http://schemas.microsoft.com/office/drawing/2014/main" id="{7A5872D8-3BE4-4FD1-AF20-73C3F64417B9}"/>
              </a:ext>
            </a:extLst>
          </p:cNvPr>
          <p:cNvPicPr>
            <a:picLocks noChangeAspect="1"/>
          </p:cNvPicPr>
          <p:nvPr/>
        </p:nvPicPr>
        <p:blipFill>
          <a:blip r:embed="rId2"/>
          <a:stretch>
            <a:fillRect/>
          </a:stretch>
        </p:blipFill>
        <p:spPr>
          <a:xfrm>
            <a:off x="-10242" y="2660041"/>
            <a:ext cx="9144000" cy="4077918"/>
          </a:xfrm>
          <a:prstGeom prst="rect">
            <a:avLst/>
          </a:prstGeom>
        </p:spPr>
      </p:pic>
      <p:sp>
        <p:nvSpPr>
          <p:cNvPr id="72" name="Rectangle 71">
            <a:extLst>
              <a:ext uri="{FF2B5EF4-FFF2-40B4-BE49-F238E27FC236}">
                <a16:creationId xmlns:a16="http://schemas.microsoft.com/office/drawing/2014/main" id="{0421F734-8F6E-4599-A376-937C3A9E792B}"/>
              </a:ext>
            </a:extLst>
          </p:cNvPr>
          <p:cNvSpPr/>
          <p:nvPr/>
        </p:nvSpPr>
        <p:spPr>
          <a:xfrm>
            <a:off x="5119090" y="1494734"/>
            <a:ext cx="2899230" cy="2434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NETCONF</a:t>
            </a:r>
          </a:p>
        </p:txBody>
      </p:sp>
      <p:sp>
        <p:nvSpPr>
          <p:cNvPr id="74" name="Rectangle 73">
            <a:extLst>
              <a:ext uri="{FF2B5EF4-FFF2-40B4-BE49-F238E27FC236}">
                <a16:creationId xmlns:a16="http://schemas.microsoft.com/office/drawing/2014/main" id="{64B4E5EF-6DF7-427A-8636-09B9336E9FD7}"/>
              </a:ext>
            </a:extLst>
          </p:cNvPr>
          <p:cNvSpPr/>
          <p:nvPr/>
        </p:nvSpPr>
        <p:spPr>
          <a:xfrm>
            <a:off x="5119090" y="1801916"/>
            <a:ext cx="2899230" cy="24344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Transport</a:t>
            </a:r>
          </a:p>
        </p:txBody>
      </p:sp>
      <p:sp>
        <p:nvSpPr>
          <p:cNvPr id="75" name="Rectangle: Rounded Corners 74">
            <a:extLst>
              <a:ext uri="{FF2B5EF4-FFF2-40B4-BE49-F238E27FC236}">
                <a16:creationId xmlns:a16="http://schemas.microsoft.com/office/drawing/2014/main" id="{CBC4B78D-4528-4239-8DF5-66F357541CA5}"/>
              </a:ext>
            </a:extLst>
          </p:cNvPr>
          <p:cNvSpPr/>
          <p:nvPr/>
        </p:nvSpPr>
        <p:spPr>
          <a:xfrm>
            <a:off x="4279902" y="1347871"/>
            <a:ext cx="839188"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50000"/>
                  </a:schemeClr>
                </a:solidFill>
              </a:rPr>
              <a:t>Client</a:t>
            </a:r>
          </a:p>
        </p:txBody>
      </p:sp>
      <p:sp>
        <p:nvSpPr>
          <p:cNvPr id="76" name="Rectangle: Rounded Corners 75">
            <a:extLst>
              <a:ext uri="{FF2B5EF4-FFF2-40B4-BE49-F238E27FC236}">
                <a16:creationId xmlns:a16="http://schemas.microsoft.com/office/drawing/2014/main" id="{CE53BDFC-E19B-4113-90AF-711F6F6A0C50}"/>
              </a:ext>
            </a:extLst>
          </p:cNvPr>
          <p:cNvSpPr/>
          <p:nvPr/>
        </p:nvSpPr>
        <p:spPr>
          <a:xfrm>
            <a:off x="8018320" y="1361747"/>
            <a:ext cx="997683"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50000"/>
                  </a:schemeClr>
                </a:solidFill>
              </a:rPr>
              <a:t>Server</a:t>
            </a:r>
          </a:p>
        </p:txBody>
      </p:sp>
      <p:sp>
        <p:nvSpPr>
          <p:cNvPr id="77" name="Speech Bubble: Rectangle 76">
            <a:extLst>
              <a:ext uri="{FF2B5EF4-FFF2-40B4-BE49-F238E27FC236}">
                <a16:creationId xmlns:a16="http://schemas.microsoft.com/office/drawing/2014/main" id="{A5C27DC3-3F9D-49C1-95AD-FF2D707B835A}"/>
              </a:ext>
            </a:extLst>
          </p:cNvPr>
          <p:cNvSpPr/>
          <p:nvPr/>
        </p:nvSpPr>
        <p:spPr>
          <a:xfrm>
            <a:off x="5876437" y="2138341"/>
            <a:ext cx="1834112" cy="760021"/>
          </a:xfrm>
          <a:prstGeom prst="wedgeRectCallout">
            <a:avLst>
              <a:gd name="adj1" fmla="val -9321"/>
              <a:gd name="adj2" fmla="val -67764"/>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 Authentication</a:t>
            </a:r>
            <a:br>
              <a:rPr lang="sv-SE" sz="1200" dirty="0">
                <a:solidFill>
                  <a:schemeClr val="tx1"/>
                </a:solidFill>
              </a:rPr>
            </a:br>
            <a:r>
              <a:rPr lang="sv-SE" sz="1200" dirty="0">
                <a:solidFill>
                  <a:schemeClr val="tx1"/>
                </a:solidFill>
              </a:rPr>
              <a:t>- Data integrity</a:t>
            </a:r>
            <a:br>
              <a:rPr lang="sv-SE" sz="1200" dirty="0">
                <a:solidFill>
                  <a:schemeClr val="tx1"/>
                </a:solidFill>
              </a:rPr>
            </a:br>
            <a:r>
              <a:rPr lang="sv-SE" sz="1200" dirty="0">
                <a:solidFill>
                  <a:schemeClr val="tx1"/>
                </a:solidFill>
              </a:rPr>
              <a:t>- Confidentiality</a:t>
            </a:r>
          </a:p>
          <a:p>
            <a:r>
              <a:rPr lang="sv-SE" sz="1200" dirty="0">
                <a:solidFill>
                  <a:schemeClr val="tx1"/>
                </a:solidFill>
              </a:rPr>
              <a:t>- Replay protection</a:t>
            </a:r>
          </a:p>
        </p:txBody>
      </p:sp>
      <p:sp>
        <p:nvSpPr>
          <p:cNvPr id="78" name="Arrow: Up 77">
            <a:extLst>
              <a:ext uri="{FF2B5EF4-FFF2-40B4-BE49-F238E27FC236}">
                <a16:creationId xmlns:a16="http://schemas.microsoft.com/office/drawing/2014/main" id="{028A2039-996C-4EC4-A3FC-63A6BA9E211F}"/>
              </a:ext>
            </a:extLst>
          </p:cNvPr>
          <p:cNvSpPr/>
          <p:nvPr/>
        </p:nvSpPr>
        <p:spPr>
          <a:xfrm>
            <a:off x="7511638" y="1569780"/>
            <a:ext cx="397823" cy="374072"/>
          </a:xfrm>
          <a:prstGeom prst="up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peech Bubble: Rectangle 78">
            <a:extLst>
              <a:ext uri="{FF2B5EF4-FFF2-40B4-BE49-F238E27FC236}">
                <a16:creationId xmlns:a16="http://schemas.microsoft.com/office/drawing/2014/main" id="{2B9624FA-CA78-4D61-A996-913E7CD38F54}"/>
              </a:ext>
            </a:extLst>
          </p:cNvPr>
          <p:cNvSpPr/>
          <p:nvPr/>
        </p:nvSpPr>
        <p:spPr>
          <a:xfrm>
            <a:off x="6873240" y="663995"/>
            <a:ext cx="1955009" cy="571899"/>
          </a:xfrm>
          <a:prstGeom prst="wedgeRectCallout">
            <a:avLst>
              <a:gd name="adj1" fmla="val 8362"/>
              <a:gd name="adj2" fmla="val 91324"/>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Authenticated client identity passed to NETCONF layer for access control</a:t>
            </a:r>
          </a:p>
        </p:txBody>
      </p:sp>
      <p:sp>
        <p:nvSpPr>
          <p:cNvPr id="80" name="TextBox 79">
            <a:extLst>
              <a:ext uri="{FF2B5EF4-FFF2-40B4-BE49-F238E27FC236}">
                <a16:creationId xmlns:a16="http://schemas.microsoft.com/office/drawing/2014/main" id="{256028E9-4F12-4334-B978-CFEA0B0B2D27}"/>
              </a:ext>
            </a:extLst>
          </p:cNvPr>
          <p:cNvSpPr txBox="1"/>
          <p:nvPr/>
        </p:nvSpPr>
        <p:spPr>
          <a:xfrm>
            <a:off x="-1" y="522514"/>
            <a:ext cx="4223339" cy="2031325"/>
          </a:xfrm>
          <a:prstGeom prst="rect">
            <a:avLst/>
          </a:prstGeom>
          <a:noFill/>
        </p:spPr>
        <p:txBody>
          <a:bodyPr wrap="square" rtlCol="0">
            <a:spAutoFit/>
          </a:bodyPr>
          <a:lstStyle/>
          <a:p>
            <a:pPr marL="171450" indent="-171450">
              <a:buFont typeface="Arial" panose="020B0604020202020204" pitchFamily="34" charset="0"/>
              <a:buChar char="•"/>
            </a:pPr>
            <a:r>
              <a:rPr lang="en-US" sz="1400" dirty="0"/>
              <a:t>NETCONF is expected to be used for management of PNFs and VNFs in 5G networks</a:t>
            </a:r>
          </a:p>
          <a:p>
            <a:pPr marL="628650" lvl="1" indent="-171450">
              <a:buFont typeface="Arial" panose="020B0604020202020204" pitchFamily="34" charset="0"/>
              <a:buChar char="•"/>
            </a:pPr>
            <a:r>
              <a:rPr lang="en-US" sz="1400" dirty="0"/>
              <a:t>YANG solution set has been defined by 3GPP for the 5G NRM (TS28.541)</a:t>
            </a:r>
          </a:p>
          <a:p>
            <a:pPr marL="171450" indent="-171450">
              <a:buFont typeface="Arial" panose="020B0604020202020204" pitchFamily="34" charset="0"/>
              <a:buChar char="•"/>
            </a:pPr>
            <a:r>
              <a:rPr lang="sv-SE" sz="1400" dirty="0"/>
              <a:t>NETCONF assumes that security is provided by the chosen transport protocol</a:t>
            </a:r>
          </a:p>
          <a:p>
            <a:pPr marL="628650" lvl="1" indent="-171450">
              <a:buFont typeface="Arial" panose="020B0604020202020204" pitchFamily="34" charset="0"/>
              <a:buChar char="•"/>
            </a:pPr>
            <a:r>
              <a:rPr lang="sv-SE" sz="1400" dirty="0"/>
              <a:t>ONAP security sub-committee has recommended use of NETCONF over TLS: </a:t>
            </a:r>
            <a:r>
              <a:rPr lang="en-US" sz="1400" dirty="0">
                <a:hlinkClick r:id="rId3"/>
              </a:rPr>
              <a:t>Secure Communication to Network Functions</a:t>
            </a:r>
            <a:endParaRPr lang="sv-SE" sz="1400" dirty="0"/>
          </a:p>
        </p:txBody>
      </p:sp>
    </p:spTree>
    <p:extLst>
      <p:ext uri="{BB962C8B-B14F-4D97-AF65-F5344CB8AC3E}">
        <p14:creationId xmlns:p14="http://schemas.microsoft.com/office/powerpoint/2010/main" val="531388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73AA84-6CB1-4D03-BC11-D37A96995572}"/>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F0EFCEF-BD7F-4E8F-9F7F-CC933C7A059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5E91C20-841E-41C8-9766-85CE8590959E}"/>
                </a:ext>
              </a:extLst>
            </p:cNvPr>
            <p:cNvSpPr txBox="1"/>
            <p:nvPr/>
          </p:nvSpPr>
          <p:spPr>
            <a:xfrm>
              <a:off x="1758391" y="-13353"/>
              <a:ext cx="560672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 Impacts</a:t>
              </a:r>
            </a:p>
          </p:txBody>
        </p:sp>
        <p:sp>
          <p:nvSpPr>
            <p:cNvPr id="5" name="Rectangle 4">
              <a:extLst>
                <a:ext uri="{FF2B5EF4-FFF2-40B4-BE49-F238E27FC236}">
                  <a16:creationId xmlns:a16="http://schemas.microsoft.com/office/drawing/2014/main" id="{9B02A11A-730F-4F0D-AEF3-9D313D2F0BF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2ED4EE45-9379-443A-B410-FE10610B7841}"/>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B99D43-C0A6-42AB-88A5-F69786505506}"/>
              </a:ext>
            </a:extLst>
          </p:cNvPr>
          <p:cNvSpPr txBox="1"/>
          <p:nvPr/>
        </p:nvSpPr>
        <p:spPr>
          <a:xfrm>
            <a:off x="380021" y="2023508"/>
            <a:ext cx="5369099" cy="307777"/>
          </a:xfrm>
          <a:prstGeom prst="rect">
            <a:avLst/>
          </a:prstGeom>
          <a:noFill/>
        </p:spPr>
        <p:txBody>
          <a:bodyPr wrap="none" rtlCol="0">
            <a:spAutoFit/>
          </a:bodyPr>
          <a:lstStyle/>
          <a:p>
            <a:r>
              <a:rPr lang="en-US" sz="1400" dirty="0">
                <a:hlinkClick r:id="rId2"/>
              </a:rPr>
              <a:t>https://wiki.onap.org/display/DW/5G+-+Configuration+with+NETCONF</a:t>
            </a:r>
            <a:r>
              <a:rPr lang="en-US" sz="1400" dirty="0"/>
              <a:t> </a:t>
            </a:r>
          </a:p>
        </p:txBody>
      </p:sp>
      <p:sp>
        <p:nvSpPr>
          <p:cNvPr id="8" name="Rectangle 7">
            <a:extLst>
              <a:ext uri="{FF2B5EF4-FFF2-40B4-BE49-F238E27FC236}">
                <a16:creationId xmlns:a16="http://schemas.microsoft.com/office/drawing/2014/main" id="{2311796F-C650-4DDF-A9F3-31E6FAE09EA6}"/>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CF9BC389-CF2B-4BD4-AC19-019608918EFA}"/>
              </a:ext>
            </a:extLst>
          </p:cNvPr>
          <p:cNvGraphicFramePr>
            <a:graphicFrameLocks noGrp="1"/>
          </p:cNvGraphicFramePr>
          <p:nvPr>
            <p:extLst>
              <p:ext uri="{D42A27DB-BD31-4B8C-83A1-F6EECF244321}">
                <p14:modId xmlns:p14="http://schemas.microsoft.com/office/powerpoint/2010/main" val="2738644984"/>
              </p:ext>
            </p:extLst>
          </p:nvPr>
        </p:nvGraphicFramePr>
        <p:xfrm>
          <a:off x="380021" y="2426108"/>
          <a:ext cx="8645220" cy="3870960"/>
        </p:xfrm>
        <a:graphic>
          <a:graphicData uri="http://schemas.openxmlformats.org/drawingml/2006/table">
            <a:tbl>
              <a:tblPr firstRow="1" bandRow="1">
                <a:tableStyleId>{5C22544A-7EE6-4342-B048-85BDC9FD1C3A}</a:tableStyleId>
              </a:tblPr>
              <a:tblGrid>
                <a:gridCol w="1691667">
                  <a:extLst>
                    <a:ext uri="{9D8B030D-6E8A-4147-A177-3AD203B41FA5}">
                      <a16:colId xmlns:a16="http://schemas.microsoft.com/office/drawing/2014/main" val="233791498"/>
                    </a:ext>
                  </a:extLst>
                </a:gridCol>
                <a:gridCol w="5467652">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APPC, SDNC, CCSDK</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Configuration blueprint format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Device protocol, YANG template, PNF target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north-bound APIs and implementation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With PNF support in API definition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Controller south-bound adapter</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NETCONF/TLS, YANG 1.1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Design tool/studio</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UI support, blueprint distribution</a:t>
                      </a:r>
                    </a:p>
                  </a:txBody>
                  <a:tcPr anchor="ctr"/>
                </a:tc>
                <a:tc>
                  <a:txBody>
                    <a:bodyPr/>
                    <a:lstStyle/>
                    <a:p>
                      <a:r>
                        <a:rPr lang="en-US" sz="1400" dirty="0"/>
                        <a:t>Yes</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VID, SO, Policy</a:t>
                      </a:r>
                    </a:p>
                  </a:txBody>
                  <a:tcPr anchor="ctr"/>
                </a:tc>
                <a:tc>
                  <a:txBody>
                    <a:bodyPr/>
                    <a:lstStyle/>
                    <a:p>
                      <a:pPr marL="285750" indent="-285750">
                        <a:buFont typeface="Arial" panose="020B0604020202020204" pitchFamily="34" charset="0"/>
                        <a:buChar char="•"/>
                      </a:pPr>
                      <a:r>
                        <a:rPr lang="en-US" sz="1400" dirty="0">
                          <a:solidFill>
                            <a:srgbClr val="0000CC"/>
                          </a:solidFill>
                        </a:rPr>
                        <a:t>Workflow design and invocation</a:t>
                      </a:r>
                    </a:p>
                    <a:p>
                      <a:pPr marL="285750" indent="-285750">
                        <a:buFont typeface="Arial" panose="020B0604020202020204" pitchFamily="34" charset="0"/>
                        <a:buChar char="•"/>
                      </a:pPr>
                      <a:r>
                        <a:rPr lang="en-US" sz="1400" dirty="0">
                          <a:solidFill>
                            <a:srgbClr val="0000CC"/>
                          </a:solidFill>
                        </a:rPr>
                        <a:t>Usage of controller API</a:t>
                      </a:r>
                    </a:p>
                  </a:txBody>
                  <a:tcPr anchor="ctr"/>
                </a:tc>
                <a:tc>
                  <a:txBody>
                    <a:bodyPr/>
                    <a:lstStyle/>
                    <a:p>
                      <a:r>
                        <a:rPr lang="en-US" sz="1400" dirty="0"/>
                        <a:t>Notified</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AAF</a:t>
                      </a:r>
                    </a:p>
                  </a:txBody>
                  <a:tcPr anchor="ctr"/>
                </a:tc>
                <a:tc>
                  <a:txBody>
                    <a:bodyPr/>
                    <a:lstStyle/>
                    <a:p>
                      <a:pPr marL="285750" indent="-285750">
                        <a:buFont typeface="Arial" panose="020B0604020202020204" pitchFamily="34" charset="0"/>
                        <a:buChar char="•"/>
                      </a:pPr>
                      <a:r>
                        <a:rPr lang="en-US" sz="1400" dirty="0">
                          <a:solidFill>
                            <a:srgbClr val="0000CC"/>
                          </a:solidFill>
                        </a:rPr>
                        <a:t>Investigate AAF impact for NETCONF over TLS</a:t>
                      </a:r>
                    </a:p>
                    <a:p>
                      <a:pPr marL="285750" indent="-285750">
                        <a:buFont typeface="Arial" panose="020B0604020202020204" pitchFamily="34" charset="0"/>
                        <a:buChar char="•"/>
                      </a:pPr>
                      <a:r>
                        <a:rPr lang="en-US" sz="1400" dirty="0">
                          <a:solidFill>
                            <a:srgbClr val="0000CC"/>
                          </a:solidFill>
                        </a:rPr>
                        <a:t>Also discuss in SECCOM meeting</a:t>
                      </a:r>
                    </a:p>
                  </a:txBody>
                  <a:tcPr anchor="ctr"/>
                </a:tc>
                <a:tc>
                  <a:txBody>
                    <a:bodyPr/>
                    <a:lstStyle/>
                    <a:p>
                      <a:r>
                        <a:rPr lang="en-US" sz="1400" dirty="0"/>
                        <a:t>Notified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VNF Requirements </a:t>
                      </a:r>
                    </a:p>
                  </a:txBody>
                  <a:tcPr anchor="ctr"/>
                </a:tc>
                <a:tc>
                  <a:txBody>
                    <a:bodyPr/>
                    <a:lstStyle/>
                    <a:p>
                      <a:pPr marL="285750" indent="-285750">
                        <a:buFont typeface="Arial" panose="020B0604020202020204" pitchFamily="34" charset="0"/>
                        <a:buChar char="•"/>
                      </a:pPr>
                      <a:r>
                        <a:rPr lang="en-US" sz="1400" dirty="0">
                          <a:solidFill>
                            <a:srgbClr val="0000CC"/>
                          </a:solidFill>
                        </a:rPr>
                        <a:t>NETCONF and security requirements shall allow NETCONF/TLS</a:t>
                      </a:r>
                    </a:p>
                    <a:p>
                      <a:pPr marL="285750" indent="-285750">
                        <a:buFont typeface="Arial" panose="020B0604020202020204" pitchFamily="34" charset="0"/>
                        <a:buChar char="•"/>
                      </a:pPr>
                      <a:r>
                        <a:rPr lang="en-US" sz="1400" dirty="0">
                          <a:solidFill>
                            <a:srgbClr val="0000CC"/>
                          </a:solidFill>
                        </a:rPr>
                        <a:t>YANG requirements shall allow YANG 1.1</a:t>
                      </a:r>
                    </a:p>
                  </a:txBody>
                  <a:tcPr anchor="ctr"/>
                </a:tc>
                <a:tc>
                  <a:txBody>
                    <a:bodyPr/>
                    <a:lstStyle/>
                    <a:p>
                      <a:r>
                        <a:rPr lang="en-US" sz="1400" dirty="0"/>
                        <a:t>Notified</a:t>
                      </a:r>
                    </a:p>
                  </a:txBody>
                  <a:tcPr/>
                </a:tc>
                <a:extLst>
                  <a:ext uri="{0D108BD9-81ED-4DB2-BD59-A6C34878D82A}">
                    <a16:rowId xmlns:a16="http://schemas.microsoft.com/office/drawing/2014/main" val="3268792272"/>
                  </a:ext>
                </a:extLst>
              </a:tr>
            </a:tbl>
          </a:graphicData>
        </a:graphic>
      </p:graphicFrame>
      <p:sp>
        <p:nvSpPr>
          <p:cNvPr id="10" name="Rectangle 9">
            <a:extLst>
              <a:ext uri="{FF2B5EF4-FFF2-40B4-BE49-F238E27FC236}">
                <a16:creationId xmlns:a16="http://schemas.microsoft.com/office/drawing/2014/main" id="{41CCD012-8127-4392-9EAD-062C51074894}"/>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C833E6F-EF71-4934-B899-2CE388C20382}"/>
              </a:ext>
            </a:extLst>
          </p:cNvPr>
          <p:cNvSpPr txBox="1"/>
          <p:nvPr/>
        </p:nvSpPr>
        <p:spPr>
          <a:xfrm>
            <a:off x="380021" y="606526"/>
            <a:ext cx="8645220" cy="1384995"/>
          </a:xfrm>
          <a:prstGeom prst="rect">
            <a:avLst/>
          </a:prstGeom>
          <a:noFill/>
        </p:spPr>
        <p:txBody>
          <a:bodyPr wrap="square" rtlCol="0">
            <a:spAutoFit/>
          </a:bodyPr>
          <a:lstStyle/>
          <a:p>
            <a:r>
              <a:rPr lang="en-US" sz="1400" dirty="0">
                <a:solidFill>
                  <a:srgbClr val="0000CC"/>
                </a:solidFill>
              </a:rPr>
              <a:t>Proposed UC to focus on in Dublin for configuration with NETCONF:</a:t>
            </a:r>
          </a:p>
          <a:p>
            <a:r>
              <a:rPr lang="en-US" sz="1400" dirty="0">
                <a:solidFill>
                  <a:srgbClr val="0000CC"/>
                </a:solidFill>
              </a:rPr>
              <a:t>    Post-instantiation (triggered by SO), Including final configuration step (36/37) in the PNF PnP UC</a:t>
            </a:r>
          </a:p>
          <a:p>
            <a:r>
              <a:rPr lang="en-US" sz="1400" dirty="0">
                <a:solidFill>
                  <a:srgbClr val="0000CC"/>
                </a:solidFill>
              </a:rPr>
              <a:t>    Configuration modification (e g triggered by Policy)</a:t>
            </a:r>
          </a:p>
          <a:p>
            <a:r>
              <a:rPr lang="en-US" sz="1400" dirty="0">
                <a:solidFill>
                  <a:srgbClr val="0000CC"/>
                </a:solidFill>
              </a:rPr>
              <a:t>Specific requirements on NETCONF support in ONAP:</a:t>
            </a:r>
          </a:p>
          <a:p>
            <a:r>
              <a:rPr lang="en-US" sz="1400" dirty="0">
                <a:solidFill>
                  <a:srgbClr val="0000CC"/>
                </a:solidFill>
              </a:rPr>
              <a:t>    Officially support both PNFs and VNFs for north-bound controller APIs in the use cases</a:t>
            </a:r>
          </a:p>
          <a:p>
            <a:r>
              <a:rPr lang="en-US" sz="1400" dirty="0">
                <a:solidFill>
                  <a:srgbClr val="0000CC"/>
                </a:solidFill>
              </a:rPr>
              <a:t>    Support for NETCONF over TLS (RFC7589), Support for YANG 1.1 (RFC7950) modules in addition to YANG 1.0</a:t>
            </a:r>
          </a:p>
        </p:txBody>
      </p:sp>
      <p:grpSp>
        <p:nvGrpSpPr>
          <p:cNvPr id="12" name="Group 11">
            <a:extLst>
              <a:ext uri="{FF2B5EF4-FFF2-40B4-BE49-F238E27FC236}">
                <a16:creationId xmlns:a16="http://schemas.microsoft.com/office/drawing/2014/main" id="{9F5239E7-AC28-4D41-B41B-9BF6E1E2B51A}"/>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9EB931CC-21F3-4989-92EA-602842B0580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33A2F08C-003E-4B02-AFF8-A896FC4A4281}"/>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71300AA7-5459-4321-A53B-D65F5E695DE6}"/>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B1B9E256-A5AC-4650-929B-E163C15487D6}"/>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447A611C-0873-43C9-8AC0-9C5DB97C6D4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6F3D896A-74B9-44E9-BBF8-D1CA85DC7381}"/>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4A292757-CD14-4343-8336-54B2C19B81A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A8A7483E-6C47-42CC-9FF0-2F61E965BFC5}"/>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177320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2982006" y="-13353"/>
              <a:ext cx="315951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 Overview</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CCB1E180-6A45-47CC-834C-2C7E8FCF2071}"/>
              </a:ext>
            </a:extLst>
          </p:cNvPr>
          <p:cNvSpPr/>
          <p:nvPr/>
        </p:nvSpPr>
        <p:spPr>
          <a:xfrm>
            <a:off x="3402300" y="3809164"/>
            <a:ext cx="1880120" cy="1147646"/>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7" name="Rectangle 6">
            <a:extLst>
              <a:ext uri="{FF2B5EF4-FFF2-40B4-BE49-F238E27FC236}">
                <a16:creationId xmlns:a16="http://schemas.microsoft.com/office/drawing/2014/main" id="{DAEF4E0C-2D54-41D3-89B3-9435136BCA77}"/>
              </a:ext>
            </a:extLst>
          </p:cNvPr>
          <p:cNvSpPr/>
          <p:nvPr/>
        </p:nvSpPr>
        <p:spPr>
          <a:xfrm>
            <a:off x="2042354" y="2885749"/>
            <a:ext cx="1359946" cy="2071061"/>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8" name="Rectangle 7">
            <a:extLst>
              <a:ext uri="{FF2B5EF4-FFF2-40B4-BE49-F238E27FC236}">
                <a16:creationId xmlns:a16="http://schemas.microsoft.com/office/drawing/2014/main" id="{310FFFC5-047F-47C6-87A8-629435FF4FBC}"/>
              </a:ext>
            </a:extLst>
          </p:cNvPr>
          <p:cNvSpPr/>
          <p:nvPr/>
        </p:nvSpPr>
        <p:spPr>
          <a:xfrm>
            <a:off x="2177676" y="3031737"/>
            <a:ext cx="992692" cy="438283"/>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PCI Handler MS</a:t>
            </a:r>
          </a:p>
        </p:txBody>
      </p:sp>
      <p:sp>
        <p:nvSpPr>
          <p:cNvPr id="9" name="Rectangle 8">
            <a:extLst>
              <a:ext uri="{FF2B5EF4-FFF2-40B4-BE49-F238E27FC236}">
                <a16:creationId xmlns:a16="http://schemas.microsoft.com/office/drawing/2014/main" id="{B5890DCB-9950-4BBA-9E41-AC6E1F33403E}"/>
              </a:ext>
            </a:extLst>
          </p:cNvPr>
          <p:cNvSpPr/>
          <p:nvPr/>
        </p:nvSpPr>
        <p:spPr>
          <a:xfrm>
            <a:off x="842470" y="2866189"/>
            <a:ext cx="808265" cy="606563"/>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OOF</a:t>
            </a:r>
          </a:p>
          <a:p>
            <a:pPr defTabSz="685800"/>
            <a:endParaRPr lang="en-US" sz="1350" dirty="0">
              <a:solidFill>
                <a:srgbClr val="44546A"/>
              </a:solidFill>
            </a:endParaRPr>
          </a:p>
        </p:txBody>
      </p:sp>
      <p:sp>
        <p:nvSpPr>
          <p:cNvPr id="10" name="Rectangle 9">
            <a:extLst>
              <a:ext uri="{FF2B5EF4-FFF2-40B4-BE49-F238E27FC236}">
                <a16:creationId xmlns:a16="http://schemas.microsoft.com/office/drawing/2014/main" id="{E89D09FC-9983-4C0E-959E-5585DA0DBB29}"/>
              </a:ext>
            </a:extLst>
          </p:cNvPr>
          <p:cNvSpPr/>
          <p:nvPr/>
        </p:nvSpPr>
        <p:spPr>
          <a:xfrm>
            <a:off x="5004800" y="2852230"/>
            <a:ext cx="1085850" cy="62052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r>
              <a:rPr lang="en-US" sz="1350" dirty="0">
                <a:solidFill>
                  <a:srgbClr val="44546A"/>
                </a:solidFill>
              </a:rPr>
              <a:t>SDN-C*</a:t>
            </a:r>
          </a:p>
        </p:txBody>
      </p:sp>
      <p:sp>
        <p:nvSpPr>
          <p:cNvPr id="11" name="Rectangle 10">
            <a:extLst>
              <a:ext uri="{FF2B5EF4-FFF2-40B4-BE49-F238E27FC236}">
                <a16:creationId xmlns:a16="http://schemas.microsoft.com/office/drawing/2014/main" id="{2B927E3C-BE9C-4FC5-9534-28A53DC8E4E0}"/>
              </a:ext>
            </a:extLst>
          </p:cNvPr>
          <p:cNvSpPr/>
          <p:nvPr/>
        </p:nvSpPr>
        <p:spPr>
          <a:xfrm>
            <a:off x="3748303" y="2852230"/>
            <a:ext cx="683949" cy="61418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Policy</a:t>
            </a:r>
          </a:p>
        </p:txBody>
      </p:sp>
      <p:sp>
        <p:nvSpPr>
          <p:cNvPr id="12" name="Rectangle 11">
            <a:extLst>
              <a:ext uri="{FF2B5EF4-FFF2-40B4-BE49-F238E27FC236}">
                <a16:creationId xmlns:a16="http://schemas.microsoft.com/office/drawing/2014/main" id="{83B2AC2E-37EE-413A-8D91-AB81A35C0B4C}"/>
              </a:ext>
            </a:extLst>
          </p:cNvPr>
          <p:cNvSpPr/>
          <p:nvPr/>
        </p:nvSpPr>
        <p:spPr>
          <a:xfrm>
            <a:off x="7141434" y="2773291"/>
            <a:ext cx="1474430" cy="573683"/>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200" dirty="0">
                <a:solidFill>
                  <a:srgbClr val="44546A"/>
                </a:solidFill>
              </a:rPr>
              <a:t>Simulated RAN</a:t>
            </a:r>
          </a:p>
          <a:p>
            <a:pPr marL="127397" indent="-127397" defTabSz="685800">
              <a:buFont typeface="Arial" panose="020B0604020202020204" pitchFamily="34" charset="0"/>
              <a:buChar char="•"/>
            </a:pPr>
            <a:r>
              <a:rPr lang="en-US" sz="1200" dirty="0">
                <a:solidFill>
                  <a:srgbClr val="44546A"/>
                </a:solidFill>
              </a:rPr>
              <a:t>~2000 Cells</a:t>
            </a:r>
          </a:p>
          <a:p>
            <a:pPr marL="127397" indent="-127397" defTabSz="685800">
              <a:buFont typeface="Arial" panose="020B0604020202020204" pitchFamily="34" charset="0"/>
              <a:buChar char="•"/>
            </a:pPr>
            <a:r>
              <a:rPr lang="en-US" sz="1200" dirty="0">
                <a:solidFill>
                  <a:srgbClr val="44546A"/>
                </a:solidFill>
              </a:rPr>
              <a:t>Nbr_list, PCI values</a:t>
            </a:r>
          </a:p>
        </p:txBody>
      </p:sp>
      <p:cxnSp>
        <p:nvCxnSpPr>
          <p:cNvPr id="13" name="Straight Arrow Connector 12">
            <a:extLst>
              <a:ext uri="{FF2B5EF4-FFF2-40B4-BE49-F238E27FC236}">
                <a16:creationId xmlns:a16="http://schemas.microsoft.com/office/drawing/2014/main" id="{C4F6ECB6-25D2-4F68-8F10-34346E6F1D55}"/>
              </a:ext>
            </a:extLst>
          </p:cNvPr>
          <p:cNvCxnSpPr/>
          <p:nvPr/>
        </p:nvCxnSpPr>
        <p:spPr>
          <a:xfrm flipH="1" flipV="1">
            <a:off x="4432252" y="3195417"/>
            <a:ext cx="572549" cy="3170"/>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4E76F85D-7E8D-43CA-AD1B-73B3EDE918A8}"/>
              </a:ext>
            </a:extLst>
          </p:cNvPr>
          <p:cNvCxnSpPr/>
          <p:nvPr/>
        </p:nvCxnSpPr>
        <p:spPr>
          <a:xfrm flipH="1">
            <a:off x="3187291" y="3371724"/>
            <a:ext cx="561012"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71D48A9E-BC98-4A39-837D-8B6AABAE3741}"/>
              </a:ext>
            </a:extLst>
          </p:cNvPr>
          <p:cNvCxnSpPr/>
          <p:nvPr/>
        </p:nvCxnSpPr>
        <p:spPr>
          <a:xfrm>
            <a:off x="3170368" y="3181028"/>
            <a:ext cx="577935" cy="5365"/>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619FFA6B-C3C2-42DE-9D6B-0399CCC6F82A}"/>
              </a:ext>
            </a:extLst>
          </p:cNvPr>
          <p:cNvSpPr/>
          <p:nvPr/>
        </p:nvSpPr>
        <p:spPr>
          <a:xfrm>
            <a:off x="3402299" y="3298618"/>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2</a:t>
            </a:r>
          </a:p>
        </p:txBody>
      </p:sp>
      <p:sp>
        <p:nvSpPr>
          <p:cNvPr id="17" name="Oval 16">
            <a:extLst>
              <a:ext uri="{FF2B5EF4-FFF2-40B4-BE49-F238E27FC236}">
                <a16:creationId xmlns:a16="http://schemas.microsoft.com/office/drawing/2014/main" id="{EA465869-E2C5-4C65-B29A-FE2B6C74D6C3}"/>
              </a:ext>
            </a:extLst>
          </p:cNvPr>
          <p:cNvSpPr/>
          <p:nvPr/>
        </p:nvSpPr>
        <p:spPr>
          <a:xfrm>
            <a:off x="1798226" y="3362700"/>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5</a:t>
            </a:r>
          </a:p>
        </p:txBody>
      </p:sp>
      <p:sp>
        <p:nvSpPr>
          <p:cNvPr id="18" name="Oval 17">
            <a:extLst>
              <a:ext uri="{FF2B5EF4-FFF2-40B4-BE49-F238E27FC236}">
                <a16:creationId xmlns:a16="http://schemas.microsoft.com/office/drawing/2014/main" id="{53E5A898-D1E7-4453-84C9-030ED05F3BF8}"/>
              </a:ext>
            </a:extLst>
          </p:cNvPr>
          <p:cNvSpPr/>
          <p:nvPr/>
        </p:nvSpPr>
        <p:spPr>
          <a:xfrm>
            <a:off x="1777978" y="2675752"/>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6</a:t>
            </a:r>
          </a:p>
        </p:txBody>
      </p:sp>
      <p:sp>
        <p:nvSpPr>
          <p:cNvPr id="19" name="Oval 18">
            <a:extLst>
              <a:ext uri="{FF2B5EF4-FFF2-40B4-BE49-F238E27FC236}">
                <a16:creationId xmlns:a16="http://schemas.microsoft.com/office/drawing/2014/main" id="{02AA91C3-CD92-4486-BDDC-F2946CC7D99E}"/>
              </a:ext>
            </a:extLst>
          </p:cNvPr>
          <p:cNvSpPr/>
          <p:nvPr/>
        </p:nvSpPr>
        <p:spPr>
          <a:xfrm>
            <a:off x="2795039" y="3217145"/>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1b</a:t>
            </a:r>
          </a:p>
        </p:txBody>
      </p:sp>
      <p:sp>
        <p:nvSpPr>
          <p:cNvPr id="20" name="Oval 19">
            <a:extLst>
              <a:ext uri="{FF2B5EF4-FFF2-40B4-BE49-F238E27FC236}">
                <a16:creationId xmlns:a16="http://schemas.microsoft.com/office/drawing/2014/main" id="{CE5FCE6F-D038-4D56-A7D6-AF103CDB5F46}"/>
              </a:ext>
            </a:extLst>
          </p:cNvPr>
          <p:cNvSpPr/>
          <p:nvPr/>
        </p:nvSpPr>
        <p:spPr>
          <a:xfrm>
            <a:off x="1312316" y="3004574"/>
            <a:ext cx="253644" cy="224487"/>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1c</a:t>
            </a:r>
          </a:p>
        </p:txBody>
      </p:sp>
      <p:cxnSp>
        <p:nvCxnSpPr>
          <p:cNvPr id="21" name="Straight Arrow Connector 20">
            <a:extLst>
              <a:ext uri="{FF2B5EF4-FFF2-40B4-BE49-F238E27FC236}">
                <a16:creationId xmlns:a16="http://schemas.microsoft.com/office/drawing/2014/main" id="{89A09066-E4B1-41B2-9AAD-36F90FC78069}"/>
              </a:ext>
            </a:extLst>
          </p:cNvPr>
          <p:cNvCxnSpPr/>
          <p:nvPr/>
        </p:nvCxnSpPr>
        <p:spPr>
          <a:xfrm flipV="1">
            <a:off x="1709227" y="3153955"/>
            <a:ext cx="451526" cy="3155"/>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9993630E-8DC3-453F-B7FF-A31619938B26}"/>
              </a:ext>
            </a:extLst>
          </p:cNvPr>
          <p:cNvCxnSpPr/>
          <p:nvPr/>
        </p:nvCxnSpPr>
        <p:spPr>
          <a:xfrm flipH="1">
            <a:off x="1667658" y="3307406"/>
            <a:ext cx="510018"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2355C8C3-36A3-45D4-B4EE-7DD81CE5D64E}"/>
              </a:ext>
            </a:extLst>
          </p:cNvPr>
          <p:cNvSpPr txBox="1"/>
          <p:nvPr/>
        </p:nvSpPr>
        <p:spPr>
          <a:xfrm>
            <a:off x="6167596" y="2460000"/>
            <a:ext cx="828305" cy="280870"/>
          </a:xfrm>
          <a:prstGeom prst="rect">
            <a:avLst/>
          </a:prstGeom>
          <a:noFill/>
          <a:ln>
            <a:noFill/>
          </a:ln>
        </p:spPr>
        <p:txBody>
          <a:bodyPr wrap="none" lIns="0" tIns="0" rIns="0" bIns="0" rtlCol="0">
            <a:noAutofit/>
          </a:bodyPr>
          <a:lstStyle/>
          <a:p>
            <a:pPr defTabSz="685800"/>
            <a:r>
              <a:rPr lang="en-US" sz="1050" i="1" dirty="0">
                <a:solidFill>
                  <a:srgbClr val="44546A"/>
                </a:solidFill>
              </a:rPr>
              <a:t>Config Value</a:t>
            </a:r>
          </a:p>
          <a:p>
            <a:pPr defTabSz="685800"/>
            <a:r>
              <a:rPr lang="en-US" sz="1050" i="1" dirty="0">
                <a:solidFill>
                  <a:srgbClr val="44546A"/>
                </a:solidFill>
              </a:rPr>
              <a:t>Change Notifn</a:t>
            </a:r>
          </a:p>
        </p:txBody>
      </p:sp>
      <p:sp>
        <p:nvSpPr>
          <p:cNvPr id="24" name="TextBox 23">
            <a:extLst>
              <a:ext uri="{FF2B5EF4-FFF2-40B4-BE49-F238E27FC236}">
                <a16:creationId xmlns:a16="http://schemas.microsoft.com/office/drawing/2014/main" id="{5E19CB78-7CC1-4ECC-96CB-D5E07C9D323D}"/>
              </a:ext>
            </a:extLst>
          </p:cNvPr>
          <p:cNvSpPr txBox="1"/>
          <p:nvPr/>
        </p:nvSpPr>
        <p:spPr>
          <a:xfrm>
            <a:off x="7718962" y="2383694"/>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(Netconf/Yang)</a:t>
            </a:r>
          </a:p>
        </p:txBody>
      </p:sp>
      <p:sp>
        <p:nvSpPr>
          <p:cNvPr id="25" name="Oval 24">
            <a:extLst>
              <a:ext uri="{FF2B5EF4-FFF2-40B4-BE49-F238E27FC236}">
                <a16:creationId xmlns:a16="http://schemas.microsoft.com/office/drawing/2014/main" id="{7284E0FF-B90F-4BC6-98F7-6887ADFF0D1A}"/>
              </a:ext>
            </a:extLst>
          </p:cNvPr>
          <p:cNvSpPr/>
          <p:nvPr/>
        </p:nvSpPr>
        <p:spPr>
          <a:xfrm>
            <a:off x="3286042" y="3001160"/>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9</a:t>
            </a:r>
          </a:p>
        </p:txBody>
      </p:sp>
      <p:cxnSp>
        <p:nvCxnSpPr>
          <p:cNvPr id="26" name="Straight Arrow Connector 25">
            <a:extLst>
              <a:ext uri="{FF2B5EF4-FFF2-40B4-BE49-F238E27FC236}">
                <a16:creationId xmlns:a16="http://schemas.microsoft.com/office/drawing/2014/main" id="{A8B2F18A-5489-4DB8-8F04-1F7F28EF0E28}"/>
              </a:ext>
            </a:extLst>
          </p:cNvPr>
          <p:cNvCxnSpPr>
            <a:cxnSpLocks/>
          </p:cNvCxnSpPr>
          <p:nvPr/>
        </p:nvCxnSpPr>
        <p:spPr>
          <a:xfrm flipV="1">
            <a:off x="5418545" y="2470941"/>
            <a:ext cx="1474" cy="365849"/>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27" name="Oval 26">
            <a:extLst>
              <a:ext uri="{FF2B5EF4-FFF2-40B4-BE49-F238E27FC236}">
                <a16:creationId xmlns:a16="http://schemas.microsoft.com/office/drawing/2014/main" id="{C869D7BA-A0D0-464F-BB6E-35F675699868}"/>
              </a:ext>
            </a:extLst>
          </p:cNvPr>
          <p:cNvSpPr/>
          <p:nvPr/>
        </p:nvSpPr>
        <p:spPr>
          <a:xfrm>
            <a:off x="5684896" y="2877898"/>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1d</a:t>
            </a:r>
          </a:p>
        </p:txBody>
      </p:sp>
      <p:sp>
        <p:nvSpPr>
          <p:cNvPr id="28" name="Oval 27">
            <a:extLst>
              <a:ext uri="{FF2B5EF4-FFF2-40B4-BE49-F238E27FC236}">
                <a16:creationId xmlns:a16="http://schemas.microsoft.com/office/drawing/2014/main" id="{1DA0E2A4-F6FA-4F14-AAAF-6EF591D73541}"/>
              </a:ext>
            </a:extLst>
          </p:cNvPr>
          <p:cNvSpPr/>
          <p:nvPr/>
        </p:nvSpPr>
        <p:spPr>
          <a:xfrm>
            <a:off x="3787610" y="3116768"/>
            <a:ext cx="291531" cy="248874"/>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1a</a:t>
            </a:r>
          </a:p>
        </p:txBody>
      </p:sp>
      <p:cxnSp>
        <p:nvCxnSpPr>
          <p:cNvPr id="29" name="Straight Arrow Connector 28">
            <a:extLst>
              <a:ext uri="{FF2B5EF4-FFF2-40B4-BE49-F238E27FC236}">
                <a16:creationId xmlns:a16="http://schemas.microsoft.com/office/drawing/2014/main" id="{83660D04-DCAB-43E5-BE7D-5795C92C8151}"/>
              </a:ext>
            </a:extLst>
          </p:cNvPr>
          <p:cNvCxnSpPr/>
          <p:nvPr/>
        </p:nvCxnSpPr>
        <p:spPr>
          <a:xfrm flipH="1">
            <a:off x="1667658" y="2970761"/>
            <a:ext cx="208064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0" name="Oval 29">
            <a:extLst>
              <a:ext uri="{FF2B5EF4-FFF2-40B4-BE49-F238E27FC236}">
                <a16:creationId xmlns:a16="http://schemas.microsoft.com/office/drawing/2014/main" id="{669B5705-BA5C-4289-BD6D-1BC879424075}"/>
              </a:ext>
            </a:extLst>
          </p:cNvPr>
          <p:cNvSpPr/>
          <p:nvPr/>
        </p:nvSpPr>
        <p:spPr>
          <a:xfrm>
            <a:off x="1773948" y="3003463"/>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8</a:t>
            </a:r>
          </a:p>
        </p:txBody>
      </p:sp>
      <p:sp>
        <p:nvSpPr>
          <p:cNvPr id="31" name="Oval 30">
            <a:extLst>
              <a:ext uri="{FF2B5EF4-FFF2-40B4-BE49-F238E27FC236}">
                <a16:creationId xmlns:a16="http://schemas.microsoft.com/office/drawing/2014/main" id="{88506C14-70DB-4CAD-BC93-A37CE70BE67D}"/>
              </a:ext>
            </a:extLst>
          </p:cNvPr>
          <p:cNvSpPr/>
          <p:nvPr/>
        </p:nvSpPr>
        <p:spPr>
          <a:xfrm>
            <a:off x="4543226" y="2871332"/>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10</a:t>
            </a:r>
          </a:p>
        </p:txBody>
      </p:sp>
      <p:cxnSp>
        <p:nvCxnSpPr>
          <p:cNvPr id="32" name="Straight Arrow Connector 31">
            <a:extLst>
              <a:ext uri="{FF2B5EF4-FFF2-40B4-BE49-F238E27FC236}">
                <a16:creationId xmlns:a16="http://schemas.microsoft.com/office/drawing/2014/main" id="{3248EAE2-3C9E-4A76-8C9B-745023B0272C}"/>
              </a:ext>
            </a:extLst>
          </p:cNvPr>
          <p:cNvCxnSpPr>
            <a:cxnSpLocks/>
          </p:cNvCxnSpPr>
          <p:nvPr/>
        </p:nvCxnSpPr>
        <p:spPr>
          <a:xfrm flipH="1" flipV="1">
            <a:off x="5601449" y="2172099"/>
            <a:ext cx="1806" cy="679857"/>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97F8982-25FE-45DE-9DB1-5BE1FA9B1A39}"/>
              </a:ext>
            </a:extLst>
          </p:cNvPr>
          <p:cNvCxnSpPr/>
          <p:nvPr/>
        </p:nvCxnSpPr>
        <p:spPr>
          <a:xfrm flipH="1">
            <a:off x="6101869" y="3014225"/>
            <a:ext cx="1039565" cy="11193"/>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41B1EC79-6FA8-4A8B-922C-863F8C18DAED}"/>
              </a:ext>
            </a:extLst>
          </p:cNvPr>
          <p:cNvSpPr txBox="1"/>
          <p:nvPr/>
        </p:nvSpPr>
        <p:spPr>
          <a:xfrm>
            <a:off x="6957674" y="4707159"/>
            <a:ext cx="1596912" cy="507831"/>
          </a:xfrm>
          <a:prstGeom prst="rect">
            <a:avLst/>
          </a:prstGeom>
          <a:noFill/>
        </p:spPr>
        <p:txBody>
          <a:bodyPr wrap="none" rtlCol="0">
            <a:spAutoFit/>
          </a:bodyPr>
          <a:lstStyle/>
          <a:p>
            <a:pPr defTabSz="685800"/>
            <a:r>
              <a:rPr lang="en-US" sz="1350" dirty="0">
                <a:solidFill>
                  <a:prstClr val="black"/>
                </a:solidFill>
              </a:rPr>
              <a:t>(*SDN-C work done </a:t>
            </a:r>
          </a:p>
          <a:p>
            <a:pPr defTabSz="685800"/>
            <a:r>
              <a:rPr lang="en-US" sz="1350" dirty="0">
                <a:solidFill>
                  <a:prstClr val="black"/>
                </a:solidFill>
              </a:rPr>
              <a:t>in SDN-R team)</a:t>
            </a:r>
          </a:p>
        </p:txBody>
      </p:sp>
      <p:cxnSp>
        <p:nvCxnSpPr>
          <p:cNvPr id="35" name="Elbow Connector 103">
            <a:extLst>
              <a:ext uri="{FF2B5EF4-FFF2-40B4-BE49-F238E27FC236}">
                <a16:creationId xmlns:a16="http://schemas.microsoft.com/office/drawing/2014/main" id="{B353557A-C54F-438A-9D77-A8EA7EF7B2CA}"/>
              </a:ext>
            </a:extLst>
          </p:cNvPr>
          <p:cNvCxnSpPr>
            <a:cxnSpLocks/>
            <a:endCxn id="8" idx="0"/>
          </p:cNvCxnSpPr>
          <p:nvPr/>
        </p:nvCxnSpPr>
        <p:spPr>
          <a:xfrm rot="10800000" flipV="1">
            <a:off x="2674024" y="2488606"/>
            <a:ext cx="2735051" cy="543131"/>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6" name="Elbow Connector 103">
            <a:extLst>
              <a:ext uri="{FF2B5EF4-FFF2-40B4-BE49-F238E27FC236}">
                <a16:creationId xmlns:a16="http://schemas.microsoft.com/office/drawing/2014/main" id="{DC72FE1E-9F44-4DEE-A427-F43CA0D82B91}"/>
              </a:ext>
            </a:extLst>
          </p:cNvPr>
          <p:cNvCxnSpPr>
            <a:cxnSpLocks/>
          </p:cNvCxnSpPr>
          <p:nvPr/>
        </p:nvCxnSpPr>
        <p:spPr>
          <a:xfrm>
            <a:off x="2945928" y="2642785"/>
            <a:ext cx="2191944" cy="20373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425D436C-F5B2-4A2C-9CDE-F84B6B42FA38}"/>
              </a:ext>
            </a:extLst>
          </p:cNvPr>
          <p:cNvCxnSpPr>
            <a:cxnSpLocks/>
          </p:cNvCxnSpPr>
          <p:nvPr/>
        </p:nvCxnSpPr>
        <p:spPr>
          <a:xfrm>
            <a:off x="2965236" y="3480931"/>
            <a:ext cx="15565" cy="351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38" name="Oval 37">
            <a:extLst>
              <a:ext uri="{FF2B5EF4-FFF2-40B4-BE49-F238E27FC236}">
                <a16:creationId xmlns:a16="http://schemas.microsoft.com/office/drawing/2014/main" id="{BE62B6E0-7AA9-42ED-A502-A09EE81FBC9F}"/>
              </a:ext>
            </a:extLst>
          </p:cNvPr>
          <p:cNvSpPr/>
          <p:nvPr/>
        </p:nvSpPr>
        <p:spPr>
          <a:xfrm flipH="1">
            <a:off x="2488820" y="2548245"/>
            <a:ext cx="319005"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4b</a:t>
            </a:r>
          </a:p>
        </p:txBody>
      </p:sp>
      <p:sp>
        <p:nvSpPr>
          <p:cNvPr id="39" name="Oval 38">
            <a:extLst>
              <a:ext uri="{FF2B5EF4-FFF2-40B4-BE49-F238E27FC236}">
                <a16:creationId xmlns:a16="http://schemas.microsoft.com/office/drawing/2014/main" id="{6D0933B9-26D8-4B35-9C41-B30DB6574289}"/>
              </a:ext>
            </a:extLst>
          </p:cNvPr>
          <p:cNvSpPr/>
          <p:nvPr/>
        </p:nvSpPr>
        <p:spPr>
          <a:xfrm>
            <a:off x="3213721" y="2566486"/>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4a</a:t>
            </a:r>
          </a:p>
        </p:txBody>
      </p:sp>
      <p:cxnSp>
        <p:nvCxnSpPr>
          <p:cNvPr id="40" name="Straight Arrow Connector 39">
            <a:extLst>
              <a:ext uri="{FF2B5EF4-FFF2-40B4-BE49-F238E27FC236}">
                <a16:creationId xmlns:a16="http://schemas.microsoft.com/office/drawing/2014/main" id="{FCAF4F59-68A8-4507-B200-F4C2AC475A1E}"/>
              </a:ext>
            </a:extLst>
          </p:cNvPr>
          <p:cNvCxnSpPr/>
          <p:nvPr/>
        </p:nvCxnSpPr>
        <p:spPr>
          <a:xfrm flipH="1" flipV="1">
            <a:off x="6101869" y="3214010"/>
            <a:ext cx="1039565" cy="3135"/>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22C4456-30FD-443E-8B0A-539BC5E66B1D}"/>
              </a:ext>
            </a:extLst>
          </p:cNvPr>
          <p:cNvSpPr txBox="1"/>
          <p:nvPr/>
        </p:nvSpPr>
        <p:spPr>
          <a:xfrm>
            <a:off x="6120224" y="3333598"/>
            <a:ext cx="1149797" cy="214517"/>
          </a:xfrm>
          <a:prstGeom prst="rect">
            <a:avLst/>
          </a:prstGeom>
          <a:noFill/>
          <a:ln>
            <a:noFill/>
          </a:ln>
        </p:spPr>
        <p:txBody>
          <a:bodyPr wrap="none" lIns="0" tIns="0" rIns="0" bIns="0" rtlCol="0">
            <a:noAutofit/>
          </a:bodyPr>
          <a:lstStyle/>
          <a:p>
            <a:pPr defTabSz="685800"/>
            <a:r>
              <a:rPr lang="en-US" sz="1050" i="1" dirty="0">
                <a:solidFill>
                  <a:srgbClr val="44546A"/>
                </a:solidFill>
              </a:rPr>
              <a:t>Config Value Change</a:t>
            </a:r>
          </a:p>
        </p:txBody>
      </p:sp>
      <p:sp>
        <p:nvSpPr>
          <p:cNvPr id="42" name="Oval 41">
            <a:extLst>
              <a:ext uri="{FF2B5EF4-FFF2-40B4-BE49-F238E27FC236}">
                <a16:creationId xmlns:a16="http://schemas.microsoft.com/office/drawing/2014/main" id="{F592CD81-331E-4AD6-A826-2E9B011CD06D}"/>
              </a:ext>
            </a:extLst>
          </p:cNvPr>
          <p:cNvSpPr/>
          <p:nvPr/>
        </p:nvSpPr>
        <p:spPr>
          <a:xfrm>
            <a:off x="6645260" y="3057503"/>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11</a:t>
            </a:r>
          </a:p>
        </p:txBody>
      </p:sp>
      <p:cxnSp>
        <p:nvCxnSpPr>
          <p:cNvPr id="43" name="Straight Arrow Connector 42">
            <a:extLst>
              <a:ext uri="{FF2B5EF4-FFF2-40B4-BE49-F238E27FC236}">
                <a16:creationId xmlns:a16="http://schemas.microsoft.com/office/drawing/2014/main" id="{DED1256E-5B54-453F-B1EC-646A6AD22958}"/>
              </a:ext>
            </a:extLst>
          </p:cNvPr>
          <p:cNvCxnSpPr/>
          <p:nvPr/>
        </p:nvCxnSpPr>
        <p:spPr>
          <a:xfrm flipH="1">
            <a:off x="7276291" y="2212223"/>
            <a:ext cx="366770"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CB25C04F-54E3-4B2C-ABF1-9FD85745432E}"/>
              </a:ext>
            </a:extLst>
          </p:cNvPr>
          <p:cNvCxnSpPr/>
          <p:nvPr/>
        </p:nvCxnSpPr>
        <p:spPr>
          <a:xfrm flipH="1">
            <a:off x="7276291" y="2339322"/>
            <a:ext cx="366770"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C1521C3E-1651-4AA4-A57D-40EF103F28A9}"/>
              </a:ext>
            </a:extLst>
          </p:cNvPr>
          <p:cNvCxnSpPr/>
          <p:nvPr/>
        </p:nvCxnSpPr>
        <p:spPr>
          <a:xfrm flipH="1">
            <a:off x="7268809" y="2466421"/>
            <a:ext cx="366770"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C7A3B9D2-0387-492A-8B6B-819E570738C5}"/>
              </a:ext>
            </a:extLst>
          </p:cNvPr>
          <p:cNvSpPr txBox="1"/>
          <p:nvPr/>
        </p:nvSpPr>
        <p:spPr>
          <a:xfrm>
            <a:off x="7718962" y="2220375"/>
            <a:ext cx="828305" cy="209823"/>
          </a:xfrm>
          <a:prstGeom prst="rect">
            <a:avLst/>
          </a:prstGeom>
          <a:noFill/>
          <a:ln>
            <a:noFill/>
          </a:ln>
        </p:spPr>
        <p:txBody>
          <a:bodyPr wrap="none" lIns="0" tIns="0" rIns="0" bIns="0" rtlCol="0">
            <a:noAutofit/>
          </a:bodyPr>
          <a:lstStyle/>
          <a:p>
            <a:pPr defTabSz="685800"/>
            <a:r>
              <a:rPr lang="en-US" sz="1050" dirty="0" err="1">
                <a:solidFill>
                  <a:prstClr val="black"/>
                </a:solidFill>
              </a:rPr>
              <a:t>DMaaP</a:t>
            </a:r>
            <a:r>
              <a:rPr lang="en-US" sz="1050" dirty="0">
                <a:solidFill>
                  <a:prstClr val="black"/>
                </a:solidFill>
              </a:rPr>
              <a:t> Message</a:t>
            </a:r>
          </a:p>
        </p:txBody>
      </p:sp>
      <p:sp>
        <p:nvSpPr>
          <p:cNvPr id="47" name="TextBox 46">
            <a:extLst>
              <a:ext uri="{FF2B5EF4-FFF2-40B4-BE49-F238E27FC236}">
                <a16:creationId xmlns:a16="http://schemas.microsoft.com/office/drawing/2014/main" id="{63314BF7-DE95-4F69-89CA-2167A6C60B8A}"/>
              </a:ext>
            </a:extLst>
          </p:cNvPr>
          <p:cNvSpPr txBox="1"/>
          <p:nvPr/>
        </p:nvSpPr>
        <p:spPr>
          <a:xfrm>
            <a:off x="7718962" y="2067188"/>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REST API</a:t>
            </a:r>
          </a:p>
        </p:txBody>
      </p:sp>
      <p:sp>
        <p:nvSpPr>
          <p:cNvPr id="48" name="Oval 47">
            <a:extLst>
              <a:ext uri="{FF2B5EF4-FFF2-40B4-BE49-F238E27FC236}">
                <a16:creationId xmlns:a16="http://schemas.microsoft.com/office/drawing/2014/main" id="{E8FF7FCA-4505-43FD-8B7C-CC28C2C7FACF}"/>
              </a:ext>
            </a:extLst>
          </p:cNvPr>
          <p:cNvSpPr/>
          <p:nvPr/>
        </p:nvSpPr>
        <p:spPr>
          <a:xfrm>
            <a:off x="6289009" y="2824569"/>
            <a:ext cx="254951"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3a</a:t>
            </a:r>
          </a:p>
        </p:txBody>
      </p:sp>
      <p:cxnSp>
        <p:nvCxnSpPr>
          <p:cNvPr id="49" name="Elbow Connector 103">
            <a:extLst>
              <a:ext uri="{FF2B5EF4-FFF2-40B4-BE49-F238E27FC236}">
                <a16:creationId xmlns:a16="http://schemas.microsoft.com/office/drawing/2014/main" id="{5F42D217-44F5-4475-8C72-E2D85FEB830B}"/>
              </a:ext>
            </a:extLst>
          </p:cNvPr>
          <p:cNvCxnSpPr>
            <a:cxnSpLocks/>
          </p:cNvCxnSpPr>
          <p:nvPr/>
        </p:nvCxnSpPr>
        <p:spPr>
          <a:xfrm rot="10800000" flipV="1">
            <a:off x="1246603" y="2188292"/>
            <a:ext cx="4354847" cy="677896"/>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50" name="Oval 49">
            <a:extLst>
              <a:ext uri="{FF2B5EF4-FFF2-40B4-BE49-F238E27FC236}">
                <a16:creationId xmlns:a16="http://schemas.microsoft.com/office/drawing/2014/main" id="{04CE8B93-302F-48CD-A72C-51E2B98BABFC}"/>
              </a:ext>
            </a:extLst>
          </p:cNvPr>
          <p:cNvSpPr/>
          <p:nvPr/>
        </p:nvSpPr>
        <p:spPr>
          <a:xfrm>
            <a:off x="1107538" y="2287181"/>
            <a:ext cx="274517" cy="25554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7</a:t>
            </a:r>
          </a:p>
        </p:txBody>
      </p:sp>
      <p:sp>
        <p:nvSpPr>
          <p:cNvPr id="51" name="Rectangle 50">
            <a:extLst>
              <a:ext uri="{FF2B5EF4-FFF2-40B4-BE49-F238E27FC236}">
                <a16:creationId xmlns:a16="http://schemas.microsoft.com/office/drawing/2014/main" id="{A6AE0C47-1B5B-4094-BA83-CF8E7587D8AA}"/>
              </a:ext>
            </a:extLst>
          </p:cNvPr>
          <p:cNvSpPr/>
          <p:nvPr/>
        </p:nvSpPr>
        <p:spPr>
          <a:xfrm>
            <a:off x="5234130" y="2669355"/>
            <a:ext cx="758810" cy="18779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ConfigDB</a:t>
            </a:r>
          </a:p>
        </p:txBody>
      </p:sp>
      <p:sp>
        <p:nvSpPr>
          <p:cNvPr id="52" name="Oval 51">
            <a:extLst>
              <a:ext uri="{FF2B5EF4-FFF2-40B4-BE49-F238E27FC236}">
                <a16:creationId xmlns:a16="http://schemas.microsoft.com/office/drawing/2014/main" id="{98C3E2A4-27D1-433C-A111-1A96186A2B69}"/>
              </a:ext>
            </a:extLst>
          </p:cNvPr>
          <p:cNvSpPr/>
          <p:nvPr/>
        </p:nvSpPr>
        <p:spPr>
          <a:xfrm>
            <a:off x="6282260" y="3913956"/>
            <a:ext cx="268448" cy="275260"/>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3b</a:t>
            </a:r>
          </a:p>
        </p:txBody>
      </p:sp>
      <p:cxnSp>
        <p:nvCxnSpPr>
          <p:cNvPr id="53" name="Elbow Connector 53">
            <a:extLst>
              <a:ext uri="{FF2B5EF4-FFF2-40B4-BE49-F238E27FC236}">
                <a16:creationId xmlns:a16="http://schemas.microsoft.com/office/drawing/2014/main" id="{78E0F685-BDA1-41F7-92B4-86118C71EB80}"/>
              </a:ext>
            </a:extLst>
          </p:cNvPr>
          <p:cNvCxnSpPr/>
          <p:nvPr/>
        </p:nvCxnSpPr>
        <p:spPr>
          <a:xfrm rot="5400000">
            <a:off x="7286158" y="3810508"/>
            <a:ext cx="865610" cy="3"/>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54B705C6-0406-4ED5-BC80-A2DA6EFA647A}"/>
              </a:ext>
            </a:extLst>
          </p:cNvPr>
          <p:cNvCxnSpPr>
            <a:endCxn id="60" idx="3"/>
          </p:cNvCxnSpPr>
          <p:nvPr/>
        </p:nvCxnSpPr>
        <p:spPr>
          <a:xfrm flipH="1">
            <a:off x="3240268" y="4243313"/>
            <a:ext cx="4478696" cy="30627"/>
          </a:xfrm>
          <a:prstGeom prst="straightConnector1">
            <a:avLst/>
          </a:prstGeom>
          <a:ln w="25400" cmpd="sng">
            <a:solidFill>
              <a:schemeClr val="accent6"/>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2FC74520-9C91-4538-B352-23BBC3E2A41B}"/>
              </a:ext>
            </a:extLst>
          </p:cNvPr>
          <p:cNvSpPr txBox="1"/>
          <p:nvPr/>
        </p:nvSpPr>
        <p:spPr>
          <a:xfrm>
            <a:off x="6562022" y="4308795"/>
            <a:ext cx="681538" cy="237091"/>
          </a:xfrm>
          <a:prstGeom prst="rect">
            <a:avLst/>
          </a:prstGeom>
          <a:noFill/>
          <a:ln>
            <a:noFill/>
          </a:ln>
        </p:spPr>
        <p:txBody>
          <a:bodyPr wrap="none" lIns="0" tIns="0" rIns="0" bIns="0" rtlCol="0">
            <a:noAutofit/>
          </a:bodyPr>
          <a:lstStyle/>
          <a:p>
            <a:pPr defTabSz="685800"/>
            <a:r>
              <a:rPr lang="en-US" sz="1050" i="1" dirty="0">
                <a:solidFill>
                  <a:srgbClr val="44546A"/>
                </a:solidFill>
              </a:rPr>
              <a:t>FM/PM KPIs</a:t>
            </a:r>
          </a:p>
        </p:txBody>
      </p:sp>
      <p:sp>
        <p:nvSpPr>
          <p:cNvPr id="56" name="Rectangle 55">
            <a:extLst>
              <a:ext uri="{FF2B5EF4-FFF2-40B4-BE49-F238E27FC236}">
                <a16:creationId xmlns:a16="http://schemas.microsoft.com/office/drawing/2014/main" id="{0BBF55B1-6179-454F-8163-E02F73E8EDB8}"/>
              </a:ext>
            </a:extLst>
          </p:cNvPr>
          <p:cNvSpPr/>
          <p:nvPr/>
        </p:nvSpPr>
        <p:spPr>
          <a:xfrm>
            <a:off x="2083725" y="1690733"/>
            <a:ext cx="522380" cy="31436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SO</a:t>
            </a:r>
          </a:p>
        </p:txBody>
      </p:sp>
      <p:cxnSp>
        <p:nvCxnSpPr>
          <p:cNvPr id="57" name="Straight Arrow Connector 56">
            <a:extLst>
              <a:ext uri="{FF2B5EF4-FFF2-40B4-BE49-F238E27FC236}">
                <a16:creationId xmlns:a16="http://schemas.microsoft.com/office/drawing/2014/main" id="{751D4493-F08C-4C21-9530-7FDC6428F2FB}"/>
              </a:ext>
            </a:extLst>
          </p:cNvPr>
          <p:cNvCxnSpPr>
            <a:cxnSpLocks/>
          </p:cNvCxnSpPr>
          <p:nvPr/>
        </p:nvCxnSpPr>
        <p:spPr>
          <a:xfrm>
            <a:off x="2599522" y="3488456"/>
            <a:ext cx="0" cy="461074"/>
          </a:xfrm>
          <a:prstGeom prst="straightConnector1">
            <a:avLst/>
          </a:prstGeom>
          <a:ln w="25400" cmpd="sng">
            <a:solidFill>
              <a:schemeClr val="tx1"/>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58" name="Oval 57">
            <a:extLst>
              <a:ext uri="{FF2B5EF4-FFF2-40B4-BE49-F238E27FC236}">
                <a16:creationId xmlns:a16="http://schemas.microsoft.com/office/drawing/2014/main" id="{03843CE7-1490-422D-8329-2270C4A8425C}"/>
              </a:ext>
            </a:extLst>
          </p:cNvPr>
          <p:cNvSpPr/>
          <p:nvPr/>
        </p:nvSpPr>
        <p:spPr>
          <a:xfrm>
            <a:off x="3059124" y="353982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4c</a:t>
            </a:r>
          </a:p>
        </p:txBody>
      </p:sp>
      <p:sp>
        <p:nvSpPr>
          <p:cNvPr id="59" name="Rectangle 58">
            <a:extLst>
              <a:ext uri="{FF2B5EF4-FFF2-40B4-BE49-F238E27FC236}">
                <a16:creationId xmlns:a16="http://schemas.microsoft.com/office/drawing/2014/main" id="{589C914E-A326-460E-82AF-9C1D72C7A03D}"/>
              </a:ext>
            </a:extLst>
          </p:cNvPr>
          <p:cNvSpPr/>
          <p:nvPr/>
        </p:nvSpPr>
        <p:spPr>
          <a:xfrm>
            <a:off x="3730981" y="3949530"/>
            <a:ext cx="1128014" cy="63287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Collector</a:t>
            </a:r>
          </a:p>
          <a:p>
            <a:pPr defTabSz="685800"/>
            <a:r>
              <a:rPr lang="en-US" sz="1350" dirty="0">
                <a:solidFill>
                  <a:srgbClr val="44546A"/>
                </a:solidFill>
              </a:rPr>
              <a:t>(VES)</a:t>
            </a:r>
          </a:p>
        </p:txBody>
      </p:sp>
      <p:sp>
        <p:nvSpPr>
          <p:cNvPr id="60" name="Rectangle 59">
            <a:extLst>
              <a:ext uri="{FF2B5EF4-FFF2-40B4-BE49-F238E27FC236}">
                <a16:creationId xmlns:a16="http://schemas.microsoft.com/office/drawing/2014/main" id="{850E1121-7D38-4F12-8DB4-70CCFF7B5E10}"/>
              </a:ext>
            </a:extLst>
          </p:cNvPr>
          <p:cNvSpPr/>
          <p:nvPr/>
        </p:nvSpPr>
        <p:spPr>
          <a:xfrm>
            <a:off x="2096673" y="3974658"/>
            <a:ext cx="1143595" cy="59856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Database</a:t>
            </a:r>
          </a:p>
        </p:txBody>
      </p:sp>
      <p:sp>
        <p:nvSpPr>
          <p:cNvPr id="61" name="Flowchart: Magnetic Disk 60">
            <a:extLst>
              <a:ext uri="{FF2B5EF4-FFF2-40B4-BE49-F238E27FC236}">
                <a16:creationId xmlns:a16="http://schemas.microsoft.com/office/drawing/2014/main" id="{764D7AA2-31FE-4615-BB73-556789FC533C}"/>
              </a:ext>
            </a:extLst>
          </p:cNvPr>
          <p:cNvSpPr/>
          <p:nvPr/>
        </p:nvSpPr>
        <p:spPr>
          <a:xfrm>
            <a:off x="2469333" y="4168889"/>
            <a:ext cx="253093" cy="23646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685800"/>
            <a:endParaRPr lang="en-US" sz="1350">
              <a:solidFill>
                <a:prstClr val="black"/>
              </a:solidFill>
            </a:endParaRPr>
          </a:p>
        </p:txBody>
      </p:sp>
      <p:sp>
        <p:nvSpPr>
          <p:cNvPr id="62" name="TextBox 61">
            <a:extLst>
              <a:ext uri="{FF2B5EF4-FFF2-40B4-BE49-F238E27FC236}">
                <a16:creationId xmlns:a16="http://schemas.microsoft.com/office/drawing/2014/main" id="{F148BDE5-9E9B-4C14-9A68-2F0F609EA05E}"/>
              </a:ext>
            </a:extLst>
          </p:cNvPr>
          <p:cNvSpPr txBox="1"/>
          <p:nvPr/>
        </p:nvSpPr>
        <p:spPr>
          <a:xfrm>
            <a:off x="2773873" y="4194622"/>
            <a:ext cx="425885" cy="206679"/>
          </a:xfrm>
          <a:prstGeom prst="rect">
            <a:avLst/>
          </a:prstGeom>
          <a:noFill/>
          <a:ln>
            <a:noFill/>
          </a:ln>
        </p:spPr>
        <p:txBody>
          <a:bodyPr wrap="none" lIns="0" tIns="0" rIns="0" bIns="0" rtlCol="0">
            <a:noAutofit/>
          </a:bodyPr>
          <a:lstStyle/>
          <a:p>
            <a:pPr defTabSz="685800"/>
            <a:r>
              <a:rPr lang="en-US" sz="1050" dirty="0">
                <a:solidFill>
                  <a:srgbClr val="44546A"/>
                </a:solidFill>
              </a:rPr>
              <a:t>FM/PM</a:t>
            </a:r>
          </a:p>
        </p:txBody>
      </p:sp>
      <p:sp>
        <p:nvSpPr>
          <p:cNvPr id="63" name="Oval 62">
            <a:extLst>
              <a:ext uri="{FF2B5EF4-FFF2-40B4-BE49-F238E27FC236}">
                <a16:creationId xmlns:a16="http://schemas.microsoft.com/office/drawing/2014/main" id="{03BD708B-56E1-4296-937E-C17F471D2649}"/>
              </a:ext>
            </a:extLst>
          </p:cNvPr>
          <p:cNvSpPr/>
          <p:nvPr/>
        </p:nvSpPr>
        <p:spPr>
          <a:xfrm>
            <a:off x="4373564" y="4194622"/>
            <a:ext cx="262848" cy="280239"/>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1e</a:t>
            </a:r>
          </a:p>
        </p:txBody>
      </p:sp>
      <p:sp>
        <p:nvSpPr>
          <p:cNvPr id="64" name="Oval 63">
            <a:extLst>
              <a:ext uri="{FF2B5EF4-FFF2-40B4-BE49-F238E27FC236}">
                <a16:creationId xmlns:a16="http://schemas.microsoft.com/office/drawing/2014/main" id="{7E6DF58C-E8D1-4308-9C42-CE8483C107B6}"/>
              </a:ext>
            </a:extLst>
          </p:cNvPr>
          <p:cNvSpPr/>
          <p:nvPr/>
        </p:nvSpPr>
        <p:spPr>
          <a:xfrm>
            <a:off x="2183801" y="355237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4d</a:t>
            </a:r>
          </a:p>
        </p:txBody>
      </p:sp>
      <p:cxnSp>
        <p:nvCxnSpPr>
          <p:cNvPr id="65" name="Straight Arrow Connector 64">
            <a:extLst>
              <a:ext uri="{FF2B5EF4-FFF2-40B4-BE49-F238E27FC236}">
                <a16:creationId xmlns:a16="http://schemas.microsoft.com/office/drawing/2014/main" id="{CC62D246-EA42-4929-B6B2-1AFD2CEDA033}"/>
              </a:ext>
            </a:extLst>
          </p:cNvPr>
          <p:cNvCxnSpPr>
            <a:cxnSpLocks/>
          </p:cNvCxnSpPr>
          <p:nvPr/>
        </p:nvCxnSpPr>
        <p:spPr>
          <a:xfrm>
            <a:off x="2973017" y="3828863"/>
            <a:ext cx="754571" cy="229043"/>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a:extLst>
              <a:ext uri="{FF2B5EF4-FFF2-40B4-BE49-F238E27FC236}">
                <a16:creationId xmlns:a16="http://schemas.microsoft.com/office/drawing/2014/main" id="{C2F50D5D-A7AE-49D4-9121-880EC51FCA55}"/>
              </a:ext>
            </a:extLst>
          </p:cNvPr>
          <p:cNvCxnSpPr>
            <a:cxnSpLocks/>
          </p:cNvCxnSpPr>
          <p:nvPr/>
        </p:nvCxnSpPr>
        <p:spPr>
          <a:xfrm flipH="1" flipV="1">
            <a:off x="2956560" y="2655570"/>
            <a:ext cx="1300" cy="37616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9472EE2C-72D2-4B23-8DD1-62878C39668F}"/>
              </a:ext>
            </a:extLst>
          </p:cNvPr>
          <p:cNvCxnSpPr>
            <a:cxnSpLocks/>
          </p:cNvCxnSpPr>
          <p:nvPr/>
        </p:nvCxnSpPr>
        <p:spPr>
          <a:xfrm>
            <a:off x="2370922" y="2009868"/>
            <a:ext cx="0" cy="1021870"/>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68" name="TextBox 67">
            <a:extLst>
              <a:ext uri="{FF2B5EF4-FFF2-40B4-BE49-F238E27FC236}">
                <a16:creationId xmlns:a16="http://schemas.microsoft.com/office/drawing/2014/main" id="{03E90650-D598-4596-8612-81C7C874622F}"/>
              </a:ext>
            </a:extLst>
          </p:cNvPr>
          <p:cNvSpPr txBox="1"/>
          <p:nvPr/>
        </p:nvSpPr>
        <p:spPr>
          <a:xfrm>
            <a:off x="272579" y="3629000"/>
            <a:ext cx="1537727" cy="461665"/>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PCI enhancements</a:t>
            </a:r>
          </a:p>
          <a:p>
            <a:pPr marL="129779" indent="-129779" defTabSz="685800">
              <a:buFont typeface="Arial" panose="020B0604020202020204" pitchFamily="34" charset="0"/>
              <a:buChar char="•"/>
            </a:pPr>
            <a:r>
              <a:rPr lang="en-US" sz="1200" i="1" dirty="0">
                <a:solidFill>
                  <a:srgbClr val="00B0F0"/>
                </a:solidFill>
              </a:rPr>
              <a:t>ANR function </a:t>
            </a:r>
          </a:p>
        </p:txBody>
      </p:sp>
      <p:sp>
        <p:nvSpPr>
          <p:cNvPr id="69" name="TextBox 68">
            <a:extLst>
              <a:ext uri="{FF2B5EF4-FFF2-40B4-BE49-F238E27FC236}">
                <a16:creationId xmlns:a16="http://schemas.microsoft.com/office/drawing/2014/main" id="{0FBBC389-60DA-47BB-88A2-7D88F318A257}"/>
              </a:ext>
            </a:extLst>
          </p:cNvPr>
          <p:cNvSpPr txBox="1"/>
          <p:nvPr/>
        </p:nvSpPr>
        <p:spPr>
          <a:xfrm>
            <a:off x="2526921" y="5040168"/>
            <a:ext cx="2332073" cy="276999"/>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FM/PM Collector and Database</a:t>
            </a:r>
          </a:p>
        </p:txBody>
      </p:sp>
      <p:sp>
        <p:nvSpPr>
          <p:cNvPr id="70" name="TextBox 69">
            <a:extLst>
              <a:ext uri="{FF2B5EF4-FFF2-40B4-BE49-F238E27FC236}">
                <a16:creationId xmlns:a16="http://schemas.microsoft.com/office/drawing/2014/main" id="{3FF8A6E0-7787-48EF-A7DB-691EBC8A63BF}"/>
              </a:ext>
            </a:extLst>
          </p:cNvPr>
          <p:cNvSpPr txBox="1"/>
          <p:nvPr/>
        </p:nvSpPr>
        <p:spPr>
          <a:xfrm>
            <a:off x="7743957" y="3414271"/>
            <a:ext cx="1143262" cy="276999"/>
          </a:xfrm>
          <a:prstGeom prst="rect">
            <a:avLst/>
          </a:prstGeom>
          <a:noFill/>
        </p:spPr>
        <p:txBody>
          <a:bodyPr wrap="square" rtlCol="0">
            <a:spAutoFit/>
          </a:bodyPr>
          <a:lstStyle/>
          <a:p>
            <a:pPr defTabSz="685800"/>
            <a:r>
              <a:rPr lang="en-US" sz="1200" i="1" dirty="0">
                <a:solidFill>
                  <a:srgbClr val="00B0F0"/>
                </a:solidFill>
              </a:rPr>
              <a:t>FM/PM Data</a:t>
            </a:r>
          </a:p>
        </p:txBody>
      </p:sp>
      <p:sp>
        <p:nvSpPr>
          <p:cNvPr id="71" name="TextBox 70">
            <a:extLst>
              <a:ext uri="{FF2B5EF4-FFF2-40B4-BE49-F238E27FC236}">
                <a16:creationId xmlns:a16="http://schemas.microsoft.com/office/drawing/2014/main" id="{42A47CEF-71E5-435C-82EA-17796B2809F3}"/>
              </a:ext>
            </a:extLst>
          </p:cNvPr>
          <p:cNvSpPr txBox="1"/>
          <p:nvPr/>
        </p:nvSpPr>
        <p:spPr>
          <a:xfrm>
            <a:off x="2668470" y="1672975"/>
            <a:ext cx="1755654" cy="461665"/>
          </a:xfrm>
          <a:prstGeom prst="rect">
            <a:avLst/>
          </a:prstGeom>
          <a:noFill/>
        </p:spPr>
        <p:txBody>
          <a:bodyPr wrap="square" rtlCol="0">
            <a:spAutoFit/>
          </a:bodyPr>
          <a:lstStyle/>
          <a:p>
            <a:pPr defTabSz="685800"/>
            <a:r>
              <a:rPr lang="en-US" sz="1200" i="1" dirty="0">
                <a:solidFill>
                  <a:srgbClr val="00B0F0"/>
                </a:solidFill>
              </a:rPr>
              <a:t>Query to allocate PCI for new cell (optional)</a:t>
            </a:r>
          </a:p>
        </p:txBody>
      </p:sp>
    </p:spTree>
    <p:extLst>
      <p:ext uri="{BB962C8B-B14F-4D97-AF65-F5344CB8AC3E}">
        <p14:creationId xmlns:p14="http://schemas.microsoft.com/office/powerpoint/2010/main" val="4195892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1568632" y="-13353"/>
              <a:ext cx="598625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PCI Enhancements for R4/Dublin</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26688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722008"/>
            <a:ext cx="5573129" cy="307777"/>
          </a:xfrm>
          <a:prstGeom prst="rect">
            <a:avLst/>
          </a:prstGeom>
          <a:noFill/>
        </p:spPr>
        <p:txBody>
          <a:bodyPr wrap="none" rtlCol="0">
            <a:spAutoFit/>
          </a:bodyPr>
          <a:lstStyle/>
          <a:p>
            <a:r>
              <a:rPr lang="en-US" sz="1400" u="sng" dirty="0">
                <a:hlinkClick r:id="rId2"/>
              </a:rPr>
              <a:t>https://wiki.onap.org/display/DW/OOF-PCI+Use+Case+-+Dublin+Release</a:t>
            </a:r>
            <a:r>
              <a:rPr lang="en-US" sz="1400" dirty="0"/>
              <a:t> </a:t>
            </a:r>
            <a:r>
              <a:rPr lang="en-US" sz="11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3091340"/>
            <a:ext cx="9017000" cy="36777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2660967621"/>
              </p:ext>
            </p:extLst>
          </p:nvPr>
        </p:nvGraphicFramePr>
        <p:xfrm>
          <a:off x="380021" y="3114599"/>
          <a:ext cx="8645220" cy="30276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OOF</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a:solidFill>
                            <a:srgbClr val="0000CC"/>
                          </a:solidFill>
                        </a:rPr>
                        <a:t>SON Coordination, Optimization for ANR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a:solidFill>
                            <a:srgbClr val="0000CC"/>
                          </a:solidFill>
                        </a:rPr>
                        <a:t>ANR Handler MS, RAN Simulator</a:t>
                      </a:r>
                    </a:p>
                  </a:txBody>
                  <a:tcPr anchor="ctr"/>
                </a:tc>
                <a:tc>
                  <a:txBody>
                    <a:bodyPr/>
                    <a:lstStyle/>
                    <a:p>
                      <a:r>
                        <a:rPr lang="en-US" sz="1400"/>
                        <a:t>Yes</a:t>
                      </a:r>
                      <a:endParaRPr lang="en-US" sz="1400" dirty="0"/>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SDNC</a:t>
                      </a:r>
                    </a:p>
                  </a:txBody>
                  <a:tcPr anchor="ctr"/>
                </a:tc>
                <a:tc>
                  <a:txBody>
                    <a:bodyPr/>
                    <a:lstStyle/>
                    <a:p>
                      <a:r>
                        <a:rPr lang="en-US" sz="1400">
                          <a:solidFill>
                            <a:srgbClr val="0000CC"/>
                          </a:solidFill>
                        </a:rPr>
                        <a:t>Configuration Database</a:t>
                      </a:r>
                    </a:p>
                    <a:p>
                      <a:r>
                        <a:rPr lang="en-US" sz="1400">
                          <a:solidFill>
                            <a:srgbClr val="0000CC"/>
                          </a:solidFill>
                        </a:rPr>
                        <a:t>Operational Database</a:t>
                      </a:r>
                    </a:p>
                    <a:p>
                      <a:r>
                        <a:rPr lang="en-US" sz="1400">
                          <a:solidFill>
                            <a:srgbClr val="0000CC"/>
                          </a:solidFill>
                        </a:rPr>
                        <a:t>Configuration History</a:t>
                      </a:r>
                      <a:endParaRPr lang="en-US" sz="1400" dirty="0">
                        <a:solidFill>
                          <a:srgbClr val="0000CC"/>
                        </a:solidFill>
                      </a:endParaRPr>
                    </a:p>
                  </a:txBody>
                  <a:tcPr anchor="ctr"/>
                </a:tc>
                <a:tc>
                  <a:txBody>
                    <a:bodyPr/>
                    <a:lstStyle/>
                    <a:p>
                      <a:r>
                        <a:rPr lang="en-US" sz="1400"/>
                        <a:t>Yes</a:t>
                      </a:r>
                      <a:endParaRPr lang="en-US" sz="1400" dirty="0"/>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DCAE</a:t>
                      </a:r>
                    </a:p>
                  </a:txBody>
                  <a:tcPr anchor="ctr"/>
                </a:tc>
                <a:tc>
                  <a:txBody>
                    <a:bodyPr/>
                    <a:lstStyle/>
                    <a:p>
                      <a:r>
                        <a:rPr lang="en-US" sz="1400">
                          <a:solidFill>
                            <a:srgbClr val="0000CC"/>
                          </a:solidFill>
                        </a:rPr>
                        <a:t>Onboard PCI Handler MS to DCAE</a:t>
                      </a:r>
                      <a:endParaRPr lang="en-US" sz="1400" dirty="0">
                        <a:solidFill>
                          <a:srgbClr val="0000CC"/>
                        </a:solidFill>
                      </a:endParaRPr>
                    </a:p>
                  </a:txBody>
                  <a:tcPr anchor="ctr"/>
                </a:tc>
                <a:tc>
                  <a:txBody>
                    <a:bodyPr/>
                    <a:lstStyle/>
                    <a:p>
                      <a:r>
                        <a:rPr lang="en-US" sz="1400"/>
                        <a:t>?</a:t>
                      </a:r>
                      <a:endParaRPr lang="en-US" sz="1400" dirty="0"/>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POLICY</a:t>
                      </a:r>
                    </a:p>
                  </a:txBody>
                  <a:tcPr anchor="ctr"/>
                </a:tc>
                <a:tc>
                  <a:txBody>
                    <a:bodyPr/>
                    <a:lstStyle/>
                    <a:p>
                      <a:r>
                        <a:rPr lang="en-US" sz="1400" kern="1200">
                          <a:solidFill>
                            <a:srgbClr val="0000CC"/>
                          </a:solidFill>
                          <a:latin typeface="+mn-lt"/>
                          <a:ea typeface="+mn-ea"/>
                          <a:cs typeface="+mn-cs"/>
                        </a:rPr>
                        <a:t>Enhance the Policy functionality for Control Loop Coordination</a:t>
                      </a:r>
                    </a:p>
                    <a:p>
                      <a:r>
                        <a:rPr lang="en-US" sz="1400" kern="1200">
                          <a:solidFill>
                            <a:srgbClr val="0000CC"/>
                          </a:solidFill>
                          <a:latin typeface="+mn-lt"/>
                          <a:ea typeface="+mn-ea"/>
                          <a:cs typeface="+mn-cs"/>
                        </a:rPr>
                        <a:t>Implement 2 control loops for POC </a:t>
                      </a:r>
                      <a:endParaRPr lang="en-US" sz="1400" kern="1200" dirty="0">
                        <a:solidFill>
                          <a:srgbClr val="0000CC"/>
                        </a:solidFill>
                        <a:latin typeface="+mn-lt"/>
                        <a:ea typeface="+mn-ea"/>
                        <a:cs typeface="+mn-cs"/>
                      </a:endParaRPr>
                    </a:p>
                  </a:txBody>
                  <a:tcPr anchor="ctr"/>
                </a:tc>
                <a:tc>
                  <a:txBody>
                    <a:bodyPr/>
                    <a:lstStyle/>
                    <a:p>
                      <a:r>
                        <a:rPr lang="en-US" sz="1400"/>
                        <a:t>Yes</a:t>
                      </a:r>
                      <a:endParaRPr lang="en-US" sz="1400" dirty="0"/>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AAI</a:t>
                      </a:r>
                    </a:p>
                  </a:txBody>
                  <a:tcPr anchor="ctr"/>
                </a:tc>
                <a:tc>
                  <a:txBody>
                    <a:bodyPr/>
                    <a:lstStyle/>
                    <a:p>
                      <a:r>
                        <a:rPr lang="en-US" sz="1400" dirty="0">
                          <a:solidFill>
                            <a:srgbClr val="0000CC"/>
                          </a:solidFill>
                        </a:rPr>
                        <a:t>Models &amp; relationship between Config, Operational DB &amp; AAI</a:t>
                      </a:r>
                    </a:p>
                  </a:txBody>
                  <a:tcPr anchor="ctr"/>
                </a:tc>
                <a:tc>
                  <a:txBody>
                    <a:bodyPr/>
                    <a:lstStyle/>
                    <a:p>
                      <a:r>
                        <a:rPr lang="en-US" sz="1400" dirty="0"/>
                        <a:t>?</a:t>
                      </a:r>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9"/>
            <a:ext cx="9017000" cy="21105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938992"/>
          </a:xfrm>
          <a:prstGeom prst="rect">
            <a:avLst/>
          </a:prstGeom>
          <a:noFill/>
        </p:spPr>
        <p:txBody>
          <a:bodyPr wrap="square" rtlCol="0">
            <a:spAutoFit/>
          </a:bodyPr>
          <a:lstStyle/>
          <a:p>
            <a:r>
              <a:rPr lang="en-US" sz="1400" dirty="0">
                <a:solidFill>
                  <a:srgbClr val="0000CC"/>
                </a:solidFill>
              </a:rPr>
              <a:t>Carry-over Items From Casablanca:</a:t>
            </a:r>
          </a:p>
          <a:p>
            <a:r>
              <a:rPr lang="en-US" sz="1200" dirty="0"/>
              <a:t>Onboard PCI Handler MS to DCAE, and include in SDC Catalog</a:t>
            </a:r>
          </a:p>
          <a:p>
            <a:r>
              <a:rPr lang="en-US" sz="1200" dirty="0"/>
              <a:t>SDN-R use cases moved from Casablanca to Dublin</a:t>
            </a:r>
          </a:p>
          <a:p>
            <a:pPr lvl="1"/>
            <a:r>
              <a:rPr lang="en-US" sz="1100" dirty="0"/>
              <a:t>SDNC-430: Modify RAN informational model and yang model for RAN</a:t>
            </a:r>
          </a:p>
          <a:p>
            <a:pPr lvl="1"/>
            <a:r>
              <a:rPr lang="en-US" sz="1100" dirty="0"/>
              <a:t>SDNC-431: Implement config DB and REST API (SDN-R / OOF interface)</a:t>
            </a:r>
          </a:p>
          <a:p>
            <a:pPr lvl="1"/>
            <a:r>
              <a:rPr lang="en-US" sz="1100" dirty="0"/>
              <a:t>SDNC-432: Interfacing SDN-R with Policy</a:t>
            </a:r>
          </a:p>
          <a:p>
            <a:pPr lvl="1"/>
            <a:r>
              <a:rPr lang="en-US" sz="1100" dirty="0"/>
              <a:t>SDNC-432: Receive </a:t>
            </a:r>
            <a:r>
              <a:rPr lang="en-US" sz="1100" dirty="0" err="1"/>
              <a:t>netconf</a:t>
            </a:r>
            <a:r>
              <a:rPr lang="en-US" sz="1100" dirty="0"/>
              <a:t> notification from RAN, update </a:t>
            </a:r>
            <a:r>
              <a:rPr lang="en-US" sz="1100" dirty="0" err="1"/>
              <a:t>configDB</a:t>
            </a:r>
            <a:r>
              <a:rPr lang="en-US" sz="1100" dirty="0"/>
              <a:t>, and publish change on DMaaP</a:t>
            </a:r>
            <a:endParaRPr lang="en-US" sz="1400" dirty="0">
              <a:solidFill>
                <a:srgbClr val="0000CC"/>
              </a:solidFill>
            </a:endParaRPr>
          </a:p>
          <a:p>
            <a:r>
              <a:rPr lang="en-US" sz="1400" dirty="0">
                <a:solidFill>
                  <a:srgbClr val="0000CC"/>
                </a:solidFill>
              </a:rPr>
              <a:t>Enhancements:</a:t>
            </a:r>
          </a:p>
          <a:p>
            <a:r>
              <a:rPr lang="en-US" sz="1200" dirty="0"/>
              <a:t>Common RAN Information Model, Configuration Management, Controller Enhancements, SON Coordination</a:t>
            </a:r>
          </a:p>
          <a:p>
            <a:r>
              <a:rPr lang="en-US" sz="1200" dirty="0"/>
              <a:t>Optimization for ANR (closely coupled with PCI)</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2092265"/>
            <a:chOff x="37804" y="552418"/>
            <a:chExt cx="276999" cy="2092265"/>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209226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8362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26215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3114599"/>
            <a:ext cx="276999" cy="3678685"/>
            <a:chOff x="37808" y="-556009"/>
            <a:chExt cx="276999" cy="3678685"/>
          </a:xfrm>
        </p:grpSpPr>
        <p:sp>
          <p:nvSpPr>
            <p:cNvPr id="19" name="Rectangle 18">
              <a:extLst>
                <a:ext uri="{FF2B5EF4-FFF2-40B4-BE49-F238E27FC236}">
                  <a16:creationId xmlns:a16="http://schemas.microsoft.com/office/drawing/2014/main" id="{F64D9F9F-C319-4D23-9463-412026B1BB64}"/>
                </a:ext>
              </a:extLst>
            </p:cNvPr>
            <p:cNvSpPr/>
            <p:nvPr/>
          </p:nvSpPr>
          <p:spPr>
            <a:xfrm>
              <a:off x="50800" y="-556009"/>
              <a:ext cx="254408" cy="365450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2390736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2608730" y="-13353"/>
              <a:ext cx="390607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 Overview</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6" name="Picture 5">
            <a:extLst>
              <a:ext uri="{FF2B5EF4-FFF2-40B4-BE49-F238E27FC236}">
                <a16:creationId xmlns:a16="http://schemas.microsoft.com/office/drawing/2014/main" id="{E6873D41-C847-4192-AF6A-49BF5E15FEED}"/>
              </a:ext>
            </a:extLst>
          </p:cNvPr>
          <p:cNvPicPr>
            <a:picLocks noChangeAspect="1"/>
          </p:cNvPicPr>
          <p:nvPr/>
        </p:nvPicPr>
        <p:blipFill>
          <a:blip r:embed="rId2"/>
          <a:stretch>
            <a:fillRect/>
          </a:stretch>
        </p:blipFill>
        <p:spPr>
          <a:xfrm>
            <a:off x="135533" y="528887"/>
            <a:ext cx="6013019" cy="2108850"/>
          </a:xfrm>
          <a:prstGeom prst="rect">
            <a:avLst/>
          </a:prstGeom>
        </p:spPr>
      </p:pic>
      <p:pic>
        <p:nvPicPr>
          <p:cNvPr id="7" name="Picture 6">
            <a:extLst>
              <a:ext uri="{FF2B5EF4-FFF2-40B4-BE49-F238E27FC236}">
                <a16:creationId xmlns:a16="http://schemas.microsoft.com/office/drawing/2014/main" id="{32D478D8-4163-495A-A260-9BCD254B90C4}"/>
              </a:ext>
            </a:extLst>
          </p:cNvPr>
          <p:cNvPicPr>
            <a:picLocks noChangeAspect="1"/>
          </p:cNvPicPr>
          <p:nvPr/>
        </p:nvPicPr>
        <p:blipFill>
          <a:blip r:embed="rId3"/>
          <a:stretch>
            <a:fillRect/>
          </a:stretch>
        </p:blipFill>
        <p:spPr>
          <a:xfrm>
            <a:off x="262762" y="2680143"/>
            <a:ext cx="5580993" cy="2108850"/>
          </a:xfrm>
          <a:prstGeom prst="rect">
            <a:avLst/>
          </a:prstGeom>
        </p:spPr>
      </p:pic>
      <p:pic>
        <p:nvPicPr>
          <p:cNvPr id="8" name="Picture 7">
            <a:extLst>
              <a:ext uri="{FF2B5EF4-FFF2-40B4-BE49-F238E27FC236}">
                <a16:creationId xmlns:a16="http://schemas.microsoft.com/office/drawing/2014/main" id="{E6649376-462D-4E2E-A11E-E8100C2EDC7D}"/>
              </a:ext>
            </a:extLst>
          </p:cNvPr>
          <p:cNvPicPr>
            <a:picLocks noChangeAspect="1"/>
          </p:cNvPicPr>
          <p:nvPr/>
        </p:nvPicPr>
        <p:blipFill>
          <a:blip r:embed="rId4"/>
          <a:stretch>
            <a:fillRect/>
          </a:stretch>
        </p:blipFill>
        <p:spPr>
          <a:xfrm>
            <a:off x="236475" y="4831400"/>
            <a:ext cx="5580993" cy="2020934"/>
          </a:xfrm>
          <a:prstGeom prst="rect">
            <a:avLst/>
          </a:prstGeom>
        </p:spPr>
      </p:pic>
      <p:sp>
        <p:nvSpPr>
          <p:cNvPr id="10" name="TextBox 9">
            <a:extLst>
              <a:ext uri="{FF2B5EF4-FFF2-40B4-BE49-F238E27FC236}">
                <a16:creationId xmlns:a16="http://schemas.microsoft.com/office/drawing/2014/main" id="{B2164340-B357-418E-9AAA-C493DFABA877}"/>
              </a:ext>
            </a:extLst>
          </p:cNvPr>
          <p:cNvSpPr txBox="1"/>
          <p:nvPr/>
        </p:nvSpPr>
        <p:spPr>
          <a:xfrm>
            <a:off x="6148552" y="723019"/>
            <a:ext cx="2986563" cy="5734621"/>
          </a:xfrm>
          <a:prstGeom prst="rect">
            <a:avLst/>
          </a:prstGeom>
          <a:noFill/>
        </p:spPr>
        <p:txBody>
          <a:bodyPr wrap="square" lIns="40500" tIns="40500" rIns="40500" bIns="40500" rtlCol="0">
            <a:spAutoFit/>
          </a:bodyPr>
          <a:lstStyle/>
          <a:p>
            <a:pPr defTabSz="202490">
              <a:spcAft>
                <a:spcPts val="400"/>
              </a:spcAft>
              <a:tabLst>
                <a:tab pos="202490" algn="l"/>
              </a:tabLst>
            </a:pPr>
            <a:r>
              <a:rPr lang="en-US" sz="2000" b="1" dirty="0">
                <a:solidFill>
                  <a:schemeClr val="tx2"/>
                </a:solidFill>
                <a:ea typeface="Nokia Pure Text Light" panose="020B0403020202020204" pitchFamily="34" charset="0"/>
              </a:rPr>
              <a:t>Design Time</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Configuration templates are designed and distributed.</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Service templates are designed and distributed</a:t>
            </a: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defTabSz="202490">
              <a:spcAft>
                <a:spcPts val="800"/>
              </a:spcAft>
              <a:tabLst>
                <a:tab pos="202490" algn="l"/>
              </a:tabLst>
            </a:pPr>
            <a:r>
              <a:rPr lang="en-US" sz="2000" b="1" dirty="0">
                <a:solidFill>
                  <a:schemeClr val="tx2"/>
                </a:solidFill>
                <a:ea typeface="Nokia Pure Text Light" panose="020B0403020202020204" pitchFamily="34" charset="0"/>
              </a:rPr>
              <a:t>Run Time</a:t>
            </a:r>
            <a:endParaRPr lang="en-US" sz="2000" dirty="0">
              <a:solidFill>
                <a:schemeClr val="tx2"/>
              </a:solidFill>
              <a:ea typeface="Nokia Pure Text Light" panose="020B0403020202020204" pitchFamily="34" charset="0"/>
            </a:endParaRP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E2E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Determine VNF placement</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Build required input for lower level service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resource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networks</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Instantiate VNF(s), applying Day-0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instantiate VNF(s) with Day-1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dependent PNF(s) &amp;/ VNF(s) with Day-1 configuration</a:t>
            </a:r>
          </a:p>
        </p:txBody>
      </p:sp>
      <p:sp>
        <p:nvSpPr>
          <p:cNvPr id="11" name="Oval 10">
            <a:extLst>
              <a:ext uri="{FF2B5EF4-FFF2-40B4-BE49-F238E27FC236}">
                <a16:creationId xmlns:a16="http://schemas.microsoft.com/office/drawing/2014/main" id="{D6861A3B-1FDC-49AA-B86B-32612FEFA576}"/>
              </a:ext>
            </a:extLst>
          </p:cNvPr>
          <p:cNvSpPr/>
          <p:nvPr/>
        </p:nvSpPr>
        <p:spPr>
          <a:xfrm>
            <a:off x="2911366" y="851335"/>
            <a:ext cx="199696" cy="23122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a:t>
            </a:r>
          </a:p>
        </p:txBody>
      </p:sp>
      <p:sp>
        <p:nvSpPr>
          <p:cNvPr id="12" name="Oval 11">
            <a:extLst>
              <a:ext uri="{FF2B5EF4-FFF2-40B4-BE49-F238E27FC236}">
                <a16:creationId xmlns:a16="http://schemas.microsoft.com/office/drawing/2014/main" id="{A36C9D03-AF46-4349-87C5-988235E70344}"/>
              </a:ext>
            </a:extLst>
          </p:cNvPr>
          <p:cNvSpPr/>
          <p:nvPr/>
        </p:nvSpPr>
        <p:spPr>
          <a:xfrm>
            <a:off x="696308" y="6159072"/>
            <a:ext cx="446691" cy="3611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10</a:t>
            </a:r>
          </a:p>
        </p:txBody>
      </p:sp>
      <p:sp>
        <p:nvSpPr>
          <p:cNvPr id="13" name="Oval 12">
            <a:extLst>
              <a:ext uri="{FF2B5EF4-FFF2-40B4-BE49-F238E27FC236}">
                <a16:creationId xmlns:a16="http://schemas.microsoft.com/office/drawing/2014/main" id="{63F7D8EB-AE7B-4995-B38E-CB259F26D684}"/>
              </a:ext>
            </a:extLst>
          </p:cNvPr>
          <p:cNvSpPr/>
          <p:nvPr/>
        </p:nvSpPr>
        <p:spPr>
          <a:xfrm>
            <a:off x="2228193" y="5582917"/>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9</a:t>
            </a:r>
          </a:p>
        </p:txBody>
      </p:sp>
      <p:sp>
        <p:nvSpPr>
          <p:cNvPr id="14" name="Oval 13">
            <a:extLst>
              <a:ext uri="{FF2B5EF4-FFF2-40B4-BE49-F238E27FC236}">
                <a16:creationId xmlns:a16="http://schemas.microsoft.com/office/drawing/2014/main" id="{10A75CE2-3B4B-48A8-8E4E-7AA41B29BBA2}"/>
              </a:ext>
            </a:extLst>
          </p:cNvPr>
          <p:cNvSpPr/>
          <p:nvPr/>
        </p:nvSpPr>
        <p:spPr>
          <a:xfrm>
            <a:off x="2275489" y="42849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7</a:t>
            </a:r>
          </a:p>
        </p:txBody>
      </p:sp>
      <p:sp>
        <p:nvSpPr>
          <p:cNvPr id="15" name="Oval 14">
            <a:extLst>
              <a:ext uri="{FF2B5EF4-FFF2-40B4-BE49-F238E27FC236}">
                <a16:creationId xmlns:a16="http://schemas.microsoft.com/office/drawing/2014/main" id="{BE242069-914B-4B63-9095-5EC0C1DD9A9D}"/>
              </a:ext>
            </a:extLst>
          </p:cNvPr>
          <p:cNvSpPr/>
          <p:nvPr/>
        </p:nvSpPr>
        <p:spPr>
          <a:xfrm>
            <a:off x="2869324" y="3625715"/>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6</a:t>
            </a:r>
          </a:p>
        </p:txBody>
      </p:sp>
      <p:sp>
        <p:nvSpPr>
          <p:cNvPr id="16" name="Oval 15">
            <a:extLst>
              <a:ext uri="{FF2B5EF4-FFF2-40B4-BE49-F238E27FC236}">
                <a16:creationId xmlns:a16="http://schemas.microsoft.com/office/drawing/2014/main" id="{9636855E-EFB7-44E4-80F0-DF93E34C1D04}"/>
              </a:ext>
            </a:extLst>
          </p:cNvPr>
          <p:cNvSpPr/>
          <p:nvPr/>
        </p:nvSpPr>
        <p:spPr>
          <a:xfrm>
            <a:off x="919654" y="35903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a:t>
            </a:r>
          </a:p>
        </p:txBody>
      </p:sp>
      <p:sp>
        <p:nvSpPr>
          <p:cNvPr id="17" name="Oval 16">
            <a:extLst>
              <a:ext uri="{FF2B5EF4-FFF2-40B4-BE49-F238E27FC236}">
                <a16:creationId xmlns:a16="http://schemas.microsoft.com/office/drawing/2014/main" id="{B06FEF30-8D94-440B-95F1-6CC860899A98}"/>
              </a:ext>
            </a:extLst>
          </p:cNvPr>
          <p:cNvSpPr/>
          <p:nvPr/>
        </p:nvSpPr>
        <p:spPr>
          <a:xfrm>
            <a:off x="2811520" y="3283944"/>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4</a:t>
            </a:r>
          </a:p>
        </p:txBody>
      </p:sp>
      <p:sp>
        <p:nvSpPr>
          <p:cNvPr id="18" name="Oval 17">
            <a:extLst>
              <a:ext uri="{FF2B5EF4-FFF2-40B4-BE49-F238E27FC236}">
                <a16:creationId xmlns:a16="http://schemas.microsoft.com/office/drawing/2014/main" id="{2B405155-1A97-402B-867B-98A565089FCD}"/>
              </a:ext>
            </a:extLst>
          </p:cNvPr>
          <p:cNvSpPr/>
          <p:nvPr/>
        </p:nvSpPr>
        <p:spPr>
          <a:xfrm>
            <a:off x="2527738" y="296016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3</a:t>
            </a:r>
          </a:p>
        </p:txBody>
      </p:sp>
      <p:sp>
        <p:nvSpPr>
          <p:cNvPr id="19" name="Oval 18">
            <a:extLst>
              <a:ext uri="{FF2B5EF4-FFF2-40B4-BE49-F238E27FC236}">
                <a16:creationId xmlns:a16="http://schemas.microsoft.com/office/drawing/2014/main" id="{83772C5A-FD10-4DB6-B558-47AC81CC59EF}"/>
              </a:ext>
            </a:extLst>
          </p:cNvPr>
          <p:cNvSpPr/>
          <p:nvPr/>
        </p:nvSpPr>
        <p:spPr>
          <a:xfrm>
            <a:off x="3188789" y="141015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2</a:t>
            </a:r>
          </a:p>
        </p:txBody>
      </p:sp>
      <p:sp>
        <p:nvSpPr>
          <p:cNvPr id="20" name="Oval 19">
            <a:extLst>
              <a:ext uri="{FF2B5EF4-FFF2-40B4-BE49-F238E27FC236}">
                <a16:creationId xmlns:a16="http://schemas.microsoft.com/office/drawing/2014/main" id="{0BB53AEB-9591-4189-8BA9-DEAF5C85284E}"/>
              </a:ext>
            </a:extLst>
          </p:cNvPr>
          <p:cNvSpPr/>
          <p:nvPr/>
        </p:nvSpPr>
        <p:spPr>
          <a:xfrm>
            <a:off x="2286000" y="507577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8</a:t>
            </a:r>
          </a:p>
        </p:txBody>
      </p:sp>
    </p:spTree>
    <p:extLst>
      <p:ext uri="{BB962C8B-B14F-4D97-AF65-F5344CB8AC3E}">
        <p14:creationId xmlns:p14="http://schemas.microsoft.com/office/powerpoint/2010/main" val="2908636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B457AE-8F1F-4BCB-9760-92FDF458BE36}"/>
              </a:ext>
            </a:extLst>
          </p:cNvPr>
          <p:cNvSpPr>
            <a:spLocks noGrp="1"/>
          </p:cNvSpPr>
          <p:nvPr>
            <p:ph type="title"/>
          </p:nvPr>
        </p:nvSpPr>
        <p:spPr/>
        <p:txBody>
          <a:bodyPr>
            <a:normAutofit/>
          </a:bodyPr>
          <a:lstStyle/>
          <a:p>
            <a:r>
              <a:rPr lang="sv-SE" dirty="0"/>
              <a:t>5G Use Case Summary for R4/Dublin</a:t>
            </a:r>
          </a:p>
        </p:txBody>
      </p:sp>
      <p:sp>
        <p:nvSpPr>
          <p:cNvPr id="5" name="Text Placeholder 4">
            <a:extLst>
              <a:ext uri="{FF2B5EF4-FFF2-40B4-BE49-F238E27FC236}">
                <a16:creationId xmlns:a16="http://schemas.microsoft.com/office/drawing/2014/main" id="{7DDB2476-6EDB-4E44-94FE-96FEABB24E2E}"/>
              </a:ext>
            </a:extLst>
          </p:cNvPr>
          <p:cNvSpPr>
            <a:spLocks noGrp="1"/>
          </p:cNvSpPr>
          <p:nvPr>
            <p:ph type="body" sz="quarter" idx="10"/>
          </p:nvPr>
        </p:nvSpPr>
        <p:spPr/>
        <p:txBody>
          <a:bodyPr/>
          <a:lstStyle/>
          <a:p>
            <a:r>
              <a:rPr lang="sv-SE" dirty="0"/>
              <a:t>The following sub-cases are proposed from the 5G UC for R4/Dublin</a:t>
            </a:r>
          </a:p>
          <a:p>
            <a:pPr lvl="1"/>
            <a:r>
              <a:rPr lang="sv-SE" dirty="0"/>
              <a:t>PNF Pre-onboarding &amp; Onboarding (</a:t>
            </a:r>
            <a:r>
              <a:rPr lang="sv-SE" dirty="0">
                <a:highlight>
                  <a:srgbClr val="FFFF00"/>
                </a:highlight>
              </a:rPr>
              <a:t>NEW</a:t>
            </a:r>
            <a:r>
              <a:rPr lang="sv-SE" dirty="0"/>
              <a:t>)</a:t>
            </a:r>
          </a:p>
          <a:p>
            <a:pPr lvl="1"/>
            <a:r>
              <a:rPr lang="sv-SE" dirty="0"/>
              <a:t>PNF Plug and Play (Carry-over)</a:t>
            </a:r>
          </a:p>
          <a:p>
            <a:pPr lvl="1"/>
            <a:r>
              <a:rPr lang="sv-SE" dirty="0"/>
              <a:t>PNF SW Upgrade (Carry-over)</a:t>
            </a:r>
          </a:p>
          <a:p>
            <a:pPr lvl="1"/>
            <a:r>
              <a:rPr lang="sv-SE" dirty="0"/>
              <a:t>Bulk PM (Carry-over)</a:t>
            </a:r>
          </a:p>
          <a:p>
            <a:pPr lvl="1"/>
            <a:r>
              <a:rPr lang="sv-SE" dirty="0"/>
              <a:t>PM Dictionary (</a:t>
            </a:r>
            <a:r>
              <a:rPr lang="sv-SE" dirty="0">
                <a:highlight>
                  <a:srgbClr val="FFFF00"/>
                </a:highlight>
              </a:rPr>
              <a:t>NEW</a:t>
            </a:r>
            <a:r>
              <a:rPr lang="sv-SE" dirty="0"/>
              <a:t>)</a:t>
            </a:r>
          </a:p>
          <a:p>
            <a:pPr lvl="1"/>
            <a:r>
              <a:rPr lang="sv-SE" dirty="0"/>
              <a:t>FM Meta Data (</a:t>
            </a:r>
            <a:r>
              <a:rPr lang="sv-SE" dirty="0">
                <a:highlight>
                  <a:srgbClr val="FFFF00"/>
                </a:highlight>
              </a:rPr>
              <a:t>NEW</a:t>
            </a:r>
            <a:r>
              <a:rPr lang="sv-SE" dirty="0"/>
              <a:t>)</a:t>
            </a:r>
          </a:p>
          <a:p>
            <a:pPr lvl="1"/>
            <a:r>
              <a:rPr lang="sv-SE" dirty="0"/>
              <a:t>Configuration with NETCONF (</a:t>
            </a:r>
            <a:r>
              <a:rPr lang="sv-SE" dirty="0">
                <a:highlight>
                  <a:srgbClr val="FFFF00"/>
                </a:highlight>
              </a:rPr>
              <a:t>NEW</a:t>
            </a:r>
            <a:r>
              <a:rPr lang="sv-SE" dirty="0"/>
              <a:t>)</a:t>
            </a:r>
          </a:p>
          <a:p>
            <a:pPr lvl="1"/>
            <a:r>
              <a:rPr lang="sv-SE" dirty="0"/>
              <a:t>OOF &amp; PCI (Carry-over)</a:t>
            </a:r>
          </a:p>
          <a:p>
            <a:pPr lvl="1"/>
            <a:r>
              <a:rPr lang="sv-SE" dirty="0"/>
              <a:t>Network slicing (</a:t>
            </a:r>
            <a:r>
              <a:rPr lang="sv-SE" dirty="0">
                <a:highlight>
                  <a:srgbClr val="FFFF00"/>
                </a:highlight>
              </a:rPr>
              <a:t>NEW</a:t>
            </a:r>
            <a:r>
              <a:rPr lang="sv-SE" dirty="0"/>
              <a:t>)</a:t>
            </a:r>
          </a:p>
          <a:p>
            <a:pPr lvl="1"/>
            <a:endParaRPr lang="sv-SE" dirty="0"/>
          </a:p>
          <a:p>
            <a:r>
              <a:rPr lang="sv-SE" dirty="0"/>
              <a:t>See also </a:t>
            </a:r>
            <a:r>
              <a:rPr lang="sv-SE" dirty="0">
                <a:hlinkClick r:id="rId2"/>
              </a:rPr>
              <a:t>5G Use Case (Dublin)</a:t>
            </a:r>
            <a:endParaRPr lang="sv-SE" dirty="0"/>
          </a:p>
          <a:p>
            <a:pPr lvl="1"/>
            <a:endParaRPr lang="sv-SE" dirty="0"/>
          </a:p>
          <a:p>
            <a:endParaRPr lang="sv-SE" dirty="0"/>
          </a:p>
          <a:p>
            <a:pPr lvl="1"/>
            <a:endParaRPr lang="sv-SE" dirty="0"/>
          </a:p>
          <a:p>
            <a:pPr lvl="1"/>
            <a:endParaRPr lang="sv-SE" dirty="0"/>
          </a:p>
          <a:p>
            <a:pPr lvl="1"/>
            <a:endParaRPr lang="sv-SE" dirty="0"/>
          </a:p>
          <a:p>
            <a:pPr lvl="1"/>
            <a:endParaRPr lang="sv-SE" dirty="0"/>
          </a:p>
          <a:p>
            <a:pPr lvl="1"/>
            <a:endParaRPr lang="sv-SE" dirty="0"/>
          </a:p>
          <a:p>
            <a:pPr lvl="1"/>
            <a:endParaRPr lang="sv-SE" dirty="0"/>
          </a:p>
          <a:p>
            <a:pPr lvl="1"/>
            <a:endParaRPr lang="sv-SE" dirty="0"/>
          </a:p>
        </p:txBody>
      </p:sp>
    </p:spTree>
    <p:extLst>
      <p:ext uri="{BB962C8B-B14F-4D97-AF65-F5344CB8AC3E}">
        <p14:creationId xmlns:p14="http://schemas.microsoft.com/office/powerpoint/2010/main" val="2882106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2722375" y="-13353"/>
              <a:ext cx="367876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 Impacts</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4900637" cy="523220"/>
          </a:xfrm>
          <a:prstGeom prst="rect">
            <a:avLst/>
          </a:prstGeom>
          <a:noFill/>
        </p:spPr>
        <p:txBody>
          <a:bodyPr wrap="none" rtlCol="0">
            <a:spAutoFit/>
          </a:bodyPr>
          <a:lstStyle/>
          <a:p>
            <a:r>
              <a:rPr lang="en-US" sz="1400" dirty="0">
                <a:hlinkClick r:id="rId2"/>
              </a:rPr>
              <a:t>https://wiki.onap.org/pages/viewpage.action?pageId=38119661</a:t>
            </a:r>
            <a:endParaRPr lang="en-US" sz="1400" dirty="0"/>
          </a:p>
          <a:p>
            <a:endParaRPr lang="en-US" sz="1400" dirty="0"/>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2797847186"/>
              </p:ext>
            </p:extLst>
          </p:nvPr>
        </p:nvGraphicFramePr>
        <p:xfrm>
          <a:off x="380021" y="2457635"/>
          <a:ext cx="8645220" cy="4241800"/>
        </p:xfrm>
        <a:graphic>
          <a:graphicData uri="http://schemas.openxmlformats.org/drawingml/2006/table">
            <a:tbl>
              <a:tblPr firstRow="1" bandRow="1">
                <a:tableStyleId>{5C22544A-7EE6-4342-B048-85BDC9FD1C3A}</a:tableStyleId>
              </a:tblPr>
              <a:tblGrid>
                <a:gridCol w="1837662">
                  <a:extLst>
                    <a:ext uri="{9D8B030D-6E8A-4147-A177-3AD203B41FA5}">
                      <a16:colId xmlns:a16="http://schemas.microsoft.com/office/drawing/2014/main" val="233791498"/>
                    </a:ext>
                  </a:extLst>
                </a:gridCol>
                <a:gridCol w="5321657">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and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templates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sv-SE" sz="1400" b="0" i="0" u="none" strike="noStrike" kern="1200" cap="none" spc="0" normalizeH="0" baseline="0" noProof="0" dirty="0" err="1">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 (</a:t>
                      </a:r>
                      <a:r>
                        <a:rPr kumimoji="0" lang="sv-SE" sz="1400" b="0" i="0" u="none" strike="noStrike" kern="1200" cap="none" spc="0" normalizeH="0" baseline="0" noProof="0" dirty="0" err="1">
                          <a:ln>
                            <a:noFill/>
                          </a:ln>
                          <a:solidFill>
                            <a:srgbClr val="0000CC"/>
                          </a:solidFill>
                          <a:effectLst/>
                          <a:uLnTx/>
                          <a:uFillTx/>
                          <a:latin typeface="+mn-lt"/>
                          <a:ea typeface="+mn-ea"/>
                          <a:cs typeface="+mn-cs"/>
                        </a:rPr>
                        <a:t>see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lang="en-US" sz="1400" u="sng" kern="1200" dirty="0">
                          <a:solidFill>
                            <a:schemeClr val="dk1"/>
                          </a:solidFill>
                          <a:effectLst/>
                          <a:latin typeface="+mn-lt"/>
                          <a:ea typeface="+mn-ea"/>
                          <a:cs typeface="+mn-cs"/>
                          <a:hlinkClick r:id="rId3"/>
                        </a:rPr>
                        <a:t>ONAP Network Slice Modelling</a:t>
                      </a:r>
                      <a:r>
                        <a:rPr lang="en-US" sz="1400" u="sng"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distribution </a:t>
                      </a:r>
                      <a:r>
                        <a:rPr kumimoji="0" lang="sv-SE" sz="1400" b="0" i="0" u="none" strike="noStrike" kern="1200" cap="none" spc="0" normalizeH="0" baseline="0" noProof="0" dirty="0" err="1">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SO</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orchestration of nested service templates</a:t>
                      </a:r>
                      <a:endParaRPr kumimoji="0" lang="en-US"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integration with common functions for VNF placement decisions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parameterization of configuration templates</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A&amp;AI</a:t>
                      </a:r>
                    </a:p>
                  </a:txBody>
                  <a:tcPr anchor="ctr"/>
                </a:tc>
                <a:tc>
                  <a:txBody>
                    <a:bodyPr/>
                    <a:lstStyle/>
                    <a:p>
                      <a:pPr marL="285750" indent="-285750">
                        <a:buFont typeface="Arial" panose="020B0604020202020204" pitchFamily="34" charset="0"/>
                        <a:buChar char="•"/>
                      </a:pPr>
                      <a:r>
                        <a:rPr lang="en-US" sz="1400" dirty="0">
                          <a:solidFill>
                            <a:srgbClr val="0000CC"/>
                          </a:solidFill>
                        </a:rPr>
                        <a:t>Evolve model to support NW Slicing aspects</a:t>
                      </a:r>
                    </a:p>
                  </a:txBody>
                  <a:tcPr anchor="ctr"/>
                </a:tc>
                <a:tc>
                  <a:txBody>
                    <a:bodyPr/>
                    <a:lstStyle/>
                    <a:p>
                      <a:r>
                        <a:rPr lang="en-US" sz="1400" dirty="0"/>
                        <a:t>TBR</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Controllers</a:t>
                      </a:r>
                    </a:p>
                  </a:txBody>
                  <a:tcPr anchor="ctr"/>
                </a:tc>
                <a:tc>
                  <a:txBody>
                    <a:bodyPr/>
                    <a:lstStyle/>
                    <a:p>
                      <a:pPr marL="285750" indent="-285750">
                        <a:buFont typeface="Arial" panose="020B0604020202020204" pitchFamily="34" charset="0"/>
                        <a:buChar char="•"/>
                      </a:pPr>
                      <a:r>
                        <a:rPr lang="en-US" sz="1400" dirty="0">
                          <a:solidFill>
                            <a:srgbClr val="0000CC"/>
                          </a:solidFill>
                        </a:rPr>
                        <a:t>Support VNF Day-1 configuration</a:t>
                      </a:r>
                    </a:p>
                    <a:p>
                      <a:pPr marL="285750" indent="-285750">
                        <a:buFont typeface="Arial" panose="020B0604020202020204" pitchFamily="34" charset="0"/>
                        <a:buChar char="•"/>
                      </a:pPr>
                      <a:r>
                        <a:rPr lang="en-US" sz="1400" dirty="0">
                          <a:solidFill>
                            <a:srgbClr val="0000CC"/>
                          </a:solidFill>
                        </a:rPr>
                        <a:t>Support VNF&amp;PNF Day-n configuration</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VID</a:t>
                      </a:r>
                    </a:p>
                  </a:txBody>
                  <a:tcPr anchor="ctr"/>
                </a:tc>
                <a:tc>
                  <a:txBody>
                    <a:bodyPr/>
                    <a:lstStyle/>
                    <a:p>
                      <a:pPr marL="285750" indent="-285750">
                        <a:buFont typeface="Arial" panose="020B0604020202020204" pitchFamily="34" charset="0"/>
                        <a:buChar char="•"/>
                      </a:pPr>
                      <a:r>
                        <a:rPr lang="en-US" sz="1400" dirty="0">
                          <a:solidFill>
                            <a:srgbClr val="0000CC"/>
                          </a:solidFill>
                        </a:rPr>
                        <a:t>Provide view of all available templates</a:t>
                      </a:r>
                    </a:p>
                    <a:p>
                      <a:pPr marL="285750" indent="-285750">
                        <a:buFont typeface="Arial" panose="020B0604020202020204" pitchFamily="34" charset="0"/>
                        <a:buChar char="•"/>
                      </a:pPr>
                      <a:r>
                        <a:rPr lang="en-US" sz="1400" dirty="0">
                          <a:solidFill>
                            <a:srgbClr val="0000CC"/>
                          </a:solidFill>
                        </a:rPr>
                        <a:t>Provide means to trigger and monitor service instance creation and deletion</a:t>
                      </a:r>
                    </a:p>
                    <a:p>
                      <a:pPr marL="285750" indent="-285750">
                        <a:buFont typeface="Arial" panose="020B0604020202020204" pitchFamily="34" charset="0"/>
                        <a:buChar char="•"/>
                      </a:pPr>
                      <a:r>
                        <a:rPr lang="en-US" sz="1400" dirty="0">
                          <a:solidFill>
                            <a:srgbClr val="0000CC"/>
                          </a:solidFill>
                        </a:rPr>
                        <a:t>Provide view of service instances and their dependencies</a:t>
                      </a:r>
                    </a:p>
                  </a:txBody>
                  <a:tcPr anchor="ctr"/>
                </a:tc>
                <a:tc>
                  <a:txBody>
                    <a:bodyPr/>
                    <a:lstStyle/>
                    <a:p>
                      <a:r>
                        <a:rPr lang="en-US" sz="1400" dirty="0"/>
                        <a:t>TBR</a:t>
                      </a:r>
                    </a:p>
                  </a:txBody>
                  <a:tcP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261884"/>
          </a:xfrm>
          <a:prstGeom prst="rect">
            <a:avLst/>
          </a:prstGeom>
          <a:noFill/>
        </p:spPr>
        <p:txBody>
          <a:bodyPr wrap="square" rtlCol="0">
            <a:spAutoFit/>
          </a:bodyPr>
          <a:lstStyle/>
          <a:p>
            <a:r>
              <a:rPr lang="en-US" sz="1600" dirty="0">
                <a:solidFill>
                  <a:srgbClr val="0000CC"/>
                </a:solidFill>
              </a:rPr>
              <a:t>..Based on identified Use Cases for NW Slicing in Dublin Release.</a:t>
            </a:r>
          </a:p>
          <a:p>
            <a:r>
              <a:rPr lang="en-US" sz="1600" dirty="0">
                <a:solidFill>
                  <a:srgbClr val="0000CC"/>
                </a:solidFill>
              </a:rPr>
              <a:t>First proposal outlines the scope of the identified use cases with ambition levels for each</a:t>
            </a:r>
            <a:r>
              <a:rPr lang="en-US" sz="1400" dirty="0">
                <a:solidFill>
                  <a:srgbClr val="0000CC"/>
                </a:solidFill>
              </a:rPr>
              <a:t>.</a:t>
            </a:r>
          </a:p>
          <a:p>
            <a:r>
              <a:rPr lang="en-US" sz="1400" dirty="0">
                <a:solidFill>
                  <a:srgbClr val="0000CC"/>
                </a:solidFill>
                <a:hlinkClick r:id="rId4"/>
              </a:rPr>
              <a:t>Use Case Scope and Ambition Levels</a:t>
            </a:r>
            <a:endParaRPr lang="en-US" sz="1400" dirty="0">
              <a:solidFill>
                <a:srgbClr val="0000CC"/>
              </a:solidFill>
            </a:endParaRPr>
          </a:p>
          <a:p>
            <a:r>
              <a:rPr lang="en-US" sz="1600" dirty="0">
                <a:solidFill>
                  <a:srgbClr val="0000CC"/>
                </a:solidFill>
              </a:rPr>
              <a:t>Following proposal focuses on flows for Use case 1, Ambition level 1.</a:t>
            </a:r>
          </a:p>
          <a:p>
            <a:r>
              <a:rPr lang="en-US" sz="1400" dirty="0">
                <a:solidFill>
                  <a:srgbClr val="0000CC"/>
                </a:solidFill>
                <a:hlinkClick r:id="rId5"/>
              </a:rPr>
              <a:t>Use Case 1 Ambition level 1</a:t>
            </a:r>
            <a:endParaRPr lang="en-US" sz="1400" dirty="0">
              <a:solidFill>
                <a:srgbClr val="0000CC"/>
              </a:solidFill>
            </a:endParaRP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9657170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6CA76D-BBB9-4089-8D1E-AB2B550AE349}"/>
              </a:ext>
            </a:extLst>
          </p:cNvPr>
          <p:cNvSpPr>
            <a:spLocks noGrp="1"/>
          </p:cNvSpPr>
          <p:nvPr>
            <p:ph type="title"/>
          </p:nvPr>
        </p:nvSpPr>
        <p:spPr/>
        <p:txBody>
          <a:bodyPr/>
          <a:lstStyle/>
          <a:p>
            <a:r>
              <a:rPr lang="sv-SE" dirty="0"/>
              <a:t>Impact Matrix (Preliminary)</a:t>
            </a:r>
          </a:p>
        </p:txBody>
      </p:sp>
      <p:graphicFrame>
        <p:nvGraphicFramePr>
          <p:cNvPr id="6" name="Table 5">
            <a:extLst>
              <a:ext uri="{FF2B5EF4-FFF2-40B4-BE49-F238E27FC236}">
                <a16:creationId xmlns:a16="http://schemas.microsoft.com/office/drawing/2014/main" id="{96A89071-936C-4957-B750-087E50F25B32}"/>
              </a:ext>
            </a:extLst>
          </p:cNvPr>
          <p:cNvGraphicFramePr>
            <a:graphicFrameLocks noGrp="1"/>
          </p:cNvGraphicFramePr>
          <p:nvPr>
            <p:extLst>
              <p:ext uri="{D42A27DB-BD31-4B8C-83A1-F6EECF244321}">
                <p14:modId xmlns:p14="http://schemas.microsoft.com/office/powerpoint/2010/main" val="1175728158"/>
              </p:ext>
            </p:extLst>
          </p:nvPr>
        </p:nvGraphicFramePr>
        <p:xfrm>
          <a:off x="905931" y="2540001"/>
          <a:ext cx="7670799" cy="3632200"/>
        </p:xfrm>
        <a:graphic>
          <a:graphicData uri="http://schemas.openxmlformats.org/drawingml/2006/table">
            <a:tbl>
              <a:tblPr bandRow="1">
                <a:tableStyleId>{5940675A-B579-460E-94D1-54222C63F5DA}</a:tableStyleId>
              </a:tblPr>
              <a:tblGrid>
                <a:gridCol w="1800971">
                  <a:extLst>
                    <a:ext uri="{9D8B030D-6E8A-4147-A177-3AD203B41FA5}">
                      <a16:colId xmlns:a16="http://schemas.microsoft.com/office/drawing/2014/main" val="4284371422"/>
                    </a:ext>
                  </a:extLst>
                </a:gridCol>
                <a:gridCol w="425229">
                  <a:extLst>
                    <a:ext uri="{9D8B030D-6E8A-4147-A177-3AD203B41FA5}">
                      <a16:colId xmlns:a16="http://schemas.microsoft.com/office/drawing/2014/main" val="1019691550"/>
                    </a:ext>
                  </a:extLst>
                </a:gridCol>
                <a:gridCol w="441906">
                  <a:extLst>
                    <a:ext uri="{9D8B030D-6E8A-4147-A177-3AD203B41FA5}">
                      <a16:colId xmlns:a16="http://schemas.microsoft.com/office/drawing/2014/main" val="3628448618"/>
                    </a:ext>
                  </a:extLst>
                </a:gridCol>
                <a:gridCol w="458580">
                  <a:extLst>
                    <a:ext uri="{9D8B030D-6E8A-4147-A177-3AD203B41FA5}">
                      <a16:colId xmlns:a16="http://schemas.microsoft.com/office/drawing/2014/main" val="2875275655"/>
                    </a:ext>
                  </a:extLst>
                </a:gridCol>
                <a:gridCol w="446250">
                  <a:extLst>
                    <a:ext uri="{9D8B030D-6E8A-4147-A177-3AD203B41FA5}">
                      <a16:colId xmlns:a16="http://schemas.microsoft.com/office/drawing/2014/main" val="2935256989"/>
                    </a:ext>
                  </a:extLst>
                </a:gridCol>
                <a:gridCol w="474133">
                  <a:extLst>
                    <a:ext uri="{9D8B030D-6E8A-4147-A177-3AD203B41FA5}">
                      <a16:colId xmlns:a16="http://schemas.microsoft.com/office/drawing/2014/main" val="2925949396"/>
                    </a:ext>
                  </a:extLst>
                </a:gridCol>
                <a:gridCol w="474133">
                  <a:extLst>
                    <a:ext uri="{9D8B030D-6E8A-4147-A177-3AD203B41FA5}">
                      <a16:colId xmlns:a16="http://schemas.microsoft.com/office/drawing/2014/main" val="1607304646"/>
                    </a:ext>
                  </a:extLst>
                </a:gridCol>
                <a:gridCol w="474134">
                  <a:extLst>
                    <a:ext uri="{9D8B030D-6E8A-4147-A177-3AD203B41FA5}">
                      <a16:colId xmlns:a16="http://schemas.microsoft.com/office/drawing/2014/main" val="4270829146"/>
                    </a:ext>
                  </a:extLst>
                </a:gridCol>
                <a:gridCol w="474133">
                  <a:extLst>
                    <a:ext uri="{9D8B030D-6E8A-4147-A177-3AD203B41FA5}">
                      <a16:colId xmlns:a16="http://schemas.microsoft.com/office/drawing/2014/main" val="433965705"/>
                    </a:ext>
                  </a:extLst>
                </a:gridCol>
                <a:gridCol w="474133">
                  <a:extLst>
                    <a:ext uri="{9D8B030D-6E8A-4147-A177-3AD203B41FA5}">
                      <a16:colId xmlns:a16="http://schemas.microsoft.com/office/drawing/2014/main" val="356140237"/>
                    </a:ext>
                  </a:extLst>
                </a:gridCol>
                <a:gridCol w="516467">
                  <a:extLst>
                    <a:ext uri="{9D8B030D-6E8A-4147-A177-3AD203B41FA5}">
                      <a16:colId xmlns:a16="http://schemas.microsoft.com/office/drawing/2014/main" val="3563593799"/>
                    </a:ext>
                  </a:extLst>
                </a:gridCol>
                <a:gridCol w="516467">
                  <a:extLst>
                    <a:ext uri="{9D8B030D-6E8A-4147-A177-3AD203B41FA5}">
                      <a16:colId xmlns:a16="http://schemas.microsoft.com/office/drawing/2014/main" val="1301151319"/>
                    </a:ext>
                  </a:extLst>
                </a:gridCol>
                <a:gridCol w="694263">
                  <a:extLst>
                    <a:ext uri="{9D8B030D-6E8A-4147-A177-3AD203B41FA5}">
                      <a16:colId xmlns:a16="http://schemas.microsoft.com/office/drawing/2014/main" val="757512949"/>
                    </a:ext>
                  </a:extLst>
                </a:gridCol>
              </a:tblGrid>
              <a:tr h="370840">
                <a:tc>
                  <a:txBody>
                    <a:bodyPr/>
                    <a:lstStyle/>
                    <a:p>
                      <a:r>
                        <a:rPr lang="sv-SE" sz="1400" dirty="0"/>
                        <a:t>PNF Pre-onboarding &amp; Onboarding</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1332602217"/>
                  </a:ext>
                </a:extLst>
              </a:tr>
              <a:tr h="370840">
                <a:tc>
                  <a:txBody>
                    <a:bodyPr/>
                    <a:lstStyle/>
                    <a:p>
                      <a:r>
                        <a:rPr lang="sv-SE" sz="1400" dirty="0"/>
                        <a:t>PNF Plug and Play</a:t>
                      </a:r>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no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3568213613"/>
                  </a:ext>
                </a:extLst>
              </a:tr>
              <a:tr h="370840">
                <a:tc>
                  <a:txBody>
                    <a:bodyPr/>
                    <a:lstStyle/>
                    <a:p>
                      <a:r>
                        <a:rPr lang="sv-SE" sz="1400" dirty="0"/>
                        <a:t>PNF SW Upgrade</a:t>
                      </a:r>
                    </a:p>
                  </a:txBody>
                  <a:tcPr anchor="ctr">
                    <a:no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no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extLst>
                  <a:ext uri="{0D108BD9-81ED-4DB2-BD59-A6C34878D82A}">
                    <a16:rowId xmlns:a16="http://schemas.microsoft.com/office/drawing/2014/main" val="3187408418"/>
                  </a:ext>
                </a:extLst>
              </a:tr>
              <a:tr h="370840">
                <a:tc>
                  <a:txBody>
                    <a:bodyPr/>
                    <a:lstStyle/>
                    <a:p>
                      <a:r>
                        <a:rPr lang="sv-SE" sz="1400" dirty="0"/>
                        <a:t>Bulk PM</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478832389"/>
                  </a:ext>
                </a:extLst>
              </a:tr>
              <a:tr h="370840">
                <a:tc>
                  <a:txBody>
                    <a:bodyPr/>
                    <a:lstStyle/>
                    <a:p>
                      <a:r>
                        <a:rPr lang="sv-SE" sz="1400" dirty="0"/>
                        <a:t>PM Dictionary</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860182607"/>
                  </a:ext>
                </a:extLst>
              </a:tr>
              <a:tr h="370840">
                <a:tc>
                  <a:txBody>
                    <a:bodyPr/>
                    <a:lstStyle/>
                    <a:p>
                      <a:r>
                        <a:rPr lang="sv-SE" sz="1400" dirty="0"/>
                        <a:t>FM Meta Data</a:t>
                      </a:r>
                    </a:p>
                  </a:txBody>
                  <a:tcPr anchor="ctr">
                    <a:noFill/>
                  </a:tcPr>
                </a:tc>
                <a:tc>
                  <a:txBody>
                    <a:bodyPr/>
                    <a:lstStyle/>
                    <a:p>
                      <a:pPr algn="ctr"/>
                      <a:endParaRPr lang="sv-SE" sz="1400" dirty="0"/>
                    </a:p>
                  </a:txBody>
                  <a:tcPr anchor="ctr">
                    <a:solidFill>
                      <a:schemeClr val="bg1">
                        <a:lumMod val="85000"/>
                      </a:schemeClr>
                    </a:solidFill>
                  </a:tcP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noFill/>
                  </a:tcPr>
                </a:tc>
                <a:tc>
                  <a:txBody>
                    <a:bodyPr/>
                    <a:lstStyle/>
                    <a:p>
                      <a:pPr algn="ctr"/>
                      <a:endParaRPr lang="sv-SE" sz="1400" dirty="0"/>
                    </a:p>
                  </a:txBody>
                  <a:tcPr anchor="ctr">
                    <a:noFill/>
                  </a:tcPr>
                </a:tc>
                <a:tc>
                  <a:txBody>
                    <a:bodyPr/>
                    <a:lstStyle/>
                    <a:p>
                      <a:pPr algn="ctr"/>
                      <a:endParaRPr lang="sv-SE" sz="1400" dirty="0"/>
                    </a:p>
                  </a:txBody>
                  <a:tcPr anchor="ctr">
                    <a:solidFill>
                      <a:schemeClr val="bg1">
                        <a:lumMod val="85000"/>
                      </a:schemeClr>
                    </a:solid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4142072595"/>
                  </a:ext>
                </a:extLst>
              </a:tr>
              <a:tr h="370840">
                <a:tc>
                  <a:txBody>
                    <a:bodyPr/>
                    <a:lstStyle/>
                    <a:p>
                      <a:r>
                        <a:rPr lang="sv-SE" sz="1400" dirty="0"/>
                        <a:t>Configuration with NETCONF</a:t>
                      </a:r>
                    </a:p>
                  </a:txBody>
                  <a:tcPr anchor="ctr">
                    <a:noFill/>
                  </a:tcPr>
                </a:tc>
                <a:tc>
                  <a:txBody>
                    <a:bodyPr/>
                    <a:lstStyle/>
                    <a:p>
                      <a:pPr algn="ctr"/>
                      <a:endParaRPr lang="sv-SE" sz="1400" dirty="0"/>
                    </a:p>
                  </a:txBody>
                  <a:tcPr anchor="ct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tc>
                <a:tc>
                  <a:txBody>
                    <a:bodyPr/>
                    <a:lstStyle/>
                    <a:p>
                      <a:pPr algn="ctr"/>
                      <a:endParaRPr lang="sv-SE" sz="1400" dirty="0"/>
                    </a:p>
                  </a:txBody>
                  <a:tcPr anchor="ctr">
                    <a:solidFill>
                      <a:schemeClr val="accent1"/>
                    </a:solidFill>
                  </a:tcPr>
                </a:tc>
                <a:extLst>
                  <a:ext uri="{0D108BD9-81ED-4DB2-BD59-A6C34878D82A}">
                    <a16:rowId xmlns:a16="http://schemas.microsoft.com/office/drawing/2014/main" val="2286890002"/>
                  </a:ext>
                </a:extLst>
              </a:tr>
              <a:tr h="370840">
                <a:tc>
                  <a:txBody>
                    <a:bodyPr/>
                    <a:lstStyle/>
                    <a:p>
                      <a:r>
                        <a:rPr lang="sv-SE" sz="1400" dirty="0"/>
                        <a:t>OOF &amp; PCI</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a:p>
                  </a:txBody>
                  <a:tcPr anchor="ctr"/>
                </a:tc>
                <a:tc>
                  <a:txBody>
                    <a:bodyPr/>
                    <a:lstStyle/>
                    <a:p>
                      <a:pPr algn="ctr"/>
                      <a:endParaRPr lang="sv-SE" sz="1400" dirty="0"/>
                    </a:p>
                  </a:txBody>
                  <a:tcPr anchor="ctr">
                    <a:solidFill>
                      <a:schemeClr val="bg1">
                        <a:lumMod val="85000"/>
                      </a:schemeClr>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2305794622"/>
                  </a:ext>
                </a:extLst>
              </a:tr>
              <a:tr h="370840">
                <a:tc>
                  <a:txBody>
                    <a:bodyPr/>
                    <a:lstStyle/>
                    <a:p>
                      <a:r>
                        <a:rPr lang="sv-SE" sz="1400" dirty="0"/>
                        <a:t>Network Slicing</a:t>
                      </a:r>
                    </a:p>
                  </a:txBody>
                  <a:tcPr anchor="ctr">
                    <a:no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solidFill>
                      <a:schemeClr val="accent1"/>
                    </a:solidFill>
                  </a:tcP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a:p>
                  </a:txBody>
                  <a:tcPr anchor="ctr"/>
                </a:tc>
                <a:tc>
                  <a:txBody>
                    <a:bodyPr/>
                    <a:lstStyle/>
                    <a:p>
                      <a:pPr algn="ctr"/>
                      <a:endParaRPr lang="sv-SE" sz="1400"/>
                    </a:p>
                  </a:txBody>
                  <a:tcPr anchor="ctr"/>
                </a:tc>
                <a:tc>
                  <a:txBody>
                    <a:bodyPr/>
                    <a:lstStyle/>
                    <a:p>
                      <a:pPr algn="ctr"/>
                      <a:endParaRPr lang="sv-SE" sz="1400" dirty="0"/>
                    </a:p>
                  </a:txBody>
                  <a:tcPr anchor="ctr"/>
                </a:tc>
                <a:tc>
                  <a:txBody>
                    <a:bodyPr/>
                    <a:lstStyle/>
                    <a:p>
                      <a:pPr algn="ctr"/>
                      <a:endParaRPr lang="sv-SE" sz="1400" dirty="0"/>
                    </a:p>
                  </a:txBody>
                  <a:tcPr anchor="ctr"/>
                </a:tc>
                <a:tc>
                  <a:txBody>
                    <a:bodyPr/>
                    <a:lstStyle/>
                    <a:p>
                      <a:pPr algn="ctr"/>
                      <a:endParaRPr lang="sv-SE" sz="1400" dirty="0"/>
                    </a:p>
                  </a:txBody>
                  <a:tcPr anchor="ctr"/>
                </a:tc>
                <a:extLst>
                  <a:ext uri="{0D108BD9-81ED-4DB2-BD59-A6C34878D82A}">
                    <a16:rowId xmlns:a16="http://schemas.microsoft.com/office/drawing/2014/main" val="4211088517"/>
                  </a:ext>
                </a:extLst>
              </a:tr>
            </a:tbl>
          </a:graphicData>
        </a:graphic>
      </p:graphicFrame>
      <p:sp>
        <p:nvSpPr>
          <p:cNvPr id="7" name="TextBox 6">
            <a:extLst>
              <a:ext uri="{FF2B5EF4-FFF2-40B4-BE49-F238E27FC236}">
                <a16:creationId xmlns:a16="http://schemas.microsoft.com/office/drawing/2014/main" id="{C2AECFEB-2F86-4D60-843E-4E5E6F6666C2}"/>
              </a:ext>
            </a:extLst>
          </p:cNvPr>
          <p:cNvSpPr txBox="1"/>
          <p:nvPr/>
        </p:nvSpPr>
        <p:spPr>
          <a:xfrm rot="16200000">
            <a:off x="5519070" y="1736194"/>
            <a:ext cx="1198754" cy="307777"/>
          </a:xfrm>
          <a:prstGeom prst="rect">
            <a:avLst/>
          </a:prstGeom>
          <a:noFill/>
        </p:spPr>
        <p:txBody>
          <a:bodyPr wrap="square" rtlCol="0">
            <a:spAutoFit/>
          </a:bodyPr>
          <a:lstStyle/>
          <a:p>
            <a:r>
              <a:rPr lang="sv-SE" sz="1400" dirty="0"/>
              <a:t>Policy/CLAMP</a:t>
            </a:r>
          </a:p>
        </p:txBody>
      </p:sp>
      <p:sp>
        <p:nvSpPr>
          <p:cNvPr id="8" name="TextBox 7">
            <a:extLst>
              <a:ext uri="{FF2B5EF4-FFF2-40B4-BE49-F238E27FC236}">
                <a16:creationId xmlns:a16="http://schemas.microsoft.com/office/drawing/2014/main" id="{AAD4BF3F-CE02-47BD-BB1F-AC37257B1C48}"/>
              </a:ext>
            </a:extLst>
          </p:cNvPr>
          <p:cNvSpPr txBox="1"/>
          <p:nvPr/>
        </p:nvSpPr>
        <p:spPr>
          <a:xfrm rot="16200000">
            <a:off x="2451601" y="1865730"/>
            <a:ext cx="966689" cy="307777"/>
          </a:xfrm>
          <a:prstGeom prst="rect">
            <a:avLst/>
          </a:prstGeom>
          <a:noFill/>
        </p:spPr>
        <p:txBody>
          <a:bodyPr wrap="square" rtlCol="0">
            <a:spAutoFit/>
          </a:bodyPr>
          <a:lstStyle/>
          <a:p>
            <a:r>
              <a:rPr lang="sv-SE" sz="1400" dirty="0"/>
              <a:t>SDC</a:t>
            </a:r>
          </a:p>
        </p:txBody>
      </p:sp>
      <p:sp>
        <p:nvSpPr>
          <p:cNvPr id="9" name="TextBox 8">
            <a:extLst>
              <a:ext uri="{FF2B5EF4-FFF2-40B4-BE49-F238E27FC236}">
                <a16:creationId xmlns:a16="http://schemas.microsoft.com/office/drawing/2014/main" id="{027360EA-5C4A-4AA1-85C9-60BFBF3668B5}"/>
              </a:ext>
            </a:extLst>
          </p:cNvPr>
          <p:cNvSpPr txBox="1"/>
          <p:nvPr/>
        </p:nvSpPr>
        <p:spPr>
          <a:xfrm rot="16200000">
            <a:off x="2880869" y="1857263"/>
            <a:ext cx="966689" cy="307777"/>
          </a:xfrm>
          <a:prstGeom prst="rect">
            <a:avLst/>
          </a:prstGeom>
          <a:noFill/>
        </p:spPr>
        <p:txBody>
          <a:bodyPr wrap="square" rtlCol="0">
            <a:spAutoFit/>
          </a:bodyPr>
          <a:lstStyle/>
          <a:p>
            <a:r>
              <a:rPr lang="sv-SE" sz="1400" dirty="0"/>
              <a:t>VID/Portal</a:t>
            </a:r>
          </a:p>
        </p:txBody>
      </p:sp>
      <p:sp>
        <p:nvSpPr>
          <p:cNvPr id="10" name="TextBox 9">
            <a:extLst>
              <a:ext uri="{FF2B5EF4-FFF2-40B4-BE49-F238E27FC236}">
                <a16:creationId xmlns:a16="http://schemas.microsoft.com/office/drawing/2014/main" id="{A27FE432-0E8A-4BA2-BF25-2E8063A3C35E}"/>
              </a:ext>
            </a:extLst>
          </p:cNvPr>
          <p:cNvSpPr txBox="1"/>
          <p:nvPr/>
        </p:nvSpPr>
        <p:spPr>
          <a:xfrm rot="16200000">
            <a:off x="3316488" y="1865730"/>
            <a:ext cx="966689" cy="307777"/>
          </a:xfrm>
          <a:prstGeom prst="rect">
            <a:avLst/>
          </a:prstGeom>
          <a:noFill/>
        </p:spPr>
        <p:txBody>
          <a:bodyPr wrap="square" rtlCol="0">
            <a:spAutoFit/>
          </a:bodyPr>
          <a:lstStyle/>
          <a:p>
            <a:r>
              <a:rPr lang="sv-SE" sz="1400" dirty="0"/>
              <a:t>SO</a:t>
            </a:r>
          </a:p>
        </p:txBody>
      </p:sp>
      <p:sp>
        <p:nvSpPr>
          <p:cNvPr id="11" name="TextBox 10">
            <a:extLst>
              <a:ext uri="{FF2B5EF4-FFF2-40B4-BE49-F238E27FC236}">
                <a16:creationId xmlns:a16="http://schemas.microsoft.com/office/drawing/2014/main" id="{A41BF814-7066-4B2C-8F07-4AFD5583CD89}"/>
              </a:ext>
            </a:extLst>
          </p:cNvPr>
          <p:cNvSpPr txBox="1"/>
          <p:nvPr/>
        </p:nvSpPr>
        <p:spPr>
          <a:xfrm rot="16200000">
            <a:off x="4194299" y="1788540"/>
            <a:ext cx="1094062" cy="307777"/>
          </a:xfrm>
          <a:prstGeom prst="rect">
            <a:avLst/>
          </a:prstGeom>
          <a:noFill/>
        </p:spPr>
        <p:txBody>
          <a:bodyPr wrap="square" rtlCol="0">
            <a:spAutoFit/>
          </a:bodyPr>
          <a:lstStyle/>
          <a:p>
            <a:r>
              <a:rPr lang="sv-SE" sz="1400" dirty="0"/>
              <a:t>Controllers</a:t>
            </a:r>
          </a:p>
        </p:txBody>
      </p:sp>
      <p:sp>
        <p:nvSpPr>
          <p:cNvPr id="12" name="TextBox 11">
            <a:extLst>
              <a:ext uri="{FF2B5EF4-FFF2-40B4-BE49-F238E27FC236}">
                <a16:creationId xmlns:a16="http://schemas.microsoft.com/office/drawing/2014/main" id="{613421B9-067F-4800-875F-F23C3B2A1A89}"/>
              </a:ext>
            </a:extLst>
          </p:cNvPr>
          <p:cNvSpPr txBox="1"/>
          <p:nvPr/>
        </p:nvSpPr>
        <p:spPr>
          <a:xfrm rot="16200000">
            <a:off x="4542679" y="1665985"/>
            <a:ext cx="1339173" cy="307777"/>
          </a:xfrm>
          <a:prstGeom prst="rect">
            <a:avLst/>
          </a:prstGeom>
          <a:noFill/>
        </p:spPr>
        <p:txBody>
          <a:bodyPr wrap="square" rtlCol="0">
            <a:spAutoFit/>
          </a:bodyPr>
          <a:lstStyle/>
          <a:p>
            <a:r>
              <a:rPr lang="sv-SE" sz="1400" dirty="0"/>
              <a:t>DCAE</a:t>
            </a:r>
          </a:p>
        </p:txBody>
      </p:sp>
      <p:sp>
        <p:nvSpPr>
          <p:cNvPr id="13" name="TextBox 12">
            <a:extLst>
              <a:ext uri="{FF2B5EF4-FFF2-40B4-BE49-F238E27FC236}">
                <a16:creationId xmlns:a16="http://schemas.microsoft.com/office/drawing/2014/main" id="{3F3B24BD-7B92-42D3-B9C9-495D147A3A1A}"/>
              </a:ext>
            </a:extLst>
          </p:cNvPr>
          <p:cNvSpPr txBox="1"/>
          <p:nvPr/>
        </p:nvSpPr>
        <p:spPr>
          <a:xfrm rot="16200000">
            <a:off x="6141353" y="1869361"/>
            <a:ext cx="966689" cy="307777"/>
          </a:xfrm>
          <a:prstGeom prst="rect">
            <a:avLst/>
          </a:prstGeom>
          <a:noFill/>
        </p:spPr>
        <p:txBody>
          <a:bodyPr wrap="square" rtlCol="0">
            <a:spAutoFit/>
          </a:bodyPr>
          <a:lstStyle/>
          <a:p>
            <a:r>
              <a:rPr lang="sv-SE" sz="1400" dirty="0"/>
              <a:t>DMaaP</a:t>
            </a:r>
          </a:p>
        </p:txBody>
      </p:sp>
      <p:sp>
        <p:nvSpPr>
          <p:cNvPr id="15" name="TextBox 14">
            <a:extLst>
              <a:ext uri="{FF2B5EF4-FFF2-40B4-BE49-F238E27FC236}">
                <a16:creationId xmlns:a16="http://schemas.microsoft.com/office/drawing/2014/main" id="{3FE38E43-FBD1-46D7-AF3D-2B86B65E1A55}"/>
              </a:ext>
            </a:extLst>
          </p:cNvPr>
          <p:cNvSpPr txBox="1"/>
          <p:nvPr/>
        </p:nvSpPr>
        <p:spPr>
          <a:xfrm rot="16200000">
            <a:off x="6591469" y="1865730"/>
            <a:ext cx="966689" cy="307777"/>
          </a:xfrm>
          <a:prstGeom prst="rect">
            <a:avLst/>
          </a:prstGeom>
          <a:noFill/>
        </p:spPr>
        <p:txBody>
          <a:bodyPr wrap="square" rtlCol="0">
            <a:spAutoFit/>
          </a:bodyPr>
          <a:lstStyle/>
          <a:p>
            <a:r>
              <a:rPr lang="sv-SE" sz="1400" dirty="0"/>
              <a:t>AAF</a:t>
            </a:r>
          </a:p>
        </p:txBody>
      </p:sp>
      <p:sp>
        <p:nvSpPr>
          <p:cNvPr id="16" name="TextBox 15">
            <a:extLst>
              <a:ext uri="{FF2B5EF4-FFF2-40B4-BE49-F238E27FC236}">
                <a16:creationId xmlns:a16="http://schemas.microsoft.com/office/drawing/2014/main" id="{D7C4F670-A404-4FD1-8427-202B6FAF8C9F}"/>
              </a:ext>
            </a:extLst>
          </p:cNvPr>
          <p:cNvSpPr txBox="1"/>
          <p:nvPr/>
        </p:nvSpPr>
        <p:spPr>
          <a:xfrm rot="16200000">
            <a:off x="7136410" y="1857263"/>
            <a:ext cx="966689" cy="307777"/>
          </a:xfrm>
          <a:prstGeom prst="rect">
            <a:avLst/>
          </a:prstGeom>
          <a:noFill/>
        </p:spPr>
        <p:txBody>
          <a:bodyPr wrap="square" rtlCol="0">
            <a:spAutoFit/>
          </a:bodyPr>
          <a:lstStyle/>
          <a:p>
            <a:r>
              <a:rPr lang="sv-SE" sz="1400" dirty="0"/>
              <a:t>VNF SDK</a:t>
            </a:r>
          </a:p>
        </p:txBody>
      </p:sp>
      <p:sp>
        <p:nvSpPr>
          <p:cNvPr id="17" name="TextBox 16">
            <a:extLst>
              <a:ext uri="{FF2B5EF4-FFF2-40B4-BE49-F238E27FC236}">
                <a16:creationId xmlns:a16="http://schemas.microsoft.com/office/drawing/2014/main" id="{11544696-7B42-4236-A55C-73DD652E853E}"/>
              </a:ext>
            </a:extLst>
          </p:cNvPr>
          <p:cNvSpPr txBox="1"/>
          <p:nvPr/>
        </p:nvSpPr>
        <p:spPr>
          <a:xfrm rot="16200000">
            <a:off x="7646315" y="1639045"/>
            <a:ext cx="1187681" cy="523220"/>
          </a:xfrm>
          <a:prstGeom prst="rect">
            <a:avLst/>
          </a:prstGeom>
          <a:noFill/>
        </p:spPr>
        <p:txBody>
          <a:bodyPr wrap="square" rtlCol="0">
            <a:spAutoFit/>
          </a:bodyPr>
          <a:lstStyle/>
          <a:p>
            <a:r>
              <a:rPr lang="sv-SE" sz="1400" dirty="0"/>
              <a:t>VNF Reqs &amp; VES Spec</a:t>
            </a:r>
          </a:p>
        </p:txBody>
      </p:sp>
      <p:sp>
        <p:nvSpPr>
          <p:cNvPr id="18" name="TextBox 17">
            <a:extLst>
              <a:ext uri="{FF2B5EF4-FFF2-40B4-BE49-F238E27FC236}">
                <a16:creationId xmlns:a16="http://schemas.microsoft.com/office/drawing/2014/main" id="{ECF8F6CE-ED81-4CA7-A24C-194CDED6B6F1}"/>
              </a:ext>
            </a:extLst>
          </p:cNvPr>
          <p:cNvSpPr txBox="1"/>
          <p:nvPr/>
        </p:nvSpPr>
        <p:spPr>
          <a:xfrm rot="16200000">
            <a:off x="3739597" y="1852227"/>
            <a:ext cx="966689" cy="307777"/>
          </a:xfrm>
          <a:prstGeom prst="rect">
            <a:avLst/>
          </a:prstGeom>
          <a:noFill/>
        </p:spPr>
        <p:txBody>
          <a:bodyPr wrap="square" rtlCol="0">
            <a:spAutoFit/>
          </a:bodyPr>
          <a:lstStyle/>
          <a:p>
            <a:r>
              <a:rPr lang="sv-SE" sz="1400" dirty="0"/>
              <a:t>AAI/ESR</a:t>
            </a:r>
          </a:p>
        </p:txBody>
      </p:sp>
      <p:sp>
        <p:nvSpPr>
          <p:cNvPr id="19" name="Rectangle 18">
            <a:extLst>
              <a:ext uri="{FF2B5EF4-FFF2-40B4-BE49-F238E27FC236}">
                <a16:creationId xmlns:a16="http://schemas.microsoft.com/office/drawing/2014/main" id="{8E1909F9-D38B-4506-A18A-B13C543C3DCE}"/>
              </a:ext>
            </a:extLst>
          </p:cNvPr>
          <p:cNvSpPr/>
          <p:nvPr/>
        </p:nvSpPr>
        <p:spPr>
          <a:xfrm>
            <a:off x="236221" y="1400433"/>
            <a:ext cx="1567986" cy="88556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TextBox 19">
            <a:extLst>
              <a:ext uri="{FF2B5EF4-FFF2-40B4-BE49-F238E27FC236}">
                <a16:creationId xmlns:a16="http://schemas.microsoft.com/office/drawing/2014/main" id="{910DEF2E-70DA-486B-854C-A89AF49F7C79}"/>
              </a:ext>
            </a:extLst>
          </p:cNvPr>
          <p:cNvSpPr txBox="1"/>
          <p:nvPr/>
        </p:nvSpPr>
        <p:spPr>
          <a:xfrm>
            <a:off x="642235" y="1513845"/>
            <a:ext cx="1558837" cy="307777"/>
          </a:xfrm>
          <a:prstGeom prst="rect">
            <a:avLst/>
          </a:prstGeom>
          <a:noFill/>
        </p:spPr>
        <p:txBody>
          <a:bodyPr wrap="square" rtlCol="0">
            <a:spAutoFit/>
          </a:bodyPr>
          <a:lstStyle/>
          <a:p>
            <a:r>
              <a:rPr lang="sv-SE" sz="1400" dirty="0"/>
              <a:t>Likely</a:t>
            </a:r>
          </a:p>
        </p:txBody>
      </p:sp>
      <p:sp>
        <p:nvSpPr>
          <p:cNvPr id="21" name="TextBox 20">
            <a:extLst>
              <a:ext uri="{FF2B5EF4-FFF2-40B4-BE49-F238E27FC236}">
                <a16:creationId xmlns:a16="http://schemas.microsoft.com/office/drawing/2014/main" id="{3474CB15-CA54-4863-99A0-DEF526E19093}"/>
              </a:ext>
            </a:extLst>
          </p:cNvPr>
          <p:cNvSpPr txBox="1"/>
          <p:nvPr/>
        </p:nvSpPr>
        <p:spPr>
          <a:xfrm>
            <a:off x="638753" y="1843216"/>
            <a:ext cx="1558837" cy="307777"/>
          </a:xfrm>
          <a:prstGeom prst="rect">
            <a:avLst/>
          </a:prstGeom>
          <a:noFill/>
        </p:spPr>
        <p:txBody>
          <a:bodyPr wrap="square" rtlCol="0">
            <a:spAutoFit/>
          </a:bodyPr>
          <a:lstStyle/>
          <a:p>
            <a:r>
              <a:rPr lang="sv-SE" sz="1400" dirty="0"/>
              <a:t>Possible</a:t>
            </a:r>
          </a:p>
        </p:txBody>
      </p:sp>
      <p:sp>
        <p:nvSpPr>
          <p:cNvPr id="22" name="Rectangle 21">
            <a:extLst>
              <a:ext uri="{FF2B5EF4-FFF2-40B4-BE49-F238E27FC236}">
                <a16:creationId xmlns:a16="http://schemas.microsoft.com/office/drawing/2014/main" id="{CBDCF6CA-50FB-4E21-9915-653F34098732}"/>
              </a:ext>
            </a:extLst>
          </p:cNvPr>
          <p:cNvSpPr/>
          <p:nvPr/>
        </p:nvSpPr>
        <p:spPr>
          <a:xfrm>
            <a:off x="366265" y="1527806"/>
            <a:ext cx="234808" cy="243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ctangle 22">
            <a:extLst>
              <a:ext uri="{FF2B5EF4-FFF2-40B4-BE49-F238E27FC236}">
                <a16:creationId xmlns:a16="http://schemas.microsoft.com/office/drawing/2014/main" id="{2214A8E2-FFF1-458C-B1BE-14BD4A89D8F2}"/>
              </a:ext>
            </a:extLst>
          </p:cNvPr>
          <p:cNvSpPr/>
          <p:nvPr/>
        </p:nvSpPr>
        <p:spPr>
          <a:xfrm>
            <a:off x="366265" y="1875179"/>
            <a:ext cx="234808" cy="2438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TextBox 23">
            <a:extLst>
              <a:ext uri="{FF2B5EF4-FFF2-40B4-BE49-F238E27FC236}">
                <a16:creationId xmlns:a16="http://schemas.microsoft.com/office/drawing/2014/main" id="{8DFB8CE9-447A-4C0F-BA08-3E2DC7A701CC}"/>
              </a:ext>
            </a:extLst>
          </p:cNvPr>
          <p:cNvSpPr txBox="1"/>
          <p:nvPr/>
        </p:nvSpPr>
        <p:spPr>
          <a:xfrm rot="16200000">
            <a:off x="4984543" y="1679488"/>
            <a:ext cx="1339173" cy="307777"/>
          </a:xfrm>
          <a:prstGeom prst="rect">
            <a:avLst/>
          </a:prstGeom>
          <a:noFill/>
        </p:spPr>
        <p:txBody>
          <a:bodyPr wrap="square" rtlCol="0">
            <a:spAutoFit/>
          </a:bodyPr>
          <a:lstStyle/>
          <a:p>
            <a:r>
              <a:rPr lang="sv-SE" sz="1400" dirty="0"/>
              <a:t>OOF</a:t>
            </a:r>
          </a:p>
        </p:txBody>
      </p:sp>
    </p:spTree>
    <p:extLst>
      <p:ext uri="{BB962C8B-B14F-4D97-AF65-F5344CB8AC3E}">
        <p14:creationId xmlns:p14="http://schemas.microsoft.com/office/powerpoint/2010/main" val="1232775288"/>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185134-D6F5-4EBC-B438-602A60F78909}"/>
              </a:ext>
            </a:extLst>
          </p:cNvPr>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a:extLst>
              <a:ext uri="{FF2B5EF4-FFF2-40B4-BE49-F238E27FC236}">
                <a16:creationId xmlns:a16="http://schemas.microsoft.com/office/drawing/2014/main" id="{B349A85E-E00C-49C6-94E1-FDBE21283C5C}"/>
              </a:ext>
            </a:extLst>
          </p:cNvPr>
          <p:cNvSpPr>
            <a:spLocks noGrp="1"/>
          </p:cNvSpPr>
          <p:nvPr>
            <p:ph type="title"/>
          </p:nvPr>
        </p:nvSpPr>
        <p:spPr/>
        <p:txBody>
          <a:bodyPr/>
          <a:lstStyle/>
          <a:p>
            <a:r>
              <a:rPr lang="sv-SE" dirty="0"/>
              <a:t>Controller Impacts and Questions</a:t>
            </a:r>
          </a:p>
        </p:txBody>
      </p:sp>
      <p:sp>
        <p:nvSpPr>
          <p:cNvPr id="4" name="Text Placeholder 3">
            <a:extLst>
              <a:ext uri="{FF2B5EF4-FFF2-40B4-BE49-F238E27FC236}">
                <a16:creationId xmlns:a16="http://schemas.microsoft.com/office/drawing/2014/main" id="{6C987EE6-755D-47B6-BE4A-BD97801DDD55}"/>
              </a:ext>
            </a:extLst>
          </p:cNvPr>
          <p:cNvSpPr>
            <a:spLocks noGrp="1"/>
          </p:cNvSpPr>
          <p:nvPr>
            <p:ph type="body" sz="quarter" idx="10"/>
          </p:nvPr>
        </p:nvSpPr>
        <p:spPr/>
        <p:txBody>
          <a:bodyPr>
            <a:normAutofit fontScale="85000" lnSpcReduction="20000"/>
          </a:bodyPr>
          <a:lstStyle/>
          <a:p>
            <a:r>
              <a:rPr lang="en-US" dirty="0"/>
              <a:t>Background</a:t>
            </a:r>
          </a:p>
          <a:p>
            <a:pPr lvl="1"/>
            <a:r>
              <a:rPr lang="en-US" dirty="0"/>
              <a:t>Several 5G sub-cases involve ONAP controllers and may require enhancements in R4/Dublin</a:t>
            </a:r>
          </a:p>
          <a:p>
            <a:pPr lvl="1"/>
            <a:r>
              <a:rPr lang="en-US" dirty="0"/>
              <a:t>There are also some questions since Casablanca about role of the different controllers</a:t>
            </a:r>
          </a:p>
          <a:p>
            <a:r>
              <a:rPr lang="en-US" dirty="0"/>
              <a:t>Design-time</a:t>
            </a:r>
          </a:p>
          <a:p>
            <a:pPr lvl="1"/>
            <a:r>
              <a:rPr lang="en-US" dirty="0"/>
              <a:t>Need tool alignment: CDT -&gt; CDS? When?</a:t>
            </a:r>
          </a:p>
          <a:p>
            <a:pPr lvl="1"/>
            <a:r>
              <a:rPr lang="en-US" dirty="0"/>
              <a:t>Blueprint format improvements: per service blueprints, PNF support, additional device protocols (e g NETCONF/TLS), follow API additions</a:t>
            </a:r>
          </a:p>
          <a:p>
            <a:r>
              <a:rPr lang="en-US" dirty="0"/>
              <a:t>Controller personas and instances</a:t>
            </a:r>
          </a:p>
          <a:p>
            <a:pPr lvl="1"/>
            <a:r>
              <a:rPr lang="en-US" dirty="0"/>
              <a:t>Which personas will be defined in Dublin, how will clients like SO and Policy known which controller instance to use</a:t>
            </a:r>
          </a:p>
          <a:p>
            <a:r>
              <a:rPr lang="en-US" dirty="0"/>
              <a:t>Controller (north-bound) APIs</a:t>
            </a:r>
          </a:p>
          <a:p>
            <a:pPr lvl="1"/>
            <a:r>
              <a:rPr lang="en-US" dirty="0"/>
              <a:t>Existing APIs (GR and LCM) don’t recognize PNF as valid target</a:t>
            </a:r>
          </a:p>
          <a:p>
            <a:pPr lvl="1"/>
            <a:r>
              <a:rPr lang="en-US" dirty="0"/>
              <a:t>New model-driven “self-service API” also being added in Dublin (CCSDK)</a:t>
            </a:r>
          </a:p>
          <a:p>
            <a:pPr lvl="1"/>
            <a:r>
              <a:rPr lang="en-US" dirty="0"/>
              <a:t>Config DB API for PCI</a:t>
            </a:r>
          </a:p>
          <a:p>
            <a:pPr lvl="1"/>
            <a:r>
              <a:rPr lang="en-US" dirty="0"/>
              <a:t>Need to recommend APIs for some use cases: day 1/N configuration, Policy</a:t>
            </a:r>
          </a:p>
          <a:p>
            <a:r>
              <a:rPr lang="en-US" dirty="0"/>
              <a:t>Implementation features</a:t>
            </a:r>
          </a:p>
          <a:p>
            <a:pPr lvl="1"/>
            <a:r>
              <a:rPr lang="en-US" dirty="0"/>
              <a:t>Configurable behavior (onboarded or self-service) supporting multiple protocols (Ansible and NETCONF), different vendors, VNFs and PNFs</a:t>
            </a:r>
          </a:p>
          <a:p>
            <a:pPr lvl="1"/>
            <a:r>
              <a:rPr lang="en-US" dirty="0"/>
              <a:t>Common NETCONF south-bound adapter supporting NETCONF/TLS, YANG 1.1</a:t>
            </a:r>
          </a:p>
          <a:p>
            <a:pPr lvl="1"/>
            <a:r>
              <a:rPr lang="en-US" dirty="0"/>
              <a:t>Configuration database</a:t>
            </a:r>
          </a:p>
          <a:p>
            <a:pPr lvl="1"/>
            <a:r>
              <a:rPr lang="en-US" dirty="0"/>
              <a:t>Operational database</a:t>
            </a:r>
          </a:p>
        </p:txBody>
      </p:sp>
    </p:spTree>
    <p:extLst>
      <p:ext uri="{BB962C8B-B14F-4D97-AF65-F5344CB8AC3E}">
        <p14:creationId xmlns:p14="http://schemas.microsoft.com/office/powerpoint/2010/main" val="148568538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ECE52A-8CA1-4E08-878E-AEA48A65A339}"/>
              </a:ext>
            </a:extLst>
          </p:cNvPr>
          <p:cNvGrpSpPr/>
          <p:nvPr/>
        </p:nvGrpSpPr>
        <p:grpSpPr>
          <a:xfrm>
            <a:off x="311373" y="6346459"/>
            <a:ext cx="2120363" cy="449316"/>
            <a:chOff x="311373" y="5829052"/>
            <a:chExt cx="2120363" cy="449316"/>
          </a:xfrm>
          <a:solidFill>
            <a:srgbClr val="124191"/>
          </a:solidFill>
        </p:grpSpPr>
        <p:sp>
          <p:nvSpPr>
            <p:cNvPr id="5" name="Arrow: Pentagon 4">
              <a:extLst>
                <a:ext uri="{FF2B5EF4-FFF2-40B4-BE49-F238E27FC236}">
                  <a16:creationId xmlns:a16="http://schemas.microsoft.com/office/drawing/2014/main" id="{FE2C4A3E-82C0-4BF6-B96D-79BB9C21756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Chevron 5">
              <a:extLst>
                <a:ext uri="{FF2B5EF4-FFF2-40B4-BE49-F238E27FC236}">
                  <a16:creationId xmlns:a16="http://schemas.microsoft.com/office/drawing/2014/main" id="{76AF1FE0-A6B1-42E6-8B82-E17F2E749D06}"/>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 name="Group 6">
            <a:extLst>
              <a:ext uri="{FF2B5EF4-FFF2-40B4-BE49-F238E27FC236}">
                <a16:creationId xmlns:a16="http://schemas.microsoft.com/office/drawing/2014/main" id="{F28395B0-4E00-41E7-B502-A57ACEE8AC85}"/>
              </a:ext>
            </a:extLst>
          </p:cNvPr>
          <p:cNvGrpSpPr/>
          <p:nvPr/>
        </p:nvGrpSpPr>
        <p:grpSpPr>
          <a:xfrm>
            <a:off x="2481889" y="6344391"/>
            <a:ext cx="2120363" cy="449316"/>
            <a:chOff x="311373" y="5829052"/>
            <a:chExt cx="2120363" cy="449316"/>
          </a:xfrm>
          <a:solidFill>
            <a:srgbClr val="124191"/>
          </a:solidFill>
        </p:grpSpPr>
        <p:sp>
          <p:nvSpPr>
            <p:cNvPr id="8" name="Arrow: Pentagon 7">
              <a:extLst>
                <a:ext uri="{FF2B5EF4-FFF2-40B4-BE49-F238E27FC236}">
                  <a16:creationId xmlns:a16="http://schemas.microsoft.com/office/drawing/2014/main" id="{74188474-29F7-4E03-B5D8-782EEF163265}"/>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Chevron 8">
              <a:extLst>
                <a:ext uri="{FF2B5EF4-FFF2-40B4-BE49-F238E27FC236}">
                  <a16:creationId xmlns:a16="http://schemas.microsoft.com/office/drawing/2014/main" id="{59055658-71A4-4531-AD9A-4E45AE2D3019}"/>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 name="Group 9">
            <a:extLst>
              <a:ext uri="{FF2B5EF4-FFF2-40B4-BE49-F238E27FC236}">
                <a16:creationId xmlns:a16="http://schemas.microsoft.com/office/drawing/2014/main" id="{AE9506C8-4153-4BB4-9B46-8C44A4CD7807}"/>
              </a:ext>
            </a:extLst>
          </p:cNvPr>
          <p:cNvGrpSpPr/>
          <p:nvPr/>
        </p:nvGrpSpPr>
        <p:grpSpPr>
          <a:xfrm>
            <a:off x="4716867" y="6344391"/>
            <a:ext cx="2120363" cy="449316"/>
            <a:chOff x="311373" y="5829052"/>
            <a:chExt cx="2120363" cy="449316"/>
          </a:xfrm>
          <a:solidFill>
            <a:srgbClr val="124191"/>
          </a:solidFill>
        </p:grpSpPr>
        <p:sp>
          <p:nvSpPr>
            <p:cNvPr id="11" name="Arrow: Pentagon 10">
              <a:extLst>
                <a:ext uri="{FF2B5EF4-FFF2-40B4-BE49-F238E27FC236}">
                  <a16:creationId xmlns:a16="http://schemas.microsoft.com/office/drawing/2014/main" id="{D9DD2761-8F2D-4B77-8D6A-2E4204D707F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Chevron 11">
              <a:extLst>
                <a:ext uri="{FF2B5EF4-FFF2-40B4-BE49-F238E27FC236}">
                  <a16:creationId xmlns:a16="http://schemas.microsoft.com/office/drawing/2014/main" id="{0B6222E2-9A9D-4AA1-AD5D-12CE543E35AB}"/>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 name="Group 12">
            <a:extLst>
              <a:ext uri="{FF2B5EF4-FFF2-40B4-BE49-F238E27FC236}">
                <a16:creationId xmlns:a16="http://schemas.microsoft.com/office/drawing/2014/main" id="{A0D3BC71-D698-40A7-9B31-8FE498AD9F6F}"/>
              </a:ext>
            </a:extLst>
          </p:cNvPr>
          <p:cNvGrpSpPr/>
          <p:nvPr/>
        </p:nvGrpSpPr>
        <p:grpSpPr>
          <a:xfrm>
            <a:off x="311373" y="5829052"/>
            <a:ext cx="2120363" cy="449316"/>
            <a:chOff x="311373" y="5829052"/>
            <a:chExt cx="2120363" cy="449316"/>
          </a:xfrm>
        </p:grpSpPr>
        <p:sp>
          <p:nvSpPr>
            <p:cNvPr id="14" name="Arrow: Pentagon 13">
              <a:extLst>
                <a:ext uri="{FF2B5EF4-FFF2-40B4-BE49-F238E27FC236}">
                  <a16:creationId xmlns:a16="http://schemas.microsoft.com/office/drawing/2014/main" id="{A6B12A0E-89EF-487D-BAA2-DD8AC0AD1DB9}"/>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Chevron 14">
              <a:extLst>
                <a:ext uri="{FF2B5EF4-FFF2-40B4-BE49-F238E27FC236}">
                  <a16:creationId xmlns:a16="http://schemas.microsoft.com/office/drawing/2014/main" id="{2FA3E01F-9958-4DCD-A781-622D4B7E56F6}"/>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6" name="Group 15">
            <a:extLst>
              <a:ext uri="{FF2B5EF4-FFF2-40B4-BE49-F238E27FC236}">
                <a16:creationId xmlns:a16="http://schemas.microsoft.com/office/drawing/2014/main" id="{79C4D8EA-6B52-461F-9AA2-9268E1B0DEB8}"/>
              </a:ext>
            </a:extLst>
          </p:cNvPr>
          <p:cNvGrpSpPr/>
          <p:nvPr/>
        </p:nvGrpSpPr>
        <p:grpSpPr>
          <a:xfrm>
            <a:off x="2485059" y="5829052"/>
            <a:ext cx="2120363" cy="449316"/>
            <a:chOff x="311373" y="5829052"/>
            <a:chExt cx="2120363" cy="449316"/>
          </a:xfrm>
        </p:grpSpPr>
        <p:sp>
          <p:nvSpPr>
            <p:cNvPr id="17" name="Arrow: Pentagon 16">
              <a:extLst>
                <a:ext uri="{FF2B5EF4-FFF2-40B4-BE49-F238E27FC236}">
                  <a16:creationId xmlns:a16="http://schemas.microsoft.com/office/drawing/2014/main" id="{402B309F-6229-460D-84D0-EDF8DF8DB52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Chevron 17">
              <a:extLst>
                <a:ext uri="{FF2B5EF4-FFF2-40B4-BE49-F238E27FC236}">
                  <a16:creationId xmlns:a16="http://schemas.microsoft.com/office/drawing/2014/main" id="{6B78D939-FC39-48FF-A3B5-BCDA36AE16B1}"/>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2838BD8C-DBBD-491D-8227-BE57C66ED7C0}"/>
              </a:ext>
            </a:extLst>
          </p:cNvPr>
          <p:cNvGrpSpPr/>
          <p:nvPr/>
        </p:nvGrpSpPr>
        <p:grpSpPr>
          <a:xfrm>
            <a:off x="4729406" y="5829052"/>
            <a:ext cx="2120363" cy="449316"/>
            <a:chOff x="311373" y="5829052"/>
            <a:chExt cx="2120363" cy="449316"/>
          </a:xfrm>
        </p:grpSpPr>
        <p:sp>
          <p:nvSpPr>
            <p:cNvPr id="20" name="Arrow: Pentagon 19">
              <a:extLst>
                <a:ext uri="{FF2B5EF4-FFF2-40B4-BE49-F238E27FC236}">
                  <a16:creationId xmlns:a16="http://schemas.microsoft.com/office/drawing/2014/main" id="{16D6553B-BCFD-4BCC-AEBF-F5CD25F32FB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Chevron 20">
              <a:extLst>
                <a:ext uri="{FF2B5EF4-FFF2-40B4-BE49-F238E27FC236}">
                  <a16:creationId xmlns:a16="http://schemas.microsoft.com/office/drawing/2014/main" id="{3C7A00DB-3385-4E18-A58F-8FD0F0194EFE}"/>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5E40F62A-B90A-46B0-AD59-69273687E828}"/>
              </a:ext>
            </a:extLst>
          </p:cNvPr>
          <p:cNvGrpSpPr/>
          <p:nvPr/>
        </p:nvGrpSpPr>
        <p:grpSpPr>
          <a:xfrm>
            <a:off x="-5269" y="-13353"/>
            <a:ext cx="9149269" cy="6865687"/>
            <a:chOff x="-5269" y="-13353"/>
            <a:chExt cx="9149269" cy="6865687"/>
          </a:xfrm>
        </p:grpSpPr>
        <p:sp>
          <p:nvSpPr>
            <p:cNvPr id="23" name="Rectangle 22">
              <a:extLst>
                <a:ext uri="{FF2B5EF4-FFF2-40B4-BE49-F238E27FC236}">
                  <a16:creationId xmlns:a16="http://schemas.microsoft.com/office/drawing/2014/main" id="{CF34CE88-09E9-4220-BD08-F0F0F87CA33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TextBox 23">
              <a:extLst>
                <a:ext uri="{FF2B5EF4-FFF2-40B4-BE49-F238E27FC236}">
                  <a16:creationId xmlns:a16="http://schemas.microsoft.com/office/drawing/2014/main" id="{682A402E-0752-4EC3-90E0-FAC9A9305A64}"/>
                </a:ext>
              </a:extLst>
            </p:cNvPr>
            <p:cNvSpPr txBox="1"/>
            <p:nvPr/>
          </p:nvSpPr>
          <p:spPr>
            <a:xfrm>
              <a:off x="1204349" y="-13353"/>
              <a:ext cx="671478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 &amp; Onboarding Overview</a:t>
              </a:r>
            </a:p>
          </p:txBody>
        </p:sp>
        <p:sp>
          <p:nvSpPr>
            <p:cNvPr id="25" name="Rectangle 24">
              <a:extLst>
                <a:ext uri="{FF2B5EF4-FFF2-40B4-BE49-F238E27FC236}">
                  <a16:creationId xmlns:a16="http://schemas.microsoft.com/office/drawing/2014/main" id="{DEDAE32C-78ED-4EE8-B2DE-E62EAEED8D57}"/>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6" name="Rectangle 25">
            <a:extLst>
              <a:ext uri="{FF2B5EF4-FFF2-40B4-BE49-F238E27FC236}">
                <a16:creationId xmlns:a16="http://schemas.microsoft.com/office/drawing/2014/main" id="{C12C2B52-82A2-4B61-BDF5-2599C7289883}"/>
              </a:ext>
            </a:extLst>
          </p:cNvPr>
          <p:cNvSpPr/>
          <p:nvPr/>
        </p:nvSpPr>
        <p:spPr>
          <a:xfrm>
            <a:off x="37683" y="1102934"/>
            <a:ext cx="1705375" cy="45776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58FB186D-C503-4BD5-93BC-62A2704A8A35}"/>
              </a:ext>
            </a:extLst>
          </p:cNvPr>
          <p:cNvGrpSpPr/>
          <p:nvPr/>
        </p:nvGrpSpPr>
        <p:grpSpPr>
          <a:xfrm>
            <a:off x="218283" y="1337195"/>
            <a:ext cx="1461682" cy="635148"/>
            <a:chOff x="2335426" y="2514837"/>
            <a:chExt cx="1589451" cy="825263"/>
          </a:xfrm>
        </p:grpSpPr>
        <p:sp>
          <p:nvSpPr>
            <p:cNvPr id="28" name="Rectangle: Rounded Corners 27">
              <a:extLst>
                <a:ext uri="{FF2B5EF4-FFF2-40B4-BE49-F238E27FC236}">
                  <a16:creationId xmlns:a16="http://schemas.microsoft.com/office/drawing/2014/main" id="{D6A87D4A-B599-4C02-8594-0DD67893DD9C}"/>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9" name="TextBox 28">
              <a:extLst>
                <a:ext uri="{FF2B5EF4-FFF2-40B4-BE49-F238E27FC236}">
                  <a16:creationId xmlns:a16="http://schemas.microsoft.com/office/drawing/2014/main" id="{343DE7A1-F8B0-4525-972C-4B61FF0349F4}"/>
                </a:ext>
              </a:extLst>
            </p:cNvPr>
            <p:cNvSpPr txBox="1"/>
            <p:nvPr/>
          </p:nvSpPr>
          <p:spPr>
            <a:xfrm>
              <a:off x="2612649" y="2515513"/>
              <a:ext cx="1017557"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PNF</a:t>
              </a:r>
            </a:p>
            <a:p>
              <a:pPr algn="ctr"/>
              <a:r>
                <a:rPr lang="en-US" sz="1600" b="1" dirty="0">
                  <a:solidFill>
                    <a:srgbClr val="0000CC"/>
                  </a:solidFill>
                  <a:effectLst>
                    <a:outerShdw blurRad="50800" dist="50800" dir="5400000" algn="ctr" rotWithShape="0">
                      <a:srgbClr val="FF3300"/>
                    </a:outerShdw>
                  </a:effectLst>
                </a:rPr>
                <a:t>Descriptor</a:t>
              </a:r>
            </a:p>
          </p:txBody>
        </p:sp>
      </p:grpSp>
      <p:pic>
        <p:nvPicPr>
          <p:cNvPr id="30" name="Picture 2" descr="C:\Users\cheung\AppData\Local\Temp\SNAGHTML648e60b.PNG">
            <a:extLst>
              <a:ext uri="{FF2B5EF4-FFF2-40B4-BE49-F238E27FC236}">
                <a16:creationId xmlns:a16="http://schemas.microsoft.com/office/drawing/2014/main" id="{9C0A7FB9-1A64-45AC-B69B-AB97BA6B8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148726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5FEEF371-25C2-4D1B-AFC0-DC0269949A16}"/>
              </a:ext>
            </a:extLst>
          </p:cNvPr>
          <p:cNvGrpSpPr/>
          <p:nvPr/>
        </p:nvGrpSpPr>
        <p:grpSpPr>
          <a:xfrm>
            <a:off x="193394" y="2088380"/>
            <a:ext cx="1461682" cy="635148"/>
            <a:chOff x="2335426" y="2514837"/>
            <a:chExt cx="1589451" cy="825263"/>
          </a:xfrm>
        </p:grpSpPr>
        <p:sp>
          <p:nvSpPr>
            <p:cNvPr id="32" name="Rectangle: Rounded Corners 31">
              <a:extLst>
                <a:ext uri="{FF2B5EF4-FFF2-40B4-BE49-F238E27FC236}">
                  <a16:creationId xmlns:a16="http://schemas.microsoft.com/office/drawing/2014/main" id="{E45216A0-0DA3-489F-B3FF-FE3851EFA10D}"/>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3" name="TextBox 32">
              <a:extLst>
                <a:ext uri="{FF2B5EF4-FFF2-40B4-BE49-F238E27FC236}">
                  <a16:creationId xmlns:a16="http://schemas.microsoft.com/office/drawing/2014/main" id="{373AEF6D-94A5-428B-91F6-8CD596CE61DF}"/>
                </a:ext>
              </a:extLst>
            </p:cNvPr>
            <p:cNvSpPr txBox="1"/>
            <p:nvPr/>
          </p:nvSpPr>
          <p:spPr>
            <a:xfrm>
              <a:off x="2465246" y="2529491"/>
              <a:ext cx="1312365"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NF</a:t>
              </a:r>
            </a:p>
            <a:p>
              <a:pPr algn="ctr"/>
              <a:r>
                <a:rPr lang="en-US" sz="1600" b="1" dirty="0">
                  <a:solidFill>
                    <a:srgbClr val="0000CC"/>
                  </a:solidFill>
                  <a:effectLst>
                    <a:outerShdw blurRad="50800" dist="50800" dir="5400000" algn="ctr" rotWithShape="0">
                      <a:srgbClr val="FF3300"/>
                    </a:outerShdw>
                  </a:effectLst>
                </a:rPr>
                <a:t>Registration</a:t>
              </a:r>
            </a:p>
          </p:txBody>
        </p:sp>
      </p:grpSp>
      <p:pic>
        <p:nvPicPr>
          <p:cNvPr id="34" name="Picture 2" descr="C:\Users\cheung\AppData\Local\Temp\SNAGHTML648e60b.PNG">
            <a:extLst>
              <a:ext uri="{FF2B5EF4-FFF2-40B4-BE49-F238E27FC236}">
                <a16:creationId xmlns:a16="http://schemas.microsoft.com/office/drawing/2014/main" id="{6D7FA026-E8D0-4E12-B05B-6AD099B31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2236989"/>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7B9A84AC-C3AD-48B2-98BD-8956F0AEFD2B}"/>
              </a:ext>
            </a:extLst>
          </p:cNvPr>
          <p:cNvGrpSpPr/>
          <p:nvPr/>
        </p:nvGrpSpPr>
        <p:grpSpPr>
          <a:xfrm>
            <a:off x="457465" y="2710968"/>
            <a:ext cx="1240327" cy="584775"/>
            <a:chOff x="645033" y="2821529"/>
            <a:chExt cx="1420261" cy="584775"/>
          </a:xfrm>
        </p:grpSpPr>
        <p:sp>
          <p:nvSpPr>
            <p:cNvPr id="36" name="Rectangle: Rounded Corners 35">
              <a:extLst>
                <a:ext uri="{FF2B5EF4-FFF2-40B4-BE49-F238E27FC236}">
                  <a16:creationId xmlns:a16="http://schemas.microsoft.com/office/drawing/2014/main" id="{45F89669-AC59-468C-8936-FC13B63754C3}"/>
                </a:ext>
              </a:extLst>
            </p:cNvPr>
            <p:cNvSpPr/>
            <p:nvPr/>
          </p:nvSpPr>
          <p:spPr>
            <a:xfrm>
              <a:off x="645033" y="2904406"/>
              <a:ext cx="1420261" cy="49619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7" name="TextBox 36">
              <a:extLst>
                <a:ext uri="{FF2B5EF4-FFF2-40B4-BE49-F238E27FC236}">
                  <a16:creationId xmlns:a16="http://schemas.microsoft.com/office/drawing/2014/main" id="{9B913292-0C77-4C59-873D-3493699081D7}"/>
                </a:ext>
              </a:extLst>
            </p:cNvPr>
            <p:cNvSpPr txBox="1"/>
            <p:nvPr/>
          </p:nvSpPr>
          <p:spPr>
            <a:xfrm>
              <a:off x="922414" y="2821529"/>
              <a:ext cx="849912"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PM</a:t>
              </a:r>
            </a:p>
            <a:p>
              <a:pPr algn="ctr"/>
              <a:r>
                <a:rPr lang="en-US" sz="1600" b="1" dirty="0">
                  <a:solidFill>
                    <a:srgbClr val="0000CC"/>
                  </a:solidFill>
                  <a:effectLst>
                    <a:outerShdw blurRad="50800" dist="50800" dir="5400000" algn="ctr" rotWithShape="0">
                      <a:srgbClr val="FF3300"/>
                    </a:outerShdw>
                  </a:effectLst>
                </a:rPr>
                <a:t>Schema</a:t>
              </a:r>
            </a:p>
          </p:txBody>
        </p:sp>
      </p:grpSp>
      <p:grpSp>
        <p:nvGrpSpPr>
          <p:cNvPr id="38" name="Group 37">
            <a:extLst>
              <a:ext uri="{FF2B5EF4-FFF2-40B4-BE49-F238E27FC236}">
                <a16:creationId xmlns:a16="http://schemas.microsoft.com/office/drawing/2014/main" id="{1F9BAC11-0FAA-4E58-95C9-265410D9389D}"/>
              </a:ext>
            </a:extLst>
          </p:cNvPr>
          <p:cNvGrpSpPr/>
          <p:nvPr/>
        </p:nvGrpSpPr>
        <p:grpSpPr>
          <a:xfrm>
            <a:off x="174191" y="3460915"/>
            <a:ext cx="1487713" cy="635147"/>
            <a:chOff x="2335426" y="2514837"/>
            <a:chExt cx="1703535" cy="825263"/>
          </a:xfrm>
        </p:grpSpPr>
        <p:sp>
          <p:nvSpPr>
            <p:cNvPr id="39" name="Rectangle: Rounded Corners 38">
              <a:extLst>
                <a:ext uri="{FF2B5EF4-FFF2-40B4-BE49-F238E27FC236}">
                  <a16:creationId xmlns:a16="http://schemas.microsoft.com/office/drawing/2014/main" id="{8AEFF52B-42A1-4573-A541-26A65D383E3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CE296CAC-9453-4A72-BCAD-054E6F3B552B}"/>
                </a:ext>
              </a:extLst>
            </p:cNvPr>
            <p:cNvSpPr txBox="1"/>
            <p:nvPr/>
          </p:nvSpPr>
          <p:spPr>
            <a:xfrm>
              <a:off x="2512785" y="2528408"/>
              <a:ext cx="1353576"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Informational</a:t>
              </a:r>
            </a:p>
            <a:p>
              <a:pPr algn="ctr"/>
              <a:r>
                <a:rPr lang="en-US" sz="1600" b="1" dirty="0">
                  <a:solidFill>
                    <a:srgbClr val="0000CC"/>
                  </a:solidFill>
                  <a:effectLst>
                    <a:outerShdw blurRad="50800" dist="50800" dir="5400000" algn="ctr" rotWithShape="0">
                      <a:srgbClr val="FF3300"/>
                    </a:outerShdw>
                  </a:effectLst>
                </a:rPr>
                <a:t>Artifacts</a:t>
              </a:r>
            </a:p>
          </p:txBody>
        </p:sp>
      </p:grpSp>
      <p:grpSp>
        <p:nvGrpSpPr>
          <p:cNvPr id="41" name="Group 40">
            <a:extLst>
              <a:ext uri="{FF2B5EF4-FFF2-40B4-BE49-F238E27FC236}">
                <a16:creationId xmlns:a16="http://schemas.microsoft.com/office/drawing/2014/main" id="{3D57695E-2527-46C0-9921-995C797C092E}"/>
              </a:ext>
            </a:extLst>
          </p:cNvPr>
          <p:cNvGrpSpPr/>
          <p:nvPr/>
        </p:nvGrpSpPr>
        <p:grpSpPr>
          <a:xfrm>
            <a:off x="174190" y="4200509"/>
            <a:ext cx="1487713" cy="635147"/>
            <a:chOff x="2335426" y="2514837"/>
            <a:chExt cx="1703535" cy="825263"/>
          </a:xfrm>
        </p:grpSpPr>
        <p:sp>
          <p:nvSpPr>
            <p:cNvPr id="42" name="Rectangle: Rounded Corners 41">
              <a:extLst>
                <a:ext uri="{FF2B5EF4-FFF2-40B4-BE49-F238E27FC236}">
                  <a16:creationId xmlns:a16="http://schemas.microsoft.com/office/drawing/2014/main" id="{1EFF956D-2EAB-4976-8C2B-05371263705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42">
              <a:extLst>
                <a:ext uri="{FF2B5EF4-FFF2-40B4-BE49-F238E27FC236}">
                  <a16:creationId xmlns:a16="http://schemas.microsoft.com/office/drawing/2014/main" id="{C05D4CFC-692E-4408-9823-F379BE6CFCAB}"/>
                </a:ext>
              </a:extLst>
            </p:cNvPr>
            <p:cNvSpPr txBox="1"/>
            <p:nvPr/>
          </p:nvSpPr>
          <p:spPr>
            <a:xfrm>
              <a:off x="2515897" y="2528408"/>
              <a:ext cx="134735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Configuration</a:t>
              </a:r>
            </a:p>
            <a:p>
              <a:pPr algn="ctr"/>
              <a:r>
                <a:rPr lang="en-US" sz="1600" b="1" dirty="0">
                  <a:solidFill>
                    <a:srgbClr val="0000CC"/>
                  </a:solidFill>
                  <a:effectLst>
                    <a:outerShdw blurRad="50800" dist="50800" dir="5400000" algn="ctr" rotWithShape="0">
                      <a:srgbClr val="FF3300"/>
                    </a:outerShdw>
                  </a:effectLst>
                </a:rPr>
                <a:t>Files</a:t>
              </a:r>
            </a:p>
          </p:txBody>
        </p:sp>
      </p:grpSp>
      <p:pic>
        <p:nvPicPr>
          <p:cNvPr id="44" name="Picture 2" descr="C:\Users\cheung\AppData\Local\Temp\SNAGHTML648e60b.PNG">
            <a:extLst>
              <a:ext uri="{FF2B5EF4-FFF2-40B4-BE49-F238E27FC236}">
                <a16:creationId xmlns:a16="http://schemas.microsoft.com/office/drawing/2014/main" id="{7EB75416-2C1C-4BE7-9318-18018851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3606596"/>
            <a:ext cx="285066" cy="31296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cheung\AppData\Local\Temp\SNAGHTML648e60b.PNG">
            <a:extLst>
              <a:ext uri="{FF2B5EF4-FFF2-40B4-BE49-F238E27FC236}">
                <a16:creationId xmlns:a16="http://schemas.microsoft.com/office/drawing/2014/main" id="{9B841AAD-BF52-4A1B-9D95-655D03858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4356317"/>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a:extLst>
              <a:ext uri="{FF2B5EF4-FFF2-40B4-BE49-F238E27FC236}">
                <a16:creationId xmlns:a16="http://schemas.microsoft.com/office/drawing/2014/main" id="{3689EEEA-83D7-4CCE-8649-5658F3458B40}"/>
              </a:ext>
            </a:extLst>
          </p:cNvPr>
          <p:cNvGrpSpPr/>
          <p:nvPr/>
        </p:nvGrpSpPr>
        <p:grpSpPr>
          <a:xfrm>
            <a:off x="160594" y="4940104"/>
            <a:ext cx="1487713" cy="635147"/>
            <a:chOff x="2335426" y="2514837"/>
            <a:chExt cx="1703535" cy="825263"/>
          </a:xfrm>
        </p:grpSpPr>
        <p:sp>
          <p:nvSpPr>
            <p:cNvPr id="47" name="Rectangle: Rounded Corners 46">
              <a:extLst>
                <a:ext uri="{FF2B5EF4-FFF2-40B4-BE49-F238E27FC236}">
                  <a16:creationId xmlns:a16="http://schemas.microsoft.com/office/drawing/2014/main" id="{D0317BCB-7BA9-41D5-B611-CC0B9E5D670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8" name="TextBox 47">
              <a:extLst>
                <a:ext uri="{FF2B5EF4-FFF2-40B4-BE49-F238E27FC236}">
                  <a16:creationId xmlns:a16="http://schemas.microsoft.com/office/drawing/2014/main" id="{7C001A97-F244-4071-9B9C-16CDF6B80DA8}"/>
                </a:ext>
              </a:extLst>
            </p:cNvPr>
            <p:cNvSpPr txBox="1"/>
            <p:nvPr/>
          </p:nvSpPr>
          <p:spPr>
            <a:xfrm>
              <a:off x="2705566" y="2528408"/>
              <a:ext cx="968022"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Ansible</a:t>
              </a:r>
            </a:p>
            <a:p>
              <a:pPr algn="ctr"/>
              <a:r>
                <a:rPr lang="en-US" sz="1600" b="1" dirty="0">
                  <a:solidFill>
                    <a:srgbClr val="0000CC"/>
                  </a:solidFill>
                  <a:effectLst>
                    <a:outerShdw blurRad="50800" dist="50800" dir="5400000" algn="ctr" rotWithShape="0">
                      <a:srgbClr val="FF3300"/>
                    </a:outerShdw>
                  </a:effectLst>
                </a:rPr>
                <a:t>Playbook</a:t>
              </a:r>
            </a:p>
          </p:txBody>
        </p:sp>
      </p:grpSp>
      <p:pic>
        <p:nvPicPr>
          <p:cNvPr id="49" name="Picture 2" descr="C:\Users\cheung\AppData\Local\Temp\SNAGHTML648e60b.PNG">
            <a:extLst>
              <a:ext uri="{FF2B5EF4-FFF2-40B4-BE49-F238E27FC236}">
                <a16:creationId xmlns:a16="http://schemas.microsoft.com/office/drawing/2014/main" id="{52B6D471-875D-496E-855A-8F23FCECF9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5" y="510603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a:extLst>
              <a:ext uri="{FF2B5EF4-FFF2-40B4-BE49-F238E27FC236}">
                <a16:creationId xmlns:a16="http://schemas.microsoft.com/office/drawing/2014/main" id="{5182E3CA-80DE-43FC-849A-D8D0CAFA9ABD}"/>
              </a:ext>
            </a:extLst>
          </p:cNvPr>
          <p:cNvGrpSpPr/>
          <p:nvPr/>
        </p:nvGrpSpPr>
        <p:grpSpPr>
          <a:xfrm>
            <a:off x="5287942" y="3441738"/>
            <a:ext cx="1230095" cy="747476"/>
            <a:chOff x="2582119" y="2514837"/>
            <a:chExt cx="1342758" cy="825263"/>
          </a:xfrm>
        </p:grpSpPr>
        <p:sp>
          <p:nvSpPr>
            <p:cNvPr id="51" name="Rectangle: Rounded Corners 50">
              <a:extLst>
                <a:ext uri="{FF2B5EF4-FFF2-40B4-BE49-F238E27FC236}">
                  <a16:creationId xmlns:a16="http://schemas.microsoft.com/office/drawing/2014/main" id="{2C0EF796-86DB-46CF-8902-3FD42C68A2FC}"/>
                </a:ext>
              </a:extLst>
            </p:cNvPr>
            <p:cNvSpPr/>
            <p:nvPr/>
          </p:nvSpPr>
          <p:spPr>
            <a:xfrm>
              <a:off x="2582119" y="2514837"/>
              <a:ext cx="1342758"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7AC2B7F-6E75-4305-AF60-F3438DDABEBA}"/>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53" name="Group 52">
            <a:extLst>
              <a:ext uri="{FF2B5EF4-FFF2-40B4-BE49-F238E27FC236}">
                <a16:creationId xmlns:a16="http://schemas.microsoft.com/office/drawing/2014/main" id="{6ACCA2CE-8545-4E13-92E0-EE3352D324A7}"/>
              </a:ext>
            </a:extLst>
          </p:cNvPr>
          <p:cNvGrpSpPr/>
          <p:nvPr/>
        </p:nvGrpSpPr>
        <p:grpSpPr>
          <a:xfrm>
            <a:off x="5203687" y="3420611"/>
            <a:ext cx="413813" cy="473659"/>
            <a:chOff x="1212463" y="2713512"/>
            <a:chExt cx="789661" cy="903864"/>
          </a:xfrm>
        </p:grpSpPr>
        <p:sp>
          <p:nvSpPr>
            <p:cNvPr id="54" name="Rectangle: Rounded Corners 53">
              <a:extLst>
                <a:ext uri="{FF2B5EF4-FFF2-40B4-BE49-F238E27FC236}">
                  <a16:creationId xmlns:a16="http://schemas.microsoft.com/office/drawing/2014/main" id="{4937C1BE-3CDE-4B3D-A4F6-207DF363998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Picture 54">
              <a:extLst>
                <a:ext uri="{FF2B5EF4-FFF2-40B4-BE49-F238E27FC236}">
                  <a16:creationId xmlns:a16="http://schemas.microsoft.com/office/drawing/2014/main" id="{801E4FAB-31B5-4508-BA63-760437A9A29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56" name="Hexagon 55">
            <a:extLst>
              <a:ext uri="{FF2B5EF4-FFF2-40B4-BE49-F238E27FC236}">
                <a16:creationId xmlns:a16="http://schemas.microsoft.com/office/drawing/2014/main" id="{4548C1DB-8B8F-4897-8129-973AC439009B}"/>
              </a:ext>
            </a:extLst>
          </p:cNvPr>
          <p:cNvSpPr/>
          <p:nvPr/>
        </p:nvSpPr>
        <p:spPr>
          <a:xfrm>
            <a:off x="3850347" y="3427356"/>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2CE670FE-26DC-4472-B78B-530C706F5508}"/>
              </a:ext>
            </a:extLst>
          </p:cNvPr>
          <p:cNvSpPr txBox="1"/>
          <p:nvPr/>
        </p:nvSpPr>
        <p:spPr>
          <a:xfrm>
            <a:off x="3813486" y="3584402"/>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58" name="TextBox 57">
            <a:extLst>
              <a:ext uri="{FF2B5EF4-FFF2-40B4-BE49-F238E27FC236}">
                <a16:creationId xmlns:a16="http://schemas.microsoft.com/office/drawing/2014/main" id="{C3EBFF48-BA8F-46BE-BE7F-065CF3C061D4}"/>
              </a:ext>
            </a:extLst>
          </p:cNvPr>
          <p:cNvSpPr txBox="1"/>
          <p:nvPr/>
        </p:nvSpPr>
        <p:spPr>
          <a:xfrm>
            <a:off x="3238264" y="3980511"/>
            <a:ext cx="981102" cy="646331"/>
          </a:xfrm>
          <a:prstGeom prst="rect">
            <a:avLst/>
          </a:prstGeom>
          <a:noFill/>
        </p:spPr>
        <p:txBody>
          <a:bodyPr wrap="none" rtlCol="0">
            <a:spAutoFit/>
          </a:bodyPr>
          <a:lstStyle/>
          <a:p>
            <a:r>
              <a:rPr lang="en-US" sz="1200" b="1" dirty="0">
                <a:solidFill>
                  <a:srgbClr val="0000CC"/>
                </a:solidFill>
              </a:rPr>
              <a:t>PNF</a:t>
            </a:r>
          </a:p>
          <a:p>
            <a:r>
              <a:rPr lang="en-US" sz="1200" b="1" dirty="0">
                <a:solidFill>
                  <a:srgbClr val="0000CC"/>
                </a:solidFill>
              </a:rPr>
              <a:t>Onboarding </a:t>
            </a:r>
          </a:p>
          <a:p>
            <a:r>
              <a:rPr lang="en-US" sz="1200" b="1" dirty="0">
                <a:solidFill>
                  <a:srgbClr val="0000CC"/>
                </a:solidFill>
              </a:rPr>
              <a:t>Package</a:t>
            </a:r>
          </a:p>
        </p:txBody>
      </p:sp>
      <p:sp>
        <p:nvSpPr>
          <p:cNvPr id="59" name="TextBox 58">
            <a:extLst>
              <a:ext uri="{FF2B5EF4-FFF2-40B4-BE49-F238E27FC236}">
                <a16:creationId xmlns:a16="http://schemas.microsoft.com/office/drawing/2014/main" id="{E2446BD8-E1D9-40B2-87DD-3E7B8A32EE03}"/>
              </a:ext>
            </a:extLst>
          </p:cNvPr>
          <p:cNvSpPr txBox="1"/>
          <p:nvPr/>
        </p:nvSpPr>
        <p:spPr>
          <a:xfrm>
            <a:off x="4255370" y="4139888"/>
            <a:ext cx="920637" cy="461665"/>
          </a:xfrm>
          <a:prstGeom prst="rect">
            <a:avLst/>
          </a:prstGeom>
          <a:noFill/>
        </p:spPr>
        <p:txBody>
          <a:bodyPr wrap="none" rtlCol="0">
            <a:spAutoFit/>
          </a:bodyPr>
          <a:lstStyle/>
          <a:p>
            <a:r>
              <a:rPr lang="en-US" sz="1200" b="1" dirty="0">
                <a:solidFill>
                  <a:srgbClr val="0000CC"/>
                </a:solidFill>
              </a:rPr>
              <a:t>+VENDOR </a:t>
            </a:r>
          </a:p>
          <a:p>
            <a:r>
              <a:rPr lang="en-US" sz="1200" b="1" dirty="0">
                <a:solidFill>
                  <a:srgbClr val="0000CC"/>
                </a:solidFill>
              </a:rPr>
              <a:t>META DATA</a:t>
            </a:r>
          </a:p>
        </p:txBody>
      </p:sp>
      <p:grpSp>
        <p:nvGrpSpPr>
          <p:cNvPr id="60" name="Group 59">
            <a:extLst>
              <a:ext uri="{FF2B5EF4-FFF2-40B4-BE49-F238E27FC236}">
                <a16:creationId xmlns:a16="http://schemas.microsoft.com/office/drawing/2014/main" id="{4C6428C4-ED3A-4832-9FCA-62DBE68C4BBF}"/>
              </a:ext>
            </a:extLst>
          </p:cNvPr>
          <p:cNvGrpSpPr/>
          <p:nvPr/>
        </p:nvGrpSpPr>
        <p:grpSpPr>
          <a:xfrm>
            <a:off x="3874071" y="2627148"/>
            <a:ext cx="1276410" cy="747477"/>
            <a:chOff x="2335427" y="2514837"/>
            <a:chExt cx="1276410" cy="825263"/>
          </a:xfrm>
        </p:grpSpPr>
        <p:sp>
          <p:nvSpPr>
            <p:cNvPr id="61" name="Rectangle: Rounded Corners 60">
              <a:extLst>
                <a:ext uri="{FF2B5EF4-FFF2-40B4-BE49-F238E27FC236}">
                  <a16:creationId xmlns:a16="http://schemas.microsoft.com/office/drawing/2014/main" id="{A9780E2B-BC0E-46E6-905D-DB5C5BDBCA01}"/>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D493C0E4-449F-435A-A5E8-8E8681AD6629}"/>
                </a:ext>
              </a:extLst>
            </p:cNvPr>
            <p:cNvSpPr txBox="1"/>
            <p:nvPr/>
          </p:nvSpPr>
          <p:spPr>
            <a:xfrm>
              <a:off x="2877720" y="2691183"/>
              <a:ext cx="604654"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p:txBody>
        </p:sp>
      </p:grpSp>
      <p:pic>
        <p:nvPicPr>
          <p:cNvPr id="63" name="Picture 2" descr="C:\Users\cheung\AppData\Local\Temp\SNAGHTML1da75636.PNG">
            <a:extLst>
              <a:ext uri="{FF2B5EF4-FFF2-40B4-BE49-F238E27FC236}">
                <a16:creationId xmlns:a16="http://schemas.microsoft.com/office/drawing/2014/main" id="{C5C5FC78-8593-45D4-887B-BC0E54AEF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033" y="2710511"/>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64" name="Hexagon 63">
            <a:extLst>
              <a:ext uri="{FF2B5EF4-FFF2-40B4-BE49-F238E27FC236}">
                <a16:creationId xmlns:a16="http://schemas.microsoft.com/office/drawing/2014/main" id="{C6DBEFF6-53F9-49BC-922F-4E1EBE45AA13}"/>
              </a:ext>
            </a:extLst>
          </p:cNvPr>
          <p:cNvSpPr/>
          <p:nvPr/>
        </p:nvSpPr>
        <p:spPr>
          <a:xfrm>
            <a:off x="1826688" y="3415844"/>
            <a:ext cx="1550058"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837B28BA-698A-41F1-98F7-003E8FE283AB}"/>
              </a:ext>
            </a:extLst>
          </p:cNvPr>
          <p:cNvSpPr txBox="1"/>
          <p:nvPr/>
        </p:nvSpPr>
        <p:spPr>
          <a:xfrm>
            <a:off x="2005434" y="3432002"/>
            <a:ext cx="106106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Package</a:t>
            </a:r>
          </a:p>
          <a:p>
            <a:pPr algn="ctr"/>
            <a:r>
              <a:rPr lang="en-US" sz="2000" b="1" dirty="0">
                <a:solidFill>
                  <a:srgbClr val="0000CC"/>
                </a:solidFill>
                <a:effectLst>
                  <a:outerShdw blurRad="50800" dist="50800" dir="5400000" algn="ctr" rotWithShape="0">
                    <a:srgbClr val="FF3300"/>
                  </a:outerShdw>
                </a:effectLst>
              </a:rPr>
              <a:t>creation</a:t>
            </a:r>
          </a:p>
        </p:txBody>
      </p:sp>
      <p:grpSp>
        <p:nvGrpSpPr>
          <p:cNvPr id="66" name="Group 65">
            <a:extLst>
              <a:ext uri="{FF2B5EF4-FFF2-40B4-BE49-F238E27FC236}">
                <a16:creationId xmlns:a16="http://schemas.microsoft.com/office/drawing/2014/main" id="{A6FB7141-CACE-4B17-A8FE-F2BA05D1DBC5}"/>
              </a:ext>
            </a:extLst>
          </p:cNvPr>
          <p:cNvGrpSpPr/>
          <p:nvPr/>
        </p:nvGrpSpPr>
        <p:grpSpPr>
          <a:xfrm>
            <a:off x="1989377" y="2620212"/>
            <a:ext cx="1276411" cy="749118"/>
            <a:chOff x="2335426" y="2513026"/>
            <a:chExt cx="1276411" cy="827074"/>
          </a:xfrm>
        </p:grpSpPr>
        <p:sp>
          <p:nvSpPr>
            <p:cNvPr id="67" name="Rectangle: Rounded Corners 66">
              <a:extLst>
                <a:ext uri="{FF2B5EF4-FFF2-40B4-BE49-F238E27FC236}">
                  <a16:creationId xmlns:a16="http://schemas.microsoft.com/office/drawing/2014/main" id="{B662FB7C-BA06-45EE-8205-9403C0D9792E}"/>
                </a:ext>
              </a:extLst>
            </p:cNvPr>
            <p:cNvSpPr/>
            <p:nvPr/>
          </p:nvSpPr>
          <p:spPr>
            <a:xfrm>
              <a:off x="2335426" y="2514837"/>
              <a:ext cx="127641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71DA2EBE-E53D-4963-B2BC-C1A9543515F0}"/>
                </a:ext>
              </a:extLst>
            </p:cNvPr>
            <p:cNvSpPr txBox="1"/>
            <p:nvPr/>
          </p:nvSpPr>
          <p:spPr>
            <a:xfrm>
              <a:off x="2876920" y="2513026"/>
              <a:ext cx="606256"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xNF</a:t>
              </a:r>
            </a:p>
            <a:p>
              <a:pPr algn="ctr"/>
              <a:r>
                <a:rPr lang="en-US" sz="2000" b="1" dirty="0">
                  <a:solidFill>
                    <a:srgbClr val="0000CC"/>
                  </a:solidFill>
                  <a:effectLst>
                    <a:outerShdw blurRad="50800" dist="50800" dir="5400000" algn="ctr" rotWithShape="0">
                      <a:srgbClr val="FF3300"/>
                    </a:outerShdw>
                  </a:effectLst>
                </a:rPr>
                <a:t>SDK</a:t>
              </a:r>
            </a:p>
          </p:txBody>
        </p:sp>
      </p:grpSp>
      <p:pic>
        <p:nvPicPr>
          <p:cNvPr id="69" name="Picture 2" descr="C:\Users\cheung\AppData\Local\Temp\SNAGHTML1da75636.PNG">
            <a:extLst>
              <a:ext uri="{FF2B5EF4-FFF2-40B4-BE49-F238E27FC236}">
                <a16:creationId xmlns:a16="http://schemas.microsoft.com/office/drawing/2014/main" id="{5DE05AFC-3A4F-4AD2-A7EC-BD9C89BFE3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340" y="2705213"/>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cheung\AppData\Local\Temp\SNAGHTML648e60b.PNG">
            <a:extLst>
              <a:ext uri="{FF2B5EF4-FFF2-40B4-BE49-F238E27FC236}">
                <a16:creationId xmlns:a16="http://schemas.microsoft.com/office/drawing/2014/main" id="{DB767334-4191-4A4B-A188-493BA97A6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818" y="3653151"/>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1" name="Hexagon 70">
            <a:extLst>
              <a:ext uri="{FF2B5EF4-FFF2-40B4-BE49-F238E27FC236}">
                <a16:creationId xmlns:a16="http://schemas.microsoft.com/office/drawing/2014/main" id="{F1FAF6B1-36C5-4565-A478-BACB270C3D0A}"/>
              </a:ext>
            </a:extLst>
          </p:cNvPr>
          <p:cNvSpPr/>
          <p:nvPr/>
        </p:nvSpPr>
        <p:spPr>
          <a:xfrm>
            <a:off x="6567220" y="3437216"/>
            <a:ext cx="1221102"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454EA84A-F031-4974-BEF6-30468F13EB55}"/>
              </a:ext>
            </a:extLst>
          </p:cNvPr>
          <p:cNvSpPr txBox="1"/>
          <p:nvPr/>
        </p:nvSpPr>
        <p:spPr>
          <a:xfrm>
            <a:off x="6565078" y="3594262"/>
            <a:ext cx="1241430"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Distribute</a:t>
            </a:r>
          </a:p>
        </p:txBody>
      </p:sp>
      <p:grpSp>
        <p:nvGrpSpPr>
          <p:cNvPr id="73" name="Group 72">
            <a:extLst>
              <a:ext uri="{FF2B5EF4-FFF2-40B4-BE49-F238E27FC236}">
                <a16:creationId xmlns:a16="http://schemas.microsoft.com/office/drawing/2014/main" id="{F6D7893F-D466-466C-B831-1FBB231F4AD9}"/>
              </a:ext>
            </a:extLst>
          </p:cNvPr>
          <p:cNvGrpSpPr/>
          <p:nvPr/>
        </p:nvGrpSpPr>
        <p:grpSpPr>
          <a:xfrm>
            <a:off x="7825478" y="3444515"/>
            <a:ext cx="1276410" cy="747479"/>
            <a:chOff x="2335427" y="2514837"/>
            <a:chExt cx="1276410" cy="825263"/>
          </a:xfrm>
        </p:grpSpPr>
        <p:sp>
          <p:nvSpPr>
            <p:cNvPr id="74" name="Rectangle: Rounded Corners 73">
              <a:extLst>
                <a:ext uri="{FF2B5EF4-FFF2-40B4-BE49-F238E27FC236}">
                  <a16:creationId xmlns:a16="http://schemas.microsoft.com/office/drawing/2014/main" id="{A5D34986-7966-48E0-86AC-D5C2BFB7DE8F}"/>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DC730D83-A866-4276-8B74-77B36E9915DB}"/>
                </a:ext>
              </a:extLst>
            </p:cNvPr>
            <p:cNvSpPr txBox="1"/>
            <p:nvPr/>
          </p:nvSpPr>
          <p:spPr>
            <a:xfrm>
              <a:off x="2370124" y="2543950"/>
              <a:ext cx="1210268" cy="78155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 AAI,</a:t>
              </a:r>
            </a:p>
            <a:p>
              <a:pPr algn="ctr"/>
              <a:r>
                <a:rPr lang="en-US" sz="2000" b="1" dirty="0">
                  <a:solidFill>
                    <a:srgbClr val="0000CC"/>
                  </a:solidFill>
                  <a:effectLst>
                    <a:outerShdw blurRad="50800" dist="50800" dir="5400000" algn="ctr" rotWithShape="0">
                      <a:srgbClr val="FF3300"/>
                    </a:outerShdw>
                  </a:effectLst>
                </a:rPr>
                <a:t>DCAE etc.</a:t>
              </a:r>
            </a:p>
          </p:txBody>
        </p:sp>
      </p:grpSp>
      <p:pic>
        <p:nvPicPr>
          <p:cNvPr id="76" name="Picture 2" descr="C:\Users\cheung\AppData\Local\Temp\SNAGHTML648e60b.PNG">
            <a:extLst>
              <a:ext uri="{FF2B5EF4-FFF2-40B4-BE49-F238E27FC236}">
                <a16:creationId xmlns:a16="http://schemas.microsoft.com/office/drawing/2014/main" id="{05869F5C-BCD6-4FC7-8C2B-26B0D58E8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2580" y="3013595"/>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E68DF1C1-9F27-4831-A1D8-4FF5746A1590}"/>
              </a:ext>
            </a:extLst>
          </p:cNvPr>
          <p:cNvSpPr txBox="1"/>
          <p:nvPr/>
        </p:nvSpPr>
        <p:spPr>
          <a:xfrm>
            <a:off x="6801084" y="2578769"/>
            <a:ext cx="699102" cy="461665"/>
          </a:xfrm>
          <a:prstGeom prst="rect">
            <a:avLst/>
          </a:prstGeom>
          <a:noFill/>
        </p:spPr>
        <p:txBody>
          <a:bodyPr wrap="none" rtlCol="0">
            <a:spAutoFit/>
          </a:bodyPr>
          <a:lstStyle/>
          <a:p>
            <a:r>
              <a:rPr lang="en-US" sz="1200" b="1" dirty="0">
                <a:solidFill>
                  <a:srgbClr val="0000CC"/>
                </a:solidFill>
              </a:rPr>
              <a:t>CSAR</a:t>
            </a:r>
          </a:p>
          <a:p>
            <a:r>
              <a:rPr lang="en-US" sz="1200" b="1" dirty="0">
                <a:solidFill>
                  <a:srgbClr val="0000CC"/>
                </a:solidFill>
              </a:rPr>
              <a:t>Package</a:t>
            </a:r>
          </a:p>
        </p:txBody>
      </p:sp>
      <p:grpSp>
        <p:nvGrpSpPr>
          <p:cNvPr id="78" name="Group 77">
            <a:extLst>
              <a:ext uri="{FF2B5EF4-FFF2-40B4-BE49-F238E27FC236}">
                <a16:creationId xmlns:a16="http://schemas.microsoft.com/office/drawing/2014/main" id="{25A2F4BA-D08C-40B3-8540-16A43B9CAC76}"/>
              </a:ext>
            </a:extLst>
          </p:cNvPr>
          <p:cNvGrpSpPr/>
          <p:nvPr/>
        </p:nvGrpSpPr>
        <p:grpSpPr>
          <a:xfrm>
            <a:off x="211375" y="1161216"/>
            <a:ext cx="636713" cy="339079"/>
            <a:chOff x="2089143" y="1168321"/>
            <a:chExt cx="636713" cy="339079"/>
          </a:xfrm>
        </p:grpSpPr>
        <p:pic>
          <p:nvPicPr>
            <p:cNvPr id="79" name="Picture 78">
              <a:extLst>
                <a:ext uri="{FF2B5EF4-FFF2-40B4-BE49-F238E27FC236}">
                  <a16:creationId xmlns:a16="http://schemas.microsoft.com/office/drawing/2014/main" id="{9DA68148-10DF-4950-9CB1-F11731C51A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0" name="TextBox 79">
              <a:extLst>
                <a:ext uri="{FF2B5EF4-FFF2-40B4-BE49-F238E27FC236}">
                  <a16:creationId xmlns:a16="http://schemas.microsoft.com/office/drawing/2014/main" id="{0E6498AC-F8F9-45FA-AEDD-84012EEC5828}"/>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grpSp>
        <p:nvGrpSpPr>
          <p:cNvPr id="81" name="Group 80">
            <a:extLst>
              <a:ext uri="{FF2B5EF4-FFF2-40B4-BE49-F238E27FC236}">
                <a16:creationId xmlns:a16="http://schemas.microsoft.com/office/drawing/2014/main" id="{C2F0E6BE-2963-4CEC-BFB5-C1F22BC103DD}"/>
              </a:ext>
            </a:extLst>
          </p:cNvPr>
          <p:cNvGrpSpPr/>
          <p:nvPr/>
        </p:nvGrpSpPr>
        <p:grpSpPr>
          <a:xfrm>
            <a:off x="202799" y="1935135"/>
            <a:ext cx="636713" cy="339079"/>
            <a:chOff x="2089143" y="1168321"/>
            <a:chExt cx="636713" cy="339079"/>
          </a:xfrm>
        </p:grpSpPr>
        <p:pic>
          <p:nvPicPr>
            <p:cNvPr id="82" name="Picture 81">
              <a:extLst>
                <a:ext uri="{FF2B5EF4-FFF2-40B4-BE49-F238E27FC236}">
                  <a16:creationId xmlns:a16="http://schemas.microsoft.com/office/drawing/2014/main" id="{E602A1C4-9EA7-4C44-A995-B5AE01B959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088" y="1324153"/>
              <a:ext cx="343672" cy="183247"/>
            </a:xfrm>
            <a:prstGeom prst="rect">
              <a:avLst/>
            </a:prstGeom>
            <a:ln>
              <a:solidFill>
                <a:srgbClr val="006600"/>
              </a:solidFill>
            </a:ln>
          </p:spPr>
        </p:pic>
        <p:sp>
          <p:nvSpPr>
            <p:cNvPr id="83" name="TextBox 82">
              <a:extLst>
                <a:ext uri="{FF2B5EF4-FFF2-40B4-BE49-F238E27FC236}">
                  <a16:creationId xmlns:a16="http://schemas.microsoft.com/office/drawing/2014/main" id="{0994ABC0-3A59-4B2E-9D99-B7140D1E9619}"/>
                </a:ext>
              </a:extLst>
            </p:cNvPr>
            <p:cNvSpPr txBox="1"/>
            <p:nvPr/>
          </p:nvSpPr>
          <p:spPr>
            <a:xfrm>
              <a:off x="2089143" y="1168321"/>
              <a:ext cx="636713" cy="184666"/>
            </a:xfrm>
            <a:prstGeom prst="rect">
              <a:avLst/>
            </a:prstGeom>
            <a:noFill/>
          </p:spPr>
          <p:txBody>
            <a:bodyPr wrap="none" rtlCol="0">
              <a:spAutoFit/>
            </a:bodyPr>
            <a:lstStyle/>
            <a:p>
              <a:r>
                <a:rPr lang="en-US" sz="600" dirty="0"/>
                <a:t>Dublin Priority</a:t>
              </a:r>
            </a:p>
          </p:txBody>
        </p:sp>
      </p:grpSp>
      <p:sp>
        <p:nvSpPr>
          <p:cNvPr id="84" name="Rectangle 83">
            <a:extLst>
              <a:ext uri="{FF2B5EF4-FFF2-40B4-BE49-F238E27FC236}">
                <a16:creationId xmlns:a16="http://schemas.microsoft.com/office/drawing/2014/main" id="{6D133FF1-5F4A-4BAF-955E-FF67C7164D64}"/>
              </a:ext>
            </a:extLst>
          </p:cNvPr>
          <p:cNvSpPr/>
          <p:nvPr/>
        </p:nvSpPr>
        <p:spPr>
          <a:xfrm>
            <a:off x="6952189" y="5833936"/>
            <a:ext cx="2154844" cy="459133"/>
          </a:xfrm>
          <a:prstGeom prst="rect">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62E7BC7-05DB-4C22-9DDA-783A6F4F2219}"/>
              </a:ext>
            </a:extLst>
          </p:cNvPr>
          <p:cNvSpPr txBox="1"/>
          <p:nvPr/>
        </p:nvSpPr>
        <p:spPr>
          <a:xfrm>
            <a:off x="479111" y="5880980"/>
            <a:ext cx="1583062" cy="338554"/>
          </a:xfrm>
          <a:prstGeom prst="rect">
            <a:avLst/>
          </a:prstGeom>
          <a:noFill/>
        </p:spPr>
        <p:txBody>
          <a:bodyPr wrap="none" rtlCol="0">
            <a:spAutoFit/>
          </a:bodyPr>
          <a:lstStyle/>
          <a:p>
            <a:r>
              <a:rPr lang="en-US" sz="1600" dirty="0">
                <a:solidFill>
                  <a:schemeClr val="bg1"/>
                </a:solidFill>
              </a:rPr>
              <a:t>Package Delivery</a:t>
            </a:r>
          </a:p>
        </p:txBody>
      </p:sp>
      <p:sp>
        <p:nvSpPr>
          <p:cNvPr id="86" name="TextBox 85">
            <a:extLst>
              <a:ext uri="{FF2B5EF4-FFF2-40B4-BE49-F238E27FC236}">
                <a16:creationId xmlns:a16="http://schemas.microsoft.com/office/drawing/2014/main" id="{819EDA49-0CDF-41DD-BDD5-AFDAF6E00C3E}"/>
              </a:ext>
            </a:extLst>
          </p:cNvPr>
          <p:cNvSpPr txBox="1"/>
          <p:nvPr/>
        </p:nvSpPr>
        <p:spPr>
          <a:xfrm>
            <a:off x="2881767" y="5880980"/>
            <a:ext cx="1169294" cy="338554"/>
          </a:xfrm>
          <a:prstGeom prst="rect">
            <a:avLst/>
          </a:prstGeom>
          <a:noFill/>
        </p:spPr>
        <p:txBody>
          <a:bodyPr wrap="none" rtlCol="0">
            <a:spAutoFit/>
          </a:bodyPr>
          <a:lstStyle/>
          <a:p>
            <a:r>
              <a:rPr lang="en-US" sz="1600" dirty="0">
                <a:solidFill>
                  <a:schemeClr val="bg1"/>
                </a:solidFill>
              </a:rPr>
              <a:t>Onboarding</a:t>
            </a:r>
          </a:p>
        </p:txBody>
      </p:sp>
      <p:sp>
        <p:nvSpPr>
          <p:cNvPr id="87" name="TextBox 86">
            <a:extLst>
              <a:ext uri="{FF2B5EF4-FFF2-40B4-BE49-F238E27FC236}">
                <a16:creationId xmlns:a16="http://schemas.microsoft.com/office/drawing/2014/main" id="{39AFC99F-BE0C-46F8-A742-167E37F27C6E}"/>
              </a:ext>
            </a:extLst>
          </p:cNvPr>
          <p:cNvSpPr txBox="1"/>
          <p:nvPr/>
        </p:nvSpPr>
        <p:spPr>
          <a:xfrm>
            <a:off x="5111464" y="5880980"/>
            <a:ext cx="1202573" cy="338554"/>
          </a:xfrm>
          <a:prstGeom prst="rect">
            <a:avLst/>
          </a:prstGeom>
          <a:noFill/>
        </p:spPr>
        <p:txBody>
          <a:bodyPr wrap="none" rtlCol="0">
            <a:spAutoFit/>
          </a:bodyPr>
          <a:lstStyle/>
          <a:p>
            <a:r>
              <a:rPr lang="en-US" sz="1600" dirty="0">
                <a:solidFill>
                  <a:schemeClr val="bg1"/>
                </a:solidFill>
              </a:rPr>
              <a:t>Design Time</a:t>
            </a:r>
          </a:p>
        </p:txBody>
      </p:sp>
      <p:sp>
        <p:nvSpPr>
          <p:cNvPr id="88" name="TextBox 87">
            <a:extLst>
              <a:ext uri="{FF2B5EF4-FFF2-40B4-BE49-F238E27FC236}">
                <a16:creationId xmlns:a16="http://schemas.microsoft.com/office/drawing/2014/main" id="{222D1D1F-D6B0-4047-809A-A393E03A5C48}"/>
              </a:ext>
            </a:extLst>
          </p:cNvPr>
          <p:cNvSpPr txBox="1"/>
          <p:nvPr/>
        </p:nvSpPr>
        <p:spPr>
          <a:xfrm>
            <a:off x="7378087" y="5880980"/>
            <a:ext cx="970137" cy="338554"/>
          </a:xfrm>
          <a:prstGeom prst="rect">
            <a:avLst/>
          </a:prstGeom>
          <a:noFill/>
        </p:spPr>
        <p:txBody>
          <a:bodyPr wrap="none" rtlCol="0">
            <a:spAutoFit/>
          </a:bodyPr>
          <a:lstStyle/>
          <a:p>
            <a:r>
              <a:rPr lang="en-US" sz="1600" dirty="0">
                <a:solidFill>
                  <a:schemeClr val="bg1"/>
                </a:solidFill>
              </a:rPr>
              <a:t>Run Time</a:t>
            </a:r>
          </a:p>
        </p:txBody>
      </p:sp>
      <p:pic>
        <p:nvPicPr>
          <p:cNvPr id="89" name="Picture 12" descr="C:\Users\cheung\AppData\Local\Temp\SNAGHTML30848b2.PNG">
            <a:extLst>
              <a:ext uri="{FF2B5EF4-FFF2-40B4-BE49-F238E27FC236}">
                <a16:creationId xmlns:a16="http://schemas.microsoft.com/office/drawing/2014/main" id="{6C0A35D3-FDEC-4303-B5DE-84A39D8C73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3074" y="5812617"/>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C:\Users\cheung\AppData\Local\Temp\SNAGHTML2e50ef7f.PNG">
            <a:extLst>
              <a:ext uri="{FF2B5EF4-FFF2-40B4-BE49-F238E27FC236}">
                <a16:creationId xmlns:a16="http://schemas.microsoft.com/office/drawing/2014/main" id="{2C3A91D3-F0C5-45D7-93F4-2A509D0B32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453" y="5820234"/>
            <a:ext cx="465373" cy="476347"/>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cheung\AppData\Local\Temp\SNAGHTML225ccda.PNG">
            <a:extLst>
              <a:ext uri="{FF2B5EF4-FFF2-40B4-BE49-F238E27FC236}">
                <a16:creationId xmlns:a16="http://schemas.microsoft.com/office/drawing/2014/main" id="{E21497DE-562A-4CBC-9407-1AAC9C5422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6635" y="5833936"/>
            <a:ext cx="462271" cy="475280"/>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C:\Users\cheung\AppData\Local\Temp\SNAGHTMLaff501c.PNG">
            <a:extLst>
              <a:ext uri="{FF2B5EF4-FFF2-40B4-BE49-F238E27FC236}">
                <a16:creationId xmlns:a16="http://schemas.microsoft.com/office/drawing/2014/main" id="{6BDA997F-5FAE-459E-82A0-08C13B95AF9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3229" y="5812113"/>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93" name="Rectangle 92">
            <a:extLst>
              <a:ext uri="{FF2B5EF4-FFF2-40B4-BE49-F238E27FC236}">
                <a16:creationId xmlns:a16="http://schemas.microsoft.com/office/drawing/2014/main" id="{B1140E2A-E45B-4B8D-BB33-9D906FB7DE8F}"/>
              </a:ext>
            </a:extLst>
          </p:cNvPr>
          <p:cNvSpPr/>
          <p:nvPr/>
        </p:nvSpPr>
        <p:spPr>
          <a:xfrm>
            <a:off x="6960741" y="6356873"/>
            <a:ext cx="2154844" cy="436009"/>
          </a:xfrm>
          <a:prstGeom prst="rect">
            <a:avLst/>
          </a:prstGeom>
          <a:solidFill>
            <a:srgbClr val="12419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D1B63E65-8778-4537-BC85-1EEC5B20F1EE}"/>
              </a:ext>
            </a:extLst>
          </p:cNvPr>
          <p:cNvSpPr txBox="1"/>
          <p:nvPr/>
        </p:nvSpPr>
        <p:spPr>
          <a:xfrm>
            <a:off x="479111" y="6375923"/>
            <a:ext cx="1885773" cy="338554"/>
          </a:xfrm>
          <a:prstGeom prst="rect">
            <a:avLst/>
          </a:prstGeom>
          <a:noFill/>
        </p:spPr>
        <p:txBody>
          <a:bodyPr wrap="none" rtlCol="0">
            <a:spAutoFit/>
          </a:bodyPr>
          <a:lstStyle/>
          <a:p>
            <a:r>
              <a:rPr lang="en-US" sz="1600" dirty="0">
                <a:solidFill>
                  <a:schemeClr val="bg1"/>
                </a:solidFill>
              </a:rPr>
              <a:t>Onboarding Package</a:t>
            </a:r>
          </a:p>
        </p:txBody>
      </p:sp>
      <p:sp>
        <p:nvSpPr>
          <p:cNvPr id="95" name="TextBox 94">
            <a:extLst>
              <a:ext uri="{FF2B5EF4-FFF2-40B4-BE49-F238E27FC236}">
                <a16:creationId xmlns:a16="http://schemas.microsoft.com/office/drawing/2014/main" id="{82CE3E16-F50E-4721-A9EC-6546F1DDE904}"/>
              </a:ext>
            </a:extLst>
          </p:cNvPr>
          <p:cNvSpPr txBox="1"/>
          <p:nvPr/>
        </p:nvSpPr>
        <p:spPr>
          <a:xfrm>
            <a:off x="2890319" y="6375923"/>
            <a:ext cx="1327928" cy="338554"/>
          </a:xfrm>
          <a:prstGeom prst="rect">
            <a:avLst/>
          </a:prstGeom>
          <a:noFill/>
        </p:spPr>
        <p:txBody>
          <a:bodyPr wrap="none" rtlCol="0">
            <a:spAutoFit/>
          </a:bodyPr>
          <a:lstStyle/>
          <a:p>
            <a:r>
              <a:rPr lang="en-US" sz="1600" dirty="0">
                <a:solidFill>
                  <a:schemeClr val="bg1"/>
                </a:solidFill>
              </a:rPr>
              <a:t>NF Descriptor</a:t>
            </a:r>
          </a:p>
        </p:txBody>
      </p:sp>
      <p:sp>
        <p:nvSpPr>
          <p:cNvPr id="96" name="TextBox 95">
            <a:extLst>
              <a:ext uri="{FF2B5EF4-FFF2-40B4-BE49-F238E27FC236}">
                <a16:creationId xmlns:a16="http://schemas.microsoft.com/office/drawing/2014/main" id="{AF4013F1-CA83-4182-81D9-A5ED266E839E}"/>
              </a:ext>
            </a:extLst>
          </p:cNvPr>
          <p:cNvSpPr txBox="1"/>
          <p:nvPr/>
        </p:nvSpPr>
        <p:spPr>
          <a:xfrm>
            <a:off x="5120016" y="6375923"/>
            <a:ext cx="1491306" cy="338554"/>
          </a:xfrm>
          <a:prstGeom prst="rect">
            <a:avLst/>
          </a:prstGeom>
          <a:noFill/>
        </p:spPr>
        <p:txBody>
          <a:bodyPr wrap="none" rtlCol="0">
            <a:spAutoFit/>
          </a:bodyPr>
          <a:lstStyle/>
          <a:p>
            <a:r>
              <a:rPr lang="en-US" sz="1600" dirty="0">
                <a:solidFill>
                  <a:schemeClr val="bg1"/>
                </a:solidFill>
              </a:rPr>
              <a:t>Platform Model</a:t>
            </a:r>
          </a:p>
        </p:txBody>
      </p:sp>
      <p:sp>
        <p:nvSpPr>
          <p:cNvPr id="97" name="TextBox 96">
            <a:extLst>
              <a:ext uri="{FF2B5EF4-FFF2-40B4-BE49-F238E27FC236}">
                <a16:creationId xmlns:a16="http://schemas.microsoft.com/office/drawing/2014/main" id="{8E6BDF92-9251-40D1-A262-B3BBE3C60075}"/>
              </a:ext>
            </a:extLst>
          </p:cNvPr>
          <p:cNvSpPr txBox="1"/>
          <p:nvPr/>
        </p:nvSpPr>
        <p:spPr>
          <a:xfrm>
            <a:off x="7378087" y="6375923"/>
            <a:ext cx="1156086" cy="338554"/>
          </a:xfrm>
          <a:prstGeom prst="rect">
            <a:avLst/>
          </a:prstGeom>
          <a:noFill/>
        </p:spPr>
        <p:txBody>
          <a:bodyPr wrap="none" rtlCol="0">
            <a:spAutoFit/>
          </a:bodyPr>
          <a:lstStyle/>
          <a:p>
            <a:r>
              <a:rPr lang="en-US" sz="1600" dirty="0">
                <a:solidFill>
                  <a:schemeClr val="bg1"/>
                </a:solidFill>
              </a:rPr>
              <a:t>NF Instance</a:t>
            </a:r>
          </a:p>
        </p:txBody>
      </p:sp>
      <p:pic>
        <p:nvPicPr>
          <p:cNvPr id="98" name="Picture 6" descr="C:\Users\cheung\AppData\Local\Temp\SNAGHTMLb11e855.PNG">
            <a:extLst>
              <a:ext uri="{FF2B5EF4-FFF2-40B4-BE49-F238E27FC236}">
                <a16:creationId xmlns:a16="http://schemas.microsoft.com/office/drawing/2014/main" id="{F36415C0-DE0A-4949-BBA8-B381CC62AC5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6964" y="632950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8" descr="C:\Users\cheung\AppData\Local\Temp\SNAGHTMLb2abe0b.PNG">
            <a:extLst>
              <a:ext uri="{FF2B5EF4-FFF2-40B4-BE49-F238E27FC236}">
                <a16:creationId xmlns:a16="http://schemas.microsoft.com/office/drawing/2014/main" id="{94AF60A0-8E0B-4148-8575-D0D301909F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8691" y="632513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99" descr="C:\Users\cheung\AppData\Local\Temp\SNAGHTML27d24173.PNG">
            <a:extLst>
              <a:ext uri="{FF2B5EF4-FFF2-40B4-BE49-F238E27FC236}">
                <a16:creationId xmlns:a16="http://schemas.microsoft.com/office/drawing/2014/main" id="{3ADE78C8-89E4-4185-8D1C-3AA1A0B98B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328" y="6331553"/>
            <a:ext cx="46537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C:\Users\cheung\AppData\Local\Temp\SNAGHTMLb14d0a1.PNG">
            <a:extLst>
              <a:ext uri="{FF2B5EF4-FFF2-40B4-BE49-F238E27FC236}">
                <a16:creationId xmlns:a16="http://schemas.microsoft.com/office/drawing/2014/main" id="{360364E5-88CC-4302-B47D-FCC8652FBA6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81840" y="6321975"/>
            <a:ext cx="481605" cy="48374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F9626D6-AD51-4C72-AA33-459D14121F62}"/>
              </a:ext>
            </a:extLst>
          </p:cNvPr>
          <p:cNvGrpSpPr/>
          <p:nvPr/>
        </p:nvGrpSpPr>
        <p:grpSpPr>
          <a:xfrm>
            <a:off x="323433" y="563806"/>
            <a:ext cx="8298748" cy="476347"/>
            <a:chOff x="41328" y="5203974"/>
            <a:chExt cx="8298748" cy="476347"/>
          </a:xfrm>
        </p:grpSpPr>
        <p:sp>
          <p:nvSpPr>
            <p:cNvPr id="103" name="TextBox 102">
              <a:extLst>
                <a:ext uri="{FF2B5EF4-FFF2-40B4-BE49-F238E27FC236}">
                  <a16:creationId xmlns:a16="http://schemas.microsoft.com/office/drawing/2014/main" id="{D037639D-6438-4B9F-93E6-A1E3907D34C8}"/>
                </a:ext>
              </a:extLst>
            </p:cNvPr>
            <p:cNvSpPr txBox="1"/>
            <p:nvPr/>
          </p:nvSpPr>
          <p:spPr>
            <a:xfrm>
              <a:off x="417971" y="5245593"/>
              <a:ext cx="7922105" cy="369332"/>
            </a:xfrm>
            <a:prstGeom prst="rect">
              <a:avLst/>
            </a:prstGeom>
            <a:noFill/>
          </p:spPr>
          <p:txBody>
            <a:bodyPr wrap="none" rtlCol="0">
              <a:spAutoFit/>
            </a:bodyPr>
            <a:lstStyle/>
            <a:p>
              <a:r>
                <a:rPr lang="en-US" dirty="0">
                  <a:solidFill>
                    <a:srgbClr val="0000CC"/>
                  </a:solidFill>
                </a:rPr>
                <a:t>1. </a:t>
              </a:r>
              <a:r>
                <a:rPr lang="en-US" b="1" dirty="0">
                  <a:solidFill>
                    <a:srgbClr val="FF0000"/>
                  </a:solidFill>
                </a:rPr>
                <a:t>PNF Package Delivery</a:t>
              </a:r>
              <a:r>
                <a:rPr lang="en-US" dirty="0">
                  <a:solidFill>
                    <a:srgbClr val="0000CC"/>
                  </a:solidFill>
                </a:rPr>
                <a:t>: Vendor creates &amp; delivers PNF Package with PNF artifacts</a:t>
              </a:r>
            </a:p>
          </p:txBody>
        </p:sp>
        <p:pic>
          <p:nvPicPr>
            <p:cNvPr id="104" name="Picture 2" descr="C:\Users\cheung\AppData\Local\Temp\SNAGHTML2e50ef7f.PNG">
              <a:extLst>
                <a:ext uri="{FF2B5EF4-FFF2-40B4-BE49-F238E27FC236}">
                  <a16:creationId xmlns:a16="http://schemas.microsoft.com/office/drawing/2014/main" id="{3A85C795-F57A-485D-A947-94EAF7FF63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28" y="5203974"/>
              <a:ext cx="465373" cy="476347"/>
            </a:xfrm>
            <a:prstGeom prst="rect">
              <a:avLst/>
            </a:prstGeom>
            <a:noFill/>
            <a:extLst>
              <a:ext uri="{909E8E84-426E-40DD-AFC4-6F175D3DCCD1}">
                <a14:hiddenFill xmlns:a14="http://schemas.microsoft.com/office/drawing/2010/main">
                  <a:solidFill>
                    <a:srgbClr val="FFFFFF"/>
                  </a:solidFill>
                </a14:hiddenFill>
              </a:ext>
            </a:extLst>
          </p:spPr>
        </p:pic>
        <p:sp>
          <p:nvSpPr>
            <p:cNvPr id="105" name="Oval 104">
              <a:extLst>
                <a:ext uri="{FF2B5EF4-FFF2-40B4-BE49-F238E27FC236}">
                  <a16:creationId xmlns:a16="http://schemas.microsoft.com/office/drawing/2014/main" id="{ABF45627-B1A1-4212-B752-B1D6B755C58E}"/>
                </a:ext>
              </a:extLst>
            </p:cNvPr>
            <p:cNvSpPr/>
            <p:nvPr/>
          </p:nvSpPr>
          <p:spPr>
            <a:xfrm>
              <a:off x="526330" y="534010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grpSp>
      <p:sp>
        <p:nvSpPr>
          <p:cNvPr id="106" name="TextBox 105">
            <a:extLst>
              <a:ext uri="{FF2B5EF4-FFF2-40B4-BE49-F238E27FC236}">
                <a16:creationId xmlns:a16="http://schemas.microsoft.com/office/drawing/2014/main" id="{2BBB5870-3E96-4694-93D0-EBF6D657B1BD}"/>
              </a:ext>
            </a:extLst>
          </p:cNvPr>
          <p:cNvSpPr txBox="1"/>
          <p:nvPr/>
        </p:nvSpPr>
        <p:spPr>
          <a:xfrm>
            <a:off x="3917562" y="2171848"/>
            <a:ext cx="4378378" cy="369332"/>
          </a:xfrm>
          <a:prstGeom prst="rect">
            <a:avLst/>
          </a:prstGeom>
          <a:noFill/>
        </p:spPr>
        <p:txBody>
          <a:bodyPr wrap="none" rtlCol="0">
            <a:spAutoFit/>
          </a:bodyPr>
          <a:lstStyle/>
          <a:p>
            <a:r>
              <a:rPr lang="en-US" b="1" dirty="0">
                <a:solidFill>
                  <a:srgbClr val="FF0000"/>
                </a:solidFill>
              </a:rPr>
              <a:t>3. PNF Onboarding package</a:t>
            </a:r>
            <a:r>
              <a:rPr lang="en-US" dirty="0">
                <a:solidFill>
                  <a:srgbClr val="0000CC"/>
                </a:solidFill>
              </a:rPr>
              <a:t>: Package loaded</a:t>
            </a:r>
          </a:p>
        </p:txBody>
      </p:sp>
      <p:pic>
        <p:nvPicPr>
          <p:cNvPr id="107" name="Picture 106" descr="C:\Users\cheung\AppData\Local\Temp\SNAGHTML27d24173.PNG">
            <a:extLst>
              <a:ext uri="{FF2B5EF4-FFF2-40B4-BE49-F238E27FC236}">
                <a16:creationId xmlns:a16="http://schemas.microsoft.com/office/drawing/2014/main" id="{1CF15C43-15F3-44F6-AED8-2ED2B5962A4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26614" y="2140037"/>
            <a:ext cx="465373" cy="475280"/>
          </a:xfrm>
          <a:prstGeom prst="rect">
            <a:avLst/>
          </a:prstGeom>
          <a:noFill/>
          <a:extLst>
            <a:ext uri="{909E8E84-426E-40DD-AFC4-6F175D3DCCD1}">
              <a14:hiddenFill xmlns:a14="http://schemas.microsoft.com/office/drawing/2010/main">
                <a:solidFill>
                  <a:srgbClr val="FFFFFF"/>
                </a:solidFill>
              </a14:hiddenFill>
            </a:ext>
          </a:extLst>
        </p:spPr>
      </p:pic>
      <p:sp>
        <p:nvSpPr>
          <p:cNvPr id="108" name="Oval 107">
            <a:extLst>
              <a:ext uri="{FF2B5EF4-FFF2-40B4-BE49-F238E27FC236}">
                <a16:creationId xmlns:a16="http://schemas.microsoft.com/office/drawing/2014/main" id="{B0B296F9-CCFB-4160-8717-E4FC8AE63C41}"/>
              </a:ext>
            </a:extLst>
          </p:cNvPr>
          <p:cNvSpPr/>
          <p:nvPr/>
        </p:nvSpPr>
        <p:spPr>
          <a:xfrm>
            <a:off x="4010672" y="2262529"/>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109" name="Group 108">
            <a:extLst>
              <a:ext uri="{FF2B5EF4-FFF2-40B4-BE49-F238E27FC236}">
                <a16:creationId xmlns:a16="http://schemas.microsoft.com/office/drawing/2014/main" id="{F7F54FD9-9140-4C71-A918-5F674AD9C37A}"/>
              </a:ext>
            </a:extLst>
          </p:cNvPr>
          <p:cNvGrpSpPr/>
          <p:nvPr/>
        </p:nvGrpSpPr>
        <p:grpSpPr>
          <a:xfrm>
            <a:off x="2169446" y="1182426"/>
            <a:ext cx="6763180" cy="646331"/>
            <a:chOff x="1851819" y="1429635"/>
            <a:chExt cx="6763180" cy="646331"/>
          </a:xfrm>
        </p:grpSpPr>
        <p:sp>
          <p:nvSpPr>
            <p:cNvPr id="110" name="TextBox 109">
              <a:extLst>
                <a:ext uri="{FF2B5EF4-FFF2-40B4-BE49-F238E27FC236}">
                  <a16:creationId xmlns:a16="http://schemas.microsoft.com/office/drawing/2014/main" id="{D465A243-A9F7-4B76-9F43-A7732FEFAE2B}"/>
                </a:ext>
              </a:extLst>
            </p:cNvPr>
            <p:cNvSpPr txBox="1"/>
            <p:nvPr/>
          </p:nvSpPr>
          <p:spPr>
            <a:xfrm>
              <a:off x="2314365" y="1429635"/>
              <a:ext cx="6300634" cy="646331"/>
            </a:xfrm>
            <a:prstGeom prst="rect">
              <a:avLst/>
            </a:prstGeom>
            <a:noFill/>
          </p:spPr>
          <p:txBody>
            <a:bodyPr wrap="square" rtlCol="0">
              <a:spAutoFit/>
            </a:bodyPr>
            <a:lstStyle/>
            <a:p>
              <a:r>
                <a:rPr lang="en-US" b="1" dirty="0">
                  <a:solidFill>
                    <a:srgbClr val="FF0000"/>
                  </a:solidFill>
                </a:rPr>
                <a:t>2. PNF Pre-Onboarding</a:t>
              </a:r>
              <a:r>
                <a:rPr lang="en-US" dirty="0">
                  <a:solidFill>
                    <a:srgbClr val="0000CC"/>
                  </a:solidFill>
                </a:rPr>
                <a:t>: PNF-SDK (     ) to (create) PNF Onboarding Package &amp; </a:t>
              </a:r>
              <a:r>
                <a:rPr lang="en-US" i="1" dirty="0">
                  <a:solidFill>
                    <a:srgbClr val="0000CC"/>
                  </a:solidFill>
                </a:rPr>
                <a:t>validates</a:t>
              </a:r>
              <a:r>
                <a:rPr lang="en-US" dirty="0">
                  <a:solidFill>
                    <a:srgbClr val="0000CC"/>
                  </a:solidFill>
                </a:rPr>
                <a:t> of PNF onboarding package</a:t>
              </a:r>
            </a:p>
          </p:txBody>
        </p:sp>
        <p:pic>
          <p:nvPicPr>
            <p:cNvPr id="111" name="Picture 2" descr="C:\Users\cheung\AppData\Local\Temp\SNAGHTMLaff501c.PNG">
              <a:extLst>
                <a:ext uri="{FF2B5EF4-FFF2-40B4-BE49-F238E27FC236}">
                  <a16:creationId xmlns:a16="http://schemas.microsoft.com/office/drawing/2014/main" id="{C6FB7C9E-13BD-49DC-8FB2-735933C0F22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1819" y="1518531"/>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112" name="Oval 111">
              <a:extLst>
                <a:ext uri="{FF2B5EF4-FFF2-40B4-BE49-F238E27FC236}">
                  <a16:creationId xmlns:a16="http://schemas.microsoft.com/office/drawing/2014/main" id="{7D317241-9342-4CA3-A8B5-E82182B42CE0}"/>
                </a:ext>
              </a:extLst>
            </p:cNvPr>
            <p:cNvSpPr/>
            <p:nvPr/>
          </p:nvSpPr>
          <p:spPr>
            <a:xfrm>
              <a:off x="2398268" y="1506655"/>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grpSp>
      <p:sp>
        <p:nvSpPr>
          <p:cNvPr id="113" name="TextBox 112">
            <a:extLst>
              <a:ext uri="{FF2B5EF4-FFF2-40B4-BE49-F238E27FC236}">
                <a16:creationId xmlns:a16="http://schemas.microsoft.com/office/drawing/2014/main" id="{DB212EB0-AB6A-43B3-9E12-CBC9E352AE63}"/>
              </a:ext>
            </a:extLst>
          </p:cNvPr>
          <p:cNvSpPr txBox="1"/>
          <p:nvPr/>
        </p:nvSpPr>
        <p:spPr>
          <a:xfrm>
            <a:off x="4357915" y="4994274"/>
            <a:ext cx="2262770" cy="646331"/>
          </a:xfrm>
          <a:prstGeom prst="rect">
            <a:avLst/>
          </a:prstGeom>
          <a:noFill/>
        </p:spPr>
        <p:txBody>
          <a:bodyPr wrap="square" rtlCol="0">
            <a:spAutoFit/>
          </a:bodyPr>
          <a:lstStyle/>
          <a:p>
            <a:r>
              <a:rPr lang="en-US" dirty="0">
                <a:solidFill>
                  <a:srgbClr val="0000CC"/>
                </a:solidFill>
              </a:rPr>
              <a:t>4. </a:t>
            </a:r>
            <a:r>
              <a:rPr lang="en-US" b="1" dirty="0">
                <a:solidFill>
                  <a:srgbClr val="FF0000"/>
                </a:solidFill>
              </a:rPr>
              <a:t>SDC</a:t>
            </a:r>
            <a:r>
              <a:rPr lang="en-US" dirty="0">
                <a:solidFill>
                  <a:srgbClr val="0000CC"/>
                </a:solidFill>
              </a:rPr>
              <a:t>: NF OB Package &gt; SDC catalog</a:t>
            </a:r>
          </a:p>
        </p:txBody>
      </p:sp>
      <p:pic>
        <p:nvPicPr>
          <p:cNvPr id="114" name="Picture 4" descr="C:\Users\cheung\AppData\Local\Temp\SNAGHTMLb14d0a1.PNG">
            <a:extLst>
              <a:ext uri="{FF2B5EF4-FFF2-40B4-BE49-F238E27FC236}">
                <a16:creationId xmlns:a16="http://schemas.microsoft.com/office/drawing/2014/main" id="{59EBE6BC-2BDD-493B-B098-00932A61DB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75442" y="2138745"/>
            <a:ext cx="486085" cy="478212"/>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a:extLst>
              <a:ext uri="{FF2B5EF4-FFF2-40B4-BE49-F238E27FC236}">
                <a16:creationId xmlns:a16="http://schemas.microsoft.com/office/drawing/2014/main" id="{016F6F6A-DF48-442B-A9C7-BF7AFD0855B2}"/>
              </a:ext>
            </a:extLst>
          </p:cNvPr>
          <p:cNvSpPr txBox="1"/>
          <p:nvPr/>
        </p:nvSpPr>
        <p:spPr>
          <a:xfrm>
            <a:off x="7591236" y="4567501"/>
            <a:ext cx="1651823" cy="1200329"/>
          </a:xfrm>
          <a:prstGeom prst="rect">
            <a:avLst/>
          </a:prstGeom>
          <a:noFill/>
        </p:spPr>
        <p:txBody>
          <a:bodyPr wrap="square" rtlCol="0">
            <a:spAutoFit/>
          </a:bodyPr>
          <a:lstStyle/>
          <a:p>
            <a:r>
              <a:rPr lang="en-US" b="1" dirty="0">
                <a:solidFill>
                  <a:srgbClr val="FF0000"/>
                </a:solidFill>
              </a:rPr>
              <a:t>5. ONAP RT Components</a:t>
            </a:r>
            <a:r>
              <a:rPr lang="en-US" dirty="0">
                <a:solidFill>
                  <a:srgbClr val="0000CC"/>
                </a:solidFill>
              </a:rPr>
              <a:t>:</a:t>
            </a:r>
          </a:p>
          <a:p>
            <a:r>
              <a:rPr lang="en-US" dirty="0">
                <a:solidFill>
                  <a:srgbClr val="0000CC"/>
                </a:solidFill>
              </a:rPr>
              <a:t>Ingest and use CSAR package</a:t>
            </a:r>
          </a:p>
        </p:txBody>
      </p:sp>
      <p:pic>
        <p:nvPicPr>
          <p:cNvPr id="116" name="Picture 2" descr="C:\Users\cheung\AppData\Local\Temp\SNAGHTML225ccda.PNG">
            <a:extLst>
              <a:ext uri="{FF2B5EF4-FFF2-40B4-BE49-F238E27FC236}">
                <a16:creationId xmlns:a16="http://schemas.microsoft.com/office/drawing/2014/main" id="{0A11A42C-1C3A-42E3-945E-29AEC687DD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4911" y="4670781"/>
            <a:ext cx="486085" cy="475280"/>
          </a:xfrm>
          <a:prstGeom prst="rect">
            <a:avLst/>
          </a:prstGeom>
          <a:noFill/>
          <a:extLst>
            <a:ext uri="{909E8E84-426E-40DD-AFC4-6F175D3DCCD1}">
              <a14:hiddenFill xmlns:a14="http://schemas.microsoft.com/office/drawing/2010/main">
                <a:solidFill>
                  <a:srgbClr val="FFFFFF"/>
                </a:solidFill>
              </a14:hiddenFill>
            </a:ext>
          </a:extLst>
        </p:spPr>
      </p:pic>
      <p:sp>
        <p:nvSpPr>
          <p:cNvPr id="117" name="Arrow: Right 116">
            <a:extLst>
              <a:ext uri="{FF2B5EF4-FFF2-40B4-BE49-F238E27FC236}">
                <a16:creationId xmlns:a16="http://schemas.microsoft.com/office/drawing/2014/main" id="{059DA8A5-81B3-445A-A393-6F57B5A551E8}"/>
              </a:ext>
            </a:extLst>
          </p:cNvPr>
          <p:cNvSpPr/>
          <p:nvPr/>
        </p:nvSpPr>
        <p:spPr>
          <a:xfrm rot="5400000" flipV="1">
            <a:off x="470747" y="876965"/>
            <a:ext cx="252218"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rrow: Right 117">
            <a:extLst>
              <a:ext uri="{FF2B5EF4-FFF2-40B4-BE49-F238E27FC236}">
                <a16:creationId xmlns:a16="http://schemas.microsoft.com/office/drawing/2014/main" id="{AC3A5CDA-710F-4558-9CDB-924A24E2C340}"/>
              </a:ext>
            </a:extLst>
          </p:cNvPr>
          <p:cNvSpPr/>
          <p:nvPr/>
        </p:nvSpPr>
        <p:spPr>
          <a:xfrm rot="5400000" flipV="1">
            <a:off x="2249626" y="1975777"/>
            <a:ext cx="78405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row: Right 118">
            <a:extLst>
              <a:ext uri="{FF2B5EF4-FFF2-40B4-BE49-F238E27FC236}">
                <a16:creationId xmlns:a16="http://schemas.microsoft.com/office/drawing/2014/main" id="{AA7C385F-69DC-4609-AB4E-812C3DD48D3F}"/>
              </a:ext>
            </a:extLst>
          </p:cNvPr>
          <p:cNvSpPr/>
          <p:nvPr/>
        </p:nvSpPr>
        <p:spPr>
          <a:xfrm rot="5400000" flipV="1">
            <a:off x="3127256" y="2933468"/>
            <a:ext cx="95728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row: Right 119">
            <a:extLst>
              <a:ext uri="{FF2B5EF4-FFF2-40B4-BE49-F238E27FC236}">
                <a16:creationId xmlns:a16="http://schemas.microsoft.com/office/drawing/2014/main" id="{13B2FE60-4784-40B1-8768-2E7C776FBEC6}"/>
              </a:ext>
            </a:extLst>
          </p:cNvPr>
          <p:cNvSpPr/>
          <p:nvPr/>
        </p:nvSpPr>
        <p:spPr>
          <a:xfrm rot="16200000">
            <a:off x="4336746" y="4609220"/>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a:extLst>
              <a:ext uri="{FF2B5EF4-FFF2-40B4-BE49-F238E27FC236}">
                <a16:creationId xmlns:a16="http://schemas.microsoft.com/office/drawing/2014/main" id="{781F632B-5B3F-42AA-9734-679CF891C1D4}"/>
              </a:ext>
            </a:extLst>
          </p:cNvPr>
          <p:cNvSpPr/>
          <p:nvPr/>
        </p:nvSpPr>
        <p:spPr>
          <a:xfrm>
            <a:off x="4442000" y="5067450"/>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22" name="Oval 121">
            <a:extLst>
              <a:ext uri="{FF2B5EF4-FFF2-40B4-BE49-F238E27FC236}">
                <a16:creationId xmlns:a16="http://schemas.microsoft.com/office/drawing/2014/main" id="{3082238C-75AE-4304-BE7A-4678F745BF49}"/>
              </a:ext>
            </a:extLst>
          </p:cNvPr>
          <p:cNvSpPr/>
          <p:nvPr/>
        </p:nvSpPr>
        <p:spPr>
          <a:xfrm>
            <a:off x="7702189" y="465064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123" name="Arrow: Right 122">
            <a:extLst>
              <a:ext uri="{FF2B5EF4-FFF2-40B4-BE49-F238E27FC236}">
                <a16:creationId xmlns:a16="http://schemas.microsoft.com/office/drawing/2014/main" id="{8D24F0FB-32E9-4F22-B89A-9A8F2ABBA87E}"/>
              </a:ext>
            </a:extLst>
          </p:cNvPr>
          <p:cNvSpPr/>
          <p:nvPr/>
        </p:nvSpPr>
        <p:spPr>
          <a:xfrm rot="16200000">
            <a:off x="8214246" y="4203418"/>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8" descr="C:\Users\cheung\AppData\Local\Temp\SNAGHTMLb2abe0b.PNG">
            <a:extLst>
              <a:ext uri="{FF2B5EF4-FFF2-40B4-BE49-F238E27FC236}">
                <a16:creationId xmlns:a16="http://schemas.microsoft.com/office/drawing/2014/main" id="{82FEF600-5B2A-476E-ADE6-8943B099354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1603" y="506745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cheung\AppData\Local\Temp\SNAGHTMLb11e855.PNG">
            <a:extLst>
              <a:ext uri="{FF2B5EF4-FFF2-40B4-BE49-F238E27FC236}">
                <a16:creationId xmlns:a16="http://schemas.microsoft.com/office/drawing/2014/main" id="{071D40D8-3A39-4CFF-890C-24BB9F1E917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7363" y="468979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2" descr="C:\Users\cheung\AppData\Local\Temp\SNAGHTML30848b2.PNG">
            <a:extLst>
              <a:ext uri="{FF2B5EF4-FFF2-40B4-BE49-F238E27FC236}">
                <a16:creationId xmlns:a16="http://schemas.microsoft.com/office/drawing/2014/main" id="{F392E05C-4596-4623-8F60-2C1EF4520B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5868" y="5084146"/>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26">
            <a:extLst>
              <a:ext uri="{FF2B5EF4-FFF2-40B4-BE49-F238E27FC236}">
                <a16:creationId xmlns:a16="http://schemas.microsoft.com/office/drawing/2014/main" id="{855B5374-8F91-4EEA-9125-81ED9115906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7646" y="610238"/>
            <a:ext cx="369630" cy="331436"/>
          </a:xfrm>
          <a:prstGeom prst="rect">
            <a:avLst/>
          </a:prstGeom>
        </p:spPr>
      </p:pic>
      <p:pic>
        <p:nvPicPr>
          <p:cNvPr id="128" name="Picture 127">
            <a:extLst>
              <a:ext uri="{FF2B5EF4-FFF2-40B4-BE49-F238E27FC236}">
                <a16:creationId xmlns:a16="http://schemas.microsoft.com/office/drawing/2014/main" id="{9B21C6C3-3638-4347-AE5C-4C6989D7B1F6}"/>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1902802" y="1369032"/>
            <a:ext cx="369630" cy="331436"/>
          </a:xfrm>
          <a:prstGeom prst="rect">
            <a:avLst/>
          </a:prstGeom>
        </p:spPr>
      </p:pic>
      <p:pic>
        <p:nvPicPr>
          <p:cNvPr id="129" name="Picture 128">
            <a:extLst>
              <a:ext uri="{FF2B5EF4-FFF2-40B4-BE49-F238E27FC236}">
                <a16:creationId xmlns:a16="http://schemas.microsoft.com/office/drawing/2014/main" id="{F39E4AC0-69A9-4069-8E3D-82487FECA121}"/>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2890465" y="2192728"/>
            <a:ext cx="369630" cy="331436"/>
          </a:xfrm>
          <a:prstGeom prst="rect">
            <a:avLst/>
          </a:prstGeom>
        </p:spPr>
      </p:pic>
      <p:pic>
        <p:nvPicPr>
          <p:cNvPr id="130" name="Picture 129">
            <a:extLst>
              <a:ext uri="{FF2B5EF4-FFF2-40B4-BE49-F238E27FC236}">
                <a16:creationId xmlns:a16="http://schemas.microsoft.com/office/drawing/2014/main" id="{D54E05B7-5834-4A10-90DA-5D780ADECA8F}"/>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196613" y="5167469"/>
            <a:ext cx="369630" cy="331436"/>
          </a:xfrm>
          <a:prstGeom prst="rect">
            <a:avLst/>
          </a:prstGeom>
        </p:spPr>
      </p:pic>
      <p:pic>
        <p:nvPicPr>
          <p:cNvPr id="131" name="Picture 130">
            <a:extLst>
              <a:ext uri="{FF2B5EF4-FFF2-40B4-BE49-F238E27FC236}">
                <a16:creationId xmlns:a16="http://schemas.microsoft.com/office/drawing/2014/main" id="{1FFC9724-D6AC-459A-8DBB-213218A84965}"/>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6557909" y="4762940"/>
            <a:ext cx="369630" cy="331436"/>
          </a:xfrm>
          <a:prstGeom prst="rect">
            <a:avLst/>
          </a:prstGeom>
        </p:spPr>
      </p:pic>
      <p:pic>
        <p:nvPicPr>
          <p:cNvPr id="132" name="Picture 131">
            <a:extLst>
              <a:ext uri="{FF2B5EF4-FFF2-40B4-BE49-F238E27FC236}">
                <a16:creationId xmlns:a16="http://schemas.microsoft.com/office/drawing/2014/main" id="{C662363F-34D7-4E07-B6D4-600867E54DD8}"/>
              </a:ext>
            </a:extLst>
          </p:cNvPr>
          <p:cNvPicPr>
            <a:picLocks noChangeAspect="1"/>
          </p:cNvPicPr>
          <p:nvPr/>
        </p:nvPicPr>
        <p:blipFill>
          <a:blip r:embed="rId14">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5912487" y="1259814"/>
            <a:ext cx="267003" cy="239413"/>
          </a:xfrm>
          <a:prstGeom prst="rect">
            <a:avLst/>
          </a:prstGeom>
        </p:spPr>
      </p:pic>
    </p:spTree>
    <p:extLst>
      <p:ext uri="{BB962C8B-B14F-4D97-AF65-F5344CB8AC3E}">
        <p14:creationId xmlns:p14="http://schemas.microsoft.com/office/powerpoint/2010/main" val="3098401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1318001" y="-13353"/>
              <a:ext cx="6487482"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 &amp; Onboarding Impacts</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https://wiki.onap.org/pages/viewpage.action?pageId=45303641</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4171295349"/>
              </p:ext>
            </p:extLst>
          </p:nvPr>
        </p:nvGraphicFramePr>
        <p:xfrm>
          <a:off x="380021" y="2436236"/>
          <a:ext cx="8645220" cy="4343400"/>
        </p:xfrm>
        <a:graphic>
          <a:graphicData uri="http://schemas.openxmlformats.org/drawingml/2006/table">
            <a:tbl>
              <a:tblPr firstRow="1" bandRow="1">
                <a:tableStyleId>{5C22544A-7EE6-4342-B048-85BDC9FD1C3A}</a:tableStyleId>
              </a:tblPr>
              <a:tblGrid>
                <a:gridCol w="1893279">
                  <a:extLst>
                    <a:ext uri="{9D8B030D-6E8A-4147-A177-3AD203B41FA5}">
                      <a16:colId xmlns:a16="http://schemas.microsoft.com/office/drawing/2014/main" val="233791498"/>
                    </a:ext>
                  </a:extLst>
                </a:gridCol>
                <a:gridCol w="5372100">
                  <a:extLst>
                    <a:ext uri="{9D8B030D-6E8A-4147-A177-3AD203B41FA5}">
                      <a16:colId xmlns:a16="http://schemas.microsoft.com/office/drawing/2014/main" val="3434402303"/>
                    </a:ext>
                  </a:extLst>
                </a:gridCol>
                <a:gridCol w="137984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tc>
                <a:tc>
                  <a:txBody>
                    <a:bodyPr/>
                    <a:lstStyle/>
                    <a:p>
                      <a:pPr marL="342900" indent="-342900">
                        <a:buAutoNum type="arabicParenBoth"/>
                      </a:pPr>
                      <a:r>
                        <a:rPr lang="en-US" sz="1400" dirty="0">
                          <a:solidFill>
                            <a:srgbClr val="0000CC"/>
                          </a:solidFill>
                        </a:rPr>
                        <a:t>PNF package format </a:t>
                      </a:r>
                    </a:p>
                    <a:p>
                      <a:pPr marL="342900" indent="-342900">
                        <a:buAutoNum type="arabicParenBoth"/>
                      </a:pPr>
                      <a:r>
                        <a:rPr lang="en-US" sz="1400" dirty="0">
                          <a:solidFill>
                            <a:srgbClr val="0000CC"/>
                          </a:solidFill>
                        </a:rPr>
                        <a:t>Onboarding PNF package to internal PNF package mapping </a:t>
                      </a:r>
                    </a:p>
                    <a:p>
                      <a:pPr marL="342900" indent="-342900">
                        <a:buAutoNum type="arabicParenBoth"/>
                      </a:pPr>
                      <a:r>
                        <a:rPr lang="en-US" sz="1400" dirty="0">
                          <a:solidFill>
                            <a:srgbClr val="0000CC"/>
                          </a:solidFill>
                        </a:rPr>
                        <a:t>Onboarding PNFD to internal PNFD mapping </a:t>
                      </a:r>
                    </a:p>
                    <a:p>
                      <a:pPr marL="342900" indent="-342900">
                        <a:buAutoNum type="arabicParenBoth"/>
                      </a:pPr>
                      <a:r>
                        <a:rPr lang="en-US" sz="1400" dirty="0">
                          <a:solidFill>
                            <a:srgbClr val="0000CC"/>
                          </a:solidFill>
                        </a:rPr>
                        <a:t>Artifact management</a:t>
                      </a:r>
                    </a:p>
                  </a:txBody>
                  <a:tcPr/>
                </a:tc>
                <a:tc>
                  <a:txBody>
                    <a:bodyPr/>
                    <a:lstStyle/>
                    <a:p>
                      <a:r>
                        <a:rPr lang="en-US" sz="1400" dirty="0"/>
                        <a:t>Yes (Michael </a:t>
                      </a:r>
                      <a:r>
                        <a:rPr lang="en-US" sz="1400" dirty="0" err="1"/>
                        <a:t>Lando</a:t>
                      </a:r>
                      <a:r>
                        <a:rPr lang="en-US" sz="1400" dirty="0"/>
                        <a:t>)</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Modelling</a:t>
                      </a:r>
                    </a:p>
                  </a:txBody>
                  <a:tcPr/>
                </a:tc>
                <a:tc>
                  <a:txBody>
                    <a:bodyPr/>
                    <a:lstStyle/>
                    <a:p>
                      <a:r>
                        <a:rPr lang="en-US" sz="1400" dirty="0">
                          <a:solidFill>
                            <a:srgbClr val="0000CC"/>
                          </a:solidFill>
                        </a:rPr>
                        <a:t>Definition of Platform Info &amp; Data model</a:t>
                      </a:r>
                    </a:p>
                  </a:txBody>
                  <a:tcPr/>
                </a:tc>
                <a:tc>
                  <a:txBody>
                    <a:bodyPr/>
                    <a:lstStyle/>
                    <a:p>
                      <a:r>
                        <a:rPr lang="en-US" sz="1400" dirty="0"/>
                        <a:t>Yes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Resource Data Model</a:t>
                      </a:r>
                    </a:p>
                  </a:txBody>
                  <a:tcPr/>
                </a:tc>
                <a:tc>
                  <a:txBody>
                    <a:bodyPr/>
                    <a:lstStyle/>
                    <a:p>
                      <a:r>
                        <a:rPr lang="en-US" sz="1400" dirty="0">
                          <a:solidFill>
                            <a:srgbClr val="0000CC"/>
                          </a:solidFill>
                        </a:rPr>
                        <a:t>Onboarding PNFD to internal PNFD mapping</a:t>
                      </a:r>
                    </a:p>
                  </a:txBody>
                  <a:tcPr/>
                </a:tc>
                <a:tc>
                  <a:txBody>
                    <a:bodyPr/>
                    <a:lstStyle/>
                    <a:p>
                      <a:r>
                        <a:rPr lang="en-US" sz="1400" dirty="0"/>
                        <a:t>Yes</a:t>
                      </a:r>
                    </a:p>
                  </a:txBody>
                  <a:tcPr/>
                </a:tc>
                <a:extLst>
                  <a:ext uri="{0D108BD9-81ED-4DB2-BD59-A6C34878D82A}">
                    <a16:rowId xmlns:a16="http://schemas.microsoft.com/office/drawing/2014/main" val="3895561213"/>
                  </a:ext>
                </a:extLst>
              </a:tr>
              <a:tr h="370840">
                <a:tc>
                  <a:txBody>
                    <a:bodyPr/>
                    <a:lstStyle/>
                    <a:p>
                      <a:r>
                        <a:rPr lang="en-US" sz="1400" dirty="0">
                          <a:solidFill>
                            <a:srgbClr val="0000CC"/>
                          </a:solidFill>
                        </a:rPr>
                        <a:t>VNF-SDK / PNF-SDK</a:t>
                      </a:r>
                    </a:p>
                  </a:txBody>
                  <a:tcPr/>
                </a:tc>
                <a:tc>
                  <a:txBody>
                    <a:bodyPr/>
                    <a:lstStyle/>
                    <a:p>
                      <a:r>
                        <a:rPr lang="en-US" sz="1400" dirty="0">
                          <a:solidFill>
                            <a:srgbClr val="0000CC"/>
                          </a:solidFill>
                        </a:rPr>
                        <a:t>Update to xNF-SDK and (create), parse, validation, of PNF Onboarding Package</a:t>
                      </a:r>
                    </a:p>
                  </a:txBody>
                  <a:tcP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SO, AAI, DCAE, Controller</a:t>
                      </a:r>
                    </a:p>
                  </a:txBody>
                  <a:tcPr/>
                </a:tc>
                <a:tc>
                  <a:txBody>
                    <a:bodyPr/>
                    <a:lstStyle/>
                    <a:p>
                      <a:r>
                        <a:rPr lang="en-US" sz="1400" dirty="0">
                          <a:solidFill>
                            <a:srgbClr val="0000CC"/>
                          </a:solidFill>
                        </a:rPr>
                        <a:t>Updates to RT components for proper ingestion of CSAR</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PNF Onboarding Package</a:t>
                      </a:r>
                    </a:p>
                  </a:txBody>
                  <a:tcPr/>
                </a:tc>
                <a:tc>
                  <a:txBody>
                    <a:bodyPr/>
                    <a:lstStyle/>
                    <a:p>
                      <a:r>
                        <a:rPr lang="en-US" sz="1400" dirty="0">
                          <a:solidFill>
                            <a:srgbClr val="0000CC"/>
                          </a:solidFill>
                        </a:rPr>
                        <a:t>Vendor provided PNF onboarding package w/ PNF Registration and PNF-Descriptor. And ETSI SOL 001-007 Alignment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Requirements</a:t>
                      </a:r>
                    </a:p>
                  </a:txBody>
                  <a:tcPr/>
                </a:tc>
                <a:tc>
                  <a:txBody>
                    <a:bodyPr/>
                    <a:lstStyle/>
                    <a:p>
                      <a:r>
                        <a:rPr lang="en-US" sz="1400" dirty="0">
                          <a:solidFill>
                            <a:srgbClr val="0000CC"/>
                          </a:solidFill>
                        </a:rPr>
                        <a:t>PNF requirements (in the VNF requirements projects) for PNF onboarding. (1) NF requirements updated to cover PNF package, descriptor and artifacts (2) VNF requirements could be reviewed.</a:t>
                      </a:r>
                    </a:p>
                  </a:txBody>
                  <a:tcPr/>
                </a:tc>
                <a:tc>
                  <a:txBody>
                    <a:bodyPr/>
                    <a:lstStyle/>
                    <a:p>
                      <a:r>
                        <a:rPr lang="en-US" sz="1400" dirty="0"/>
                        <a:t>TBR</a:t>
                      </a:r>
                    </a:p>
                  </a:txBody>
                  <a:tcPr/>
                </a:tc>
                <a:extLst>
                  <a:ext uri="{0D108BD9-81ED-4DB2-BD59-A6C34878D82A}">
                    <a16:rowId xmlns:a16="http://schemas.microsoft.com/office/drawing/2014/main" val="1380710208"/>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738664"/>
          </a:xfrm>
          <a:prstGeom prst="rect">
            <a:avLst/>
          </a:prstGeom>
          <a:noFill/>
        </p:spPr>
        <p:txBody>
          <a:bodyPr wrap="square" rtlCol="0">
            <a:spAutoFit/>
          </a:bodyPr>
          <a:lstStyle/>
          <a:p>
            <a:r>
              <a:rPr lang="en-US" sz="1400" dirty="0">
                <a:solidFill>
                  <a:srgbClr val="0000CC"/>
                </a:solidFill>
              </a:rPr>
              <a:t>This Use Case will introduce the support for PNF pre-onboarding (PNF Package, PNF descriptor support) and PNF onboarding (SDC, Design Time, PNF-SDK). </a:t>
            </a:r>
          </a:p>
          <a:p>
            <a:r>
              <a:rPr lang="en-US" sz="1400" dirty="0">
                <a:solidFill>
                  <a:srgbClr val="0000CC"/>
                </a:solidFill>
              </a:rPr>
              <a:t>PNF Package delivery by vendor (during Pre-onboarding activities) and PNF Onboarding via SDC in Dublin.</a:t>
            </a: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8" y="2397869"/>
            <a:ext cx="276999" cy="4395415"/>
            <a:chOff x="37808" y="-1272739"/>
            <a:chExt cx="276999" cy="4395415"/>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502538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7F7DB3-DAE4-47C1-A157-A0F571D62DAC}"/>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364DA19D-4F69-4EA5-A489-2B61FF23CAA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FD88E08-82D0-4018-BCF2-DF7E1C5C15E0}"/>
                </a:ext>
              </a:extLst>
            </p:cNvPr>
            <p:cNvSpPr txBox="1"/>
            <p:nvPr/>
          </p:nvSpPr>
          <p:spPr>
            <a:xfrm>
              <a:off x="2399418" y="-13353"/>
              <a:ext cx="432464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Overview</a:t>
              </a:r>
            </a:p>
          </p:txBody>
        </p:sp>
        <p:sp>
          <p:nvSpPr>
            <p:cNvPr id="5" name="Rectangle 4">
              <a:extLst>
                <a:ext uri="{FF2B5EF4-FFF2-40B4-BE49-F238E27FC236}">
                  <a16:creationId xmlns:a16="http://schemas.microsoft.com/office/drawing/2014/main" id="{FAFFA9E2-C892-43AE-8AF4-BCF5B9407E0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Snip Single Corner Rectangle 12">
            <a:extLst>
              <a:ext uri="{FF2B5EF4-FFF2-40B4-BE49-F238E27FC236}">
                <a16:creationId xmlns:a16="http://schemas.microsoft.com/office/drawing/2014/main" id="{80B559B4-8940-44BF-8B8A-39C3D9E0995C}"/>
              </a:ext>
            </a:extLst>
          </p:cNvPr>
          <p:cNvSpPr/>
          <p:nvPr/>
        </p:nvSpPr>
        <p:spPr>
          <a:xfrm>
            <a:off x="2666909" y="425706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nip Single Corner Rectangle 2">
            <a:extLst>
              <a:ext uri="{FF2B5EF4-FFF2-40B4-BE49-F238E27FC236}">
                <a16:creationId xmlns:a16="http://schemas.microsoft.com/office/drawing/2014/main" id="{D042AB17-3FEA-40FA-9488-A2EE50DA3ECA}"/>
              </a:ext>
            </a:extLst>
          </p:cNvPr>
          <p:cNvSpPr/>
          <p:nvPr/>
        </p:nvSpPr>
        <p:spPr>
          <a:xfrm>
            <a:off x="568491" y="3089702"/>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11">
            <a:extLst>
              <a:ext uri="{FF2B5EF4-FFF2-40B4-BE49-F238E27FC236}">
                <a16:creationId xmlns:a16="http://schemas.microsoft.com/office/drawing/2014/main" id="{837F54D4-2177-491E-BA7F-58E5664E4F92}"/>
              </a:ext>
            </a:extLst>
          </p:cNvPr>
          <p:cNvSpPr/>
          <p:nvPr/>
        </p:nvSpPr>
        <p:spPr>
          <a:xfrm>
            <a:off x="575487" y="425706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D19CFD-664F-4544-AA38-411B8261198F}"/>
              </a:ext>
            </a:extLst>
          </p:cNvPr>
          <p:cNvSpPr txBox="1"/>
          <p:nvPr/>
        </p:nvSpPr>
        <p:spPr>
          <a:xfrm>
            <a:off x="641870" y="4400779"/>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0" name="Snip Single Corner Rectangle 20">
            <a:extLst>
              <a:ext uri="{FF2B5EF4-FFF2-40B4-BE49-F238E27FC236}">
                <a16:creationId xmlns:a16="http://schemas.microsoft.com/office/drawing/2014/main" id="{17A7BD66-3B54-4896-A91B-66FB84E03AEA}"/>
              </a:ext>
            </a:extLst>
          </p:cNvPr>
          <p:cNvSpPr/>
          <p:nvPr/>
        </p:nvSpPr>
        <p:spPr>
          <a:xfrm>
            <a:off x="591673" y="5383085"/>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F8EBBB8-4060-46CC-BC04-650CEE6D5CD2}"/>
              </a:ext>
            </a:extLst>
          </p:cNvPr>
          <p:cNvSpPr txBox="1"/>
          <p:nvPr/>
        </p:nvSpPr>
        <p:spPr>
          <a:xfrm>
            <a:off x="2671547" y="4280128"/>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2" name="Snip Single Corner Rectangle 3">
            <a:extLst>
              <a:ext uri="{FF2B5EF4-FFF2-40B4-BE49-F238E27FC236}">
                <a16:creationId xmlns:a16="http://schemas.microsoft.com/office/drawing/2014/main" id="{08642090-AF4C-42B5-BF1A-D31C141C755F}"/>
              </a:ext>
            </a:extLst>
          </p:cNvPr>
          <p:cNvSpPr/>
          <p:nvPr/>
        </p:nvSpPr>
        <p:spPr>
          <a:xfrm>
            <a:off x="2660590" y="3089702"/>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21">
            <a:extLst>
              <a:ext uri="{FF2B5EF4-FFF2-40B4-BE49-F238E27FC236}">
                <a16:creationId xmlns:a16="http://schemas.microsoft.com/office/drawing/2014/main" id="{21F319B7-9AAF-45CD-8E57-04CBFB81F076}"/>
              </a:ext>
            </a:extLst>
          </p:cNvPr>
          <p:cNvSpPr/>
          <p:nvPr/>
        </p:nvSpPr>
        <p:spPr>
          <a:xfrm>
            <a:off x="2681530" y="5383085"/>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A0EAB1A0-0ED2-4E7B-AA5E-F6325275DAA9}"/>
              </a:ext>
            </a:extLst>
          </p:cNvPr>
          <p:cNvSpPr txBox="1"/>
          <p:nvPr/>
        </p:nvSpPr>
        <p:spPr>
          <a:xfrm>
            <a:off x="644527" y="5540939"/>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5" name="TextBox 14">
            <a:extLst>
              <a:ext uri="{FF2B5EF4-FFF2-40B4-BE49-F238E27FC236}">
                <a16:creationId xmlns:a16="http://schemas.microsoft.com/office/drawing/2014/main" id="{C18CEA39-72DF-4ACA-B87A-4B202E61F027}"/>
              </a:ext>
            </a:extLst>
          </p:cNvPr>
          <p:cNvSpPr txBox="1"/>
          <p:nvPr/>
        </p:nvSpPr>
        <p:spPr>
          <a:xfrm>
            <a:off x="2671547" y="5407825"/>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6" name="TextBox 15">
            <a:extLst>
              <a:ext uri="{FF2B5EF4-FFF2-40B4-BE49-F238E27FC236}">
                <a16:creationId xmlns:a16="http://schemas.microsoft.com/office/drawing/2014/main" id="{829811FE-FF54-4C93-980B-F99917D8DB9C}"/>
              </a:ext>
            </a:extLst>
          </p:cNvPr>
          <p:cNvSpPr txBox="1"/>
          <p:nvPr/>
        </p:nvSpPr>
        <p:spPr>
          <a:xfrm>
            <a:off x="585451" y="3245235"/>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7" name="TextBox 16">
            <a:extLst>
              <a:ext uri="{FF2B5EF4-FFF2-40B4-BE49-F238E27FC236}">
                <a16:creationId xmlns:a16="http://schemas.microsoft.com/office/drawing/2014/main" id="{F59FAED2-17B9-476A-81F6-F20454FA299D}"/>
              </a:ext>
            </a:extLst>
          </p:cNvPr>
          <p:cNvSpPr txBox="1"/>
          <p:nvPr/>
        </p:nvSpPr>
        <p:spPr>
          <a:xfrm>
            <a:off x="2671547" y="3112156"/>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Oval 21">
            <a:extLst>
              <a:ext uri="{FF2B5EF4-FFF2-40B4-BE49-F238E27FC236}">
                <a16:creationId xmlns:a16="http://schemas.microsoft.com/office/drawing/2014/main" id="{AC87DD6F-96B7-40A2-9E66-EF8504ECF352}"/>
              </a:ext>
            </a:extLst>
          </p:cNvPr>
          <p:cNvSpPr/>
          <p:nvPr/>
        </p:nvSpPr>
        <p:spPr>
          <a:xfrm>
            <a:off x="584668" y="307065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 name="Oval 22">
            <a:extLst>
              <a:ext uri="{FF2B5EF4-FFF2-40B4-BE49-F238E27FC236}">
                <a16:creationId xmlns:a16="http://schemas.microsoft.com/office/drawing/2014/main" id="{4FC51F20-38C8-48F7-AA22-B0FFEC0756F7}"/>
              </a:ext>
            </a:extLst>
          </p:cNvPr>
          <p:cNvSpPr/>
          <p:nvPr/>
        </p:nvSpPr>
        <p:spPr>
          <a:xfrm>
            <a:off x="584668" y="424995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4" name="Oval 23">
            <a:extLst>
              <a:ext uri="{FF2B5EF4-FFF2-40B4-BE49-F238E27FC236}">
                <a16:creationId xmlns:a16="http://schemas.microsoft.com/office/drawing/2014/main" id="{7978DBA8-FBBC-4C22-8F36-97B4CEB0D6AD}"/>
              </a:ext>
            </a:extLst>
          </p:cNvPr>
          <p:cNvSpPr/>
          <p:nvPr/>
        </p:nvSpPr>
        <p:spPr>
          <a:xfrm>
            <a:off x="584668" y="5362502"/>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26" name="Picture 25">
            <a:extLst>
              <a:ext uri="{FF2B5EF4-FFF2-40B4-BE49-F238E27FC236}">
                <a16:creationId xmlns:a16="http://schemas.microsoft.com/office/drawing/2014/main" id="{044DD805-EE37-46C9-B431-8C7763CCF9E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40010" y="2961388"/>
            <a:ext cx="540821" cy="540821"/>
          </a:xfrm>
          <a:prstGeom prst="rect">
            <a:avLst/>
          </a:prstGeom>
        </p:spPr>
      </p:pic>
      <p:grpSp>
        <p:nvGrpSpPr>
          <p:cNvPr id="27" name="Group 26">
            <a:extLst>
              <a:ext uri="{FF2B5EF4-FFF2-40B4-BE49-F238E27FC236}">
                <a16:creationId xmlns:a16="http://schemas.microsoft.com/office/drawing/2014/main" id="{54AC0A43-AD79-48A3-880E-054CCAFF3357}"/>
              </a:ext>
            </a:extLst>
          </p:cNvPr>
          <p:cNvGrpSpPr/>
          <p:nvPr/>
        </p:nvGrpSpPr>
        <p:grpSpPr>
          <a:xfrm>
            <a:off x="588731" y="560082"/>
            <a:ext cx="6247739" cy="1180301"/>
            <a:chOff x="516161" y="926769"/>
            <a:chExt cx="6247739" cy="1024128"/>
          </a:xfrm>
        </p:grpSpPr>
        <p:sp>
          <p:nvSpPr>
            <p:cNvPr id="28" name="Snip Single Corner Rectangle 2">
              <a:extLst>
                <a:ext uri="{FF2B5EF4-FFF2-40B4-BE49-F238E27FC236}">
                  <a16:creationId xmlns:a16="http://schemas.microsoft.com/office/drawing/2014/main" id="{C242BFB5-242D-4ED2-BE5D-B684A6134C85}"/>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3">
              <a:extLst>
                <a:ext uri="{FF2B5EF4-FFF2-40B4-BE49-F238E27FC236}">
                  <a16:creationId xmlns:a16="http://schemas.microsoft.com/office/drawing/2014/main" id="{84315253-0695-42D9-8058-70F862AD5AE3}"/>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AF14D9C5-04A8-4AA4-8C75-7F51C0EAF06B}"/>
              </a:ext>
            </a:extLst>
          </p:cNvPr>
          <p:cNvSpPr txBox="1"/>
          <p:nvPr/>
        </p:nvSpPr>
        <p:spPr>
          <a:xfrm>
            <a:off x="605691" y="832842"/>
            <a:ext cx="1527982" cy="369332"/>
          </a:xfrm>
          <a:prstGeom prst="rect">
            <a:avLst/>
          </a:prstGeom>
          <a:noFill/>
        </p:spPr>
        <p:txBody>
          <a:bodyPr wrap="none" rtlCol="0">
            <a:spAutoFit/>
          </a:bodyPr>
          <a:lstStyle/>
          <a:p>
            <a:r>
              <a:rPr lang="en-US" b="1" dirty="0">
                <a:solidFill>
                  <a:schemeClr val="bg1"/>
                </a:solidFill>
              </a:rPr>
              <a:t>PNF Modeling</a:t>
            </a:r>
          </a:p>
        </p:txBody>
      </p:sp>
      <p:sp>
        <p:nvSpPr>
          <p:cNvPr id="31" name="Oval 30">
            <a:extLst>
              <a:ext uri="{FF2B5EF4-FFF2-40B4-BE49-F238E27FC236}">
                <a16:creationId xmlns:a16="http://schemas.microsoft.com/office/drawing/2014/main" id="{BB8D862D-1611-48DB-9BF9-F8A9BB0739CC}"/>
              </a:ext>
            </a:extLst>
          </p:cNvPr>
          <p:cNvSpPr/>
          <p:nvPr/>
        </p:nvSpPr>
        <p:spPr>
          <a:xfrm>
            <a:off x="590394" y="58841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2" name="Rectangle 31">
            <a:extLst>
              <a:ext uri="{FF2B5EF4-FFF2-40B4-BE49-F238E27FC236}">
                <a16:creationId xmlns:a16="http://schemas.microsoft.com/office/drawing/2014/main" id="{8AB704AD-DE8A-4054-8C86-E0FC5AC8F031}"/>
              </a:ext>
            </a:extLst>
          </p:cNvPr>
          <p:cNvSpPr/>
          <p:nvPr/>
        </p:nvSpPr>
        <p:spPr>
          <a:xfrm>
            <a:off x="134029" y="1929010"/>
            <a:ext cx="404126" cy="447820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61ABF67-53CA-47AE-BDB2-BD52D98E6804}"/>
              </a:ext>
            </a:extLst>
          </p:cNvPr>
          <p:cNvSpPr txBox="1"/>
          <p:nvPr/>
        </p:nvSpPr>
        <p:spPr>
          <a:xfrm rot="16200000">
            <a:off x="-765217" y="5114758"/>
            <a:ext cx="2193229" cy="369332"/>
          </a:xfrm>
          <a:prstGeom prst="rect">
            <a:avLst/>
          </a:prstGeom>
          <a:noFill/>
        </p:spPr>
        <p:txBody>
          <a:bodyPr wrap="none" rtlCol="0">
            <a:spAutoFit/>
          </a:bodyPr>
          <a:lstStyle/>
          <a:p>
            <a:r>
              <a:rPr lang="en-US" b="1" dirty="0">
                <a:solidFill>
                  <a:schemeClr val="bg1"/>
                </a:solidFill>
              </a:rPr>
              <a:t>Run-Time (Instances)</a:t>
            </a:r>
          </a:p>
        </p:txBody>
      </p:sp>
      <p:sp>
        <p:nvSpPr>
          <p:cNvPr id="34" name="Snip Single Corner Rectangle 2">
            <a:extLst>
              <a:ext uri="{FF2B5EF4-FFF2-40B4-BE49-F238E27FC236}">
                <a16:creationId xmlns:a16="http://schemas.microsoft.com/office/drawing/2014/main" id="{645AF172-CE52-4C9F-B7CF-608D30C44271}"/>
              </a:ext>
            </a:extLst>
          </p:cNvPr>
          <p:cNvSpPr/>
          <p:nvPr/>
        </p:nvSpPr>
        <p:spPr>
          <a:xfrm>
            <a:off x="568491" y="192901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3">
            <a:extLst>
              <a:ext uri="{FF2B5EF4-FFF2-40B4-BE49-F238E27FC236}">
                <a16:creationId xmlns:a16="http://schemas.microsoft.com/office/drawing/2014/main" id="{096D5E09-DD4F-45A8-B901-F45D91BCBBF1}"/>
              </a:ext>
            </a:extLst>
          </p:cNvPr>
          <p:cNvSpPr/>
          <p:nvPr/>
        </p:nvSpPr>
        <p:spPr>
          <a:xfrm>
            <a:off x="2660590" y="192901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DFEE0E6-D1C0-484C-BDB0-677AC0F6BB02}"/>
              </a:ext>
            </a:extLst>
          </p:cNvPr>
          <p:cNvSpPr txBox="1"/>
          <p:nvPr/>
        </p:nvSpPr>
        <p:spPr>
          <a:xfrm>
            <a:off x="585451" y="2128993"/>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8" name="Oval 37">
            <a:extLst>
              <a:ext uri="{FF2B5EF4-FFF2-40B4-BE49-F238E27FC236}">
                <a16:creationId xmlns:a16="http://schemas.microsoft.com/office/drawing/2014/main" id="{D5C5CB79-01A2-4AE1-97AC-16BF38414405}"/>
              </a:ext>
            </a:extLst>
          </p:cNvPr>
          <p:cNvSpPr/>
          <p:nvPr/>
        </p:nvSpPr>
        <p:spPr>
          <a:xfrm>
            <a:off x="599182" y="190996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9" name="Rectangle 38">
            <a:extLst>
              <a:ext uri="{FF2B5EF4-FFF2-40B4-BE49-F238E27FC236}">
                <a16:creationId xmlns:a16="http://schemas.microsoft.com/office/drawing/2014/main" id="{9E643D99-1BEE-440D-8889-46DF52F5C478}"/>
              </a:ext>
            </a:extLst>
          </p:cNvPr>
          <p:cNvSpPr/>
          <p:nvPr/>
        </p:nvSpPr>
        <p:spPr>
          <a:xfrm>
            <a:off x="134717" y="56609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1A2901-1ED6-44E6-9B18-77F23C920119}"/>
              </a:ext>
            </a:extLst>
          </p:cNvPr>
          <p:cNvSpPr txBox="1"/>
          <p:nvPr/>
        </p:nvSpPr>
        <p:spPr>
          <a:xfrm rot="16200000">
            <a:off x="-370878" y="930212"/>
            <a:ext cx="1404552" cy="369332"/>
          </a:xfrm>
          <a:prstGeom prst="rect">
            <a:avLst/>
          </a:prstGeom>
          <a:noFill/>
        </p:spPr>
        <p:txBody>
          <a:bodyPr wrap="none" rtlCol="0">
            <a:spAutoFit/>
          </a:bodyPr>
          <a:lstStyle/>
          <a:p>
            <a:r>
              <a:rPr lang="en-US" b="1" dirty="0">
                <a:solidFill>
                  <a:schemeClr val="bg1"/>
                </a:solidFill>
              </a:rPr>
              <a:t>Design Time</a:t>
            </a:r>
          </a:p>
        </p:txBody>
      </p:sp>
      <p:sp>
        <p:nvSpPr>
          <p:cNvPr id="41" name="TextBox 40">
            <a:extLst>
              <a:ext uri="{FF2B5EF4-FFF2-40B4-BE49-F238E27FC236}">
                <a16:creationId xmlns:a16="http://schemas.microsoft.com/office/drawing/2014/main" id="{1598625A-A770-4C11-B7E1-B7C4544A54D0}"/>
              </a:ext>
            </a:extLst>
          </p:cNvPr>
          <p:cNvSpPr txBox="1"/>
          <p:nvPr/>
        </p:nvSpPr>
        <p:spPr>
          <a:xfrm>
            <a:off x="2693654" y="629913"/>
            <a:ext cx="3164649"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2" name="Group 41">
            <a:extLst>
              <a:ext uri="{FF2B5EF4-FFF2-40B4-BE49-F238E27FC236}">
                <a16:creationId xmlns:a16="http://schemas.microsoft.com/office/drawing/2014/main" id="{F9ADF5BD-3830-471B-A7C3-60819B31AF70}"/>
              </a:ext>
            </a:extLst>
          </p:cNvPr>
          <p:cNvGrpSpPr/>
          <p:nvPr/>
        </p:nvGrpSpPr>
        <p:grpSpPr>
          <a:xfrm>
            <a:off x="1616184" y="4273353"/>
            <a:ext cx="945329" cy="225343"/>
            <a:chOff x="1524814" y="5809921"/>
            <a:chExt cx="945329" cy="225343"/>
          </a:xfrm>
        </p:grpSpPr>
        <p:pic>
          <p:nvPicPr>
            <p:cNvPr id="43" name="Picture 42">
              <a:extLst>
                <a:ext uri="{FF2B5EF4-FFF2-40B4-BE49-F238E27FC236}">
                  <a16:creationId xmlns:a16="http://schemas.microsoft.com/office/drawing/2014/main" id="{74715C9E-6F3A-4024-BFC2-2A3F39CFDA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4" name="Picture 43">
              <a:extLst>
                <a:ext uri="{FF2B5EF4-FFF2-40B4-BE49-F238E27FC236}">
                  <a16:creationId xmlns:a16="http://schemas.microsoft.com/office/drawing/2014/main" id="{037F6580-C5C5-436E-9F21-7E037B85D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5" name="Group 44">
            <a:extLst>
              <a:ext uri="{FF2B5EF4-FFF2-40B4-BE49-F238E27FC236}">
                <a16:creationId xmlns:a16="http://schemas.microsoft.com/office/drawing/2014/main" id="{39FC1A76-038A-43D2-AA88-842CFE9BEF54}"/>
              </a:ext>
            </a:extLst>
          </p:cNvPr>
          <p:cNvGrpSpPr/>
          <p:nvPr/>
        </p:nvGrpSpPr>
        <p:grpSpPr>
          <a:xfrm>
            <a:off x="2219318" y="5356212"/>
            <a:ext cx="434754" cy="438714"/>
            <a:chOff x="2102466" y="7349988"/>
            <a:chExt cx="434754" cy="438714"/>
          </a:xfrm>
        </p:grpSpPr>
        <p:pic>
          <p:nvPicPr>
            <p:cNvPr id="46" name="Picture 45">
              <a:extLst>
                <a:ext uri="{FF2B5EF4-FFF2-40B4-BE49-F238E27FC236}">
                  <a16:creationId xmlns:a16="http://schemas.microsoft.com/office/drawing/2014/main" id="{3F96B3D3-5463-4ED1-8F03-92AA3A0D09D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7" name="Picture 46">
              <a:extLst>
                <a:ext uri="{FF2B5EF4-FFF2-40B4-BE49-F238E27FC236}">
                  <a16:creationId xmlns:a16="http://schemas.microsoft.com/office/drawing/2014/main" id="{85B63153-87DB-4664-B03A-855C2E9DB0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8" name="Group 47">
            <a:extLst>
              <a:ext uri="{FF2B5EF4-FFF2-40B4-BE49-F238E27FC236}">
                <a16:creationId xmlns:a16="http://schemas.microsoft.com/office/drawing/2014/main" id="{AF2FD0A8-9115-4526-92C6-54DFE81FCE10}"/>
              </a:ext>
            </a:extLst>
          </p:cNvPr>
          <p:cNvGrpSpPr/>
          <p:nvPr/>
        </p:nvGrpSpPr>
        <p:grpSpPr>
          <a:xfrm>
            <a:off x="1661008" y="1935401"/>
            <a:ext cx="945329" cy="225343"/>
            <a:chOff x="1524814" y="5809921"/>
            <a:chExt cx="945329" cy="225343"/>
          </a:xfrm>
        </p:grpSpPr>
        <p:pic>
          <p:nvPicPr>
            <p:cNvPr id="49" name="Picture 48">
              <a:extLst>
                <a:ext uri="{FF2B5EF4-FFF2-40B4-BE49-F238E27FC236}">
                  <a16:creationId xmlns:a16="http://schemas.microsoft.com/office/drawing/2014/main" id="{49E662EB-F403-44D0-8410-D471EBF98F6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BC4C6BD5-0256-4C93-A9F7-9CE8932E5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1" name="Group 50">
            <a:extLst>
              <a:ext uri="{FF2B5EF4-FFF2-40B4-BE49-F238E27FC236}">
                <a16:creationId xmlns:a16="http://schemas.microsoft.com/office/drawing/2014/main" id="{64F2D77F-F354-432D-AF81-9416BAC53C18}"/>
              </a:ext>
            </a:extLst>
          </p:cNvPr>
          <p:cNvGrpSpPr/>
          <p:nvPr/>
        </p:nvGrpSpPr>
        <p:grpSpPr>
          <a:xfrm>
            <a:off x="1666960" y="614589"/>
            <a:ext cx="945329" cy="225343"/>
            <a:chOff x="1524814" y="5809921"/>
            <a:chExt cx="945329" cy="225343"/>
          </a:xfrm>
        </p:grpSpPr>
        <p:pic>
          <p:nvPicPr>
            <p:cNvPr id="52" name="Picture 51">
              <a:extLst>
                <a:ext uri="{FF2B5EF4-FFF2-40B4-BE49-F238E27FC236}">
                  <a16:creationId xmlns:a16="http://schemas.microsoft.com/office/drawing/2014/main" id="{CE1BC9DE-0598-45B9-97D2-0DE3B13F7F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52BFA79-1729-42BC-BFC0-3C7D098F3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2D4FBA21-55C0-4E50-A074-EEFB4CB3BF5B}"/>
              </a:ext>
            </a:extLst>
          </p:cNvPr>
          <p:cNvGrpSpPr/>
          <p:nvPr/>
        </p:nvGrpSpPr>
        <p:grpSpPr>
          <a:xfrm>
            <a:off x="6321929" y="2683541"/>
            <a:ext cx="449943" cy="422046"/>
            <a:chOff x="2390787" y="8313197"/>
            <a:chExt cx="449943" cy="422046"/>
          </a:xfrm>
        </p:grpSpPr>
        <p:sp>
          <p:nvSpPr>
            <p:cNvPr id="55" name="Hexagon 54">
              <a:extLst>
                <a:ext uri="{FF2B5EF4-FFF2-40B4-BE49-F238E27FC236}">
                  <a16:creationId xmlns:a16="http://schemas.microsoft.com/office/drawing/2014/main" id="{DBA21CE7-7A3D-4C05-B295-37D72E453111}"/>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55">
              <a:extLst>
                <a:ext uri="{FF2B5EF4-FFF2-40B4-BE49-F238E27FC236}">
                  <a16:creationId xmlns:a16="http://schemas.microsoft.com/office/drawing/2014/main" id="{7ACDE58B-2D53-4F91-AEA0-95ED64230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57" name="Group 56">
            <a:extLst>
              <a:ext uri="{FF2B5EF4-FFF2-40B4-BE49-F238E27FC236}">
                <a16:creationId xmlns:a16="http://schemas.microsoft.com/office/drawing/2014/main" id="{EE44B8EB-E3BF-44C3-98A3-15DEEE48CA6A}"/>
              </a:ext>
            </a:extLst>
          </p:cNvPr>
          <p:cNvGrpSpPr/>
          <p:nvPr/>
        </p:nvGrpSpPr>
        <p:grpSpPr>
          <a:xfrm>
            <a:off x="3424129" y="2701528"/>
            <a:ext cx="335348" cy="246221"/>
            <a:chOff x="447635" y="1676508"/>
            <a:chExt cx="335348" cy="246221"/>
          </a:xfrm>
        </p:grpSpPr>
        <p:sp>
          <p:nvSpPr>
            <p:cNvPr id="58" name="Oval 57">
              <a:extLst>
                <a:ext uri="{FF2B5EF4-FFF2-40B4-BE49-F238E27FC236}">
                  <a16:creationId xmlns:a16="http://schemas.microsoft.com/office/drawing/2014/main" id="{1F5868F1-1F7A-40C6-A3C3-A2BC020C820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2FBF589E-C6E0-4498-88F2-8CF1AE86C08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0" name="Group 59">
            <a:extLst>
              <a:ext uri="{FF2B5EF4-FFF2-40B4-BE49-F238E27FC236}">
                <a16:creationId xmlns:a16="http://schemas.microsoft.com/office/drawing/2014/main" id="{8BAA52FE-13E2-4B93-AF6C-F758FEF103F5}"/>
              </a:ext>
            </a:extLst>
          </p:cNvPr>
          <p:cNvGrpSpPr/>
          <p:nvPr/>
        </p:nvGrpSpPr>
        <p:grpSpPr>
          <a:xfrm>
            <a:off x="3177834" y="2701528"/>
            <a:ext cx="335348" cy="246221"/>
            <a:chOff x="447635" y="1676508"/>
            <a:chExt cx="335348" cy="246221"/>
          </a:xfrm>
        </p:grpSpPr>
        <p:sp>
          <p:nvSpPr>
            <p:cNvPr id="61" name="Oval 60">
              <a:extLst>
                <a:ext uri="{FF2B5EF4-FFF2-40B4-BE49-F238E27FC236}">
                  <a16:creationId xmlns:a16="http://schemas.microsoft.com/office/drawing/2014/main" id="{195B4337-F460-4B22-850C-36C464A67D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7F41251D-381D-47F3-8141-30EAE49A7E1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3" name="Group 62">
            <a:extLst>
              <a:ext uri="{FF2B5EF4-FFF2-40B4-BE49-F238E27FC236}">
                <a16:creationId xmlns:a16="http://schemas.microsoft.com/office/drawing/2014/main" id="{F329942E-D669-41E2-AEEA-B60145FAB219}"/>
              </a:ext>
            </a:extLst>
          </p:cNvPr>
          <p:cNvGrpSpPr/>
          <p:nvPr/>
        </p:nvGrpSpPr>
        <p:grpSpPr>
          <a:xfrm>
            <a:off x="3916719" y="2701528"/>
            <a:ext cx="335348" cy="246221"/>
            <a:chOff x="447635" y="1676508"/>
            <a:chExt cx="335348" cy="246221"/>
          </a:xfrm>
        </p:grpSpPr>
        <p:sp>
          <p:nvSpPr>
            <p:cNvPr id="64" name="Oval 63">
              <a:extLst>
                <a:ext uri="{FF2B5EF4-FFF2-40B4-BE49-F238E27FC236}">
                  <a16:creationId xmlns:a16="http://schemas.microsoft.com/office/drawing/2014/main" id="{F07C1CBC-E5DB-479A-8C33-D999FFFC6A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20B383C4-E337-4B04-A092-9532FB1AAD0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66" name="Group 65">
            <a:extLst>
              <a:ext uri="{FF2B5EF4-FFF2-40B4-BE49-F238E27FC236}">
                <a16:creationId xmlns:a16="http://schemas.microsoft.com/office/drawing/2014/main" id="{133A2D87-8F99-4CAF-A66A-C5D3947B41D2}"/>
              </a:ext>
            </a:extLst>
          </p:cNvPr>
          <p:cNvGrpSpPr/>
          <p:nvPr/>
        </p:nvGrpSpPr>
        <p:grpSpPr>
          <a:xfrm>
            <a:off x="3670424" y="2698825"/>
            <a:ext cx="335348" cy="246221"/>
            <a:chOff x="447635" y="1676508"/>
            <a:chExt cx="335348" cy="246221"/>
          </a:xfrm>
        </p:grpSpPr>
        <p:sp>
          <p:nvSpPr>
            <p:cNvPr id="67" name="Oval 66">
              <a:extLst>
                <a:ext uri="{FF2B5EF4-FFF2-40B4-BE49-F238E27FC236}">
                  <a16:creationId xmlns:a16="http://schemas.microsoft.com/office/drawing/2014/main" id="{0E9D8CEF-D215-4158-B1D3-B4CE5EB8721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8" name="TextBox 67">
              <a:extLst>
                <a:ext uri="{FF2B5EF4-FFF2-40B4-BE49-F238E27FC236}">
                  <a16:creationId xmlns:a16="http://schemas.microsoft.com/office/drawing/2014/main" id="{71EC3030-57A4-4F96-855A-57F77891194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69" name="Group 68">
            <a:extLst>
              <a:ext uri="{FF2B5EF4-FFF2-40B4-BE49-F238E27FC236}">
                <a16:creationId xmlns:a16="http://schemas.microsoft.com/office/drawing/2014/main" id="{19312863-A011-4E34-A0E1-5697245D7A7E}"/>
              </a:ext>
            </a:extLst>
          </p:cNvPr>
          <p:cNvGrpSpPr/>
          <p:nvPr/>
        </p:nvGrpSpPr>
        <p:grpSpPr>
          <a:xfrm>
            <a:off x="4409311" y="2701528"/>
            <a:ext cx="335348" cy="246221"/>
            <a:chOff x="447635" y="1676508"/>
            <a:chExt cx="335348" cy="246221"/>
          </a:xfrm>
        </p:grpSpPr>
        <p:sp>
          <p:nvSpPr>
            <p:cNvPr id="70" name="Oval 69">
              <a:extLst>
                <a:ext uri="{FF2B5EF4-FFF2-40B4-BE49-F238E27FC236}">
                  <a16:creationId xmlns:a16="http://schemas.microsoft.com/office/drawing/2014/main" id="{B1BF346C-810A-40E8-9C0A-0B4BB0F552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1" name="TextBox 70">
              <a:extLst>
                <a:ext uri="{FF2B5EF4-FFF2-40B4-BE49-F238E27FC236}">
                  <a16:creationId xmlns:a16="http://schemas.microsoft.com/office/drawing/2014/main" id="{CCAB3C15-3939-478B-A235-D304B0807E0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2" name="Group 71">
            <a:extLst>
              <a:ext uri="{FF2B5EF4-FFF2-40B4-BE49-F238E27FC236}">
                <a16:creationId xmlns:a16="http://schemas.microsoft.com/office/drawing/2014/main" id="{A9D51BFC-69F8-4AF6-BC35-D52E5BEE67F9}"/>
              </a:ext>
            </a:extLst>
          </p:cNvPr>
          <p:cNvGrpSpPr/>
          <p:nvPr/>
        </p:nvGrpSpPr>
        <p:grpSpPr>
          <a:xfrm>
            <a:off x="4163014" y="2701528"/>
            <a:ext cx="335348" cy="246221"/>
            <a:chOff x="447635" y="1676508"/>
            <a:chExt cx="335348" cy="246221"/>
          </a:xfrm>
        </p:grpSpPr>
        <p:sp>
          <p:nvSpPr>
            <p:cNvPr id="73" name="Oval 72">
              <a:extLst>
                <a:ext uri="{FF2B5EF4-FFF2-40B4-BE49-F238E27FC236}">
                  <a16:creationId xmlns:a16="http://schemas.microsoft.com/office/drawing/2014/main" id="{E7A88BBC-DE24-40D9-A59E-2B51284DF85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4" name="TextBox 73">
              <a:extLst>
                <a:ext uri="{FF2B5EF4-FFF2-40B4-BE49-F238E27FC236}">
                  <a16:creationId xmlns:a16="http://schemas.microsoft.com/office/drawing/2014/main" id="{41880171-4676-4E12-806D-CF3C06BBED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5" name="Group 74">
            <a:extLst>
              <a:ext uri="{FF2B5EF4-FFF2-40B4-BE49-F238E27FC236}">
                <a16:creationId xmlns:a16="http://schemas.microsoft.com/office/drawing/2014/main" id="{EE00A718-7051-46F8-9A03-6E699F321E44}"/>
              </a:ext>
            </a:extLst>
          </p:cNvPr>
          <p:cNvGrpSpPr/>
          <p:nvPr/>
        </p:nvGrpSpPr>
        <p:grpSpPr>
          <a:xfrm>
            <a:off x="2931539" y="2701528"/>
            <a:ext cx="335348" cy="246221"/>
            <a:chOff x="447635" y="1676508"/>
            <a:chExt cx="335348" cy="246221"/>
          </a:xfrm>
        </p:grpSpPr>
        <p:sp>
          <p:nvSpPr>
            <p:cNvPr id="76" name="Oval 75">
              <a:extLst>
                <a:ext uri="{FF2B5EF4-FFF2-40B4-BE49-F238E27FC236}">
                  <a16:creationId xmlns:a16="http://schemas.microsoft.com/office/drawing/2014/main" id="{1EDF5126-625F-45C5-8058-7CC9F123B1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7" name="TextBox 76">
              <a:extLst>
                <a:ext uri="{FF2B5EF4-FFF2-40B4-BE49-F238E27FC236}">
                  <a16:creationId xmlns:a16="http://schemas.microsoft.com/office/drawing/2014/main" id="{21A4C3AB-8551-4031-ABCC-5F14EDF9F99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78" name="Group 77">
            <a:extLst>
              <a:ext uri="{FF2B5EF4-FFF2-40B4-BE49-F238E27FC236}">
                <a16:creationId xmlns:a16="http://schemas.microsoft.com/office/drawing/2014/main" id="{90579B5F-9E2C-4DBE-B8CA-5A10A0050862}"/>
              </a:ext>
            </a:extLst>
          </p:cNvPr>
          <p:cNvGrpSpPr/>
          <p:nvPr/>
        </p:nvGrpSpPr>
        <p:grpSpPr>
          <a:xfrm>
            <a:off x="2685244" y="2701528"/>
            <a:ext cx="335348" cy="246221"/>
            <a:chOff x="447635" y="1676508"/>
            <a:chExt cx="335348" cy="246221"/>
          </a:xfrm>
        </p:grpSpPr>
        <p:sp>
          <p:nvSpPr>
            <p:cNvPr id="79" name="Oval 78">
              <a:extLst>
                <a:ext uri="{FF2B5EF4-FFF2-40B4-BE49-F238E27FC236}">
                  <a16:creationId xmlns:a16="http://schemas.microsoft.com/office/drawing/2014/main" id="{6AB1066D-FB13-43B5-97CD-63AC5BEB6F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0" name="TextBox 79">
              <a:extLst>
                <a:ext uri="{FF2B5EF4-FFF2-40B4-BE49-F238E27FC236}">
                  <a16:creationId xmlns:a16="http://schemas.microsoft.com/office/drawing/2014/main" id="{E1E573FE-2FA8-4CC7-86A1-B7ADFE030BF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1" name="Group 80">
            <a:extLst>
              <a:ext uri="{FF2B5EF4-FFF2-40B4-BE49-F238E27FC236}">
                <a16:creationId xmlns:a16="http://schemas.microsoft.com/office/drawing/2014/main" id="{4D7CC3C9-5D55-44BB-844A-47F42D9CC3C0}"/>
              </a:ext>
            </a:extLst>
          </p:cNvPr>
          <p:cNvGrpSpPr/>
          <p:nvPr/>
        </p:nvGrpSpPr>
        <p:grpSpPr>
          <a:xfrm>
            <a:off x="2939541" y="5026618"/>
            <a:ext cx="335348" cy="246221"/>
            <a:chOff x="447635" y="1676508"/>
            <a:chExt cx="335348" cy="246221"/>
          </a:xfrm>
        </p:grpSpPr>
        <p:sp>
          <p:nvSpPr>
            <p:cNvPr id="82" name="Oval 81">
              <a:extLst>
                <a:ext uri="{FF2B5EF4-FFF2-40B4-BE49-F238E27FC236}">
                  <a16:creationId xmlns:a16="http://schemas.microsoft.com/office/drawing/2014/main" id="{026555CD-4B61-4D17-A0AF-3DC57CD9C72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3" name="TextBox 82">
              <a:extLst>
                <a:ext uri="{FF2B5EF4-FFF2-40B4-BE49-F238E27FC236}">
                  <a16:creationId xmlns:a16="http://schemas.microsoft.com/office/drawing/2014/main" id="{88C06C9B-28AB-4A15-B151-7D74540A0A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4" name="Group 83">
            <a:extLst>
              <a:ext uri="{FF2B5EF4-FFF2-40B4-BE49-F238E27FC236}">
                <a16:creationId xmlns:a16="http://schemas.microsoft.com/office/drawing/2014/main" id="{9AC135DF-0676-44EE-BFC0-F28EF09478BA}"/>
              </a:ext>
            </a:extLst>
          </p:cNvPr>
          <p:cNvGrpSpPr/>
          <p:nvPr/>
        </p:nvGrpSpPr>
        <p:grpSpPr>
          <a:xfrm>
            <a:off x="2693246" y="5026618"/>
            <a:ext cx="335348" cy="246221"/>
            <a:chOff x="447635" y="1676508"/>
            <a:chExt cx="335348" cy="246221"/>
          </a:xfrm>
        </p:grpSpPr>
        <p:sp>
          <p:nvSpPr>
            <p:cNvPr id="85" name="Oval 84">
              <a:extLst>
                <a:ext uri="{FF2B5EF4-FFF2-40B4-BE49-F238E27FC236}">
                  <a16:creationId xmlns:a16="http://schemas.microsoft.com/office/drawing/2014/main" id="{FBCD24FA-E5E4-43B0-8FB2-CF7E93109A1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7D423E00-D842-46D6-8110-6D4C65A4678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87" name="Group 86">
            <a:extLst>
              <a:ext uri="{FF2B5EF4-FFF2-40B4-BE49-F238E27FC236}">
                <a16:creationId xmlns:a16="http://schemas.microsoft.com/office/drawing/2014/main" id="{0E8A0705-F4AE-4D73-95B0-AABB31D47CE4}"/>
              </a:ext>
            </a:extLst>
          </p:cNvPr>
          <p:cNvGrpSpPr/>
          <p:nvPr/>
        </p:nvGrpSpPr>
        <p:grpSpPr>
          <a:xfrm>
            <a:off x="3432131" y="5026618"/>
            <a:ext cx="335348" cy="246221"/>
            <a:chOff x="447635" y="1676508"/>
            <a:chExt cx="335348" cy="246221"/>
          </a:xfrm>
        </p:grpSpPr>
        <p:sp>
          <p:nvSpPr>
            <p:cNvPr id="88" name="Oval 87">
              <a:extLst>
                <a:ext uri="{FF2B5EF4-FFF2-40B4-BE49-F238E27FC236}">
                  <a16:creationId xmlns:a16="http://schemas.microsoft.com/office/drawing/2014/main" id="{EB12B72F-91B7-4247-8F90-E71AF5431C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7D7ECD90-A1D5-4CC6-9C68-F5B6BFBC043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0" name="Group 89">
            <a:extLst>
              <a:ext uri="{FF2B5EF4-FFF2-40B4-BE49-F238E27FC236}">
                <a16:creationId xmlns:a16="http://schemas.microsoft.com/office/drawing/2014/main" id="{85725765-7050-45B9-80A4-E0E88875057B}"/>
              </a:ext>
            </a:extLst>
          </p:cNvPr>
          <p:cNvGrpSpPr/>
          <p:nvPr/>
        </p:nvGrpSpPr>
        <p:grpSpPr>
          <a:xfrm>
            <a:off x="3185836" y="5023915"/>
            <a:ext cx="335348" cy="246221"/>
            <a:chOff x="447635" y="1676508"/>
            <a:chExt cx="335348" cy="246221"/>
          </a:xfrm>
        </p:grpSpPr>
        <p:sp>
          <p:nvSpPr>
            <p:cNvPr id="91" name="Oval 90">
              <a:extLst>
                <a:ext uri="{FF2B5EF4-FFF2-40B4-BE49-F238E27FC236}">
                  <a16:creationId xmlns:a16="http://schemas.microsoft.com/office/drawing/2014/main" id="{06BC42FF-8F17-49F2-B937-48D6BBFBC8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2" name="TextBox 91">
              <a:extLst>
                <a:ext uri="{FF2B5EF4-FFF2-40B4-BE49-F238E27FC236}">
                  <a16:creationId xmlns:a16="http://schemas.microsoft.com/office/drawing/2014/main" id="{166E70EE-7770-4595-8D81-D8AE8F64556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3" name="Group 92">
            <a:extLst>
              <a:ext uri="{FF2B5EF4-FFF2-40B4-BE49-F238E27FC236}">
                <a16:creationId xmlns:a16="http://schemas.microsoft.com/office/drawing/2014/main" id="{1BB29567-08CF-46A8-91C6-04DFD7E5C222}"/>
              </a:ext>
            </a:extLst>
          </p:cNvPr>
          <p:cNvGrpSpPr/>
          <p:nvPr/>
        </p:nvGrpSpPr>
        <p:grpSpPr>
          <a:xfrm>
            <a:off x="3924723" y="5026618"/>
            <a:ext cx="335348" cy="246221"/>
            <a:chOff x="447635" y="1676508"/>
            <a:chExt cx="335348" cy="246221"/>
          </a:xfrm>
        </p:grpSpPr>
        <p:sp>
          <p:nvSpPr>
            <p:cNvPr id="94" name="Oval 93">
              <a:extLst>
                <a:ext uri="{FF2B5EF4-FFF2-40B4-BE49-F238E27FC236}">
                  <a16:creationId xmlns:a16="http://schemas.microsoft.com/office/drawing/2014/main" id="{A46FA7E3-1C47-40E4-8DF5-DBCF428A65D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5" name="TextBox 94">
              <a:extLst>
                <a:ext uri="{FF2B5EF4-FFF2-40B4-BE49-F238E27FC236}">
                  <a16:creationId xmlns:a16="http://schemas.microsoft.com/office/drawing/2014/main" id="{71494407-8B3A-40B3-B639-447B597AA4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96" name="Group 95">
            <a:extLst>
              <a:ext uri="{FF2B5EF4-FFF2-40B4-BE49-F238E27FC236}">
                <a16:creationId xmlns:a16="http://schemas.microsoft.com/office/drawing/2014/main" id="{D407D7F5-498E-4CD4-9851-B8A7265AE81A}"/>
              </a:ext>
            </a:extLst>
          </p:cNvPr>
          <p:cNvGrpSpPr/>
          <p:nvPr/>
        </p:nvGrpSpPr>
        <p:grpSpPr>
          <a:xfrm>
            <a:off x="3678426" y="5026618"/>
            <a:ext cx="335348" cy="246221"/>
            <a:chOff x="447635" y="1676508"/>
            <a:chExt cx="335348" cy="246221"/>
          </a:xfrm>
        </p:grpSpPr>
        <p:sp>
          <p:nvSpPr>
            <p:cNvPr id="97" name="Oval 96">
              <a:extLst>
                <a:ext uri="{FF2B5EF4-FFF2-40B4-BE49-F238E27FC236}">
                  <a16:creationId xmlns:a16="http://schemas.microsoft.com/office/drawing/2014/main" id="{CDF0A67C-00DA-4E22-8404-2D763287CF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F13676B9-730C-4C33-8C88-F0596455BA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99" name="Group 98">
            <a:extLst>
              <a:ext uri="{FF2B5EF4-FFF2-40B4-BE49-F238E27FC236}">
                <a16:creationId xmlns:a16="http://schemas.microsoft.com/office/drawing/2014/main" id="{4F306312-1701-4243-8926-BA230F67AF07}"/>
              </a:ext>
            </a:extLst>
          </p:cNvPr>
          <p:cNvGrpSpPr/>
          <p:nvPr/>
        </p:nvGrpSpPr>
        <p:grpSpPr>
          <a:xfrm>
            <a:off x="4159360" y="5020971"/>
            <a:ext cx="335348" cy="246221"/>
            <a:chOff x="447635" y="1676508"/>
            <a:chExt cx="335348" cy="246221"/>
          </a:xfrm>
        </p:grpSpPr>
        <p:sp>
          <p:nvSpPr>
            <p:cNvPr id="100" name="Oval 99">
              <a:extLst>
                <a:ext uri="{FF2B5EF4-FFF2-40B4-BE49-F238E27FC236}">
                  <a16:creationId xmlns:a16="http://schemas.microsoft.com/office/drawing/2014/main" id="{201DE6DC-BCFC-4CF2-BBDB-7E0CA30F455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1" name="TextBox 100">
              <a:extLst>
                <a:ext uri="{FF2B5EF4-FFF2-40B4-BE49-F238E27FC236}">
                  <a16:creationId xmlns:a16="http://schemas.microsoft.com/office/drawing/2014/main" id="{49A0FDC1-9DA0-4ED1-90AE-62C06E867E3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2" name="Group 101">
            <a:extLst>
              <a:ext uri="{FF2B5EF4-FFF2-40B4-BE49-F238E27FC236}">
                <a16:creationId xmlns:a16="http://schemas.microsoft.com/office/drawing/2014/main" id="{9B26D5C1-50B2-4B34-98F0-C33D199BA59E}"/>
              </a:ext>
            </a:extLst>
          </p:cNvPr>
          <p:cNvGrpSpPr/>
          <p:nvPr/>
        </p:nvGrpSpPr>
        <p:grpSpPr>
          <a:xfrm>
            <a:off x="3235781" y="6123260"/>
            <a:ext cx="335348" cy="246221"/>
            <a:chOff x="447635" y="1676508"/>
            <a:chExt cx="335348" cy="246221"/>
          </a:xfrm>
        </p:grpSpPr>
        <p:sp>
          <p:nvSpPr>
            <p:cNvPr id="103" name="Oval 102">
              <a:extLst>
                <a:ext uri="{FF2B5EF4-FFF2-40B4-BE49-F238E27FC236}">
                  <a16:creationId xmlns:a16="http://schemas.microsoft.com/office/drawing/2014/main" id="{A0F51DEC-BF22-42BA-97C5-7DBC170C5C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4" name="TextBox 103">
              <a:extLst>
                <a:ext uri="{FF2B5EF4-FFF2-40B4-BE49-F238E27FC236}">
                  <a16:creationId xmlns:a16="http://schemas.microsoft.com/office/drawing/2014/main" id="{9B794A87-602B-46BF-A585-D1BF96C112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5" name="Group 104">
            <a:extLst>
              <a:ext uri="{FF2B5EF4-FFF2-40B4-BE49-F238E27FC236}">
                <a16:creationId xmlns:a16="http://schemas.microsoft.com/office/drawing/2014/main" id="{8DAF0454-0D6F-4B91-AB6D-ED8133B6E35E}"/>
              </a:ext>
            </a:extLst>
          </p:cNvPr>
          <p:cNvGrpSpPr/>
          <p:nvPr/>
        </p:nvGrpSpPr>
        <p:grpSpPr>
          <a:xfrm>
            <a:off x="2961914" y="6123260"/>
            <a:ext cx="335348" cy="246221"/>
            <a:chOff x="447635" y="1676508"/>
            <a:chExt cx="335348" cy="246221"/>
          </a:xfrm>
        </p:grpSpPr>
        <p:sp>
          <p:nvSpPr>
            <p:cNvPr id="106" name="Oval 105">
              <a:extLst>
                <a:ext uri="{FF2B5EF4-FFF2-40B4-BE49-F238E27FC236}">
                  <a16:creationId xmlns:a16="http://schemas.microsoft.com/office/drawing/2014/main" id="{08D0CCC6-2DFD-46AB-9C25-C4D26CD8864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757E18C9-ADAE-4B1F-8713-33D91E6B906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08" name="Group 107">
            <a:extLst>
              <a:ext uri="{FF2B5EF4-FFF2-40B4-BE49-F238E27FC236}">
                <a16:creationId xmlns:a16="http://schemas.microsoft.com/office/drawing/2014/main" id="{63E20E95-A544-4C86-9E3A-AD8AB1109245}"/>
              </a:ext>
            </a:extLst>
          </p:cNvPr>
          <p:cNvGrpSpPr/>
          <p:nvPr/>
        </p:nvGrpSpPr>
        <p:grpSpPr>
          <a:xfrm>
            <a:off x="3509648" y="6123260"/>
            <a:ext cx="335348" cy="246221"/>
            <a:chOff x="447635" y="1676508"/>
            <a:chExt cx="335348" cy="246221"/>
          </a:xfrm>
        </p:grpSpPr>
        <p:sp>
          <p:nvSpPr>
            <p:cNvPr id="109" name="Oval 108">
              <a:extLst>
                <a:ext uri="{FF2B5EF4-FFF2-40B4-BE49-F238E27FC236}">
                  <a16:creationId xmlns:a16="http://schemas.microsoft.com/office/drawing/2014/main" id="{DFEAE963-D985-46F8-B030-23BF8C1CC3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0" name="TextBox 109">
              <a:extLst>
                <a:ext uri="{FF2B5EF4-FFF2-40B4-BE49-F238E27FC236}">
                  <a16:creationId xmlns:a16="http://schemas.microsoft.com/office/drawing/2014/main" id="{B22EF74F-8DF4-4887-AF46-72A048F983D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1" name="Group 110">
            <a:extLst>
              <a:ext uri="{FF2B5EF4-FFF2-40B4-BE49-F238E27FC236}">
                <a16:creationId xmlns:a16="http://schemas.microsoft.com/office/drawing/2014/main" id="{D7624941-E22B-4A02-96E4-C0BDC2472443}"/>
              </a:ext>
            </a:extLst>
          </p:cNvPr>
          <p:cNvGrpSpPr/>
          <p:nvPr/>
        </p:nvGrpSpPr>
        <p:grpSpPr>
          <a:xfrm>
            <a:off x="4057382" y="6123260"/>
            <a:ext cx="335348" cy="246221"/>
            <a:chOff x="447635" y="1676508"/>
            <a:chExt cx="335348" cy="246221"/>
          </a:xfrm>
        </p:grpSpPr>
        <p:sp>
          <p:nvSpPr>
            <p:cNvPr id="112" name="Oval 111">
              <a:extLst>
                <a:ext uri="{FF2B5EF4-FFF2-40B4-BE49-F238E27FC236}">
                  <a16:creationId xmlns:a16="http://schemas.microsoft.com/office/drawing/2014/main" id="{5F05FF09-E95A-47F7-A9DA-FFC9007204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8BB9737E-CC75-4C94-A9A9-88B08330BC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4" name="Group 113">
            <a:extLst>
              <a:ext uri="{FF2B5EF4-FFF2-40B4-BE49-F238E27FC236}">
                <a16:creationId xmlns:a16="http://schemas.microsoft.com/office/drawing/2014/main" id="{ADBF27AE-88DC-4740-813B-88B6FD2868A6}"/>
              </a:ext>
            </a:extLst>
          </p:cNvPr>
          <p:cNvGrpSpPr/>
          <p:nvPr/>
        </p:nvGrpSpPr>
        <p:grpSpPr>
          <a:xfrm>
            <a:off x="4331249" y="6123260"/>
            <a:ext cx="335348" cy="246221"/>
            <a:chOff x="447635" y="1676508"/>
            <a:chExt cx="335348" cy="246221"/>
          </a:xfrm>
        </p:grpSpPr>
        <p:sp>
          <p:nvSpPr>
            <p:cNvPr id="115" name="Oval 114">
              <a:extLst>
                <a:ext uri="{FF2B5EF4-FFF2-40B4-BE49-F238E27FC236}">
                  <a16:creationId xmlns:a16="http://schemas.microsoft.com/office/drawing/2014/main" id="{B31873E0-B1A9-4400-A156-14FAEF7D61E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14D022F8-485E-4987-811C-C563A0A257E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17" name="Group 116">
            <a:extLst>
              <a:ext uri="{FF2B5EF4-FFF2-40B4-BE49-F238E27FC236}">
                <a16:creationId xmlns:a16="http://schemas.microsoft.com/office/drawing/2014/main" id="{05ECD9C1-3B08-41FD-8806-C9A50CF8B2B2}"/>
              </a:ext>
            </a:extLst>
          </p:cNvPr>
          <p:cNvGrpSpPr/>
          <p:nvPr/>
        </p:nvGrpSpPr>
        <p:grpSpPr>
          <a:xfrm>
            <a:off x="4605116" y="6123260"/>
            <a:ext cx="335348" cy="246221"/>
            <a:chOff x="447635" y="1676508"/>
            <a:chExt cx="335348" cy="246221"/>
          </a:xfrm>
        </p:grpSpPr>
        <p:sp>
          <p:nvSpPr>
            <p:cNvPr id="118" name="Oval 117">
              <a:extLst>
                <a:ext uri="{FF2B5EF4-FFF2-40B4-BE49-F238E27FC236}">
                  <a16:creationId xmlns:a16="http://schemas.microsoft.com/office/drawing/2014/main" id="{529D4B3D-2991-4F74-817A-BB4B576758F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9" name="TextBox 118">
              <a:extLst>
                <a:ext uri="{FF2B5EF4-FFF2-40B4-BE49-F238E27FC236}">
                  <a16:creationId xmlns:a16="http://schemas.microsoft.com/office/drawing/2014/main" id="{C0E2B1BB-2003-41C8-8480-5B33A768F94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0" name="Group 119">
            <a:extLst>
              <a:ext uri="{FF2B5EF4-FFF2-40B4-BE49-F238E27FC236}">
                <a16:creationId xmlns:a16="http://schemas.microsoft.com/office/drawing/2014/main" id="{5DCFD3FF-93A0-45D4-908D-FB4FD26816FB}"/>
              </a:ext>
            </a:extLst>
          </p:cNvPr>
          <p:cNvGrpSpPr/>
          <p:nvPr/>
        </p:nvGrpSpPr>
        <p:grpSpPr>
          <a:xfrm>
            <a:off x="4878984" y="6123260"/>
            <a:ext cx="335348" cy="246221"/>
            <a:chOff x="447635" y="1676508"/>
            <a:chExt cx="335348" cy="246221"/>
          </a:xfrm>
        </p:grpSpPr>
        <p:sp>
          <p:nvSpPr>
            <p:cNvPr id="121" name="Oval 120">
              <a:extLst>
                <a:ext uri="{FF2B5EF4-FFF2-40B4-BE49-F238E27FC236}">
                  <a16:creationId xmlns:a16="http://schemas.microsoft.com/office/drawing/2014/main" id="{8E86F58F-8597-47E5-9F97-0765AF6CD7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2" name="TextBox 121">
              <a:extLst>
                <a:ext uri="{FF2B5EF4-FFF2-40B4-BE49-F238E27FC236}">
                  <a16:creationId xmlns:a16="http://schemas.microsoft.com/office/drawing/2014/main" id="{89C1AA60-3961-4295-B71F-4DFACFC60F2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3" name="Group 122">
            <a:extLst>
              <a:ext uri="{FF2B5EF4-FFF2-40B4-BE49-F238E27FC236}">
                <a16:creationId xmlns:a16="http://schemas.microsoft.com/office/drawing/2014/main" id="{EF2EFF8C-7C1B-46D1-A5DE-FCA379F2B14A}"/>
              </a:ext>
            </a:extLst>
          </p:cNvPr>
          <p:cNvGrpSpPr/>
          <p:nvPr/>
        </p:nvGrpSpPr>
        <p:grpSpPr>
          <a:xfrm>
            <a:off x="2688047" y="6123260"/>
            <a:ext cx="335348" cy="246221"/>
            <a:chOff x="447635" y="1676508"/>
            <a:chExt cx="335348" cy="246221"/>
          </a:xfrm>
        </p:grpSpPr>
        <p:sp>
          <p:nvSpPr>
            <p:cNvPr id="124" name="Oval 123">
              <a:extLst>
                <a:ext uri="{FF2B5EF4-FFF2-40B4-BE49-F238E27FC236}">
                  <a16:creationId xmlns:a16="http://schemas.microsoft.com/office/drawing/2014/main" id="{3C742A36-D493-4CE0-AFAA-7A5CA0544F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TextBox 124">
              <a:extLst>
                <a:ext uri="{FF2B5EF4-FFF2-40B4-BE49-F238E27FC236}">
                  <a16:creationId xmlns:a16="http://schemas.microsoft.com/office/drawing/2014/main" id="{BFB5F73E-B724-48F4-89D4-5A17B1A9A71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26" name="Group 125">
            <a:extLst>
              <a:ext uri="{FF2B5EF4-FFF2-40B4-BE49-F238E27FC236}">
                <a16:creationId xmlns:a16="http://schemas.microsoft.com/office/drawing/2014/main" id="{6755F5BE-8272-48B8-A86D-11FB1059E072}"/>
              </a:ext>
            </a:extLst>
          </p:cNvPr>
          <p:cNvGrpSpPr/>
          <p:nvPr/>
        </p:nvGrpSpPr>
        <p:grpSpPr>
          <a:xfrm>
            <a:off x="3783515" y="6123260"/>
            <a:ext cx="335348" cy="246221"/>
            <a:chOff x="447635" y="1676508"/>
            <a:chExt cx="335348" cy="246221"/>
          </a:xfrm>
        </p:grpSpPr>
        <p:sp>
          <p:nvSpPr>
            <p:cNvPr id="127" name="Oval 126">
              <a:extLst>
                <a:ext uri="{FF2B5EF4-FFF2-40B4-BE49-F238E27FC236}">
                  <a16:creationId xmlns:a16="http://schemas.microsoft.com/office/drawing/2014/main" id="{C00EDAA3-E407-49ED-8217-E74ADF8327B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D91D63D4-98A8-40DC-B362-D4103711180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
        <p:nvSpPr>
          <p:cNvPr id="130" name="TextBox 129">
            <a:extLst>
              <a:ext uri="{FF2B5EF4-FFF2-40B4-BE49-F238E27FC236}">
                <a16:creationId xmlns:a16="http://schemas.microsoft.com/office/drawing/2014/main" id="{CA4F5B96-CC4A-4EF6-A696-FFA93AD5E751}"/>
              </a:ext>
            </a:extLst>
          </p:cNvPr>
          <p:cNvSpPr txBox="1"/>
          <p:nvPr/>
        </p:nvSpPr>
        <p:spPr>
          <a:xfrm>
            <a:off x="2693654" y="1964983"/>
            <a:ext cx="3065263" cy="738664"/>
          </a:xfrm>
          <a:prstGeom prst="rect">
            <a:avLst/>
          </a:prstGeom>
          <a:noFill/>
        </p:spPr>
        <p:txBody>
          <a:bodyPr wrap="none" rtlCol="0">
            <a:spAutoFit/>
          </a:bodyPr>
          <a:lstStyle/>
          <a:p>
            <a:r>
              <a:rPr lang="en-US" sz="1400" b="1" dirty="0">
                <a:latin typeface="Nokia Pure Headline Light" pitchFamily="34" charset="0"/>
              </a:rPr>
              <a:t>PNF Infrastructure Service Declaration </a:t>
            </a:r>
          </a:p>
          <a:p>
            <a:r>
              <a:rPr lang="en-US" sz="1400" b="1" dirty="0">
                <a:solidFill>
                  <a:srgbClr val="0000CC"/>
                </a:solidFill>
                <a:latin typeface="Nokia Pure Headline Light" pitchFamily="34" charset="0"/>
              </a:rPr>
              <a:t>First part of PNF instantiation</a:t>
            </a:r>
          </a:p>
          <a:p>
            <a:r>
              <a:rPr lang="en-US" sz="1400" b="1" dirty="0">
                <a:latin typeface="Nokia Pure Headline Light" pitchFamily="34" charset="0"/>
              </a:rPr>
              <a:t>PNF A&amp;AI Entry created</a:t>
            </a:r>
          </a:p>
        </p:txBody>
      </p:sp>
    </p:spTree>
    <p:extLst>
      <p:ext uri="{BB962C8B-B14F-4D97-AF65-F5344CB8AC3E}">
        <p14:creationId xmlns:p14="http://schemas.microsoft.com/office/powerpoint/2010/main" val="1195379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1055786" y="-13353"/>
              <a:ext cx="701192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Enhancements for R4/Dublin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3000080697"/>
              </p:ext>
            </p:extLst>
          </p:nvPr>
        </p:nvGraphicFramePr>
        <p:xfrm>
          <a:off x="380021" y="2540408"/>
          <a:ext cx="8645220" cy="3769360"/>
        </p:xfrm>
        <a:graphic>
          <a:graphicData uri="http://schemas.openxmlformats.org/drawingml/2006/table">
            <a:tbl>
              <a:tblPr firstRow="1" bandRow="1">
                <a:tableStyleId>{5C22544A-7EE6-4342-B048-85BDC9FD1C3A}</a:tableStyleId>
              </a:tblPr>
              <a:tblGrid>
                <a:gridCol w="2190184">
                  <a:extLst>
                    <a:ext uri="{9D8B030D-6E8A-4147-A177-3AD203B41FA5}">
                      <a16:colId xmlns:a16="http://schemas.microsoft.com/office/drawing/2014/main" val="233791498"/>
                    </a:ext>
                  </a:extLst>
                </a:gridCol>
                <a:gridCol w="4969135">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Controller to NF Type Association</a:t>
                      </a:r>
                    </a:p>
                  </a:txBody>
                  <a:tcPr/>
                </a:tc>
                <a:tc>
                  <a:txBody>
                    <a:bodyPr/>
                    <a:lstStyle/>
                    <a:p>
                      <a:r>
                        <a:rPr lang="en-US" sz="1400" dirty="0">
                          <a:solidFill>
                            <a:srgbClr val="0000CC"/>
                          </a:solidFill>
                        </a:rPr>
                        <a:t>Association of Controller to NF Type, so that SO knows which controller to use for a particular NF instance</a:t>
                      </a:r>
                    </a:p>
                  </a:txBody>
                  <a:tcPr/>
                </a:tc>
                <a:tc>
                  <a:txBody>
                    <a:bodyPr/>
                    <a:lstStyle/>
                    <a:p>
                      <a:r>
                        <a:rPr lang="en-US" sz="1400" dirty="0"/>
                        <a:t>TBR(to be reviewed)</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AAF, DCAE (Collectors)</a:t>
                      </a:r>
                    </a:p>
                  </a:txBody>
                  <a:tcPr/>
                </a:tc>
                <a:tc>
                  <a:txBody>
                    <a:bodyPr/>
                    <a:lstStyle/>
                    <a:p>
                      <a:r>
                        <a:rPr lang="en-US" sz="1400" dirty="0">
                          <a:solidFill>
                            <a:srgbClr val="0000CC"/>
                          </a:solidFill>
                        </a:rPr>
                        <a:t>Security enhancements to use Certificates &amp; TLS</a:t>
                      </a:r>
                    </a:p>
                  </a:txBody>
                  <a:tcP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Controller (VF-C, SDN-C/R)</a:t>
                      </a:r>
                    </a:p>
                  </a:txBody>
                  <a:tcPr/>
                </a:tc>
                <a:tc>
                  <a:txBody>
                    <a:bodyPr/>
                    <a:lstStyle/>
                    <a:p>
                      <a:r>
                        <a:rPr lang="en-US" sz="1400" dirty="0">
                          <a:solidFill>
                            <a:srgbClr val="0000CC"/>
                          </a:solidFill>
                        </a:rPr>
                        <a:t>Service configuration to PNF by controller (Step 37). SDN-C already supports DG &amp; Ansible. NetConf introduction (separate U/C)</a:t>
                      </a:r>
                    </a:p>
                  </a:txBody>
                  <a:tcPr/>
                </a:tc>
                <a:tc>
                  <a:txBody>
                    <a:bodyPr/>
                    <a:lstStyle/>
                    <a:p>
                      <a:r>
                        <a:rPr lang="en-US" sz="1400" dirty="0"/>
                        <a:t>TBR</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VID</a:t>
                      </a:r>
                    </a:p>
                  </a:txBody>
                  <a:tcPr/>
                </a:tc>
                <a:tc>
                  <a:txBody>
                    <a:bodyPr/>
                    <a:lstStyle/>
                    <a:p>
                      <a:r>
                        <a:rPr lang="en-US" sz="1400" dirty="0">
                          <a:solidFill>
                            <a:srgbClr val="0000CC"/>
                          </a:solidFill>
                        </a:rPr>
                        <a:t>VID enhancements for PNF PnP. Supporting Work Order. Supported with service specific  applications.</a:t>
                      </a:r>
                    </a:p>
                  </a:txBody>
                  <a:tcP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A&amp;AI</a:t>
                      </a:r>
                    </a:p>
                  </a:txBody>
                  <a:tcPr/>
                </a:tc>
                <a:tc>
                  <a:txBody>
                    <a:bodyPr/>
                    <a:lstStyle/>
                    <a:p>
                      <a:r>
                        <a:rPr lang="en-US" sz="1400" dirty="0">
                          <a:solidFill>
                            <a:srgbClr val="0000CC"/>
                          </a:solidFill>
                        </a:rPr>
                        <a:t>PNF Indexing using </a:t>
                      </a:r>
                      <a:r>
                        <a:rPr lang="en-US" sz="1400" i="1" dirty="0" err="1">
                          <a:solidFill>
                            <a:srgbClr val="0000CC"/>
                          </a:solidFill>
                        </a:rPr>
                        <a:t>pnf</a:t>
                      </a:r>
                      <a:r>
                        <a:rPr lang="en-US" sz="1400" i="1" dirty="0">
                          <a:solidFill>
                            <a:srgbClr val="0000CC"/>
                          </a:solidFill>
                        </a:rPr>
                        <a:t>-id</a:t>
                      </a:r>
                      <a:r>
                        <a:rPr lang="en-US" sz="1400" dirty="0">
                          <a:solidFill>
                            <a:srgbClr val="0000CC"/>
                          </a:solidFill>
                        </a:rPr>
                        <a:t> (instead of </a:t>
                      </a:r>
                      <a:r>
                        <a:rPr lang="en-US" sz="1400" i="1" dirty="0" err="1">
                          <a:solidFill>
                            <a:srgbClr val="0000CC"/>
                          </a:solidFill>
                        </a:rPr>
                        <a:t>pnf</a:t>
                      </a:r>
                      <a:r>
                        <a:rPr lang="en-US" sz="1400" i="1" dirty="0">
                          <a:solidFill>
                            <a:srgbClr val="0000CC"/>
                          </a:solidFill>
                        </a:rPr>
                        <a:t>-name</a:t>
                      </a:r>
                      <a:r>
                        <a:rPr lang="en-US" sz="1400" dirty="0">
                          <a:solidFill>
                            <a:srgbClr val="0000CC"/>
                          </a:solidFill>
                        </a:rPr>
                        <a:t>)</a:t>
                      </a:r>
                    </a:p>
                  </a:txBody>
                  <a:tcP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SO</a:t>
                      </a:r>
                    </a:p>
                  </a:txBody>
                  <a:tcPr/>
                </a:tc>
                <a:tc>
                  <a:txBody>
                    <a:bodyPr/>
                    <a:lstStyle/>
                    <a:p>
                      <a:r>
                        <a:rPr lang="en-US" sz="1400" dirty="0">
                          <a:solidFill>
                            <a:srgbClr val="0000CC"/>
                          </a:solidFill>
                        </a:rPr>
                        <a:t>Support of SO for an already existing PNF (active) A&amp;AI Entry</a:t>
                      </a:r>
                    </a:p>
                  </a:txBody>
                  <a:tcP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dirty="0">
                          <a:solidFill>
                            <a:srgbClr val="0000CC"/>
                          </a:solidFill>
                        </a:rPr>
                        <a:t>ESR</a:t>
                      </a:r>
                    </a:p>
                  </a:txBody>
                  <a:tcPr/>
                </a:tc>
                <a:tc>
                  <a:txBody>
                    <a:bodyPr/>
                    <a:lstStyle/>
                    <a:p>
                      <a:r>
                        <a:rPr lang="en-US" sz="1400" dirty="0">
                          <a:solidFill>
                            <a:srgbClr val="0000CC"/>
                          </a:solidFill>
                        </a:rPr>
                        <a:t>Association to External Controller (EMS/NMS).</a:t>
                      </a:r>
                    </a:p>
                  </a:txBody>
                  <a:tcP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This Use Case will continue PNF Plug and Play development started in R3 Casablanca. Functionality that was started but not completed, and introduce some enhancements to improve Plug and Play operation.</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16976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548167F-6505-4057-A20F-BD048284963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814A07C-4D3D-4767-BD45-82FF800BEFC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42E9EE4-2E26-46DF-AB64-01DA65CD9E6B}"/>
                </a:ext>
              </a:extLst>
            </p:cNvPr>
            <p:cNvSpPr txBox="1"/>
            <p:nvPr/>
          </p:nvSpPr>
          <p:spPr>
            <a:xfrm>
              <a:off x="2502880" y="-13353"/>
              <a:ext cx="41177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Overview</a:t>
              </a:r>
            </a:p>
          </p:txBody>
        </p:sp>
        <p:sp>
          <p:nvSpPr>
            <p:cNvPr id="5" name="Rectangle 4">
              <a:extLst>
                <a:ext uri="{FF2B5EF4-FFF2-40B4-BE49-F238E27FC236}">
                  <a16:creationId xmlns:a16="http://schemas.microsoft.com/office/drawing/2014/main" id="{E01EC6AE-96D1-4C6F-B7B8-F5B3DB94528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62" name="Picture 161">
            <a:extLst>
              <a:ext uri="{FF2B5EF4-FFF2-40B4-BE49-F238E27FC236}">
                <a16:creationId xmlns:a16="http://schemas.microsoft.com/office/drawing/2014/main" id="{30C58576-0650-418C-89BA-32A33FA7F205}"/>
              </a:ext>
            </a:extLst>
          </p:cNvPr>
          <p:cNvPicPr>
            <a:picLocks noChangeAspect="1"/>
          </p:cNvPicPr>
          <p:nvPr/>
        </p:nvPicPr>
        <p:blipFill>
          <a:blip r:embed="rId2"/>
          <a:stretch>
            <a:fillRect/>
          </a:stretch>
        </p:blipFill>
        <p:spPr>
          <a:xfrm>
            <a:off x="37072" y="629250"/>
            <a:ext cx="4500042" cy="6132286"/>
          </a:xfrm>
          <a:prstGeom prst="rect">
            <a:avLst/>
          </a:prstGeom>
        </p:spPr>
      </p:pic>
      <p:pic>
        <p:nvPicPr>
          <p:cNvPr id="201" name="Picture 200">
            <a:extLst>
              <a:ext uri="{FF2B5EF4-FFF2-40B4-BE49-F238E27FC236}">
                <a16:creationId xmlns:a16="http://schemas.microsoft.com/office/drawing/2014/main" id="{84741340-B3C4-42EF-8F2D-C270D2E9A6C6}"/>
              </a:ext>
            </a:extLst>
          </p:cNvPr>
          <p:cNvPicPr>
            <a:picLocks noChangeAspect="1"/>
          </p:cNvPicPr>
          <p:nvPr/>
        </p:nvPicPr>
        <p:blipFill>
          <a:blip r:embed="rId3"/>
          <a:stretch>
            <a:fillRect/>
          </a:stretch>
        </p:blipFill>
        <p:spPr>
          <a:xfrm>
            <a:off x="4534928" y="814605"/>
            <a:ext cx="4572001" cy="5719943"/>
          </a:xfrm>
          <a:prstGeom prst="rect">
            <a:avLst/>
          </a:prstGeom>
        </p:spPr>
      </p:pic>
    </p:spTree>
    <p:extLst>
      <p:ext uri="{BB962C8B-B14F-4D97-AF65-F5344CB8AC3E}">
        <p14:creationId xmlns:p14="http://schemas.microsoft.com/office/powerpoint/2010/main" val="339215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1089519" y="-13353"/>
              <a:ext cx="694446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Enhancements for R4/Dublin</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3968622573"/>
              </p:ext>
            </p:extLst>
          </p:nvPr>
        </p:nvGraphicFramePr>
        <p:xfrm>
          <a:off x="380021" y="2426108"/>
          <a:ext cx="8645220" cy="4145280"/>
        </p:xfrm>
        <a:graphic>
          <a:graphicData uri="http://schemas.openxmlformats.org/drawingml/2006/table">
            <a:tbl>
              <a:tblPr firstRow="1" bandRow="1">
                <a:tableStyleId>{5C22544A-7EE6-4342-B048-85BDC9FD1C3A}</a:tableStyleId>
              </a:tblPr>
              <a:tblGrid>
                <a:gridCol w="2424963">
                  <a:extLst>
                    <a:ext uri="{9D8B030D-6E8A-4147-A177-3AD203B41FA5}">
                      <a16:colId xmlns:a16="http://schemas.microsoft.com/office/drawing/2014/main" val="233791498"/>
                    </a:ext>
                  </a:extLst>
                </a:gridCol>
                <a:gridCol w="4734356">
                  <a:extLst>
                    <a:ext uri="{9D8B030D-6E8A-4147-A177-3AD203B41FA5}">
                      <a16:colId xmlns:a16="http://schemas.microsoft.com/office/drawing/2014/main" val="3434402303"/>
                    </a:ext>
                  </a:extLst>
                </a:gridCol>
                <a:gridCol w="1485901">
                  <a:extLst>
                    <a:ext uri="{9D8B030D-6E8A-4147-A177-3AD203B41FA5}">
                      <a16:colId xmlns:a16="http://schemas.microsoft.com/office/drawing/2014/main" val="2909340445"/>
                    </a:ext>
                  </a:extLst>
                </a:gridCol>
              </a:tblGrid>
              <a:tr h="370840">
                <a:tc>
                  <a:txBody>
                    <a:bodyPr/>
                    <a:lstStyle/>
                    <a:p>
                      <a:r>
                        <a:rPr lang="en-US" sz="1400" dirty="0"/>
                        <a:t>RT COMPONENT</a:t>
                      </a:r>
                    </a:p>
                  </a:txBody>
                  <a:tcPr/>
                </a:tc>
                <a:tc>
                  <a:txBody>
                    <a:bodyPr/>
                    <a:lstStyle/>
                    <a:p>
                      <a:r>
                        <a:rPr lang="en-US" sz="1400" dirty="0"/>
                        <a:t>IMPACT</a:t>
                      </a:r>
                    </a:p>
                  </a:txBody>
                  <a:tcPr/>
                </a:tc>
                <a:tc>
                  <a:txBody>
                    <a:bodyPr/>
                    <a:lstStyle/>
                    <a:p>
                      <a:r>
                        <a:rPr lang="en-US" sz="1400" dirty="0"/>
                        <a:t>PTL INVOLVEMENT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PNF Reporting</a:t>
                      </a:r>
                    </a:p>
                  </a:txBody>
                  <a:tcPr anchor="ctr"/>
                </a:tc>
                <a:tc>
                  <a:txBody>
                    <a:bodyPr/>
                    <a:lstStyle/>
                    <a:p>
                      <a:r>
                        <a:rPr lang="en-US" sz="1400" dirty="0">
                          <a:solidFill>
                            <a:srgbClr val="0000CC"/>
                          </a:solidFill>
                        </a:rPr>
                        <a:t>PNF sends information regarding its Software Version directly to ONAP through a VES event.</a:t>
                      </a:r>
                    </a:p>
                  </a:txBody>
                  <a:tcPr anchor="ctr"/>
                </a:tc>
                <a:tc>
                  <a:txBody>
                    <a:bodyPr/>
                    <a:lstStyle/>
                    <a:p>
                      <a:r>
                        <a:rPr lang="en-US" sz="1400" dirty="0"/>
                        <a:t>TBR</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Design Time Components</a:t>
                      </a:r>
                    </a:p>
                  </a:txBody>
                  <a:tcPr anchor="ctr"/>
                </a:tc>
                <a:tc>
                  <a:txBody>
                    <a:bodyPr/>
                    <a:lstStyle/>
                    <a:p>
                      <a:r>
                        <a:rPr lang="en-US" sz="1400" dirty="0">
                          <a:solidFill>
                            <a:srgbClr val="0000CC"/>
                          </a:solidFill>
                        </a:rPr>
                        <a:t>PNF software update workflow design, artifact onboarding upgrade rule list, utility of software version list.</a:t>
                      </a:r>
                    </a:p>
                  </a:txBody>
                  <a:tcPr anchor="ctr"/>
                </a:tc>
                <a:tc>
                  <a:txBody>
                    <a:bodyPr/>
                    <a:lstStyle/>
                    <a:p>
                      <a:r>
                        <a:rPr lang="en-US" sz="1400" dirty="0"/>
                        <a:t>TBR</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PNF Package Update </a:t>
                      </a:r>
                    </a:p>
                  </a:txBody>
                  <a:tcPr anchor="ctr"/>
                </a:tc>
                <a:tc>
                  <a:txBody>
                    <a:bodyPr/>
                    <a:lstStyle/>
                    <a:p>
                      <a:r>
                        <a:rPr lang="en-US" sz="1400" dirty="0">
                          <a:solidFill>
                            <a:srgbClr val="0000CC"/>
                          </a:solidFill>
                        </a:rPr>
                        <a:t>A software update may require a change in the PNF Package before the software update or post update or both.</a:t>
                      </a:r>
                    </a:p>
                  </a:txBody>
                  <a:tcPr anchor="ctr"/>
                </a:tc>
                <a:tc>
                  <a:txBody>
                    <a:bodyPr/>
                    <a:lstStyle/>
                    <a:p>
                      <a:r>
                        <a:rPr lang="en-US" sz="1400" dirty="0"/>
                        <a:t>TBR (to be reviewed)</a:t>
                      </a:r>
                    </a:p>
                  </a:txBody>
                  <a:tcPr/>
                </a:tc>
                <a:extLst>
                  <a:ext uri="{0D108BD9-81ED-4DB2-BD59-A6C34878D82A}">
                    <a16:rowId xmlns:a16="http://schemas.microsoft.com/office/drawing/2014/main" val="1016217978"/>
                  </a:ext>
                </a:extLst>
              </a:tr>
              <a:tr h="370840">
                <a:tc>
                  <a:txBody>
                    <a:bodyPr/>
                    <a:lstStyle/>
                    <a:p>
                      <a:r>
                        <a:rPr lang="en-US" sz="1400">
                          <a:solidFill>
                            <a:srgbClr val="0000CC"/>
                          </a:solidFill>
                        </a:rPr>
                        <a:t>Software Update Coverage Analysis </a:t>
                      </a:r>
                    </a:p>
                  </a:txBody>
                  <a:tcPr anchor="ctr"/>
                </a:tc>
                <a:tc>
                  <a:txBody>
                    <a:bodyPr/>
                    <a:lstStyle/>
                    <a:p>
                      <a:r>
                        <a:rPr lang="en-US" sz="1400" dirty="0">
                          <a:solidFill>
                            <a:srgbClr val="0000CC"/>
                          </a:solidFill>
                        </a:rPr>
                        <a:t>Find out what services, control loops, etc. are impacted during and post software update before the PNF software update</a:t>
                      </a:r>
                    </a:p>
                  </a:txBody>
                  <a:tcPr anchor="ctr"/>
                </a:tc>
                <a:tc>
                  <a:txBody>
                    <a:bodyPr/>
                    <a:lstStyle/>
                    <a:p>
                      <a:r>
                        <a:rPr lang="en-US" sz="1400" dirty="0"/>
                        <a:t>TBR</a:t>
                      </a:r>
                    </a:p>
                  </a:txBody>
                  <a:tcPr/>
                </a:tc>
                <a:extLst>
                  <a:ext uri="{0D108BD9-81ED-4DB2-BD59-A6C34878D82A}">
                    <a16:rowId xmlns:a16="http://schemas.microsoft.com/office/drawing/2014/main" val="3268792272"/>
                  </a:ext>
                </a:extLst>
              </a:tr>
              <a:tr h="370840">
                <a:tc>
                  <a:txBody>
                    <a:bodyPr/>
                    <a:lstStyle/>
                    <a:p>
                      <a:r>
                        <a:rPr lang="en-US" sz="1400">
                          <a:solidFill>
                            <a:srgbClr val="0000CC"/>
                          </a:solidFill>
                        </a:rPr>
                        <a:t>Post/Pre PNF SW Update Event Workflows</a:t>
                      </a:r>
                    </a:p>
                  </a:txBody>
                  <a:tcPr anchor="ctr"/>
                </a:tc>
                <a:tc>
                  <a:txBody>
                    <a:bodyPr/>
                    <a:lstStyle/>
                    <a:p>
                      <a:r>
                        <a:rPr lang="en-US" sz="1400" dirty="0">
                          <a:solidFill>
                            <a:srgbClr val="0000CC"/>
                          </a:solidFill>
                        </a:rPr>
                        <a:t>Deregistration, re-registration </a:t>
                      </a:r>
                    </a:p>
                  </a:txBody>
                  <a:tcPr anchor="ctr"/>
                </a:tc>
                <a:tc>
                  <a:txBody>
                    <a:bodyPr/>
                    <a:lstStyle/>
                    <a:p>
                      <a:r>
                        <a:rPr lang="en-US" sz="1400" dirty="0"/>
                        <a:t>TBR</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&amp; PNF in-place software upgrade processes alignment</a:t>
                      </a:r>
                    </a:p>
                  </a:txBody>
                  <a:tcPr anchor="ctr"/>
                </a:tc>
                <a:tc>
                  <a:txBody>
                    <a:bodyPr/>
                    <a:lstStyle/>
                    <a:p>
                      <a:r>
                        <a:rPr lang="en-US" sz="1400" dirty="0">
                          <a:solidFill>
                            <a:srgbClr val="0000CC"/>
                          </a:solidFill>
                        </a:rPr>
                        <a:t>Currently PNF and VNF entries in A&amp;AI diverge that requires DG branching. Can we unify the process for both?</a:t>
                      </a:r>
                    </a:p>
                  </a:txBody>
                  <a:tcPr anchor="ctr"/>
                </a:tc>
                <a:tc>
                  <a:txBody>
                    <a:bodyPr/>
                    <a:lstStyle/>
                    <a:p>
                      <a:r>
                        <a:rPr lang="en-US" sz="1400" dirty="0"/>
                        <a:t>TBR</a:t>
                      </a:r>
                    </a:p>
                  </a:txBody>
                  <a:tcPr/>
                </a:tc>
                <a:extLst>
                  <a:ext uri="{0D108BD9-81ED-4DB2-BD59-A6C34878D82A}">
                    <a16:rowId xmlns:a16="http://schemas.microsoft.com/office/drawing/2014/main" val="2356367314"/>
                  </a:ext>
                </a:extLst>
              </a:tr>
              <a:tr h="370840">
                <a:tc>
                  <a:txBody>
                    <a:bodyPr/>
                    <a:lstStyle/>
                    <a:p>
                      <a:r>
                        <a:rPr lang="en-US" sz="1400">
                          <a:solidFill>
                            <a:srgbClr val="0000CC"/>
                          </a:solidFill>
                        </a:rPr>
                        <a:t> VID support</a:t>
                      </a:r>
                    </a:p>
                  </a:txBody>
                  <a:tcPr anchor="ctr"/>
                </a:tc>
                <a:tc>
                  <a:txBody>
                    <a:bodyPr/>
                    <a:lstStyle/>
                    <a:p>
                      <a:r>
                        <a:rPr lang="en-US" sz="1400" dirty="0">
                          <a:solidFill>
                            <a:srgbClr val="0000CC"/>
                          </a:solidFill>
                        </a:rPr>
                        <a:t>Execute the E2E run time workflow. In Casablanca, the process exists starting from the SDNC Northbound.</a:t>
                      </a:r>
                    </a:p>
                  </a:txBody>
                  <a:tcPr anchor="ctr"/>
                </a:tc>
                <a:tc>
                  <a:txBody>
                    <a:bodyPr/>
                    <a:lstStyle/>
                    <a:p>
                      <a:r>
                        <a:rPr lang="en-US" sz="1400" dirty="0"/>
                        <a:t>TBR</a:t>
                      </a:r>
                    </a:p>
                  </a:txBody>
                  <a:tcPr/>
                </a:tc>
                <a:extLst>
                  <a:ext uri="{0D108BD9-81ED-4DB2-BD59-A6C34878D82A}">
                    <a16:rowId xmlns:a16="http://schemas.microsoft.com/office/drawing/2014/main" val="114448237"/>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PNF Software upgrade is one aspect of Software Management. The purpose is to modify the software running on the PNF. This could be used to update the PNF software to a newer or older version of software.</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8" y="2397869"/>
            <a:ext cx="276999" cy="4395415"/>
            <a:chOff x="37808" y="-1272739"/>
            <a:chExt cx="276999" cy="4395415"/>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954547" y="1853322"/>
              <a:ext cx="2261709" cy="276999"/>
            </a:xfrm>
            <a:prstGeom prst="rect">
              <a:avLst/>
            </a:prstGeom>
            <a:noFill/>
          </p:spPr>
          <p:txBody>
            <a:bodyPr wrap="none" rtlCol="0">
              <a:spAutoFit/>
            </a:bodyPr>
            <a:lstStyle/>
            <a:p>
              <a:r>
                <a:rPr lang="en-US" sz="1200" b="1" dirty="0">
                  <a:solidFill>
                    <a:schemeClr val="bg1"/>
                  </a:solidFill>
                </a:rPr>
                <a:t>ONAP RT COMPONENT IMPACTS</a:t>
              </a:r>
            </a:p>
          </p:txBody>
        </p:sp>
      </p:grpSp>
    </p:spTree>
    <p:extLst>
      <p:ext uri="{BB962C8B-B14F-4D97-AF65-F5344CB8AC3E}">
        <p14:creationId xmlns:p14="http://schemas.microsoft.com/office/powerpoint/2010/main" val="3580175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0C4C5F-34EB-4A6B-8D2F-BBA8FCA5FE1A}"/>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B32CAB32-C32C-4F81-8573-4812B3D2458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A0405E8-7686-4138-AC6F-7822049B19E1}"/>
                </a:ext>
              </a:extLst>
            </p:cNvPr>
            <p:cNvSpPr txBox="1"/>
            <p:nvPr/>
          </p:nvSpPr>
          <p:spPr>
            <a:xfrm>
              <a:off x="3136687" y="-13353"/>
              <a:ext cx="285014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Overview</a:t>
              </a:r>
            </a:p>
          </p:txBody>
        </p:sp>
        <p:sp>
          <p:nvSpPr>
            <p:cNvPr id="5" name="Rectangle 4">
              <a:extLst>
                <a:ext uri="{FF2B5EF4-FFF2-40B4-BE49-F238E27FC236}">
                  <a16:creationId xmlns:a16="http://schemas.microsoft.com/office/drawing/2014/main" id="{7A65E2E4-916C-4127-B29A-E9CB0213CD2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TextBox 5">
            <a:extLst>
              <a:ext uri="{FF2B5EF4-FFF2-40B4-BE49-F238E27FC236}">
                <a16:creationId xmlns:a16="http://schemas.microsoft.com/office/drawing/2014/main" id="{05451B67-E147-4E3C-9756-531CD18C5566}"/>
              </a:ext>
            </a:extLst>
          </p:cNvPr>
          <p:cNvSpPr txBox="1"/>
          <p:nvPr/>
        </p:nvSpPr>
        <p:spPr>
          <a:xfrm>
            <a:off x="5814891" y="749034"/>
            <a:ext cx="3320224" cy="5755139"/>
          </a:xfrm>
          <a:prstGeom prst="rect">
            <a:avLst/>
          </a:prstGeom>
          <a:noFill/>
        </p:spPr>
        <p:txBody>
          <a:bodyPr wrap="square" lIns="40500" tIns="40500" rIns="40500" bIns="40500" rtlCol="0">
            <a:spAutoFit/>
          </a:bodyPr>
          <a:lstStyle/>
          <a:p>
            <a:pPr defTabSz="202490">
              <a:spcAft>
                <a:spcPts val="400"/>
              </a:spcAft>
              <a:tabLst>
                <a:tab pos="202490" algn="l"/>
              </a:tabLst>
            </a:pPr>
            <a:r>
              <a:rPr lang="en-US" sz="1200" b="1" dirty="0">
                <a:solidFill>
                  <a:schemeClr val="tx2"/>
                </a:solidFill>
                <a:ea typeface="Nokia Pure Text Light" panose="020B0403020202020204" pitchFamily="34" charset="0"/>
              </a:rPr>
              <a:t>Bulk PM File Upload and Performance Event Generation</a:t>
            </a:r>
          </a:p>
          <a:p>
            <a:pPr defTabSz="202490">
              <a:spcAft>
                <a:spcPts val="800"/>
              </a:spcAft>
              <a:tabLst>
                <a:tab pos="202490" algn="l"/>
              </a:tabLst>
            </a:pPr>
            <a:r>
              <a:rPr lang="en-US" sz="1200" dirty="0">
                <a:solidFill>
                  <a:schemeClr val="tx2"/>
                </a:solidFill>
                <a:ea typeface="Nokia Pure Text Light" panose="020B0403020202020204" pitchFamily="34" charset="0"/>
              </a:rPr>
              <a:t>Network Function (NF) establishes a HTTP/TLS connection to the DCAE VES Collector. </a:t>
            </a:r>
          </a:p>
          <a:p>
            <a:pPr defTabSz="202490">
              <a:spcAft>
                <a:spcPts val="800"/>
              </a:spcAft>
              <a:tabLst>
                <a:tab pos="202490" algn="l"/>
              </a:tabLst>
            </a:pPr>
            <a:r>
              <a:rPr lang="en-US" sz="1200" dirty="0">
                <a:solidFill>
                  <a:schemeClr val="tx2"/>
                </a:solidFill>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202490">
              <a:spcAft>
                <a:spcPts val="800"/>
              </a:spcAft>
              <a:tabLst>
                <a:tab pos="202490" algn="l"/>
              </a:tabLst>
            </a:pPr>
            <a:r>
              <a:rPr lang="en-US" sz="1200" dirty="0">
                <a:solidFill>
                  <a:schemeClr val="tx2"/>
                </a:solidFill>
                <a:ea typeface="Nokia Pure Text Light" panose="020B0403020202020204" pitchFamily="34" charset="0"/>
              </a:rPr>
              <a:t>DCAE VES Collector publishes the event to appropriate topic in DMaaP Message Router (MR).</a:t>
            </a:r>
          </a:p>
          <a:p>
            <a:pPr defTabSz="202490">
              <a:spcAft>
                <a:spcPts val="800"/>
              </a:spcAft>
              <a:tabLst>
                <a:tab pos="202490" algn="l"/>
              </a:tabLst>
            </a:pPr>
            <a:r>
              <a:rPr lang="en-US" sz="1200" dirty="0">
                <a:solidFill>
                  <a:schemeClr val="tx2"/>
                </a:solidFill>
                <a:ea typeface="Nokia Pure Text Light" panose="020B0403020202020204" pitchFamily="34" charset="0"/>
              </a:rPr>
              <a:t>DCAE File Collector retrieves the FileReady notification event from DMaaP MR.</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uploads PM File from NF using a secure file transfer protocol; FTPES supported in Casablanca.  NF authenticates the connection.</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publishes PM Data to DMaaP Data Router (DR).</a:t>
            </a:r>
          </a:p>
          <a:p>
            <a:pPr defTabSz="202490">
              <a:spcAft>
                <a:spcPts val="800"/>
              </a:spcAft>
              <a:tabLst>
                <a:tab pos="202490" algn="l"/>
              </a:tabLst>
            </a:pPr>
            <a:r>
              <a:rPr lang="en-US" sz="1200" dirty="0">
                <a:solidFill>
                  <a:schemeClr val="tx2"/>
                </a:solidFill>
                <a:ea typeface="Nokia Pure Text Light" panose="020B0403020202020204" pitchFamily="34" charset="0"/>
              </a:rPr>
              <a:t>PM Mapper retrieves PM Data from DR and generates Perf3gpp events as configured by PM Mapper File.</a:t>
            </a:r>
          </a:p>
          <a:p>
            <a:pPr defTabSz="202490">
              <a:spcAft>
                <a:spcPts val="800"/>
              </a:spcAft>
              <a:tabLst>
                <a:tab pos="202490" algn="l"/>
              </a:tabLst>
            </a:pPr>
            <a:r>
              <a:rPr lang="en-US" sz="1200" dirty="0">
                <a:solidFill>
                  <a:schemeClr val="tx2"/>
                </a:solidFill>
                <a:ea typeface="Nokia Pure Text Light" panose="020B0403020202020204" pitchFamily="34" charset="0"/>
              </a:rPr>
              <a:t>PM Mapper publishes Perf3gpp events to MR.</a:t>
            </a:r>
          </a:p>
          <a:p>
            <a:pPr defTabSz="202490">
              <a:spcAft>
                <a:spcPts val="800"/>
              </a:spcAft>
              <a:tabLst>
                <a:tab pos="202490" algn="l"/>
              </a:tabLst>
            </a:pPr>
            <a:r>
              <a:rPr lang="en-US" sz="1200" dirty="0">
                <a:solidFill>
                  <a:schemeClr val="tx2"/>
                </a:solidFill>
                <a:ea typeface="Nokia Pure Text Light" panose="020B0403020202020204" pitchFamily="34" charset="0"/>
              </a:rPr>
              <a:t>Analytics Applications (AA) retrieve the Perf3gpp events of interest from MR.  AA analyze the data to produce statistics and KPIs and optimization recommendations.</a:t>
            </a:r>
          </a:p>
        </p:txBody>
      </p:sp>
      <p:grpSp>
        <p:nvGrpSpPr>
          <p:cNvPr id="7" name="Group 6">
            <a:extLst>
              <a:ext uri="{FF2B5EF4-FFF2-40B4-BE49-F238E27FC236}">
                <a16:creationId xmlns:a16="http://schemas.microsoft.com/office/drawing/2014/main" id="{A4C7AEA9-EA88-46AB-A542-CD330D906C7C}"/>
              </a:ext>
            </a:extLst>
          </p:cNvPr>
          <p:cNvGrpSpPr/>
          <p:nvPr/>
        </p:nvGrpSpPr>
        <p:grpSpPr>
          <a:xfrm>
            <a:off x="49428" y="481280"/>
            <a:ext cx="5551133" cy="6256094"/>
            <a:chOff x="1337130" y="130631"/>
            <a:chExt cx="3470774" cy="4479248"/>
          </a:xfrm>
        </p:grpSpPr>
        <p:sp>
          <p:nvSpPr>
            <p:cNvPr id="8" name="Rectangle: Rounded Corners 7">
              <a:extLst>
                <a:ext uri="{FF2B5EF4-FFF2-40B4-BE49-F238E27FC236}">
                  <a16:creationId xmlns:a16="http://schemas.microsoft.com/office/drawing/2014/main" id="{7BEF798F-D425-496E-BEAA-2B3DD1FF1D35}"/>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E59C8E51-D1B9-4EC7-9CB7-28ACD04E435E}"/>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73F6B674-3C07-4499-8639-2D1EC4EA9AF3}"/>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04D5F8A1-EAA3-4DCF-9ABD-30269B4CE2A1}"/>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B7C2757-4FB6-4F71-BEBC-F5034FF5A69B}"/>
                </a:ext>
              </a:extLst>
            </p:cNvPr>
            <p:cNvGrpSpPr/>
            <p:nvPr/>
          </p:nvGrpSpPr>
          <p:grpSpPr>
            <a:xfrm>
              <a:off x="1342685" y="130631"/>
              <a:ext cx="3388796" cy="4473510"/>
              <a:chOff x="-18048" y="-90594"/>
              <a:chExt cx="8032703" cy="9956373"/>
            </a:xfrm>
          </p:grpSpPr>
          <p:sp>
            <p:nvSpPr>
              <p:cNvPr id="69" name="Rectangle 68">
                <a:extLst>
                  <a:ext uri="{FF2B5EF4-FFF2-40B4-BE49-F238E27FC236}">
                    <a16:creationId xmlns:a16="http://schemas.microsoft.com/office/drawing/2014/main" id="{2FD2BCE2-A681-48BC-B098-DD9478EF3E81}"/>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4E88825-F975-46B8-BA40-0FC6D6058A05}"/>
                  </a:ext>
                </a:extLst>
              </p:cNvPr>
              <p:cNvSpPr txBox="1"/>
              <p:nvPr/>
            </p:nvSpPr>
            <p:spPr>
              <a:xfrm>
                <a:off x="-7623" y="-90594"/>
                <a:ext cx="7922403" cy="498498"/>
              </a:xfrm>
              <a:prstGeom prst="rect">
                <a:avLst/>
              </a:prstGeom>
              <a:noFill/>
            </p:spPr>
            <p:txBody>
              <a:bodyPr wrap="square" rtlCol="0">
                <a:spAutoFit/>
              </a:bodyPr>
              <a:lstStyle/>
              <a:p>
                <a:pPr algn="ctr"/>
                <a:r>
                  <a:rPr lang="en-US" sz="1467" dirty="0">
                    <a:solidFill>
                      <a:schemeClr val="bg1"/>
                    </a:solidFill>
                    <a:latin typeface="Arial" panose="020B0604020202020204" pitchFamily="34" charset="0"/>
                    <a:cs typeface="Arial" panose="020B0604020202020204" pitchFamily="34" charset="0"/>
                  </a:rPr>
                  <a:t>Bulk PM File Upload and Perf3gpp Event Generation</a:t>
                </a:r>
              </a:p>
            </p:txBody>
          </p:sp>
          <p:sp>
            <p:nvSpPr>
              <p:cNvPr id="71" name="Rectangle 70">
                <a:extLst>
                  <a:ext uri="{FF2B5EF4-FFF2-40B4-BE49-F238E27FC236}">
                    <a16:creationId xmlns:a16="http://schemas.microsoft.com/office/drawing/2014/main" id="{ED1D8532-2964-4B08-8631-1BD32F640D95}"/>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C567D618-3A9F-47B1-8B47-B85A882D3049}"/>
                </a:ext>
              </a:extLst>
            </p:cNvPr>
            <p:cNvGrpSpPr/>
            <p:nvPr/>
          </p:nvGrpSpPr>
          <p:grpSpPr>
            <a:xfrm>
              <a:off x="3869706" y="397624"/>
              <a:ext cx="418141" cy="4205204"/>
              <a:chOff x="6065948" y="569539"/>
              <a:chExt cx="991153" cy="8325078"/>
            </a:xfrm>
          </p:grpSpPr>
          <p:sp>
            <p:nvSpPr>
              <p:cNvPr id="67" name="Rectangle: Rounded Corners 66">
                <a:extLst>
                  <a:ext uri="{FF2B5EF4-FFF2-40B4-BE49-F238E27FC236}">
                    <a16:creationId xmlns:a16="http://schemas.microsoft.com/office/drawing/2014/main" id="{91BA2721-FC59-4CD1-81EB-76DE94817E61}"/>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2E595B58-DE43-44F8-8F18-1B3845072DE8}"/>
                  </a:ext>
                </a:extLst>
              </p:cNvPr>
              <p:cNvSpPr txBox="1"/>
              <p:nvPr/>
            </p:nvSpPr>
            <p:spPr>
              <a:xfrm>
                <a:off x="6065948" y="569539"/>
                <a:ext cx="991153"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PM</a:t>
                </a:r>
              </a:p>
              <a:p>
                <a:pPr algn="ctr"/>
                <a:r>
                  <a:rPr lang="en-US" sz="1067" b="1" dirty="0">
                    <a:solidFill>
                      <a:schemeClr val="bg1"/>
                    </a:solidFill>
                    <a:latin typeface="Arial" panose="020B0604020202020204" pitchFamily="34" charset="0"/>
                    <a:cs typeface="Arial" panose="020B0604020202020204" pitchFamily="34" charset="0"/>
                  </a:rPr>
                  <a:t>Mapper</a:t>
                </a:r>
              </a:p>
            </p:txBody>
          </p:sp>
        </p:grpSp>
        <p:grpSp>
          <p:nvGrpSpPr>
            <p:cNvPr id="14" name="Group 13">
              <a:extLst>
                <a:ext uri="{FF2B5EF4-FFF2-40B4-BE49-F238E27FC236}">
                  <a16:creationId xmlns:a16="http://schemas.microsoft.com/office/drawing/2014/main" id="{B6E13011-468C-4540-98DC-0037F9DF53FE}"/>
                </a:ext>
              </a:extLst>
            </p:cNvPr>
            <p:cNvGrpSpPr/>
            <p:nvPr/>
          </p:nvGrpSpPr>
          <p:grpSpPr>
            <a:xfrm>
              <a:off x="1468111" y="361898"/>
              <a:ext cx="2775982" cy="4239873"/>
              <a:chOff x="1331291" y="236246"/>
              <a:chExt cx="3701308" cy="4738973"/>
            </a:xfrm>
          </p:grpSpPr>
          <p:sp>
            <p:nvSpPr>
              <p:cNvPr id="37" name="Rectangle: Rounded Corners 36">
                <a:extLst>
                  <a:ext uri="{FF2B5EF4-FFF2-40B4-BE49-F238E27FC236}">
                    <a16:creationId xmlns:a16="http://schemas.microsoft.com/office/drawing/2014/main" id="{ABDE4F43-700C-4073-90D9-A75EE473B05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8" name="Rectangle: Rounded Corners 37">
                <a:extLst>
                  <a:ext uri="{FF2B5EF4-FFF2-40B4-BE49-F238E27FC236}">
                    <a16:creationId xmlns:a16="http://schemas.microsoft.com/office/drawing/2014/main" id="{C90FAF4D-CB1B-4503-8E6B-68C4C208FB15}"/>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39" name="Group 38">
                <a:extLst>
                  <a:ext uri="{FF2B5EF4-FFF2-40B4-BE49-F238E27FC236}">
                    <a16:creationId xmlns:a16="http://schemas.microsoft.com/office/drawing/2014/main" id="{8614A42C-1170-43AD-B653-424B7E02E70C}"/>
                  </a:ext>
                </a:extLst>
              </p:cNvPr>
              <p:cNvGrpSpPr/>
              <p:nvPr/>
            </p:nvGrpSpPr>
            <p:grpSpPr>
              <a:xfrm>
                <a:off x="3501493" y="259319"/>
                <a:ext cx="989560" cy="4702431"/>
                <a:chOff x="3978410" y="512493"/>
                <a:chExt cx="1759222" cy="8328873"/>
              </a:xfrm>
            </p:grpSpPr>
            <p:sp>
              <p:nvSpPr>
                <p:cNvPr id="65" name="Rectangle: Rounded Corners 64">
                  <a:extLst>
                    <a:ext uri="{FF2B5EF4-FFF2-40B4-BE49-F238E27FC236}">
                      <a16:creationId xmlns:a16="http://schemas.microsoft.com/office/drawing/2014/main" id="{EA23D6A4-DEDB-4647-A9BD-554290DDBAF0}"/>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C55D1AEC-A440-466E-B7E2-624DB8D36596}"/>
                    </a:ext>
                  </a:extLst>
                </p:cNvPr>
                <p:cNvSpPr txBox="1"/>
                <p:nvPr/>
              </p:nvSpPr>
              <p:spPr>
                <a:xfrm>
                  <a:off x="4755982" y="512493"/>
                  <a:ext cx="981650" cy="624722"/>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Data </a:t>
                  </a:r>
                </a:p>
                <a:p>
                  <a:pPr algn="ctr"/>
                  <a:r>
                    <a:rPr lang="en-US" sz="1067" b="1" dirty="0">
                      <a:solidFill>
                        <a:schemeClr val="bg1"/>
                      </a:solidFill>
                      <a:latin typeface="Arial" panose="020B0604020202020204" pitchFamily="34" charset="0"/>
                      <a:cs typeface="Arial" panose="020B0604020202020204" pitchFamily="34" charset="0"/>
                    </a:rPr>
                    <a:t>Router </a:t>
                  </a:r>
                </a:p>
              </p:txBody>
            </p:sp>
          </p:grpSp>
          <p:sp>
            <p:nvSpPr>
              <p:cNvPr id="40" name="Rectangle: Rounded Corners 39">
                <a:extLst>
                  <a:ext uri="{FF2B5EF4-FFF2-40B4-BE49-F238E27FC236}">
                    <a16:creationId xmlns:a16="http://schemas.microsoft.com/office/drawing/2014/main" id="{716BFD00-92FE-494B-8491-EF4B774ABF15}"/>
                  </a:ext>
                </a:extLst>
              </p:cNvPr>
              <p:cNvSpPr/>
              <p:nvPr/>
            </p:nvSpPr>
            <p:spPr>
              <a:xfrm>
                <a:off x="1472656" y="531191"/>
                <a:ext cx="181632" cy="4430558"/>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60D0AAD9-A770-437A-BEC9-7FD747EFE59F}"/>
                  </a:ext>
                </a:extLst>
              </p:cNvPr>
              <p:cNvGrpSpPr/>
              <p:nvPr/>
            </p:nvGrpSpPr>
            <p:grpSpPr>
              <a:xfrm>
                <a:off x="1931616" y="282966"/>
                <a:ext cx="1050730" cy="4692253"/>
                <a:chOff x="2395135" y="540343"/>
                <a:chExt cx="1867964" cy="8324828"/>
              </a:xfrm>
            </p:grpSpPr>
            <p:sp>
              <p:nvSpPr>
                <p:cNvPr id="63" name="Rectangle: Rounded Corners 62">
                  <a:extLst>
                    <a:ext uri="{FF2B5EF4-FFF2-40B4-BE49-F238E27FC236}">
                      <a16:creationId xmlns:a16="http://schemas.microsoft.com/office/drawing/2014/main" id="{193BC1CB-1290-4F41-9F9D-0945A64DEBB5}"/>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7DD837A-CD8F-447C-9013-95054A7E76B3}"/>
                    </a:ext>
                  </a:extLst>
                </p:cNvPr>
                <p:cNvSpPr txBox="1"/>
                <p:nvPr/>
              </p:nvSpPr>
              <p:spPr>
                <a:xfrm>
                  <a:off x="2395135" y="540343"/>
                  <a:ext cx="1150323" cy="625773"/>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a:t>
                  </a:r>
                </a:p>
              </p:txBody>
            </p:sp>
          </p:grpSp>
          <p:sp>
            <p:nvSpPr>
              <p:cNvPr id="42" name="Rectangle: Rounded Corners 41">
                <a:extLst>
                  <a:ext uri="{FF2B5EF4-FFF2-40B4-BE49-F238E27FC236}">
                    <a16:creationId xmlns:a16="http://schemas.microsoft.com/office/drawing/2014/main" id="{417F5BD1-5C4C-41EA-B7DE-6FE1530AA37D}"/>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Authenticate connection</a:t>
                </a:r>
              </a:p>
            </p:txBody>
          </p:sp>
          <p:cxnSp>
            <p:nvCxnSpPr>
              <p:cNvPr id="43" name="Straight Arrow Connector 42">
                <a:extLst>
                  <a:ext uri="{FF2B5EF4-FFF2-40B4-BE49-F238E27FC236}">
                    <a16:creationId xmlns:a16="http://schemas.microsoft.com/office/drawing/2014/main" id="{140DDCA5-1418-424C-A2DA-ECF80B58F8B3}"/>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D025C96-9FDC-4D11-A7EE-63E884E9E2FD}"/>
                  </a:ext>
                </a:extLst>
              </p:cNvPr>
              <p:cNvSpPr txBox="1"/>
              <p:nvPr/>
            </p:nvSpPr>
            <p:spPr>
              <a:xfrm>
                <a:off x="1594804" y="1071764"/>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45" name="Rectangle: Rounded Corners 44">
                <a:extLst>
                  <a:ext uri="{FF2B5EF4-FFF2-40B4-BE49-F238E27FC236}">
                    <a16:creationId xmlns:a16="http://schemas.microsoft.com/office/drawing/2014/main" id="{1951051C-A727-44CA-9E05-F7A424469868}"/>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067" dirty="0">
                  <a:solidFill>
                    <a:srgbClr val="0000CC"/>
                  </a:solidFill>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43CE539-1907-4792-A2CF-E7C5FA75E1CD}"/>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Upload PM file</a:t>
                </a:r>
                <a:endParaRPr lang="en-US" sz="1067" dirty="0">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A250A14E-8E6B-4387-BDAA-0EA000F8CF71}"/>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8C0AA62-D666-4B71-BE9D-AA2015D225C2}"/>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Event</a:t>
                </a:r>
              </a:p>
            </p:txBody>
          </p:sp>
          <p:cxnSp>
            <p:nvCxnSpPr>
              <p:cNvPr id="49" name="Straight Arrow Connector 48">
                <a:extLst>
                  <a:ext uri="{FF2B5EF4-FFF2-40B4-BE49-F238E27FC236}">
                    <a16:creationId xmlns:a16="http://schemas.microsoft.com/office/drawing/2014/main" id="{93BDE896-0D75-494B-9B8D-8DB3D8C03C39}"/>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CDDBEA-1780-4282-A1F2-F6BADB7A119F}"/>
                  </a:ext>
                </a:extLst>
              </p:cNvPr>
              <p:cNvSpPr txBox="1"/>
              <p:nvPr/>
            </p:nvSpPr>
            <p:spPr>
              <a:xfrm>
                <a:off x="1595599" y="565057"/>
                <a:ext cx="692493" cy="215058"/>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51" name="TextBox 50">
                <a:extLst>
                  <a:ext uri="{FF2B5EF4-FFF2-40B4-BE49-F238E27FC236}">
                    <a16:creationId xmlns:a16="http://schemas.microsoft.com/office/drawing/2014/main" id="{7F0080B1-F485-4A04-AE9A-AB2F539C094F}"/>
                  </a:ext>
                </a:extLst>
              </p:cNvPr>
              <p:cNvSpPr txBox="1"/>
              <p:nvPr/>
            </p:nvSpPr>
            <p:spPr>
              <a:xfrm>
                <a:off x="1331291" y="1292252"/>
                <a:ext cx="1418733" cy="215058"/>
              </a:xfrm>
              <a:prstGeom prst="rect">
                <a:avLst/>
              </a:prstGeom>
              <a:noFill/>
            </p:spPr>
            <p:txBody>
              <a:bodyPr wrap="square" rtlCol="0">
                <a:spAutoFit/>
              </a:bodyPr>
              <a:lstStyle/>
              <a:p>
                <a:pPr algn="ctr"/>
                <a:r>
                  <a:rPr lang="en-US" sz="1067" dirty="0">
                    <a:solidFill>
                      <a:srgbClr val="0000CC"/>
                    </a:solidFill>
                    <a:latin typeface="Arial" panose="020B0604020202020204" pitchFamily="34" charset="0"/>
                    <a:cs typeface="Arial" panose="020B0604020202020204" pitchFamily="34" charset="0"/>
                  </a:rPr>
                  <a:t>Send FileReady event </a:t>
                </a:r>
              </a:p>
            </p:txBody>
          </p:sp>
          <p:pic>
            <p:nvPicPr>
              <p:cNvPr id="52" name="Picture 51">
                <a:extLst>
                  <a:ext uri="{FF2B5EF4-FFF2-40B4-BE49-F238E27FC236}">
                    <a16:creationId xmlns:a16="http://schemas.microsoft.com/office/drawing/2014/main" id="{180E4DCA-77F2-4548-B3F5-DCC3C8E577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53" name="Oval 52">
                <a:extLst>
                  <a:ext uri="{FF2B5EF4-FFF2-40B4-BE49-F238E27FC236}">
                    <a16:creationId xmlns:a16="http://schemas.microsoft.com/office/drawing/2014/main" id="{4D944189-3E04-4FEC-8D68-48E1C3C338B2}"/>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7</a:t>
                </a:r>
              </a:p>
            </p:txBody>
          </p:sp>
          <p:sp>
            <p:nvSpPr>
              <p:cNvPr id="54" name="TextBox 53">
                <a:extLst>
                  <a:ext uri="{FF2B5EF4-FFF2-40B4-BE49-F238E27FC236}">
                    <a16:creationId xmlns:a16="http://schemas.microsoft.com/office/drawing/2014/main" id="{562C65DE-9738-4E98-9937-DC1960C4A7CA}"/>
                  </a:ext>
                </a:extLst>
              </p:cNvPr>
              <p:cNvSpPr txBox="1"/>
              <p:nvPr/>
            </p:nvSpPr>
            <p:spPr>
              <a:xfrm>
                <a:off x="1681800" y="2238088"/>
                <a:ext cx="1517578" cy="215058"/>
              </a:xfrm>
              <a:prstGeom prst="rect">
                <a:avLst/>
              </a:prstGeom>
              <a:noFill/>
            </p:spPr>
            <p:txBody>
              <a:bodyPr wrap="square" rtlCol="0">
                <a:spAutoFit/>
              </a:bodyPr>
              <a:lstStyle/>
              <a:p>
                <a:r>
                  <a:rPr lang="en-US" sz="1067" dirty="0">
                    <a:solidFill>
                      <a:srgbClr val="FF0000"/>
                    </a:solidFill>
                    <a:latin typeface="Arial" panose="020B0604020202020204" pitchFamily="34" charset="0"/>
                    <a:cs typeface="Arial" panose="020B0604020202020204" pitchFamily="34" charset="0"/>
                  </a:rPr>
                  <a:t>FTPES</a:t>
                </a:r>
              </a:p>
            </p:txBody>
          </p:sp>
          <p:sp>
            <p:nvSpPr>
              <p:cNvPr id="55" name="Rectangle: Rounded Corners 54">
                <a:extLst>
                  <a:ext uri="{FF2B5EF4-FFF2-40B4-BE49-F238E27FC236}">
                    <a16:creationId xmlns:a16="http://schemas.microsoft.com/office/drawing/2014/main" id="{47ACD9EA-F189-40A6-B93C-0136624CEA00}"/>
                  </a:ext>
                </a:extLst>
              </p:cNvPr>
              <p:cNvSpPr/>
              <p:nvPr/>
            </p:nvSpPr>
            <p:spPr>
              <a:xfrm rot="16200000">
                <a:off x="4398989" y="2860840"/>
                <a:ext cx="270619"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PM Data +metadata</a:t>
                </a:r>
                <a:endParaRPr lang="en-US" sz="1067"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8190508C-5186-45F0-A88E-F4470B7114BD}"/>
                  </a:ext>
                </a:extLst>
              </p:cNvPr>
              <p:cNvSpPr txBox="1"/>
              <p:nvPr/>
            </p:nvSpPr>
            <p:spPr>
              <a:xfrm>
                <a:off x="3269273" y="236246"/>
                <a:ext cx="647057" cy="352714"/>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File </a:t>
                </a:r>
              </a:p>
              <a:p>
                <a:pPr algn="ctr"/>
                <a:r>
                  <a:rPr lang="en-US" sz="1067" b="1" dirty="0">
                    <a:solidFill>
                      <a:schemeClr val="bg1"/>
                    </a:solidFill>
                    <a:latin typeface="Arial" panose="020B0604020202020204" pitchFamily="34" charset="0"/>
                    <a:cs typeface="Arial" panose="020B0604020202020204" pitchFamily="34" charset="0"/>
                  </a:rPr>
                  <a:t>Collector</a:t>
                </a:r>
              </a:p>
            </p:txBody>
          </p:sp>
          <p:sp>
            <p:nvSpPr>
              <p:cNvPr id="57" name="Rectangle: Rounded Corners 56">
                <a:extLst>
                  <a:ext uri="{FF2B5EF4-FFF2-40B4-BE49-F238E27FC236}">
                    <a16:creationId xmlns:a16="http://schemas.microsoft.com/office/drawing/2014/main" id="{32763D4A-A7CE-463E-9B53-EDAEB2A003B0}"/>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Event</a:t>
                </a:r>
                <a:endParaRPr lang="en-US" sz="1067"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5F646C0E-6901-4F2A-B1A6-7422A0C1C11E}"/>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009BB55-50D7-48AA-94D2-F4B16FFF33E3}"/>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9D8D94FE-7791-4AD6-B5B8-16DAD1F29B32}"/>
                  </a:ext>
                </a:extLst>
              </p:cNvPr>
              <p:cNvSpPr/>
              <p:nvPr/>
            </p:nvSpPr>
            <p:spPr>
              <a:xfrm rot="16200000">
                <a:off x="3891432" y="2415961"/>
                <a:ext cx="270618" cy="10702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PM Data + metadata</a:t>
                </a:r>
              </a:p>
            </p:txBody>
          </p:sp>
          <p:pic>
            <p:nvPicPr>
              <p:cNvPr id="61" name="Picture 60">
                <a:extLst>
                  <a:ext uri="{FF2B5EF4-FFF2-40B4-BE49-F238E27FC236}">
                    <a16:creationId xmlns:a16="http://schemas.microsoft.com/office/drawing/2014/main" id="{051C76FA-8632-4CDC-B484-DF779F33C17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62" name="Straight Arrow Connector 61">
                <a:extLst>
                  <a:ext uri="{FF2B5EF4-FFF2-40B4-BE49-F238E27FC236}">
                    <a16:creationId xmlns:a16="http://schemas.microsoft.com/office/drawing/2014/main" id="{5A4BA845-1F31-4F76-98FD-BB2B0A358F33}"/>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Rounded Corners 14">
              <a:extLst>
                <a:ext uri="{FF2B5EF4-FFF2-40B4-BE49-F238E27FC236}">
                  <a16:creationId xmlns:a16="http://schemas.microsoft.com/office/drawing/2014/main" id="{D6228BF4-51CA-4647-9845-F1B97D982881}"/>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D1193DA-B0F2-4F4A-9D68-B20450BC8A69}"/>
                </a:ext>
              </a:extLst>
            </p:cNvPr>
            <p:cNvSpPr txBox="1"/>
            <p:nvPr/>
          </p:nvSpPr>
          <p:spPr>
            <a:xfrm>
              <a:off x="2419931" y="380551"/>
              <a:ext cx="498322"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Message </a:t>
              </a:r>
            </a:p>
            <a:p>
              <a:pPr algn="ctr"/>
              <a:r>
                <a:rPr lang="en-US" sz="1067" b="1" dirty="0">
                  <a:solidFill>
                    <a:schemeClr val="bg1"/>
                  </a:solidFill>
                  <a:latin typeface="Arial" panose="020B0604020202020204" pitchFamily="34" charset="0"/>
                  <a:cs typeface="Arial" panose="020B0604020202020204" pitchFamily="34" charset="0"/>
                </a:rPr>
                <a:t>Router </a:t>
              </a:r>
            </a:p>
          </p:txBody>
        </p:sp>
        <p:sp>
          <p:nvSpPr>
            <p:cNvPr id="17" name="Rectangle: Rounded Corners 16">
              <a:extLst>
                <a:ext uri="{FF2B5EF4-FFF2-40B4-BE49-F238E27FC236}">
                  <a16:creationId xmlns:a16="http://schemas.microsoft.com/office/drawing/2014/main" id="{B6C26EF4-63C9-4698-B46F-742D3CF650FA}"/>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027A36AF-5165-4E6A-8608-5C91D0A72A81}"/>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B72810F-3811-47A8-B747-9ADD005F3F10}"/>
                </a:ext>
              </a:extLst>
            </p:cNvPr>
            <p:cNvSpPr txBox="1"/>
            <p:nvPr/>
          </p:nvSpPr>
          <p:spPr>
            <a:xfrm>
              <a:off x="1935783" y="373737"/>
              <a:ext cx="509347"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 </a:t>
              </a:r>
            </a:p>
          </p:txBody>
        </p:sp>
        <p:sp>
          <p:nvSpPr>
            <p:cNvPr id="20" name="TextBox 19">
              <a:extLst>
                <a:ext uri="{FF2B5EF4-FFF2-40B4-BE49-F238E27FC236}">
                  <a16:creationId xmlns:a16="http://schemas.microsoft.com/office/drawing/2014/main" id="{68DD843B-2AE6-48B4-AD84-D55508B6F74B}"/>
                </a:ext>
              </a:extLst>
            </p:cNvPr>
            <p:cNvSpPr txBox="1"/>
            <p:nvPr/>
          </p:nvSpPr>
          <p:spPr>
            <a:xfrm>
              <a:off x="1509630" y="409676"/>
              <a:ext cx="286846" cy="31556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VNF</a:t>
              </a:r>
            </a:p>
            <a:p>
              <a:pPr algn="ctr"/>
              <a:r>
                <a:rPr lang="en-US" sz="1067" b="1" dirty="0">
                  <a:solidFill>
                    <a:schemeClr val="bg1"/>
                  </a:solidFill>
                  <a:latin typeface="Arial" panose="020B0604020202020204" pitchFamily="34" charset="0"/>
                  <a:cs typeface="Arial" panose="020B0604020202020204" pitchFamily="34" charset="0"/>
                </a:rPr>
                <a:t>PNF</a:t>
              </a:r>
            </a:p>
          </p:txBody>
        </p:sp>
        <p:sp>
          <p:nvSpPr>
            <p:cNvPr id="21" name="Oval 20">
              <a:extLst>
                <a:ext uri="{FF2B5EF4-FFF2-40B4-BE49-F238E27FC236}">
                  <a16:creationId xmlns:a16="http://schemas.microsoft.com/office/drawing/2014/main" id="{FF34CC29-7CFB-48D4-9E33-F36BBA9C50C8}"/>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6</a:t>
              </a:r>
            </a:p>
          </p:txBody>
        </p:sp>
        <p:sp>
          <p:nvSpPr>
            <p:cNvPr id="22" name="Oval 21">
              <a:extLst>
                <a:ext uri="{FF2B5EF4-FFF2-40B4-BE49-F238E27FC236}">
                  <a16:creationId xmlns:a16="http://schemas.microsoft.com/office/drawing/2014/main" id="{ED24A657-F7A9-4E96-8C06-B219C071C2A0}"/>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5</a:t>
              </a:r>
            </a:p>
          </p:txBody>
        </p:sp>
        <p:sp>
          <p:nvSpPr>
            <p:cNvPr id="23" name="Oval 22">
              <a:extLst>
                <a:ext uri="{FF2B5EF4-FFF2-40B4-BE49-F238E27FC236}">
                  <a16:creationId xmlns:a16="http://schemas.microsoft.com/office/drawing/2014/main" id="{A76C45B7-CEF5-44F0-BBA6-6927D62A1443}"/>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4</a:t>
              </a:r>
            </a:p>
          </p:txBody>
        </p:sp>
        <p:sp>
          <p:nvSpPr>
            <p:cNvPr id="24" name="Oval 23">
              <a:extLst>
                <a:ext uri="{FF2B5EF4-FFF2-40B4-BE49-F238E27FC236}">
                  <a16:creationId xmlns:a16="http://schemas.microsoft.com/office/drawing/2014/main" id="{EB6D9316-060C-4048-9561-2F4D9AC6403B}"/>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3</a:t>
              </a:r>
            </a:p>
          </p:txBody>
        </p:sp>
        <p:sp>
          <p:nvSpPr>
            <p:cNvPr id="25" name="Oval 24">
              <a:extLst>
                <a:ext uri="{FF2B5EF4-FFF2-40B4-BE49-F238E27FC236}">
                  <a16:creationId xmlns:a16="http://schemas.microsoft.com/office/drawing/2014/main" id="{5911393C-6F86-4D00-892B-11BDAEB1EBF1}"/>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2</a:t>
              </a:r>
            </a:p>
          </p:txBody>
        </p:sp>
        <p:sp>
          <p:nvSpPr>
            <p:cNvPr id="26" name="Oval 25">
              <a:extLst>
                <a:ext uri="{FF2B5EF4-FFF2-40B4-BE49-F238E27FC236}">
                  <a16:creationId xmlns:a16="http://schemas.microsoft.com/office/drawing/2014/main" id="{FADC0FC4-E071-4E47-B804-620388804229}"/>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1</a:t>
              </a:r>
            </a:p>
          </p:txBody>
        </p:sp>
        <p:cxnSp>
          <p:nvCxnSpPr>
            <p:cNvPr id="27" name="Straight Arrow Connector 26">
              <a:extLst>
                <a:ext uri="{FF2B5EF4-FFF2-40B4-BE49-F238E27FC236}">
                  <a16:creationId xmlns:a16="http://schemas.microsoft.com/office/drawing/2014/main" id="{D0735ECA-CD1C-40CD-9209-5E011AE386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CDCE100-26F8-4C3C-8A3E-A77726EC9958}"/>
                </a:ext>
              </a:extLst>
            </p:cNvPr>
            <p:cNvGrpSpPr/>
            <p:nvPr/>
          </p:nvGrpSpPr>
          <p:grpSpPr>
            <a:xfrm>
              <a:off x="4227397" y="389294"/>
              <a:ext cx="580507" cy="4220585"/>
              <a:chOff x="6020297" y="525743"/>
              <a:chExt cx="1376020" cy="8355527"/>
            </a:xfrm>
          </p:grpSpPr>
          <p:sp>
            <p:nvSpPr>
              <p:cNvPr id="35" name="Rectangle: Rounded Corners 34">
                <a:extLst>
                  <a:ext uri="{FF2B5EF4-FFF2-40B4-BE49-F238E27FC236}">
                    <a16:creationId xmlns:a16="http://schemas.microsoft.com/office/drawing/2014/main" id="{EF2F56AD-3EC5-48AA-9789-C14F25CF83B3}"/>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304D598-F953-46A4-A358-352A673A66F6}"/>
                  </a:ext>
                </a:extLst>
              </p:cNvPr>
              <p:cNvSpPr txBox="1"/>
              <p:nvPr/>
            </p:nvSpPr>
            <p:spPr>
              <a:xfrm>
                <a:off x="6020297" y="525743"/>
                <a:ext cx="1376020" cy="624731"/>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Analytics </a:t>
                </a:r>
              </a:p>
              <a:p>
                <a:pPr algn="ctr"/>
                <a:r>
                  <a:rPr lang="en-US" sz="1067" b="1" dirty="0">
                    <a:solidFill>
                      <a:schemeClr val="bg1"/>
                    </a:solidFill>
                    <a:latin typeface="Arial" panose="020B0604020202020204" pitchFamily="34" charset="0"/>
                    <a:cs typeface="Arial" panose="020B0604020202020204" pitchFamily="34" charset="0"/>
                  </a:rPr>
                  <a:t>Application</a:t>
                </a:r>
              </a:p>
            </p:txBody>
          </p:sp>
        </p:grpSp>
        <p:sp>
          <p:nvSpPr>
            <p:cNvPr id="29" name="Rectangle: Rounded Corners 28">
              <a:extLst>
                <a:ext uri="{FF2B5EF4-FFF2-40B4-BE49-F238E27FC236}">
                  <a16:creationId xmlns:a16="http://schemas.microsoft.com/office/drawing/2014/main" id="{55C7D8AE-608C-4F9B-B4DD-E68C468DC2BD}"/>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Perf3gpp Event</a:t>
              </a:r>
            </a:p>
          </p:txBody>
        </p:sp>
        <p:cxnSp>
          <p:nvCxnSpPr>
            <p:cNvPr id="30" name="Straight Arrow Connector 29">
              <a:extLst>
                <a:ext uri="{FF2B5EF4-FFF2-40B4-BE49-F238E27FC236}">
                  <a16:creationId xmlns:a16="http://schemas.microsoft.com/office/drawing/2014/main" id="{2F7B8B4C-666D-4E15-AFF9-97B65A91706B}"/>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F1A7BF00-3327-43C6-8D61-D5102905E616}"/>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Perf3gpp Event</a:t>
              </a:r>
              <a:endParaRPr lang="en-US" sz="1067" dirty="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8361F92-0750-48E6-AC64-BB19ECE7F62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7AFF7C4-02F5-416E-9CFA-01EF3E43C823}"/>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8</a:t>
              </a:r>
            </a:p>
          </p:txBody>
        </p:sp>
        <p:sp>
          <p:nvSpPr>
            <p:cNvPr id="34" name="Oval 33">
              <a:extLst>
                <a:ext uri="{FF2B5EF4-FFF2-40B4-BE49-F238E27FC236}">
                  <a16:creationId xmlns:a16="http://schemas.microsoft.com/office/drawing/2014/main" id="{B47CAD4A-6305-4812-9FB2-EA66C3D45689}"/>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9</a:t>
              </a:r>
            </a:p>
          </p:txBody>
        </p:sp>
      </p:grpSp>
      <p:sp>
        <p:nvSpPr>
          <p:cNvPr id="72" name="Oval 71">
            <a:extLst>
              <a:ext uri="{FF2B5EF4-FFF2-40B4-BE49-F238E27FC236}">
                <a16:creationId xmlns:a16="http://schemas.microsoft.com/office/drawing/2014/main" id="{87AEAA8E-A8C8-45D3-9399-78DC3E418BB9}"/>
              </a:ext>
            </a:extLst>
          </p:cNvPr>
          <p:cNvSpPr/>
          <p:nvPr/>
        </p:nvSpPr>
        <p:spPr>
          <a:xfrm>
            <a:off x="5504763" y="1230894"/>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1</a:t>
            </a:r>
          </a:p>
        </p:txBody>
      </p:sp>
      <p:pic>
        <p:nvPicPr>
          <p:cNvPr id="74" name="Picture 73">
            <a:extLst>
              <a:ext uri="{FF2B5EF4-FFF2-40B4-BE49-F238E27FC236}">
                <a16:creationId xmlns:a16="http://schemas.microsoft.com/office/drawing/2014/main" id="{3C455388-0D49-41D4-A04B-8D0F7E5166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0673" y="1473179"/>
            <a:ext cx="194882" cy="194881"/>
          </a:xfrm>
          <a:prstGeom prst="rect">
            <a:avLst/>
          </a:prstGeom>
        </p:spPr>
      </p:pic>
      <p:sp>
        <p:nvSpPr>
          <p:cNvPr id="75" name="Oval 74">
            <a:extLst>
              <a:ext uri="{FF2B5EF4-FFF2-40B4-BE49-F238E27FC236}">
                <a16:creationId xmlns:a16="http://schemas.microsoft.com/office/drawing/2014/main" id="{EC27D8E1-0D24-4D45-B11D-5E6DB5767D0C}"/>
              </a:ext>
            </a:extLst>
          </p:cNvPr>
          <p:cNvSpPr/>
          <p:nvPr/>
        </p:nvSpPr>
        <p:spPr>
          <a:xfrm>
            <a:off x="5540670" y="477982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7</a:t>
            </a:r>
          </a:p>
        </p:txBody>
      </p:sp>
      <p:sp>
        <p:nvSpPr>
          <p:cNvPr id="76" name="Oval 75">
            <a:extLst>
              <a:ext uri="{FF2B5EF4-FFF2-40B4-BE49-F238E27FC236}">
                <a16:creationId xmlns:a16="http://schemas.microsoft.com/office/drawing/2014/main" id="{433F997F-9411-4DA7-B9B6-C3CF0C58653E}"/>
              </a:ext>
            </a:extLst>
          </p:cNvPr>
          <p:cNvSpPr/>
          <p:nvPr/>
        </p:nvSpPr>
        <p:spPr>
          <a:xfrm>
            <a:off x="5543921" y="430851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6</a:t>
            </a:r>
          </a:p>
        </p:txBody>
      </p:sp>
      <p:pic>
        <p:nvPicPr>
          <p:cNvPr id="77" name="Picture 76">
            <a:extLst>
              <a:ext uri="{FF2B5EF4-FFF2-40B4-BE49-F238E27FC236}">
                <a16:creationId xmlns:a16="http://schemas.microsoft.com/office/drawing/2014/main" id="{0F10D44A-A197-4A16-89BE-730EE1CD58A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73254" y="3940589"/>
            <a:ext cx="155374" cy="185347"/>
          </a:xfrm>
          <a:prstGeom prst="rect">
            <a:avLst/>
          </a:prstGeom>
        </p:spPr>
      </p:pic>
      <p:sp>
        <p:nvSpPr>
          <p:cNvPr id="78" name="Oval 77">
            <a:extLst>
              <a:ext uri="{FF2B5EF4-FFF2-40B4-BE49-F238E27FC236}">
                <a16:creationId xmlns:a16="http://schemas.microsoft.com/office/drawing/2014/main" id="{A11F7308-7AD4-45CD-9BB8-A28E93CCE159}"/>
              </a:ext>
            </a:extLst>
          </p:cNvPr>
          <p:cNvSpPr/>
          <p:nvPr/>
        </p:nvSpPr>
        <p:spPr>
          <a:xfrm>
            <a:off x="5537269" y="1800793"/>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2</a:t>
            </a:r>
          </a:p>
        </p:txBody>
      </p:sp>
      <p:sp>
        <p:nvSpPr>
          <p:cNvPr id="79" name="Oval 78">
            <a:extLst>
              <a:ext uri="{FF2B5EF4-FFF2-40B4-BE49-F238E27FC236}">
                <a16:creationId xmlns:a16="http://schemas.microsoft.com/office/drawing/2014/main" id="{C6491CAD-67C7-4747-9D7B-5E8946365DD3}"/>
              </a:ext>
            </a:extLst>
          </p:cNvPr>
          <p:cNvSpPr/>
          <p:nvPr/>
        </p:nvSpPr>
        <p:spPr>
          <a:xfrm>
            <a:off x="5542674" y="270406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3</a:t>
            </a:r>
          </a:p>
        </p:txBody>
      </p:sp>
      <p:sp>
        <p:nvSpPr>
          <p:cNvPr id="80" name="Oval 79">
            <a:extLst>
              <a:ext uri="{FF2B5EF4-FFF2-40B4-BE49-F238E27FC236}">
                <a16:creationId xmlns:a16="http://schemas.microsoft.com/office/drawing/2014/main" id="{ED233AAC-4226-42A8-A458-C259701A8742}"/>
              </a:ext>
            </a:extLst>
          </p:cNvPr>
          <p:cNvSpPr/>
          <p:nvPr/>
        </p:nvSpPr>
        <p:spPr>
          <a:xfrm>
            <a:off x="5542674" y="319062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4</a:t>
            </a:r>
          </a:p>
        </p:txBody>
      </p:sp>
      <p:sp>
        <p:nvSpPr>
          <p:cNvPr id="81" name="Oval 80">
            <a:extLst>
              <a:ext uri="{FF2B5EF4-FFF2-40B4-BE49-F238E27FC236}">
                <a16:creationId xmlns:a16="http://schemas.microsoft.com/office/drawing/2014/main" id="{49F1D119-73A1-4C8B-B417-984549E9B2C0}"/>
              </a:ext>
            </a:extLst>
          </p:cNvPr>
          <p:cNvSpPr/>
          <p:nvPr/>
        </p:nvSpPr>
        <p:spPr>
          <a:xfrm>
            <a:off x="5543921" y="367717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5</a:t>
            </a:r>
          </a:p>
        </p:txBody>
      </p:sp>
      <p:sp>
        <p:nvSpPr>
          <p:cNvPr id="82" name="Oval 81">
            <a:extLst>
              <a:ext uri="{FF2B5EF4-FFF2-40B4-BE49-F238E27FC236}">
                <a16:creationId xmlns:a16="http://schemas.microsoft.com/office/drawing/2014/main" id="{B31166DD-6077-49EB-9BA9-B3C9844CFF0E}"/>
              </a:ext>
            </a:extLst>
          </p:cNvPr>
          <p:cNvSpPr/>
          <p:nvPr/>
        </p:nvSpPr>
        <p:spPr>
          <a:xfrm>
            <a:off x="5548100" y="538020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8</a:t>
            </a:r>
          </a:p>
        </p:txBody>
      </p:sp>
      <p:sp>
        <p:nvSpPr>
          <p:cNvPr id="83" name="Oval 82">
            <a:extLst>
              <a:ext uri="{FF2B5EF4-FFF2-40B4-BE49-F238E27FC236}">
                <a16:creationId xmlns:a16="http://schemas.microsoft.com/office/drawing/2014/main" id="{2850B13C-B838-474B-8E5B-0EF359EF24DC}"/>
              </a:ext>
            </a:extLst>
          </p:cNvPr>
          <p:cNvSpPr/>
          <p:nvPr/>
        </p:nvSpPr>
        <p:spPr>
          <a:xfrm>
            <a:off x="5556820" y="579008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9</a:t>
            </a:r>
          </a:p>
        </p:txBody>
      </p:sp>
    </p:spTree>
    <p:extLst>
      <p:ext uri="{BB962C8B-B14F-4D97-AF65-F5344CB8AC3E}">
        <p14:creationId xmlns:p14="http://schemas.microsoft.com/office/powerpoint/2010/main" val="31018290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emplate>Office Theme</Template>
  <TotalTime>690</TotalTime>
  <Words>3115</Words>
  <Application>Microsoft Office PowerPoint</Application>
  <PresentationFormat>On-screen Show (4:3)</PresentationFormat>
  <Paragraphs>635</Paragraphs>
  <Slides>22</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22</vt:i4>
      </vt:variant>
    </vt:vector>
  </HeadingPairs>
  <TitlesOfParts>
    <vt:vector size="31" baseType="lpstr">
      <vt:lpstr>.AppleSystemUIFont</vt:lpstr>
      <vt:lpstr>Arial</vt:lpstr>
      <vt:lpstr>Calibri</vt:lpstr>
      <vt:lpstr>Calibri Light</vt:lpstr>
      <vt:lpstr>Nokia Pure Headline</vt:lpstr>
      <vt:lpstr>Nokia Pure Headline Light</vt:lpstr>
      <vt:lpstr>Nokia Pure Text Light</vt:lpstr>
      <vt:lpstr>Office Theme</vt:lpstr>
      <vt:lpstr>1_Office Theme</vt:lpstr>
      <vt:lpstr>PowerPoint Presentation</vt:lpstr>
      <vt:lpstr>5G Use Case Summary for R4/Dublin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Impact Matrix (Preliminary)</vt:lpstr>
      <vt:lpstr>Controller Impacts and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Oskar Malm</cp:lastModifiedBy>
  <cp:revision>204</cp:revision>
  <dcterms:created xsi:type="dcterms:W3CDTF">2018-11-28T20:14:03Z</dcterms:created>
  <dcterms:modified xsi:type="dcterms:W3CDTF">2018-12-08T01:30:12Z</dcterms:modified>
</cp:coreProperties>
</file>