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18"/>
  </p:notesMasterIdLst>
  <p:sldIdLst>
    <p:sldId id="402" r:id="rId5"/>
    <p:sldId id="403" r:id="rId6"/>
    <p:sldId id="348" r:id="rId7"/>
    <p:sldId id="354" r:id="rId8"/>
    <p:sldId id="405" r:id="rId9"/>
    <p:sldId id="406" r:id="rId10"/>
    <p:sldId id="407" r:id="rId11"/>
    <p:sldId id="408" r:id="rId12"/>
    <p:sldId id="404" r:id="rId13"/>
    <p:sldId id="378" r:id="rId14"/>
    <p:sldId id="362" r:id="rId15"/>
    <p:sldId id="359" r:id="rId16"/>
    <p:sldId id="291"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k Scott" initials="MS" lastIdx="6" clrIdx="0">
    <p:extLst>
      <p:ext uri="{19B8F6BF-5375-455C-9EA6-DF929625EA0E}">
        <p15:presenceInfo xmlns:p15="http://schemas.microsoft.com/office/powerpoint/2012/main" userId="S-1-5-21-1538607324-3213881460-940295383-26071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893"/>
    <a:srgbClr val="005E27"/>
    <a:srgbClr val="006F8D"/>
    <a:srgbClr val="FF7C80"/>
    <a:srgbClr val="FF9900"/>
    <a:srgbClr val="92D050"/>
    <a:srgbClr val="BCE4FC"/>
    <a:srgbClr val="B9F0FF"/>
    <a:srgbClr val="DBF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368" autoAdjust="0"/>
    <p:restoredTop sz="80295" autoAdjust="0"/>
  </p:normalViewPr>
  <p:slideViewPr>
    <p:cSldViewPr snapToGrid="0">
      <p:cViewPr>
        <p:scale>
          <a:sx n="100" d="100"/>
          <a:sy n="100" d="100"/>
        </p:scale>
        <p:origin x="1542" y="-43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t>11/15/2018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t>‹#›</a:t>
            </a:fld>
            <a:endParaRPr lang="en-US"/>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9208789E-1FC9-CE4B-B453-2AA144D753F5}" type="slidenum">
              <a:rPr lang="en-US" smtClean="0"/>
              <a:t>1</a:t>
            </a:fld>
            <a:endParaRPr lang="en-US"/>
          </a:p>
        </p:txBody>
      </p:sp>
    </p:spTree>
    <p:extLst>
      <p:ext uri="{BB962C8B-B14F-4D97-AF65-F5344CB8AC3E}">
        <p14:creationId xmlns:p14="http://schemas.microsoft.com/office/powerpoint/2010/main" val="38400104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943473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EAA12DDD-3F8D-4B91-9476-B5F14A74BA14}"/>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1551156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025252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p>
        </p:txBody>
      </p:sp>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p>
        </p:txBody>
      </p:sp>
      <p:sp>
        <p:nvSpPr>
          <p:cNvPr id="5" name="Content Placeholder 4"/>
          <p:cNvSpPr>
            <a:spLocks noGrp="1"/>
          </p:cNvSpPr>
          <p:nvPr>
            <p:ph sz="quarter" idx="12"/>
          </p:nvPr>
        </p:nvSpPr>
        <p:spPr>
          <a:xfrm>
            <a:off x="491067" y="1139371"/>
            <a:ext cx="11211984" cy="481216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0520696"/>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7"/>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a:p>
        </p:txBody>
      </p:sp>
      <p:pic>
        <p:nvPicPr>
          <p:cNvPr id="21" name="Picture 2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Shape 72"/>
          <p:cNvPicPr preferRelativeResize="0"/>
          <p:nvPr userDrawn="1"/>
        </p:nvPicPr>
        <p:blipFill rotWithShape="1">
          <a:blip r:embed="rId9"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60" r:id="rId5"/>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0" y="2824163"/>
            <a:ext cx="11333163" cy="3597419"/>
          </a:xfrm>
        </p:spPr>
        <p:txBody>
          <a:bodyPr>
            <a:normAutofit/>
          </a:bodyPr>
          <a:lstStyle/>
          <a:p>
            <a:r>
              <a:rPr lang="en-US" dirty="0">
                <a:latin typeface="Calibri" panose="020F0502020204030204" pitchFamily="34" charset="0"/>
              </a:rPr>
              <a:t>FM Meta Data Content Proposal</a:t>
            </a:r>
            <a:br>
              <a:rPr lang="en-US" sz="2400" dirty="0">
                <a:latin typeface="Calibri" panose="020F0502020204030204" pitchFamily="34" charset="0"/>
              </a:rPr>
            </a:br>
            <a:br>
              <a:rPr lang="en-US" sz="2400" dirty="0">
                <a:latin typeface="Calibri" panose="020F0502020204030204" pitchFamily="34" charset="0"/>
              </a:rPr>
            </a:br>
            <a:r>
              <a:rPr lang="en-US" dirty="0">
                <a:latin typeface="Calibri" panose="020F0502020204030204" pitchFamily="34" charset="0"/>
              </a:rPr>
              <a:t>Nokia November 15, 2018</a:t>
            </a:r>
          </a:p>
        </p:txBody>
      </p:sp>
    </p:spTree>
    <p:extLst>
      <p:ext uri="{BB962C8B-B14F-4D97-AF65-F5344CB8AC3E}">
        <p14:creationId xmlns:p14="http://schemas.microsoft.com/office/powerpoint/2010/main" val="2430400687"/>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1" y="1"/>
            <a:ext cx="11650132" cy="539411"/>
          </a:xfrm>
          <a:prstGeom prst="rect">
            <a:avLst/>
          </a:prstGeom>
        </p:spPr>
        <p:txBody>
          <a:bodyPr anchor="t">
            <a:normAutofit/>
          </a:bodyPr>
          <a:lstStyle/>
          <a:p>
            <a:pPr marL="0" indent="0">
              <a:buNone/>
            </a:pPr>
            <a:r>
              <a:rPr lang="en-US" sz="2000" dirty="0">
                <a:solidFill>
                  <a:schemeClr val="bg2"/>
                </a:solidFill>
              </a:rPr>
              <a:t>Fault Event Example Common Header Content </a:t>
            </a:r>
          </a:p>
        </p:txBody>
      </p:sp>
      <p:graphicFrame>
        <p:nvGraphicFramePr>
          <p:cNvPr id="2" name="Table 1">
            <a:extLst>
              <a:ext uri="{FF2B5EF4-FFF2-40B4-BE49-F238E27FC236}">
                <a16:creationId xmlns:a16="http://schemas.microsoft.com/office/drawing/2014/main" id="{5DEDCAC4-93E3-44A7-842A-9C7D00CFA39C}"/>
              </a:ext>
            </a:extLst>
          </p:cNvPr>
          <p:cNvGraphicFramePr>
            <a:graphicFrameLocks noGrp="1"/>
          </p:cNvGraphicFramePr>
          <p:nvPr>
            <p:extLst>
              <p:ext uri="{D42A27DB-BD31-4B8C-83A1-F6EECF244321}">
                <p14:modId xmlns:p14="http://schemas.microsoft.com/office/powerpoint/2010/main" val="3081153449"/>
              </p:ext>
            </p:extLst>
          </p:nvPr>
        </p:nvGraphicFramePr>
        <p:xfrm>
          <a:off x="-63795" y="269706"/>
          <a:ext cx="12192000" cy="6642389"/>
        </p:xfrm>
        <a:graphic>
          <a:graphicData uri="http://schemas.openxmlformats.org/drawingml/2006/table">
            <a:tbl>
              <a:tblPr firstRow="1" firstCol="1" bandRow="1">
                <a:tableStyleId>{5C22544A-7EE6-4342-B048-85BDC9FD1C3A}</a:tableStyleId>
              </a:tblPr>
              <a:tblGrid>
                <a:gridCol w="1415332">
                  <a:extLst>
                    <a:ext uri="{9D8B030D-6E8A-4147-A177-3AD203B41FA5}">
                      <a16:colId xmlns:a16="http://schemas.microsoft.com/office/drawing/2014/main" val="3180031410"/>
                    </a:ext>
                  </a:extLst>
                </a:gridCol>
                <a:gridCol w="548147">
                  <a:extLst>
                    <a:ext uri="{9D8B030D-6E8A-4147-A177-3AD203B41FA5}">
                      <a16:colId xmlns:a16="http://schemas.microsoft.com/office/drawing/2014/main" val="1836657036"/>
                    </a:ext>
                  </a:extLst>
                </a:gridCol>
                <a:gridCol w="588335">
                  <a:extLst>
                    <a:ext uri="{9D8B030D-6E8A-4147-A177-3AD203B41FA5}">
                      <a16:colId xmlns:a16="http://schemas.microsoft.com/office/drawing/2014/main" val="2436816193"/>
                    </a:ext>
                  </a:extLst>
                </a:gridCol>
                <a:gridCol w="9640186">
                  <a:extLst>
                    <a:ext uri="{9D8B030D-6E8A-4147-A177-3AD203B41FA5}">
                      <a16:colId xmlns:a16="http://schemas.microsoft.com/office/drawing/2014/main" val="2151970761"/>
                    </a:ext>
                  </a:extLst>
                </a:gridCol>
              </a:tblGrid>
              <a:tr h="162560">
                <a:tc>
                  <a:txBody>
                    <a:bodyPr/>
                    <a:lstStyle/>
                    <a:p>
                      <a:pPr algn="just">
                        <a:spcAft>
                          <a:spcPts val="0"/>
                        </a:spcAft>
                      </a:pPr>
                      <a:r>
                        <a:rPr lang="en-US" sz="1100" dirty="0">
                          <a:effectLst/>
                        </a:rPr>
                        <a:t>Field</a:t>
                      </a:r>
                      <a:endParaRPr lang="en-US"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effectLst/>
                        </a:rPr>
                        <a:t>Type</a:t>
                      </a:r>
                      <a:endParaRPr lang="en-US"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effectLst/>
                        </a:rPr>
                        <a:t>Required</a:t>
                      </a:r>
                      <a:endParaRPr lang="en-US"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effectLst/>
                        </a:rPr>
                        <a:t>Description</a:t>
                      </a:r>
                      <a:endParaRPr lang="en-US"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0008" marR="30008" marT="0" marB="0"/>
                </a:tc>
                <a:extLst>
                  <a:ext uri="{0D108BD9-81ED-4DB2-BD59-A6C34878D82A}">
                    <a16:rowId xmlns:a16="http://schemas.microsoft.com/office/drawing/2014/main" val="3228409351"/>
                  </a:ext>
                </a:extLst>
              </a:tr>
              <a:tr h="228961">
                <a:tc>
                  <a:txBody>
                    <a:bodyPr/>
                    <a:lstStyle/>
                    <a:p>
                      <a:pPr algn="just">
                        <a:spcAft>
                          <a:spcPts val="0"/>
                        </a:spcAft>
                      </a:pPr>
                      <a:r>
                        <a:rPr lang="en-US" sz="1100" dirty="0">
                          <a:effectLst/>
                          <a:latin typeface="+mn-lt"/>
                        </a:rPr>
                        <a:t>version</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solidFill>
                            <a:schemeClr val="tx1"/>
                          </a:solidFill>
                          <a:effectLst/>
                          <a:latin typeface="+mn-lt"/>
                        </a:rPr>
                        <a:t>string</a:t>
                      </a:r>
                      <a:endParaRPr lang="en-US" sz="1100" dirty="0">
                        <a:solidFill>
                          <a:schemeClr val="tx1"/>
                        </a:solidFill>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ctr">
                        <a:spcAft>
                          <a:spcPts val="0"/>
                        </a:spcAft>
                      </a:pPr>
                      <a:r>
                        <a:rPr lang="en-US" sz="1100" dirty="0">
                          <a:effectLst/>
                          <a:latin typeface="+mn-lt"/>
                        </a:rPr>
                        <a:t>Yes</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effectLst/>
                          <a:latin typeface="+mn-lt"/>
                        </a:rPr>
                        <a:t>Version of the event header (currently: 4.0.1)</a:t>
                      </a:r>
                      <a:r>
                        <a:rPr lang="en-US" sz="1100" dirty="0">
                          <a:solidFill>
                            <a:srgbClr val="FF0000"/>
                          </a:solidFill>
                          <a:effectLst/>
                          <a:latin typeface="+mn-lt"/>
                        </a:rPr>
                        <a:t> </a:t>
                      </a:r>
                      <a:r>
                        <a:rPr lang="en-US" sz="1100" b="1" dirty="0">
                          <a:solidFill>
                            <a:srgbClr val="FF0000"/>
                          </a:solidFill>
                          <a:effectLst/>
                          <a:latin typeface="+mn-lt"/>
                        </a:rPr>
                        <a:t>4.0.1</a:t>
                      </a:r>
                      <a:endParaRPr lang="en-US" sz="1100" b="1" dirty="0">
                        <a:effectLst/>
                        <a:latin typeface="+mn-lt"/>
                        <a:ea typeface="Times New Roman" panose="02020603050405020304" pitchFamily="18" charset="0"/>
                        <a:cs typeface="Times New Roman" panose="02020603050405020304" pitchFamily="18" charset="0"/>
                      </a:endParaRPr>
                    </a:p>
                  </a:txBody>
                  <a:tcPr marL="30008" marR="30008" marT="0" marB="0"/>
                </a:tc>
                <a:extLst>
                  <a:ext uri="{0D108BD9-81ED-4DB2-BD59-A6C34878D82A}">
                    <a16:rowId xmlns:a16="http://schemas.microsoft.com/office/drawing/2014/main" val="45189541"/>
                  </a:ext>
                </a:extLst>
              </a:tr>
              <a:tr h="325120">
                <a:tc>
                  <a:txBody>
                    <a:bodyPr/>
                    <a:lstStyle/>
                    <a:p>
                      <a:pPr algn="just">
                        <a:spcAft>
                          <a:spcPts val="0"/>
                        </a:spcAft>
                      </a:pPr>
                      <a:r>
                        <a:rPr lang="en-US" sz="1100" dirty="0" err="1">
                          <a:effectLst/>
                          <a:latin typeface="+mn-lt"/>
                        </a:rPr>
                        <a:t>eventName</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solidFill>
                            <a:schemeClr val="tx1"/>
                          </a:solidFill>
                          <a:effectLst/>
                          <a:latin typeface="+mn-lt"/>
                        </a:rPr>
                        <a:t>string</a:t>
                      </a:r>
                      <a:endParaRPr lang="en-US" sz="1100" dirty="0">
                        <a:solidFill>
                          <a:schemeClr val="tx1"/>
                        </a:solidFill>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ctr">
                        <a:spcAft>
                          <a:spcPts val="0"/>
                        </a:spcAft>
                      </a:pPr>
                      <a:r>
                        <a:rPr lang="en-US" sz="1100" dirty="0">
                          <a:effectLst/>
                          <a:latin typeface="+mn-lt"/>
                        </a:rPr>
                        <a:t>Yes</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lvl="0" algn="l">
                        <a:buNone/>
                      </a:pPr>
                      <a:r>
                        <a:rPr lang="en-US" sz="1100" b="1" i="1" u="none" strike="noStrike" noProof="0" dirty="0" err="1">
                          <a:solidFill>
                            <a:schemeClr val="tx1"/>
                          </a:solidFill>
                          <a:effectLst/>
                          <a:latin typeface="+mn-lt"/>
                        </a:rPr>
                        <a:t>Fault_nfType_NFVendor_AlarmName</a:t>
                      </a:r>
                      <a:r>
                        <a:rPr lang="en-US" sz="1100" b="1" i="1" u="none" strike="noStrike" noProof="0" dirty="0">
                          <a:solidFill>
                            <a:schemeClr val="tx1"/>
                          </a:solidFill>
                          <a:effectLst/>
                          <a:latin typeface="+mn-lt"/>
                        </a:rPr>
                        <a:t>, </a:t>
                      </a:r>
                      <a:r>
                        <a:rPr lang="en-US" sz="1100" b="0" i="0" u="none" strike="noStrike" noProof="0" dirty="0">
                          <a:solidFill>
                            <a:schemeClr val="tx1"/>
                          </a:solidFill>
                          <a:effectLst/>
                          <a:latin typeface="+mn-lt"/>
                        </a:rPr>
                        <a:t> where </a:t>
                      </a:r>
                      <a:r>
                        <a:rPr lang="en-US" sz="1100" b="0" i="0" u="none" strike="noStrike" noProof="0" dirty="0" err="1">
                          <a:solidFill>
                            <a:schemeClr val="tx1"/>
                          </a:solidFill>
                          <a:effectLst/>
                          <a:latin typeface="+mn-lt"/>
                        </a:rPr>
                        <a:t>nfType</a:t>
                      </a:r>
                      <a:r>
                        <a:rPr lang="en-US" sz="1100" b="0" i="0" u="none" strike="noStrike" noProof="0" dirty="0">
                          <a:solidFill>
                            <a:schemeClr val="tx1"/>
                          </a:solidFill>
                          <a:effectLst/>
                          <a:latin typeface="+mn-lt"/>
                        </a:rPr>
                        <a:t> is defined by the NF provider e.g. 5gCu, 5gBts etc. and </a:t>
                      </a:r>
                      <a:r>
                        <a:rPr lang="en-US" sz="1100" b="1" i="1" u="none" strike="noStrike" noProof="0" dirty="0" err="1">
                          <a:solidFill>
                            <a:schemeClr val="tx1"/>
                          </a:solidFill>
                          <a:effectLst/>
                          <a:latin typeface="+mn-lt"/>
                        </a:rPr>
                        <a:t>AlarmName</a:t>
                      </a:r>
                      <a:r>
                        <a:rPr lang="en-US" sz="1100" b="0" i="0" u="none" strike="noStrike" noProof="0" dirty="0">
                          <a:solidFill>
                            <a:schemeClr val="tx1"/>
                          </a:solidFill>
                          <a:effectLst/>
                          <a:latin typeface="+mn-lt"/>
                        </a:rPr>
                        <a:t> is the name of the Nokia alarm being raised.--example </a:t>
                      </a:r>
                      <a:r>
                        <a:rPr lang="en-US" sz="1100" b="1" i="1" u="none" strike="noStrike" noProof="0" dirty="0" err="1">
                          <a:solidFill>
                            <a:srgbClr val="FF0000"/>
                          </a:solidFill>
                          <a:effectLst/>
                          <a:latin typeface="+mn-lt"/>
                        </a:rPr>
                        <a:t>Fault_gnb-Nokia_BaseStationSynchronizationProblem</a:t>
                      </a:r>
                      <a:endParaRPr lang="en-US" sz="1100" b="1" i="1" u="none" strike="noStrike" noProof="0" dirty="0">
                        <a:solidFill>
                          <a:srgbClr val="FF0000"/>
                        </a:solidFill>
                        <a:effectLst/>
                        <a:latin typeface="+mn-lt"/>
                      </a:endParaRPr>
                    </a:p>
                  </a:txBody>
                  <a:tcPr marL="30008" marR="30008" marT="0" marB="0"/>
                </a:tc>
                <a:extLst>
                  <a:ext uri="{0D108BD9-81ED-4DB2-BD59-A6C34878D82A}">
                    <a16:rowId xmlns:a16="http://schemas.microsoft.com/office/drawing/2014/main" val="2256474102"/>
                  </a:ext>
                </a:extLst>
              </a:tr>
              <a:tr h="408557">
                <a:tc>
                  <a:txBody>
                    <a:bodyPr/>
                    <a:lstStyle/>
                    <a:p>
                      <a:pPr algn="just">
                        <a:spcAft>
                          <a:spcPts val="0"/>
                        </a:spcAft>
                      </a:pPr>
                      <a:r>
                        <a:rPr lang="en-US" sz="1100" dirty="0">
                          <a:effectLst/>
                          <a:latin typeface="+mn-lt"/>
                        </a:rPr>
                        <a:t>domain</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b="0" dirty="0" err="1">
                          <a:solidFill>
                            <a:schemeClr val="tx1"/>
                          </a:solidFill>
                          <a:effectLst/>
                          <a:latin typeface="+mn-lt"/>
                        </a:rPr>
                        <a:t>enum</a:t>
                      </a:r>
                      <a:endParaRPr lang="en-US" sz="1100" b="0" dirty="0">
                        <a:solidFill>
                          <a:schemeClr val="tx1"/>
                        </a:solidFill>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ctr">
                        <a:spcAft>
                          <a:spcPts val="0"/>
                        </a:spcAft>
                      </a:pPr>
                      <a:r>
                        <a:rPr lang="en-US" sz="1100" dirty="0">
                          <a:effectLst/>
                          <a:latin typeface="+mn-lt"/>
                        </a:rPr>
                        <a:t>Yes</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spcAft>
                          <a:spcPts val="0"/>
                        </a:spcAft>
                      </a:pPr>
                      <a:r>
                        <a:rPr lang="en-US" sz="1100" dirty="0">
                          <a:effectLst/>
                          <a:latin typeface="+mn-lt"/>
                        </a:rPr>
                        <a:t>Event domain enumeration: ‘fault’, ‘heartbeat’, ‘measurement’, ‘</a:t>
                      </a:r>
                      <a:r>
                        <a:rPr lang="en-US" sz="1100" dirty="0" err="1">
                          <a:effectLst/>
                          <a:latin typeface="+mn-lt"/>
                        </a:rPr>
                        <a:t>mobileFlow</a:t>
                      </a:r>
                      <a:r>
                        <a:rPr lang="en-US" sz="1100" dirty="0">
                          <a:effectLst/>
                          <a:latin typeface="+mn-lt"/>
                        </a:rPr>
                        <a:t>’,  ‘other’, ‘</a:t>
                      </a:r>
                      <a:r>
                        <a:rPr lang="en-US" sz="1100" dirty="0" err="1">
                          <a:effectLst/>
                          <a:latin typeface="+mn-lt"/>
                        </a:rPr>
                        <a:t>pnfRegistration</a:t>
                      </a:r>
                      <a:r>
                        <a:rPr lang="en-US" sz="1100" dirty="0">
                          <a:effectLst/>
                          <a:latin typeface="+mn-lt"/>
                        </a:rPr>
                        <a:t>’, ‘</a:t>
                      </a:r>
                      <a:r>
                        <a:rPr lang="en-US" sz="1100" dirty="0" err="1">
                          <a:effectLst/>
                          <a:latin typeface="+mn-lt"/>
                        </a:rPr>
                        <a:t>sipSignaling</a:t>
                      </a:r>
                      <a:r>
                        <a:rPr lang="en-US" sz="1100" dirty="0">
                          <a:effectLst/>
                          <a:latin typeface="+mn-lt"/>
                        </a:rPr>
                        <a:t>’, ‘</a:t>
                      </a:r>
                      <a:r>
                        <a:rPr lang="en-US" sz="1100" dirty="0" err="1">
                          <a:effectLst/>
                          <a:latin typeface="+mn-lt"/>
                        </a:rPr>
                        <a:t>stateChange</a:t>
                      </a:r>
                      <a:r>
                        <a:rPr lang="en-US" sz="1100" dirty="0">
                          <a:effectLst/>
                          <a:latin typeface="+mn-lt"/>
                        </a:rPr>
                        <a:t>’, syslog’, </a:t>
                      </a:r>
                      <a:r>
                        <a:rPr lang="en-US" sz="1100" dirty="0" err="1">
                          <a:effectLst/>
                          <a:latin typeface="+mn-lt"/>
                        </a:rPr>
                        <a:t>thresholdCrossingAlert</a:t>
                      </a:r>
                      <a:r>
                        <a:rPr lang="en-US" sz="1100" dirty="0">
                          <a:effectLst/>
                          <a:latin typeface="+mn-lt"/>
                        </a:rPr>
                        <a:t>’, </a:t>
                      </a:r>
                      <a:r>
                        <a:rPr lang="en-US" sz="1100" dirty="0" err="1">
                          <a:effectLst/>
                          <a:latin typeface="+mn-lt"/>
                        </a:rPr>
                        <a:t>voiceQuality</a:t>
                      </a:r>
                      <a:r>
                        <a:rPr lang="en-US" sz="1100" b="1" dirty="0">
                          <a:effectLst/>
                          <a:latin typeface="+mn-lt"/>
                        </a:rPr>
                        <a:t>, </a:t>
                      </a:r>
                      <a:r>
                        <a:rPr lang="en-US" sz="1100" b="1" dirty="0">
                          <a:solidFill>
                            <a:srgbClr val="FF0000"/>
                          </a:solidFill>
                          <a:effectLst/>
                          <a:latin typeface="+mn-lt"/>
                        </a:rPr>
                        <a:t>’fault’</a:t>
                      </a:r>
                    </a:p>
                  </a:txBody>
                  <a:tcPr marL="30008" marR="30008" marT="0" marB="0"/>
                </a:tc>
                <a:extLst>
                  <a:ext uri="{0D108BD9-81ED-4DB2-BD59-A6C34878D82A}">
                    <a16:rowId xmlns:a16="http://schemas.microsoft.com/office/drawing/2014/main" val="1201923094"/>
                  </a:ext>
                </a:extLst>
              </a:tr>
              <a:tr h="650240">
                <a:tc>
                  <a:txBody>
                    <a:bodyPr/>
                    <a:lstStyle/>
                    <a:p>
                      <a:pPr algn="just">
                        <a:spcAft>
                          <a:spcPts val="0"/>
                        </a:spcAft>
                      </a:pPr>
                      <a:r>
                        <a:rPr lang="en-US" sz="1100" dirty="0" err="1">
                          <a:effectLst/>
                          <a:latin typeface="+mn-lt"/>
                        </a:rPr>
                        <a:t>eventId</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solidFill>
                            <a:schemeClr val="tx1"/>
                          </a:solidFill>
                          <a:effectLst/>
                          <a:latin typeface="+mn-lt"/>
                        </a:rPr>
                        <a:t>string</a:t>
                      </a:r>
                      <a:endParaRPr lang="en-US" sz="1100" dirty="0">
                        <a:solidFill>
                          <a:schemeClr val="tx1"/>
                        </a:solidFill>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ctr">
                        <a:spcAft>
                          <a:spcPts val="0"/>
                        </a:spcAft>
                      </a:pPr>
                      <a:r>
                        <a:rPr lang="en-US" sz="1100" dirty="0">
                          <a:effectLst/>
                          <a:latin typeface="+mn-lt"/>
                        </a:rPr>
                        <a:t>Yes</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effectLst/>
                          <a:latin typeface="+mn-lt"/>
                        </a:rPr>
                        <a:t>Event key that is unique to the event source</a:t>
                      </a:r>
                    </a:p>
                    <a:p>
                      <a:pPr marL="0" marR="0" lvl="0" indent="0" algn="just" defTabSz="914400" rtl="0" eaLnBrk="1" fontAlgn="auto" latinLnBrk="0" hangingPunct="1">
                        <a:lnSpc>
                          <a:spcPct val="100000"/>
                        </a:lnSpc>
                        <a:spcBef>
                          <a:spcPts val="0"/>
                        </a:spcBef>
                        <a:spcAft>
                          <a:spcPts val="0"/>
                        </a:spcAft>
                        <a:buClrTx/>
                        <a:buSzTx/>
                        <a:buFontTx/>
                        <a:buNone/>
                        <a:tabLst/>
                        <a:defRPr/>
                      </a:pPr>
                      <a:r>
                        <a:rPr lang="en-US" sz="1100" b="1" i="1" dirty="0" err="1">
                          <a:solidFill>
                            <a:schemeClr val="tx1"/>
                          </a:solidFill>
                          <a:effectLst/>
                          <a:latin typeface="+mn-lt"/>
                        </a:rPr>
                        <a:t>faultyyyyyy</a:t>
                      </a:r>
                      <a:r>
                        <a:rPr lang="en-US" sz="1100" b="1" i="1" dirty="0">
                          <a:solidFill>
                            <a:schemeClr val="tx1"/>
                          </a:solidFill>
                          <a:effectLst/>
                          <a:latin typeface="+mn-lt"/>
                        </a:rPr>
                        <a:t>  </a:t>
                      </a:r>
                      <a:r>
                        <a:rPr lang="en-US" sz="1100" b="1" i="0" dirty="0">
                          <a:solidFill>
                            <a:schemeClr val="tx1"/>
                          </a:solidFill>
                          <a:effectLst/>
                          <a:latin typeface="+mn-lt"/>
                        </a:rPr>
                        <a:t>where fault is the domain and we increment the </a:t>
                      </a:r>
                      <a:r>
                        <a:rPr lang="en-US" sz="1100" b="1" i="0" dirty="0" err="1">
                          <a:solidFill>
                            <a:schemeClr val="tx1"/>
                          </a:solidFill>
                          <a:effectLst/>
                          <a:latin typeface="+mn-lt"/>
                        </a:rPr>
                        <a:t>eventid</a:t>
                      </a:r>
                      <a:r>
                        <a:rPr lang="en-US" sz="1100" b="1" i="0" dirty="0">
                          <a:solidFill>
                            <a:schemeClr val="tx1"/>
                          </a:solidFill>
                          <a:effectLst/>
                          <a:latin typeface="+mn-lt"/>
                        </a:rPr>
                        <a:t> for each unique occurrence of an alarm—helps ONAP determine if a fault event is missed. Do NOT INCREMENT THE FAULT ID for subsequent reporting of the same fault or even for the clearing of the fault—only increment if there is a new occurrence.   I</a:t>
                      </a:r>
                      <a:r>
                        <a:rPr lang="en-US" sz="1100" b="1" i="0" dirty="0">
                          <a:solidFill>
                            <a:schemeClr val="tx1"/>
                          </a:solidFill>
                          <a:latin typeface="+mn-lt"/>
                        </a:rPr>
                        <a:t>f  </a:t>
                      </a:r>
                      <a:r>
                        <a:rPr lang="en-US" sz="1100" b="1" i="0" dirty="0" err="1">
                          <a:solidFill>
                            <a:schemeClr val="tx1"/>
                          </a:solidFill>
                          <a:latin typeface="+mn-lt"/>
                        </a:rPr>
                        <a:t>nf</a:t>
                      </a:r>
                      <a:r>
                        <a:rPr lang="en-US" sz="1100" b="1" i="0" dirty="0">
                          <a:solidFill>
                            <a:schemeClr val="tx1"/>
                          </a:solidFill>
                          <a:latin typeface="+mn-lt"/>
                        </a:rPr>
                        <a:t> reboots go back to 0 so the first fault is </a:t>
                      </a:r>
                      <a:r>
                        <a:rPr lang="en-US" sz="1100" b="1" i="0" dirty="0">
                          <a:solidFill>
                            <a:srgbClr val="FF0000"/>
                          </a:solidFill>
                          <a:latin typeface="+mn-lt"/>
                        </a:rPr>
                        <a:t>fault000001</a:t>
                      </a:r>
                      <a:endParaRPr lang="en-US" sz="1100" b="1" i="0" dirty="0">
                        <a:solidFill>
                          <a:schemeClr val="accent6">
                            <a:lumMod val="75000"/>
                          </a:schemeClr>
                        </a:solidFill>
                        <a:effectLst/>
                        <a:latin typeface="+mn-lt"/>
                      </a:endParaRPr>
                    </a:p>
                  </a:txBody>
                  <a:tcPr marL="30008" marR="30008" marT="0" marB="0"/>
                </a:tc>
                <a:extLst>
                  <a:ext uri="{0D108BD9-81ED-4DB2-BD59-A6C34878D82A}">
                    <a16:rowId xmlns:a16="http://schemas.microsoft.com/office/drawing/2014/main" val="720014696"/>
                  </a:ext>
                </a:extLst>
              </a:tr>
              <a:tr h="166310">
                <a:tc>
                  <a:txBody>
                    <a:bodyPr/>
                    <a:lstStyle/>
                    <a:p>
                      <a:pPr algn="just">
                        <a:spcAft>
                          <a:spcPts val="0"/>
                        </a:spcAft>
                      </a:pPr>
                      <a:r>
                        <a:rPr lang="en-US" sz="1100" err="1">
                          <a:effectLst/>
                          <a:latin typeface="+mn-lt"/>
                        </a:rPr>
                        <a:t>eventType</a:t>
                      </a:r>
                      <a:endParaRPr lang="en-US" sz="1100" err="1">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solidFill>
                            <a:schemeClr val="tx1"/>
                          </a:solidFill>
                          <a:effectLst/>
                          <a:latin typeface="+mn-lt"/>
                        </a:rPr>
                        <a:t>string</a:t>
                      </a:r>
                      <a:endParaRPr lang="en-US" sz="1100" dirty="0">
                        <a:solidFill>
                          <a:schemeClr val="tx1"/>
                        </a:solidFill>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ctr">
                        <a:spcAft>
                          <a:spcPts val="0"/>
                        </a:spcAft>
                      </a:pPr>
                      <a:r>
                        <a:rPr lang="en-US" sz="1100" dirty="0">
                          <a:effectLst/>
                          <a:latin typeface="+mn-lt"/>
                        </a:rPr>
                        <a:t>No</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lvl="0" algn="just">
                        <a:buNone/>
                      </a:pPr>
                      <a:r>
                        <a:rPr lang="en-US" sz="1100" b="1" dirty="0">
                          <a:solidFill>
                            <a:srgbClr val="FF0000"/>
                          </a:solidFill>
                          <a:effectLst/>
                          <a:latin typeface="+mn-lt"/>
                        </a:rPr>
                        <a:t>Not used</a:t>
                      </a:r>
                    </a:p>
                  </a:txBody>
                  <a:tcPr marL="30008" marR="30008" marT="0" marB="0"/>
                </a:tc>
                <a:extLst>
                  <a:ext uri="{0D108BD9-81ED-4DB2-BD59-A6C34878D82A}">
                    <a16:rowId xmlns:a16="http://schemas.microsoft.com/office/drawing/2014/main" val="1667887191"/>
                  </a:ext>
                </a:extLst>
              </a:tr>
              <a:tr h="201680">
                <a:tc>
                  <a:txBody>
                    <a:bodyPr/>
                    <a:lstStyle/>
                    <a:p>
                      <a:pPr algn="just">
                        <a:spcAft>
                          <a:spcPts val="0"/>
                        </a:spcAft>
                      </a:pPr>
                      <a:r>
                        <a:rPr lang="en-US" sz="1100" err="1">
                          <a:effectLst/>
                          <a:latin typeface="+mn-lt"/>
                        </a:rPr>
                        <a:t>nfcNamingCode</a:t>
                      </a:r>
                      <a:endParaRPr lang="en-US" sz="1100" err="1">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solidFill>
                            <a:schemeClr val="tx1"/>
                          </a:solidFill>
                          <a:effectLst/>
                          <a:latin typeface="+mn-lt"/>
                        </a:rPr>
                        <a:t>string</a:t>
                      </a:r>
                      <a:endParaRPr lang="en-US" sz="1100" dirty="0">
                        <a:solidFill>
                          <a:schemeClr val="tx1"/>
                        </a:solidFill>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ctr">
                        <a:spcAft>
                          <a:spcPts val="0"/>
                        </a:spcAft>
                      </a:pPr>
                      <a:r>
                        <a:rPr lang="en-US" sz="1100" dirty="0">
                          <a:effectLst/>
                          <a:latin typeface="+mn-lt"/>
                        </a:rPr>
                        <a:t>No</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effectLst/>
                          <a:latin typeface="+mn-lt"/>
                        </a:rPr>
                        <a:t>Network function component type: 3 characters (aligned with </a:t>
                      </a:r>
                      <a:r>
                        <a:rPr lang="en-US" sz="1100" dirty="0" err="1">
                          <a:effectLst/>
                          <a:latin typeface="+mn-lt"/>
                        </a:rPr>
                        <a:t>vfc</a:t>
                      </a:r>
                      <a:r>
                        <a:rPr lang="en-US" sz="1100" dirty="0">
                          <a:effectLst/>
                          <a:latin typeface="+mn-lt"/>
                        </a:rPr>
                        <a:t> naming standards) </a:t>
                      </a:r>
                      <a:r>
                        <a:rPr lang="en-US" sz="1100" dirty="0">
                          <a:solidFill>
                            <a:srgbClr val="FF0000"/>
                          </a:solidFill>
                          <a:effectLst/>
                          <a:latin typeface="+mn-lt"/>
                        </a:rPr>
                        <a:t>Not used</a:t>
                      </a:r>
                      <a:endParaRPr lang="en-US" sz="1100" dirty="0">
                        <a:effectLst/>
                        <a:latin typeface="+mn-lt"/>
                      </a:endParaRPr>
                    </a:p>
                  </a:txBody>
                  <a:tcPr marL="30008" marR="30008" marT="0" marB="0"/>
                </a:tc>
                <a:extLst>
                  <a:ext uri="{0D108BD9-81ED-4DB2-BD59-A6C34878D82A}">
                    <a16:rowId xmlns:a16="http://schemas.microsoft.com/office/drawing/2014/main" val="407718195"/>
                  </a:ext>
                </a:extLst>
              </a:tr>
              <a:tr h="220055">
                <a:tc>
                  <a:txBody>
                    <a:bodyPr/>
                    <a:lstStyle/>
                    <a:p>
                      <a:pPr algn="just">
                        <a:spcAft>
                          <a:spcPts val="0"/>
                        </a:spcAft>
                      </a:pPr>
                      <a:r>
                        <a:rPr lang="en-US" sz="1100" err="1">
                          <a:effectLst/>
                          <a:latin typeface="+mn-lt"/>
                        </a:rPr>
                        <a:t>nfNamingCode</a:t>
                      </a:r>
                      <a:endParaRPr lang="en-US" sz="1100" err="1">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solidFill>
                            <a:schemeClr val="tx1"/>
                          </a:solidFill>
                          <a:effectLst/>
                          <a:latin typeface="+mn-lt"/>
                        </a:rPr>
                        <a:t>string</a:t>
                      </a:r>
                      <a:endParaRPr lang="en-US" sz="1100" dirty="0">
                        <a:solidFill>
                          <a:schemeClr val="tx1"/>
                        </a:solidFill>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lvl="0" algn="ctr">
                        <a:buNone/>
                      </a:pPr>
                      <a:r>
                        <a:rPr lang="en-US" sz="1100" b="0" i="0" u="none" strike="noStrike" noProof="0" dirty="0">
                          <a:solidFill>
                            <a:schemeClr val="tx1"/>
                          </a:solidFill>
                          <a:effectLst/>
                          <a:latin typeface="+mn-lt"/>
                        </a:rPr>
                        <a:t>No</a:t>
                      </a:r>
                      <a:endParaRPr lang="en-US" sz="2400" dirty="0">
                        <a:solidFill>
                          <a:schemeClr val="tx1"/>
                        </a:solidFill>
                        <a:effectLst/>
                        <a:latin typeface="+mn-lt"/>
                      </a:endParaRPr>
                    </a:p>
                  </a:txBody>
                  <a:tcPr marL="30008" marR="30008" marT="0" marB="0"/>
                </a:tc>
                <a:tc>
                  <a:txBody>
                    <a:bodyPr/>
                    <a:lstStyle/>
                    <a:p>
                      <a:pPr algn="just">
                        <a:spcAft>
                          <a:spcPts val="0"/>
                        </a:spcAft>
                      </a:pPr>
                      <a:r>
                        <a:rPr lang="en-US" sz="1100" dirty="0">
                          <a:effectLst/>
                          <a:latin typeface="+mn-lt"/>
                        </a:rPr>
                        <a:t>Network function type: 4 characters (aligned with </a:t>
                      </a:r>
                      <a:r>
                        <a:rPr lang="en-US" sz="1100" dirty="0" err="1">
                          <a:effectLst/>
                          <a:latin typeface="+mn-lt"/>
                        </a:rPr>
                        <a:t>vnf</a:t>
                      </a:r>
                      <a:r>
                        <a:rPr lang="en-US" sz="1100" dirty="0">
                          <a:effectLst/>
                          <a:latin typeface="+mn-lt"/>
                        </a:rPr>
                        <a:t> naming standards) </a:t>
                      </a:r>
                      <a:r>
                        <a:rPr lang="en-US" sz="1100" b="0" i="0" u="none" strike="noStrike" noProof="0" dirty="0">
                          <a:solidFill>
                            <a:srgbClr val="FF0000"/>
                          </a:solidFill>
                          <a:effectLst/>
                          <a:latin typeface="+mn-lt"/>
                        </a:rPr>
                        <a:t>Not used</a:t>
                      </a:r>
                      <a:endParaRPr lang="en-US" sz="1100" dirty="0">
                        <a:solidFill>
                          <a:srgbClr val="FF0000"/>
                        </a:solidFill>
                        <a:effectLst/>
                        <a:latin typeface="+mn-lt"/>
                      </a:endParaRPr>
                    </a:p>
                  </a:txBody>
                  <a:tcPr marL="30008" marR="30008" marT="0" marB="0"/>
                </a:tc>
                <a:extLst>
                  <a:ext uri="{0D108BD9-81ED-4DB2-BD59-A6C34878D82A}">
                    <a16:rowId xmlns:a16="http://schemas.microsoft.com/office/drawing/2014/main" val="2007577385"/>
                  </a:ext>
                </a:extLst>
              </a:tr>
              <a:tr h="366757">
                <a:tc>
                  <a:txBody>
                    <a:bodyPr/>
                    <a:lstStyle/>
                    <a:p>
                      <a:pPr algn="just">
                        <a:spcAft>
                          <a:spcPts val="0"/>
                        </a:spcAft>
                      </a:pPr>
                      <a:r>
                        <a:rPr lang="en-US" sz="1100" err="1">
                          <a:effectLst/>
                          <a:latin typeface="+mn-lt"/>
                        </a:rPr>
                        <a:t>sourceId</a:t>
                      </a:r>
                      <a:endParaRPr lang="en-US" sz="1100" err="1">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solidFill>
                            <a:schemeClr val="tx1"/>
                          </a:solidFill>
                          <a:effectLst/>
                          <a:latin typeface="+mn-lt"/>
                        </a:rPr>
                        <a:t>bytes</a:t>
                      </a:r>
                      <a:endParaRPr lang="en-US" sz="1100" dirty="0">
                        <a:solidFill>
                          <a:schemeClr val="tx1"/>
                        </a:solidFill>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ctr">
                        <a:spcAft>
                          <a:spcPts val="0"/>
                        </a:spcAft>
                      </a:pPr>
                      <a:r>
                        <a:rPr lang="en-US" sz="1100" dirty="0">
                          <a:effectLst/>
                          <a:latin typeface="+mn-lt"/>
                        </a:rPr>
                        <a:t>No</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effectLst/>
                          <a:latin typeface="+mn-lt"/>
                        </a:rPr>
                        <a:t>UUID identifying the entity experiencing the event issue (note: the AT&amp;T internal enrichment process shall ensure that this field is populated) </a:t>
                      </a:r>
                      <a:r>
                        <a:rPr lang="en-US" sz="1100" dirty="0">
                          <a:solidFill>
                            <a:srgbClr val="FF0000"/>
                          </a:solidFill>
                          <a:effectLst/>
                          <a:latin typeface="+mn-lt"/>
                        </a:rPr>
                        <a:t>Not used</a:t>
                      </a:r>
                    </a:p>
                  </a:txBody>
                  <a:tcPr marL="30008" marR="30008" marT="0" marB="0"/>
                </a:tc>
                <a:extLst>
                  <a:ext uri="{0D108BD9-81ED-4DB2-BD59-A6C34878D82A}">
                    <a16:rowId xmlns:a16="http://schemas.microsoft.com/office/drawing/2014/main" val="2931388291"/>
                  </a:ext>
                </a:extLst>
              </a:tr>
              <a:tr h="335280">
                <a:tc>
                  <a:txBody>
                    <a:bodyPr/>
                    <a:lstStyle/>
                    <a:p>
                      <a:pPr algn="just">
                        <a:spcAft>
                          <a:spcPts val="0"/>
                        </a:spcAft>
                      </a:pPr>
                      <a:r>
                        <a:rPr lang="en-US" sz="1100" err="1">
                          <a:effectLst/>
                          <a:latin typeface="+mn-lt"/>
                        </a:rPr>
                        <a:t>sourceName</a:t>
                      </a:r>
                      <a:endParaRPr lang="en-US" sz="1100" err="1">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solidFill>
                            <a:schemeClr val="tx1"/>
                          </a:solidFill>
                          <a:effectLst/>
                          <a:latin typeface="+mn-lt"/>
                        </a:rPr>
                        <a:t>string</a:t>
                      </a:r>
                      <a:endParaRPr lang="en-US" sz="1100" dirty="0">
                        <a:solidFill>
                          <a:schemeClr val="tx1"/>
                        </a:solidFill>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ctr">
                        <a:spcAft>
                          <a:spcPts val="0"/>
                        </a:spcAft>
                      </a:pPr>
                      <a:r>
                        <a:rPr lang="en-US" sz="1100" dirty="0">
                          <a:effectLst/>
                          <a:latin typeface="+mn-lt"/>
                        </a:rPr>
                        <a:t>Yes</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effectLst/>
                          <a:latin typeface="+mn-lt"/>
                          <a:ea typeface="Nokia Pure Text Light" panose="020B0304040602060303" pitchFamily="34" charset="0"/>
                          <a:cs typeface="Nokia Pure Text Light" panose="020B0304040602060303" pitchFamily="34" charset="0"/>
                        </a:rPr>
                        <a:t>Name of the entity experiencing the event issue</a:t>
                      </a:r>
                      <a:endParaRPr lang="en-US" sz="1100" dirty="0">
                        <a:solidFill>
                          <a:srgbClr val="FF0000"/>
                        </a:solidFill>
                        <a:effectLst/>
                        <a:latin typeface="+mn-lt"/>
                        <a:ea typeface="Nokia Pure Text Light" panose="020B0304040602060303" pitchFamily="34" charset="0"/>
                        <a:cs typeface="Nokia Pure Text Light" panose="020B0304040602060303" pitchFamily="34" charset="0"/>
                      </a:endParaRPr>
                    </a:p>
                    <a:p>
                      <a:pPr algn="just">
                        <a:spcAft>
                          <a:spcPts val="0"/>
                        </a:spcAft>
                      </a:pPr>
                      <a:r>
                        <a:rPr lang="en-US" sz="1100" dirty="0">
                          <a:solidFill>
                            <a:srgbClr val="FF0000"/>
                          </a:solidFill>
                          <a:effectLst/>
                          <a:latin typeface="+mn-lt"/>
                          <a:ea typeface="Nokia Pure Text Light" panose="020B0304040602060303" pitchFamily="34" charset="0"/>
                          <a:cs typeface="Nokia Pure Text Light" panose="020B0304040602060303" pitchFamily="34" charset="0"/>
                        </a:rPr>
                        <a:t>NF Name(</a:t>
                      </a:r>
                      <a:r>
                        <a:rPr lang="en-US" sz="1100" dirty="0" err="1">
                          <a:solidFill>
                            <a:srgbClr val="FF0000"/>
                          </a:solidFill>
                          <a:effectLst/>
                          <a:latin typeface="+mn-lt"/>
                          <a:ea typeface="Nokia Pure Text Light" panose="020B0304040602060303" pitchFamily="34" charset="0"/>
                          <a:cs typeface="Nokia Pure Text Light" panose="020B0304040602060303" pitchFamily="34" charset="0"/>
                        </a:rPr>
                        <a:t>pnf</a:t>
                      </a:r>
                      <a:r>
                        <a:rPr lang="en-US" sz="1100" dirty="0">
                          <a:solidFill>
                            <a:srgbClr val="FF0000"/>
                          </a:solidFill>
                          <a:effectLst/>
                          <a:latin typeface="+mn-lt"/>
                          <a:ea typeface="Nokia Pure Text Light" panose="020B0304040602060303" pitchFamily="34" charset="0"/>
                          <a:cs typeface="Nokia Pure Text Light" panose="020B0304040602060303" pitchFamily="34" charset="0"/>
                        </a:rPr>
                        <a:t>-name or </a:t>
                      </a:r>
                      <a:r>
                        <a:rPr lang="en-US" sz="1100" dirty="0" err="1">
                          <a:solidFill>
                            <a:srgbClr val="FF0000"/>
                          </a:solidFill>
                          <a:effectLst/>
                          <a:latin typeface="+mn-lt"/>
                          <a:ea typeface="Nokia Pure Text Light" panose="020B0304040602060303" pitchFamily="34" charset="0"/>
                          <a:cs typeface="Nokia Pure Text Light" panose="020B0304040602060303" pitchFamily="34" charset="0"/>
                        </a:rPr>
                        <a:t>vnf</a:t>
                      </a:r>
                      <a:r>
                        <a:rPr lang="en-US" sz="1100" dirty="0">
                          <a:solidFill>
                            <a:srgbClr val="FF0000"/>
                          </a:solidFill>
                          <a:effectLst/>
                          <a:latin typeface="+mn-lt"/>
                          <a:ea typeface="Nokia Pure Text Light" panose="020B0304040602060303" pitchFamily="34" charset="0"/>
                          <a:cs typeface="Nokia Pure Text Light" panose="020B0304040602060303" pitchFamily="34" charset="0"/>
                        </a:rPr>
                        <a:t>-name ) as entered in A&amp;AI  uniquely</a:t>
                      </a:r>
                      <a:r>
                        <a:rPr lang="en-US" sz="1100" baseline="0" dirty="0">
                          <a:solidFill>
                            <a:srgbClr val="FF0000"/>
                          </a:solidFill>
                          <a:effectLst/>
                          <a:latin typeface="+mn-lt"/>
                          <a:ea typeface="Nokia Pure Text Light" panose="020B0304040602060303" pitchFamily="34" charset="0"/>
                          <a:cs typeface="Nokia Pure Text Light" panose="020B0304040602060303" pitchFamily="34" charset="0"/>
                        </a:rPr>
                        <a:t> identifying this instance of the NF  </a:t>
                      </a:r>
                      <a:r>
                        <a:rPr lang="en-US" sz="1100" baseline="0" dirty="0" err="1">
                          <a:solidFill>
                            <a:srgbClr val="FF0000"/>
                          </a:solidFill>
                          <a:effectLst/>
                          <a:latin typeface="+mn-lt"/>
                          <a:ea typeface="Nokia Pure Text Light" panose="020B0304040602060303" pitchFamily="34" charset="0"/>
                          <a:cs typeface="Nokia Pure Text Light" panose="020B0304040602060303" pitchFamily="34" charset="0"/>
                        </a:rPr>
                        <a:t>Nokserial</a:t>
                      </a:r>
                      <a:r>
                        <a:rPr lang="en-US" sz="1100" baseline="0" dirty="0">
                          <a:solidFill>
                            <a:srgbClr val="FF0000"/>
                          </a:solidFill>
                          <a:effectLst/>
                          <a:latin typeface="+mn-lt"/>
                          <a:ea typeface="Nokia Pure Text Light" panose="020B0304040602060303" pitchFamily="34" charset="0"/>
                          <a:cs typeface="Nokia Pure Text Light" panose="020B0304040602060303" pitchFamily="34" charset="0"/>
                        </a:rPr>
                        <a:t> number of the </a:t>
                      </a:r>
                      <a:r>
                        <a:rPr lang="en-US" sz="1100" baseline="0" dirty="0" err="1">
                          <a:solidFill>
                            <a:srgbClr val="FF0000"/>
                          </a:solidFill>
                          <a:effectLst/>
                          <a:latin typeface="+mn-lt"/>
                          <a:ea typeface="Nokia Pure Text Light" panose="020B0304040602060303" pitchFamily="34" charset="0"/>
                          <a:cs typeface="Nokia Pure Text Light" panose="020B0304040602060303" pitchFamily="34" charset="0"/>
                        </a:rPr>
                        <a:t>pnf</a:t>
                      </a:r>
                      <a:r>
                        <a:rPr lang="en-US" sz="1100" baseline="0" dirty="0">
                          <a:solidFill>
                            <a:srgbClr val="FF0000"/>
                          </a:solidFill>
                          <a:effectLst/>
                          <a:latin typeface="+mn-lt"/>
                          <a:ea typeface="Nokia Pure Text Light" panose="020B0304040602060303" pitchFamily="34" charset="0"/>
                          <a:cs typeface="Nokia Pure Text Light" panose="020B0304040602060303" pitchFamily="34" charset="0"/>
                        </a:rPr>
                        <a:t> for example--</a:t>
                      </a:r>
                      <a:r>
                        <a:rPr lang="en-US" sz="1100" b="1" baseline="0" dirty="0">
                          <a:solidFill>
                            <a:srgbClr val="FF0000"/>
                          </a:solidFill>
                          <a:effectLst/>
                          <a:latin typeface="+mn-lt"/>
                          <a:ea typeface="Nokia Pure Text Light" panose="020B0304040602060303" pitchFamily="34" charset="0"/>
                          <a:cs typeface="Nokia Pure Text Light" panose="020B0304040602060303" pitchFamily="34" charset="0"/>
                        </a:rPr>
                        <a:t>TBD</a:t>
                      </a:r>
                      <a:endParaRPr lang="en-US" sz="1100" dirty="0">
                        <a:solidFill>
                          <a:srgbClr val="FF0000"/>
                        </a:solidFill>
                        <a:effectLst/>
                        <a:latin typeface="+mn-lt"/>
                        <a:ea typeface="Nokia Pure Text Light" panose="020B0304040602060303" pitchFamily="34" charset="0"/>
                        <a:cs typeface="Nokia Pure Text Light" panose="020B0304040602060303" pitchFamily="34" charset="0"/>
                      </a:endParaRPr>
                    </a:p>
                  </a:txBody>
                  <a:tcPr marL="30008" marR="30008" marT="0" marB="0"/>
                </a:tc>
                <a:extLst>
                  <a:ext uri="{0D108BD9-81ED-4DB2-BD59-A6C34878D82A}">
                    <a16:rowId xmlns:a16="http://schemas.microsoft.com/office/drawing/2014/main" val="2538340272"/>
                  </a:ext>
                </a:extLst>
              </a:tr>
              <a:tr h="364240">
                <a:tc>
                  <a:txBody>
                    <a:bodyPr/>
                    <a:lstStyle/>
                    <a:p>
                      <a:pPr algn="just">
                        <a:spcAft>
                          <a:spcPts val="0"/>
                        </a:spcAft>
                      </a:pPr>
                      <a:r>
                        <a:rPr lang="en-US" sz="1100" err="1">
                          <a:effectLst/>
                          <a:latin typeface="+mn-lt"/>
                        </a:rPr>
                        <a:t>reportingEntityId</a:t>
                      </a:r>
                      <a:endParaRPr lang="en-US" sz="1100" err="1">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solidFill>
                            <a:schemeClr val="tx1"/>
                          </a:solidFill>
                          <a:effectLst/>
                          <a:latin typeface="+mn-lt"/>
                        </a:rPr>
                        <a:t>bytes</a:t>
                      </a:r>
                      <a:endParaRPr lang="en-US" sz="1100" dirty="0">
                        <a:solidFill>
                          <a:schemeClr val="tx1"/>
                        </a:solidFill>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ctr">
                        <a:spcAft>
                          <a:spcPts val="0"/>
                        </a:spcAft>
                      </a:pPr>
                      <a:r>
                        <a:rPr lang="en-US" sz="1100" dirty="0">
                          <a:effectLst/>
                          <a:latin typeface="+mn-lt"/>
                        </a:rPr>
                        <a:t>No</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effectLst/>
                          <a:latin typeface="+mn-lt"/>
                        </a:rPr>
                        <a:t>UUID identifying the entity reporting the event, for example an OAM VM (note: the AT&amp;T internal enrichment process shall ensure that this field is populated) </a:t>
                      </a:r>
                      <a:r>
                        <a:rPr lang="en-US" sz="1100" dirty="0">
                          <a:solidFill>
                            <a:srgbClr val="FF0000"/>
                          </a:solidFill>
                          <a:effectLst/>
                          <a:latin typeface="+mn-lt"/>
                        </a:rPr>
                        <a:t>Not Used</a:t>
                      </a:r>
                      <a:endParaRPr lang="en-US" sz="1100" dirty="0">
                        <a:effectLst/>
                        <a:latin typeface="+mn-lt"/>
                      </a:endParaRPr>
                    </a:p>
                  </a:txBody>
                  <a:tcPr marL="30008" marR="30008" marT="0" marB="0"/>
                </a:tc>
                <a:extLst>
                  <a:ext uri="{0D108BD9-81ED-4DB2-BD59-A6C34878D82A}">
                    <a16:rowId xmlns:a16="http://schemas.microsoft.com/office/drawing/2014/main" val="1204717360"/>
                  </a:ext>
                </a:extLst>
              </a:tr>
              <a:tr h="505688">
                <a:tc>
                  <a:txBody>
                    <a:bodyPr/>
                    <a:lstStyle/>
                    <a:p>
                      <a:pPr algn="just">
                        <a:spcAft>
                          <a:spcPts val="0"/>
                        </a:spcAft>
                      </a:pPr>
                      <a:r>
                        <a:rPr lang="en-US" sz="1100" err="1">
                          <a:effectLst/>
                          <a:latin typeface="+mn-lt"/>
                        </a:rPr>
                        <a:t>reportingEntityName</a:t>
                      </a:r>
                      <a:endParaRPr lang="en-US" sz="1100" err="1">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solidFill>
                            <a:schemeClr val="tx1"/>
                          </a:solidFill>
                          <a:effectLst/>
                          <a:latin typeface="+mn-lt"/>
                        </a:rPr>
                        <a:t>string</a:t>
                      </a:r>
                      <a:endParaRPr lang="en-US" sz="1100" dirty="0">
                        <a:solidFill>
                          <a:schemeClr val="tx1"/>
                        </a:solidFill>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ctr">
                        <a:spcAft>
                          <a:spcPts val="0"/>
                        </a:spcAft>
                      </a:pPr>
                      <a:r>
                        <a:rPr lang="en-US" sz="1100" dirty="0">
                          <a:effectLst/>
                          <a:latin typeface="+mn-lt"/>
                        </a:rPr>
                        <a:t>Yes</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effectLst/>
                          <a:latin typeface="+mn-lt"/>
                        </a:rPr>
                        <a:t>Name of the entity reporting the event, for example, an EMS name.  May be the same as the </a:t>
                      </a:r>
                      <a:r>
                        <a:rPr lang="en-US" sz="1100" dirty="0" err="1">
                          <a:effectLst/>
                          <a:latin typeface="+mn-lt"/>
                        </a:rPr>
                        <a:t>sourceName</a:t>
                      </a:r>
                      <a:r>
                        <a:rPr lang="en-US" sz="1100" dirty="0">
                          <a:effectLst/>
                          <a:latin typeface="+mn-lt"/>
                        </a:rPr>
                        <a:t>.  For synthetic events generated by DCAE, it is the name of the app generating the event.</a:t>
                      </a:r>
                    </a:p>
                    <a:p>
                      <a:pPr algn="just">
                        <a:spcAft>
                          <a:spcPts val="0"/>
                        </a:spcAft>
                      </a:pPr>
                      <a:r>
                        <a:rPr lang="en-US" sz="1100" dirty="0">
                          <a:solidFill>
                            <a:srgbClr val="FF0000"/>
                          </a:solidFill>
                          <a:effectLst/>
                          <a:latin typeface="+mn-lt"/>
                        </a:rPr>
                        <a:t>NF name (</a:t>
                      </a:r>
                      <a:r>
                        <a:rPr lang="en-US" sz="1100" dirty="0" err="1">
                          <a:solidFill>
                            <a:srgbClr val="FF0000"/>
                          </a:solidFill>
                          <a:effectLst/>
                          <a:latin typeface="+mn-lt"/>
                        </a:rPr>
                        <a:t>pnf</a:t>
                      </a:r>
                      <a:r>
                        <a:rPr lang="en-US" sz="1100" dirty="0">
                          <a:solidFill>
                            <a:srgbClr val="FF0000"/>
                          </a:solidFill>
                          <a:effectLst/>
                          <a:latin typeface="+mn-lt"/>
                        </a:rPr>
                        <a:t>-name or </a:t>
                      </a:r>
                      <a:r>
                        <a:rPr lang="en-US" sz="1100" dirty="0" err="1">
                          <a:solidFill>
                            <a:srgbClr val="FF0000"/>
                          </a:solidFill>
                          <a:effectLst/>
                          <a:latin typeface="+mn-lt"/>
                        </a:rPr>
                        <a:t>vnf</a:t>
                      </a:r>
                      <a:r>
                        <a:rPr lang="en-US" sz="1100" dirty="0">
                          <a:solidFill>
                            <a:srgbClr val="FF0000"/>
                          </a:solidFill>
                          <a:effectLst/>
                          <a:latin typeface="+mn-lt"/>
                        </a:rPr>
                        <a:t>-name in A&amp;AI ) </a:t>
                      </a:r>
                      <a:r>
                        <a:rPr lang="en-US" sz="1100" b="1" dirty="0">
                          <a:solidFill>
                            <a:srgbClr val="FF0000"/>
                          </a:solidFill>
                          <a:effectLst/>
                          <a:latin typeface="+mn-lt"/>
                        </a:rPr>
                        <a:t>TBD</a:t>
                      </a:r>
                      <a:endParaRPr lang="en-US" sz="1100" dirty="0">
                        <a:solidFill>
                          <a:srgbClr val="FF0000"/>
                        </a:solidFill>
                        <a:effectLst/>
                        <a:latin typeface="+mn-lt"/>
                      </a:endParaRPr>
                    </a:p>
                  </a:txBody>
                  <a:tcPr marL="30008" marR="30008" marT="0" marB="0"/>
                </a:tc>
                <a:extLst>
                  <a:ext uri="{0D108BD9-81ED-4DB2-BD59-A6C34878D82A}">
                    <a16:rowId xmlns:a16="http://schemas.microsoft.com/office/drawing/2014/main" val="2639369592"/>
                  </a:ext>
                </a:extLst>
              </a:tr>
              <a:tr h="325120">
                <a:tc>
                  <a:txBody>
                    <a:bodyPr/>
                    <a:lstStyle/>
                    <a:p>
                      <a:pPr algn="just">
                        <a:spcAft>
                          <a:spcPts val="0"/>
                        </a:spcAft>
                      </a:pPr>
                      <a:r>
                        <a:rPr lang="en-US" sz="1100" dirty="0">
                          <a:effectLst/>
                          <a:latin typeface="+mn-lt"/>
                        </a:rPr>
                        <a:t>priority</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b="0" dirty="0" err="1">
                          <a:solidFill>
                            <a:schemeClr val="tx1"/>
                          </a:solidFill>
                          <a:effectLst/>
                          <a:latin typeface="+mn-lt"/>
                        </a:rPr>
                        <a:t>enum</a:t>
                      </a:r>
                      <a:endParaRPr lang="en-US" sz="1100" b="0" dirty="0">
                        <a:solidFill>
                          <a:schemeClr val="tx1"/>
                        </a:solidFill>
                        <a:effectLst/>
                        <a:latin typeface="+mn-lt"/>
                      </a:endParaRPr>
                    </a:p>
                  </a:txBody>
                  <a:tcPr marL="30008" marR="30008" marT="0" marB="0"/>
                </a:tc>
                <a:tc>
                  <a:txBody>
                    <a:bodyPr/>
                    <a:lstStyle/>
                    <a:p>
                      <a:pPr algn="ctr">
                        <a:spcAft>
                          <a:spcPts val="0"/>
                        </a:spcAft>
                      </a:pPr>
                      <a:r>
                        <a:rPr lang="en-US" sz="1100" dirty="0">
                          <a:effectLst/>
                          <a:latin typeface="+mn-lt"/>
                        </a:rPr>
                        <a:t>Yes</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solidFill>
                            <a:schemeClr val="tx1"/>
                          </a:solidFill>
                          <a:effectLst/>
                          <a:latin typeface="+mn-lt"/>
                        </a:rPr>
                        <a:t>Processing priority enumeration: is High,  Medium,  Normal, Low’</a:t>
                      </a:r>
                    </a:p>
                    <a:p>
                      <a:pPr algn="just">
                        <a:spcAft>
                          <a:spcPts val="0"/>
                        </a:spcAft>
                      </a:pPr>
                      <a:r>
                        <a:rPr lang="en-US" sz="1100" b="1" i="0" dirty="0">
                          <a:solidFill>
                            <a:srgbClr val="FF0000"/>
                          </a:solidFill>
                          <a:effectLst/>
                          <a:latin typeface="+mn-lt"/>
                          <a:ea typeface="Times New Roman" panose="02020603050405020304" pitchFamily="18" charset="0"/>
                          <a:cs typeface="Times New Roman" panose="02020603050405020304" pitchFamily="18" charset="0"/>
                        </a:rPr>
                        <a:t>Priority is based on </a:t>
                      </a:r>
                      <a:r>
                        <a:rPr lang="en-US" sz="1100" b="1" i="0" dirty="0" err="1">
                          <a:solidFill>
                            <a:srgbClr val="FF0000"/>
                          </a:solidFill>
                          <a:effectLst/>
                          <a:latin typeface="+mn-lt"/>
                          <a:ea typeface="Times New Roman" panose="02020603050405020304" pitchFamily="18" charset="0"/>
                          <a:cs typeface="Times New Roman" panose="02020603050405020304" pitchFamily="18" charset="0"/>
                        </a:rPr>
                        <a:t>alarmSeverity</a:t>
                      </a:r>
                      <a:r>
                        <a:rPr lang="en-US" sz="1100" b="1" i="1" dirty="0">
                          <a:solidFill>
                            <a:srgbClr val="FF0000"/>
                          </a:solidFill>
                          <a:effectLst/>
                          <a:latin typeface="+mn-lt"/>
                          <a:ea typeface="Times New Roman" panose="02020603050405020304" pitchFamily="18" charset="0"/>
                          <a:cs typeface="Times New Roman" panose="02020603050405020304" pitchFamily="18" charset="0"/>
                        </a:rPr>
                        <a:t>-</a:t>
                      </a:r>
                      <a:r>
                        <a:rPr lang="en-US" sz="1100" b="0" i="0" dirty="0">
                          <a:solidFill>
                            <a:srgbClr val="FF0000"/>
                          </a:solidFill>
                          <a:effectLst/>
                          <a:latin typeface="+mn-lt"/>
                          <a:ea typeface="Times New Roman" panose="02020603050405020304" pitchFamily="18" charset="0"/>
                          <a:cs typeface="Times New Roman" panose="02020603050405020304" pitchFamily="18" charset="0"/>
                        </a:rPr>
                        <a:t>Critical is High, major is Medium, Cleared is Normal, Minor/Warning is Low  </a:t>
                      </a:r>
                      <a:r>
                        <a:rPr lang="en-US" sz="1100" b="1" i="0" dirty="0">
                          <a:solidFill>
                            <a:srgbClr val="FF0000"/>
                          </a:solidFill>
                          <a:effectLst/>
                          <a:latin typeface="+mn-lt"/>
                          <a:ea typeface="Times New Roman" panose="02020603050405020304" pitchFamily="18" charset="0"/>
                          <a:cs typeface="Times New Roman" panose="02020603050405020304" pitchFamily="18" charset="0"/>
                        </a:rPr>
                        <a:t>Medium</a:t>
                      </a:r>
                      <a:endParaRPr lang="en-US" sz="1100" b="0" i="0" dirty="0">
                        <a:solidFill>
                          <a:srgbClr val="FF0000"/>
                        </a:solidFill>
                        <a:effectLst/>
                        <a:latin typeface="+mn-lt"/>
                        <a:ea typeface="Times New Roman" panose="02020603050405020304" pitchFamily="18" charset="0"/>
                        <a:cs typeface="Times New Roman" panose="02020603050405020304" pitchFamily="18" charset="0"/>
                      </a:endParaRPr>
                    </a:p>
                  </a:txBody>
                  <a:tcPr marL="30008" marR="30008" marT="0" marB="0"/>
                </a:tc>
                <a:extLst>
                  <a:ext uri="{0D108BD9-81ED-4DB2-BD59-A6C34878D82A}">
                    <a16:rowId xmlns:a16="http://schemas.microsoft.com/office/drawing/2014/main" val="14397841"/>
                  </a:ext>
                </a:extLst>
              </a:tr>
              <a:tr h="502920">
                <a:tc>
                  <a:txBody>
                    <a:bodyPr/>
                    <a:lstStyle/>
                    <a:p>
                      <a:pPr algn="just">
                        <a:spcAft>
                          <a:spcPts val="0"/>
                        </a:spcAft>
                      </a:pPr>
                      <a:r>
                        <a:rPr lang="en-US" sz="1100" dirty="0" err="1">
                          <a:effectLst/>
                          <a:latin typeface="+mn-lt"/>
                        </a:rPr>
                        <a:t>startEpochMicrosec</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effectLst/>
                          <a:latin typeface="+mn-lt"/>
                        </a:rPr>
                        <a:t>number</a:t>
                      </a:r>
                    </a:p>
                    <a:p>
                      <a:pPr algn="just">
                        <a:spcAft>
                          <a:spcPts val="0"/>
                        </a:spcAft>
                      </a:pPr>
                      <a:r>
                        <a:rPr lang="en-US" sz="1100" dirty="0">
                          <a:effectLst/>
                          <a:latin typeface="+mn-lt"/>
                          <a:ea typeface="Times New Roman" panose="02020603050405020304" pitchFamily="18" charset="0"/>
                          <a:cs typeface="Times New Roman" panose="02020603050405020304" pitchFamily="18" charset="0"/>
                        </a:rPr>
                        <a:t>(uint64)</a:t>
                      </a:r>
                    </a:p>
                  </a:txBody>
                  <a:tcPr marL="30008" marR="30008" marT="0" marB="0"/>
                </a:tc>
                <a:tc>
                  <a:txBody>
                    <a:bodyPr/>
                    <a:lstStyle/>
                    <a:p>
                      <a:pPr algn="ctr">
                        <a:spcAft>
                          <a:spcPts val="0"/>
                        </a:spcAft>
                      </a:pPr>
                      <a:r>
                        <a:rPr lang="en-US" sz="1100" dirty="0">
                          <a:effectLst/>
                          <a:latin typeface="+mn-lt"/>
                        </a:rPr>
                        <a:t>Yes</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effectLst/>
                          <a:latin typeface="+mn-lt"/>
                        </a:rPr>
                        <a:t>the earliest </a:t>
                      </a:r>
                      <a:r>
                        <a:rPr lang="en-US" sz="1100" dirty="0" err="1">
                          <a:effectLst/>
                          <a:latin typeface="+mn-lt"/>
                        </a:rPr>
                        <a:t>unix</a:t>
                      </a:r>
                      <a:r>
                        <a:rPr lang="en-US" sz="1100" dirty="0">
                          <a:effectLst/>
                          <a:latin typeface="+mn-lt"/>
                        </a:rPr>
                        <a:t> time aka epoch time associated with the event from any component--as microseconds elapsed since 1 Jan 1970 not including leap seconds</a:t>
                      </a:r>
                    </a:p>
                    <a:p>
                      <a:pPr algn="just">
                        <a:spcAft>
                          <a:spcPts val="0"/>
                        </a:spcAft>
                      </a:pPr>
                      <a:r>
                        <a:rPr lang="en-US" sz="1100" b="0" i="0" dirty="0">
                          <a:solidFill>
                            <a:srgbClr val="FF0000"/>
                          </a:solidFill>
                          <a:effectLst/>
                          <a:latin typeface="+mn-lt"/>
                          <a:ea typeface="Times New Roman" panose="02020603050405020304" pitchFamily="18" charset="0"/>
                          <a:cs typeface="Times New Roman" panose="02020603050405020304" pitchFamily="18" charset="0"/>
                        </a:rPr>
                        <a:t>This is</a:t>
                      </a:r>
                      <a:r>
                        <a:rPr lang="en-US" sz="1100" dirty="0">
                          <a:solidFill>
                            <a:srgbClr val="FF0000"/>
                          </a:solidFill>
                          <a:effectLst/>
                          <a:latin typeface="+mn-lt"/>
                          <a:ea typeface="Times New Roman" panose="02020603050405020304" pitchFamily="18" charset="0"/>
                          <a:cs typeface="Times New Roman" panose="02020603050405020304" pitchFamily="18" charset="0"/>
                        </a:rPr>
                        <a:t> always the same value and that is the  first observation time that was reported until alarm is cleared.</a:t>
                      </a:r>
                      <a:r>
                        <a:rPr lang="en-US" sz="1100" b="1" dirty="0">
                          <a:solidFill>
                            <a:srgbClr val="FF0000"/>
                          </a:solidFill>
                          <a:latin typeface="+mn-lt"/>
                        </a:rPr>
                        <a:t> 13172659790000000</a:t>
                      </a:r>
                      <a:endParaRPr lang="en-US" sz="1100" dirty="0">
                        <a:solidFill>
                          <a:srgbClr val="FF0000"/>
                        </a:solidFill>
                        <a:effectLst/>
                        <a:latin typeface="+mn-lt"/>
                        <a:ea typeface="Times New Roman" panose="02020603050405020304" pitchFamily="18" charset="0"/>
                        <a:cs typeface="Times New Roman" panose="02020603050405020304" pitchFamily="18" charset="0"/>
                      </a:endParaRPr>
                    </a:p>
                  </a:txBody>
                  <a:tcPr marL="30008" marR="30008" marT="0" marB="0"/>
                </a:tc>
                <a:extLst>
                  <a:ext uri="{0D108BD9-81ED-4DB2-BD59-A6C34878D82A}">
                    <a16:rowId xmlns:a16="http://schemas.microsoft.com/office/drawing/2014/main" val="3254579773"/>
                  </a:ext>
                </a:extLst>
              </a:tr>
              <a:tr h="502920">
                <a:tc>
                  <a:txBody>
                    <a:bodyPr/>
                    <a:lstStyle/>
                    <a:p>
                      <a:pPr algn="just">
                        <a:spcAft>
                          <a:spcPts val="0"/>
                        </a:spcAft>
                      </a:pPr>
                      <a:r>
                        <a:rPr lang="en-US" sz="1100" err="1">
                          <a:effectLst/>
                          <a:latin typeface="+mn-lt"/>
                        </a:rPr>
                        <a:t>lastEpochMicrosec</a:t>
                      </a:r>
                      <a:endParaRPr lang="en-US" sz="1100" err="1">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effectLst/>
                          <a:latin typeface="+mn-lt"/>
                        </a:rPr>
                        <a:t>number</a:t>
                      </a:r>
                    </a:p>
                    <a:p>
                      <a:pPr algn="just">
                        <a:spcAft>
                          <a:spcPts val="0"/>
                        </a:spcAft>
                      </a:pPr>
                      <a:r>
                        <a:rPr lang="en-US" sz="1100" dirty="0">
                          <a:effectLst/>
                          <a:latin typeface="+mn-lt"/>
                          <a:ea typeface="Times New Roman" panose="02020603050405020304" pitchFamily="18" charset="0"/>
                          <a:cs typeface="Times New Roman" panose="02020603050405020304" pitchFamily="18" charset="0"/>
                        </a:rPr>
                        <a:t>(uint64)</a:t>
                      </a:r>
                    </a:p>
                  </a:txBody>
                  <a:tcPr marL="30008" marR="30008" marT="0" marB="0"/>
                </a:tc>
                <a:tc>
                  <a:txBody>
                    <a:bodyPr/>
                    <a:lstStyle/>
                    <a:p>
                      <a:pPr algn="ctr">
                        <a:spcAft>
                          <a:spcPts val="0"/>
                        </a:spcAft>
                      </a:pPr>
                      <a:r>
                        <a:rPr lang="en-US" sz="1100" dirty="0">
                          <a:effectLst/>
                          <a:latin typeface="+mn-lt"/>
                        </a:rPr>
                        <a:t>Yes</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effectLst/>
                          <a:latin typeface="+mn-lt"/>
                        </a:rPr>
                        <a:t>the latest </a:t>
                      </a:r>
                      <a:r>
                        <a:rPr lang="en-US" sz="1100" dirty="0" err="1">
                          <a:effectLst/>
                          <a:latin typeface="+mn-lt"/>
                        </a:rPr>
                        <a:t>unix</a:t>
                      </a:r>
                      <a:r>
                        <a:rPr lang="en-US" sz="1100" dirty="0">
                          <a:effectLst/>
                          <a:latin typeface="+mn-lt"/>
                        </a:rPr>
                        <a:t> time aka epoch time associated with the event from any component--as microseconds elapsed since 1 Jan 1970 not including leap seconds</a:t>
                      </a:r>
                    </a:p>
                    <a:p>
                      <a:pPr algn="just">
                        <a:spcAft>
                          <a:spcPts val="0"/>
                        </a:spcAft>
                      </a:pPr>
                      <a:r>
                        <a:rPr lang="en-US" sz="1100" b="0" i="0" dirty="0">
                          <a:solidFill>
                            <a:srgbClr val="FF0000"/>
                          </a:solidFill>
                          <a:effectLst/>
                          <a:latin typeface="+mn-lt"/>
                          <a:ea typeface="Times New Roman" panose="02020603050405020304" pitchFamily="18" charset="0"/>
                          <a:cs typeface="Times New Roman" panose="02020603050405020304" pitchFamily="18" charset="0"/>
                        </a:rPr>
                        <a:t>When raised set to same time as </a:t>
                      </a:r>
                      <a:r>
                        <a:rPr lang="en-US" sz="1100" b="0" i="0" dirty="0" err="1">
                          <a:solidFill>
                            <a:srgbClr val="FF0000"/>
                          </a:solidFill>
                          <a:effectLst/>
                          <a:latin typeface="+mn-lt"/>
                          <a:ea typeface="Times New Roman" panose="02020603050405020304" pitchFamily="18" charset="0"/>
                          <a:cs typeface="Times New Roman" panose="02020603050405020304" pitchFamily="18" charset="0"/>
                        </a:rPr>
                        <a:t>startEpochMicrosec</a:t>
                      </a:r>
                      <a:r>
                        <a:rPr lang="en-US" sz="1100" b="0" i="0" dirty="0">
                          <a:solidFill>
                            <a:srgbClr val="FF0000"/>
                          </a:solidFill>
                          <a:effectLst/>
                          <a:latin typeface="+mn-lt"/>
                          <a:ea typeface="Times New Roman" panose="02020603050405020304" pitchFamily="18" charset="0"/>
                          <a:cs typeface="Times New Roman" panose="02020603050405020304" pitchFamily="18" charset="0"/>
                        </a:rPr>
                        <a:t>, if this is raised multiple times or periodically  it’s the current time, if its cleared it’s the time it was cleared. </a:t>
                      </a:r>
                      <a:r>
                        <a:rPr lang="en-US" sz="1100" b="1" dirty="0">
                          <a:solidFill>
                            <a:srgbClr val="FF0000"/>
                          </a:solidFill>
                          <a:latin typeface="+mn-lt"/>
                        </a:rPr>
                        <a:t>13172659790000000</a:t>
                      </a:r>
                      <a:endParaRPr lang="en-US" sz="1100" b="1" i="1" dirty="0">
                        <a:solidFill>
                          <a:srgbClr val="FF0000"/>
                        </a:solidFill>
                        <a:effectLst/>
                        <a:latin typeface="+mn-lt"/>
                        <a:ea typeface="Times New Roman" panose="02020603050405020304" pitchFamily="18" charset="0"/>
                        <a:cs typeface="Times New Roman" panose="02020603050405020304" pitchFamily="18" charset="0"/>
                      </a:endParaRPr>
                    </a:p>
                  </a:txBody>
                  <a:tcPr marL="30008" marR="30008" marT="0" marB="0"/>
                </a:tc>
                <a:extLst>
                  <a:ext uri="{0D108BD9-81ED-4DB2-BD59-A6C34878D82A}">
                    <a16:rowId xmlns:a16="http://schemas.microsoft.com/office/drawing/2014/main" val="2562628227"/>
                  </a:ext>
                </a:extLst>
              </a:tr>
              <a:tr h="363896">
                <a:tc>
                  <a:txBody>
                    <a:bodyPr/>
                    <a:lstStyle/>
                    <a:p>
                      <a:pPr algn="just">
                        <a:spcAft>
                          <a:spcPts val="0"/>
                        </a:spcAft>
                      </a:pPr>
                      <a:r>
                        <a:rPr lang="en-US" sz="1100" dirty="0" err="1">
                          <a:effectLst/>
                          <a:latin typeface="+mn-lt"/>
                          <a:ea typeface="Times New Roman" panose="02020603050405020304" pitchFamily="18" charset="0"/>
                          <a:cs typeface="Times New Roman" panose="02020603050405020304" pitchFamily="18" charset="0"/>
                        </a:rPr>
                        <a:t>timeZoneOffset</a:t>
                      </a:r>
                      <a:endParaRPr lang="en-US" sz="1100" dirty="0">
                        <a:effectLst/>
                        <a:latin typeface="+mn-lt"/>
                        <a:ea typeface="Times New Roman" panose="02020603050405020304" pitchFamily="18" charset="0"/>
                        <a:cs typeface="Times New Roman" panose="02020603050405020304" pitchFamily="18" charset="0"/>
                      </a:endParaRPr>
                    </a:p>
                  </a:txBody>
                  <a:tcPr marL="40011" marR="40011" marT="0" marB="0"/>
                </a:tc>
                <a:tc>
                  <a:txBody>
                    <a:bodyPr/>
                    <a:lstStyle/>
                    <a:p>
                      <a:pPr algn="just">
                        <a:spcAft>
                          <a:spcPts val="0"/>
                        </a:spcAft>
                      </a:pPr>
                      <a:r>
                        <a:rPr lang="en-US" sz="1100" dirty="0">
                          <a:solidFill>
                            <a:schemeClr val="tx1"/>
                          </a:solidFill>
                          <a:effectLst/>
                          <a:latin typeface="+mn-lt"/>
                          <a:ea typeface="Times New Roman" panose="02020603050405020304" pitchFamily="18" charset="0"/>
                          <a:cs typeface="Times New Roman" panose="02020603050405020304" pitchFamily="18" charset="0"/>
                        </a:rPr>
                        <a:t>string</a:t>
                      </a:r>
                    </a:p>
                  </a:txBody>
                  <a:tcPr marL="40011" marR="40011" marT="0" marB="0"/>
                </a:tc>
                <a:tc>
                  <a:txBody>
                    <a:bodyPr/>
                    <a:lstStyle/>
                    <a:p>
                      <a:pPr algn="ctr">
                        <a:spcAft>
                          <a:spcPts val="0"/>
                        </a:spcAft>
                      </a:pPr>
                      <a:r>
                        <a:rPr lang="en-US" sz="1100" dirty="0">
                          <a:effectLst/>
                          <a:latin typeface="+mn-lt"/>
                          <a:ea typeface="Times New Roman" panose="02020603050405020304" pitchFamily="18" charset="0"/>
                          <a:cs typeface="Times New Roman" panose="02020603050405020304" pitchFamily="18" charset="0"/>
                        </a:rPr>
                        <a:t>No</a:t>
                      </a:r>
                    </a:p>
                  </a:txBody>
                  <a:tcPr marL="40011" marR="40011" marT="0" marB="0"/>
                </a:tc>
                <a:tc>
                  <a:txBody>
                    <a:bodyPr/>
                    <a:lstStyle/>
                    <a:p>
                      <a:pPr algn="just">
                        <a:spcAft>
                          <a:spcPts val="0"/>
                        </a:spcAft>
                      </a:pPr>
                      <a:r>
                        <a:rPr lang="en-US" sz="1100" dirty="0">
                          <a:solidFill>
                            <a:schemeClr val="tx1"/>
                          </a:solidFill>
                          <a:effectLst/>
                          <a:latin typeface="+mn-lt"/>
                        </a:rPr>
                        <a:t>Offset to GMT to indicate local time zone for device</a:t>
                      </a:r>
                    </a:p>
                    <a:p>
                      <a:pPr algn="just">
                        <a:spcAft>
                          <a:spcPts val="0"/>
                        </a:spcAft>
                      </a:pPr>
                      <a:r>
                        <a:rPr lang="en-US" sz="1100" dirty="0">
                          <a:solidFill>
                            <a:srgbClr val="FF0000"/>
                          </a:solidFill>
                          <a:effectLst/>
                          <a:latin typeface="+mn-lt"/>
                        </a:rPr>
                        <a:t>+06:00</a:t>
                      </a:r>
                    </a:p>
                  </a:txBody>
                  <a:tcPr marL="40011" marR="40011" marT="0" marB="0"/>
                </a:tc>
                <a:extLst>
                  <a:ext uri="{0D108BD9-81ED-4DB2-BD59-A6C34878D82A}">
                    <a16:rowId xmlns:a16="http://schemas.microsoft.com/office/drawing/2014/main" val="1161930339"/>
                  </a:ext>
                </a:extLst>
              </a:tr>
              <a:tr h="487680">
                <a:tc>
                  <a:txBody>
                    <a:bodyPr/>
                    <a:lstStyle/>
                    <a:p>
                      <a:pPr algn="just">
                        <a:spcAft>
                          <a:spcPts val="0"/>
                        </a:spcAft>
                      </a:pPr>
                      <a:r>
                        <a:rPr lang="en-US" sz="1100" dirty="0">
                          <a:effectLst/>
                          <a:latin typeface="+mn-lt"/>
                        </a:rPr>
                        <a:t>sequence</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effectLst/>
                          <a:latin typeface="+mn-lt"/>
                        </a:rPr>
                        <a:t>number</a:t>
                      </a:r>
                    </a:p>
                    <a:p>
                      <a:pPr algn="just">
                        <a:spcAft>
                          <a:spcPts val="0"/>
                        </a:spcAft>
                      </a:pPr>
                      <a:r>
                        <a:rPr lang="en-US" sz="1100" dirty="0">
                          <a:effectLst/>
                          <a:latin typeface="+mn-lt"/>
                          <a:ea typeface="Times New Roman" panose="02020603050405020304" pitchFamily="18" charset="0"/>
                          <a:cs typeface="Times New Roman" panose="02020603050405020304" pitchFamily="18" charset="0"/>
                        </a:rPr>
                        <a:t>(uint32)</a:t>
                      </a:r>
                    </a:p>
                  </a:txBody>
                  <a:tcPr marL="30008" marR="30008" marT="0" marB="0"/>
                </a:tc>
                <a:tc>
                  <a:txBody>
                    <a:bodyPr/>
                    <a:lstStyle/>
                    <a:p>
                      <a:pPr algn="ctr">
                        <a:spcAft>
                          <a:spcPts val="0"/>
                        </a:spcAft>
                      </a:pPr>
                      <a:r>
                        <a:rPr lang="en-US" sz="1100" dirty="0">
                          <a:effectLst/>
                          <a:latin typeface="+mn-lt"/>
                        </a:rPr>
                        <a:t>Yes</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effectLst/>
                          <a:latin typeface="+mn-lt"/>
                        </a:rPr>
                        <a:t>Ordering of events communicated by an event source instance (or 0 if not needed)</a:t>
                      </a:r>
                    </a:p>
                    <a:p>
                      <a:pPr algn="just">
                        <a:spcAft>
                          <a:spcPts val="0"/>
                        </a:spcAft>
                      </a:pPr>
                      <a:r>
                        <a:rPr lang="en-US" sz="1100" b="1" i="1" dirty="0">
                          <a:solidFill>
                            <a:schemeClr val="tx1"/>
                          </a:solidFill>
                          <a:effectLst/>
                          <a:latin typeface="+mn-lt"/>
                        </a:rPr>
                        <a:t>1 when initially occurs Integer incremented when same fault occurrence reported until a clear is sent.  The clear will be the last occurrence to increment the sequence number.  After a clear the sequence number is reset to 1.  </a:t>
                      </a:r>
                      <a:r>
                        <a:rPr lang="en-US" sz="1100" b="1" dirty="0">
                          <a:solidFill>
                            <a:srgbClr val="FF0000"/>
                          </a:solidFill>
                          <a:effectLst/>
                          <a:latin typeface="+mn-lt"/>
                        </a:rPr>
                        <a:t>1</a:t>
                      </a:r>
                      <a:endParaRPr lang="en-US" sz="1100" b="1" dirty="0">
                        <a:solidFill>
                          <a:srgbClr val="00B050"/>
                        </a:solidFill>
                        <a:effectLst/>
                        <a:latin typeface="+mn-lt"/>
                      </a:endParaRPr>
                    </a:p>
                  </a:txBody>
                  <a:tcPr marL="30008" marR="30008" marT="0" marB="0"/>
                </a:tc>
                <a:extLst>
                  <a:ext uri="{0D108BD9-81ED-4DB2-BD59-A6C34878D82A}">
                    <a16:rowId xmlns:a16="http://schemas.microsoft.com/office/drawing/2014/main" val="349038341"/>
                  </a:ext>
                </a:extLst>
              </a:tr>
              <a:tr h="462115">
                <a:tc>
                  <a:txBody>
                    <a:bodyPr/>
                    <a:lstStyle/>
                    <a:p>
                      <a:pPr algn="just">
                        <a:lnSpc>
                          <a:spcPct val="90000"/>
                        </a:lnSpc>
                        <a:spcAft>
                          <a:spcPts val="0"/>
                        </a:spcAft>
                      </a:pPr>
                      <a:r>
                        <a:rPr lang="en-US" sz="1100" dirty="0" err="1">
                          <a:effectLst/>
                          <a:latin typeface="+mn-lt"/>
                          <a:ea typeface="Times New Roman" panose="02020603050405020304" pitchFamily="18" charset="0"/>
                          <a:cs typeface="Times New Roman" panose="02020603050405020304" pitchFamily="18" charset="0"/>
                        </a:rPr>
                        <a:t>vesEventListenerVersion</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lnSpc>
                          <a:spcPct val="90000"/>
                        </a:lnSpc>
                        <a:spcAft>
                          <a:spcPts val="0"/>
                        </a:spcAft>
                      </a:pPr>
                      <a:r>
                        <a:rPr lang="en-US" sz="1100" dirty="0">
                          <a:effectLst/>
                          <a:latin typeface="+mn-lt"/>
                          <a:ea typeface="Times New Roman" panose="02020603050405020304" pitchFamily="18" charset="0"/>
                          <a:cs typeface="Times New Roman" panose="02020603050405020304" pitchFamily="18" charset="0"/>
                        </a:rPr>
                        <a:t>String</a:t>
                      </a:r>
                    </a:p>
                  </a:txBody>
                  <a:tcPr marL="30008" marR="30008" marT="0" marB="0"/>
                </a:tc>
                <a:tc>
                  <a:txBody>
                    <a:bodyPr/>
                    <a:lstStyle/>
                    <a:p>
                      <a:pPr algn="ctr">
                        <a:lnSpc>
                          <a:spcPct val="90000"/>
                        </a:lnSpc>
                        <a:spcAft>
                          <a:spcPts val="0"/>
                        </a:spcAft>
                      </a:pPr>
                      <a:r>
                        <a:rPr lang="en-US" sz="1100" dirty="0">
                          <a:effectLst/>
                          <a:latin typeface="+mn-lt"/>
                          <a:ea typeface="Times New Roman" panose="02020603050405020304" pitchFamily="18" charset="0"/>
                          <a:cs typeface="Times New Roman" panose="02020603050405020304" pitchFamily="18" charset="0"/>
                        </a:rPr>
                        <a:t>Yes</a:t>
                      </a:r>
                    </a:p>
                  </a:txBody>
                  <a:tcPr marL="30008" marR="30008" marT="0" marB="0"/>
                </a:tc>
                <a:tc>
                  <a:txBody>
                    <a:bodyPr/>
                    <a:lstStyle/>
                    <a:p>
                      <a:pPr algn="just">
                        <a:lnSpc>
                          <a:spcPct val="90000"/>
                        </a:lnSpc>
                        <a:spcAft>
                          <a:spcPts val="0"/>
                        </a:spcAft>
                      </a:pPr>
                      <a:r>
                        <a:rPr lang="en-US" sz="1100" dirty="0">
                          <a:effectLst/>
                          <a:latin typeface="+mn-lt"/>
                          <a:ea typeface="Times New Roman" panose="02020603050405020304" pitchFamily="18" charset="0"/>
                          <a:cs typeface="Times New Roman" panose="02020603050405020304" pitchFamily="18" charset="0"/>
                        </a:rPr>
                        <a:t>Version of the </a:t>
                      </a:r>
                      <a:r>
                        <a:rPr lang="en-US" sz="1100" dirty="0" err="1">
                          <a:effectLst/>
                          <a:latin typeface="+mn-lt"/>
                          <a:ea typeface="Times New Roman" panose="02020603050405020304" pitchFamily="18" charset="0"/>
                          <a:cs typeface="Times New Roman" panose="02020603050405020304" pitchFamily="18" charset="0"/>
                        </a:rPr>
                        <a:t>VesEvent</a:t>
                      </a:r>
                      <a:r>
                        <a:rPr lang="en-US" sz="1100" dirty="0">
                          <a:effectLst/>
                          <a:latin typeface="+mn-lt"/>
                          <a:ea typeface="Times New Roman" panose="02020603050405020304" pitchFamily="18" charset="0"/>
                          <a:cs typeface="Times New Roman" panose="02020603050405020304" pitchFamily="18" charset="0"/>
                        </a:rPr>
                        <a:t> Listener</a:t>
                      </a:r>
                    </a:p>
                    <a:p>
                      <a:pPr algn="just">
                        <a:lnSpc>
                          <a:spcPct val="90000"/>
                        </a:lnSpc>
                        <a:spcAft>
                          <a:spcPts val="0"/>
                        </a:spcAft>
                      </a:pPr>
                      <a:r>
                        <a:rPr lang="en-US" sz="1100" dirty="0">
                          <a:solidFill>
                            <a:srgbClr val="FF0000"/>
                          </a:solidFill>
                          <a:effectLst/>
                          <a:latin typeface="+mn-lt"/>
                          <a:ea typeface="Times New Roman" panose="02020603050405020304" pitchFamily="18" charset="0"/>
                          <a:cs typeface="Times New Roman" panose="02020603050405020304" pitchFamily="18" charset="0"/>
                        </a:rPr>
                        <a:t>7.0.1</a:t>
                      </a:r>
                    </a:p>
                  </a:txBody>
                  <a:tcPr marL="30008" marR="30008" marT="0" marB="0"/>
                </a:tc>
                <a:extLst>
                  <a:ext uri="{0D108BD9-81ED-4DB2-BD59-A6C34878D82A}">
                    <a16:rowId xmlns:a16="http://schemas.microsoft.com/office/drawing/2014/main" val="3579772635"/>
                  </a:ext>
                </a:extLst>
              </a:tr>
            </a:tbl>
          </a:graphicData>
        </a:graphic>
      </p:graphicFrame>
      <p:sp>
        <p:nvSpPr>
          <p:cNvPr id="3" name="TextBox 2">
            <a:extLst>
              <a:ext uri="{FF2B5EF4-FFF2-40B4-BE49-F238E27FC236}">
                <a16:creationId xmlns:a16="http://schemas.microsoft.com/office/drawing/2014/main" id="{05302FDB-E818-4432-91A0-5D11A83B22F4}"/>
              </a:ext>
            </a:extLst>
          </p:cNvPr>
          <p:cNvSpPr txBox="1"/>
          <p:nvPr/>
        </p:nvSpPr>
        <p:spPr>
          <a:xfrm>
            <a:off x="9321209" y="-69806"/>
            <a:ext cx="2946063" cy="409319"/>
          </a:xfrm>
          <a:prstGeom prst="rect">
            <a:avLst/>
          </a:prstGeom>
          <a:noFill/>
        </p:spPr>
        <p:txBody>
          <a:bodyPr wrap="square" lIns="96000" tIns="96000" rIns="96000" bIns="96000" rtlCol="0" anchor="t">
            <a:spAutoFit/>
          </a:bodyPr>
          <a:lstStyle/>
          <a:p>
            <a:pPr defTabSz="479976">
              <a:tabLst>
                <a:tab pos="479976" algn="l"/>
              </a:tabLst>
            </a:pPr>
            <a:r>
              <a:rPr lang="en-US" sz="1400" b="1" dirty="0">
                <a:solidFill>
                  <a:srgbClr val="FF0000"/>
                </a:solidFill>
                <a:latin typeface="Nokia Pure Text Light" panose="020B0403020202020204" pitchFamily="34" charset="0"/>
              </a:rPr>
              <a:t>fault event input in red</a:t>
            </a:r>
            <a:endParaRPr lang="en-US" sz="3600" b="1" dirty="0">
              <a:solidFill>
                <a:srgbClr val="FF0000"/>
              </a:solidFill>
            </a:endParaRPr>
          </a:p>
        </p:txBody>
      </p:sp>
    </p:spTree>
    <p:extLst>
      <p:ext uri="{BB962C8B-B14F-4D97-AF65-F5344CB8AC3E}">
        <p14:creationId xmlns:p14="http://schemas.microsoft.com/office/powerpoint/2010/main" val="6774605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1" y="1"/>
            <a:ext cx="11650132" cy="971508"/>
          </a:xfrm>
          <a:prstGeom prst="rect">
            <a:avLst/>
          </a:prstGeom>
        </p:spPr>
        <p:txBody>
          <a:bodyPr anchor="t">
            <a:normAutofit/>
          </a:bodyPr>
          <a:lstStyle/>
          <a:p>
            <a:pPr marL="0" indent="0">
              <a:buNone/>
            </a:pPr>
            <a:r>
              <a:rPr lang="en-US" sz="3200" dirty="0">
                <a:solidFill>
                  <a:schemeClr val="bg2"/>
                </a:solidFill>
              </a:rPr>
              <a:t>fault Event </a:t>
            </a:r>
            <a:r>
              <a:rPr lang="en-US" sz="3200" dirty="0" err="1">
                <a:solidFill>
                  <a:schemeClr val="bg2"/>
                </a:solidFill>
              </a:rPr>
              <a:t>faultFields</a:t>
            </a:r>
            <a:r>
              <a:rPr lang="en-US" sz="3200" dirty="0">
                <a:solidFill>
                  <a:schemeClr val="bg2"/>
                </a:solidFill>
              </a:rPr>
              <a:t> example</a:t>
            </a:r>
          </a:p>
        </p:txBody>
      </p:sp>
      <p:sp>
        <p:nvSpPr>
          <p:cNvPr id="3" name="TextBox 2">
            <a:extLst>
              <a:ext uri="{FF2B5EF4-FFF2-40B4-BE49-F238E27FC236}">
                <a16:creationId xmlns:a16="http://schemas.microsoft.com/office/drawing/2014/main" id="{1AA8F999-DDB6-4662-A342-24CEEE0A34E5}"/>
              </a:ext>
            </a:extLst>
          </p:cNvPr>
          <p:cNvSpPr txBox="1"/>
          <p:nvPr/>
        </p:nvSpPr>
        <p:spPr>
          <a:xfrm>
            <a:off x="480442" y="1517225"/>
            <a:ext cx="10912305" cy="379656"/>
          </a:xfrm>
          <a:prstGeom prst="rect">
            <a:avLst/>
          </a:prstGeom>
          <a:noFill/>
        </p:spPr>
        <p:txBody>
          <a:bodyPr wrap="square" rtlCol="0">
            <a:spAutoFit/>
          </a:bodyPr>
          <a:lstStyle/>
          <a:p>
            <a:pPr>
              <a:spcAft>
                <a:spcPts val="533"/>
              </a:spcAft>
            </a:pPr>
            <a:endParaRPr lang="en-US" sz="1867" b="1"/>
          </a:p>
        </p:txBody>
      </p:sp>
      <p:graphicFrame>
        <p:nvGraphicFramePr>
          <p:cNvPr id="2" name="Table 1">
            <a:extLst>
              <a:ext uri="{FF2B5EF4-FFF2-40B4-BE49-F238E27FC236}">
                <a16:creationId xmlns:a16="http://schemas.microsoft.com/office/drawing/2014/main" id="{F60787D7-B6D1-4336-BDA3-EED92EDFBC5C}"/>
              </a:ext>
            </a:extLst>
          </p:cNvPr>
          <p:cNvGraphicFramePr>
            <a:graphicFrameLocks noGrp="1"/>
          </p:cNvGraphicFramePr>
          <p:nvPr>
            <p:extLst>
              <p:ext uri="{D42A27DB-BD31-4B8C-83A1-F6EECF244321}">
                <p14:modId xmlns:p14="http://schemas.microsoft.com/office/powerpoint/2010/main" val="383617033"/>
              </p:ext>
            </p:extLst>
          </p:nvPr>
        </p:nvGraphicFramePr>
        <p:xfrm>
          <a:off x="-2" y="559005"/>
          <a:ext cx="11993527" cy="5565467"/>
        </p:xfrm>
        <a:graphic>
          <a:graphicData uri="http://schemas.openxmlformats.org/drawingml/2006/table">
            <a:tbl>
              <a:tblPr firstRow="1" firstCol="1" bandRow="1"/>
              <a:tblGrid>
                <a:gridCol w="2908597">
                  <a:extLst>
                    <a:ext uri="{9D8B030D-6E8A-4147-A177-3AD203B41FA5}">
                      <a16:colId xmlns:a16="http://schemas.microsoft.com/office/drawing/2014/main" val="1886627326"/>
                    </a:ext>
                  </a:extLst>
                </a:gridCol>
                <a:gridCol w="451519">
                  <a:extLst>
                    <a:ext uri="{9D8B030D-6E8A-4147-A177-3AD203B41FA5}">
                      <a16:colId xmlns:a16="http://schemas.microsoft.com/office/drawing/2014/main" val="1319154706"/>
                    </a:ext>
                  </a:extLst>
                </a:gridCol>
                <a:gridCol w="651905">
                  <a:extLst>
                    <a:ext uri="{9D8B030D-6E8A-4147-A177-3AD203B41FA5}">
                      <a16:colId xmlns:a16="http://schemas.microsoft.com/office/drawing/2014/main" val="3168418645"/>
                    </a:ext>
                  </a:extLst>
                </a:gridCol>
                <a:gridCol w="2325758">
                  <a:extLst>
                    <a:ext uri="{9D8B030D-6E8A-4147-A177-3AD203B41FA5}">
                      <a16:colId xmlns:a16="http://schemas.microsoft.com/office/drawing/2014/main" val="3598758518"/>
                    </a:ext>
                  </a:extLst>
                </a:gridCol>
                <a:gridCol w="5655748">
                  <a:extLst>
                    <a:ext uri="{9D8B030D-6E8A-4147-A177-3AD203B41FA5}">
                      <a16:colId xmlns:a16="http://schemas.microsoft.com/office/drawing/2014/main" val="132798047"/>
                    </a:ext>
                  </a:extLst>
                </a:gridCol>
              </a:tblGrid>
              <a:tr h="487680">
                <a:tc>
                  <a:txBody>
                    <a:bodyPr/>
                    <a:lstStyle/>
                    <a:p>
                      <a:pPr algn="l" fontAlgn="ctr"/>
                      <a:r>
                        <a:rPr lang="en-US" sz="1600" b="1" i="0" u="none" strike="noStrike" dirty="0">
                          <a:solidFill>
                            <a:schemeClr val="bg1"/>
                          </a:solidFill>
                          <a:effectLst/>
                          <a:latin typeface="Calibri" panose="020F0502020204030204" pitchFamily="34" charset="0"/>
                        </a:rPr>
                        <a:t>Field Name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ctr" fontAlgn="ctr"/>
                      <a:r>
                        <a:rPr lang="en-US" sz="1600" b="1" i="0" u="none" strike="noStrike" dirty="0" err="1">
                          <a:solidFill>
                            <a:schemeClr val="bg1"/>
                          </a:solidFill>
                          <a:effectLst/>
                          <a:latin typeface="Calibri" panose="020F0502020204030204" pitchFamily="34" charset="0"/>
                        </a:rPr>
                        <a:t>Rqd</a:t>
                      </a:r>
                      <a:endParaRPr lang="en-US" sz="1600" b="1" i="0" u="none" strike="noStrike" dirty="0">
                        <a:solidFill>
                          <a:schemeClr val="bg1"/>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ctr" fontAlgn="ctr"/>
                      <a:r>
                        <a:rPr lang="en-US" sz="1600" b="1" i="0" u="none" strike="noStrike" dirty="0">
                          <a:solidFill>
                            <a:schemeClr val="bg1"/>
                          </a:solidFill>
                          <a:effectLst/>
                          <a:latin typeface="Calibri" panose="020F0502020204030204" pitchFamily="34" charset="0"/>
                        </a:rPr>
                        <a:t>Format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ctr" fontAlgn="ctr"/>
                      <a:r>
                        <a:rPr lang="en-US" sz="1600" b="1" i="0" u="none" strike="noStrike" dirty="0">
                          <a:solidFill>
                            <a:schemeClr val="bg1"/>
                          </a:solidFill>
                          <a:effectLst/>
                          <a:latin typeface="Calibri" panose="020F0502020204030204" pitchFamily="34" charset="0"/>
                        </a:rPr>
                        <a:t>Format Example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l" fontAlgn="ctr"/>
                      <a:r>
                        <a:rPr lang="en-US" sz="1600" b="1" i="0" u="none" strike="noStrike" dirty="0">
                          <a:solidFill>
                            <a:schemeClr val="bg1"/>
                          </a:solidFill>
                          <a:effectLst/>
                          <a:latin typeface="Calibri" panose="020F0502020204030204" pitchFamily="34" charset="0"/>
                        </a:rPr>
                        <a:t>Field Description</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extLst>
                  <a:ext uri="{0D108BD9-81ED-4DB2-BD59-A6C34878D82A}">
                    <a16:rowId xmlns:a16="http://schemas.microsoft.com/office/drawing/2014/main" val="3168213303"/>
                  </a:ext>
                </a:extLst>
              </a:tr>
              <a:tr h="325120">
                <a:tc>
                  <a:txBody>
                    <a:bodyPr/>
                    <a:lstStyle/>
                    <a:p>
                      <a:pPr algn="l" fontAlgn="t"/>
                      <a:r>
                        <a:rPr lang="en-US" sz="1200" b="0" i="0" u="none" strike="noStrike" dirty="0" err="1">
                          <a:solidFill>
                            <a:schemeClr val="tx1"/>
                          </a:solidFill>
                          <a:effectLst/>
                          <a:latin typeface="Calibri" panose="020F0502020204030204" pitchFamily="34" charset="0"/>
                        </a:rPr>
                        <a:t>faultFieldsVersion</a:t>
                      </a:r>
                      <a:endParaRPr lang="en-US" sz="1200" b="0" i="0" u="none" strike="noStrike" dirty="0">
                        <a:solidFill>
                          <a:schemeClr val="tx1"/>
                        </a:solidFill>
                        <a:effectLst/>
                        <a:latin typeface="Calibri" panose="020F050202020403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t"/>
                      <a:r>
                        <a:rPr lang="en-US" sz="1200" b="0" i="0" u="none" strike="noStrike" dirty="0">
                          <a:solidFill>
                            <a:schemeClr val="tx1"/>
                          </a:solidFill>
                          <a:effectLst/>
                          <a:latin typeface="Calibri" panose="020F0502020204030204" pitchFamily="34" charset="0"/>
                        </a:rPr>
                        <a:t>M</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a:solidFill>
                            <a:schemeClr val="tx1"/>
                          </a:solidFill>
                          <a:effectLst/>
                          <a:latin typeface="Calibri" panose="020F0502020204030204" pitchFamily="34" charset="0"/>
                        </a:rPr>
                        <a:t>number</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a:solidFill>
                            <a:schemeClr val="tx1"/>
                          </a:solidFill>
                          <a:effectLst/>
                          <a:latin typeface="Calibri" panose="020F0502020204030204" pitchFamily="34" charset="0"/>
                        </a:rPr>
                        <a:t>4.0</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n-US" sz="1100" b="0" i="0" u="none" strike="noStrike" dirty="0">
                          <a:solidFill>
                            <a:schemeClr val="tx1"/>
                          </a:solidFill>
                          <a:effectLst/>
                          <a:latin typeface="Calibri" panose="020F0502020204030204" pitchFamily="34" charset="0"/>
                        </a:rPr>
                        <a:t>version of the </a:t>
                      </a:r>
                      <a:r>
                        <a:rPr lang="en-US" sz="1100" b="0" i="0" u="none" strike="noStrike" dirty="0" err="1">
                          <a:solidFill>
                            <a:schemeClr val="tx1"/>
                          </a:solidFill>
                          <a:effectLst/>
                          <a:latin typeface="Calibri" panose="020F0502020204030204" pitchFamily="34" charset="0"/>
                        </a:rPr>
                        <a:t>faultFields</a:t>
                      </a:r>
                      <a:r>
                        <a:rPr lang="en-US" sz="1100" b="0" i="0" u="none" strike="noStrike" dirty="0">
                          <a:solidFill>
                            <a:schemeClr val="tx1"/>
                          </a:solidFill>
                          <a:effectLst/>
                          <a:latin typeface="Calibri" panose="020F0502020204030204" pitchFamily="34" charset="0"/>
                        </a:rPr>
                        <a:t> block</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43781455"/>
                  </a:ext>
                </a:extLst>
              </a:tr>
              <a:tr h="650240">
                <a:tc>
                  <a:txBody>
                    <a:bodyPr/>
                    <a:lstStyle/>
                    <a:p>
                      <a:pPr algn="l" fontAlgn="t"/>
                      <a:r>
                        <a:rPr lang="en-US" sz="1200" b="0" i="0" u="none" strike="noStrike">
                          <a:solidFill>
                            <a:schemeClr val="tx1"/>
                          </a:solidFill>
                          <a:effectLst/>
                          <a:latin typeface="Calibri" panose="020F0502020204030204" pitchFamily="34" charset="0"/>
                        </a:rPr>
                        <a:t>additionalFields</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t"/>
                      <a:r>
                        <a:rPr lang="en-US" sz="1200" b="0" i="0" u="none" strike="noStrike">
                          <a:solidFill>
                            <a:schemeClr val="tx1"/>
                          </a:solidFill>
                          <a:effectLst/>
                          <a:latin typeface="Calibri" panose="020F0502020204030204" pitchFamily="34" charset="0"/>
                        </a:rPr>
                        <a:t>O</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err="1">
                          <a:solidFill>
                            <a:schemeClr val="tx1"/>
                          </a:solidFill>
                          <a:effectLst/>
                          <a:latin typeface="Calibri" panose="020F0502020204030204" pitchFamily="34" charset="0"/>
                        </a:rPr>
                        <a:t>hashMap</a:t>
                      </a:r>
                      <a:endParaRPr lang="en-US" sz="1200" b="0" i="0" u="none" strike="noStrike" dirty="0">
                        <a:solidFill>
                          <a:schemeClr val="tx1"/>
                        </a:solidFill>
                        <a:effectLst/>
                        <a:latin typeface="Calibri" panose="020F050202020403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a:solidFill>
                            <a:schemeClr val="tx1"/>
                          </a:solidFill>
                          <a:effectLst/>
                          <a:latin typeface="Calibri" panose="020F0502020204030204" pitchFamily="34" charset="0"/>
                        </a:rPr>
                        <a:t> </a:t>
                      </a:r>
                      <a:r>
                        <a:rPr lang="en-US" sz="1200" b="0" i="0" u="none" strike="noStrike" dirty="0" err="1">
                          <a:solidFill>
                            <a:schemeClr val="tx1"/>
                          </a:solidFill>
                          <a:effectLst/>
                          <a:latin typeface="Calibri" panose="020F0502020204030204" pitchFamily="34" charset="0"/>
                        </a:rPr>
                        <a:t>btsName</a:t>
                      </a:r>
                      <a:r>
                        <a:rPr lang="en-US" sz="1200" b="0" i="0" u="none" strike="noStrike" dirty="0">
                          <a:solidFill>
                            <a:schemeClr val="tx1"/>
                          </a:solidFill>
                          <a:effectLst/>
                          <a:latin typeface="Calibri" panose="020F0502020204030204" pitchFamily="34" charset="0"/>
                        </a:rPr>
                        <a:t> BTS5gNokiaBts2018</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100" b="0" i="0" u="none" strike="noStrike" dirty="0">
                          <a:solidFill>
                            <a:schemeClr val="tx1"/>
                          </a:solidFill>
                          <a:effectLst/>
                          <a:latin typeface="Calibri" panose="020F0502020204030204" pitchFamily="34" charset="0"/>
                        </a:rPr>
                        <a:t>Additional Information</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21339031"/>
                  </a:ext>
                </a:extLst>
              </a:tr>
              <a:tr h="487680">
                <a:tc>
                  <a:txBody>
                    <a:bodyPr/>
                    <a:lstStyle/>
                    <a:p>
                      <a:pPr algn="l" fontAlgn="t"/>
                      <a:r>
                        <a:rPr lang="en-US" sz="1200" b="0" i="0" u="none" strike="noStrike" dirty="0" err="1">
                          <a:solidFill>
                            <a:schemeClr val="tx1"/>
                          </a:solidFill>
                          <a:effectLst/>
                          <a:latin typeface="Calibri" panose="020F0502020204030204" pitchFamily="34" charset="0"/>
                        </a:rPr>
                        <a:t>eventSeverity</a:t>
                      </a:r>
                      <a:endParaRPr lang="en-US" sz="1200" b="0" i="0" u="none" strike="noStrike" dirty="0">
                        <a:solidFill>
                          <a:schemeClr val="tx1"/>
                        </a:solidFill>
                        <a:effectLst/>
                        <a:latin typeface="Calibri" panose="020F050202020403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t"/>
                      <a:r>
                        <a:rPr lang="en-US" sz="1200" b="0" i="0" u="none" strike="noStrike" dirty="0">
                          <a:solidFill>
                            <a:schemeClr val="tx1"/>
                          </a:solidFill>
                          <a:effectLst/>
                          <a:latin typeface="Calibri" panose="020F0502020204030204" pitchFamily="34" charset="0"/>
                        </a:rPr>
                        <a:t>M</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a:solidFill>
                            <a:schemeClr val="tx1"/>
                          </a:solidFill>
                          <a:effectLst/>
                          <a:latin typeface="Calibri" panose="020F0502020204030204" pitchFamily="34" charset="0"/>
                        </a:rPr>
                        <a:t>String</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n-US" sz="1200" b="0" i="0" u="none" strike="noStrike" dirty="0">
                          <a:solidFill>
                            <a:schemeClr val="tx1"/>
                          </a:solidFill>
                          <a:effectLst/>
                          <a:latin typeface="Calibri" panose="020F0502020204030204" pitchFamily="34" charset="0"/>
                        </a:rPr>
                        <a:t>MAJOR</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100" b="0" i="0" u="none" strike="noStrike" dirty="0">
                          <a:solidFill>
                            <a:schemeClr val="tx1"/>
                          </a:solidFill>
                          <a:effectLst/>
                          <a:latin typeface="Calibri" panose="020F0502020204030204" pitchFamily="34" charset="0"/>
                        </a:rPr>
                        <a:t>Event severity or priority.</a:t>
                      </a:r>
                      <a:br>
                        <a:rPr lang="en-US" sz="1100" b="0" i="0" u="none" strike="noStrike" dirty="0">
                          <a:solidFill>
                            <a:schemeClr val="tx1"/>
                          </a:solidFill>
                          <a:effectLst/>
                          <a:latin typeface="Calibri" panose="020F0502020204030204" pitchFamily="34" charset="0"/>
                        </a:rPr>
                      </a:br>
                      <a:r>
                        <a:rPr lang="en-US" sz="1100" b="0" i="0" u="none" strike="noStrike" dirty="0">
                          <a:solidFill>
                            <a:schemeClr val="tx1"/>
                          </a:solidFill>
                          <a:effectLst/>
                          <a:latin typeface="Calibri" panose="020F0502020204030204" pitchFamily="34" charset="0"/>
                        </a:rPr>
                        <a:t>NORMAL severity reflects the event condition is back to Normal, or has Cleared.</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452399">
                <a:tc>
                  <a:txBody>
                    <a:bodyPr/>
                    <a:lstStyle/>
                    <a:p>
                      <a:pPr algn="l" fontAlgn="t"/>
                      <a:r>
                        <a:rPr lang="en-US" sz="1200" b="0" i="0" u="none" strike="noStrike" dirty="0" err="1">
                          <a:solidFill>
                            <a:schemeClr val="tx1"/>
                          </a:solidFill>
                          <a:effectLst/>
                          <a:latin typeface="Calibri" panose="020F0502020204030204" pitchFamily="34" charset="0"/>
                        </a:rPr>
                        <a:t>eventSourceType</a:t>
                      </a:r>
                      <a:endParaRPr lang="en-US" sz="1200" b="0" i="0" u="none" strike="noStrike" dirty="0">
                        <a:solidFill>
                          <a:schemeClr val="tx1"/>
                        </a:solidFill>
                        <a:effectLst/>
                        <a:latin typeface="Calibri" panose="020F050202020403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t"/>
                      <a:r>
                        <a:rPr lang="en-US" sz="1200" b="0" i="0" u="none" strike="noStrike">
                          <a:solidFill>
                            <a:schemeClr val="tx1"/>
                          </a:solidFill>
                          <a:effectLst/>
                          <a:latin typeface="Calibri" panose="020F0502020204030204" pitchFamily="34" charset="0"/>
                        </a:rPr>
                        <a:t>M</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a:solidFill>
                            <a:schemeClr val="tx1"/>
                          </a:solidFill>
                          <a:effectLst/>
                          <a:latin typeface="Calibri" panose="020F0502020204030204" pitchFamily="34" charset="0"/>
                        </a:rPr>
                        <a:t>string</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a:solidFill>
                            <a:schemeClr val="tx1"/>
                          </a:solidFill>
                          <a:effectLst/>
                          <a:latin typeface="Calibri" panose="020F0502020204030204" pitchFamily="34" charset="0"/>
                        </a:rPr>
                        <a:t>ASIK</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100" b="0" i="0" u="none" strike="noStrike" dirty="0">
                          <a:solidFill>
                            <a:schemeClr val="tx1"/>
                          </a:solidFill>
                          <a:effectLst/>
                          <a:latin typeface="Calibri" panose="020F0502020204030204" pitchFamily="34" charset="0"/>
                        </a:rPr>
                        <a:t>Managed Object raising the alarm</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43308490"/>
                  </a:ext>
                </a:extLst>
              </a:tr>
              <a:tr h="383588">
                <a:tc>
                  <a:txBody>
                    <a:bodyPr/>
                    <a:lstStyle/>
                    <a:p>
                      <a:pPr algn="l" fontAlgn="t"/>
                      <a:r>
                        <a:rPr lang="en-US" sz="1200" b="0" i="0" u="none" strike="noStrike" dirty="0" err="1">
                          <a:solidFill>
                            <a:schemeClr val="tx1"/>
                          </a:solidFill>
                          <a:effectLst/>
                          <a:latin typeface="Calibri" panose="020F0502020204030204" pitchFamily="34" charset="0"/>
                        </a:rPr>
                        <a:t>eventCategory</a:t>
                      </a:r>
                      <a:endParaRPr lang="en-US" sz="1200" b="0" i="0" u="none" strike="noStrike" dirty="0">
                        <a:solidFill>
                          <a:schemeClr val="tx1"/>
                        </a:solidFill>
                        <a:effectLst/>
                        <a:latin typeface="Calibri" panose="020F050202020403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t"/>
                      <a:r>
                        <a:rPr lang="en-US" sz="1200" b="0" i="0" u="none" strike="noStrike" dirty="0">
                          <a:solidFill>
                            <a:schemeClr val="tx1"/>
                          </a:solidFill>
                          <a:effectLst/>
                          <a:latin typeface="Calibri" panose="020F0502020204030204" pitchFamily="34" charset="0"/>
                        </a:rPr>
                        <a:t>O</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a:solidFill>
                            <a:schemeClr val="tx1"/>
                          </a:solidFill>
                          <a:effectLst/>
                          <a:latin typeface="Calibri" panose="020F0502020204030204" pitchFamily="34" charset="0"/>
                        </a:rPr>
                        <a:t>string</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200" b="0" i="0" u="none" strike="noStrike" dirty="0" err="1">
                          <a:solidFill>
                            <a:schemeClr val="tx1"/>
                          </a:solidFill>
                          <a:effectLst/>
                          <a:latin typeface="Calibri" panose="020F0502020204030204" pitchFamily="34" charset="0"/>
                        </a:rPr>
                        <a:t>qualityofServiceAlarm</a:t>
                      </a:r>
                      <a:endParaRPr lang="en-US" sz="1200" b="0" i="0" u="none" strike="noStrike" dirty="0">
                        <a:solidFill>
                          <a:schemeClr val="tx1"/>
                        </a:solidFill>
                        <a:effectLst/>
                        <a:latin typeface="Calibri" panose="020F0502020204030204" pitchFamily="34" charset="0"/>
                      </a:endParaRPr>
                    </a:p>
                    <a:p>
                      <a:pPr algn="l" fontAlgn="t"/>
                      <a:endParaRPr lang="en-US" sz="1200" b="0" i="0" u="none" strike="noStrike" dirty="0">
                        <a:solidFill>
                          <a:schemeClr val="tx1"/>
                        </a:solidFill>
                        <a:effectLst/>
                        <a:highlight>
                          <a:srgbClr val="FFFFFF"/>
                        </a:highlight>
                        <a:latin typeface="Calibri" panose="020F050202020403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100" b="0" i="0" u="none" strike="noStrike" dirty="0">
                          <a:solidFill>
                            <a:schemeClr val="tx1"/>
                          </a:solidFill>
                          <a:effectLst/>
                          <a:latin typeface="Calibri" panose="020F0502020204030204" pitchFamily="34" charset="0"/>
                        </a:rPr>
                        <a:t>Event category, for example: ‘license’, ‘link’, ‘routing’, ‘security’, ‘signaling’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69094046"/>
                  </a:ext>
                </a:extLst>
              </a:tr>
              <a:tr h="471011">
                <a:tc>
                  <a:txBody>
                    <a:bodyPr/>
                    <a:lstStyle/>
                    <a:p>
                      <a:pPr algn="l" fontAlgn="t"/>
                      <a:r>
                        <a:rPr lang="en-US" sz="1200" b="0" i="0" u="none" strike="noStrike" dirty="0" err="1">
                          <a:solidFill>
                            <a:schemeClr val="tx1"/>
                          </a:solidFill>
                          <a:effectLst/>
                          <a:latin typeface="Calibri" panose="020F0502020204030204" pitchFamily="34" charset="0"/>
                        </a:rPr>
                        <a:t>alarmCondition</a:t>
                      </a:r>
                      <a:endParaRPr lang="en-US" sz="1200" b="0" i="0" u="none" strike="noStrike" dirty="0">
                        <a:solidFill>
                          <a:schemeClr val="tx1"/>
                        </a:solidFill>
                        <a:effectLst/>
                        <a:latin typeface="Calibri" panose="020F050202020403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t"/>
                      <a:r>
                        <a:rPr lang="en-US" sz="1200" b="0" i="0" u="none" strike="noStrike" dirty="0">
                          <a:solidFill>
                            <a:schemeClr val="tx1"/>
                          </a:solidFill>
                          <a:effectLst/>
                          <a:latin typeface="Calibri" panose="020F0502020204030204" pitchFamily="34" charset="0"/>
                        </a:rPr>
                        <a:t>M</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200" b="0" i="0" u="none" strike="noStrike" dirty="0">
                          <a:solidFill>
                            <a:schemeClr val="tx1"/>
                          </a:solidFill>
                          <a:effectLst/>
                          <a:latin typeface="Calibri" panose="020F0502020204030204" pitchFamily="34" charset="0"/>
                        </a:rPr>
                        <a:t>string</a:t>
                      </a:r>
                    </a:p>
                    <a:p>
                      <a:pPr algn="l" fontAlgn="t"/>
                      <a:endParaRPr lang="en-US" sz="1200" b="0" i="0" u="none" strike="noStrike" dirty="0">
                        <a:solidFill>
                          <a:schemeClr val="tx1"/>
                        </a:solidFill>
                        <a:effectLst/>
                        <a:latin typeface="Calibri" panose="020F050202020403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err="1">
                          <a:solidFill>
                            <a:schemeClr val="tx1"/>
                          </a:solidFill>
                          <a:effectLst/>
                          <a:latin typeface="Calibri" panose="020F0502020204030204" pitchFamily="34" charset="0"/>
                        </a:rPr>
                        <a:t>baseStationSynchronizationProblem</a:t>
                      </a:r>
                      <a:endParaRPr lang="en-US" sz="1200" b="0" i="0" u="none" strike="noStrike" dirty="0">
                        <a:solidFill>
                          <a:schemeClr val="tx1"/>
                        </a:solidFill>
                        <a:effectLst/>
                        <a:latin typeface="Calibri" panose="020F050202020403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n-US" sz="1100" b="0" i="0" u="none" strike="noStrike" dirty="0">
                          <a:solidFill>
                            <a:schemeClr val="tx1"/>
                          </a:solidFill>
                          <a:effectLst/>
                          <a:latin typeface="Calibri" panose="020F0502020204030204" pitchFamily="34" charset="0"/>
                        </a:rPr>
                        <a:t>Short name of the alarm/problem, like trap name. Could be of SPECIFIC_PROBLEM list: (x733_SpecificProblems). Should be string to avoid duplicate dictionary translation. This should be a one word.</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87393092"/>
                  </a:ext>
                </a:extLst>
              </a:tr>
              <a:tr h="650240">
                <a:tc>
                  <a:txBody>
                    <a:bodyPr/>
                    <a:lstStyle/>
                    <a:p>
                      <a:pPr algn="l" fontAlgn="t"/>
                      <a:r>
                        <a:rPr lang="en-US" sz="1200" b="0" i="0" u="none" strike="noStrike" dirty="0" err="1">
                          <a:solidFill>
                            <a:schemeClr val="tx1"/>
                          </a:solidFill>
                          <a:effectLst/>
                          <a:latin typeface="Calibri" panose="020F0502020204030204" pitchFamily="34" charset="0"/>
                        </a:rPr>
                        <a:t>specificProblem</a:t>
                      </a:r>
                      <a:endParaRPr lang="en-US" sz="1200" b="0" i="0" u="none" strike="noStrike" dirty="0">
                        <a:solidFill>
                          <a:schemeClr val="tx1"/>
                        </a:solidFill>
                        <a:effectLst/>
                        <a:latin typeface="Calibri" panose="020F050202020403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t"/>
                      <a:r>
                        <a:rPr lang="en-US" sz="1200" b="0" i="0" u="none" strike="noStrike" dirty="0">
                          <a:solidFill>
                            <a:schemeClr val="tx1"/>
                          </a:solidFill>
                          <a:effectLst/>
                          <a:latin typeface="Calibri" panose="020F0502020204030204" pitchFamily="34" charset="0"/>
                        </a:rPr>
                        <a:t>M</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a:solidFill>
                            <a:schemeClr val="tx1"/>
                          </a:solidFill>
                          <a:effectLst/>
                          <a:latin typeface="Calibri" panose="020F0502020204030204" pitchFamily="34" charset="0"/>
                        </a:rPr>
                        <a:t>string</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err="1">
                          <a:solidFill>
                            <a:schemeClr val="tx1"/>
                          </a:solidFill>
                          <a:effectLst/>
                          <a:latin typeface="Calibri" panose="020F0502020204030204" pitchFamily="34" charset="0"/>
                        </a:rPr>
                        <a:t>ppsReferenceMissing</a:t>
                      </a:r>
                      <a:endParaRPr lang="en-US" sz="1200" b="0" i="0" u="none" strike="noStrike" dirty="0">
                        <a:solidFill>
                          <a:schemeClr val="tx1"/>
                        </a:solidFill>
                        <a:effectLst/>
                        <a:latin typeface="Calibri" panose="020F050202020403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n-US" sz="1100" b="0" i="0" u="none" strike="noStrike" dirty="0">
                          <a:solidFill>
                            <a:schemeClr val="tx1"/>
                          </a:solidFill>
                          <a:effectLst/>
                          <a:latin typeface="Calibri" panose="020F0502020204030204" pitchFamily="34" charset="0"/>
                        </a:rPr>
                        <a:t>Indicates the Alarm Condition as reported by the device, Should be string to avoid duplicate dictionary translation. This would be a fault description.</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30879247"/>
                  </a:ext>
                </a:extLst>
              </a:tr>
              <a:tr h="1625600">
                <a:tc>
                  <a:txBody>
                    <a:bodyPr/>
                    <a:lstStyle/>
                    <a:p>
                      <a:pPr algn="l" fontAlgn="t"/>
                      <a:r>
                        <a:rPr lang="en-US" sz="1200" b="0" i="0" u="none" strike="noStrike" dirty="0" err="1">
                          <a:solidFill>
                            <a:schemeClr val="tx1"/>
                          </a:solidFill>
                          <a:effectLst/>
                          <a:latin typeface="Calibri" panose="020F0502020204030204" pitchFamily="34" charset="0"/>
                        </a:rPr>
                        <a:t>nfStatus</a:t>
                      </a:r>
                      <a:endParaRPr lang="en-US" sz="1200" b="0" i="0" u="none" strike="noStrike" dirty="0">
                        <a:solidFill>
                          <a:schemeClr val="tx1"/>
                        </a:solidFill>
                        <a:effectLst/>
                        <a:latin typeface="Calibri" panose="020F050202020403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t"/>
                      <a:r>
                        <a:rPr lang="en-US" sz="1200" b="0" i="0" u="none" strike="noStrike" dirty="0">
                          <a:solidFill>
                            <a:schemeClr val="tx1"/>
                          </a:solidFill>
                          <a:effectLst/>
                          <a:latin typeface="Calibri" panose="020F0502020204030204" pitchFamily="34" charset="0"/>
                        </a:rPr>
                        <a:t>M</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200" b="0" i="0" u="none" strike="noStrike" dirty="0">
                          <a:solidFill>
                            <a:schemeClr val="tx1"/>
                          </a:solidFill>
                          <a:effectLst/>
                          <a:latin typeface="Calibri" panose="020F0502020204030204" pitchFamily="34" charset="0"/>
                        </a:rPr>
                        <a:t>string</a:t>
                      </a:r>
                    </a:p>
                    <a:p>
                      <a:pPr algn="l" fontAlgn="t"/>
                      <a:endParaRPr lang="en-US" sz="1200" b="0" i="0" u="none" strike="noStrike" dirty="0">
                        <a:solidFill>
                          <a:schemeClr val="tx1"/>
                        </a:solidFill>
                        <a:effectLst/>
                        <a:latin typeface="Calibri" panose="020F050202020403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a:solidFill>
                            <a:schemeClr val="tx1"/>
                          </a:solidFill>
                          <a:effectLst/>
                          <a:latin typeface="Calibri" panose="020F0502020204030204" pitchFamily="34" charset="0"/>
                        </a:rPr>
                        <a:t>Active</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100" b="0" i="0" u="none" strike="noStrike" dirty="0">
                          <a:solidFill>
                            <a:schemeClr val="tx1"/>
                          </a:solidFill>
                          <a:effectLst/>
                          <a:latin typeface="Calibri" panose="020F0502020204030204" pitchFamily="34" charset="0"/>
                        </a:rPr>
                        <a:t>Used to report on VF status, both to indicate success/failure of start/stop/prepare to terminate events, but also to allow VF to request termination after unrecoverable errors.</a:t>
                      </a:r>
                      <a:br>
                        <a:rPr lang="en-US" sz="1100" b="0" i="0" u="none" strike="noStrike" dirty="0">
                          <a:solidFill>
                            <a:schemeClr val="tx1"/>
                          </a:solidFill>
                          <a:effectLst/>
                          <a:latin typeface="Calibri" panose="020F0502020204030204" pitchFamily="34" charset="0"/>
                        </a:rPr>
                      </a:br>
                      <a:r>
                        <a:rPr lang="en-US" sz="1100" b="0" i="0" u="none" strike="noStrike" dirty="0">
                          <a:solidFill>
                            <a:schemeClr val="tx1"/>
                          </a:solidFill>
                          <a:effectLst/>
                          <a:latin typeface="Calibri" panose="020F0502020204030204" pitchFamily="34" charset="0"/>
                        </a:rPr>
                        <a:t>Enumeration; valid values are</a:t>
                      </a:r>
                      <a:br>
                        <a:rPr lang="en-US" sz="1100" b="0" i="0" u="none" strike="noStrike" dirty="0">
                          <a:solidFill>
                            <a:schemeClr val="tx1"/>
                          </a:solidFill>
                          <a:effectLst/>
                          <a:latin typeface="Calibri" panose="020F0502020204030204" pitchFamily="34" charset="0"/>
                        </a:rPr>
                      </a:br>
                      <a:r>
                        <a:rPr lang="en-US" sz="1100" b="0" i="0" u="none" strike="noStrike" dirty="0">
                          <a:solidFill>
                            <a:schemeClr val="tx1"/>
                          </a:solidFill>
                          <a:effectLst/>
                          <a:latin typeface="Calibri" panose="020F0502020204030204" pitchFamily="34" charset="0"/>
                        </a:rPr>
                        <a:t>- Idle</a:t>
                      </a:r>
                      <a:br>
                        <a:rPr lang="en-US" sz="1100" b="0" i="0" u="none" strike="noStrike" dirty="0">
                          <a:solidFill>
                            <a:schemeClr val="tx1"/>
                          </a:solidFill>
                          <a:effectLst/>
                          <a:latin typeface="Calibri" panose="020F0502020204030204" pitchFamily="34" charset="0"/>
                        </a:rPr>
                      </a:br>
                      <a:r>
                        <a:rPr lang="en-US" sz="1100" b="0" i="0" u="none" strike="noStrike" dirty="0">
                          <a:solidFill>
                            <a:schemeClr val="tx1"/>
                          </a:solidFill>
                          <a:effectLst/>
                          <a:latin typeface="Calibri" panose="020F0502020204030204" pitchFamily="34" charset="0"/>
                        </a:rPr>
                        <a:t>- Active</a:t>
                      </a:r>
                      <a:br>
                        <a:rPr lang="en-US" sz="1100" b="0" i="0" u="none" strike="noStrike" dirty="0">
                          <a:solidFill>
                            <a:schemeClr val="tx1"/>
                          </a:solidFill>
                          <a:effectLst/>
                          <a:latin typeface="Calibri" panose="020F0502020204030204" pitchFamily="34" charset="0"/>
                        </a:rPr>
                      </a:br>
                      <a:r>
                        <a:rPr lang="en-US" sz="1100" b="0" i="0" u="none" strike="noStrike" dirty="0">
                          <a:solidFill>
                            <a:schemeClr val="tx1"/>
                          </a:solidFill>
                          <a:effectLst/>
                          <a:latin typeface="Calibri" panose="020F0502020204030204" pitchFamily="34" charset="0"/>
                        </a:rPr>
                        <a:t>- Preparing to terminate</a:t>
                      </a:r>
                      <a:br>
                        <a:rPr lang="en-US" sz="1100" b="0" i="0" u="none" strike="noStrike" dirty="0">
                          <a:solidFill>
                            <a:schemeClr val="tx1"/>
                          </a:solidFill>
                          <a:effectLst/>
                          <a:latin typeface="Calibri" panose="020F0502020204030204" pitchFamily="34" charset="0"/>
                        </a:rPr>
                      </a:br>
                      <a:r>
                        <a:rPr lang="en-US" sz="1100" b="0" i="0" u="none" strike="noStrike" dirty="0">
                          <a:solidFill>
                            <a:schemeClr val="tx1"/>
                          </a:solidFill>
                          <a:effectLst/>
                          <a:latin typeface="Calibri" panose="020F0502020204030204" pitchFamily="34" charset="0"/>
                        </a:rPr>
                        <a:t>'- Ready to terminate</a:t>
                      </a:r>
                      <a:br>
                        <a:rPr lang="en-US" sz="1100" b="0" i="0" u="none" strike="noStrike" dirty="0">
                          <a:solidFill>
                            <a:schemeClr val="tx1"/>
                          </a:solidFill>
                          <a:effectLst/>
                          <a:latin typeface="Calibri" panose="020F0502020204030204" pitchFamily="34" charset="0"/>
                        </a:rPr>
                      </a:br>
                      <a:r>
                        <a:rPr lang="en-US" sz="1100" b="0" i="0" u="none" strike="noStrike" dirty="0">
                          <a:solidFill>
                            <a:schemeClr val="tx1"/>
                          </a:solidFill>
                          <a:effectLst/>
                          <a:latin typeface="Calibri" panose="020F0502020204030204" pitchFamily="34" charset="0"/>
                        </a:rPr>
                        <a:t>- Requesting termination</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72824258"/>
                  </a:ext>
                </a:extLst>
              </a:tr>
            </a:tbl>
          </a:graphicData>
        </a:graphic>
      </p:graphicFrame>
    </p:spTree>
    <p:extLst>
      <p:ext uri="{BB962C8B-B14F-4D97-AF65-F5344CB8AC3E}">
        <p14:creationId xmlns:p14="http://schemas.microsoft.com/office/powerpoint/2010/main" val="24950579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1" y="1"/>
            <a:ext cx="11650132" cy="971508"/>
          </a:xfrm>
          <a:prstGeom prst="rect">
            <a:avLst/>
          </a:prstGeom>
        </p:spPr>
        <p:txBody>
          <a:bodyPr anchor="t">
            <a:normAutofit/>
          </a:bodyPr>
          <a:lstStyle/>
          <a:p>
            <a:pPr marL="0" indent="0">
              <a:buNone/>
            </a:pPr>
            <a:r>
              <a:rPr lang="en-US" sz="3200" dirty="0">
                <a:solidFill>
                  <a:schemeClr val="bg2"/>
                </a:solidFill>
              </a:rPr>
              <a:t>fault Event </a:t>
            </a:r>
            <a:r>
              <a:rPr lang="en-US" sz="3200" dirty="0" err="1">
                <a:solidFill>
                  <a:schemeClr val="bg2"/>
                </a:solidFill>
              </a:rPr>
              <a:t>faultFields</a:t>
            </a:r>
            <a:r>
              <a:rPr lang="en-US" sz="3200" dirty="0">
                <a:solidFill>
                  <a:schemeClr val="bg2"/>
                </a:solidFill>
              </a:rPr>
              <a:t> example continued</a:t>
            </a:r>
          </a:p>
        </p:txBody>
      </p:sp>
      <p:sp>
        <p:nvSpPr>
          <p:cNvPr id="3" name="TextBox 2">
            <a:extLst>
              <a:ext uri="{FF2B5EF4-FFF2-40B4-BE49-F238E27FC236}">
                <a16:creationId xmlns:a16="http://schemas.microsoft.com/office/drawing/2014/main" id="{1AA8F999-DDB6-4662-A342-24CEEE0A34E5}"/>
              </a:ext>
            </a:extLst>
          </p:cNvPr>
          <p:cNvSpPr txBox="1"/>
          <p:nvPr/>
        </p:nvSpPr>
        <p:spPr>
          <a:xfrm>
            <a:off x="480442" y="1517225"/>
            <a:ext cx="10912305" cy="379656"/>
          </a:xfrm>
          <a:prstGeom prst="rect">
            <a:avLst/>
          </a:prstGeom>
          <a:noFill/>
        </p:spPr>
        <p:txBody>
          <a:bodyPr wrap="square" rtlCol="0">
            <a:spAutoFit/>
          </a:bodyPr>
          <a:lstStyle/>
          <a:p>
            <a:pPr>
              <a:spcAft>
                <a:spcPts val="533"/>
              </a:spcAft>
            </a:pPr>
            <a:endParaRPr lang="en-US" sz="1867" b="1"/>
          </a:p>
        </p:txBody>
      </p:sp>
      <p:graphicFrame>
        <p:nvGraphicFramePr>
          <p:cNvPr id="2" name="Table 1">
            <a:extLst>
              <a:ext uri="{FF2B5EF4-FFF2-40B4-BE49-F238E27FC236}">
                <a16:creationId xmlns:a16="http://schemas.microsoft.com/office/drawing/2014/main" id="{F60787D7-B6D1-4336-BDA3-EED92EDFBC5C}"/>
              </a:ext>
            </a:extLst>
          </p:cNvPr>
          <p:cNvGraphicFramePr>
            <a:graphicFrameLocks noGrp="1"/>
          </p:cNvGraphicFramePr>
          <p:nvPr>
            <p:extLst>
              <p:ext uri="{D42A27DB-BD31-4B8C-83A1-F6EECF244321}">
                <p14:modId xmlns:p14="http://schemas.microsoft.com/office/powerpoint/2010/main" val="3014791664"/>
              </p:ext>
            </p:extLst>
          </p:nvPr>
        </p:nvGraphicFramePr>
        <p:xfrm>
          <a:off x="0" y="971509"/>
          <a:ext cx="12078587" cy="2763520"/>
        </p:xfrm>
        <a:graphic>
          <a:graphicData uri="http://schemas.openxmlformats.org/drawingml/2006/table">
            <a:tbl>
              <a:tblPr firstRow="1" firstCol="1" bandRow="1"/>
              <a:tblGrid>
                <a:gridCol w="2929226">
                  <a:extLst>
                    <a:ext uri="{9D8B030D-6E8A-4147-A177-3AD203B41FA5}">
                      <a16:colId xmlns:a16="http://schemas.microsoft.com/office/drawing/2014/main" val="1886627326"/>
                    </a:ext>
                  </a:extLst>
                </a:gridCol>
                <a:gridCol w="817167">
                  <a:extLst>
                    <a:ext uri="{9D8B030D-6E8A-4147-A177-3AD203B41FA5}">
                      <a16:colId xmlns:a16="http://schemas.microsoft.com/office/drawing/2014/main" val="1319154706"/>
                    </a:ext>
                  </a:extLst>
                </a:gridCol>
                <a:gridCol w="1232035">
                  <a:extLst>
                    <a:ext uri="{9D8B030D-6E8A-4147-A177-3AD203B41FA5}">
                      <a16:colId xmlns:a16="http://schemas.microsoft.com/office/drawing/2014/main" val="3168418645"/>
                    </a:ext>
                  </a:extLst>
                </a:gridCol>
                <a:gridCol w="2640076">
                  <a:extLst>
                    <a:ext uri="{9D8B030D-6E8A-4147-A177-3AD203B41FA5}">
                      <a16:colId xmlns:a16="http://schemas.microsoft.com/office/drawing/2014/main" val="3598758518"/>
                    </a:ext>
                  </a:extLst>
                </a:gridCol>
                <a:gridCol w="4460083">
                  <a:extLst>
                    <a:ext uri="{9D8B030D-6E8A-4147-A177-3AD203B41FA5}">
                      <a16:colId xmlns:a16="http://schemas.microsoft.com/office/drawing/2014/main" val="132798047"/>
                    </a:ext>
                  </a:extLst>
                </a:gridCol>
              </a:tblGrid>
              <a:tr h="487680">
                <a:tc>
                  <a:txBody>
                    <a:bodyPr/>
                    <a:lstStyle/>
                    <a:p>
                      <a:pPr algn="l" fontAlgn="ctr"/>
                      <a:r>
                        <a:rPr lang="en-US" sz="1600" b="1" i="0" u="none" strike="noStrike" dirty="0">
                          <a:solidFill>
                            <a:schemeClr val="bg1"/>
                          </a:solidFill>
                          <a:effectLst/>
                          <a:latin typeface="Calibri" panose="020F0502020204030204" pitchFamily="34" charset="0"/>
                        </a:rPr>
                        <a:t>Field Name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ctr" fontAlgn="ctr"/>
                      <a:r>
                        <a:rPr lang="en-US" sz="1600" b="1" i="0" u="none" strike="noStrike" dirty="0" err="1">
                          <a:solidFill>
                            <a:schemeClr val="bg1"/>
                          </a:solidFill>
                          <a:effectLst/>
                          <a:latin typeface="Calibri" panose="020F0502020204030204" pitchFamily="34" charset="0"/>
                        </a:rPr>
                        <a:t>Req</a:t>
                      </a:r>
                      <a:r>
                        <a:rPr lang="en-US" sz="1600" b="1" i="0" u="none" strike="noStrike" dirty="0">
                          <a:solidFill>
                            <a:schemeClr val="bg1"/>
                          </a:solidFill>
                          <a:effectLst/>
                          <a:latin typeface="Calibri" panose="020F0502020204030204" pitchFamily="34" charset="0"/>
                        </a:rPr>
                        <a:t>/</a:t>
                      </a:r>
                      <a:r>
                        <a:rPr lang="en-US" sz="1600" b="1" i="0" u="none" strike="noStrike" dirty="0" err="1">
                          <a:solidFill>
                            <a:schemeClr val="bg1"/>
                          </a:solidFill>
                          <a:effectLst/>
                          <a:latin typeface="Calibri" panose="020F0502020204030204" pitchFamily="34" charset="0"/>
                        </a:rPr>
                        <a:t>Opt</a:t>
                      </a:r>
                      <a:endParaRPr lang="en-US" sz="1600" b="1" i="0" u="none" strike="noStrike" dirty="0">
                        <a:solidFill>
                          <a:schemeClr val="bg1"/>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ctr" fontAlgn="ctr"/>
                      <a:r>
                        <a:rPr lang="en-US" sz="1600" b="1" i="0" u="none" strike="noStrike">
                          <a:solidFill>
                            <a:schemeClr val="bg1"/>
                          </a:solidFill>
                          <a:effectLst/>
                          <a:latin typeface="Calibri" panose="020F0502020204030204" pitchFamily="34" charset="0"/>
                        </a:rPr>
                        <a:t>Format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ctr" fontAlgn="ctr"/>
                      <a:r>
                        <a:rPr lang="en-US" sz="1600" b="1" i="0" u="none" strike="noStrike" dirty="0">
                          <a:solidFill>
                            <a:schemeClr val="bg1"/>
                          </a:solidFill>
                          <a:effectLst/>
                          <a:latin typeface="Calibri" panose="020F0502020204030204" pitchFamily="34" charset="0"/>
                        </a:rPr>
                        <a:t>Format Example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l" fontAlgn="ctr"/>
                      <a:r>
                        <a:rPr lang="en-US" sz="1600" b="1" i="0" u="none" strike="noStrike" dirty="0">
                          <a:solidFill>
                            <a:schemeClr val="bg1"/>
                          </a:solidFill>
                          <a:effectLst/>
                          <a:latin typeface="Calibri" panose="020F0502020204030204" pitchFamily="34" charset="0"/>
                        </a:rPr>
                        <a:t>Field Description</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extLst>
                  <a:ext uri="{0D108BD9-81ED-4DB2-BD59-A6C34878D82A}">
                    <a16:rowId xmlns:a16="http://schemas.microsoft.com/office/drawing/2014/main" val="3168213303"/>
                  </a:ext>
                </a:extLst>
              </a:tr>
              <a:tr h="975360">
                <a:tc>
                  <a:txBody>
                    <a:bodyPr/>
                    <a:lstStyle/>
                    <a:p>
                      <a:pPr algn="l" fontAlgn="t"/>
                      <a:r>
                        <a:rPr lang="en-US" sz="1200" b="0" i="0" u="none" strike="noStrike" dirty="0" err="1">
                          <a:solidFill>
                            <a:schemeClr val="tx1"/>
                          </a:solidFill>
                          <a:effectLst/>
                          <a:latin typeface="Calibri" panose="020F0502020204030204" pitchFamily="34" charset="0"/>
                        </a:rPr>
                        <a:t>alarmInterfaceA</a:t>
                      </a:r>
                      <a:endParaRPr lang="en-US" sz="1200" b="0" i="0" u="none" strike="noStrike" dirty="0">
                        <a:solidFill>
                          <a:schemeClr val="tx1"/>
                        </a:solidFill>
                        <a:effectLst/>
                        <a:latin typeface="Calibri" panose="020F050202020403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t"/>
                      <a:r>
                        <a:rPr lang="en-US" sz="1200" b="0" i="0" u="none" strike="noStrike" dirty="0">
                          <a:solidFill>
                            <a:schemeClr val="tx1"/>
                          </a:solidFill>
                          <a:effectLst/>
                          <a:latin typeface="Calibri" panose="020F0502020204030204" pitchFamily="34" charset="0"/>
                        </a:rPr>
                        <a:t>O</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200" b="0" i="0" u="none" strike="noStrike">
                          <a:solidFill>
                            <a:schemeClr val="tx1"/>
                          </a:solidFill>
                          <a:effectLst/>
                          <a:latin typeface="Calibri" panose="020F0502020204030204" pitchFamily="34" charset="0"/>
                        </a:rPr>
                        <a:t>String</a:t>
                      </a:r>
                    </a:p>
                    <a:p>
                      <a:pPr algn="l" fontAlgn="t"/>
                      <a:r>
                        <a:rPr lang="en-US" sz="1200" b="0" i="0" u="none" strike="noStrike">
                          <a:solidFill>
                            <a:schemeClr val="tx1"/>
                          </a:solidFill>
                          <a:effectLst/>
                          <a:latin typeface="Calibri" panose="020F0502020204030204" pitchFamily="34" charset="0"/>
                        </a:rPr>
                        <a:t>Field [ ]</a:t>
                      </a:r>
                      <a:endParaRPr lang="en-US" sz="1200" b="0" i="0" u="none" strike="noStrike" dirty="0">
                        <a:solidFill>
                          <a:schemeClr val="tx1"/>
                        </a:solidFill>
                        <a:effectLst/>
                        <a:latin typeface="Calibri" panose="020F050202020403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a:solidFill>
                            <a:schemeClr val="tx1"/>
                          </a:solidFill>
                          <a:effectLst/>
                          <a:latin typeface="Calibri" panose="020F0502020204030204" pitchFamily="34" charset="0"/>
                        </a:rPr>
                        <a:t>RAP-1/ASIK-1</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n-US" sz="1100" b="0" i="0" u="none" strike="noStrike" dirty="0">
                          <a:solidFill>
                            <a:srgbClr val="000000"/>
                          </a:solidFill>
                          <a:effectLst/>
                          <a:latin typeface="Calibri" panose="020F0502020204030204" pitchFamily="34" charset="0"/>
                        </a:rPr>
                        <a:t>Provide port or channel or interface information when alarm is related with interface faults. Could be card/port, or channel, or interface name.</a:t>
                      </a:r>
                    </a:p>
                    <a:p>
                      <a:pPr algn="l" rtl="0" fontAlgn="ctr"/>
                      <a:br>
                        <a:rPr lang="en-US" sz="1100" b="0" i="0" u="none" strike="noStrike" dirty="0">
                          <a:solidFill>
                            <a:srgbClr val="000000"/>
                          </a:solidFill>
                          <a:effectLst/>
                          <a:latin typeface="Calibri" panose="020F0502020204030204" pitchFamily="34" charset="0"/>
                        </a:rPr>
                      </a:br>
                      <a:r>
                        <a:rPr lang="en-US" sz="1100" b="0" i="0" u="none" strike="noStrike" dirty="0">
                          <a:solidFill>
                            <a:srgbClr val="000000"/>
                          </a:solidFill>
                          <a:effectLst/>
                          <a:latin typeface="Calibri" panose="020F0502020204030204" pitchFamily="34" charset="0"/>
                        </a:rPr>
                        <a:t>-could reflect </a:t>
                      </a:r>
                      <a:r>
                        <a:rPr lang="en-US" sz="1100" b="0" i="0" u="none" strike="noStrike" dirty="0" err="1">
                          <a:solidFill>
                            <a:srgbClr val="000000"/>
                          </a:solidFill>
                          <a:effectLst/>
                          <a:latin typeface="Calibri" panose="020F0502020204030204" pitchFamily="34" charset="0"/>
                        </a:rPr>
                        <a:t>ManagedObject</a:t>
                      </a:r>
                      <a:r>
                        <a:rPr lang="en-US" sz="1100" b="0" i="0" u="none" strike="noStrike" dirty="0">
                          <a:solidFill>
                            <a:srgbClr val="000000"/>
                          </a:solidFill>
                          <a:effectLst/>
                          <a:latin typeface="Calibri" panose="020F0502020204030204" pitchFamily="34" charset="0"/>
                        </a:rPr>
                        <a:t> data</a:t>
                      </a:r>
                      <a:br>
                        <a:rPr lang="en-US" sz="1100" b="0" i="0" u="none" strike="noStrike" dirty="0">
                          <a:solidFill>
                            <a:srgbClr val="000000"/>
                          </a:solidFill>
                          <a:effectLst/>
                          <a:latin typeface="Calibri" panose="020F0502020204030204" pitchFamily="34" charset="0"/>
                        </a:rPr>
                      </a:br>
                      <a:endParaRPr lang="en-US" sz="1100" b="0" i="0" u="none" strike="noStrike" dirty="0">
                        <a:solidFill>
                          <a:srgbClr val="000000"/>
                        </a:solidFill>
                        <a:effectLst/>
                        <a:latin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37182066"/>
                  </a:ext>
                </a:extLst>
              </a:tr>
              <a:tr h="1300480">
                <a:tc>
                  <a:txBody>
                    <a:bodyPr/>
                    <a:lstStyle/>
                    <a:p>
                      <a:pPr algn="l" fontAlgn="t"/>
                      <a:r>
                        <a:rPr lang="en-US" sz="1200" b="0" i="0" u="none" strike="noStrike" dirty="0" err="1">
                          <a:solidFill>
                            <a:schemeClr val="tx1"/>
                          </a:solidFill>
                          <a:effectLst/>
                          <a:latin typeface="Calibri" panose="020F0502020204030204" pitchFamily="34" charset="0"/>
                        </a:rPr>
                        <a:t>alarmAdditionalInformation</a:t>
                      </a:r>
                      <a:endParaRPr lang="en-US" sz="1200" b="0" i="0" u="none" strike="noStrike" dirty="0">
                        <a:solidFill>
                          <a:schemeClr val="tx1"/>
                        </a:solidFill>
                        <a:effectLst/>
                        <a:latin typeface="Calibri" panose="020F050202020403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t"/>
                      <a:r>
                        <a:rPr lang="en-US" sz="1200" b="0" i="0" u="none" strike="noStrike" dirty="0">
                          <a:solidFill>
                            <a:schemeClr val="tx1"/>
                          </a:solidFill>
                          <a:effectLst/>
                          <a:latin typeface="Calibri" panose="020F0502020204030204" pitchFamily="34" charset="0"/>
                        </a:rPr>
                        <a:t>O</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a:solidFill>
                            <a:schemeClr val="tx1"/>
                          </a:solidFill>
                          <a:effectLst/>
                          <a:latin typeface="Calibri" panose="020F0502020204030204" pitchFamily="34" charset="0"/>
                        </a:rPr>
                        <a:t>String</a:t>
                      </a:r>
                    </a:p>
                    <a:p>
                      <a:pPr algn="l" fontAlgn="t"/>
                      <a:r>
                        <a:rPr lang="en-US" sz="1200" b="0" i="0" u="none" strike="noStrike" dirty="0">
                          <a:solidFill>
                            <a:schemeClr val="tx1"/>
                          </a:solidFill>
                          <a:effectLst/>
                          <a:latin typeface="Calibri" panose="020F0502020204030204" pitchFamily="34" charset="0"/>
                        </a:rPr>
                        <a:t>Field [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1200" b="0" i="0" u="none" strike="noStrike" dirty="0" err="1">
                          <a:solidFill>
                            <a:schemeClr val="tx1"/>
                          </a:solidFill>
                          <a:effectLst/>
                          <a:latin typeface="Calibri" panose="020F0502020204030204" pitchFamily="34" charset="0"/>
                        </a:rPr>
                        <a:t>faultId</a:t>
                      </a:r>
                      <a:r>
                        <a:rPr lang="en-US" sz="1200" b="0" i="0" u="none" strike="noStrike" dirty="0">
                          <a:solidFill>
                            <a:schemeClr val="tx1"/>
                          </a:solidFill>
                          <a:effectLst/>
                          <a:latin typeface="Calibri" panose="020F0502020204030204" pitchFamily="34" charset="0"/>
                        </a:rPr>
                        <a:t>, 18xx;</a:t>
                      </a:r>
                    </a:p>
                    <a:p>
                      <a:pPr algn="l" fontAlgn="t"/>
                      <a:r>
                        <a:rPr lang="en-US" sz="1200" b="0" i="0" u="none" strike="noStrike" dirty="0" err="1">
                          <a:solidFill>
                            <a:schemeClr val="tx1"/>
                          </a:solidFill>
                          <a:effectLst/>
                          <a:latin typeface="Calibri" panose="020F0502020204030204" pitchFamily="34" charset="0"/>
                        </a:rPr>
                        <a:t>alarmId</a:t>
                      </a:r>
                      <a:r>
                        <a:rPr lang="en-US" sz="1200" b="0" i="0" u="none" strike="noStrike" dirty="0">
                          <a:solidFill>
                            <a:schemeClr val="tx1"/>
                          </a:solidFill>
                          <a:effectLst/>
                          <a:latin typeface="Calibri" panose="020F0502020204030204" pitchFamily="34" charset="0"/>
                        </a:rPr>
                        <a:t>, 71xx</a:t>
                      </a:r>
                    </a:p>
                    <a:p>
                      <a:pPr algn="l" fontAlgn="t"/>
                      <a:endParaRPr lang="en-US" sz="1200" b="0" i="0" u="none" strike="noStrike" dirty="0">
                        <a:solidFill>
                          <a:schemeClr val="tx1"/>
                        </a:solidFill>
                        <a:effectLst/>
                        <a:latin typeface="Calibri" panose="020F0502020204030204" pitchFamily="34"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n-US" sz="1100" b="0" i="0" u="none" strike="noStrike" dirty="0">
                          <a:solidFill>
                            <a:srgbClr val="000000"/>
                          </a:solidFill>
                          <a:effectLst/>
                          <a:latin typeface="Calibri" panose="020F0502020204030204" pitchFamily="34" charset="0"/>
                        </a:rPr>
                        <a:t>Additional Information related to Alarm, such as Repair Action, Remedy code….May by serialized alarm payload: </a:t>
                      </a:r>
                      <a:r>
                        <a:rPr lang="en-US" sz="1100" b="0" i="0" u="none" strike="noStrike" dirty="0" err="1">
                          <a:solidFill>
                            <a:srgbClr val="000000"/>
                          </a:solidFill>
                          <a:effectLst/>
                          <a:latin typeface="Calibri" panose="020F0502020204030204" pitchFamily="34" charset="0"/>
                        </a:rPr>
                        <a:t>varbind</a:t>
                      </a:r>
                      <a:r>
                        <a:rPr lang="en-US" sz="1100" b="0" i="0" u="none" strike="noStrike" dirty="0">
                          <a:solidFill>
                            <a:srgbClr val="000000"/>
                          </a:solidFill>
                          <a:effectLst/>
                          <a:latin typeface="Calibri" panose="020F0502020204030204" pitchFamily="34" charset="0"/>
                        </a:rPr>
                        <a:t> list, original syslog message, notification parameters, etc. when event is generated via other means, should provide raw detail out of element.</a:t>
                      </a:r>
                      <a:br>
                        <a:rPr lang="en-US" sz="1100" b="0" i="0" u="none" strike="noStrike" dirty="0">
                          <a:solidFill>
                            <a:srgbClr val="000000"/>
                          </a:solidFill>
                          <a:effectLst/>
                          <a:latin typeface="Calibri" panose="020F0502020204030204" pitchFamily="34" charset="0"/>
                        </a:rPr>
                      </a:br>
                      <a:br>
                        <a:rPr lang="en-US" sz="1100" b="0" i="0" u="none" strike="noStrike" dirty="0">
                          <a:solidFill>
                            <a:srgbClr val="000000"/>
                          </a:solidFill>
                          <a:effectLst/>
                          <a:latin typeface="Calibri" panose="020F0502020204030204" pitchFamily="34" charset="0"/>
                        </a:rPr>
                      </a:br>
                      <a:r>
                        <a:rPr lang="en-US" sz="1100" b="0" i="0" u="none" strike="noStrike" dirty="0">
                          <a:solidFill>
                            <a:srgbClr val="000000"/>
                          </a:solidFill>
                          <a:effectLst/>
                          <a:latin typeface="Calibri" panose="020F0502020204030204" pitchFamily="34" charset="0"/>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99389685"/>
                  </a:ext>
                </a:extLst>
              </a:tr>
            </a:tbl>
          </a:graphicData>
        </a:graphic>
      </p:graphicFrame>
    </p:spTree>
    <p:extLst>
      <p:ext uri="{BB962C8B-B14F-4D97-AF65-F5344CB8AC3E}">
        <p14:creationId xmlns:p14="http://schemas.microsoft.com/office/powerpoint/2010/main" val="23634341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5625796"/>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294458D-492B-4EF8-9513-97B5D1C5B670}"/>
              </a:ext>
            </a:extLst>
          </p:cNvPr>
          <p:cNvSpPr>
            <a:spLocks noGrp="1"/>
          </p:cNvSpPr>
          <p:nvPr>
            <p:ph type="sldNum" sz="quarter" idx="11"/>
          </p:nvPr>
        </p:nvSpPr>
        <p:spPr/>
        <p:txBody>
          <a:bodyPr/>
          <a:lstStyle/>
          <a:p>
            <a:fld id="{12CB907E-C602-C34B-93F7-CA9E40714286}" type="slidenum">
              <a:rPr lang="en-US" smtClean="0"/>
              <a:pPr/>
              <a:t>2</a:t>
            </a:fld>
            <a:r>
              <a:rPr lang="en-US"/>
              <a:t> </a:t>
            </a:r>
          </a:p>
        </p:txBody>
      </p:sp>
      <p:sp>
        <p:nvSpPr>
          <p:cNvPr id="3" name="Title 2">
            <a:extLst>
              <a:ext uri="{FF2B5EF4-FFF2-40B4-BE49-F238E27FC236}">
                <a16:creationId xmlns:a16="http://schemas.microsoft.com/office/drawing/2014/main" id="{3CC37AD2-0CFC-41DA-A0A0-0C6890B4B00F}"/>
              </a:ext>
            </a:extLst>
          </p:cNvPr>
          <p:cNvSpPr>
            <a:spLocks noGrp="1"/>
          </p:cNvSpPr>
          <p:nvPr>
            <p:ph type="title"/>
          </p:nvPr>
        </p:nvSpPr>
        <p:spPr/>
        <p:txBody>
          <a:bodyPr>
            <a:normAutofit fontScale="90000"/>
          </a:bodyPr>
          <a:lstStyle/>
          <a:p>
            <a:r>
              <a:rPr lang="en-US" dirty="0">
                <a:solidFill>
                  <a:schemeClr val="bg1"/>
                </a:solidFill>
              </a:rPr>
              <a:t>Overview</a:t>
            </a:r>
          </a:p>
        </p:txBody>
      </p:sp>
      <p:sp>
        <p:nvSpPr>
          <p:cNvPr id="4" name="Content Placeholder 3">
            <a:extLst>
              <a:ext uri="{FF2B5EF4-FFF2-40B4-BE49-F238E27FC236}">
                <a16:creationId xmlns:a16="http://schemas.microsoft.com/office/drawing/2014/main" id="{75473063-3C3E-4856-AB96-C1339CD6CE96}"/>
              </a:ext>
            </a:extLst>
          </p:cNvPr>
          <p:cNvSpPr>
            <a:spLocks noGrp="1"/>
          </p:cNvSpPr>
          <p:nvPr>
            <p:ph sz="quarter" idx="12"/>
          </p:nvPr>
        </p:nvSpPr>
        <p:spPr/>
        <p:txBody>
          <a:bodyPr>
            <a:normAutofit fontScale="92500" lnSpcReduction="20000"/>
          </a:bodyPr>
          <a:lstStyle/>
          <a:p>
            <a:r>
              <a:rPr lang="en-US" dirty="0"/>
              <a:t>Fault Events carry key information about a fault that is occurring</a:t>
            </a:r>
          </a:p>
          <a:p>
            <a:r>
              <a:rPr lang="en-US" dirty="0"/>
              <a:t>Additional Meta Data about the fault needs to be provided to help explain the fault and determine subsequent actions</a:t>
            </a:r>
          </a:p>
          <a:p>
            <a:pPr lvl="1"/>
            <a:r>
              <a:rPr lang="en-US" dirty="0"/>
              <a:t>In legacy RAN products a fault dictionary or fault meta data file was provided by RAN vendors to fill this need</a:t>
            </a:r>
          </a:p>
          <a:p>
            <a:pPr lvl="1"/>
            <a:r>
              <a:rPr lang="en-US" dirty="0"/>
              <a:t>Fields that described the meta data were not necessarily commonly defined across providers</a:t>
            </a:r>
          </a:p>
          <a:p>
            <a:r>
              <a:rPr lang="en-US" dirty="0"/>
              <a:t>In this proposal we identify the fields that a NF could provide and that the YAML registration event can include if the are not already provided in the fault event.</a:t>
            </a:r>
          </a:p>
          <a:p>
            <a:pPr lvl="1"/>
            <a:r>
              <a:rPr lang="en-US" dirty="0"/>
              <a:t>Agree upon a common name for the fields and definition for the fields</a:t>
            </a:r>
          </a:p>
          <a:p>
            <a:pPr lvl="1"/>
            <a:r>
              <a:rPr lang="en-US" dirty="0"/>
              <a:t>Identify which fields are mandatory and which are optional</a:t>
            </a:r>
          </a:p>
          <a:p>
            <a:r>
              <a:rPr lang="en-US" dirty="0"/>
              <a:t>Providing the information in the fault registration record obviates the need for a separate dictionary artifact to be provided</a:t>
            </a:r>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p:txBody>
      </p:sp>
    </p:spTree>
    <p:extLst>
      <p:ext uri="{BB962C8B-B14F-4D97-AF65-F5344CB8AC3E}">
        <p14:creationId xmlns:p14="http://schemas.microsoft.com/office/powerpoint/2010/main" val="13771021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DE9A27B9-8ED7-4164-9E8D-B9EA9E165EAB}"/>
              </a:ext>
            </a:extLst>
          </p:cNvPr>
          <p:cNvGrpSpPr/>
          <p:nvPr/>
        </p:nvGrpSpPr>
        <p:grpSpPr>
          <a:xfrm>
            <a:off x="0" y="-48116"/>
            <a:ext cx="12192000" cy="6906116"/>
            <a:chOff x="-5269" y="-17858"/>
            <a:chExt cx="6863269" cy="8598180"/>
          </a:xfrm>
        </p:grpSpPr>
        <p:sp>
          <p:nvSpPr>
            <p:cNvPr id="5" name="Rectangle 4">
              <a:extLst>
                <a:ext uri="{FF2B5EF4-FFF2-40B4-BE49-F238E27FC236}">
                  <a16:creationId xmlns:a16="http://schemas.microsoft.com/office/drawing/2014/main" id="{8F84F447-B239-48AF-A0DE-ABAC89065DBB}"/>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dirty="0"/>
            </a:p>
          </p:txBody>
        </p:sp>
        <p:sp>
          <p:nvSpPr>
            <p:cNvPr id="6" name="TextBox 5">
              <a:extLst>
                <a:ext uri="{FF2B5EF4-FFF2-40B4-BE49-F238E27FC236}">
                  <a16:creationId xmlns:a16="http://schemas.microsoft.com/office/drawing/2014/main" id="{01BE0BAF-1106-4F8E-88F5-4DD2C586C43F}"/>
                </a:ext>
              </a:extLst>
            </p:cNvPr>
            <p:cNvSpPr txBox="1"/>
            <p:nvPr/>
          </p:nvSpPr>
          <p:spPr>
            <a:xfrm>
              <a:off x="2465184" y="-17858"/>
              <a:ext cx="1933985" cy="517299"/>
            </a:xfrm>
            <a:prstGeom prst="rect">
              <a:avLst/>
            </a:prstGeom>
            <a:noFill/>
          </p:spPr>
          <p:txBody>
            <a:bodyPr wrap="none" rtlCol="0">
              <a:spAutoFit/>
            </a:bodyPr>
            <a:lstStyle/>
            <a:p>
              <a:pPr algn="ctr"/>
              <a:r>
                <a:rPr lang="en-US" sz="2100" dirty="0">
                  <a:solidFill>
                    <a:schemeClr val="bg1"/>
                  </a:solidFill>
                  <a:latin typeface="Nokia Pure Headline" pitchFamily="34" charset="0"/>
                </a:rPr>
                <a:t>FM Meta Data ALARM FIELDS</a:t>
              </a:r>
            </a:p>
          </p:txBody>
        </p:sp>
        <p:sp>
          <p:nvSpPr>
            <p:cNvPr id="7" name="Rectangle 6">
              <a:extLst>
                <a:ext uri="{FF2B5EF4-FFF2-40B4-BE49-F238E27FC236}">
                  <a16:creationId xmlns:a16="http://schemas.microsoft.com/office/drawing/2014/main" id="{106B1339-D921-40C0-BBAC-94CBE8F0174C}"/>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dirty="0"/>
            </a:p>
          </p:txBody>
        </p:sp>
      </p:grpSp>
      <p:graphicFrame>
        <p:nvGraphicFramePr>
          <p:cNvPr id="2" name="Table 1">
            <a:extLst>
              <a:ext uri="{FF2B5EF4-FFF2-40B4-BE49-F238E27FC236}">
                <a16:creationId xmlns:a16="http://schemas.microsoft.com/office/drawing/2014/main" id="{761E8F1A-C775-4655-A741-A5B3B09B5735}"/>
              </a:ext>
            </a:extLst>
          </p:cNvPr>
          <p:cNvGraphicFramePr>
            <a:graphicFrameLocks noGrp="1"/>
          </p:cNvGraphicFramePr>
          <p:nvPr>
            <p:extLst>
              <p:ext uri="{D42A27DB-BD31-4B8C-83A1-F6EECF244321}">
                <p14:modId xmlns:p14="http://schemas.microsoft.com/office/powerpoint/2010/main" val="289980362"/>
              </p:ext>
            </p:extLst>
          </p:nvPr>
        </p:nvGraphicFramePr>
        <p:xfrm>
          <a:off x="85560" y="687000"/>
          <a:ext cx="11975811" cy="5895182"/>
        </p:xfrm>
        <a:graphic>
          <a:graphicData uri="http://schemas.openxmlformats.org/drawingml/2006/table">
            <a:tbl>
              <a:tblPr>
                <a:tableStyleId>{616DA210-FB5B-4158-B5E0-FEB733F419BA}</a:tableStyleId>
              </a:tblPr>
              <a:tblGrid>
                <a:gridCol w="1406342">
                  <a:extLst>
                    <a:ext uri="{9D8B030D-6E8A-4147-A177-3AD203B41FA5}">
                      <a16:colId xmlns:a16="http://schemas.microsoft.com/office/drawing/2014/main" val="105220699"/>
                    </a:ext>
                  </a:extLst>
                </a:gridCol>
                <a:gridCol w="1406342">
                  <a:extLst>
                    <a:ext uri="{9D8B030D-6E8A-4147-A177-3AD203B41FA5}">
                      <a16:colId xmlns:a16="http://schemas.microsoft.com/office/drawing/2014/main" val="40326367"/>
                    </a:ext>
                  </a:extLst>
                </a:gridCol>
                <a:gridCol w="9163127">
                  <a:extLst>
                    <a:ext uri="{9D8B030D-6E8A-4147-A177-3AD203B41FA5}">
                      <a16:colId xmlns:a16="http://schemas.microsoft.com/office/drawing/2014/main" val="4071696957"/>
                    </a:ext>
                  </a:extLst>
                </a:gridCol>
              </a:tblGrid>
              <a:tr h="239392">
                <a:tc>
                  <a:txBody>
                    <a:bodyPr/>
                    <a:lstStyle/>
                    <a:p>
                      <a:pPr marL="0" marR="0" algn="ctr" hangingPunct="0">
                        <a:spcBef>
                          <a:spcPts val="0"/>
                        </a:spcBef>
                        <a:spcAft>
                          <a:spcPts val="0"/>
                        </a:spcAft>
                      </a:pPr>
                      <a:r>
                        <a:rPr lang="en-US" sz="1400" b="1" dirty="0">
                          <a:solidFill>
                            <a:schemeClr val="bg1"/>
                          </a:solidFill>
                          <a:effectLst/>
                          <a:latin typeface="+mn-lt"/>
                          <a:ea typeface="Times New Roman" panose="02020603050405020304" pitchFamily="18" charset="0"/>
                          <a:cs typeface="Times New Roman" panose="02020603050405020304" pitchFamily="18" charset="0"/>
                        </a:rPr>
                        <a:t>DEFINITION FIELD</a:t>
                      </a:r>
                    </a:p>
                  </a:txBody>
                  <a:tcPr marL="13335" marR="51435" marT="0" marB="0">
                    <a:solidFill>
                      <a:srgbClr val="0000CC"/>
                    </a:solidFill>
                  </a:tcPr>
                </a:tc>
                <a:tc>
                  <a:txBody>
                    <a:bodyPr/>
                    <a:lstStyle/>
                    <a:p>
                      <a:pPr marL="0" marR="0" algn="ctr" hangingPunct="0">
                        <a:spcBef>
                          <a:spcPts val="0"/>
                        </a:spcBef>
                        <a:spcAft>
                          <a:spcPts val="0"/>
                        </a:spcAft>
                      </a:pPr>
                      <a:r>
                        <a:rPr lang="en-US" sz="1400" b="1" dirty="0">
                          <a:solidFill>
                            <a:schemeClr val="bg1"/>
                          </a:solidFill>
                          <a:effectLst/>
                          <a:latin typeface="+mn-lt"/>
                          <a:ea typeface="Times New Roman" panose="02020603050405020304" pitchFamily="18" charset="0"/>
                          <a:cs typeface="Times New Roman" panose="02020603050405020304" pitchFamily="18" charset="0"/>
                        </a:rPr>
                        <a:t>Mandatory/Optional</a:t>
                      </a:r>
                    </a:p>
                  </a:txBody>
                  <a:tcPr marL="13335" marR="51435" marT="0" marB="0">
                    <a:solidFill>
                      <a:srgbClr val="0000CC"/>
                    </a:solidFill>
                  </a:tcPr>
                </a:tc>
                <a:tc>
                  <a:txBody>
                    <a:bodyPr/>
                    <a:lstStyle/>
                    <a:p>
                      <a:pPr marL="0" marR="0" algn="ctr" hangingPunct="0">
                        <a:spcBef>
                          <a:spcPts val="0"/>
                        </a:spcBef>
                        <a:spcAft>
                          <a:spcPts val="0"/>
                        </a:spcAft>
                      </a:pPr>
                      <a:r>
                        <a:rPr lang="en-US" sz="1400" b="1" dirty="0">
                          <a:solidFill>
                            <a:schemeClr val="bg1"/>
                          </a:solidFill>
                          <a:effectLst/>
                          <a:latin typeface="+mn-lt"/>
                          <a:ea typeface="Times New Roman" panose="02020603050405020304" pitchFamily="18" charset="0"/>
                          <a:cs typeface="Times New Roman" panose="02020603050405020304" pitchFamily="18" charset="0"/>
                        </a:rPr>
                        <a:t>DESCRIPTION</a:t>
                      </a:r>
                    </a:p>
                  </a:txBody>
                  <a:tcPr marL="13335" marR="51435" marT="0" marB="0">
                    <a:solidFill>
                      <a:srgbClr val="0000CC"/>
                    </a:solidFill>
                  </a:tcPr>
                </a:tc>
                <a:extLst>
                  <a:ext uri="{0D108BD9-81ED-4DB2-BD59-A6C34878D82A}">
                    <a16:rowId xmlns:a16="http://schemas.microsoft.com/office/drawing/2014/main" val="1393962571"/>
                  </a:ext>
                </a:extLst>
              </a:tr>
              <a:tr h="227494">
                <a:tc>
                  <a:txBody>
                    <a:bodyPr/>
                    <a:lstStyle/>
                    <a:p>
                      <a:pPr marL="0" marR="0" hangingPunct="0">
                        <a:spcBef>
                          <a:spcPts val="0"/>
                        </a:spcBef>
                        <a:spcAft>
                          <a:spcPts val="0"/>
                        </a:spcAft>
                      </a:pPr>
                      <a:r>
                        <a:rPr lang="en-GB" sz="1400" dirty="0">
                          <a:effectLst/>
                          <a:latin typeface="+mn-lt"/>
                        </a:rPr>
                        <a:t>Alarm Id</a:t>
                      </a:r>
                      <a:endParaRPr lang="en-US" sz="1400" dirty="0">
                        <a:effectLst/>
                        <a:latin typeface="+mn-lt"/>
                        <a:ea typeface="Times New Roman" panose="02020603050405020304" pitchFamily="18" charset="0"/>
                        <a:cs typeface="Times New Roman" panose="02020603050405020304" pitchFamily="18" charset="0"/>
                      </a:endParaRPr>
                    </a:p>
                  </a:txBody>
                  <a:tcPr marL="13335" marR="51435" marT="0" marB="0"/>
                </a:tc>
                <a:tc>
                  <a:txBody>
                    <a:bodyPr/>
                    <a:lstStyle/>
                    <a:p>
                      <a:pPr marL="0" marR="0" hangingPunct="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O</a:t>
                      </a:r>
                    </a:p>
                  </a:txBody>
                  <a:tcPr marL="13335" marR="51435" marT="0" marB="0"/>
                </a:tc>
                <a:tc>
                  <a:txBody>
                    <a:bodyPr/>
                    <a:lstStyle/>
                    <a:p>
                      <a:pPr marL="0" marR="0" hangingPunct="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Gives the Identifier for the alarm. This is also the Identifier that is used in the VES event so it can be used to associate the event with the definition entry.</a:t>
                      </a:r>
                      <a:r>
                        <a:rPr lang="en-US" sz="1400" dirty="0">
                          <a:solidFill>
                            <a:srgbClr val="FF0000"/>
                          </a:solidFill>
                          <a:effectLst/>
                          <a:latin typeface="+mn-lt"/>
                          <a:ea typeface="Times New Roman" panose="02020603050405020304" pitchFamily="18" charset="0"/>
                          <a:cs typeface="Times New Roman" panose="02020603050405020304" pitchFamily="18" charset="0"/>
                        </a:rPr>
                        <a:t> </a:t>
                      </a:r>
                      <a:endParaRPr lang="en-US" sz="1400" dirty="0">
                        <a:effectLst/>
                        <a:latin typeface="+mn-lt"/>
                        <a:ea typeface="Times New Roman" panose="02020603050405020304" pitchFamily="18" charset="0"/>
                        <a:cs typeface="Times New Roman" panose="02020603050405020304" pitchFamily="18" charset="0"/>
                      </a:endParaRPr>
                    </a:p>
                  </a:txBody>
                  <a:tcPr marL="13335" marR="51435" marT="0" marB="0"/>
                </a:tc>
                <a:extLst>
                  <a:ext uri="{0D108BD9-81ED-4DB2-BD59-A6C34878D82A}">
                    <a16:rowId xmlns:a16="http://schemas.microsoft.com/office/drawing/2014/main" val="2521800782"/>
                  </a:ext>
                </a:extLst>
              </a:tr>
              <a:tr h="478784">
                <a:tc>
                  <a:txBody>
                    <a:bodyPr/>
                    <a:lstStyle/>
                    <a:p>
                      <a:pPr marL="0" marR="0" hangingPunct="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Alarm Name</a:t>
                      </a:r>
                    </a:p>
                  </a:txBody>
                  <a:tcPr marL="13335" marR="51435" marT="0" marB="0"/>
                </a:tc>
                <a:tc>
                  <a:txBody>
                    <a:bodyPr/>
                    <a:lstStyle/>
                    <a:p>
                      <a:pPr marL="0" marR="0" hangingPunct="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M</a:t>
                      </a:r>
                    </a:p>
                  </a:txBody>
                  <a:tcPr marL="13335" marR="51435"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US" sz="1400" dirty="0">
                          <a:effectLst/>
                          <a:latin typeface="+mn-lt"/>
                          <a:ea typeface="Times New Roman" panose="02020603050405020304" pitchFamily="18" charset="0"/>
                          <a:cs typeface="Times New Roman" panose="02020603050405020304" pitchFamily="18" charset="0"/>
                        </a:rPr>
                        <a:t>Alarm Name which will be used in the Event Name. </a:t>
                      </a:r>
                      <a:r>
                        <a:rPr lang="en-US" sz="1400" b="1" dirty="0">
                          <a:effectLst/>
                          <a:latin typeface="+mn-lt"/>
                          <a:ea typeface="Times New Roman" panose="02020603050405020304" pitchFamily="18" charset="0"/>
                          <a:cs typeface="Times New Roman" panose="02020603050405020304" pitchFamily="18" charset="0"/>
                        </a:rPr>
                        <a:t>Note </a:t>
                      </a:r>
                      <a:r>
                        <a:rPr lang="en-US" sz="1400" b="1" i="1" dirty="0">
                          <a:effectLst/>
                          <a:latin typeface="+mn-lt"/>
                          <a:ea typeface="Times New Roman" panose="02020603050405020304" pitchFamily="18" charset="0"/>
                          <a:cs typeface="Times New Roman" panose="02020603050405020304" pitchFamily="18" charset="0"/>
                        </a:rPr>
                        <a:t>this maps to the </a:t>
                      </a:r>
                      <a:r>
                        <a:rPr lang="en-US" sz="1400" b="1" i="1" dirty="0" err="1">
                          <a:effectLst/>
                          <a:latin typeface="+mn-lt"/>
                          <a:ea typeface="Times New Roman" panose="02020603050405020304" pitchFamily="18" charset="0"/>
                          <a:cs typeface="Times New Roman" panose="02020603050405020304" pitchFamily="18" charset="0"/>
                        </a:rPr>
                        <a:t>alarmCondition</a:t>
                      </a:r>
                      <a:r>
                        <a:rPr lang="en-US" sz="1400" b="1" i="1" dirty="0">
                          <a:effectLst/>
                          <a:latin typeface="+mn-lt"/>
                          <a:ea typeface="Times New Roman" panose="02020603050405020304" pitchFamily="18" charset="0"/>
                          <a:cs typeface="Times New Roman" panose="02020603050405020304" pitchFamily="18" charset="0"/>
                        </a:rPr>
                        <a:t> in the VES Fault Event  in </a:t>
                      </a:r>
                      <a:r>
                        <a:rPr lang="en-US" sz="1400" b="1" i="1" dirty="0" err="1">
                          <a:effectLst/>
                          <a:latin typeface="+mn-lt"/>
                          <a:ea typeface="Times New Roman" panose="02020603050405020304" pitchFamily="18" charset="0"/>
                          <a:cs typeface="Times New Roman" panose="02020603050405020304" pitchFamily="18" charset="0"/>
                        </a:rPr>
                        <a:t>faultevent</a:t>
                      </a:r>
                      <a:r>
                        <a:rPr lang="en-US" sz="1400" b="1" i="1" dirty="0">
                          <a:effectLst/>
                          <a:latin typeface="+mn-lt"/>
                          <a:ea typeface="Times New Roman" panose="02020603050405020304" pitchFamily="18" charset="0"/>
                          <a:cs typeface="Times New Roman" panose="02020603050405020304" pitchFamily="18" charset="0"/>
                        </a:rPr>
                        <a:t> fields.</a:t>
                      </a:r>
                      <a:endParaRPr lang="en-US" sz="1400" b="1" dirty="0">
                        <a:effectLst/>
                        <a:latin typeface="+mn-lt"/>
                        <a:ea typeface="Times New Roman" panose="02020603050405020304" pitchFamily="18" charset="0"/>
                        <a:cs typeface="Times New Roman" panose="02020603050405020304" pitchFamily="18" charset="0"/>
                      </a:endParaRPr>
                    </a:p>
                  </a:txBody>
                  <a:tcPr marL="13335" marR="51435" marT="0" marB="0"/>
                </a:tc>
                <a:extLst>
                  <a:ext uri="{0D108BD9-81ED-4DB2-BD59-A6C34878D82A}">
                    <a16:rowId xmlns:a16="http://schemas.microsoft.com/office/drawing/2014/main" val="4048029673"/>
                  </a:ext>
                </a:extLst>
              </a:tr>
              <a:tr h="584758">
                <a:tc>
                  <a:txBody>
                    <a:bodyPr/>
                    <a:lstStyle/>
                    <a:p>
                      <a:pPr marL="0" marR="0" hangingPunct="0">
                        <a:spcBef>
                          <a:spcPts val="0"/>
                        </a:spcBef>
                        <a:spcAft>
                          <a:spcPts val="0"/>
                        </a:spcAft>
                      </a:pPr>
                      <a:r>
                        <a:rPr lang="en-GB" sz="1400" dirty="0">
                          <a:effectLst/>
                          <a:latin typeface="+mn-lt"/>
                        </a:rPr>
                        <a:t>Event Type</a:t>
                      </a:r>
                      <a:endParaRPr lang="en-US" sz="1400" dirty="0">
                        <a:effectLst/>
                        <a:latin typeface="+mn-lt"/>
                        <a:ea typeface="Times New Roman" panose="02020603050405020304" pitchFamily="18" charset="0"/>
                        <a:cs typeface="Times New Roman" panose="02020603050405020304" pitchFamily="18" charset="0"/>
                      </a:endParaRPr>
                    </a:p>
                  </a:txBody>
                  <a:tcPr marL="13335" marR="51435" marT="0" marB="0"/>
                </a:tc>
                <a:tc>
                  <a:txBody>
                    <a:bodyPr/>
                    <a:lstStyle/>
                    <a:p>
                      <a:pPr marL="0" marR="0" hangingPunct="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O</a:t>
                      </a:r>
                    </a:p>
                  </a:txBody>
                  <a:tcPr marL="13335" marR="51435" marT="0" marB="0"/>
                </a:tc>
                <a:tc>
                  <a:txBody>
                    <a:bodyPr/>
                    <a:lstStyle/>
                    <a:p>
                      <a:pPr marL="0" marR="0" hangingPunct="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Indicates the type of alarm. The types are: Communications Alarm, Processing Error Alarm, Environmental Alarm, Quality of Service Alarm, Equipment Alarm, Integrity Violation, Operational Violation, Physical Violation, Security Service or Mechanism Violation, or Time Domain Violation. </a:t>
                      </a:r>
                      <a:r>
                        <a:rPr lang="en-US" sz="1400" b="1" dirty="0">
                          <a:effectLst/>
                          <a:latin typeface="+mn-lt"/>
                          <a:ea typeface="Times New Roman" panose="02020603050405020304" pitchFamily="18" charset="0"/>
                          <a:cs typeface="Times New Roman" panose="02020603050405020304" pitchFamily="18" charset="0"/>
                        </a:rPr>
                        <a:t>Note </a:t>
                      </a:r>
                      <a:r>
                        <a:rPr lang="en-US" sz="1400" b="1" i="1" dirty="0">
                          <a:effectLst/>
                          <a:latin typeface="+mn-lt"/>
                          <a:ea typeface="Times New Roman" panose="02020603050405020304" pitchFamily="18" charset="0"/>
                          <a:cs typeface="Times New Roman" panose="02020603050405020304" pitchFamily="18" charset="0"/>
                        </a:rPr>
                        <a:t>this maps to the </a:t>
                      </a:r>
                      <a:r>
                        <a:rPr lang="en-US" sz="1400" b="1" i="1" dirty="0" err="1">
                          <a:effectLst/>
                          <a:latin typeface="+mn-lt"/>
                          <a:ea typeface="Times New Roman" panose="02020603050405020304" pitchFamily="18" charset="0"/>
                          <a:cs typeface="Times New Roman" panose="02020603050405020304" pitchFamily="18" charset="0"/>
                        </a:rPr>
                        <a:t>eventCategtory</a:t>
                      </a:r>
                      <a:r>
                        <a:rPr lang="en-US" sz="1400" b="1" i="1" dirty="0">
                          <a:effectLst/>
                          <a:latin typeface="+mn-lt"/>
                          <a:ea typeface="Times New Roman" panose="02020603050405020304" pitchFamily="18" charset="0"/>
                          <a:cs typeface="Times New Roman" panose="02020603050405020304" pitchFamily="18" charset="0"/>
                        </a:rPr>
                        <a:t> in the VES Fault Event  in </a:t>
                      </a:r>
                      <a:r>
                        <a:rPr lang="en-US" sz="1400" b="1" i="1" dirty="0" err="1">
                          <a:effectLst/>
                          <a:latin typeface="+mn-lt"/>
                          <a:ea typeface="Times New Roman" panose="02020603050405020304" pitchFamily="18" charset="0"/>
                          <a:cs typeface="Times New Roman" panose="02020603050405020304" pitchFamily="18" charset="0"/>
                        </a:rPr>
                        <a:t>faultevent</a:t>
                      </a:r>
                      <a:r>
                        <a:rPr lang="en-US" sz="1400" b="1" i="1" dirty="0">
                          <a:effectLst/>
                          <a:latin typeface="+mn-lt"/>
                          <a:ea typeface="Times New Roman" panose="02020603050405020304" pitchFamily="18" charset="0"/>
                          <a:cs typeface="Times New Roman" panose="02020603050405020304" pitchFamily="18" charset="0"/>
                        </a:rPr>
                        <a:t> fields</a:t>
                      </a:r>
                      <a:r>
                        <a:rPr lang="en-US" sz="1400" i="1" dirty="0">
                          <a:effectLst/>
                          <a:latin typeface="+mn-lt"/>
                          <a:ea typeface="Times New Roman" panose="02020603050405020304" pitchFamily="18" charset="0"/>
                          <a:cs typeface="Times New Roman" panose="02020603050405020304" pitchFamily="18" charset="0"/>
                        </a:rPr>
                        <a:t>. (Mandatory in 3GPP)</a:t>
                      </a:r>
                    </a:p>
                  </a:txBody>
                  <a:tcPr marL="13335" marR="51435" marT="0" marB="0"/>
                </a:tc>
                <a:extLst>
                  <a:ext uri="{0D108BD9-81ED-4DB2-BD59-A6C34878D82A}">
                    <a16:rowId xmlns:a16="http://schemas.microsoft.com/office/drawing/2014/main" val="1239899462"/>
                  </a:ext>
                </a:extLst>
              </a:tr>
              <a:tr h="303285">
                <a:tc>
                  <a:txBody>
                    <a:bodyPr/>
                    <a:lstStyle/>
                    <a:p>
                      <a:pPr marL="0" marR="0" hangingPunct="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Meaning of Alarm</a:t>
                      </a:r>
                    </a:p>
                  </a:txBody>
                  <a:tcPr marL="13335" marR="51435" marT="0" marB="0"/>
                </a:tc>
                <a:tc>
                  <a:txBody>
                    <a:bodyPr/>
                    <a:lstStyle/>
                    <a:p>
                      <a:pPr marL="0" marR="0" hangingPunct="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M</a:t>
                      </a:r>
                    </a:p>
                  </a:txBody>
                  <a:tcPr marL="13335" marR="51435" marT="0" marB="0"/>
                </a:tc>
                <a:tc>
                  <a:txBody>
                    <a:bodyPr/>
                    <a:lstStyle/>
                    <a:p>
                      <a:pPr marL="0" marR="0" hangingPunct="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Provides a descriptive meaning of the alarm condition. This is intended to be read by an operator  to give an idea of what happened.</a:t>
                      </a:r>
                    </a:p>
                  </a:txBody>
                  <a:tcPr marL="13335" marR="51435" marT="0" marB="0"/>
                </a:tc>
                <a:extLst>
                  <a:ext uri="{0D108BD9-81ED-4DB2-BD59-A6C34878D82A}">
                    <a16:rowId xmlns:a16="http://schemas.microsoft.com/office/drawing/2014/main" val="2923133934"/>
                  </a:ext>
                </a:extLst>
              </a:tr>
              <a:tr h="498269">
                <a:tc>
                  <a:txBody>
                    <a:bodyPr/>
                    <a:lstStyle/>
                    <a:p>
                      <a:pPr marL="0" marR="0" hangingPunct="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Effect of Alarm</a:t>
                      </a:r>
                    </a:p>
                  </a:txBody>
                  <a:tcPr marL="13335" marR="51435" marT="0" marB="0"/>
                </a:tc>
                <a:tc>
                  <a:txBody>
                    <a:bodyPr/>
                    <a:lstStyle/>
                    <a:p>
                      <a:pPr marL="0" marR="0" hangingPunct="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M</a:t>
                      </a:r>
                    </a:p>
                  </a:txBody>
                  <a:tcPr marL="13335" marR="51435" marT="0" marB="0"/>
                </a:tc>
                <a:tc>
                  <a:txBody>
                    <a:bodyPr/>
                    <a:lstStyle/>
                    <a:p>
                      <a:pPr marL="0" marR="0" hangingPunct="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Provides a description of the consequence of the alarm condition. When this alarm condition occurs. This is intended to be read by an operator to give a sense of the effects, consequences, and other impacted areas of the system.</a:t>
                      </a:r>
                    </a:p>
                  </a:txBody>
                  <a:tcPr marL="13335" marR="51435" marT="0" marB="0"/>
                </a:tc>
                <a:extLst>
                  <a:ext uri="{0D108BD9-81ED-4DB2-BD59-A6C34878D82A}">
                    <a16:rowId xmlns:a16="http://schemas.microsoft.com/office/drawing/2014/main" val="1637063918"/>
                  </a:ext>
                </a:extLst>
              </a:tr>
              <a:tr h="478784">
                <a:tc>
                  <a:txBody>
                    <a:bodyPr/>
                    <a:lstStyle/>
                    <a:p>
                      <a:pPr marL="0" marR="0" hangingPunct="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Managed Object(s)</a:t>
                      </a:r>
                    </a:p>
                  </a:txBody>
                  <a:tcPr marL="13335" marR="51435" marT="0" marB="0"/>
                </a:tc>
                <a:tc>
                  <a:txBody>
                    <a:bodyPr/>
                    <a:lstStyle/>
                    <a:p>
                      <a:pPr marL="0" marR="0" hangingPunct="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M</a:t>
                      </a:r>
                    </a:p>
                  </a:txBody>
                  <a:tcPr marL="13335" marR="51435" marT="0" marB="0"/>
                </a:tc>
                <a:tc>
                  <a:txBody>
                    <a:bodyPr/>
                    <a:lstStyle/>
                    <a:p>
                      <a:pPr marL="0" marR="0" hangingPunct="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Managed object (MO) associated with this Alarm. </a:t>
                      </a:r>
                      <a:r>
                        <a:rPr lang="en-US" sz="1400" b="1" dirty="0">
                          <a:effectLst/>
                          <a:latin typeface="+mn-lt"/>
                          <a:ea typeface="Times New Roman" panose="02020603050405020304" pitchFamily="18" charset="0"/>
                          <a:cs typeface="Times New Roman" panose="02020603050405020304" pitchFamily="18" charset="0"/>
                        </a:rPr>
                        <a:t>Note </a:t>
                      </a:r>
                      <a:r>
                        <a:rPr lang="en-US" sz="1400" b="1" i="1" dirty="0">
                          <a:effectLst/>
                          <a:latin typeface="+mn-lt"/>
                          <a:ea typeface="Times New Roman" panose="02020603050405020304" pitchFamily="18" charset="0"/>
                          <a:cs typeface="Times New Roman" panose="02020603050405020304" pitchFamily="18" charset="0"/>
                        </a:rPr>
                        <a:t>this maps to the </a:t>
                      </a:r>
                      <a:r>
                        <a:rPr lang="en-US" sz="1400" b="1" i="1" dirty="0" err="1">
                          <a:effectLst/>
                          <a:latin typeface="+mn-lt"/>
                          <a:ea typeface="Times New Roman" panose="02020603050405020304" pitchFamily="18" charset="0"/>
                          <a:cs typeface="Times New Roman" panose="02020603050405020304" pitchFamily="18" charset="0"/>
                        </a:rPr>
                        <a:t>eventSourceType</a:t>
                      </a:r>
                      <a:r>
                        <a:rPr lang="en-US" sz="1400" b="1" i="1" dirty="0">
                          <a:effectLst/>
                          <a:latin typeface="+mn-lt"/>
                          <a:ea typeface="Times New Roman" panose="02020603050405020304" pitchFamily="18" charset="0"/>
                          <a:cs typeface="Times New Roman" panose="02020603050405020304" pitchFamily="18" charset="0"/>
                        </a:rPr>
                        <a:t> in the VES Fault Event  in </a:t>
                      </a:r>
                      <a:r>
                        <a:rPr lang="en-US" sz="1400" b="1" i="1" dirty="0" err="1">
                          <a:effectLst/>
                          <a:latin typeface="+mn-lt"/>
                          <a:ea typeface="Times New Roman" panose="02020603050405020304" pitchFamily="18" charset="0"/>
                          <a:cs typeface="Times New Roman" panose="02020603050405020304" pitchFamily="18" charset="0"/>
                        </a:rPr>
                        <a:t>faultevent</a:t>
                      </a:r>
                      <a:r>
                        <a:rPr lang="en-US" sz="1400" b="1" i="1" dirty="0">
                          <a:effectLst/>
                          <a:latin typeface="+mn-lt"/>
                          <a:ea typeface="Times New Roman" panose="02020603050405020304" pitchFamily="18" charset="0"/>
                          <a:cs typeface="Times New Roman" panose="02020603050405020304" pitchFamily="18" charset="0"/>
                        </a:rPr>
                        <a:t> fields.</a:t>
                      </a:r>
                      <a:endParaRPr lang="en-US" sz="1400" b="1" dirty="0">
                        <a:effectLst/>
                        <a:latin typeface="+mn-lt"/>
                        <a:ea typeface="Times New Roman" panose="02020603050405020304" pitchFamily="18" charset="0"/>
                        <a:cs typeface="Times New Roman" panose="02020603050405020304" pitchFamily="18" charset="0"/>
                      </a:endParaRPr>
                    </a:p>
                  </a:txBody>
                  <a:tcPr marL="13335" marR="51435" marT="0" marB="0"/>
                </a:tc>
                <a:extLst>
                  <a:ext uri="{0D108BD9-81ED-4DB2-BD59-A6C34878D82A}">
                    <a16:rowId xmlns:a16="http://schemas.microsoft.com/office/drawing/2014/main" val="4219861184"/>
                  </a:ext>
                </a:extLst>
              </a:tr>
              <a:tr h="442673">
                <a:tc>
                  <a:txBody>
                    <a:bodyPr/>
                    <a:lstStyle/>
                    <a:p>
                      <a:pPr marL="0" marR="0" hangingPunct="0">
                        <a:spcBef>
                          <a:spcPts val="0"/>
                        </a:spcBef>
                        <a:spcAft>
                          <a:spcPts val="0"/>
                        </a:spcAft>
                      </a:pPr>
                      <a:r>
                        <a:rPr lang="en-GB" sz="1400" dirty="0">
                          <a:effectLst/>
                          <a:latin typeface="+mn-lt"/>
                        </a:rPr>
                        <a:t>Probable Cause</a:t>
                      </a:r>
                      <a:endParaRPr lang="en-US" sz="1400" dirty="0">
                        <a:effectLst/>
                        <a:latin typeface="+mn-lt"/>
                        <a:ea typeface="Times New Roman" panose="02020603050405020304" pitchFamily="18" charset="0"/>
                        <a:cs typeface="Times New Roman" panose="02020603050405020304" pitchFamily="18" charset="0"/>
                      </a:endParaRPr>
                    </a:p>
                  </a:txBody>
                  <a:tcPr marL="13335" marR="51435" marT="0" marB="0"/>
                </a:tc>
                <a:tc>
                  <a:txBody>
                    <a:bodyPr/>
                    <a:lstStyle/>
                    <a:p>
                      <a:pPr marL="0" marR="0" hangingPunct="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O</a:t>
                      </a:r>
                    </a:p>
                  </a:txBody>
                  <a:tcPr marL="13335" marR="51435" marT="0" marB="0"/>
                </a:tc>
                <a:tc>
                  <a:txBody>
                    <a:bodyPr/>
                    <a:lstStyle/>
                    <a:p>
                      <a:pPr marL="0" marR="0" hangingPunct="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Provides the probable cause qualifier for the alarm. Probable causes are found in 3GPP TS 32.111 Annex B drawn from ITU-T M.3100 and </a:t>
                      </a:r>
                      <a:r>
                        <a:rPr lang="en-GB" sz="1400" kern="1200" dirty="0">
                          <a:solidFill>
                            <a:schemeClr val="tx1"/>
                          </a:solidFill>
                          <a:effectLst/>
                          <a:latin typeface="+mn-lt"/>
                          <a:ea typeface="+mn-ea"/>
                          <a:cs typeface="+mn-cs"/>
                        </a:rPr>
                        <a:t>from ITU-T Recommendation X.721, X.733, and X.736</a:t>
                      </a:r>
                      <a:endParaRPr lang="en-US" sz="1400" dirty="0">
                        <a:effectLst/>
                        <a:latin typeface="+mn-lt"/>
                        <a:ea typeface="Times New Roman" panose="02020603050405020304" pitchFamily="18" charset="0"/>
                        <a:cs typeface="Times New Roman" panose="02020603050405020304" pitchFamily="18" charset="0"/>
                      </a:endParaRPr>
                    </a:p>
                  </a:txBody>
                  <a:tcPr marL="13335" marR="51435" marT="0" marB="0"/>
                </a:tc>
                <a:extLst>
                  <a:ext uri="{0D108BD9-81ED-4DB2-BD59-A6C34878D82A}">
                    <a16:rowId xmlns:a16="http://schemas.microsoft.com/office/drawing/2014/main" val="1845260433"/>
                  </a:ext>
                </a:extLst>
              </a:tr>
              <a:tr h="239392">
                <a:tc>
                  <a:txBody>
                    <a:bodyPr/>
                    <a:lstStyle/>
                    <a:p>
                      <a:pPr marL="0" marR="0" hangingPunct="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Probable Cause Number</a:t>
                      </a:r>
                    </a:p>
                  </a:txBody>
                  <a:tcPr marL="13335" marR="51435" marT="0" marB="0"/>
                </a:tc>
                <a:tc>
                  <a:txBody>
                    <a:bodyPr/>
                    <a:lstStyle/>
                    <a:p>
                      <a:pPr marL="0" marR="0" hangingPunct="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O</a:t>
                      </a:r>
                    </a:p>
                  </a:txBody>
                  <a:tcPr marL="13335" marR="51435" marT="0" marB="0"/>
                </a:tc>
                <a:tc>
                  <a:txBody>
                    <a:bodyPr/>
                    <a:lstStyle/>
                    <a:p>
                      <a:pPr marL="0" marR="0" hangingPunct="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Probable Cause Number the numeric value associated with the Probable Cause</a:t>
                      </a:r>
                    </a:p>
                  </a:txBody>
                  <a:tcPr marL="13335" marR="51435" marT="0" marB="0"/>
                </a:tc>
                <a:extLst>
                  <a:ext uri="{0D108BD9-81ED-4DB2-BD59-A6C34878D82A}">
                    <a16:rowId xmlns:a16="http://schemas.microsoft.com/office/drawing/2014/main" val="1741705248"/>
                  </a:ext>
                </a:extLst>
              </a:tr>
              <a:tr h="478784">
                <a:tc>
                  <a:txBody>
                    <a:bodyPr/>
                    <a:lstStyle/>
                    <a:p>
                      <a:pPr marL="0" marR="0" hangingPunct="0">
                        <a:spcBef>
                          <a:spcPts val="0"/>
                        </a:spcBef>
                        <a:spcAft>
                          <a:spcPts val="0"/>
                        </a:spcAft>
                      </a:pPr>
                      <a:r>
                        <a:rPr lang="en-GB" sz="1400" dirty="0">
                          <a:effectLst/>
                          <a:latin typeface="+mn-lt"/>
                        </a:rPr>
                        <a:t>Proposed Repair Actions</a:t>
                      </a:r>
                      <a:endParaRPr lang="en-US" sz="1400" dirty="0">
                        <a:effectLst/>
                        <a:latin typeface="+mn-lt"/>
                        <a:ea typeface="Times New Roman" panose="02020603050405020304" pitchFamily="18" charset="0"/>
                        <a:cs typeface="Times New Roman" panose="02020603050405020304" pitchFamily="18" charset="0"/>
                      </a:endParaRPr>
                    </a:p>
                  </a:txBody>
                  <a:tcPr marL="13335" marR="51435" marT="0" marB="0"/>
                </a:tc>
                <a:tc>
                  <a:txBody>
                    <a:bodyPr/>
                    <a:lstStyle/>
                    <a:p>
                      <a:pPr marL="0" marR="0" hangingPunct="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M</a:t>
                      </a:r>
                    </a:p>
                  </a:txBody>
                  <a:tcPr marL="13335" marR="51435" marT="0" marB="0"/>
                </a:tc>
                <a:tc>
                  <a:txBody>
                    <a:bodyPr/>
                    <a:lstStyle/>
                    <a:p>
                      <a:pPr marL="0" marR="0" hangingPunct="0">
                        <a:spcBef>
                          <a:spcPts val="0"/>
                        </a:spcBef>
                        <a:spcAft>
                          <a:spcPts val="0"/>
                        </a:spcAft>
                      </a:pPr>
                      <a:r>
                        <a:rPr lang="en-GB" sz="1400" dirty="0">
                          <a:effectLst/>
                          <a:latin typeface="+mn-lt"/>
                          <a:ea typeface="Times New Roman" panose="02020603050405020304" pitchFamily="18" charset="0"/>
                          <a:cs typeface="Arial" panose="020B0604020202020204" pitchFamily="34" charset="0"/>
                        </a:rPr>
                        <a:t>It indicates instructions for proposed repair actions. These are defined in ITU-T Recommendation X.733 clause 8.1.2.12.  This is required already in the YAML registration record for a fault event.</a:t>
                      </a:r>
                      <a:endParaRPr lang="en-US" sz="1400" dirty="0">
                        <a:effectLst/>
                        <a:latin typeface="+mn-lt"/>
                        <a:ea typeface="Times New Roman" panose="02020603050405020304" pitchFamily="18" charset="0"/>
                        <a:cs typeface="Times New Roman" panose="02020603050405020304" pitchFamily="18" charset="0"/>
                      </a:endParaRPr>
                    </a:p>
                  </a:txBody>
                  <a:tcPr marL="13335" marR="13335" marT="0" marB="0"/>
                </a:tc>
                <a:extLst>
                  <a:ext uri="{0D108BD9-81ED-4DB2-BD59-A6C34878D82A}">
                    <a16:rowId xmlns:a16="http://schemas.microsoft.com/office/drawing/2014/main" val="3347277842"/>
                  </a:ext>
                </a:extLst>
              </a:tr>
              <a:tr h="239392">
                <a:tc>
                  <a:txBody>
                    <a:bodyPr/>
                    <a:lstStyle/>
                    <a:p>
                      <a:pPr marL="0" marR="0" hangingPunct="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Clearing Type</a:t>
                      </a:r>
                    </a:p>
                  </a:txBody>
                  <a:tcPr marL="13335" marR="51435" marT="0" marB="0"/>
                </a:tc>
                <a:tc>
                  <a:txBody>
                    <a:bodyPr/>
                    <a:lstStyle/>
                    <a:p>
                      <a:pPr marL="0" marR="0" hangingPunct="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M</a:t>
                      </a:r>
                    </a:p>
                  </a:txBody>
                  <a:tcPr marL="13335" marR="51435" marT="0" marB="0"/>
                </a:tc>
                <a:tc>
                  <a:txBody>
                    <a:bodyPr/>
                    <a:lstStyle/>
                    <a:p>
                      <a:pPr marL="0" marR="0" hangingPunct="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Indicates whether the alarm is automatically or manually cleared</a:t>
                      </a:r>
                    </a:p>
                  </a:txBody>
                  <a:tcPr marL="13335" marR="13335" marT="0" marB="0"/>
                </a:tc>
                <a:extLst>
                  <a:ext uri="{0D108BD9-81ED-4DB2-BD59-A6C34878D82A}">
                    <a16:rowId xmlns:a16="http://schemas.microsoft.com/office/drawing/2014/main" val="3668577369"/>
                  </a:ext>
                </a:extLst>
              </a:tr>
              <a:tr h="239392">
                <a:tc>
                  <a:txBody>
                    <a:bodyPr/>
                    <a:lstStyle/>
                    <a:p>
                      <a:pPr marL="0" marR="0" hangingPunct="0">
                        <a:spcBef>
                          <a:spcPts val="0"/>
                        </a:spcBef>
                        <a:spcAft>
                          <a:spcPts val="0"/>
                        </a:spcAft>
                      </a:pPr>
                      <a:r>
                        <a:rPr lang="en-GB" sz="1400" dirty="0">
                          <a:effectLst/>
                          <a:latin typeface="+mn-lt"/>
                        </a:rPr>
                        <a:t>Additional Text</a:t>
                      </a:r>
                      <a:endParaRPr lang="en-US" sz="1400" dirty="0">
                        <a:effectLst/>
                        <a:latin typeface="+mn-lt"/>
                        <a:ea typeface="Times New Roman" panose="02020603050405020304" pitchFamily="18" charset="0"/>
                        <a:cs typeface="Times New Roman" panose="02020603050405020304" pitchFamily="18" charset="0"/>
                      </a:endParaRPr>
                    </a:p>
                  </a:txBody>
                  <a:tcPr marL="13335" marR="51435" marT="0" marB="0"/>
                </a:tc>
                <a:tc>
                  <a:txBody>
                    <a:bodyPr/>
                    <a:lstStyle/>
                    <a:p>
                      <a:pPr marL="0" marR="0" hangingPunct="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O</a:t>
                      </a:r>
                    </a:p>
                  </a:txBody>
                  <a:tcPr marL="13335" marR="51435" marT="0" marB="0"/>
                </a:tc>
                <a:tc>
                  <a:txBody>
                    <a:bodyPr/>
                    <a:lstStyle/>
                    <a:p>
                      <a:pPr marL="0" marR="0" hangingPunct="0">
                        <a:spcBef>
                          <a:spcPts val="0"/>
                        </a:spcBef>
                        <a:spcAft>
                          <a:spcPts val="0"/>
                        </a:spcAft>
                      </a:pPr>
                      <a:r>
                        <a:rPr lang="en-GB" sz="1400" dirty="0">
                          <a:effectLst/>
                          <a:latin typeface="+mn-lt"/>
                          <a:ea typeface="Times New Roman" panose="02020603050405020304" pitchFamily="18" charset="0"/>
                          <a:cs typeface="Arial" panose="020B0604020202020204" pitchFamily="34" charset="0"/>
                        </a:rPr>
                        <a:t>This field contain further information on the alarm.</a:t>
                      </a:r>
                      <a:endParaRPr lang="en-US" sz="1400" dirty="0">
                        <a:effectLst/>
                        <a:latin typeface="+mn-lt"/>
                        <a:ea typeface="Times New Roman" panose="02020603050405020304" pitchFamily="18" charset="0"/>
                        <a:cs typeface="Times New Roman" panose="02020603050405020304" pitchFamily="18" charset="0"/>
                      </a:endParaRPr>
                    </a:p>
                  </a:txBody>
                  <a:tcPr marL="13335" marR="13335" marT="0" marB="0"/>
                </a:tc>
                <a:extLst>
                  <a:ext uri="{0D108BD9-81ED-4DB2-BD59-A6C34878D82A}">
                    <a16:rowId xmlns:a16="http://schemas.microsoft.com/office/drawing/2014/main" val="603426779"/>
                  </a:ext>
                </a:extLst>
              </a:tr>
              <a:tr h="478784">
                <a:tc>
                  <a:txBody>
                    <a:bodyPr/>
                    <a:lstStyle/>
                    <a:p>
                      <a:pPr marL="0" marR="0" hangingPunct="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Associated Fault(s)</a:t>
                      </a:r>
                    </a:p>
                  </a:txBody>
                  <a:tcPr marL="13335" marR="51435" marT="0" marB="0"/>
                </a:tc>
                <a:tc>
                  <a:txBody>
                    <a:bodyPr/>
                    <a:lstStyle/>
                    <a:p>
                      <a:pPr marL="0" marR="0" hangingPunct="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O</a:t>
                      </a:r>
                    </a:p>
                  </a:txBody>
                  <a:tcPr marL="13335" marR="51435" marT="0" marB="0"/>
                </a:tc>
                <a:tc>
                  <a:txBody>
                    <a:bodyPr/>
                    <a:lstStyle/>
                    <a:p>
                      <a:pPr marL="0" marR="0" hangingPunct="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Indicates the associated faults that triggered this alarm. List of fault(s) associated with the alarm cross indexed against a vendor provided fault information.</a:t>
                      </a:r>
                    </a:p>
                  </a:txBody>
                  <a:tcPr marL="13335" marR="13335" marT="0" marB="0"/>
                </a:tc>
                <a:extLst>
                  <a:ext uri="{0D108BD9-81ED-4DB2-BD59-A6C34878D82A}">
                    <a16:rowId xmlns:a16="http://schemas.microsoft.com/office/drawing/2014/main" val="3153023529"/>
                  </a:ext>
                </a:extLst>
              </a:tr>
            </a:tbl>
          </a:graphicData>
        </a:graphic>
      </p:graphicFrame>
      <p:pic>
        <p:nvPicPr>
          <p:cNvPr id="8" name="Picture 2" descr="C:\Users\cheung\AppData\Local\Temp\SNAGHTMLfcea3b0.PNG">
            <a:extLst>
              <a:ext uri="{FF2B5EF4-FFF2-40B4-BE49-F238E27FC236}">
                <a16:creationId xmlns:a16="http://schemas.microsoft.com/office/drawing/2014/main" id="{77C28E06-E28F-41C5-B067-47A7563BB9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05291" y="-47648"/>
            <a:ext cx="349991" cy="3514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0088955"/>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DE9A27B9-8ED7-4164-9E8D-B9EA9E165EAB}"/>
              </a:ext>
            </a:extLst>
          </p:cNvPr>
          <p:cNvGrpSpPr/>
          <p:nvPr/>
        </p:nvGrpSpPr>
        <p:grpSpPr>
          <a:xfrm>
            <a:off x="15010" y="-48116"/>
            <a:ext cx="12192000" cy="6906116"/>
            <a:chOff x="-5269" y="-17858"/>
            <a:chExt cx="6863269" cy="8598180"/>
          </a:xfrm>
        </p:grpSpPr>
        <p:sp>
          <p:nvSpPr>
            <p:cNvPr id="5" name="Rectangle 4">
              <a:extLst>
                <a:ext uri="{FF2B5EF4-FFF2-40B4-BE49-F238E27FC236}">
                  <a16:creationId xmlns:a16="http://schemas.microsoft.com/office/drawing/2014/main" id="{8F84F447-B239-48AF-A0DE-ABAC89065DBB}"/>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dirty="0"/>
            </a:p>
          </p:txBody>
        </p:sp>
        <p:sp>
          <p:nvSpPr>
            <p:cNvPr id="6" name="TextBox 5">
              <a:extLst>
                <a:ext uri="{FF2B5EF4-FFF2-40B4-BE49-F238E27FC236}">
                  <a16:creationId xmlns:a16="http://schemas.microsoft.com/office/drawing/2014/main" id="{01BE0BAF-1106-4F8E-88F5-4DD2C586C43F}"/>
                </a:ext>
              </a:extLst>
            </p:cNvPr>
            <p:cNvSpPr txBox="1"/>
            <p:nvPr/>
          </p:nvSpPr>
          <p:spPr>
            <a:xfrm>
              <a:off x="2389839" y="-17858"/>
              <a:ext cx="2084683" cy="517299"/>
            </a:xfrm>
            <a:prstGeom prst="rect">
              <a:avLst/>
            </a:prstGeom>
            <a:noFill/>
          </p:spPr>
          <p:txBody>
            <a:bodyPr wrap="none" rtlCol="0">
              <a:spAutoFit/>
            </a:bodyPr>
            <a:lstStyle/>
            <a:p>
              <a:pPr algn="ctr"/>
              <a:r>
                <a:rPr lang="en-US" sz="2100" dirty="0">
                  <a:solidFill>
                    <a:schemeClr val="bg1"/>
                  </a:solidFill>
                  <a:latin typeface="Nokia Pure Headline" pitchFamily="34" charset="0"/>
                </a:rPr>
                <a:t>FM Meta Data--FAULT  FIELDS </a:t>
              </a:r>
            </a:p>
          </p:txBody>
        </p:sp>
        <p:sp>
          <p:nvSpPr>
            <p:cNvPr id="7" name="Rectangle 6">
              <a:extLst>
                <a:ext uri="{FF2B5EF4-FFF2-40B4-BE49-F238E27FC236}">
                  <a16:creationId xmlns:a16="http://schemas.microsoft.com/office/drawing/2014/main" id="{106B1339-D921-40C0-BBAC-94CBE8F0174C}"/>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dirty="0"/>
            </a:p>
          </p:txBody>
        </p:sp>
      </p:grpSp>
      <p:graphicFrame>
        <p:nvGraphicFramePr>
          <p:cNvPr id="2" name="Table 1">
            <a:extLst>
              <a:ext uri="{FF2B5EF4-FFF2-40B4-BE49-F238E27FC236}">
                <a16:creationId xmlns:a16="http://schemas.microsoft.com/office/drawing/2014/main" id="{761E8F1A-C775-4655-A741-A5B3B09B5735}"/>
              </a:ext>
            </a:extLst>
          </p:cNvPr>
          <p:cNvGraphicFramePr>
            <a:graphicFrameLocks noGrp="1"/>
          </p:cNvGraphicFramePr>
          <p:nvPr>
            <p:extLst>
              <p:ext uri="{D42A27DB-BD31-4B8C-83A1-F6EECF244321}">
                <p14:modId xmlns:p14="http://schemas.microsoft.com/office/powerpoint/2010/main" val="1413828133"/>
              </p:ext>
            </p:extLst>
          </p:nvPr>
        </p:nvGraphicFramePr>
        <p:xfrm>
          <a:off x="15010" y="660814"/>
          <a:ext cx="12182640" cy="3758049"/>
        </p:xfrm>
        <a:graphic>
          <a:graphicData uri="http://schemas.openxmlformats.org/drawingml/2006/table">
            <a:tbl>
              <a:tblPr>
                <a:tableStyleId>{616DA210-FB5B-4158-B5E0-FEB733F419BA}</a:tableStyleId>
              </a:tblPr>
              <a:tblGrid>
                <a:gridCol w="1376684">
                  <a:extLst>
                    <a:ext uri="{9D8B030D-6E8A-4147-A177-3AD203B41FA5}">
                      <a16:colId xmlns:a16="http://schemas.microsoft.com/office/drawing/2014/main" val="105220699"/>
                    </a:ext>
                  </a:extLst>
                </a:gridCol>
                <a:gridCol w="1376684">
                  <a:extLst>
                    <a:ext uri="{9D8B030D-6E8A-4147-A177-3AD203B41FA5}">
                      <a16:colId xmlns:a16="http://schemas.microsoft.com/office/drawing/2014/main" val="3364707071"/>
                    </a:ext>
                  </a:extLst>
                </a:gridCol>
                <a:gridCol w="9429272">
                  <a:extLst>
                    <a:ext uri="{9D8B030D-6E8A-4147-A177-3AD203B41FA5}">
                      <a16:colId xmlns:a16="http://schemas.microsoft.com/office/drawing/2014/main" val="4071696957"/>
                    </a:ext>
                  </a:extLst>
                </a:gridCol>
              </a:tblGrid>
              <a:tr h="380211">
                <a:tc>
                  <a:txBody>
                    <a:bodyPr/>
                    <a:lstStyle/>
                    <a:p>
                      <a:pPr marL="0" marR="0" algn="ctr" hangingPunct="0">
                        <a:spcBef>
                          <a:spcPts val="0"/>
                        </a:spcBef>
                        <a:spcAft>
                          <a:spcPts val="0"/>
                        </a:spcAft>
                      </a:pPr>
                      <a:r>
                        <a:rPr lang="en-US" sz="1200" b="1" dirty="0">
                          <a:solidFill>
                            <a:schemeClr val="bg1"/>
                          </a:solidFill>
                          <a:effectLst/>
                          <a:latin typeface="+mn-lt"/>
                          <a:ea typeface="Times New Roman" panose="02020603050405020304" pitchFamily="18" charset="0"/>
                          <a:cs typeface="Times New Roman" panose="02020603050405020304" pitchFamily="18" charset="0"/>
                        </a:rPr>
                        <a:t>DEFINITION FIELD</a:t>
                      </a:r>
                    </a:p>
                  </a:txBody>
                  <a:tcPr marL="13335" marR="51435" marT="0" marB="0">
                    <a:solidFill>
                      <a:srgbClr val="0000CC"/>
                    </a:solidFill>
                  </a:tcPr>
                </a:tc>
                <a:tc>
                  <a:txBody>
                    <a:bodyPr/>
                    <a:lstStyle/>
                    <a:p>
                      <a:pPr marL="0" marR="0" algn="ctr" hangingPunct="0">
                        <a:spcBef>
                          <a:spcPts val="0"/>
                        </a:spcBef>
                        <a:spcAft>
                          <a:spcPts val="0"/>
                        </a:spcAft>
                      </a:pPr>
                      <a:r>
                        <a:rPr lang="en-US" sz="1200" b="1" dirty="0">
                          <a:solidFill>
                            <a:schemeClr val="bg1"/>
                          </a:solidFill>
                          <a:effectLst/>
                          <a:latin typeface="+mn-lt"/>
                          <a:ea typeface="Times New Roman" panose="02020603050405020304" pitchFamily="18" charset="0"/>
                          <a:cs typeface="Times New Roman" panose="02020603050405020304" pitchFamily="18" charset="0"/>
                        </a:rPr>
                        <a:t>Mandatory Optional</a:t>
                      </a:r>
                    </a:p>
                  </a:txBody>
                  <a:tcPr marL="13335" marR="51435" marT="0" marB="0">
                    <a:solidFill>
                      <a:srgbClr val="0000CC"/>
                    </a:solidFill>
                  </a:tcPr>
                </a:tc>
                <a:tc>
                  <a:txBody>
                    <a:bodyPr/>
                    <a:lstStyle/>
                    <a:p>
                      <a:pPr marL="0" marR="0" algn="ctr" hangingPunct="0">
                        <a:spcBef>
                          <a:spcPts val="0"/>
                        </a:spcBef>
                        <a:spcAft>
                          <a:spcPts val="0"/>
                        </a:spcAft>
                      </a:pPr>
                      <a:r>
                        <a:rPr lang="en-US" sz="1200" b="1" dirty="0">
                          <a:solidFill>
                            <a:schemeClr val="bg1"/>
                          </a:solidFill>
                          <a:effectLst/>
                          <a:latin typeface="+mn-lt"/>
                          <a:ea typeface="Times New Roman" panose="02020603050405020304" pitchFamily="18" charset="0"/>
                          <a:cs typeface="Times New Roman" panose="02020603050405020304" pitchFamily="18" charset="0"/>
                        </a:rPr>
                        <a:t>DESCRIPTION</a:t>
                      </a:r>
                    </a:p>
                  </a:txBody>
                  <a:tcPr marL="13335" marR="51435" marT="0" marB="0">
                    <a:solidFill>
                      <a:srgbClr val="0000CC"/>
                    </a:solidFill>
                  </a:tcPr>
                </a:tc>
                <a:extLst>
                  <a:ext uri="{0D108BD9-81ED-4DB2-BD59-A6C34878D82A}">
                    <a16:rowId xmlns:a16="http://schemas.microsoft.com/office/drawing/2014/main" val="1393962571"/>
                  </a:ext>
                </a:extLst>
              </a:tr>
              <a:tr h="394958">
                <a:tc>
                  <a:txBody>
                    <a:bodyPr/>
                    <a:lstStyle/>
                    <a:p>
                      <a:pPr marL="0" marR="0" hangingPunct="0">
                        <a:spcBef>
                          <a:spcPts val="0"/>
                        </a:spcBef>
                        <a:spcAft>
                          <a:spcPts val="0"/>
                        </a:spcAft>
                      </a:pPr>
                      <a:r>
                        <a:rPr lang="en-GB" sz="1400" dirty="0">
                          <a:effectLst/>
                          <a:latin typeface="+mn-lt"/>
                        </a:rPr>
                        <a:t>Fault Id</a:t>
                      </a:r>
                      <a:endParaRPr lang="en-US" sz="1400" dirty="0">
                        <a:effectLst/>
                        <a:latin typeface="+mn-lt"/>
                        <a:ea typeface="Times New Roman" panose="02020603050405020304" pitchFamily="18" charset="0"/>
                        <a:cs typeface="Times New Roman" panose="02020603050405020304" pitchFamily="18" charset="0"/>
                      </a:endParaRPr>
                    </a:p>
                  </a:txBody>
                  <a:tcPr marL="13335" marR="51435" marT="0" marB="0"/>
                </a:tc>
                <a:tc>
                  <a:txBody>
                    <a:bodyPr/>
                    <a:lstStyle/>
                    <a:p>
                      <a:pPr marL="0" marR="0" hangingPunct="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O</a:t>
                      </a:r>
                    </a:p>
                  </a:txBody>
                  <a:tcPr marL="13335" marR="51435" marT="0" marB="0"/>
                </a:tc>
                <a:tc>
                  <a:txBody>
                    <a:bodyPr/>
                    <a:lstStyle/>
                    <a:p>
                      <a:pPr marL="0" marR="0" hangingPunct="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Gives the Identifier for the alarm. This is also the Identifier that is used in the VES event so it can be used to associate the event with the definition entry.</a:t>
                      </a:r>
                    </a:p>
                  </a:txBody>
                  <a:tcPr marL="13335" marR="51435" marT="0" marB="0"/>
                </a:tc>
                <a:extLst>
                  <a:ext uri="{0D108BD9-81ED-4DB2-BD59-A6C34878D82A}">
                    <a16:rowId xmlns:a16="http://schemas.microsoft.com/office/drawing/2014/main" val="2521800782"/>
                  </a:ext>
                </a:extLst>
              </a:tr>
              <a:tr h="293755">
                <a:tc>
                  <a:txBody>
                    <a:bodyPr/>
                    <a:lstStyle/>
                    <a:p>
                      <a:pPr marL="0" marR="0" hangingPunct="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Fault Name</a:t>
                      </a:r>
                    </a:p>
                  </a:txBody>
                  <a:tcPr marL="13335" marR="51435" marT="0" marB="0"/>
                </a:tc>
                <a:tc>
                  <a:txBody>
                    <a:bodyPr/>
                    <a:lstStyle/>
                    <a:p>
                      <a:pPr marL="0" marR="0" hangingPunct="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O</a:t>
                      </a:r>
                    </a:p>
                  </a:txBody>
                  <a:tcPr marL="13335" marR="51435"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US" sz="1400" dirty="0">
                          <a:effectLst/>
                          <a:latin typeface="+mn-lt"/>
                          <a:ea typeface="Times New Roman" panose="02020603050405020304" pitchFamily="18" charset="0"/>
                          <a:cs typeface="Times New Roman" panose="02020603050405020304" pitchFamily="18" charset="0"/>
                        </a:rPr>
                        <a:t>Alarm Name which will be used in the Event Name. </a:t>
                      </a:r>
                      <a:r>
                        <a:rPr lang="en-US" sz="1400" b="1" dirty="0">
                          <a:effectLst/>
                          <a:latin typeface="+mn-lt"/>
                          <a:ea typeface="Times New Roman" panose="02020603050405020304" pitchFamily="18" charset="0"/>
                          <a:cs typeface="Times New Roman" panose="02020603050405020304" pitchFamily="18" charset="0"/>
                        </a:rPr>
                        <a:t>Note </a:t>
                      </a:r>
                      <a:r>
                        <a:rPr lang="en-US" sz="1400" b="1" i="1" dirty="0">
                          <a:effectLst/>
                          <a:latin typeface="+mn-lt"/>
                          <a:ea typeface="Times New Roman" panose="02020603050405020304" pitchFamily="18" charset="0"/>
                          <a:cs typeface="Times New Roman" panose="02020603050405020304" pitchFamily="18" charset="0"/>
                        </a:rPr>
                        <a:t>this maps to the probable cause in the VES Fault Event  in </a:t>
                      </a:r>
                      <a:r>
                        <a:rPr lang="en-US" sz="1400" b="1" i="1" dirty="0" err="1">
                          <a:effectLst/>
                          <a:latin typeface="+mn-lt"/>
                          <a:ea typeface="Times New Roman" panose="02020603050405020304" pitchFamily="18" charset="0"/>
                          <a:cs typeface="Times New Roman" panose="02020603050405020304" pitchFamily="18" charset="0"/>
                        </a:rPr>
                        <a:t>faultevent</a:t>
                      </a:r>
                      <a:r>
                        <a:rPr lang="en-US" sz="1400" b="1" i="1" dirty="0">
                          <a:effectLst/>
                          <a:latin typeface="+mn-lt"/>
                          <a:ea typeface="Times New Roman" panose="02020603050405020304" pitchFamily="18" charset="0"/>
                          <a:cs typeface="Times New Roman" panose="02020603050405020304" pitchFamily="18" charset="0"/>
                        </a:rPr>
                        <a:t> fields.</a:t>
                      </a:r>
                      <a:endParaRPr lang="en-US" sz="1400" b="1" dirty="0">
                        <a:effectLst/>
                        <a:latin typeface="+mn-lt"/>
                        <a:ea typeface="Times New Roman" panose="02020603050405020304" pitchFamily="18" charset="0"/>
                        <a:cs typeface="Times New Roman" panose="02020603050405020304" pitchFamily="18" charset="0"/>
                      </a:endParaRPr>
                    </a:p>
                  </a:txBody>
                  <a:tcPr marL="13335" marR="51435" marT="0" marB="0"/>
                </a:tc>
                <a:extLst>
                  <a:ext uri="{0D108BD9-81ED-4DB2-BD59-A6C34878D82A}">
                    <a16:rowId xmlns:a16="http://schemas.microsoft.com/office/drawing/2014/main" val="4048029673"/>
                  </a:ext>
                </a:extLst>
              </a:tr>
              <a:tr h="256347">
                <a:tc>
                  <a:txBody>
                    <a:bodyPr/>
                    <a:lstStyle/>
                    <a:p>
                      <a:pPr marL="0" marR="0" hangingPunct="0">
                        <a:spcBef>
                          <a:spcPts val="0"/>
                        </a:spcBef>
                        <a:spcAft>
                          <a:spcPts val="0"/>
                        </a:spcAft>
                      </a:pPr>
                      <a:r>
                        <a:rPr lang="en-GB" sz="1400" dirty="0">
                          <a:effectLst/>
                          <a:latin typeface="+mn-lt"/>
                        </a:rPr>
                        <a:t>Fault Description</a:t>
                      </a:r>
                      <a:endParaRPr lang="en-US" sz="1400" dirty="0">
                        <a:effectLst/>
                        <a:latin typeface="+mn-lt"/>
                        <a:ea typeface="Times New Roman" panose="02020603050405020304" pitchFamily="18" charset="0"/>
                        <a:cs typeface="Times New Roman" panose="02020603050405020304" pitchFamily="18" charset="0"/>
                      </a:endParaRPr>
                    </a:p>
                  </a:txBody>
                  <a:tcPr marL="13335" marR="51435" marT="0" marB="0"/>
                </a:tc>
                <a:tc>
                  <a:txBody>
                    <a:bodyPr/>
                    <a:lstStyle/>
                    <a:p>
                      <a:pPr marL="0" marR="0" hangingPunct="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O</a:t>
                      </a:r>
                    </a:p>
                  </a:txBody>
                  <a:tcPr marL="13335" marR="51435" marT="0" marB="0"/>
                </a:tc>
                <a:tc>
                  <a:txBody>
                    <a:bodyPr/>
                    <a:lstStyle/>
                    <a:p>
                      <a:pPr marL="0" marR="0" hangingPunct="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Provides a descriptive meaning of the alarm condition. This is intended to be read by an operator to give an idea of what happened.</a:t>
                      </a:r>
                      <a:endParaRPr lang="en-US" sz="1400" i="1" dirty="0">
                        <a:effectLst/>
                        <a:latin typeface="+mn-lt"/>
                        <a:ea typeface="Times New Roman" panose="02020603050405020304" pitchFamily="18" charset="0"/>
                        <a:cs typeface="Times New Roman" panose="02020603050405020304" pitchFamily="18" charset="0"/>
                      </a:endParaRPr>
                    </a:p>
                  </a:txBody>
                  <a:tcPr marL="13335" marR="51435" marT="0" marB="0"/>
                </a:tc>
                <a:extLst>
                  <a:ext uri="{0D108BD9-81ED-4DB2-BD59-A6C34878D82A}">
                    <a16:rowId xmlns:a16="http://schemas.microsoft.com/office/drawing/2014/main" val="1239899462"/>
                  </a:ext>
                </a:extLst>
              </a:tr>
              <a:tr h="332353">
                <a:tc>
                  <a:txBody>
                    <a:bodyPr/>
                    <a:lstStyle/>
                    <a:p>
                      <a:pPr marL="0" marR="0" hangingPunct="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Managed Object(s)</a:t>
                      </a:r>
                    </a:p>
                  </a:txBody>
                  <a:tcPr marL="13335" marR="51435" marT="0" marB="0"/>
                </a:tc>
                <a:tc>
                  <a:txBody>
                    <a:bodyPr/>
                    <a:lstStyle/>
                    <a:p>
                      <a:pPr marL="0" marR="0" hangingPunct="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O</a:t>
                      </a:r>
                    </a:p>
                  </a:txBody>
                  <a:tcPr marL="13335" marR="51435" marT="0" marB="0"/>
                </a:tc>
                <a:tc>
                  <a:txBody>
                    <a:bodyPr/>
                    <a:lstStyle/>
                    <a:p>
                      <a:pPr marL="0" marR="0" hangingPunct="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Managed object (MO) associated with this Alarm. </a:t>
                      </a:r>
                      <a:r>
                        <a:rPr lang="en-US" sz="1400" b="1" dirty="0">
                          <a:effectLst/>
                          <a:latin typeface="+mn-lt"/>
                          <a:ea typeface="Times New Roman" panose="02020603050405020304" pitchFamily="18" charset="0"/>
                          <a:cs typeface="Times New Roman" panose="02020603050405020304" pitchFamily="18" charset="0"/>
                        </a:rPr>
                        <a:t>Note </a:t>
                      </a:r>
                      <a:r>
                        <a:rPr lang="en-US" sz="1400" b="1" i="1" dirty="0">
                          <a:effectLst/>
                          <a:latin typeface="+mn-lt"/>
                          <a:ea typeface="Times New Roman" panose="02020603050405020304" pitchFamily="18" charset="0"/>
                          <a:cs typeface="Times New Roman" panose="02020603050405020304" pitchFamily="18" charset="0"/>
                        </a:rPr>
                        <a:t>this maps to the </a:t>
                      </a:r>
                      <a:r>
                        <a:rPr lang="en-US" sz="1400" b="1" i="1" dirty="0" err="1">
                          <a:effectLst/>
                          <a:latin typeface="+mn-lt"/>
                          <a:ea typeface="Times New Roman" panose="02020603050405020304" pitchFamily="18" charset="0"/>
                          <a:cs typeface="Times New Roman" panose="02020603050405020304" pitchFamily="18" charset="0"/>
                        </a:rPr>
                        <a:t>eventSourceType</a:t>
                      </a:r>
                      <a:r>
                        <a:rPr lang="en-US" sz="1400" b="1" i="1" dirty="0">
                          <a:effectLst/>
                          <a:latin typeface="+mn-lt"/>
                          <a:ea typeface="Times New Roman" panose="02020603050405020304" pitchFamily="18" charset="0"/>
                          <a:cs typeface="Times New Roman" panose="02020603050405020304" pitchFamily="18" charset="0"/>
                        </a:rPr>
                        <a:t> in the VES Fault Event  in </a:t>
                      </a:r>
                      <a:r>
                        <a:rPr lang="en-US" sz="1400" b="1" i="1" dirty="0" err="1">
                          <a:effectLst/>
                          <a:latin typeface="+mn-lt"/>
                          <a:ea typeface="Times New Roman" panose="02020603050405020304" pitchFamily="18" charset="0"/>
                          <a:cs typeface="Times New Roman" panose="02020603050405020304" pitchFamily="18" charset="0"/>
                        </a:rPr>
                        <a:t>faultevent</a:t>
                      </a:r>
                      <a:r>
                        <a:rPr lang="en-US" sz="1400" b="1" i="1" dirty="0">
                          <a:effectLst/>
                          <a:latin typeface="+mn-lt"/>
                          <a:ea typeface="Times New Roman" panose="02020603050405020304" pitchFamily="18" charset="0"/>
                          <a:cs typeface="Times New Roman" panose="02020603050405020304" pitchFamily="18" charset="0"/>
                        </a:rPr>
                        <a:t> fields.</a:t>
                      </a:r>
                      <a:endParaRPr lang="en-US" sz="1400" b="1" dirty="0">
                        <a:effectLst/>
                        <a:latin typeface="+mn-lt"/>
                        <a:ea typeface="Times New Roman" panose="02020603050405020304" pitchFamily="18" charset="0"/>
                        <a:cs typeface="Times New Roman" panose="02020603050405020304" pitchFamily="18" charset="0"/>
                      </a:endParaRPr>
                    </a:p>
                  </a:txBody>
                  <a:tcPr marL="13335" marR="51435" marT="0" marB="0"/>
                </a:tc>
                <a:extLst>
                  <a:ext uri="{0D108BD9-81ED-4DB2-BD59-A6C34878D82A}">
                    <a16:rowId xmlns:a16="http://schemas.microsoft.com/office/drawing/2014/main" val="2923133934"/>
                  </a:ext>
                </a:extLst>
              </a:tr>
              <a:tr h="415447">
                <a:tc>
                  <a:txBody>
                    <a:bodyPr/>
                    <a:lstStyle/>
                    <a:p>
                      <a:pPr marL="0" marR="0" hangingPunct="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Effect of Fault</a:t>
                      </a:r>
                    </a:p>
                  </a:txBody>
                  <a:tcPr marL="13335" marR="51435" marT="0" marB="0"/>
                </a:tc>
                <a:tc>
                  <a:txBody>
                    <a:bodyPr/>
                    <a:lstStyle/>
                    <a:p>
                      <a:pPr marL="0" marR="0" hangingPunct="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O</a:t>
                      </a:r>
                    </a:p>
                  </a:txBody>
                  <a:tcPr marL="13335" marR="51435" marT="0" marB="0"/>
                </a:tc>
                <a:tc>
                  <a:txBody>
                    <a:bodyPr/>
                    <a:lstStyle/>
                    <a:p>
                      <a:pPr marL="0" marR="0" hangingPunct="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Provides a description of the consequence of the alarm condition. When this alarm condition occurs. This is intended to be read by an operator to give a sense of the effects, consequences, and other impacted areas of the system.</a:t>
                      </a:r>
                    </a:p>
                  </a:txBody>
                  <a:tcPr marL="13335" marR="51435" marT="0" marB="0"/>
                </a:tc>
                <a:extLst>
                  <a:ext uri="{0D108BD9-81ED-4DB2-BD59-A6C34878D82A}">
                    <a16:rowId xmlns:a16="http://schemas.microsoft.com/office/drawing/2014/main" val="1637063918"/>
                  </a:ext>
                </a:extLst>
              </a:tr>
              <a:tr h="437307">
                <a:tc>
                  <a:txBody>
                    <a:bodyPr/>
                    <a:lstStyle/>
                    <a:p>
                      <a:pPr marL="0" marR="0" hangingPunct="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Associated Alarm(s)</a:t>
                      </a:r>
                    </a:p>
                  </a:txBody>
                  <a:tcPr marL="13335" marR="51435" marT="0" marB="0"/>
                </a:tc>
                <a:tc>
                  <a:txBody>
                    <a:bodyPr/>
                    <a:lstStyle/>
                    <a:p>
                      <a:pPr marL="0" marR="0" hangingPunct="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O</a:t>
                      </a:r>
                    </a:p>
                  </a:txBody>
                  <a:tcPr marL="13335" marR="51435" marT="0" marB="0"/>
                </a:tc>
                <a:tc>
                  <a:txBody>
                    <a:bodyPr/>
                    <a:lstStyle/>
                    <a:p>
                      <a:pPr marL="0" marR="0" hangingPunct="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Indicates the associated faults that triggered this alarm. List of fault(s) associated with the alarm cross indexed against a vendor provided fault information.</a:t>
                      </a:r>
                    </a:p>
                  </a:txBody>
                  <a:tcPr marL="13335" marR="51435" marT="0" marB="0"/>
                </a:tc>
                <a:extLst>
                  <a:ext uri="{0D108BD9-81ED-4DB2-BD59-A6C34878D82A}">
                    <a16:rowId xmlns:a16="http://schemas.microsoft.com/office/drawing/2014/main" val="4219861184"/>
                  </a:ext>
                </a:extLst>
              </a:tr>
              <a:tr h="201425">
                <a:tc>
                  <a:txBody>
                    <a:bodyPr/>
                    <a:lstStyle/>
                    <a:p>
                      <a:pPr marL="0" marR="0" hangingPunct="0">
                        <a:spcBef>
                          <a:spcPts val="0"/>
                        </a:spcBef>
                        <a:spcAft>
                          <a:spcPts val="0"/>
                        </a:spcAft>
                      </a:pPr>
                      <a:r>
                        <a:rPr lang="en-GB" sz="1400" dirty="0">
                          <a:effectLst/>
                          <a:latin typeface="+mn-lt"/>
                        </a:rPr>
                        <a:t>Proposed Repair Actions</a:t>
                      </a:r>
                      <a:endParaRPr lang="en-US" sz="1400" dirty="0">
                        <a:effectLst/>
                        <a:latin typeface="+mn-lt"/>
                        <a:ea typeface="Times New Roman" panose="02020603050405020304" pitchFamily="18" charset="0"/>
                        <a:cs typeface="Times New Roman" panose="02020603050405020304" pitchFamily="18" charset="0"/>
                      </a:endParaRPr>
                    </a:p>
                  </a:txBody>
                  <a:tcPr marL="13335" marR="51435" marT="0" marB="0"/>
                </a:tc>
                <a:tc>
                  <a:txBody>
                    <a:bodyPr/>
                    <a:lstStyle/>
                    <a:p>
                      <a:pPr marL="0" marR="0" hangingPunct="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O</a:t>
                      </a:r>
                    </a:p>
                  </a:txBody>
                  <a:tcPr marL="13335" marR="51435" marT="0" marB="0"/>
                </a:tc>
                <a:tc>
                  <a:txBody>
                    <a:bodyPr/>
                    <a:lstStyle/>
                    <a:p>
                      <a:pPr marL="0" marR="0" hangingPunct="0">
                        <a:spcBef>
                          <a:spcPts val="0"/>
                        </a:spcBef>
                        <a:spcAft>
                          <a:spcPts val="0"/>
                        </a:spcAft>
                      </a:pPr>
                      <a:r>
                        <a:rPr lang="en-GB" sz="1400" dirty="0">
                          <a:effectLst/>
                          <a:latin typeface="+mn-lt"/>
                          <a:ea typeface="Times New Roman" panose="02020603050405020304" pitchFamily="18" charset="0"/>
                          <a:cs typeface="Arial" panose="020B0604020202020204" pitchFamily="34" charset="0"/>
                        </a:rPr>
                        <a:t>It indicates instructions for proposed repair actions. These are defined in ITU-T Recommendation X.733 clause 8.1.2.12.</a:t>
                      </a:r>
                      <a:endParaRPr lang="en-US" sz="1400" dirty="0">
                        <a:effectLst/>
                        <a:latin typeface="+mn-lt"/>
                        <a:ea typeface="Times New Roman" panose="02020603050405020304" pitchFamily="18" charset="0"/>
                        <a:cs typeface="Times New Roman" panose="02020603050405020304" pitchFamily="18" charset="0"/>
                      </a:endParaRPr>
                    </a:p>
                  </a:txBody>
                  <a:tcPr marL="13335" marR="13335" marT="0" marB="0"/>
                </a:tc>
                <a:extLst>
                  <a:ext uri="{0D108BD9-81ED-4DB2-BD59-A6C34878D82A}">
                    <a16:rowId xmlns:a16="http://schemas.microsoft.com/office/drawing/2014/main" val="2486918663"/>
                  </a:ext>
                </a:extLst>
              </a:tr>
              <a:tr h="380211">
                <a:tc>
                  <a:txBody>
                    <a:bodyPr/>
                    <a:lstStyle/>
                    <a:p>
                      <a:pPr marL="0" marR="0" hangingPunct="0">
                        <a:spcBef>
                          <a:spcPts val="0"/>
                        </a:spcBef>
                        <a:spcAft>
                          <a:spcPts val="0"/>
                        </a:spcAft>
                      </a:pPr>
                      <a:r>
                        <a:rPr lang="en-GB" sz="1400" dirty="0">
                          <a:effectLst/>
                          <a:latin typeface="+mn-lt"/>
                        </a:rPr>
                        <a:t>Additional Text</a:t>
                      </a:r>
                      <a:endParaRPr lang="en-US" sz="1400" dirty="0">
                        <a:effectLst/>
                        <a:latin typeface="+mn-lt"/>
                        <a:ea typeface="Times New Roman" panose="02020603050405020304" pitchFamily="18" charset="0"/>
                        <a:cs typeface="Times New Roman" panose="02020603050405020304" pitchFamily="18" charset="0"/>
                      </a:endParaRPr>
                    </a:p>
                  </a:txBody>
                  <a:tcPr marL="13335" marR="51435" marT="0" marB="0"/>
                </a:tc>
                <a:tc>
                  <a:txBody>
                    <a:bodyPr/>
                    <a:lstStyle/>
                    <a:p>
                      <a:pPr marL="0" marR="0" hangingPunct="0">
                        <a:spcBef>
                          <a:spcPts val="0"/>
                        </a:spcBef>
                        <a:spcAft>
                          <a:spcPts val="0"/>
                        </a:spcAft>
                      </a:pPr>
                      <a:r>
                        <a:rPr lang="en-US" sz="1400" dirty="0">
                          <a:effectLst/>
                          <a:latin typeface="+mn-lt"/>
                          <a:ea typeface="Times New Roman" panose="02020603050405020304" pitchFamily="18" charset="0"/>
                          <a:cs typeface="Times New Roman" panose="02020603050405020304" pitchFamily="18" charset="0"/>
                        </a:rPr>
                        <a:t>O</a:t>
                      </a:r>
                    </a:p>
                  </a:txBody>
                  <a:tcPr marL="13335" marR="51435" marT="0" marB="0"/>
                </a:tc>
                <a:tc>
                  <a:txBody>
                    <a:bodyPr/>
                    <a:lstStyle/>
                    <a:p>
                      <a:pPr marL="0" marR="0" hangingPunct="0">
                        <a:spcBef>
                          <a:spcPts val="0"/>
                        </a:spcBef>
                        <a:spcAft>
                          <a:spcPts val="0"/>
                        </a:spcAft>
                      </a:pPr>
                      <a:r>
                        <a:rPr lang="en-GB" sz="1400" dirty="0">
                          <a:effectLst/>
                          <a:latin typeface="+mn-lt"/>
                          <a:ea typeface="Times New Roman" panose="02020603050405020304" pitchFamily="18" charset="0"/>
                          <a:cs typeface="Arial" panose="020B0604020202020204" pitchFamily="34" charset="0"/>
                        </a:rPr>
                        <a:t>This field contain further information on the alarm.</a:t>
                      </a:r>
                      <a:endParaRPr lang="en-US" sz="1400" dirty="0">
                        <a:effectLst/>
                        <a:latin typeface="+mn-lt"/>
                        <a:ea typeface="Times New Roman" panose="02020603050405020304" pitchFamily="18" charset="0"/>
                        <a:cs typeface="Times New Roman" panose="02020603050405020304" pitchFamily="18" charset="0"/>
                      </a:endParaRPr>
                    </a:p>
                  </a:txBody>
                  <a:tcPr marL="13335" marR="13335" marT="0" marB="0"/>
                </a:tc>
                <a:extLst>
                  <a:ext uri="{0D108BD9-81ED-4DB2-BD59-A6C34878D82A}">
                    <a16:rowId xmlns:a16="http://schemas.microsoft.com/office/drawing/2014/main" val="603426779"/>
                  </a:ext>
                </a:extLst>
              </a:tr>
            </a:tbl>
          </a:graphicData>
        </a:graphic>
      </p:graphicFrame>
      <p:pic>
        <p:nvPicPr>
          <p:cNvPr id="8" name="Picture 2" descr="C:\Users\cheung\AppData\Local\Temp\SNAGHTMLfcea3b0.PNG">
            <a:extLst>
              <a:ext uri="{FF2B5EF4-FFF2-40B4-BE49-F238E27FC236}">
                <a16:creationId xmlns:a16="http://schemas.microsoft.com/office/drawing/2014/main" id="{77C28E06-E28F-41C5-B067-47A7563BB9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05291" y="-47648"/>
            <a:ext cx="349991" cy="351459"/>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CA72CE95-F890-4ADE-B358-9B7C0DEC27D5}"/>
              </a:ext>
            </a:extLst>
          </p:cNvPr>
          <p:cNvSpPr txBox="1"/>
          <p:nvPr/>
        </p:nvSpPr>
        <p:spPr>
          <a:xfrm>
            <a:off x="1070810" y="4754759"/>
            <a:ext cx="9709484" cy="923330"/>
          </a:xfrm>
          <a:prstGeom prst="rect">
            <a:avLst/>
          </a:prstGeom>
          <a:noFill/>
        </p:spPr>
        <p:txBody>
          <a:bodyPr wrap="square" rtlCol="0">
            <a:spAutoFit/>
          </a:bodyPr>
          <a:lstStyle/>
          <a:p>
            <a:r>
              <a:rPr lang="en-US" dirty="0"/>
              <a:t>NOTE:  Fault fields are optional as not all NF providers differentiate between faults and alarms.  If a NF can raise an alarm due to multiple fault conditions then information on which fault caused the alarm must be provided.</a:t>
            </a:r>
          </a:p>
        </p:txBody>
      </p:sp>
    </p:spTree>
    <p:extLst>
      <p:ext uri="{BB962C8B-B14F-4D97-AF65-F5344CB8AC3E}">
        <p14:creationId xmlns:p14="http://schemas.microsoft.com/office/powerpoint/2010/main" val="3250105929"/>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294458D-492B-4EF8-9513-97B5D1C5B670}"/>
              </a:ext>
            </a:extLst>
          </p:cNvPr>
          <p:cNvSpPr>
            <a:spLocks noGrp="1"/>
          </p:cNvSpPr>
          <p:nvPr>
            <p:ph type="sldNum" sz="quarter" idx="11"/>
          </p:nvPr>
        </p:nvSpPr>
        <p:spPr/>
        <p:txBody>
          <a:bodyPr/>
          <a:lstStyle/>
          <a:p>
            <a:fld id="{12CB907E-C602-C34B-93F7-CA9E40714286}" type="slidenum">
              <a:rPr lang="en-US" smtClean="0"/>
              <a:pPr/>
              <a:t>5</a:t>
            </a:fld>
            <a:r>
              <a:rPr lang="en-US"/>
              <a:t> </a:t>
            </a:r>
          </a:p>
        </p:txBody>
      </p:sp>
      <p:sp>
        <p:nvSpPr>
          <p:cNvPr id="3" name="Title 2">
            <a:extLst>
              <a:ext uri="{FF2B5EF4-FFF2-40B4-BE49-F238E27FC236}">
                <a16:creationId xmlns:a16="http://schemas.microsoft.com/office/drawing/2014/main" id="{3CC37AD2-0CFC-41DA-A0A0-0C6890B4B00F}"/>
              </a:ext>
            </a:extLst>
          </p:cNvPr>
          <p:cNvSpPr>
            <a:spLocks noGrp="1"/>
          </p:cNvSpPr>
          <p:nvPr>
            <p:ph type="title"/>
          </p:nvPr>
        </p:nvSpPr>
        <p:spPr/>
        <p:txBody>
          <a:bodyPr>
            <a:normAutofit fontScale="90000"/>
          </a:bodyPr>
          <a:lstStyle/>
          <a:p>
            <a:r>
              <a:rPr lang="en-US" dirty="0">
                <a:solidFill>
                  <a:schemeClr val="bg1"/>
                </a:solidFill>
              </a:rPr>
              <a:t>YAML Registration Proposal</a:t>
            </a:r>
          </a:p>
        </p:txBody>
      </p:sp>
      <p:sp>
        <p:nvSpPr>
          <p:cNvPr id="4" name="Content Placeholder 3">
            <a:extLst>
              <a:ext uri="{FF2B5EF4-FFF2-40B4-BE49-F238E27FC236}">
                <a16:creationId xmlns:a16="http://schemas.microsoft.com/office/drawing/2014/main" id="{75473063-3C3E-4856-AB96-C1339CD6CE96}"/>
              </a:ext>
            </a:extLst>
          </p:cNvPr>
          <p:cNvSpPr>
            <a:spLocks noGrp="1"/>
          </p:cNvSpPr>
          <p:nvPr>
            <p:ph sz="quarter" idx="12"/>
          </p:nvPr>
        </p:nvSpPr>
        <p:spPr/>
        <p:txBody>
          <a:bodyPr>
            <a:normAutofit/>
          </a:bodyPr>
          <a:lstStyle/>
          <a:p>
            <a:r>
              <a:rPr lang="en-US" dirty="0"/>
              <a:t>NFs provide separate YAML registration records for each of the Fault Events they emit.</a:t>
            </a:r>
          </a:p>
          <a:p>
            <a:r>
              <a:rPr lang="en-US" dirty="0"/>
              <a:t>FM Meta Data particular to the specific event proposed to be included in the registration record </a:t>
            </a:r>
          </a:p>
          <a:p>
            <a:pPr lvl="1"/>
            <a:r>
              <a:rPr lang="en-US" dirty="0"/>
              <a:t>Provides all of the meta data for the fault so separate fault/alarm dictionaries do not have to be provided by the NF provider</a:t>
            </a:r>
          </a:p>
          <a:p>
            <a:pPr lvl="1"/>
            <a:r>
              <a:rPr lang="en-US" dirty="0"/>
              <a:t>YAML Registration provides a comment capability which the Registration processing can use to extract the meta data information for Policy creation.</a:t>
            </a:r>
          </a:p>
          <a:p>
            <a:pPr lvl="1"/>
            <a:r>
              <a:rPr lang="en-US" dirty="0"/>
              <a:t>Example file follows</a:t>
            </a:r>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p:txBody>
      </p:sp>
    </p:spTree>
    <p:extLst>
      <p:ext uri="{BB962C8B-B14F-4D97-AF65-F5344CB8AC3E}">
        <p14:creationId xmlns:p14="http://schemas.microsoft.com/office/powerpoint/2010/main" val="7333559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294458D-492B-4EF8-9513-97B5D1C5B670}"/>
              </a:ext>
            </a:extLst>
          </p:cNvPr>
          <p:cNvSpPr>
            <a:spLocks noGrp="1"/>
          </p:cNvSpPr>
          <p:nvPr>
            <p:ph type="sldNum" sz="quarter" idx="11"/>
          </p:nvPr>
        </p:nvSpPr>
        <p:spPr/>
        <p:txBody>
          <a:bodyPr/>
          <a:lstStyle/>
          <a:p>
            <a:fld id="{12CB907E-C602-C34B-93F7-CA9E40714286}" type="slidenum">
              <a:rPr lang="en-US" smtClean="0"/>
              <a:pPr/>
              <a:t>6</a:t>
            </a:fld>
            <a:r>
              <a:rPr lang="en-US"/>
              <a:t> </a:t>
            </a:r>
          </a:p>
        </p:txBody>
      </p:sp>
      <p:sp>
        <p:nvSpPr>
          <p:cNvPr id="3" name="Title 2">
            <a:extLst>
              <a:ext uri="{FF2B5EF4-FFF2-40B4-BE49-F238E27FC236}">
                <a16:creationId xmlns:a16="http://schemas.microsoft.com/office/drawing/2014/main" id="{3CC37AD2-0CFC-41DA-A0A0-0C6890B4B00F}"/>
              </a:ext>
            </a:extLst>
          </p:cNvPr>
          <p:cNvSpPr>
            <a:spLocks noGrp="1"/>
          </p:cNvSpPr>
          <p:nvPr>
            <p:ph type="title"/>
          </p:nvPr>
        </p:nvSpPr>
        <p:spPr/>
        <p:txBody>
          <a:bodyPr>
            <a:normAutofit fontScale="90000"/>
          </a:bodyPr>
          <a:lstStyle/>
          <a:p>
            <a:r>
              <a:rPr lang="en-US" dirty="0">
                <a:solidFill>
                  <a:schemeClr val="bg1"/>
                </a:solidFill>
              </a:rPr>
              <a:t>YAML Registration Proposal</a:t>
            </a:r>
          </a:p>
        </p:txBody>
      </p:sp>
      <p:sp>
        <p:nvSpPr>
          <p:cNvPr id="4" name="Content Placeholder 3">
            <a:extLst>
              <a:ext uri="{FF2B5EF4-FFF2-40B4-BE49-F238E27FC236}">
                <a16:creationId xmlns:a16="http://schemas.microsoft.com/office/drawing/2014/main" id="{75473063-3C3E-4856-AB96-C1339CD6CE96}"/>
              </a:ext>
            </a:extLst>
          </p:cNvPr>
          <p:cNvSpPr>
            <a:spLocks noGrp="1"/>
          </p:cNvSpPr>
          <p:nvPr>
            <p:ph sz="quarter" idx="12"/>
          </p:nvPr>
        </p:nvSpPr>
        <p:spPr>
          <a:xfrm>
            <a:off x="491067" y="1034717"/>
            <a:ext cx="11211984" cy="5625452"/>
          </a:xfrm>
        </p:spPr>
        <p:txBody>
          <a:bodyPr>
            <a:normAutofit lnSpcReduction="10000"/>
          </a:bodyPr>
          <a:lstStyle/>
          <a:p>
            <a:pPr marL="457200" lvl="1" indent="0">
              <a:buNone/>
            </a:pPr>
            <a:r>
              <a:rPr lang="en-US" sz="900" dirty="0"/>
              <a:t># registration for Fault_Nokia_5gBTS_baseStationSynchronizationProblem</a:t>
            </a:r>
          </a:p>
          <a:p>
            <a:pPr marL="457200" lvl="1" indent="0">
              <a:buNone/>
            </a:pPr>
            <a:r>
              <a:rPr lang="en-US" sz="900" dirty="0"/>
              <a:t># Constants: the values of version, domain, </a:t>
            </a:r>
            <a:r>
              <a:rPr lang="en-US" sz="900" dirty="0" err="1"/>
              <a:t>eventName</a:t>
            </a:r>
            <a:r>
              <a:rPr lang="en-US" sz="900" dirty="0"/>
              <a:t>, </a:t>
            </a:r>
            <a:r>
              <a:rPr lang="en-US" sz="900" dirty="0" err="1"/>
              <a:t>faultFieldsVersion</a:t>
            </a:r>
            <a:r>
              <a:rPr lang="en-US" sz="900" dirty="0"/>
              <a:t>, </a:t>
            </a:r>
          </a:p>
          <a:p>
            <a:pPr marL="457200" lvl="1" indent="0">
              <a:buNone/>
            </a:pPr>
            <a:r>
              <a:rPr lang="en-US" sz="900" dirty="0"/>
              <a:t># Variables (to be supplied at runtime) include: </a:t>
            </a:r>
            <a:r>
              <a:rPr lang="en-US" sz="900" dirty="0" err="1"/>
              <a:t>eventId</a:t>
            </a:r>
            <a:r>
              <a:rPr lang="en-US" sz="900" dirty="0"/>
              <a:t>, </a:t>
            </a:r>
            <a:r>
              <a:rPr lang="en-US" sz="900" dirty="0" err="1"/>
              <a:t>eventSourceType</a:t>
            </a:r>
            <a:r>
              <a:rPr lang="en-US" sz="900" dirty="0"/>
              <a:t> </a:t>
            </a:r>
            <a:r>
              <a:rPr lang="en-US" sz="900" dirty="0" err="1"/>
              <a:t>faultId</a:t>
            </a:r>
            <a:r>
              <a:rPr lang="en-US" sz="900" dirty="0"/>
              <a:t>, </a:t>
            </a:r>
            <a:r>
              <a:rPr lang="en-US" sz="900" dirty="0" err="1"/>
              <a:t>lastEpochMicrosec</a:t>
            </a:r>
            <a:r>
              <a:rPr lang="en-US" sz="900" dirty="0"/>
              <a:t>, </a:t>
            </a:r>
          </a:p>
          <a:p>
            <a:pPr marL="457200" lvl="1" indent="0">
              <a:buNone/>
            </a:pPr>
            <a:r>
              <a:rPr lang="en-US" sz="900" dirty="0"/>
              <a:t># </a:t>
            </a:r>
            <a:r>
              <a:rPr lang="en-US" sz="900" dirty="0" err="1"/>
              <a:t>reportingEntityName</a:t>
            </a:r>
            <a:r>
              <a:rPr lang="en-US" sz="900" dirty="0"/>
              <a:t>, sequence, </a:t>
            </a:r>
            <a:r>
              <a:rPr lang="en-US" sz="900" dirty="0" err="1"/>
              <a:t>sourceId</a:t>
            </a:r>
            <a:r>
              <a:rPr lang="en-US" sz="900" dirty="0"/>
              <a:t>, </a:t>
            </a:r>
            <a:r>
              <a:rPr lang="en-US" sz="900" dirty="0" err="1"/>
              <a:t>sourceName</a:t>
            </a:r>
            <a:r>
              <a:rPr lang="en-US" sz="900" dirty="0"/>
              <a:t>, </a:t>
            </a:r>
            <a:r>
              <a:rPr lang="en-US" sz="900" dirty="0" err="1"/>
              <a:t>startEpochMicrosec</a:t>
            </a:r>
            <a:r>
              <a:rPr lang="en-US" sz="900" dirty="0"/>
              <a:t>, </a:t>
            </a:r>
            <a:r>
              <a:rPr lang="en-US" sz="900" dirty="0" err="1"/>
              <a:t>eventSeverity</a:t>
            </a:r>
            <a:r>
              <a:rPr lang="en-US" sz="900" dirty="0"/>
              <a:t>, </a:t>
            </a:r>
          </a:p>
          <a:p>
            <a:pPr marL="457200" lvl="1" indent="0">
              <a:buNone/>
            </a:pPr>
            <a:r>
              <a:rPr lang="en-US" sz="900" dirty="0"/>
              <a:t># </a:t>
            </a:r>
            <a:r>
              <a:rPr lang="en-US" sz="900" dirty="0" err="1"/>
              <a:t>specificProblem</a:t>
            </a:r>
            <a:r>
              <a:rPr lang="en-US" sz="900" dirty="0"/>
              <a:t>, </a:t>
            </a:r>
            <a:r>
              <a:rPr lang="en-US" sz="900" dirty="0" err="1"/>
              <a:t>timeZoneOffset</a:t>
            </a:r>
            <a:r>
              <a:rPr lang="en-US" sz="900" dirty="0"/>
              <a:t>, </a:t>
            </a:r>
            <a:r>
              <a:rPr lang="en-US" sz="900" dirty="0" err="1"/>
              <a:t>vfStatus</a:t>
            </a:r>
            <a:r>
              <a:rPr lang="en-US" sz="900" dirty="0"/>
              <a:t>, instructions, effect, </a:t>
            </a:r>
            <a:r>
              <a:rPr lang="en-US" sz="900" dirty="0" err="1"/>
              <a:t>btsName</a:t>
            </a:r>
            <a:r>
              <a:rPr lang="en-US" sz="900" dirty="0"/>
              <a:t>, </a:t>
            </a:r>
            <a:r>
              <a:rPr lang="en-US" sz="900" dirty="0" err="1"/>
              <a:t>cellName</a:t>
            </a:r>
            <a:endParaRPr lang="en-US" sz="900" dirty="0"/>
          </a:p>
          <a:p>
            <a:pPr marL="457200" lvl="1" indent="0">
              <a:buNone/>
            </a:pPr>
            <a:r>
              <a:rPr lang="en-US" sz="900" dirty="0"/>
              <a:t># Comments: information that is not required, that is constant for this alarm, that the NF WILL NOT     </a:t>
            </a:r>
          </a:p>
          <a:p>
            <a:pPr marL="457200" lvl="1" indent="0">
              <a:buNone/>
            </a:pPr>
            <a:r>
              <a:rPr lang="en-US" sz="900" dirty="0"/>
              <a:t># SEND IN THE EVENT AND CAN BE POPULATED PERMANENTLY FOR THE EVENT, </a:t>
            </a:r>
          </a:p>
          <a:p>
            <a:pPr marL="457200" lvl="1" indent="0">
              <a:buNone/>
            </a:pPr>
            <a:r>
              <a:rPr lang="en-US" sz="900" dirty="0"/>
              <a:t># includes: </a:t>
            </a:r>
            <a:r>
              <a:rPr lang="en-US" sz="900" dirty="0" err="1"/>
              <a:t>alarmId</a:t>
            </a:r>
            <a:r>
              <a:rPr lang="en-US" sz="900" dirty="0"/>
              <a:t>, meaning, </a:t>
            </a:r>
            <a:r>
              <a:rPr lang="en-US" sz="900" dirty="0" err="1"/>
              <a:t>eventCategory</a:t>
            </a:r>
            <a:r>
              <a:rPr lang="en-US" sz="900" dirty="0"/>
              <a:t> - These are commented at the event level and can be used </a:t>
            </a:r>
          </a:p>
          <a:p>
            <a:pPr marL="457200" lvl="1" indent="0">
              <a:buNone/>
            </a:pPr>
            <a:r>
              <a:rPr lang="en-US" sz="900" dirty="0"/>
              <a:t># to construct an alarm dictionary.  Fault specific information is in the additional information fields, </a:t>
            </a:r>
          </a:p>
          <a:p>
            <a:pPr marL="457200" lvl="1" indent="0">
              <a:buNone/>
            </a:pPr>
            <a:r>
              <a:rPr lang="en-US" sz="900" dirty="0"/>
              <a:t># mimicking the structure used in the measurement registration.</a:t>
            </a:r>
          </a:p>
          <a:p>
            <a:pPr marL="457200" lvl="1" indent="0">
              <a:buNone/>
            </a:pPr>
            <a:endParaRPr lang="en-US" sz="900" dirty="0"/>
          </a:p>
          <a:p>
            <a:pPr marL="457200" lvl="1" indent="0">
              <a:buNone/>
            </a:pPr>
            <a:r>
              <a:rPr lang="en-US" sz="900" dirty="0"/>
              <a:t>event: {presence: required, action: {any, any</a:t>
            </a:r>
            <a:r>
              <a:rPr lang="en-US" sz="900" dirty="0">
                <a:highlight>
                  <a:srgbClr val="FFFF00"/>
                </a:highlight>
              </a:rPr>
              <a:t>, </a:t>
            </a:r>
            <a:r>
              <a:rPr lang="en-US" sz="900" dirty="0" err="1">
                <a:highlight>
                  <a:srgbClr val="FFFF00"/>
                </a:highlight>
              </a:rPr>
              <a:t>AlarmID</a:t>
            </a:r>
            <a:r>
              <a:rPr lang="en-US" sz="900" dirty="0">
                <a:highlight>
                  <a:srgbClr val="FFFF00"/>
                </a:highlight>
              </a:rPr>
              <a:t> 71xx </a:t>
            </a:r>
            <a:r>
              <a:rPr lang="en-US" sz="900" dirty="0"/>
              <a:t>RECO-contact Nokia technical support }, </a:t>
            </a:r>
            <a:r>
              <a:rPr lang="en-US" sz="900" dirty="0">
                <a:highlight>
                  <a:srgbClr val="FFFF00"/>
                </a:highlight>
              </a:rPr>
              <a:t>comment:  “</a:t>
            </a:r>
          </a:p>
          <a:p>
            <a:pPr marL="457200" lvl="1" indent="0">
              <a:buNone/>
            </a:pPr>
            <a:r>
              <a:rPr lang="en-US" sz="900" dirty="0">
                <a:highlight>
                  <a:srgbClr val="FFFF00"/>
                </a:highlight>
              </a:rPr>
              <a:t>MEANING OF ALARM = A fault has occurred in the base station synchronization. For example: the base station reference clock signal is lost or is unstable/inaccurate, ….,  </a:t>
            </a:r>
          </a:p>
          <a:p>
            <a:pPr marL="457200" lvl="1" indent="0">
              <a:buNone/>
            </a:pPr>
            <a:r>
              <a:rPr lang="en-US" sz="900" dirty="0">
                <a:highlight>
                  <a:srgbClr val="FFFF00"/>
                </a:highlight>
              </a:rPr>
              <a:t>EFFECT OF ALARM = The effect of the fault on the functioning of the network element depends on the fault id raised.  See fault effect below in registration YAML,</a:t>
            </a:r>
          </a:p>
          <a:p>
            <a:pPr marL="457200" lvl="1" indent="0">
              <a:buNone/>
            </a:pPr>
            <a:r>
              <a:rPr lang="en-US" sz="900" dirty="0">
                <a:highlight>
                  <a:srgbClr val="FFFF00"/>
                </a:highlight>
              </a:rPr>
              <a:t>CLEARING TYPE = automatic</a:t>
            </a:r>
          </a:p>
          <a:p>
            <a:pPr marL="457200" lvl="1" indent="0">
              <a:buNone/>
            </a:pPr>
            <a:r>
              <a:rPr lang="en-US" sz="900" dirty="0">
                <a:highlight>
                  <a:srgbClr val="FFFF00"/>
                </a:highlight>
              </a:rPr>
              <a:t>”, </a:t>
            </a:r>
          </a:p>
          <a:p>
            <a:pPr marL="457200" lvl="1" indent="0">
              <a:buNone/>
            </a:pPr>
            <a:r>
              <a:rPr lang="en-US" sz="900" dirty="0"/>
              <a:t>structure: {</a:t>
            </a:r>
          </a:p>
          <a:p>
            <a:pPr marL="457200" lvl="1" indent="0">
              <a:buNone/>
            </a:pPr>
            <a:r>
              <a:rPr lang="en-US" sz="900" dirty="0"/>
              <a:t>    </a:t>
            </a:r>
            <a:r>
              <a:rPr lang="en-US" sz="900" dirty="0" err="1"/>
              <a:t>commonEventHeader</a:t>
            </a:r>
            <a:r>
              <a:rPr lang="en-US" sz="900" dirty="0"/>
              <a:t>: {presence: required, structure: {</a:t>
            </a:r>
          </a:p>
          <a:p>
            <a:pPr marL="457200" lvl="1" indent="0">
              <a:buNone/>
            </a:pPr>
            <a:r>
              <a:rPr lang="en-US" sz="900" dirty="0"/>
              <a:t>        version: {presence: required, value: 3.0},</a:t>
            </a:r>
          </a:p>
          <a:p>
            <a:pPr marL="457200" lvl="1" indent="0">
              <a:buNone/>
            </a:pPr>
            <a:r>
              <a:rPr lang="en-US" sz="900" dirty="0"/>
              <a:t>        domain: {presence: required, value: fault},</a:t>
            </a:r>
          </a:p>
          <a:p>
            <a:pPr marL="457200" lvl="1" indent="0">
              <a:buNone/>
            </a:pPr>
            <a:r>
              <a:rPr lang="en-US" sz="900" dirty="0"/>
              <a:t>        </a:t>
            </a:r>
            <a:r>
              <a:rPr lang="en-US" sz="900" dirty="0" err="1"/>
              <a:t>eventName</a:t>
            </a:r>
            <a:r>
              <a:rPr lang="en-US" sz="900" dirty="0"/>
              <a:t>: {presence: required, value: Fault_5gBts_Nokia_baseStationSynchronizationProblem},</a:t>
            </a:r>
          </a:p>
          <a:p>
            <a:pPr marL="457200" lvl="1" indent="0">
              <a:buNone/>
            </a:pPr>
            <a:r>
              <a:rPr lang="en-US" sz="900" dirty="0"/>
              <a:t>        </a:t>
            </a:r>
            <a:r>
              <a:rPr lang="en-US" sz="900" dirty="0" err="1"/>
              <a:t>eventId</a:t>
            </a:r>
            <a:r>
              <a:rPr lang="en-US" sz="900" dirty="0"/>
              <a:t>: {presence: required),</a:t>
            </a:r>
          </a:p>
          <a:p>
            <a:pPr marL="457200" lvl="1" indent="0">
              <a:buNone/>
            </a:pPr>
            <a:r>
              <a:rPr lang="en-US" sz="900" dirty="0"/>
              <a:t>        </a:t>
            </a:r>
            <a:r>
              <a:rPr lang="en-US" sz="900" dirty="0" err="1"/>
              <a:t>sourceName</a:t>
            </a:r>
            <a:r>
              <a:rPr lang="en-US" sz="900" dirty="0"/>
              <a:t>: {presence: required},</a:t>
            </a:r>
          </a:p>
          <a:p>
            <a:pPr marL="457200" lvl="1" indent="0">
              <a:buNone/>
            </a:pPr>
            <a:r>
              <a:rPr lang="en-US" sz="900" dirty="0"/>
              <a:t>        </a:t>
            </a:r>
            <a:r>
              <a:rPr lang="en-US" sz="900" dirty="0" err="1"/>
              <a:t>reportingEntityName</a:t>
            </a:r>
            <a:r>
              <a:rPr lang="en-US" sz="900" dirty="0"/>
              <a:t>: {presence: required</a:t>
            </a:r>
          </a:p>
          <a:p>
            <a:pPr marL="457200" lvl="1" indent="0">
              <a:buNone/>
            </a:pPr>
            <a:r>
              <a:rPr lang="en-US" sz="900" dirty="0"/>
              <a:t> priority: {presence: required},</a:t>
            </a:r>
          </a:p>
          <a:p>
            <a:pPr marL="457200" lvl="1" indent="0">
              <a:buNone/>
            </a:pPr>
            <a:r>
              <a:rPr lang="en-US" sz="900" dirty="0"/>
              <a:t>        </a:t>
            </a:r>
            <a:r>
              <a:rPr lang="en-US" sz="900" dirty="0" err="1"/>
              <a:t>startEpochMicrosec</a:t>
            </a:r>
            <a:r>
              <a:rPr lang="en-US" sz="900" dirty="0"/>
              <a:t>: {presence: required},</a:t>
            </a:r>
          </a:p>
          <a:p>
            <a:pPr marL="457200" lvl="1" indent="0">
              <a:buNone/>
            </a:pPr>
            <a:r>
              <a:rPr lang="en-US" sz="900" dirty="0"/>
              <a:t>        </a:t>
            </a:r>
            <a:r>
              <a:rPr lang="en-US" sz="900" dirty="0" err="1"/>
              <a:t>lastEpochMicrosec</a:t>
            </a:r>
            <a:r>
              <a:rPr lang="en-US" sz="900" dirty="0"/>
              <a:t>: {presence: required},</a:t>
            </a:r>
          </a:p>
          <a:p>
            <a:pPr marL="457200" lvl="1" indent="0">
              <a:buNone/>
            </a:pPr>
            <a:r>
              <a:rPr lang="en-US" sz="900" dirty="0"/>
              <a:t>        </a:t>
            </a:r>
            <a:r>
              <a:rPr lang="en-US" sz="900" dirty="0" err="1"/>
              <a:t>timeZoneOffset</a:t>
            </a:r>
            <a:r>
              <a:rPr lang="en-US" sz="900" dirty="0"/>
              <a:t>: {presence: </a:t>
            </a:r>
            <a:r>
              <a:rPr lang="en-US" sz="900" dirty="0" err="1"/>
              <a:t>requiredl</a:t>
            </a:r>
            <a:r>
              <a:rPr lang="en-US" sz="900" dirty="0"/>
              <a:t>},</a:t>
            </a:r>
          </a:p>
          <a:p>
            <a:pPr marL="457200" lvl="1" indent="0">
              <a:buNone/>
            </a:pPr>
            <a:r>
              <a:rPr lang="en-US" sz="900" dirty="0"/>
              <a:t>        sequence: {presence: required}</a:t>
            </a:r>
          </a:p>
          <a:p>
            <a:pPr marL="457200" lvl="1" indent="0">
              <a:buNone/>
            </a:pPr>
            <a:r>
              <a:rPr lang="en-US" sz="900" dirty="0"/>
              <a:t>    }},</a:t>
            </a:r>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p:txBody>
      </p:sp>
      <p:sp>
        <p:nvSpPr>
          <p:cNvPr id="5" name="Speech Bubble: Rectangle 4">
            <a:extLst>
              <a:ext uri="{FF2B5EF4-FFF2-40B4-BE49-F238E27FC236}">
                <a16:creationId xmlns:a16="http://schemas.microsoft.com/office/drawing/2014/main" id="{C85CA555-AD7A-4283-9495-8C02D975F20F}"/>
              </a:ext>
            </a:extLst>
          </p:cNvPr>
          <p:cNvSpPr/>
          <p:nvPr/>
        </p:nvSpPr>
        <p:spPr>
          <a:xfrm>
            <a:off x="9613232" y="2310063"/>
            <a:ext cx="1828800" cy="612648"/>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dirty="0">
                <a:ln w="0"/>
                <a:solidFill>
                  <a:schemeClr val="tx1"/>
                </a:solidFill>
                <a:effectLst>
                  <a:outerShdw blurRad="38100" dist="19050" dir="2700000" algn="tl" rotWithShape="0">
                    <a:schemeClr val="dk1">
                      <a:alpha val="40000"/>
                    </a:schemeClr>
                  </a:outerShdw>
                </a:effectLst>
              </a:rPr>
              <a:t>Provides capability to provide meta data at the event level</a:t>
            </a:r>
          </a:p>
        </p:txBody>
      </p:sp>
    </p:spTree>
    <p:extLst>
      <p:ext uri="{BB962C8B-B14F-4D97-AF65-F5344CB8AC3E}">
        <p14:creationId xmlns:p14="http://schemas.microsoft.com/office/powerpoint/2010/main" val="16962122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294458D-492B-4EF8-9513-97B5D1C5B670}"/>
              </a:ext>
            </a:extLst>
          </p:cNvPr>
          <p:cNvSpPr>
            <a:spLocks noGrp="1"/>
          </p:cNvSpPr>
          <p:nvPr>
            <p:ph type="sldNum" sz="quarter" idx="11"/>
          </p:nvPr>
        </p:nvSpPr>
        <p:spPr/>
        <p:txBody>
          <a:bodyPr/>
          <a:lstStyle/>
          <a:p>
            <a:fld id="{12CB907E-C602-C34B-93F7-CA9E40714286}" type="slidenum">
              <a:rPr lang="en-US" smtClean="0"/>
              <a:pPr/>
              <a:t>7</a:t>
            </a:fld>
            <a:r>
              <a:rPr lang="en-US"/>
              <a:t> </a:t>
            </a:r>
          </a:p>
        </p:txBody>
      </p:sp>
      <p:sp>
        <p:nvSpPr>
          <p:cNvPr id="3" name="Title 2">
            <a:extLst>
              <a:ext uri="{FF2B5EF4-FFF2-40B4-BE49-F238E27FC236}">
                <a16:creationId xmlns:a16="http://schemas.microsoft.com/office/drawing/2014/main" id="{3CC37AD2-0CFC-41DA-A0A0-0C6890B4B00F}"/>
              </a:ext>
            </a:extLst>
          </p:cNvPr>
          <p:cNvSpPr>
            <a:spLocks noGrp="1"/>
          </p:cNvSpPr>
          <p:nvPr>
            <p:ph type="title"/>
          </p:nvPr>
        </p:nvSpPr>
        <p:spPr/>
        <p:txBody>
          <a:bodyPr>
            <a:normAutofit fontScale="90000"/>
          </a:bodyPr>
          <a:lstStyle/>
          <a:p>
            <a:r>
              <a:rPr lang="en-US" dirty="0">
                <a:solidFill>
                  <a:schemeClr val="bg1"/>
                </a:solidFill>
              </a:rPr>
              <a:t>YAML Registration Proposal</a:t>
            </a:r>
          </a:p>
        </p:txBody>
      </p:sp>
      <p:sp>
        <p:nvSpPr>
          <p:cNvPr id="4" name="Content Placeholder 3">
            <a:extLst>
              <a:ext uri="{FF2B5EF4-FFF2-40B4-BE49-F238E27FC236}">
                <a16:creationId xmlns:a16="http://schemas.microsoft.com/office/drawing/2014/main" id="{75473063-3C3E-4856-AB96-C1339CD6CE96}"/>
              </a:ext>
            </a:extLst>
          </p:cNvPr>
          <p:cNvSpPr>
            <a:spLocks noGrp="1"/>
          </p:cNvSpPr>
          <p:nvPr>
            <p:ph sz="quarter" idx="12"/>
          </p:nvPr>
        </p:nvSpPr>
        <p:spPr>
          <a:xfrm>
            <a:off x="491067" y="1034717"/>
            <a:ext cx="11211984" cy="5625452"/>
          </a:xfrm>
        </p:spPr>
        <p:txBody>
          <a:bodyPr>
            <a:normAutofit/>
          </a:bodyPr>
          <a:lstStyle/>
          <a:p>
            <a:pPr marL="457200" lvl="1" indent="0">
              <a:buNone/>
            </a:pPr>
            <a:r>
              <a:rPr lang="en-US" sz="900" dirty="0"/>
              <a:t> </a:t>
            </a:r>
            <a:r>
              <a:rPr lang="en-US" sz="900" dirty="0" err="1"/>
              <a:t>faultFields</a:t>
            </a:r>
            <a:r>
              <a:rPr lang="en-US" sz="900" dirty="0"/>
              <a:t>: {presence: required, structure: { </a:t>
            </a:r>
          </a:p>
          <a:p>
            <a:pPr marL="457200" lvl="1" indent="0">
              <a:buNone/>
            </a:pPr>
            <a:r>
              <a:rPr lang="en-US" sz="900" dirty="0"/>
              <a:t>        </a:t>
            </a:r>
            <a:r>
              <a:rPr lang="en-US" sz="900" dirty="0" err="1"/>
              <a:t>faultFieldsVersion</a:t>
            </a:r>
            <a:r>
              <a:rPr lang="en-US" sz="900" dirty="0"/>
              <a:t>: {presence: required, value: 3.0},</a:t>
            </a:r>
          </a:p>
          <a:p>
            <a:pPr marL="457200" lvl="1" indent="0">
              <a:buNone/>
            </a:pPr>
            <a:r>
              <a:rPr lang="en-US" sz="900" dirty="0"/>
              <a:t>        </a:t>
            </a:r>
            <a:r>
              <a:rPr lang="en-US" sz="900" dirty="0" err="1"/>
              <a:t>eventCategory</a:t>
            </a:r>
            <a:r>
              <a:rPr lang="en-US" sz="900" dirty="0"/>
              <a:t>: {presence: optional</a:t>
            </a:r>
            <a:r>
              <a:rPr lang="en-US" sz="900" dirty="0">
                <a:highlight>
                  <a:srgbClr val="FFFF00"/>
                </a:highlight>
              </a:rPr>
              <a:t>, comment: “Quality of service</a:t>
            </a:r>
            <a:r>
              <a:rPr lang="en-US" sz="900" dirty="0"/>
              <a:t>”},</a:t>
            </a:r>
          </a:p>
          <a:p>
            <a:pPr marL="457200" lvl="1" indent="0">
              <a:buNone/>
            </a:pPr>
            <a:r>
              <a:rPr lang="en-US" sz="900" dirty="0"/>
              <a:t>        </a:t>
            </a:r>
            <a:r>
              <a:rPr lang="en-US" sz="900" dirty="0" err="1"/>
              <a:t>alarmCondition</a:t>
            </a:r>
            <a:r>
              <a:rPr lang="en-US" sz="900" dirty="0"/>
              <a:t>: {presence: required, value: '</a:t>
            </a:r>
            <a:r>
              <a:rPr lang="en-US" sz="900" dirty="0" err="1"/>
              <a:t>baseStationSynchronizationProblem</a:t>
            </a:r>
            <a:r>
              <a:rPr lang="en-US" sz="900" dirty="0"/>
              <a:t>'},</a:t>
            </a:r>
          </a:p>
          <a:p>
            <a:pPr marL="457200" lvl="1" indent="0">
              <a:buNone/>
            </a:pPr>
            <a:r>
              <a:rPr lang="en-US" sz="900" dirty="0"/>
              <a:t>        </a:t>
            </a:r>
            <a:r>
              <a:rPr lang="en-US" sz="900" dirty="0" err="1"/>
              <a:t>eventSourceType</a:t>
            </a:r>
            <a:r>
              <a:rPr lang="en-US" sz="900" dirty="0"/>
              <a:t>: {presence: required},</a:t>
            </a:r>
          </a:p>
          <a:p>
            <a:pPr marL="457200" lvl="1" indent="0">
              <a:buNone/>
            </a:pPr>
            <a:r>
              <a:rPr lang="en-US" sz="900" dirty="0"/>
              <a:t>        </a:t>
            </a:r>
            <a:r>
              <a:rPr lang="en-US" sz="900" dirty="0" err="1"/>
              <a:t>alarminterfaceA</a:t>
            </a:r>
            <a:r>
              <a:rPr lang="en-US" sz="900" dirty="0"/>
              <a:t>: {presence: required},</a:t>
            </a:r>
          </a:p>
          <a:p>
            <a:pPr marL="457200" lvl="1" indent="0">
              <a:buNone/>
            </a:pPr>
            <a:r>
              <a:rPr lang="en-US" sz="900" dirty="0"/>
              <a:t>        </a:t>
            </a:r>
            <a:r>
              <a:rPr lang="en-US" sz="900" dirty="0" err="1"/>
              <a:t>specificProblem</a:t>
            </a:r>
            <a:r>
              <a:rPr lang="en-US" sz="900" dirty="0"/>
              <a:t>: {presence: required},</a:t>
            </a:r>
          </a:p>
          <a:p>
            <a:pPr marL="457200" lvl="1" indent="0">
              <a:buNone/>
            </a:pPr>
            <a:r>
              <a:rPr lang="en-US" sz="900" dirty="0"/>
              <a:t>        </a:t>
            </a:r>
            <a:r>
              <a:rPr lang="en-US" sz="900" dirty="0" err="1"/>
              <a:t>eventSeverity</a:t>
            </a:r>
            <a:r>
              <a:rPr lang="en-US" sz="900" dirty="0"/>
              <a:t>: {presence: required},</a:t>
            </a:r>
          </a:p>
          <a:p>
            <a:pPr marL="457200" lvl="1" indent="0">
              <a:buNone/>
            </a:pPr>
            <a:r>
              <a:rPr lang="en-US" sz="900" dirty="0"/>
              <a:t>        </a:t>
            </a:r>
            <a:r>
              <a:rPr lang="en-US" sz="900" dirty="0" err="1"/>
              <a:t>nfStatus</a:t>
            </a:r>
            <a:r>
              <a:rPr lang="en-US" sz="900" dirty="0"/>
              <a:t>: {default: Active},</a:t>
            </a:r>
          </a:p>
          <a:p>
            <a:pPr marL="457200" lvl="1" indent="0">
              <a:buNone/>
            </a:pPr>
            <a:r>
              <a:rPr lang="en-US" sz="900" dirty="0"/>
              <a:t>        </a:t>
            </a:r>
            <a:r>
              <a:rPr lang="en-US" sz="900" dirty="0" err="1"/>
              <a:t>alarmAdditionalInformation</a:t>
            </a:r>
            <a:r>
              <a:rPr lang="en-US" sz="900" dirty="0"/>
              <a:t>: {presence: required, array: {</a:t>
            </a:r>
          </a:p>
          <a:p>
            <a:pPr marL="457200" lvl="1" indent="0">
              <a:buNone/>
            </a:pPr>
            <a:r>
              <a:rPr lang="en-US" sz="900" dirty="0"/>
              <a:t>                </a:t>
            </a:r>
            <a:r>
              <a:rPr lang="en-US" sz="900" dirty="0" err="1"/>
              <a:t>keyValuePair</a:t>
            </a:r>
            <a:r>
              <a:rPr lang="en-US" sz="900" dirty="0"/>
              <a:t>: {presence: required, structure: {</a:t>
            </a:r>
          </a:p>
          <a:p>
            <a:pPr marL="457200" lvl="1" indent="0">
              <a:buNone/>
            </a:pPr>
            <a:r>
              <a:rPr lang="en-US" sz="900" dirty="0"/>
              <a:t>                    key: {presence: required, value: 'Fault ID'},</a:t>
            </a:r>
          </a:p>
          <a:p>
            <a:pPr marL="457200" lvl="1" indent="0">
              <a:buNone/>
            </a:pPr>
            <a:r>
              <a:rPr lang="en-US" sz="900" dirty="0"/>
              <a:t>                    value: {presence: required}},</a:t>
            </a:r>
          </a:p>
          <a:p>
            <a:pPr marL="457200" lvl="1" indent="0">
              <a:buNone/>
            </a:pPr>
            <a:r>
              <a:rPr lang="en-US" sz="900" dirty="0">
                <a:highlight>
                  <a:srgbClr val="FFFF00"/>
                </a:highlight>
              </a:rPr>
              <a:t>	comment: “ </a:t>
            </a:r>
          </a:p>
          <a:p>
            <a:pPr marL="457200" lvl="1" indent="0">
              <a:buNone/>
            </a:pPr>
            <a:r>
              <a:rPr lang="en-US" sz="900" dirty="0">
                <a:highlight>
                  <a:srgbClr val="FFFF00"/>
                </a:highlight>
              </a:rPr>
              <a:t>FAULT ID = 9, </a:t>
            </a:r>
          </a:p>
          <a:p>
            <a:pPr marL="457200" lvl="1" indent="0">
              <a:buNone/>
            </a:pPr>
            <a:r>
              <a:rPr lang="en-US" sz="900" dirty="0">
                <a:highlight>
                  <a:srgbClr val="FFFF00"/>
                </a:highlight>
              </a:rPr>
              <a:t>FAULT NAME = ‘BTS time not corrected’, </a:t>
            </a:r>
          </a:p>
          <a:p>
            <a:pPr marL="457200" lvl="1" indent="0">
              <a:buNone/>
            </a:pPr>
            <a:r>
              <a:rPr lang="en-US" sz="900" dirty="0">
                <a:highlight>
                  <a:srgbClr val="FFFF00"/>
                </a:highlight>
              </a:rPr>
              <a:t>FAULT DESCRIPTION = ‘The reference frequency that the BTS master clock receives has changed by about 200 ppb or more (which equals the change magnitude of 204 DAC steps or more (with 12bit DAC)) during the measurement period, compared to the BTS master clock frequency. </a:t>
            </a:r>
          </a:p>
          <a:p>
            <a:pPr marL="457200" lvl="1" indent="0">
              <a:buNone/>
            </a:pPr>
            <a:r>
              <a:rPr lang="en-US" sz="900" dirty="0">
                <a:highlight>
                  <a:srgbClr val="FFFF00"/>
                </a:highlight>
              </a:rPr>
              <a:t>Causes can be:</a:t>
            </a:r>
          </a:p>
          <a:p>
            <a:pPr marL="457200" lvl="1" indent="0">
              <a:buNone/>
            </a:pPr>
            <a:r>
              <a:rPr lang="en-US" sz="900" dirty="0">
                <a:highlight>
                  <a:srgbClr val="FFFF00"/>
                </a:highlight>
              </a:rPr>
              <a:t>     1. The reference frequency …..</a:t>
            </a:r>
          </a:p>
          <a:p>
            <a:pPr marL="457200" lvl="1" indent="0">
              <a:buNone/>
            </a:pPr>
            <a:r>
              <a:rPr lang="en-US" sz="900" dirty="0">
                <a:highlight>
                  <a:srgbClr val="FFFF00"/>
                </a:highlight>
              </a:rPr>
              <a:t>     2. The reference frequency fluctuates …’, </a:t>
            </a:r>
          </a:p>
          <a:p>
            <a:pPr marL="457200" lvl="1" indent="0">
              <a:buNone/>
            </a:pPr>
            <a:r>
              <a:rPr lang="en-US" sz="900" dirty="0">
                <a:highlight>
                  <a:srgbClr val="FFFF00"/>
                </a:highlight>
              </a:rPr>
              <a:t>EFFECT OF FAULT = ‘This fault does not immediately affect the operations of the BTS, but it is a notification …’, </a:t>
            </a:r>
          </a:p>
          <a:p>
            <a:pPr marL="457200" lvl="1" indent="0">
              <a:buNone/>
            </a:pPr>
            <a:r>
              <a:rPr lang="en-US" sz="900" dirty="0">
                <a:highlight>
                  <a:srgbClr val="FFFF00"/>
                </a:highlight>
              </a:rPr>
              <a:t>PROPOSED REPAIR ACTIONS = ‘access the ….follow the instructions below:</a:t>
            </a:r>
          </a:p>
          <a:p>
            <a:pPr marL="457200" lvl="1" indent="0">
              <a:buNone/>
            </a:pPr>
            <a:r>
              <a:rPr lang="en-US" sz="900" dirty="0">
                <a:highlight>
                  <a:srgbClr val="FFFF00"/>
                </a:highlight>
              </a:rPr>
              <a:t>     1. In case of a fault in the transmission network synchronization, …</a:t>
            </a:r>
          </a:p>
          <a:p>
            <a:pPr marL="457200" lvl="1" indent="0">
              <a:buNone/>
            </a:pPr>
            <a:r>
              <a:rPr lang="en-US" sz="900" dirty="0">
                <a:highlight>
                  <a:srgbClr val="FFFF00"/>
                </a:highlight>
              </a:rPr>
              <a:t>     2. If the basic accuracy of the signal used for synch is correct…</a:t>
            </a:r>
          </a:p>
          <a:p>
            <a:pPr marL="457200" lvl="1" indent="0">
              <a:buNone/>
            </a:pPr>
            <a:r>
              <a:rPr lang="en-US" sz="900" dirty="0">
                <a:highlight>
                  <a:srgbClr val="FFFF00"/>
                </a:highlight>
              </a:rPr>
              <a:t>     3. In case of a BTS equipment fault, the location might be:</a:t>
            </a:r>
          </a:p>
          <a:p>
            <a:pPr marL="457200" lvl="1" indent="0">
              <a:buNone/>
            </a:pPr>
            <a:r>
              <a:rPr lang="en-US" sz="900" dirty="0">
                <a:highlight>
                  <a:srgbClr val="FFFF00"/>
                </a:highlight>
              </a:rPr>
              <a:t>    4. After the fault situation has been cleared, ….’,</a:t>
            </a:r>
            <a:endParaRPr lang="en-US" dirty="0">
              <a:highlight>
                <a:srgbClr val="FFFF00"/>
              </a:highlight>
            </a:endParaRPr>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p:txBody>
      </p:sp>
      <p:sp>
        <p:nvSpPr>
          <p:cNvPr id="5" name="Speech Bubble: Rectangle 4">
            <a:extLst>
              <a:ext uri="{FF2B5EF4-FFF2-40B4-BE49-F238E27FC236}">
                <a16:creationId xmlns:a16="http://schemas.microsoft.com/office/drawing/2014/main" id="{EBEB819B-8EAE-4492-9D23-40634ACDA120}"/>
              </a:ext>
            </a:extLst>
          </p:cNvPr>
          <p:cNvSpPr/>
          <p:nvPr/>
        </p:nvSpPr>
        <p:spPr>
          <a:xfrm>
            <a:off x="8001000" y="2526632"/>
            <a:ext cx="2514600" cy="1166100"/>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dirty="0">
                <a:ln w="0"/>
                <a:solidFill>
                  <a:schemeClr val="tx1"/>
                </a:solidFill>
                <a:effectLst>
                  <a:outerShdw blurRad="38100" dist="19050" dir="2700000" algn="tl" rotWithShape="0">
                    <a:schemeClr val="dk1">
                      <a:alpha val="40000"/>
                    </a:schemeClr>
                  </a:outerShdw>
                </a:effectLst>
              </a:rPr>
              <a:t>Provides capability to allow NF to provide meta data  about each fault that raises an alarm where applicable.</a:t>
            </a:r>
          </a:p>
        </p:txBody>
      </p:sp>
      <p:sp>
        <p:nvSpPr>
          <p:cNvPr id="7" name="Speech Bubble: Rectangle 6">
            <a:extLst>
              <a:ext uri="{FF2B5EF4-FFF2-40B4-BE49-F238E27FC236}">
                <a16:creationId xmlns:a16="http://schemas.microsoft.com/office/drawing/2014/main" id="{61D9BBFC-7BCC-4937-A64A-A82DE6C04134}"/>
              </a:ext>
            </a:extLst>
          </p:cNvPr>
          <p:cNvSpPr/>
          <p:nvPr/>
        </p:nvSpPr>
        <p:spPr>
          <a:xfrm>
            <a:off x="5450305" y="825569"/>
            <a:ext cx="1600200" cy="612648"/>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dirty="0">
                <a:ln w="0"/>
                <a:solidFill>
                  <a:schemeClr val="tx1"/>
                </a:solidFill>
                <a:effectLst>
                  <a:outerShdw blurRad="38100" dist="19050" dir="2700000" algn="tl" rotWithShape="0">
                    <a:schemeClr val="dk1">
                      <a:alpha val="40000"/>
                    </a:schemeClr>
                  </a:outerShdw>
                </a:effectLst>
              </a:rPr>
              <a:t>Provides capability to set a default for an optional field</a:t>
            </a:r>
          </a:p>
        </p:txBody>
      </p:sp>
    </p:spTree>
    <p:extLst>
      <p:ext uri="{BB962C8B-B14F-4D97-AF65-F5344CB8AC3E}">
        <p14:creationId xmlns:p14="http://schemas.microsoft.com/office/powerpoint/2010/main" val="11793362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294458D-492B-4EF8-9513-97B5D1C5B670}"/>
              </a:ext>
            </a:extLst>
          </p:cNvPr>
          <p:cNvSpPr>
            <a:spLocks noGrp="1"/>
          </p:cNvSpPr>
          <p:nvPr>
            <p:ph type="sldNum" sz="quarter" idx="11"/>
          </p:nvPr>
        </p:nvSpPr>
        <p:spPr/>
        <p:txBody>
          <a:bodyPr/>
          <a:lstStyle/>
          <a:p>
            <a:fld id="{12CB907E-C602-C34B-93F7-CA9E40714286}" type="slidenum">
              <a:rPr lang="en-US" smtClean="0"/>
              <a:pPr/>
              <a:t>8</a:t>
            </a:fld>
            <a:r>
              <a:rPr lang="en-US"/>
              <a:t> </a:t>
            </a:r>
          </a:p>
        </p:txBody>
      </p:sp>
      <p:sp>
        <p:nvSpPr>
          <p:cNvPr id="3" name="Title 2">
            <a:extLst>
              <a:ext uri="{FF2B5EF4-FFF2-40B4-BE49-F238E27FC236}">
                <a16:creationId xmlns:a16="http://schemas.microsoft.com/office/drawing/2014/main" id="{3CC37AD2-0CFC-41DA-A0A0-0C6890B4B00F}"/>
              </a:ext>
            </a:extLst>
          </p:cNvPr>
          <p:cNvSpPr>
            <a:spLocks noGrp="1"/>
          </p:cNvSpPr>
          <p:nvPr>
            <p:ph type="title"/>
          </p:nvPr>
        </p:nvSpPr>
        <p:spPr/>
        <p:txBody>
          <a:bodyPr>
            <a:normAutofit fontScale="90000"/>
          </a:bodyPr>
          <a:lstStyle/>
          <a:p>
            <a:r>
              <a:rPr lang="en-US" dirty="0">
                <a:solidFill>
                  <a:schemeClr val="bg1"/>
                </a:solidFill>
              </a:rPr>
              <a:t>YAML Registration Proposal</a:t>
            </a:r>
          </a:p>
        </p:txBody>
      </p:sp>
      <p:sp>
        <p:nvSpPr>
          <p:cNvPr id="4" name="Content Placeholder 3">
            <a:extLst>
              <a:ext uri="{FF2B5EF4-FFF2-40B4-BE49-F238E27FC236}">
                <a16:creationId xmlns:a16="http://schemas.microsoft.com/office/drawing/2014/main" id="{75473063-3C3E-4856-AB96-C1339CD6CE96}"/>
              </a:ext>
            </a:extLst>
          </p:cNvPr>
          <p:cNvSpPr>
            <a:spLocks noGrp="1"/>
          </p:cNvSpPr>
          <p:nvPr>
            <p:ph sz="quarter" idx="12"/>
          </p:nvPr>
        </p:nvSpPr>
        <p:spPr>
          <a:xfrm>
            <a:off x="491067" y="1034717"/>
            <a:ext cx="11211984" cy="5625452"/>
          </a:xfrm>
        </p:spPr>
        <p:txBody>
          <a:bodyPr>
            <a:normAutofit lnSpcReduction="10000"/>
          </a:bodyPr>
          <a:lstStyle/>
          <a:p>
            <a:pPr marL="457200" lvl="1" indent="0">
              <a:buNone/>
            </a:pPr>
            <a:r>
              <a:rPr lang="en-US" sz="900" dirty="0">
                <a:highlight>
                  <a:srgbClr val="FFFF00"/>
                </a:highlight>
              </a:rPr>
              <a:t>FAULT ID= 1818, </a:t>
            </a:r>
          </a:p>
          <a:p>
            <a:pPr marL="457200" lvl="1" indent="0">
              <a:buNone/>
            </a:pPr>
            <a:r>
              <a:rPr lang="en-US" sz="900" dirty="0">
                <a:highlight>
                  <a:srgbClr val="FFFF00"/>
                </a:highlight>
              </a:rPr>
              <a:t>FAULT NAME = ‘BTS master clock tuning failure’, </a:t>
            </a:r>
          </a:p>
          <a:p>
            <a:pPr marL="457200" lvl="1" indent="0">
              <a:buNone/>
            </a:pPr>
            <a:r>
              <a:rPr lang="en-US" sz="900" dirty="0">
                <a:highlight>
                  <a:srgbClr val="FFFF00"/>
                </a:highlight>
              </a:rPr>
              <a:t>FAULT DESCRIPTON = ‘Master clock frequency is tuned to within 5% of its minimum or maximum tuning limit.’, </a:t>
            </a:r>
          </a:p>
          <a:p>
            <a:pPr marL="457200" lvl="1" indent="0">
              <a:buNone/>
            </a:pPr>
            <a:r>
              <a:rPr lang="en-US" sz="900" dirty="0">
                <a:highlight>
                  <a:srgbClr val="FFFF00"/>
                </a:highlight>
              </a:rPr>
              <a:t>EFFECT OF FAULT = ‘The BTS can operate properly for months ….  </a:t>
            </a:r>
          </a:p>
          <a:p>
            <a:pPr marL="457200" lvl="1" indent="0">
              <a:buNone/>
            </a:pPr>
            <a:r>
              <a:rPr lang="en-US" sz="900" dirty="0">
                <a:highlight>
                  <a:srgbClr val="FFFF00"/>
                </a:highlight>
              </a:rPr>
              <a:t>Effects in Frequency Synchronization mode:  …</a:t>
            </a:r>
          </a:p>
          <a:p>
            <a:pPr marL="457200" lvl="1" indent="0">
              <a:buNone/>
            </a:pPr>
            <a:r>
              <a:rPr lang="en-US" sz="900" dirty="0">
                <a:highlight>
                  <a:srgbClr val="FFFF00"/>
                </a:highlight>
              </a:rPr>
              <a:t>Effects in Phase Synchronization mode:  ….’, </a:t>
            </a:r>
          </a:p>
          <a:p>
            <a:pPr marL="457200" lvl="1" indent="0">
              <a:buNone/>
            </a:pPr>
            <a:r>
              <a:rPr lang="en-US" sz="900" dirty="0">
                <a:highlight>
                  <a:srgbClr val="FFFF00"/>
                </a:highlight>
              </a:rPr>
              <a:t>PROPOSED </a:t>
            </a:r>
            <a:r>
              <a:rPr lang="en-US" sz="900">
                <a:highlight>
                  <a:srgbClr val="FFFF00"/>
                </a:highlight>
              </a:rPr>
              <a:t>REPAIR ACTIONS </a:t>
            </a:r>
            <a:r>
              <a:rPr lang="en-US" sz="900" dirty="0">
                <a:highlight>
                  <a:srgbClr val="FFFF00"/>
                </a:highlight>
              </a:rPr>
              <a:t>= ‘Perform the steps below in the listed order until the fault disappears.</a:t>
            </a:r>
          </a:p>
          <a:p>
            <a:pPr marL="457200" lvl="1" indent="0">
              <a:buNone/>
            </a:pPr>
            <a:r>
              <a:rPr lang="en-US" sz="900" dirty="0">
                <a:highlight>
                  <a:srgbClr val="FFFF00"/>
                </a:highlight>
              </a:rPr>
              <a:t>Not tracking satellites:</a:t>
            </a:r>
          </a:p>
          <a:p>
            <a:pPr marL="457200" lvl="1" indent="0">
              <a:buNone/>
            </a:pPr>
            <a:r>
              <a:rPr lang="en-US" sz="900" dirty="0">
                <a:highlight>
                  <a:srgbClr val="FFFF00"/>
                </a:highlight>
              </a:rPr>
              <a:t>     1. The most common reason …. </a:t>
            </a:r>
          </a:p>
          <a:p>
            <a:pPr marL="457200" lvl="1" indent="0">
              <a:buNone/>
            </a:pPr>
            <a:r>
              <a:rPr lang="en-US" sz="900" dirty="0">
                <a:highlight>
                  <a:srgbClr val="FFFF00"/>
                </a:highlight>
              </a:rPr>
              <a:t>     2. There might be a malfunction in the GPS receiver. Perform a (remote) power reset for the GPS receiver.</a:t>
            </a:r>
          </a:p>
          <a:p>
            <a:pPr marL="457200" lvl="1" indent="0">
              <a:buNone/>
            </a:pPr>
            <a:r>
              <a:rPr lang="en-US" sz="900" dirty="0">
                <a:highlight>
                  <a:srgbClr val="FFFF00"/>
                </a:highlight>
              </a:rPr>
              <a:t>     3. There might be a HW fault in the GPS receiver. Check the operation and change the GPS module, if needed.’</a:t>
            </a:r>
          </a:p>
          <a:p>
            <a:pPr marL="457200" lvl="1" indent="0">
              <a:buNone/>
            </a:pPr>
            <a:r>
              <a:rPr lang="en-US" sz="900" dirty="0">
                <a:highlight>
                  <a:srgbClr val="FFFF00"/>
                </a:highlight>
              </a:rPr>
              <a:t>”,</a:t>
            </a:r>
          </a:p>
          <a:p>
            <a:pPr marL="457200" lvl="1" indent="0">
              <a:buNone/>
            </a:pPr>
            <a:r>
              <a:rPr lang="en-US" sz="900" dirty="0"/>
              <a:t>                </a:t>
            </a:r>
            <a:r>
              <a:rPr lang="en-US" sz="900" dirty="0" err="1"/>
              <a:t>keyValuePair</a:t>
            </a:r>
            <a:r>
              <a:rPr lang="en-US" sz="900" dirty="0"/>
              <a:t>: {presence: required, structure: {</a:t>
            </a:r>
          </a:p>
          <a:p>
            <a:pPr marL="457200" lvl="1" indent="0">
              <a:buNone/>
            </a:pPr>
            <a:r>
              <a:rPr lang="en-US" sz="900" dirty="0"/>
              <a:t>                    key: {presence: required, value: ' Identifying application additional information fields’},</a:t>
            </a:r>
          </a:p>
          <a:p>
            <a:pPr marL="457200" lvl="1" indent="0">
              <a:buNone/>
            </a:pPr>
            <a:r>
              <a:rPr lang="en-US" sz="900" dirty="0"/>
              <a:t>                    value: {presence: optional}</a:t>
            </a:r>
          </a:p>
          <a:p>
            <a:pPr marL="457200" lvl="1" indent="0">
              <a:buNone/>
            </a:pPr>
            <a:r>
              <a:rPr lang="en-US" sz="900" dirty="0"/>
              <a:t> 	 </a:t>
            </a:r>
            <a:r>
              <a:rPr lang="en-US" sz="900" dirty="0" err="1"/>
              <a:t>keyValuePair</a:t>
            </a:r>
            <a:r>
              <a:rPr lang="en-US" sz="900" dirty="0"/>
              <a:t>: {presence: required, structure: {</a:t>
            </a:r>
          </a:p>
          <a:p>
            <a:pPr marL="457200" lvl="1" indent="0">
              <a:buNone/>
            </a:pPr>
            <a:r>
              <a:rPr lang="en-US" sz="900" dirty="0"/>
              <a:t>                    key: {presence: required, value: 'application additional information fields’},</a:t>
            </a:r>
          </a:p>
          <a:p>
            <a:pPr marL="457200" lvl="1" indent="0">
              <a:buNone/>
            </a:pPr>
            <a:r>
              <a:rPr lang="en-US" sz="900" dirty="0"/>
              <a:t>                    value: {presence: optional}</a:t>
            </a:r>
          </a:p>
          <a:p>
            <a:pPr marL="457200" lvl="1" indent="0">
              <a:buNone/>
            </a:pPr>
            <a:r>
              <a:rPr lang="en-US" sz="900" dirty="0"/>
              <a:t>}},</a:t>
            </a:r>
          </a:p>
          <a:p>
            <a:pPr marL="457200" lvl="1" indent="0">
              <a:buNone/>
            </a:pPr>
            <a:r>
              <a:rPr lang="en-US" sz="900" dirty="0"/>
              <a:t>        </a:t>
            </a:r>
            <a:r>
              <a:rPr lang="en-US" sz="900" dirty="0" err="1"/>
              <a:t>additionalFields</a:t>
            </a:r>
            <a:r>
              <a:rPr lang="en-US" sz="900" dirty="0"/>
              <a:t>: {presence: required, </a:t>
            </a:r>
            <a:r>
              <a:rPr lang="en-US" sz="900" dirty="0" err="1"/>
              <a:t>keyValuePairString</a:t>
            </a:r>
            <a:r>
              <a:rPr lang="en-US" sz="900" dirty="0"/>
              <a:t>: {|, =, </a:t>
            </a:r>
            <a:r>
              <a:rPr lang="en-US" sz="900" dirty="0" err="1"/>
              <a:t>keyValuePairs</a:t>
            </a:r>
            <a:r>
              <a:rPr lang="en-US" sz="900" dirty="0"/>
              <a:t>: [</a:t>
            </a:r>
          </a:p>
          <a:p>
            <a:pPr marL="457200" lvl="1" indent="0">
              <a:buNone/>
            </a:pPr>
            <a:r>
              <a:rPr lang="en-US" sz="900" dirty="0"/>
              <a:t>                </a:t>
            </a:r>
            <a:r>
              <a:rPr lang="en-US" sz="900" dirty="0" err="1"/>
              <a:t>keyValuePair</a:t>
            </a:r>
            <a:r>
              <a:rPr lang="en-US" sz="900" dirty="0"/>
              <a:t>: {presence: required, structure: {</a:t>
            </a:r>
          </a:p>
          <a:p>
            <a:pPr marL="457200" lvl="1" indent="0">
              <a:buNone/>
            </a:pPr>
            <a:r>
              <a:rPr lang="en-US" sz="900" dirty="0"/>
              <a:t>                    key: {presence: required, value: 'BTS name'},</a:t>
            </a:r>
          </a:p>
          <a:p>
            <a:pPr marL="457200" lvl="1" indent="0">
              <a:buNone/>
            </a:pPr>
            <a:r>
              <a:rPr lang="en-US" sz="900" dirty="0"/>
              <a:t>                    value: {presence: required}</a:t>
            </a:r>
          </a:p>
          <a:p>
            <a:pPr marL="457200" lvl="1" indent="0">
              <a:buNone/>
            </a:pPr>
            <a:r>
              <a:rPr lang="en-US" sz="900" dirty="0"/>
              <a:t>                }},</a:t>
            </a:r>
          </a:p>
          <a:p>
            <a:pPr marL="457200" lvl="1" indent="0">
              <a:buNone/>
            </a:pPr>
            <a:r>
              <a:rPr lang="en-US" sz="900" dirty="0"/>
              <a:t>                </a:t>
            </a:r>
            <a:r>
              <a:rPr lang="en-US" sz="900" dirty="0" err="1"/>
              <a:t>keyValuePair</a:t>
            </a:r>
            <a:r>
              <a:rPr lang="en-US" sz="900" dirty="0"/>
              <a:t>: {presence: optional, structure: {</a:t>
            </a:r>
          </a:p>
          <a:p>
            <a:pPr marL="457200" lvl="1" indent="0">
              <a:buNone/>
            </a:pPr>
            <a:r>
              <a:rPr lang="en-US" sz="900" dirty="0"/>
              <a:t>                    key: {presence: required, value: 'Cell name'},</a:t>
            </a:r>
          </a:p>
          <a:p>
            <a:pPr marL="457200" lvl="1" indent="0">
              <a:buNone/>
            </a:pPr>
            <a:r>
              <a:rPr lang="en-US" sz="900" dirty="0"/>
              <a:t>                    value: {presence: required}</a:t>
            </a:r>
          </a:p>
          <a:p>
            <a:pPr marL="457200" lvl="1" indent="0">
              <a:buNone/>
            </a:pPr>
            <a:r>
              <a:rPr lang="en-US" sz="900" dirty="0"/>
              <a:t>                }}</a:t>
            </a:r>
          </a:p>
          <a:p>
            <a:pPr marL="457200" lvl="1" indent="0">
              <a:buNone/>
            </a:pPr>
            <a:r>
              <a:rPr lang="en-US" sz="900" dirty="0"/>
              <a:t>            ]}}</a:t>
            </a:r>
          </a:p>
          <a:p>
            <a:pPr marL="457200" lvl="1" indent="0">
              <a:buNone/>
            </a:pPr>
            <a:r>
              <a:rPr lang="en-US" sz="900" dirty="0"/>
              <a:t>     }}</a:t>
            </a:r>
          </a:p>
          <a:p>
            <a:pPr marL="457200" lvl="1" indent="0">
              <a:buNone/>
            </a:pPr>
            <a:r>
              <a:rPr lang="en-US" sz="900" dirty="0"/>
              <a:t>}}</a:t>
            </a:r>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p:txBody>
      </p:sp>
    </p:spTree>
    <p:extLst>
      <p:ext uri="{BB962C8B-B14F-4D97-AF65-F5344CB8AC3E}">
        <p14:creationId xmlns:p14="http://schemas.microsoft.com/office/powerpoint/2010/main" val="2117895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394B696-64AA-4B9D-81EF-57735898A18F}"/>
              </a:ext>
            </a:extLst>
          </p:cNvPr>
          <p:cNvSpPr txBox="1"/>
          <p:nvPr/>
        </p:nvSpPr>
        <p:spPr>
          <a:xfrm>
            <a:off x="5161547" y="3621505"/>
            <a:ext cx="1689758" cy="707886"/>
          </a:xfrm>
          <a:prstGeom prst="rect">
            <a:avLst/>
          </a:prstGeom>
          <a:noFill/>
        </p:spPr>
        <p:txBody>
          <a:bodyPr wrap="none" rtlCol="0">
            <a:spAutoFit/>
          </a:bodyPr>
          <a:lstStyle/>
          <a:p>
            <a:r>
              <a:rPr lang="en-US" sz="4000" dirty="0">
                <a:solidFill>
                  <a:schemeClr val="bg1"/>
                </a:solidFill>
              </a:rPr>
              <a:t>Backup</a:t>
            </a:r>
          </a:p>
        </p:txBody>
      </p:sp>
    </p:spTree>
    <p:extLst>
      <p:ext uri="{BB962C8B-B14F-4D97-AF65-F5344CB8AC3E}">
        <p14:creationId xmlns:p14="http://schemas.microsoft.com/office/powerpoint/2010/main" val="4138720706"/>
      </p:ext>
    </p:extLst>
  </p:cSld>
  <p:clrMapOvr>
    <a:masterClrMapping/>
  </p:clrMapOvr>
  <p:transition>
    <p:wipe dir="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ntrollerScope_v3.pptx" id="{28E9490B-5D65-4E5E-9483-B0B053AAC961}" vid="{F46BACDA-4390-47A1-9393-2717BF35541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FFF58A9F57E094AAA162A55994624ED" ma:contentTypeVersion="4" ma:contentTypeDescription="Create a new document." ma:contentTypeScope="" ma:versionID="b0899b04e075251a4b48368436e59421">
  <xsd:schema xmlns:xsd="http://www.w3.org/2001/XMLSchema" xmlns:xs="http://www.w3.org/2001/XMLSchema" xmlns:p="http://schemas.microsoft.com/office/2006/metadata/properties" xmlns:ns2="1ce6950c-4ced-4daa-aebb-30c1d91af015" xmlns:ns3="55c1d604-c511-4ef6-b5ff-30fd6ee75cd4" targetNamespace="http://schemas.microsoft.com/office/2006/metadata/properties" ma:root="true" ma:fieldsID="f7b778a8f700af7e76c695320865da1d" ns2:_="" ns3:_="">
    <xsd:import namespace="1ce6950c-4ced-4daa-aebb-30c1d91af015"/>
    <xsd:import namespace="55c1d604-c511-4ef6-b5ff-30fd6ee75cd4"/>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e6950c-4ced-4daa-aebb-30c1d91af01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5c1d604-c511-4ef6-b5ff-30fd6ee75cd4"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EF1EE83-0879-409A-9B2E-2B34199DF468}">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1ce6950c-4ced-4daa-aebb-30c1d91af015"/>
    <ds:schemaRef ds:uri="http://purl.org/dc/elements/1.1/"/>
    <ds:schemaRef ds:uri="http://schemas.microsoft.com/office/2006/metadata/properties"/>
    <ds:schemaRef ds:uri="55c1d604-c511-4ef6-b5ff-30fd6ee75cd4"/>
    <ds:schemaRef ds:uri="http://www.w3.org/XML/1998/namespace"/>
    <ds:schemaRef ds:uri="http://purl.org/dc/dcmitype/"/>
  </ds:schemaRefs>
</ds:datastoreItem>
</file>

<file path=customXml/itemProps2.xml><?xml version="1.0" encoding="utf-8"?>
<ds:datastoreItem xmlns:ds="http://schemas.openxmlformats.org/officeDocument/2006/customXml" ds:itemID="{A958AE3A-12FD-4D35-A420-A48E82DD1D84}">
  <ds:schemaRefs>
    <ds:schemaRef ds:uri="http://schemas.microsoft.com/sharepoint/v3/contenttype/forms"/>
  </ds:schemaRefs>
</ds:datastoreItem>
</file>

<file path=customXml/itemProps3.xml><?xml version="1.0" encoding="utf-8"?>
<ds:datastoreItem xmlns:ds="http://schemas.openxmlformats.org/officeDocument/2006/customXml" ds:itemID="{9A825586-D117-4859-B309-E07AAB015DA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e6950c-4ced-4daa-aebb-30c1d91af015"/>
    <ds:schemaRef ds:uri="55c1d604-c511-4ef6-b5ff-30fd6ee75cd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48554</TotalTime>
  <Words>2520</Words>
  <Application>Microsoft Office PowerPoint</Application>
  <PresentationFormat>Widescreen</PresentationFormat>
  <Paragraphs>458</Paragraphs>
  <Slides>13</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.AppleSystemUIFont</vt:lpstr>
      <vt:lpstr>Arial</vt:lpstr>
      <vt:lpstr>Calibri</vt:lpstr>
      <vt:lpstr>Nokia Pure Headline</vt:lpstr>
      <vt:lpstr>Nokia Pure Text Light</vt:lpstr>
      <vt:lpstr>Times New Roman</vt:lpstr>
      <vt:lpstr>Office Theme</vt:lpstr>
      <vt:lpstr>FM Meta Data Content Proposal  Nokia November 15, 2018</vt:lpstr>
      <vt:lpstr>Overview</vt:lpstr>
      <vt:lpstr>PowerPoint Presentation</vt:lpstr>
      <vt:lpstr>PowerPoint Presentation</vt:lpstr>
      <vt:lpstr>YAML Registration Proposal</vt:lpstr>
      <vt:lpstr>YAML Registration Proposal</vt:lpstr>
      <vt:lpstr>YAML Registration Proposal</vt:lpstr>
      <vt:lpstr>YAML Registration Proposal</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DCAE Data Files Collector  - Use Case 1:  Data file collection and feed publication  - Use Case 2:  3GPP PM counters for closed loops  Ericsson Proposal</dc:title>
  <dc:creator>Hillis, Marge (Nokia - US)</dc:creator>
  <cp:lastModifiedBy>Hillis, Marge (Nokia - US)</cp:lastModifiedBy>
  <cp:revision>144</cp:revision>
  <dcterms:modified xsi:type="dcterms:W3CDTF">2018-11-15T16:50:22Z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1505846994</vt:lpwstr>
  </property>
  <property fmtid="{D5CDD505-2E9C-101B-9397-08002B2CF9AE}" pid="6" name="TitusGUID">
    <vt:lpwstr>e9813069-0692-4adb-b3b0-b70e00abcf56</vt:lpwstr>
  </property>
  <property fmtid="{D5CDD505-2E9C-101B-9397-08002B2CF9AE}" pid="7" name="CTP_TimeStamp">
    <vt:lpwstr>2017-12-11 20:52:38Z</vt:lpwstr>
  </property>
  <property fmtid="{D5CDD505-2E9C-101B-9397-08002B2CF9AE}" pid="8" name="CTP_BU">
    <vt:lpwstr>NA</vt:lpwstr>
  </property>
  <property fmtid="{D5CDD505-2E9C-101B-9397-08002B2CF9AE}" pid="9" name="CTP_IDSID">
    <vt:lpwstr>NA</vt:lpwstr>
  </property>
  <property fmtid="{D5CDD505-2E9C-101B-9397-08002B2CF9AE}" pid="10" name="CTP_WWID">
    <vt:lpwstr>NA</vt:lpwstr>
  </property>
  <property fmtid="{D5CDD505-2E9C-101B-9397-08002B2CF9AE}" pid="11" name="CTPClassification">
    <vt:lpwstr>CTP_PUBLIC</vt:lpwstr>
  </property>
  <property fmtid="{D5CDD505-2E9C-101B-9397-08002B2CF9AE}" pid="12" name="ContentTypeId">
    <vt:lpwstr>0x0101003FFF58A9F57E094AAA162A55994624ED</vt:lpwstr>
  </property>
</Properties>
</file>