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93" r:id="rId2"/>
    <p:sldId id="295" r:id="rId3"/>
    <p:sldId id="312" r:id="rId4"/>
    <p:sldId id="320" r:id="rId5"/>
    <p:sldId id="299" r:id="rId6"/>
    <p:sldId id="314" r:id="rId7"/>
    <p:sldId id="319" r:id="rId8"/>
    <p:sldId id="316" r:id="rId9"/>
    <p:sldId id="317" r:id="rId10"/>
    <p:sldId id="318" r:id="rId11"/>
    <p:sldId id="30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6E6"/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27" autoAdjust="0"/>
    <p:restoredTop sz="77076"/>
  </p:normalViewPr>
  <p:slideViewPr>
    <p:cSldViewPr snapToGrid="0" snapToObjects="1">
      <p:cViewPr varScale="1">
        <p:scale>
          <a:sx n="127" d="100"/>
          <a:sy n="127" d="100"/>
        </p:scale>
        <p:origin x="282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60" d="100"/>
          <a:sy n="160" d="100"/>
        </p:scale>
        <p:origin x="2928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24DD672-B2D1-413E-B701-61732FE5A452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19510581-58B2-4FF3-B9FD-AEDF6AFAEFB2}">
      <dgm:prSet phldrT="[Text]" custT="1"/>
      <dgm:spPr/>
      <dgm:t>
        <a:bodyPr/>
        <a:lstStyle/>
        <a:p>
          <a:r>
            <a:rPr lang="en-US" sz="1600" b="1" dirty="0"/>
            <a:t>+ -</a:t>
          </a:r>
        </a:p>
      </dgm:t>
    </dgm:pt>
    <dgm:pt modelId="{453036C6-B5EC-48F4-BCB9-B2BE0757FEE3}" type="sibTrans" cxnId="{562D80B9-E42D-47D6-84C5-6474D56D9F2E}">
      <dgm:prSet/>
      <dgm:spPr/>
      <dgm:t>
        <a:bodyPr/>
        <a:lstStyle/>
        <a:p>
          <a:endParaRPr lang="en-US"/>
        </a:p>
      </dgm:t>
    </dgm:pt>
    <dgm:pt modelId="{77FCA588-172C-4D51-B7D6-B3E391A02978}" type="parTrans" cxnId="{562D80B9-E42D-47D6-84C5-6474D56D9F2E}">
      <dgm:prSet/>
      <dgm:spPr/>
      <dgm:t>
        <a:bodyPr/>
        <a:lstStyle/>
        <a:p>
          <a:endParaRPr lang="en-US"/>
        </a:p>
      </dgm:t>
    </dgm:pt>
    <dgm:pt modelId="{91C39D0F-A0C3-404D-81A3-6D0568141278}">
      <dgm:prSet phldrT="[Text]" custT="1"/>
      <dgm:spPr/>
      <dgm:t>
        <a:bodyPr/>
        <a:lstStyle/>
        <a:p>
          <a:r>
            <a:rPr lang="en-US" sz="1600" b="1" dirty="0"/>
            <a:t>+ -</a:t>
          </a:r>
        </a:p>
      </dgm:t>
    </dgm:pt>
    <dgm:pt modelId="{ABF52640-3A95-4980-9F72-44EEA35CE43D}" type="sibTrans" cxnId="{BC3809D2-3FD0-41B3-8211-1DF5971DFC71}">
      <dgm:prSet/>
      <dgm:spPr/>
      <dgm:t>
        <a:bodyPr/>
        <a:lstStyle/>
        <a:p>
          <a:endParaRPr lang="en-US"/>
        </a:p>
      </dgm:t>
    </dgm:pt>
    <dgm:pt modelId="{0BF2ECF9-5DFC-4544-9EE3-77D8357D5A1E}" type="parTrans" cxnId="{BC3809D2-3FD0-41B3-8211-1DF5971DFC71}">
      <dgm:prSet/>
      <dgm:spPr/>
      <dgm:t>
        <a:bodyPr/>
        <a:lstStyle/>
        <a:p>
          <a:endParaRPr lang="en-US"/>
        </a:p>
      </dgm:t>
    </dgm:pt>
    <dgm:pt modelId="{1642B338-7E86-420D-8A5E-4BA09FD599AE}">
      <dgm:prSet phldrT="[Text]" custT="1"/>
      <dgm:spPr/>
      <dgm:t>
        <a:bodyPr/>
        <a:lstStyle/>
        <a:p>
          <a:r>
            <a:rPr lang="en-US" sz="1600" b="1" dirty="0"/>
            <a:t>+ -</a:t>
          </a:r>
        </a:p>
      </dgm:t>
    </dgm:pt>
    <dgm:pt modelId="{0CA5A61F-F101-4AD1-A70F-73E72764AE2A}" type="sibTrans" cxnId="{14D0875F-C110-43C7-8B6B-FE016D9DF0F3}">
      <dgm:prSet/>
      <dgm:spPr/>
      <dgm:t>
        <a:bodyPr/>
        <a:lstStyle/>
        <a:p>
          <a:endParaRPr lang="en-US"/>
        </a:p>
      </dgm:t>
    </dgm:pt>
    <dgm:pt modelId="{DC2A07E7-A785-4D40-911F-7BFE5DDFEE35}" type="parTrans" cxnId="{14D0875F-C110-43C7-8B6B-FE016D9DF0F3}">
      <dgm:prSet/>
      <dgm:spPr/>
      <dgm:t>
        <a:bodyPr/>
        <a:lstStyle/>
        <a:p>
          <a:endParaRPr lang="en-US"/>
        </a:p>
      </dgm:t>
    </dgm:pt>
    <dgm:pt modelId="{B6115BD5-4130-4CB2-BA21-BDD6B905ADB6}" type="pres">
      <dgm:prSet presAssocID="{324DD672-B2D1-413E-B701-61732FE5A452}" presName="Name0" presStyleCnt="0">
        <dgm:presLayoutVars>
          <dgm:dir/>
          <dgm:animLvl val="lvl"/>
          <dgm:resizeHandles val="exact"/>
        </dgm:presLayoutVars>
      </dgm:prSet>
      <dgm:spPr/>
    </dgm:pt>
    <dgm:pt modelId="{16F1AB93-B4AD-494F-AEE1-A54E64C25CAF}" type="pres">
      <dgm:prSet presAssocID="{19510581-58B2-4FF3-B9FD-AEDF6AFAEFB2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A22DB409-C097-4EC6-8E2D-9F7B9156418C}" type="pres">
      <dgm:prSet presAssocID="{453036C6-B5EC-48F4-BCB9-B2BE0757FEE3}" presName="parTxOnlySpace" presStyleCnt="0"/>
      <dgm:spPr/>
    </dgm:pt>
    <dgm:pt modelId="{BF92A022-725B-4BE8-B0A2-2B1FA7A3C8BA}" type="pres">
      <dgm:prSet presAssocID="{91C39D0F-A0C3-404D-81A3-6D0568141278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8864F2D9-BB2B-40B6-B875-F41460E0DFE5}" type="pres">
      <dgm:prSet presAssocID="{ABF52640-3A95-4980-9F72-44EEA35CE43D}" presName="parTxOnlySpace" presStyleCnt="0"/>
      <dgm:spPr/>
    </dgm:pt>
    <dgm:pt modelId="{FF13ECBA-C693-4E12-944A-90FE1E1B3C3B}" type="pres">
      <dgm:prSet presAssocID="{1642B338-7E86-420D-8A5E-4BA09FD599AE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</dgm:pt>
  </dgm:ptLst>
  <dgm:cxnLst>
    <dgm:cxn modelId="{2E07E515-642C-45FA-B39D-26F6E5D2D993}" type="presOf" srcId="{91C39D0F-A0C3-404D-81A3-6D0568141278}" destId="{BF92A022-725B-4BE8-B0A2-2B1FA7A3C8BA}" srcOrd="0" destOrd="0" presId="urn:microsoft.com/office/officeart/2005/8/layout/chevron1"/>
    <dgm:cxn modelId="{14D0875F-C110-43C7-8B6B-FE016D9DF0F3}" srcId="{324DD672-B2D1-413E-B701-61732FE5A452}" destId="{1642B338-7E86-420D-8A5E-4BA09FD599AE}" srcOrd="2" destOrd="0" parTransId="{DC2A07E7-A785-4D40-911F-7BFE5DDFEE35}" sibTransId="{0CA5A61F-F101-4AD1-A70F-73E72764AE2A}"/>
    <dgm:cxn modelId="{A0594E72-7712-4A2F-AFDF-94C3CBF2C2AF}" type="presOf" srcId="{324DD672-B2D1-413E-B701-61732FE5A452}" destId="{B6115BD5-4130-4CB2-BA21-BDD6B905ADB6}" srcOrd="0" destOrd="0" presId="urn:microsoft.com/office/officeart/2005/8/layout/chevron1"/>
    <dgm:cxn modelId="{562D80B9-E42D-47D6-84C5-6474D56D9F2E}" srcId="{324DD672-B2D1-413E-B701-61732FE5A452}" destId="{19510581-58B2-4FF3-B9FD-AEDF6AFAEFB2}" srcOrd="0" destOrd="0" parTransId="{77FCA588-172C-4D51-B7D6-B3E391A02978}" sibTransId="{453036C6-B5EC-48F4-BCB9-B2BE0757FEE3}"/>
    <dgm:cxn modelId="{BC3809D2-3FD0-41B3-8211-1DF5971DFC71}" srcId="{324DD672-B2D1-413E-B701-61732FE5A452}" destId="{91C39D0F-A0C3-404D-81A3-6D0568141278}" srcOrd="1" destOrd="0" parTransId="{0BF2ECF9-5DFC-4544-9EE3-77D8357D5A1E}" sibTransId="{ABF52640-3A95-4980-9F72-44EEA35CE43D}"/>
    <dgm:cxn modelId="{F477C1F6-B599-4B47-A9F3-F629F3219B3B}" type="presOf" srcId="{1642B338-7E86-420D-8A5E-4BA09FD599AE}" destId="{FF13ECBA-C693-4E12-944A-90FE1E1B3C3B}" srcOrd="0" destOrd="0" presId="urn:microsoft.com/office/officeart/2005/8/layout/chevron1"/>
    <dgm:cxn modelId="{2A0151F8-0F3D-4B4D-BAF7-7AAED79CE19B}" type="presOf" srcId="{19510581-58B2-4FF3-B9FD-AEDF6AFAEFB2}" destId="{16F1AB93-B4AD-494F-AEE1-A54E64C25CAF}" srcOrd="0" destOrd="0" presId="urn:microsoft.com/office/officeart/2005/8/layout/chevron1"/>
    <dgm:cxn modelId="{443EBF7F-51B7-4D28-A1EF-E81728B0B564}" type="presParOf" srcId="{B6115BD5-4130-4CB2-BA21-BDD6B905ADB6}" destId="{16F1AB93-B4AD-494F-AEE1-A54E64C25CAF}" srcOrd="0" destOrd="0" presId="urn:microsoft.com/office/officeart/2005/8/layout/chevron1"/>
    <dgm:cxn modelId="{7C9C2872-3A93-4A0C-B3D9-BF458F6A75D7}" type="presParOf" srcId="{B6115BD5-4130-4CB2-BA21-BDD6B905ADB6}" destId="{A22DB409-C097-4EC6-8E2D-9F7B9156418C}" srcOrd="1" destOrd="0" presId="urn:microsoft.com/office/officeart/2005/8/layout/chevron1"/>
    <dgm:cxn modelId="{76669E8E-DE6F-4D11-82B4-91BA1E86C1E7}" type="presParOf" srcId="{B6115BD5-4130-4CB2-BA21-BDD6B905ADB6}" destId="{BF92A022-725B-4BE8-B0A2-2B1FA7A3C8BA}" srcOrd="2" destOrd="0" presId="urn:microsoft.com/office/officeart/2005/8/layout/chevron1"/>
    <dgm:cxn modelId="{BC02C274-4364-4DC5-805E-383A00749334}" type="presParOf" srcId="{B6115BD5-4130-4CB2-BA21-BDD6B905ADB6}" destId="{8864F2D9-BB2B-40B6-B875-F41460E0DFE5}" srcOrd="3" destOrd="0" presId="urn:microsoft.com/office/officeart/2005/8/layout/chevron1"/>
    <dgm:cxn modelId="{4AB8FF78-6C47-4A4F-B328-515CBBCA7B3F}" type="presParOf" srcId="{B6115BD5-4130-4CB2-BA21-BDD6B905ADB6}" destId="{FF13ECBA-C693-4E12-944A-90FE1E1B3C3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F1AB93-B4AD-494F-AEE1-A54E64C25CAF}">
      <dsp:nvSpPr>
        <dsp:cNvPr id="0" name=""/>
        <dsp:cNvSpPr/>
      </dsp:nvSpPr>
      <dsp:spPr>
        <a:xfrm>
          <a:off x="442" y="151186"/>
          <a:ext cx="539106" cy="2156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+ -</a:t>
          </a:r>
        </a:p>
      </dsp:txBody>
      <dsp:txXfrm>
        <a:off x="108263" y="151186"/>
        <a:ext cx="323464" cy="215642"/>
      </dsp:txXfrm>
    </dsp:sp>
    <dsp:sp modelId="{BF92A022-725B-4BE8-B0A2-2B1FA7A3C8BA}">
      <dsp:nvSpPr>
        <dsp:cNvPr id="0" name=""/>
        <dsp:cNvSpPr/>
      </dsp:nvSpPr>
      <dsp:spPr>
        <a:xfrm>
          <a:off x="485638" y="151186"/>
          <a:ext cx="539106" cy="2156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+ -</a:t>
          </a:r>
        </a:p>
      </dsp:txBody>
      <dsp:txXfrm>
        <a:off x="593459" y="151186"/>
        <a:ext cx="323464" cy="215642"/>
      </dsp:txXfrm>
    </dsp:sp>
    <dsp:sp modelId="{FF13ECBA-C693-4E12-944A-90FE1E1B3C3B}">
      <dsp:nvSpPr>
        <dsp:cNvPr id="0" name=""/>
        <dsp:cNvSpPr/>
      </dsp:nvSpPr>
      <dsp:spPr>
        <a:xfrm>
          <a:off x="970834" y="151186"/>
          <a:ext cx="539106" cy="2156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/>
            <a:t>+ -</a:t>
          </a:r>
        </a:p>
      </dsp:txBody>
      <dsp:txXfrm>
        <a:off x="1078655" y="151186"/>
        <a:ext cx="323464" cy="2156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6/10/2018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emf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E6CD2902-E57C-6D41-A468-ED2D344C15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50056" y="-26894"/>
            <a:ext cx="3129802" cy="6898341"/>
          </a:xfrm>
          <a:prstGeom prst="rect">
            <a:avLst/>
          </a:prstGeom>
          <a:effectLst/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29886577"/>
      </p:ext>
    </p:extLst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EC001CD-3015-AB4D-8A12-5D7FDAA71519}"/>
              </a:ext>
            </a:extLst>
          </p:cNvPr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29B8225-8FFC-2545-BDCC-BBFB350DEF3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5" name="Shape 72">
            <a:extLst>
              <a:ext uri="{FF2B5EF4-FFF2-40B4-BE49-F238E27FC236}">
                <a16:creationId xmlns:a16="http://schemas.microsoft.com/office/drawing/2014/main" id="{41EC6ED4-0CA3-434E-BD96-D3DAD952FE8F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1B52BFD-4551-034C-94F2-A36AAFA84F7D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20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86DA1FC0-53CF-7143-9912-C69A4BDB100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72389039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0CA648C-9DE9-254D-9593-C077FFE787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3971"/>
            <a:ext cx="12192000" cy="8001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5B3746D-3C02-EC45-BC02-42D871A2A0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91F2C6D1-1B67-7B40-9B88-5BAF4BCB8BC6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553D31-624F-E34C-8B4D-323F82B33124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F3ECE83-96EA-734F-8D00-E98D0169543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18" name="Shape 72">
            <a:extLst>
              <a:ext uri="{FF2B5EF4-FFF2-40B4-BE49-F238E27FC236}">
                <a16:creationId xmlns:a16="http://schemas.microsoft.com/office/drawing/2014/main" id="{787C63C5-129E-0D40-BD83-D4C7CB7D440C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0934967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B99957F-CE97-0844-8CF7-52A8B40A4454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3971"/>
            <a:ext cx="12192000" cy="800100"/>
          </a:xfrm>
          <a:prstGeom prst="rect">
            <a:avLst/>
          </a:prstGeom>
        </p:spPr>
      </p:pic>
      <p:sp>
        <p:nvSpPr>
          <p:cNvPr id="17" name="Title Placeholder 1">
            <a:extLst>
              <a:ext uri="{FF2B5EF4-FFF2-40B4-BE49-F238E27FC236}">
                <a16:creationId xmlns:a16="http://schemas.microsoft.com/office/drawing/2014/main" id="{99C18664-232F-8848-9BEF-A59C058DB1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35E48F8-E43E-4243-AB8D-C3E21B3F796F}"/>
              </a:ext>
            </a:extLst>
          </p:cNvPr>
          <p:cNvSpPr/>
          <p:nvPr userDrawn="1"/>
        </p:nvSpPr>
        <p:spPr>
          <a:xfrm>
            <a:off x="-1" y="6561116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175D87D6-ECC9-E340-B0A8-B3C81AA45B0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50583"/>
            <a:ext cx="766181" cy="159564"/>
          </a:xfrm>
          <a:prstGeom prst="rect">
            <a:avLst/>
          </a:prstGeom>
        </p:spPr>
      </p:pic>
      <p:pic>
        <p:nvPicPr>
          <p:cNvPr id="20" name="Shape 72">
            <a:extLst>
              <a:ext uri="{FF2B5EF4-FFF2-40B4-BE49-F238E27FC236}">
                <a16:creationId xmlns:a16="http://schemas.microsoft.com/office/drawing/2014/main" id="{B1B80914-A253-AF44-A1FC-7B2BDDF0FFC5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5617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68416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F33412C-5D1B-814D-8F61-E4E2B87F99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34" y="-9138"/>
            <a:ext cx="12192000" cy="800100"/>
          </a:xfrm>
          <a:prstGeom prst="rect">
            <a:avLst/>
          </a:prstGeom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599742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4934" y="2530206"/>
            <a:ext cx="3557496" cy="17926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0ADB39C-F624-774B-BD0F-0FD4A4311F8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31" y="2874162"/>
            <a:ext cx="2459346" cy="512179"/>
          </a:xfrm>
          <a:prstGeom prst="rect">
            <a:avLst/>
          </a:prstGeom>
        </p:spPr>
      </p:pic>
      <p:pic>
        <p:nvPicPr>
          <p:cNvPr id="13" name="Shape 72">
            <a:extLst>
              <a:ext uri="{FF2B5EF4-FFF2-40B4-BE49-F238E27FC236}">
                <a16:creationId xmlns:a16="http://schemas.microsoft.com/office/drawing/2014/main" id="{1A102DA6-F312-0048-828A-649786AA45D0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19" y="3984000"/>
            <a:ext cx="1947618" cy="1161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E99557-D195-9E43-9670-7F668903D969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3562430" y="2522622"/>
            <a:ext cx="1982055" cy="1808119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58673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578396457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8370" cy="6867137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23123" y="2823498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23123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77A093-927F-B94D-B539-61BED0D86727}"/>
              </a:ext>
            </a:extLst>
          </p:cNvPr>
          <p:cNvSpPr/>
          <p:nvPr userDrawn="1"/>
        </p:nvSpPr>
        <p:spPr>
          <a:xfrm>
            <a:off x="-6578" y="-26894"/>
            <a:ext cx="12208243" cy="100853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r>
              <a:rPr lang="en-US" dirty="0"/>
              <a:t> 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4D85A99-44C2-1446-AAF3-8655E25D772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1280" y="304117"/>
            <a:ext cx="1598683" cy="332939"/>
          </a:xfrm>
          <a:prstGeom prst="rect">
            <a:avLst/>
          </a:prstGeom>
        </p:spPr>
      </p:pic>
      <p:pic>
        <p:nvPicPr>
          <p:cNvPr id="34" name="Shape 72">
            <a:extLst>
              <a:ext uri="{FF2B5EF4-FFF2-40B4-BE49-F238E27FC236}">
                <a16:creationId xmlns:a16="http://schemas.microsoft.com/office/drawing/2014/main" id="{5C717C45-4A57-7044-9DD7-DB14B04B2069}"/>
              </a:ext>
            </a:extLst>
          </p:cNvPr>
          <p:cNvPicPr preferRelativeResize="0"/>
          <p:nvPr userDrawn="1"/>
        </p:nvPicPr>
        <p:blipFill rotWithShape="1">
          <a:blip r:embed="rId4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9802" y="433136"/>
            <a:ext cx="2277422" cy="13582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2EC60DA-06DA-F644-A8E7-8307D49D4A5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50056" y="-26893"/>
            <a:ext cx="3129802" cy="6898339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7212103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4BBD0C54-FE18-9A4B-8E9D-0287A39A3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3">
            <a:extLst>
              <a:ext uri="{FF2B5EF4-FFF2-40B4-BE49-F238E27FC236}">
                <a16:creationId xmlns:a16="http://schemas.microsoft.com/office/drawing/2014/main" id="{547BF12B-13A3-8A4A-BB9F-8692228CD128}"/>
              </a:ext>
            </a:extLst>
          </p:cNvPr>
          <p:cNvSpPr>
            <a:spLocks noGrp="1"/>
          </p:cNvSpPr>
          <p:nvPr>
            <p:ph sz="half" idx="11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940BD2C-04F3-4F43-8F99-BD51A567F3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895"/>
            <a:ext cx="12192000" cy="723900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1E5942C-1BC3-334E-8EAF-7463E29F1943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3D4E792-D02E-B24E-AAEC-11F0EA5D974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21" name="Shape 72">
            <a:extLst>
              <a:ext uri="{FF2B5EF4-FFF2-40B4-BE49-F238E27FC236}">
                <a16:creationId xmlns:a16="http://schemas.microsoft.com/office/drawing/2014/main" id="{263C0EEF-B462-6C48-BD54-D9300EE1F802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itle Placeholder 1">
            <a:extLst>
              <a:ext uri="{FF2B5EF4-FFF2-40B4-BE49-F238E27FC236}">
                <a16:creationId xmlns:a16="http://schemas.microsoft.com/office/drawing/2014/main" id="{1D639477-8F08-F840-9286-11C5EFCBF0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661547"/>
      </p:ext>
    </p:extLst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8DC93C-44C6-A547-A30E-9F9A42B5D26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2511425"/>
            <a:ext cx="12192000" cy="1835150"/>
          </a:xfrm>
          <a:prstGeom prst="rect">
            <a:avLst/>
          </a:prstGeom>
        </p:spPr>
      </p:pic>
      <p:sp>
        <p:nvSpPr>
          <p:cNvPr id="14" name="Title Placeholder 1">
            <a:extLst>
              <a:ext uri="{FF2B5EF4-FFF2-40B4-BE49-F238E27FC236}">
                <a16:creationId xmlns:a16="http://schemas.microsoft.com/office/drawing/2014/main" id="{CAD9ED54-684E-B545-976C-F7663B932ED1}"/>
              </a:ext>
            </a:extLst>
          </p:cNvPr>
          <p:cNvSpPr txBox="1">
            <a:spLocks/>
          </p:cNvSpPr>
          <p:nvPr userDrawn="1"/>
        </p:nvSpPr>
        <p:spPr>
          <a:xfrm>
            <a:off x="170069" y="151658"/>
            <a:ext cx="5082651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0" i="0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DC39CE-8BBD-A04D-A168-D1F77CB8E4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895"/>
            <a:ext cx="12192000" cy="72390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16060F0-E7D7-B04A-A490-84148BE2AED5}"/>
              </a:ext>
            </a:extLst>
          </p:cNvPr>
          <p:cNvSpPr/>
          <p:nvPr userDrawn="1"/>
        </p:nvSpPr>
        <p:spPr>
          <a:xfrm>
            <a:off x="-1" y="6559177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ECE154F-8E4D-0245-BE0D-9FACB522D171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93434" y="6648644"/>
            <a:ext cx="766181" cy="159564"/>
          </a:xfrm>
          <a:prstGeom prst="rect">
            <a:avLst/>
          </a:prstGeom>
        </p:spPr>
      </p:pic>
      <p:pic>
        <p:nvPicPr>
          <p:cNvPr id="19" name="Shape 72">
            <a:extLst>
              <a:ext uri="{FF2B5EF4-FFF2-40B4-BE49-F238E27FC236}">
                <a16:creationId xmlns:a16="http://schemas.microsoft.com/office/drawing/2014/main" id="{F101144E-EC7D-A646-9360-6598625159DD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694" y="6683678"/>
            <a:ext cx="1490724" cy="88905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Title Placeholder 1">
            <a:extLst>
              <a:ext uri="{FF2B5EF4-FFF2-40B4-BE49-F238E27FC236}">
                <a16:creationId xmlns:a16="http://schemas.microsoft.com/office/drawing/2014/main" id="{2928D218-75FB-F147-A70C-42EF20F2B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6222026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326921"/>
      </p:ext>
    </p:extLst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3DA28A2A-92C8-1E48-98BB-1659C7C3B04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07097" y="3013895"/>
            <a:ext cx="8494812" cy="74489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Title Separator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1F33412C-5D1B-814D-8F61-E4E2B87F993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b="-5695"/>
          <a:stretch/>
        </p:blipFill>
        <p:spPr>
          <a:xfrm>
            <a:off x="4934" y="-7134"/>
            <a:ext cx="12192000" cy="765124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4226809C-C763-D94C-A618-68C8BF414EDA}"/>
              </a:ext>
            </a:extLst>
          </p:cNvPr>
          <p:cNvSpPr/>
          <p:nvPr userDrawn="1"/>
        </p:nvSpPr>
        <p:spPr>
          <a:xfrm>
            <a:off x="-21441" y="6608968"/>
            <a:ext cx="12225473" cy="296883"/>
          </a:xfrm>
          <a:prstGeom prst="rect">
            <a:avLst/>
          </a:prstGeom>
          <a:solidFill>
            <a:srgbClr val="E7E6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9769B14-C7AB-6E48-A0C7-E3DD01987E8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994" y="6698435"/>
            <a:ext cx="766181" cy="159564"/>
          </a:xfrm>
          <a:prstGeom prst="rect">
            <a:avLst/>
          </a:prstGeom>
        </p:spPr>
      </p:pic>
      <p:pic>
        <p:nvPicPr>
          <p:cNvPr id="29" name="Shape 72">
            <a:extLst>
              <a:ext uri="{FF2B5EF4-FFF2-40B4-BE49-F238E27FC236}">
                <a16:creationId xmlns:a16="http://schemas.microsoft.com/office/drawing/2014/main" id="{994F5D21-3538-B94F-BD89-BD11BC6D121B}"/>
              </a:ext>
            </a:extLst>
          </p:cNvPr>
          <p:cNvPicPr preferRelativeResize="0"/>
          <p:nvPr userDrawn="1"/>
        </p:nvPicPr>
        <p:blipFill rotWithShape="1">
          <a:blip r:embed="rId5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254" y="6733469"/>
            <a:ext cx="1490724" cy="8890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8593827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9" r:id="rId2"/>
    <p:sldLayoutId id="2147483660" r:id="rId3"/>
    <p:sldLayoutId id="2147483665" r:id="rId4"/>
    <p:sldLayoutId id="2147483663" r:id="rId5"/>
    <p:sldLayoutId id="2147483664" r:id="rId6"/>
    <p:sldLayoutId id="2147483657" r:id="rId7"/>
    <p:sldLayoutId id="2147483661" r:id="rId8"/>
    <p:sldLayoutId id="2147483666" r:id="rId9"/>
    <p:sldLayoutId id="2147483662" r:id="rId10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2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>
            <a:extLst>
              <a:ext uri="{FF2B5EF4-FFF2-40B4-BE49-F238E27FC236}">
                <a16:creationId xmlns:a16="http://schemas.microsoft.com/office/drawing/2014/main" id="{9D88C4B3-F337-614D-9A28-B19046ADDC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ONAP must own its Data Model</a:t>
            </a:r>
          </a:p>
        </p:txBody>
      </p:sp>
      <p:sp>
        <p:nvSpPr>
          <p:cNvPr id="23" name="Subtitle 22">
            <a:extLst>
              <a:ext uri="{FF2B5EF4-FFF2-40B4-BE49-F238E27FC236}">
                <a16:creationId xmlns:a16="http://schemas.microsoft.com/office/drawing/2014/main" id="{6E28DD23-C4EC-1447-BF84-BBCCB3B261E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anatoly.katzman@att.com</a:t>
            </a:r>
          </a:p>
        </p:txBody>
      </p:sp>
    </p:spTree>
    <p:extLst>
      <p:ext uri="{BB962C8B-B14F-4D97-AF65-F5344CB8AC3E}">
        <p14:creationId xmlns:p14="http://schemas.microsoft.com/office/powerpoint/2010/main" val="1329753234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D10EBD4-19D0-43A5-8016-5CA31C62FD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923926"/>
            <a:ext cx="11506200" cy="3362324"/>
          </a:xfrm>
        </p:spPr>
        <p:txBody>
          <a:bodyPr/>
          <a:lstStyle/>
          <a:p>
            <a:r>
              <a:rPr lang="en-US" dirty="0"/>
              <a:t>VNF with a link</a:t>
            </a:r>
          </a:p>
          <a:p>
            <a:r>
              <a:rPr lang="en-US" dirty="0"/>
              <a:t>Complex-type properties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7BF4B4-27B4-482B-9F02-31A9706D6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Sometimes SOL01 pushes TOSCA too far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07E2862-25CC-4763-A8F3-F37844141CEE}"/>
              </a:ext>
            </a:extLst>
          </p:cNvPr>
          <p:cNvSpPr/>
          <p:nvPr/>
        </p:nvSpPr>
        <p:spPr>
          <a:xfrm>
            <a:off x="411480" y="1989088"/>
            <a:ext cx="5126207" cy="20313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### SOL 01 ###</a:t>
            </a:r>
          </a:p>
          <a:p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node_types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tosca.nodes.nfv.VnfVirtualLink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tosca.nodes.Root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properties: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connectivity_type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type: ….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ConnectivityType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	# role, protocols,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flow_pattern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#....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879BB3-1E59-4E13-A42D-3ED24A702F03}"/>
              </a:ext>
            </a:extLst>
          </p:cNvPr>
          <p:cNvSpPr/>
          <p:nvPr/>
        </p:nvSpPr>
        <p:spPr>
          <a:xfrm>
            <a:off x="5694939" y="1989088"/>
            <a:ext cx="5795873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### ONAP DM ###</a:t>
            </a:r>
          </a:p>
          <a:p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capability_types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onap.capabilities.Linkable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tosca.capabilities.network.Linkable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properties: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cp_roles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 #...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flow_patterns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 #...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protocols: #...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24B8E86-C3AB-46E2-985D-56B60B775064}"/>
              </a:ext>
            </a:extLst>
          </p:cNvPr>
          <p:cNvSpPr txBox="1"/>
          <p:nvPr/>
        </p:nvSpPr>
        <p:spPr>
          <a:xfrm>
            <a:off x="638175" y="4448175"/>
            <a:ext cx="87145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How do we make a dangling requirements with a </a:t>
            </a:r>
            <a:r>
              <a:rPr lang="en-US" dirty="0" err="1"/>
              <a:t>node_filter</a:t>
            </a:r>
            <a:r>
              <a:rPr lang="en-US" dirty="0"/>
              <a:t> for a complex-type property? </a:t>
            </a:r>
          </a:p>
          <a:p>
            <a:r>
              <a:rPr lang="en-US" dirty="0"/>
              <a:t>TOSCA currently does not support this!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65477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99B933-616D-1E4B-B3B7-3323728EE2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8900569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2AE9685-079A-4540-971C-E19B62DE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Data Models</a:t>
            </a:r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C9867D69-94BC-4DE5-A8C3-B5525A98CAA0}"/>
              </a:ext>
            </a:extLst>
          </p:cNvPr>
          <p:cNvSpPr txBox="1">
            <a:spLocks/>
          </p:cNvSpPr>
          <p:nvPr/>
        </p:nvSpPr>
        <p:spPr>
          <a:xfrm>
            <a:off x="5328138" y="3819089"/>
            <a:ext cx="6543168" cy="12324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“… why do we need an internal DM</a:t>
            </a:r>
          </a:p>
          <a:p>
            <a:pPr marL="0" indent="0">
              <a:buFont typeface="Arial" charset="0"/>
              <a:buNone/>
            </a:pPr>
            <a:r>
              <a:rPr lang="en-US" dirty="0"/>
              <a:t>And why R2+ model can’t handle this? “</a:t>
            </a:r>
          </a:p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6" name="Chevron 6">
            <a:extLst>
              <a:ext uri="{FF2B5EF4-FFF2-40B4-BE49-F238E27FC236}">
                <a16:creationId xmlns:a16="http://schemas.microsoft.com/office/drawing/2014/main" id="{99B7546F-1D55-4A70-9BAD-A727AC4216A2}"/>
              </a:ext>
            </a:extLst>
          </p:cNvPr>
          <p:cNvSpPr/>
          <p:nvPr/>
        </p:nvSpPr>
        <p:spPr>
          <a:xfrm>
            <a:off x="3467324" y="1703643"/>
            <a:ext cx="2681654" cy="1503486"/>
          </a:xfrm>
          <a:prstGeom prst="chevron">
            <a:avLst>
              <a:gd name="adj" fmla="val 8142"/>
            </a:avLst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7" name="Chevron 7">
            <a:extLst>
              <a:ext uri="{FF2B5EF4-FFF2-40B4-BE49-F238E27FC236}">
                <a16:creationId xmlns:a16="http://schemas.microsoft.com/office/drawing/2014/main" id="{6B66A863-8B49-47F0-8839-8F3E879CA159}"/>
              </a:ext>
            </a:extLst>
          </p:cNvPr>
          <p:cNvSpPr/>
          <p:nvPr/>
        </p:nvSpPr>
        <p:spPr>
          <a:xfrm>
            <a:off x="6328488" y="1703643"/>
            <a:ext cx="2681654" cy="1503486"/>
          </a:xfrm>
          <a:prstGeom prst="chevron">
            <a:avLst>
              <a:gd name="adj" fmla="val 8142"/>
            </a:avLst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8" name="Chevron 8">
            <a:extLst>
              <a:ext uri="{FF2B5EF4-FFF2-40B4-BE49-F238E27FC236}">
                <a16:creationId xmlns:a16="http://schemas.microsoft.com/office/drawing/2014/main" id="{C4557F66-C224-4503-A831-1C4D48C961AC}"/>
              </a:ext>
            </a:extLst>
          </p:cNvPr>
          <p:cNvSpPr/>
          <p:nvPr/>
        </p:nvSpPr>
        <p:spPr>
          <a:xfrm>
            <a:off x="9189652" y="1703643"/>
            <a:ext cx="2681654" cy="1503486"/>
          </a:xfrm>
          <a:prstGeom prst="chevron">
            <a:avLst>
              <a:gd name="adj" fmla="val 8142"/>
            </a:avLst>
          </a:prstGeom>
          <a:solidFill>
            <a:srgbClr val="00B0F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ONAP DM</a:t>
            </a:r>
          </a:p>
        </p:txBody>
      </p:sp>
      <p:sp>
        <p:nvSpPr>
          <p:cNvPr id="13" name="Chevron 11">
            <a:extLst>
              <a:ext uri="{FF2B5EF4-FFF2-40B4-BE49-F238E27FC236}">
                <a16:creationId xmlns:a16="http://schemas.microsoft.com/office/drawing/2014/main" id="{457C16D0-0090-4DA6-AA46-62D609ED8B93}"/>
              </a:ext>
            </a:extLst>
          </p:cNvPr>
          <p:cNvSpPr/>
          <p:nvPr/>
        </p:nvSpPr>
        <p:spPr>
          <a:xfrm>
            <a:off x="606160" y="1703643"/>
            <a:ext cx="2681654" cy="1503486"/>
          </a:xfrm>
          <a:prstGeom prst="chevron">
            <a:avLst>
              <a:gd name="adj" fmla="val 8142"/>
            </a:avLst>
          </a:prstGeom>
          <a:solidFill>
            <a:srgbClr val="92D050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SOL 001</a:t>
            </a:r>
          </a:p>
        </p:txBody>
      </p:sp>
      <p:sp>
        <p:nvSpPr>
          <p:cNvPr id="14" name="TextBox 10">
            <a:extLst>
              <a:ext uri="{FF2B5EF4-FFF2-40B4-BE49-F238E27FC236}">
                <a16:creationId xmlns:a16="http://schemas.microsoft.com/office/drawing/2014/main" id="{94C75474-F575-4073-B361-7B4ADF743322}"/>
              </a:ext>
            </a:extLst>
          </p:cNvPr>
          <p:cNvSpPr txBox="1"/>
          <p:nvPr/>
        </p:nvSpPr>
        <p:spPr>
          <a:xfrm>
            <a:off x="815455" y="1091683"/>
            <a:ext cx="21619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Onboarding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443F5FE1-3747-499B-9875-50B279353937}"/>
              </a:ext>
            </a:extLst>
          </p:cNvPr>
          <p:cNvSpPr txBox="1"/>
          <p:nvPr/>
        </p:nvSpPr>
        <p:spPr>
          <a:xfrm>
            <a:off x="3858322" y="1091683"/>
            <a:ext cx="2290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Composition</a:t>
            </a:r>
          </a:p>
        </p:txBody>
      </p:sp>
      <p:sp>
        <p:nvSpPr>
          <p:cNvPr id="16" name="TextBox 14">
            <a:extLst>
              <a:ext uri="{FF2B5EF4-FFF2-40B4-BE49-F238E27FC236}">
                <a16:creationId xmlns:a16="http://schemas.microsoft.com/office/drawing/2014/main" id="{476CF0A0-C59B-4487-97CF-F89069CC60F2}"/>
              </a:ext>
            </a:extLst>
          </p:cNvPr>
          <p:cNvSpPr txBox="1"/>
          <p:nvPr/>
        </p:nvSpPr>
        <p:spPr>
          <a:xfrm>
            <a:off x="6419261" y="1091683"/>
            <a:ext cx="24733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Orchestration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02E3043-8783-4ED2-A2AC-D6CBF2FF2B35}"/>
              </a:ext>
            </a:extLst>
          </p:cNvPr>
          <p:cNvSpPr txBox="1"/>
          <p:nvPr/>
        </p:nvSpPr>
        <p:spPr>
          <a:xfrm>
            <a:off x="9506481" y="1091683"/>
            <a:ext cx="1870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/>
              <a:t>Operation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6A7A3FF-318A-4D84-816F-D230DE9BF1D5}"/>
              </a:ext>
            </a:extLst>
          </p:cNvPr>
          <p:cNvSpPr txBox="1"/>
          <p:nvPr/>
        </p:nvSpPr>
        <p:spPr>
          <a:xfrm>
            <a:off x="4322619" y="3722469"/>
            <a:ext cx="6982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/>
              <a:t>?</a:t>
            </a:r>
            <a:endParaRPr lang="en-US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F0C3C9C-9C0B-45D6-8759-B61B357D1EB1}"/>
              </a:ext>
            </a:extLst>
          </p:cNvPr>
          <p:cNvSpPr/>
          <p:nvPr/>
        </p:nvSpPr>
        <p:spPr>
          <a:xfrm>
            <a:off x="2977393" y="1091683"/>
            <a:ext cx="801505" cy="4965629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r>
              <a:rPr lang="en-US" sz="2800" dirty="0">
                <a:solidFill>
                  <a:schemeClr val="tx1"/>
                </a:solidFill>
              </a:rPr>
              <a:t>      Translation</a:t>
            </a:r>
          </a:p>
        </p:txBody>
      </p:sp>
      <p:sp>
        <p:nvSpPr>
          <p:cNvPr id="19" name="Content Placeholder 4">
            <a:extLst>
              <a:ext uri="{FF2B5EF4-FFF2-40B4-BE49-F238E27FC236}">
                <a16:creationId xmlns:a16="http://schemas.microsoft.com/office/drawing/2014/main" id="{3A279BC2-6856-4A7B-8A69-1DB5A957E400}"/>
              </a:ext>
            </a:extLst>
          </p:cNvPr>
          <p:cNvSpPr txBox="1">
            <a:spLocks/>
          </p:cNvSpPr>
          <p:nvPr/>
        </p:nvSpPr>
        <p:spPr>
          <a:xfrm>
            <a:off x="5328138" y="5169019"/>
            <a:ext cx="6543168" cy="123241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charset="0"/>
              <a:buNone/>
            </a:pPr>
            <a:r>
              <a:rPr lang="en-US" dirty="0"/>
              <a:t>“… why pay for the translation? “</a:t>
            </a:r>
          </a:p>
          <a:p>
            <a:pPr marL="0" indent="0">
              <a:buFont typeface="Arial" charset="0"/>
              <a:buNone/>
            </a:pP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CBD7098-7B8A-4BE4-B38C-01A76952F1DD}"/>
              </a:ext>
            </a:extLst>
          </p:cNvPr>
          <p:cNvSpPr txBox="1"/>
          <p:nvPr/>
        </p:nvSpPr>
        <p:spPr>
          <a:xfrm>
            <a:off x="4322619" y="5072399"/>
            <a:ext cx="69826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b="1" dirty="0"/>
              <a:t>?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435055082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>
            <a:extLst>
              <a:ext uri="{FF2B5EF4-FFF2-40B4-BE49-F238E27FC236}">
                <a16:creationId xmlns:a16="http://schemas.microsoft.com/office/drawing/2014/main" id="{521A17F4-ED87-4F44-BC21-C9CB4085B926}"/>
              </a:ext>
            </a:extLst>
          </p:cNvPr>
          <p:cNvSpPr/>
          <p:nvPr/>
        </p:nvSpPr>
        <p:spPr>
          <a:xfrm>
            <a:off x="234176" y="3642283"/>
            <a:ext cx="5664819" cy="2803122"/>
          </a:xfrm>
          <a:prstGeom prst="rect">
            <a:avLst/>
          </a:prstGeom>
          <a:solidFill>
            <a:schemeClr val="bg1"/>
          </a:solidFill>
          <a:ln w="7937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A2956B4-C2CB-4703-B87B-D3B3B66A98B7}"/>
              </a:ext>
            </a:extLst>
          </p:cNvPr>
          <p:cNvSpPr/>
          <p:nvPr/>
        </p:nvSpPr>
        <p:spPr>
          <a:xfrm>
            <a:off x="251769" y="913148"/>
            <a:ext cx="5664819" cy="2557795"/>
          </a:xfrm>
          <a:prstGeom prst="rect">
            <a:avLst/>
          </a:prstGeom>
          <a:solidFill>
            <a:schemeClr val="bg1"/>
          </a:solidFill>
          <a:ln w="793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2DC778B-694D-4DBE-9D83-A8605DED6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4468" y="3968843"/>
            <a:ext cx="1221683" cy="13738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C6DC1DD-6844-4FC7-861A-3438B449E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7903" y="3948276"/>
            <a:ext cx="1221683" cy="1394446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72379987-B8E9-4B90-8629-ED02801C3D71}"/>
              </a:ext>
            </a:extLst>
          </p:cNvPr>
          <p:cNvSpPr/>
          <p:nvPr/>
        </p:nvSpPr>
        <p:spPr>
          <a:xfrm>
            <a:off x="4042658" y="4902820"/>
            <a:ext cx="1542654" cy="1159726"/>
          </a:xfrm>
          <a:custGeom>
            <a:avLst/>
            <a:gdLst>
              <a:gd name="connsiteX0" fmla="*/ 981307 w 1449658"/>
              <a:gd name="connsiteY0" fmla="*/ 0 h 1159726"/>
              <a:gd name="connsiteX1" fmla="*/ 1126273 w 1449658"/>
              <a:gd name="connsiteY1" fmla="*/ 11151 h 1159726"/>
              <a:gd name="connsiteX2" fmla="*/ 1159726 w 1449658"/>
              <a:gd name="connsiteY2" fmla="*/ 22302 h 1159726"/>
              <a:gd name="connsiteX3" fmla="*/ 1182029 w 1449658"/>
              <a:gd name="connsiteY3" fmla="*/ 55756 h 1159726"/>
              <a:gd name="connsiteX4" fmla="*/ 1215483 w 1449658"/>
              <a:gd name="connsiteY4" fmla="*/ 78058 h 1159726"/>
              <a:gd name="connsiteX5" fmla="*/ 1237785 w 1449658"/>
              <a:gd name="connsiteY5" fmla="*/ 111512 h 1159726"/>
              <a:gd name="connsiteX6" fmla="*/ 1293541 w 1449658"/>
              <a:gd name="connsiteY6" fmla="*/ 167268 h 1159726"/>
              <a:gd name="connsiteX7" fmla="*/ 1338146 w 1449658"/>
              <a:gd name="connsiteY7" fmla="*/ 223024 h 1159726"/>
              <a:gd name="connsiteX8" fmla="*/ 1371600 w 1449658"/>
              <a:gd name="connsiteY8" fmla="*/ 289931 h 1159726"/>
              <a:gd name="connsiteX9" fmla="*/ 1393902 w 1449658"/>
              <a:gd name="connsiteY9" fmla="*/ 312234 h 1159726"/>
              <a:gd name="connsiteX10" fmla="*/ 1405053 w 1449658"/>
              <a:gd name="connsiteY10" fmla="*/ 345687 h 1159726"/>
              <a:gd name="connsiteX11" fmla="*/ 1427356 w 1449658"/>
              <a:gd name="connsiteY11" fmla="*/ 379141 h 1159726"/>
              <a:gd name="connsiteX12" fmla="*/ 1449658 w 1449658"/>
              <a:gd name="connsiteY12" fmla="*/ 501804 h 1159726"/>
              <a:gd name="connsiteX13" fmla="*/ 1438507 w 1449658"/>
              <a:gd name="connsiteY13" fmla="*/ 669073 h 1159726"/>
              <a:gd name="connsiteX14" fmla="*/ 1360448 w 1449658"/>
              <a:gd name="connsiteY14" fmla="*/ 769434 h 1159726"/>
              <a:gd name="connsiteX15" fmla="*/ 1338146 w 1449658"/>
              <a:gd name="connsiteY15" fmla="*/ 802887 h 1159726"/>
              <a:gd name="connsiteX16" fmla="*/ 1326995 w 1449658"/>
              <a:gd name="connsiteY16" fmla="*/ 836341 h 1159726"/>
              <a:gd name="connsiteX17" fmla="*/ 1282390 w 1449658"/>
              <a:gd name="connsiteY17" fmla="*/ 880946 h 1159726"/>
              <a:gd name="connsiteX18" fmla="*/ 1260087 w 1449658"/>
              <a:gd name="connsiteY18" fmla="*/ 903248 h 1159726"/>
              <a:gd name="connsiteX19" fmla="*/ 1215483 w 1449658"/>
              <a:gd name="connsiteY19" fmla="*/ 970156 h 1159726"/>
              <a:gd name="connsiteX20" fmla="*/ 1193180 w 1449658"/>
              <a:gd name="connsiteY20" fmla="*/ 1014760 h 1159726"/>
              <a:gd name="connsiteX21" fmla="*/ 1148575 w 1449658"/>
              <a:gd name="connsiteY21" fmla="*/ 1059365 h 1159726"/>
              <a:gd name="connsiteX22" fmla="*/ 1115122 w 1449658"/>
              <a:gd name="connsiteY22" fmla="*/ 1070517 h 1159726"/>
              <a:gd name="connsiteX23" fmla="*/ 1059365 w 1449658"/>
              <a:gd name="connsiteY23" fmla="*/ 1103970 h 1159726"/>
              <a:gd name="connsiteX24" fmla="*/ 1037063 w 1449658"/>
              <a:gd name="connsiteY24" fmla="*/ 1126273 h 1159726"/>
              <a:gd name="connsiteX25" fmla="*/ 947853 w 1449658"/>
              <a:gd name="connsiteY25" fmla="*/ 1148575 h 1159726"/>
              <a:gd name="connsiteX26" fmla="*/ 914400 w 1449658"/>
              <a:gd name="connsiteY26" fmla="*/ 1159726 h 1159726"/>
              <a:gd name="connsiteX27" fmla="*/ 457200 w 1449658"/>
              <a:gd name="connsiteY27" fmla="*/ 1148575 h 1159726"/>
              <a:gd name="connsiteX28" fmla="*/ 379141 w 1449658"/>
              <a:gd name="connsiteY28" fmla="*/ 1137424 h 1159726"/>
              <a:gd name="connsiteX29" fmla="*/ 312234 w 1449658"/>
              <a:gd name="connsiteY29" fmla="*/ 1115121 h 1159726"/>
              <a:gd name="connsiteX30" fmla="*/ 267629 w 1449658"/>
              <a:gd name="connsiteY30" fmla="*/ 1103970 h 1159726"/>
              <a:gd name="connsiteX31" fmla="*/ 189570 w 1449658"/>
              <a:gd name="connsiteY31" fmla="*/ 1059365 h 1159726"/>
              <a:gd name="connsiteX32" fmla="*/ 133814 w 1449658"/>
              <a:gd name="connsiteY32" fmla="*/ 1003609 h 1159726"/>
              <a:gd name="connsiteX33" fmla="*/ 100361 w 1449658"/>
              <a:gd name="connsiteY33" fmla="*/ 970156 h 1159726"/>
              <a:gd name="connsiteX34" fmla="*/ 78058 w 1449658"/>
              <a:gd name="connsiteY34" fmla="*/ 903248 h 1159726"/>
              <a:gd name="connsiteX35" fmla="*/ 33453 w 1449658"/>
              <a:gd name="connsiteY35" fmla="*/ 825190 h 1159726"/>
              <a:gd name="connsiteX36" fmla="*/ 11151 w 1449658"/>
              <a:gd name="connsiteY36" fmla="*/ 691375 h 1159726"/>
              <a:gd name="connsiteX37" fmla="*/ 0 w 1449658"/>
              <a:gd name="connsiteY37" fmla="*/ 635619 h 1159726"/>
              <a:gd name="connsiteX38" fmla="*/ 11151 w 1449658"/>
              <a:gd name="connsiteY38" fmla="*/ 501804 h 1159726"/>
              <a:gd name="connsiteX39" fmla="*/ 33453 w 1449658"/>
              <a:gd name="connsiteY39" fmla="*/ 468351 h 1159726"/>
              <a:gd name="connsiteX40" fmla="*/ 44604 w 1449658"/>
              <a:gd name="connsiteY40" fmla="*/ 423746 h 1159726"/>
              <a:gd name="connsiteX41" fmla="*/ 66907 w 1449658"/>
              <a:gd name="connsiteY41" fmla="*/ 356839 h 1159726"/>
              <a:gd name="connsiteX42" fmla="*/ 167268 w 1449658"/>
              <a:gd name="connsiteY42" fmla="*/ 256478 h 115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49658" h="1159726">
                <a:moveTo>
                  <a:pt x="981307" y="0"/>
                </a:moveTo>
                <a:cubicBezTo>
                  <a:pt x="1029629" y="3717"/>
                  <a:pt x="1078182" y="5140"/>
                  <a:pt x="1126273" y="11151"/>
                </a:cubicBezTo>
                <a:cubicBezTo>
                  <a:pt x="1137936" y="12609"/>
                  <a:pt x="1150548" y="14959"/>
                  <a:pt x="1159726" y="22302"/>
                </a:cubicBezTo>
                <a:cubicBezTo>
                  <a:pt x="1170191" y="30674"/>
                  <a:pt x="1172552" y="46279"/>
                  <a:pt x="1182029" y="55756"/>
                </a:cubicBezTo>
                <a:cubicBezTo>
                  <a:pt x="1191506" y="65233"/>
                  <a:pt x="1204332" y="70624"/>
                  <a:pt x="1215483" y="78058"/>
                </a:cubicBezTo>
                <a:cubicBezTo>
                  <a:pt x="1222917" y="89209"/>
                  <a:pt x="1228960" y="101426"/>
                  <a:pt x="1237785" y="111512"/>
                </a:cubicBezTo>
                <a:cubicBezTo>
                  <a:pt x="1255093" y="131293"/>
                  <a:pt x="1278961" y="145399"/>
                  <a:pt x="1293541" y="167268"/>
                </a:cubicBezTo>
                <a:cubicBezTo>
                  <a:pt x="1362190" y="270241"/>
                  <a:pt x="1274583" y="143569"/>
                  <a:pt x="1338146" y="223024"/>
                </a:cubicBezTo>
                <a:cubicBezTo>
                  <a:pt x="1405819" y="307617"/>
                  <a:pt x="1322135" y="207490"/>
                  <a:pt x="1371600" y="289931"/>
                </a:cubicBezTo>
                <a:cubicBezTo>
                  <a:pt x="1377009" y="298946"/>
                  <a:pt x="1386468" y="304800"/>
                  <a:pt x="1393902" y="312234"/>
                </a:cubicBezTo>
                <a:cubicBezTo>
                  <a:pt x="1397619" y="323385"/>
                  <a:pt x="1399796" y="335174"/>
                  <a:pt x="1405053" y="345687"/>
                </a:cubicBezTo>
                <a:cubicBezTo>
                  <a:pt x="1411047" y="357674"/>
                  <a:pt x="1422077" y="366822"/>
                  <a:pt x="1427356" y="379141"/>
                </a:cubicBezTo>
                <a:cubicBezTo>
                  <a:pt x="1438622" y="405429"/>
                  <a:pt x="1447074" y="483717"/>
                  <a:pt x="1449658" y="501804"/>
                </a:cubicBezTo>
                <a:cubicBezTo>
                  <a:pt x="1445941" y="557560"/>
                  <a:pt x="1447222" y="613877"/>
                  <a:pt x="1438507" y="669073"/>
                </a:cubicBezTo>
                <a:cubicBezTo>
                  <a:pt x="1430567" y="719359"/>
                  <a:pt x="1386663" y="730111"/>
                  <a:pt x="1360448" y="769434"/>
                </a:cubicBezTo>
                <a:lnTo>
                  <a:pt x="1338146" y="802887"/>
                </a:lnTo>
                <a:cubicBezTo>
                  <a:pt x="1334429" y="814038"/>
                  <a:pt x="1333827" y="826776"/>
                  <a:pt x="1326995" y="836341"/>
                </a:cubicBezTo>
                <a:cubicBezTo>
                  <a:pt x="1314773" y="853451"/>
                  <a:pt x="1297258" y="866078"/>
                  <a:pt x="1282390" y="880946"/>
                </a:cubicBezTo>
                <a:cubicBezTo>
                  <a:pt x="1274956" y="888380"/>
                  <a:pt x="1265919" y="894500"/>
                  <a:pt x="1260087" y="903248"/>
                </a:cubicBezTo>
                <a:cubicBezTo>
                  <a:pt x="1245219" y="925551"/>
                  <a:pt x="1227471" y="946182"/>
                  <a:pt x="1215483" y="970156"/>
                </a:cubicBezTo>
                <a:cubicBezTo>
                  <a:pt x="1208049" y="985024"/>
                  <a:pt x="1203154" y="1001462"/>
                  <a:pt x="1193180" y="1014760"/>
                </a:cubicBezTo>
                <a:cubicBezTo>
                  <a:pt x="1180564" y="1031581"/>
                  <a:pt x="1168523" y="1052715"/>
                  <a:pt x="1148575" y="1059365"/>
                </a:cubicBezTo>
                <a:lnTo>
                  <a:pt x="1115122" y="1070517"/>
                </a:lnTo>
                <a:cubicBezTo>
                  <a:pt x="1058607" y="1127030"/>
                  <a:pt x="1131751" y="1060538"/>
                  <a:pt x="1059365" y="1103970"/>
                </a:cubicBezTo>
                <a:cubicBezTo>
                  <a:pt x="1050350" y="1109379"/>
                  <a:pt x="1046825" y="1122368"/>
                  <a:pt x="1037063" y="1126273"/>
                </a:cubicBezTo>
                <a:cubicBezTo>
                  <a:pt x="1008604" y="1137657"/>
                  <a:pt x="976932" y="1138882"/>
                  <a:pt x="947853" y="1148575"/>
                </a:cubicBezTo>
                <a:lnTo>
                  <a:pt x="914400" y="1159726"/>
                </a:lnTo>
                <a:lnTo>
                  <a:pt x="457200" y="1148575"/>
                </a:lnTo>
                <a:cubicBezTo>
                  <a:pt x="430939" y="1147481"/>
                  <a:pt x="404752" y="1143334"/>
                  <a:pt x="379141" y="1137424"/>
                </a:cubicBezTo>
                <a:cubicBezTo>
                  <a:pt x="356234" y="1132138"/>
                  <a:pt x="335041" y="1120823"/>
                  <a:pt x="312234" y="1115121"/>
                </a:cubicBezTo>
                <a:cubicBezTo>
                  <a:pt x="297366" y="1111404"/>
                  <a:pt x="281979" y="1109351"/>
                  <a:pt x="267629" y="1103970"/>
                </a:cubicBezTo>
                <a:cubicBezTo>
                  <a:pt x="249620" y="1097217"/>
                  <a:pt x="205748" y="1073521"/>
                  <a:pt x="189570" y="1059365"/>
                </a:cubicBezTo>
                <a:cubicBezTo>
                  <a:pt x="169790" y="1042057"/>
                  <a:pt x="152399" y="1022194"/>
                  <a:pt x="133814" y="1003609"/>
                </a:cubicBezTo>
                <a:lnTo>
                  <a:pt x="100361" y="970156"/>
                </a:lnTo>
                <a:cubicBezTo>
                  <a:pt x="92927" y="947853"/>
                  <a:pt x="88571" y="924275"/>
                  <a:pt x="78058" y="903248"/>
                </a:cubicBezTo>
                <a:cubicBezTo>
                  <a:pt x="49763" y="846656"/>
                  <a:pt x="64977" y="872474"/>
                  <a:pt x="33453" y="825190"/>
                </a:cubicBezTo>
                <a:cubicBezTo>
                  <a:pt x="9484" y="753282"/>
                  <a:pt x="29825" y="822093"/>
                  <a:pt x="11151" y="691375"/>
                </a:cubicBezTo>
                <a:cubicBezTo>
                  <a:pt x="8471" y="672612"/>
                  <a:pt x="3717" y="654204"/>
                  <a:pt x="0" y="635619"/>
                </a:cubicBezTo>
                <a:cubicBezTo>
                  <a:pt x="3717" y="591014"/>
                  <a:pt x="2373" y="545694"/>
                  <a:pt x="11151" y="501804"/>
                </a:cubicBezTo>
                <a:cubicBezTo>
                  <a:pt x="13779" y="488662"/>
                  <a:pt x="28174" y="480669"/>
                  <a:pt x="33453" y="468351"/>
                </a:cubicBezTo>
                <a:cubicBezTo>
                  <a:pt x="39490" y="454264"/>
                  <a:pt x="40200" y="438426"/>
                  <a:pt x="44604" y="423746"/>
                </a:cubicBezTo>
                <a:cubicBezTo>
                  <a:pt x="51359" y="401229"/>
                  <a:pt x="50284" y="373462"/>
                  <a:pt x="66907" y="356839"/>
                </a:cubicBezTo>
                <a:lnTo>
                  <a:pt x="167268" y="256478"/>
                </a:lnTo>
              </a:path>
            </a:pathLst>
          </a:custGeom>
          <a:noFill/>
          <a:ln w="4445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A2D3695-9EEF-4509-8006-9637D525465A}"/>
              </a:ext>
            </a:extLst>
          </p:cNvPr>
          <p:cNvSpPr/>
          <p:nvPr/>
        </p:nvSpPr>
        <p:spPr>
          <a:xfrm>
            <a:off x="698741" y="4750420"/>
            <a:ext cx="1542654" cy="1159726"/>
          </a:xfrm>
          <a:custGeom>
            <a:avLst/>
            <a:gdLst>
              <a:gd name="connsiteX0" fmla="*/ 981307 w 1449658"/>
              <a:gd name="connsiteY0" fmla="*/ 0 h 1159726"/>
              <a:gd name="connsiteX1" fmla="*/ 1126273 w 1449658"/>
              <a:gd name="connsiteY1" fmla="*/ 11151 h 1159726"/>
              <a:gd name="connsiteX2" fmla="*/ 1159726 w 1449658"/>
              <a:gd name="connsiteY2" fmla="*/ 22302 h 1159726"/>
              <a:gd name="connsiteX3" fmla="*/ 1182029 w 1449658"/>
              <a:gd name="connsiteY3" fmla="*/ 55756 h 1159726"/>
              <a:gd name="connsiteX4" fmla="*/ 1215483 w 1449658"/>
              <a:gd name="connsiteY4" fmla="*/ 78058 h 1159726"/>
              <a:gd name="connsiteX5" fmla="*/ 1237785 w 1449658"/>
              <a:gd name="connsiteY5" fmla="*/ 111512 h 1159726"/>
              <a:gd name="connsiteX6" fmla="*/ 1293541 w 1449658"/>
              <a:gd name="connsiteY6" fmla="*/ 167268 h 1159726"/>
              <a:gd name="connsiteX7" fmla="*/ 1338146 w 1449658"/>
              <a:gd name="connsiteY7" fmla="*/ 223024 h 1159726"/>
              <a:gd name="connsiteX8" fmla="*/ 1371600 w 1449658"/>
              <a:gd name="connsiteY8" fmla="*/ 289931 h 1159726"/>
              <a:gd name="connsiteX9" fmla="*/ 1393902 w 1449658"/>
              <a:gd name="connsiteY9" fmla="*/ 312234 h 1159726"/>
              <a:gd name="connsiteX10" fmla="*/ 1405053 w 1449658"/>
              <a:gd name="connsiteY10" fmla="*/ 345687 h 1159726"/>
              <a:gd name="connsiteX11" fmla="*/ 1427356 w 1449658"/>
              <a:gd name="connsiteY11" fmla="*/ 379141 h 1159726"/>
              <a:gd name="connsiteX12" fmla="*/ 1449658 w 1449658"/>
              <a:gd name="connsiteY12" fmla="*/ 501804 h 1159726"/>
              <a:gd name="connsiteX13" fmla="*/ 1438507 w 1449658"/>
              <a:gd name="connsiteY13" fmla="*/ 669073 h 1159726"/>
              <a:gd name="connsiteX14" fmla="*/ 1360448 w 1449658"/>
              <a:gd name="connsiteY14" fmla="*/ 769434 h 1159726"/>
              <a:gd name="connsiteX15" fmla="*/ 1338146 w 1449658"/>
              <a:gd name="connsiteY15" fmla="*/ 802887 h 1159726"/>
              <a:gd name="connsiteX16" fmla="*/ 1326995 w 1449658"/>
              <a:gd name="connsiteY16" fmla="*/ 836341 h 1159726"/>
              <a:gd name="connsiteX17" fmla="*/ 1282390 w 1449658"/>
              <a:gd name="connsiteY17" fmla="*/ 880946 h 1159726"/>
              <a:gd name="connsiteX18" fmla="*/ 1260087 w 1449658"/>
              <a:gd name="connsiteY18" fmla="*/ 903248 h 1159726"/>
              <a:gd name="connsiteX19" fmla="*/ 1215483 w 1449658"/>
              <a:gd name="connsiteY19" fmla="*/ 970156 h 1159726"/>
              <a:gd name="connsiteX20" fmla="*/ 1193180 w 1449658"/>
              <a:gd name="connsiteY20" fmla="*/ 1014760 h 1159726"/>
              <a:gd name="connsiteX21" fmla="*/ 1148575 w 1449658"/>
              <a:gd name="connsiteY21" fmla="*/ 1059365 h 1159726"/>
              <a:gd name="connsiteX22" fmla="*/ 1115122 w 1449658"/>
              <a:gd name="connsiteY22" fmla="*/ 1070517 h 1159726"/>
              <a:gd name="connsiteX23" fmla="*/ 1059365 w 1449658"/>
              <a:gd name="connsiteY23" fmla="*/ 1103970 h 1159726"/>
              <a:gd name="connsiteX24" fmla="*/ 1037063 w 1449658"/>
              <a:gd name="connsiteY24" fmla="*/ 1126273 h 1159726"/>
              <a:gd name="connsiteX25" fmla="*/ 947853 w 1449658"/>
              <a:gd name="connsiteY25" fmla="*/ 1148575 h 1159726"/>
              <a:gd name="connsiteX26" fmla="*/ 914400 w 1449658"/>
              <a:gd name="connsiteY26" fmla="*/ 1159726 h 1159726"/>
              <a:gd name="connsiteX27" fmla="*/ 457200 w 1449658"/>
              <a:gd name="connsiteY27" fmla="*/ 1148575 h 1159726"/>
              <a:gd name="connsiteX28" fmla="*/ 379141 w 1449658"/>
              <a:gd name="connsiteY28" fmla="*/ 1137424 h 1159726"/>
              <a:gd name="connsiteX29" fmla="*/ 312234 w 1449658"/>
              <a:gd name="connsiteY29" fmla="*/ 1115121 h 1159726"/>
              <a:gd name="connsiteX30" fmla="*/ 267629 w 1449658"/>
              <a:gd name="connsiteY30" fmla="*/ 1103970 h 1159726"/>
              <a:gd name="connsiteX31" fmla="*/ 189570 w 1449658"/>
              <a:gd name="connsiteY31" fmla="*/ 1059365 h 1159726"/>
              <a:gd name="connsiteX32" fmla="*/ 133814 w 1449658"/>
              <a:gd name="connsiteY32" fmla="*/ 1003609 h 1159726"/>
              <a:gd name="connsiteX33" fmla="*/ 100361 w 1449658"/>
              <a:gd name="connsiteY33" fmla="*/ 970156 h 1159726"/>
              <a:gd name="connsiteX34" fmla="*/ 78058 w 1449658"/>
              <a:gd name="connsiteY34" fmla="*/ 903248 h 1159726"/>
              <a:gd name="connsiteX35" fmla="*/ 33453 w 1449658"/>
              <a:gd name="connsiteY35" fmla="*/ 825190 h 1159726"/>
              <a:gd name="connsiteX36" fmla="*/ 11151 w 1449658"/>
              <a:gd name="connsiteY36" fmla="*/ 691375 h 1159726"/>
              <a:gd name="connsiteX37" fmla="*/ 0 w 1449658"/>
              <a:gd name="connsiteY37" fmla="*/ 635619 h 1159726"/>
              <a:gd name="connsiteX38" fmla="*/ 11151 w 1449658"/>
              <a:gd name="connsiteY38" fmla="*/ 501804 h 1159726"/>
              <a:gd name="connsiteX39" fmla="*/ 33453 w 1449658"/>
              <a:gd name="connsiteY39" fmla="*/ 468351 h 1159726"/>
              <a:gd name="connsiteX40" fmla="*/ 44604 w 1449658"/>
              <a:gd name="connsiteY40" fmla="*/ 423746 h 1159726"/>
              <a:gd name="connsiteX41" fmla="*/ 66907 w 1449658"/>
              <a:gd name="connsiteY41" fmla="*/ 356839 h 1159726"/>
              <a:gd name="connsiteX42" fmla="*/ 167268 w 1449658"/>
              <a:gd name="connsiteY42" fmla="*/ 256478 h 11597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449658" h="1159726">
                <a:moveTo>
                  <a:pt x="981307" y="0"/>
                </a:moveTo>
                <a:cubicBezTo>
                  <a:pt x="1029629" y="3717"/>
                  <a:pt x="1078182" y="5140"/>
                  <a:pt x="1126273" y="11151"/>
                </a:cubicBezTo>
                <a:cubicBezTo>
                  <a:pt x="1137936" y="12609"/>
                  <a:pt x="1150548" y="14959"/>
                  <a:pt x="1159726" y="22302"/>
                </a:cubicBezTo>
                <a:cubicBezTo>
                  <a:pt x="1170191" y="30674"/>
                  <a:pt x="1172552" y="46279"/>
                  <a:pt x="1182029" y="55756"/>
                </a:cubicBezTo>
                <a:cubicBezTo>
                  <a:pt x="1191506" y="65233"/>
                  <a:pt x="1204332" y="70624"/>
                  <a:pt x="1215483" y="78058"/>
                </a:cubicBezTo>
                <a:cubicBezTo>
                  <a:pt x="1222917" y="89209"/>
                  <a:pt x="1228960" y="101426"/>
                  <a:pt x="1237785" y="111512"/>
                </a:cubicBezTo>
                <a:cubicBezTo>
                  <a:pt x="1255093" y="131293"/>
                  <a:pt x="1278961" y="145399"/>
                  <a:pt x="1293541" y="167268"/>
                </a:cubicBezTo>
                <a:cubicBezTo>
                  <a:pt x="1362190" y="270241"/>
                  <a:pt x="1274583" y="143569"/>
                  <a:pt x="1338146" y="223024"/>
                </a:cubicBezTo>
                <a:cubicBezTo>
                  <a:pt x="1405819" y="307617"/>
                  <a:pt x="1322135" y="207490"/>
                  <a:pt x="1371600" y="289931"/>
                </a:cubicBezTo>
                <a:cubicBezTo>
                  <a:pt x="1377009" y="298946"/>
                  <a:pt x="1386468" y="304800"/>
                  <a:pt x="1393902" y="312234"/>
                </a:cubicBezTo>
                <a:cubicBezTo>
                  <a:pt x="1397619" y="323385"/>
                  <a:pt x="1399796" y="335174"/>
                  <a:pt x="1405053" y="345687"/>
                </a:cubicBezTo>
                <a:cubicBezTo>
                  <a:pt x="1411047" y="357674"/>
                  <a:pt x="1422077" y="366822"/>
                  <a:pt x="1427356" y="379141"/>
                </a:cubicBezTo>
                <a:cubicBezTo>
                  <a:pt x="1438622" y="405429"/>
                  <a:pt x="1447074" y="483717"/>
                  <a:pt x="1449658" y="501804"/>
                </a:cubicBezTo>
                <a:cubicBezTo>
                  <a:pt x="1445941" y="557560"/>
                  <a:pt x="1447222" y="613877"/>
                  <a:pt x="1438507" y="669073"/>
                </a:cubicBezTo>
                <a:cubicBezTo>
                  <a:pt x="1430567" y="719359"/>
                  <a:pt x="1386663" y="730111"/>
                  <a:pt x="1360448" y="769434"/>
                </a:cubicBezTo>
                <a:lnTo>
                  <a:pt x="1338146" y="802887"/>
                </a:lnTo>
                <a:cubicBezTo>
                  <a:pt x="1334429" y="814038"/>
                  <a:pt x="1333827" y="826776"/>
                  <a:pt x="1326995" y="836341"/>
                </a:cubicBezTo>
                <a:cubicBezTo>
                  <a:pt x="1314773" y="853451"/>
                  <a:pt x="1297258" y="866078"/>
                  <a:pt x="1282390" y="880946"/>
                </a:cubicBezTo>
                <a:cubicBezTo>
                  <a:pt x="1274956" y="888380"/>
                  <a:pt x="1265919" y="894500"/>
                  <a:pt x="1260087" y="903248"/>
                </a:cubicBezTo>
                <a:cubicBezTo>
                  <a:pt x="1245219" y="925551"/>
                  <a:pt x="1227471" y="946182"/>
                  <a:pt x="1215483" y="970156"/>
                </a:cubicBezTo>
                <a:cubicBezTo>
                  <a:pt x="1208049" y="985024"/>
                  <a:pt x="1203154" y="1001462"/>
                  <a:pt x="1193180" y="1014760"/>
                </a:cubicBezTo>
                <a:cubicBezTo>
                  <a:pt x="1180564" y="1031581"/>
                  <a:pt x="1168523" y="1052715"/>
                  <a:pt x="1148575" y="1059365"/>
                </a:cubicBezTo>
                <a:lnTo>
                  <a:pt x="1115122" y="1070517"/>
                </a:lnTo>
                <a:cubicBezTo>
                  <a:pt x="1058607" y="1127030"/>
                  <a:pt x="1131751" y="1060538"/>
                  <a:pt x="1059365" y="1103970"/>
                </a:cubicBezTo>
                <a:cubicBezTo>
                  <a:pt x="1050350" y="1109379"/>
                  <a:pt x="1046825" y="1122368"/>
                  <a:pt x="1037063" y="1126273"/>
                </a:cubicBezTo>
                <a:cubicBezTo>
                  <a:pt x="1008604" y="1137657"/>
                  <a:pt x="976932" y="1138882"/>
                  <a:pt x="947853" y="1148575"/>
                </a:cubicBezTo>
                <a:lnTo>
                  <a:pt x="914400" y="1159726"/>
                </a:lnTo>
                <a:lnTo>
                  <a:pt x="457200" y="1148575"/>
                </a:lnTo>
                <a:cubicBezTo>
                  <a:pt x="430939" y="1147481"/>
                  <a:pt x="404752" y="1143334"/>
                  <a:pt x="379141" y="1137424"/>
                </a:cubicBezTo>
                <a:cubicBezTo>
                  <a:pt x="356234" y="1132138"/>
                  <a:pt x="335041" y="1120823"/>
                  <a:pt x="312234" y="1115121"/>
                </a:cubicBezTo>
                <a:cubicBezTo>
                  <a:pt x="297366" y="1111404"/>
                  <a:pt x="281979" y="1109351"/>
                  <a:pt x="267629" y="1103970"/>
                </a:cubicBezTo>
                <a:cubicBezTo>
                  <a:pt x="249620" y="1097217"/>
                  <a:pt x="205748" y="1073521"/>
                  <a:pt x="189570" y="1059365"/>
                </a:cubicBezTo>
                <a:cubicBezTo>
                  <a:pt x="169790" y="1042057"/>
                  <a:pt x="152399" y="1022194"/>
                  <a:pt x="133814" y="1003609"/>
                </a:cubicBezTo>
                <a:lnTo>
                  <a:pt x="100361" y="970156"/>
                </a:lnTo>
                <a:cubicBezTo>
                  <a:pt x="92927" y="947853"/>
                  <a:pt x="88571" y="924275"/>
                  <a:pt x="78058" y="903248"/>
                </a:cubicBezTo>
                <a:cubicBezTo>
                  <a:pt x="49763" y="846656"/>
                  <a:pt x="64977" y="872474"/>
                  <a:pt x="33453" y="825190"/>
                </a:cubicBezTo>
                <a:cubicBezTo>
                  <a:pt x="9484" y="753282"/>
                  <a:pt x="29825" y="822093"/>
                  <a:pt x="11151" y="691375"/>
                </a:cubicBezTo>
                <a:cubicBezTo>
                  <a:pt x="8471" y="672612"/>
                  <a:pt x="3717" y="654204"/>
                  <a:pt x="0" y="635619"/>
                </a:cubicBezTo>
                <a:cubicBezTo>
                  <a:pt x="3717" y="591014"/>
                  <a:pt x="2373" y="545694"/>
                  <a:pt x="11151" y="501804"/>
                </a:cubicBezTo>
                <a:cubicBezTo>
                  <a:pt x="13779" y="488662"/>
                  <a:pt x="28174" y="480669"/>
                  <a:pt x="33453" y="468351"/>
                </a:cubicBezTo>
                <a:cubicBezTo>
                  <a:pt x="39490" y="454264"/>
                  <a:pt x="40200" y="438426"/>
                  <a:pt x="44604" y="423746"/>
                </a:cubicBezTo>
                <a:cubicBezTo>
                  <a:pt x="51359" y="401229"/>
                  <a:pt x="50284" y="373462"/>
                  <a:pt x="66907" y="356839"/>
                </a:cubicBezTo>
                <a:lnTo>
                  <a:pt x="167268" y="256478"/>
                </a:lnTo>
              </a:path>
            </a:pathLst>
          </a:custGeom>
          <a:noFill/>
          <a:ln w="44450"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2AE9685-079A-4540-971C-E19B62DE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ONAP is not ETSI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1A8A17-441E-0A48-8186-F20AD4C4A8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02149" y="913148"/>
            <a:ext cx="5418376" cy="5532257"/>
          </a:xfrm>
        </p:spPr>
        <p:txBody>
          <a:bodyPr/>
          <a:lstStyle/>
          <a:p>
            <a:r>
              <a:rPr lang="en-US" dirty="0">
                <a:latin typeface="+mn-lt"/>
              </a:rPr>
              <a:t>ETSI and ONAP are two different organizations with their own audiences, processes, priorities, schedules</a:t>
            </a:r>
          </a:p>
          <a:p>
            <a:r>
              <a:rPr lang="en-US" dirty="0">
                <a:latin typeface="+mn-lt"/>
              </a:rPr>
              <a:t>ONAP does not own SOL 01, changes require ETSI involvement </a:t>
            </a:r>
          </a:p>
          <a:p>
            <a:r>
              <a:rPr lang="en-US" dirty="0">
                <a:latin typeface="+mn-lt"/>
              </a:rPr>
              <a:t>An attempt to have one model for all – tangles, delays, deadlocks</a:t>
            </a:r>
          </a:p>
          <a:p>
            <a:r>
              <a:rPr lang="en-US" dirty="0">
                <a:latin typeface="+mn-lt"/>
              </a:rPr>
              <a:t>Translation decouples the two processes, lets them both run  at their own pace while keeping their priorities and schedules</a:t>
            </a:r>
          </a:p>
          <a:p>
            <a:r>
              <a:rPr lang="en-US" b="1" dirty="0">
                <a:latin typeface="+mn-lt"/>
              </a:rPr>
              <a:t>ONAP should own its Data Model</a:t>
            </a:r>
            <a:r>
              <a:rPr lang="en-US" dirty="0">
                <a:latin typeface="+mn-lt"/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7917A4E-B52A-417B-BE43-F66D10F822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908" y="1348753"/>
            <a:ext cx="1221683" cy="137387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F0D5DC9-CC65-4C98-B5E8-1EB1F98F64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8343" y="1328186"/>
            <a:ext cx="1221683" cy="1394446"/>
          </a:xfrm>
          <a:prstGeom prst="rect">
            <a:avLst/>
          </a:prstGeom>
        </p:spPr>
      </p:pic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559B367-ED2B-43F7-ADA7-06E2A008434D}"/>
              </a:ext>
            </a:extLst>
          </p:cNvPr>
          <p:cNvSpPr/>
          <p:nvPr/>
        </p:nvSpPr>
        <p:spPr>
          <a:xfrm>
            <a:off x="774696" y="2631998"/>
            <a:ext cx="1462105" cy="524107"/>
          </a:xfrm>
          <a:custGeom>
            <a:avLst/>
            <a:gdLst>
              <a:gd name="connsiteX0" fmla="*/ 213168 w 1462105"/>
              <a:gd name="connsiteY0" fmla="*/ 11151 h 524107"/>
              <a:gd name="connsiteX1" fmla="*/ 157412 w 1462105"/>
              <a:gd name="connsiteY1" fmla="*/ 0 h 524107"/>
              <a:gd name="connsiteX2" fmla="*/ 90505 w 1462105"/>
              <a:gd name="connsiteY2" fmla="*/ 44605 h 524107"/>
              <a:gd name="connsiteX3" fmla="*/ 57051 w 1462105"/>
              <a:gd name="connsiteY3" fmla="*/ 66907 h 524107"/>
              <a:gd name="connsiteX4" fmla="*/ 34749 w 1462105"/>
              <a:gd name="connsiteY4" fmla="*/ 100361 h 524107"/>
              <a:gd name="connsiteX5" fmla="*/ 12446 w 1462105"/>
              <a:gd name="connsiteY5" fmla="*/ 122663 h 524107"/>
              <a:gd name="connsiteX6" fmla="*/ 1295 w 1462105"/>
              <a:gd name="connsiteY6" fmla="*/ 156117 h 524107"/>
              <a:gd name="connsiteX7" fmla="*/ 34749 w 1462105"/>
              <a:gd name="connsiteY7" fmla="*/ 289931 h 524107"/>
              <a:gd name="connsiteX8" fmla="*/ 112807 w 1462105"/>
              <a:gd name="connsiteY8" fmla="*/ 301083 h 524107"/>
              <a:gd name="connsiteX9" fmla="*/ 146261 w 1462105"/>
              <a:gd name="connsiteY9" fmla="*/ 312234 h 524107"/>
              <a:gd name="connsiteX10" fmla="*/ 268924 w 1462105"/>
              <a:gd name="connsiteY10" fmla="*/ 289931 h 524107"/>
              <a:gd name="connsiteX11" fmla="*/ 280075 w 1462105"/>
              <a:gd name="connsiteY11" fmla="*/ 245327 h 524107"/>
              <a:gd name="connsiteX12" fmla="*/ 302378 w 1462105"/>
              <a:gd name="connsiteY12" fmla="*/ 211873 h 524107"/>
              <a:gd name="connsiteX13" fmla="*/ 291227 w 1462105"/>
              <a:gd name="connsiteY13" fmla="*/ 178419 h 524107"/>
              <a:gd name="connsiteX14" fmla="*/ 157412 w 1462105"/>
              <a:gd name="connsiteY14" fmla="*/ 189570 h 524107"/>
              <a:gd name="connsiteX15" fmla="*/ 146261 w 1462105"/>
              <a:gd name="connsiteY15" fmla="*/ 223024 h 524107"/>
              <a:gd name="connsiteX16" fmla="*/ 179714 w 1462105"/>
              <a:gd name="connsiteY16" fmla="*/ 390292 h 524107"/>
              <a:gd name="connsiteX17" fmla="*/ 213168 w 1462105"/>
              <a:gd name="connsiteY17" fmla="*/ 401444 h 524107"/>
              <a:gd name="connsiteX18" fmla="*/ 235471 w 1462105"/>
              <a:gd name="connsiteY18" fmla="*/ 423746 h 524107"/>
              <a:gd name="connsiteX19" fmla="*/ 268924 w 1462105"/>
              <a:gd name="connsiteY19" fmla="*/ 434897 h 524107"/>
              <a:gd name="connsiteX20" fmla="*/ 302378 w 1462105"/>
              <a:gd name="connsiteY20" fmla="*/ 457200 h 524107"/>
              <a:gd name="connsiteX21" fmla="*/ 503100 w 1462105"/>
              <a:gd name="connsiteY21" fmla="*/ 446048 h 524107"/>
              <a:gd name="connsiteX22" fmla="*/ 525402 w 1462105"/>
              <a:gd name="connsiteY22" fmla="*/ 412595 h 524107"/>
              <a:gd name="connsiteX23" fmla="*/ 558856 w 1462105"/>
              <a:gd name="connsiteY23" fmla="*/ 345688 h 524107"/>
              <a:gd name="connsiteX24" fmla="*/ 558856 w 1462105"/>
              <a:gd name="connsiteY24" fmla="*/ 211873 h 524107"/>
              <a:gd name="connsiteX25" fmla="*/ 536553 w 1462105"/>
              <a:gd name="connsiteY25" fmla="*/ 189570 h 524107"/>
              <a:gd name="connsiteX26" fmla="*/ 458495 w 1462105"/>
              <a:gd name="connsiteY26" fmla="*/ 200722 h 524107"/>
              <a:gd name="connsiteX27" fmla="*/ 469646 w 1462105"/>
              <a:gd name="connsiteY27" fmla="*/ 379141 h 524107"/>
              <a:gd name="connsiteX28" fmla="*/ 480797 w 1462105"/>
              <a:gd name="connsiteY28" fmla="*/ 412595 h 524107"/>
              <a:gd name="connsiteX29" fmla="*/ 514251 w 1462105"/>
              <a:gd name="connsiteY29" fmla="*/ 434897 h 524107"/>
              <a:gd name="connsiteX30" fmla="*/ 570007 w 1462105"/>
              <a:gd name="connsiteY30" fmla="*/ 468351 h 524107"/>
              <a:gd name="connsiteX31" fmla="*/ 592310 w 1462105"/>
              <a:gd name="connsiteY31" fmla="*/ 490653 h 524107"/>
              <a:gd name="connsiteX32" fmla="*/ 848788 w 1462105"/>
              <a:gd name="connsiteY32" fmla="*/ 457200 h 524107"/>
              <a:gd name="connsiteX33" fmla="*/ 859939 w 1462105"/>
              <a:gd name="connsiteY33" fmla="*/ 312234 h 524107"/>
              <a:gd name="connsiteX34" fmla="*/ 793031 w 1462105"/>
              <a:gd name="connsiteY34" fmla="*/ 289931 h 524107"/>
              <a:gd name="connsiteX35" fmla="*/ 759578 w 1462105"/>
              <a:gd name="connsiteY35" fmla="*/ 278780 h 524107"/>
              <a:gd name="connsiteX36" fmla="*/ 692671 w 1462105"/>
              <a:gd name="connsiteY36" fmla="*/ 289931 h 524107"/>
              <a:gd name="connsiteX37" fmla="*/ 681519 w 1462105"/>
              <a:gd name="connsiteY37" fmla="*/ 323385 h 524107"/>
              <a:gd name="connsiteX38" fmla="*/ 692671 w 1462105"/>
              <a:gd name="connsiteY38" fmla="*/ 412595 h 524107"/>
              <a:gd name="connsiteX39" fmla="*/ 826485 w 1462105"/>
              <a:gd name="connsiteY39" fmla="*/ 501805 h 524107"/>
              <a:gd name="connsiteX40" fmla="*/ 859939 w 1462105"/>
              <a:gd name="connsiteY40" fmla="*/ 512956 h 524107"/>
              <a:gd name="connsiteX41" fmla="*/ 893392 w 1462105"/>
              <a:gd name="connsiteY41" fmla="*/ 524107 h 524107"/>
              <a:gd name="connsiteX42" fmla="*/ 1049510 w 1462105"/>
              <a:gd name="connsiteY42" fmla="*/ 512956 h 524107"/>
              <a:gd name="connsiteX43" fmla="*/ 1082963 w 1462105"/>
              <a:gd name="connsiteY43" fmla="*/ 501805 h 524107"/>
              <a:gd name="connsiteX44" fmla="*/ 1127568 w 1462105"/>
              <a:gd name="connsiteY44" fmla="*/ 434897 h 524107"/>
              <a:gd name="connsiteX45" fmla="*/ 1172173 w 1462105"/>
              <a:gd name="connsiteY45" fmla="*/ 379141 h 524107"/>
              <a:gd name="connsiteX46" fmla="*/ 1161022 w 1462105"/>
              <a:gd name="connsiteY46" fmla="*/ 267629 h 524107"/>
              <a:gd name="connsiteX47" fmla="*/ 1082963 w 1462105"/>
              <a:gd name="connsiteY47" fmla="*/ 211873 h 524107"/>
              <a:gd name="connsiteX48" fmla="*/ 937997 w 1462105"/>
              <a:gd name="connsiteY48" fmla="*/ 223024 h 524107"/>
              <a:gd name="connsiteX49" fmla="*/ 949149 w 1462105"/>
              <a:gd name="connsiteY49" fmla="*/ 301083 h 524107"/>
              <a:gd name="connsiteX50" fmla="*/ 1004905 w 1462105"/>
              <a:gd name="connsiteY50" fmla="*/ 356839 h 524107"/>
              <a:gd name="connsiteX51" fmla="*/ 1027207 w 1462105"/>
              <a:gd name="connsiteY51" fmla="*/ 390292 h 524107"/>
              <a:gd name="connsiteX52" fmla="*/ 1161022 w 1462105"/>
              <a:gd name="connsiteY52" fmla="*/ 434897 h 524107"/>
              <a:gd name="connsiteX53" fmla="*/ 1239080 w 1462105"/>
              <a:gd name="connsiteY53" fmla="*/ 412595 h 524107"/>
              <a:gd name="connsiteX54" fmla="*/ 1261383 w 1462105"/>
              <a:gd name="connsiteY54" fmla="*/ 379141 h 524107"/>
              <a:gd name="connsiteX55" fmla="*/ 1272534 w 1462105"/>
              <a:gd name="connsiteY55" fmla="*/ 345688 h 524107"/>
              <a:gd name="connsiteX56" fmla="*/ 1294836 w 1462105"/>
              <a:gd name="connsiteY56" fmla="*/ 323385 h 524107"/>
              <a:gd name="connsiteX57" fmla="*/ 1305988 w 1462105"/>
              <a:gd name="connsiteY57" fmla="*/ 234175 h 524107"/>
              <a:gd name="connsiteX58" fmla="*/ 1317139 w 1462105"/>
              <a:gd name="connsiteY58" fmla="*/ 189570 h 524107"/>
              <a:gd name="connsiteX59" fmla="*/ 1350592 w 1462105"/>
              <a:gd name="connsiteY59" fmla="*/ 167268 h 524107"/>
              <a:gd name="connsiteX60" fmla="*/ 1395197 w 1462105"/>
              <a:gd name="connsiteY60" fmla="*/ 122663 h 524107"/>
              <a:gd name="connsiteX61" fmla="*/ 1417500 w 1462105"/>
              <a:gd name="connsiteY61" fmla="*/ 100361 h 524107"/>
              <a:gd name="connsiteX62" fmla="*/ 1462105 w 1462105"/>
              <a:gd name="connsiteY62" fmla="*/ 89209 h 52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462105" h="524107">
                <a:moveTo>
                  <a:pt x="213168" y="11151"/>
                </a:moveTo>
                <a:cubicBezTo>
                  <a:pt x="194583" y="7434"/>
                  <a:pt x="176365" y="0"/>
                  <a:pt x="157412" y="0"/>
                </a:cubicBezTo>
                <a:cubicBezTo>
                  <a:pt x="122135" y="0"/>
                  <a:pt x="114643" y="24490"/>
                  <a:pt x="90505" y="44605"/>
                </a:cubicBezTo>
                <a:cubicBezTo>
                  <a:pt x="80209" y="53185"/>
                  <a:pt x="68202" y="59473"/>
                  <a:pt x="57051" y="66907"/>
                </a:cubicBezTo>
                <a:cubicBezTo>
                  <a:pt x="49617" y="78058"/>
                  <a:pt x="43121" y="89896"/>
                  <a:pt x="34749" y="100361"/>
                </a:cubicBezTo>
                <a:cubicBezTo>
                  <a:pt x="28181" y="108571"/>
                  <a:pt x="17855" y="113648"/>
                  <a:pt x="12446" y="122663"/>
                </a:cubicBezTo>
                <a:cubicBezTo>
                  <a:pt x="6398" y="132742"/>
                  <a:pt x="5012" y="144966"/>
                  <a:pt x="1295" y="156117"/>
                </a:cubicBezTo>
                <a:cubicBezTo>
                  <a:pt x="1555" y="158717"/>
                  <a:pt x="-10610" y="274811"/>
                  <a:pt x="34749" y="289931"/>
                </a:cubicBezTo>
                <a:cubicBezTo>
                  <a:pt x="59684" y="298243"/>
                  <a:pt x="86788" y="297366"/>
                  <a:pt x="112807" y="301083"/>
                </a:cubicBezTo>
                <a:cubicBezTo>
                  <a:pt x="123958" y="304800"/>
                  <a:pt x="134506" y="312234"/>
                  <a:pt x="146261" y="312234"/>
                </a:cubicBezTo>
                <a:cubicBezTo>
                  <a:pt x="209311" y="312234"/>
                  <a:pt x="221876" y="305615"/>
                  <a:pt x="268924" y="289931"/>
                </a:cubicBezTo>
                <a:cubicBezTo>
                  <a:pt x="272641" y="275063"/>
                  <a:pt x="274038" y="259413"/>
                  <a:pt x="280075" y="245327"/>
                </a:cubicBezTo>
                <a:cubicBezTo>
                  <a:pt x="285354" y="233008"/>
                  <a:pt x="300175" y="225093"/>
                  <a:pt x="302378" y="211873"/>
                </a:cubicBezTo>
                <a:cubicBezTo>
                  <a:pt x="304311" y="200278"/>
                  <a:pt x="294944" y="189570"/>
                  <a:pt x="291227" y="178419"/>
                </a:cubicBezTo>
                <a:cubicBezTo>
                  <a:pt x="246622" y="182136"/>
                  <a:pt x="200192" y="176407"/>
                  <a:pt x="157412" y="189570"/>
                </a:cubicBezTo>
                <a:cubicBezTo>
                  <a:pt x="146177" y="193027"/>
                  <a:pt x="146261" y="211269"/>
                  <a:pt x="146261" y="223024"/>
                </a:cubicBezTo>
                <a:cubicBezTo>
                  <a:pt x="146261" y="250200"/>
                  <a:pt x="136256" y="355525"/>
                  <a:pt x="179714" y="390292"/>
                </a:cubicBezTo>
                <a:cubicBezTo>
                  <a:pt x="188893" y="397635"/>
                  <a:pt x="202017" y="397727"/>
                  <a:pt x="213168" y="401444"/>
                </a:cubicBezTo>
                <a:cubicBezTo>
                  <a:pt x="220602" y="408878"/>
                  <a:pt x="226456" y="418337"/>
                  <a:pt x="235471" y="423746"/>
                </a:cubicBezTo>
                <a:cubicBezTo>
                  <a:pt x="245550" y="429793"/>
                  <a:pt x="258411" y="429640"/>
                  <a:pt x="268924" y="434897"/>
                </a:cubicBezTo>
                <a:cubicBezTo>
                  <a:pt x="280911" y="440891"/>
                  <a:pt x="291227" y="449766"/>
                  <a:pt x="302378" y="457200"/>
                </a:cubicBezTo>
                <a:cubicBezTo>
                  <a:pt x="369285" y="453483"/>
                  <a:pt x="437391" y="459190"/>
                  <a:pt x="503100" y="446048"/>
                </a:cubicBezTo>
                <a:cubicBezTo>
                  <a:pt x="516242" y="443420"/>
                  <a:pt x="519409" y="424582"/>
                  <a:pt x="525402" y="412595"/>
                </a:cubicBezTo>
                <a:cubicBezTo>
                  <a:pt x="571565" y="320268"/>
                  <a:pt x="494945" y="441549"/>
                  <a:pt x="558856" y="345688"/>
                </a:cubicBezTo>
                <a:cubicBezTo>
                  <a:pt x="573027" y="289001"/>
                  <a:pt x="580214" y="283066"/>
                  <a:pt x="558856" y="211873"/>
                </a:cubicBezTo>
                <a:cubicBezTo>
                  <a:pt x="555835" y="201803"/>
                  <a:pt x="543987" y="197004"/>
                  <a:pt x="536553" y="189570"/>
                </a:cubicBezTo>
                <a:cubicBezTo>
                  <a:pt x="510534" y="193287"/>
                  <a:pt x="467243" y="175937"/>
                  <a:pt x="458495" y="200722"/>
                </a:cubicBezTo>
                <a:cubicBezTo>
                  <a:pt x="438663" y="256914"/>
                  <a:pt x="463408" y="319879"/>
                  <a:pt x="469646" y="379141"/>
                </a:cubicBezTo>
                <a:cubicBezTo>
                  <a:pt x="470876" y="390831"/>
                  <a:pt x="473454" y="403416"/>
                  <a:pt x="480797" y="412595"/>
                </a:cubicBezTo>
                <a:cubicBezTo>
                  <a:pt x="489169" y="423060"/>
                  <a:pt x="503786" y="426525"/>
                  <a:pt x="514251" y="434897"/>
                </a:cubicBezTo>
                <a:cubicBezTo>
                  <a:pt x="557987" y="469886"/>
                  <a:pt x="511908" y="448985"/>
                  <a:pt x="570007" y="468351"/>
                </a:cubicBezTo>
                <a:cubicBezTo>
                  <a:pt x="577441" y="475785"/>
                  <a:pt x="581806" y="490196"/>
                  <a:pt x="592310" y="490653"/>
                </a:cubicBezTo>
                <a:cubicBezTo>
                  <a:pt x="815625" y="500362"/>
                  <a:pt x="774099" y="531885"/>
                  <a:pt x="848788" y="457200"/>
                </a:cubicBezTo>
                <a:cubicBezTo>
                  <a:pt x="862138" y="417149"/>
                  <a:pt x="893715" y="355661"/>
                  <a:pt x="859939" y="312234"/>
                </a:cubicBezTo>
                <a:cubicBezTo>
                  <a:pt x="845506" y="293677"/>
                  <a:pt x="815334" y="297365"/>
                  <a:pt x="793031" y="289931"/>
                </a:cubicBezTo>
                <a:lnTo>
                  <a:pt x="759578" y="278780"/>
                </a:lnTo>
                <a:cubicBezTo>
                  <a:pt x="737276" y="282497"/>
                  <a:pt x="712302" y="278713"/>
                  <a:pt x="692671" y="289931"/>
                </a:cubicBezTo>
                <a:cubicBezTo>
                  <a:pt x="682465" y="295763"/>
                  <a:pt x="681519" y="311630"/>
                  <a:pt x="681519" y="323385"/>
                </a:cubicBezTo>
                <a:cubicBezTo>
                  <a:pt x="681519" y="353353"/>
                  <a:pt x="679269" y="385791"/>
                  <a:pt x="692671" y="412595"/>
                </a:cubicBezTo>
                <a:cubicBezTo>
                  <a:pt x="726083" y="479418"/>
                  <a:pt x="767013" y="481981"/>
                  <a:pt x="826485" y="501805"/>
                </a:cubicBezTo>
                <a:lnTo>
                  <a:pt x="859939" y="512956"/>
                </a:lnTo>
                <a:lnTo>
                  <a:pt x="893392" y="524107"/>
                </a:lnTo>
                <a:cubicBezTo>
                  <a:pt x="945431" y="520390"/>
                  <a:pt x="997695" y="519052"/>
                  <a:pt x="1049510" y="512956"/>
                </a:cubicBezTo>
                <a:cubicBezTo>
                  <a:pt x="1061184" y="511583"/>
                  <a:pt x="1074652" y="510117"/>
                  <a:pt x="1082963" y="501805"/>
                </a:cubicBezTo>
                <a:cubicBezTo>
                  <a:pt x="1101916" y="482851"/>
                  <a:pt x="1108614" y="453850"/>
                  <a:pt x="1127568" y="434897"/>
                </a:cubicBezTo>
                <a:cubicBezTo>
                  <a:pt x="1159348" y="403118"/>
                  <a:pt x="1144039" y="421343"/>
                  <a:pt x="1172173" y="379141"/>
                </a:cubicBezTo>
                <a:cubicBezTo>
                  <a:pt x="1168456" y="341970"/>
                  <a:pt x="1173586" y="302809"/>
                  <a:pt x="1161022" y="267629"/>
                </a:cubicBezTo>
                <a:cubicBezTo>
                  <a:pt x="1146720" y="227584"/>
                  <a:pt x="1114779" y="222478"/>
                  <a:pt x="1082963" y="211873"/>
                </a:cubicBezTo>
                <a:cubicBezTo>
                  <a:pt x="1034641" y="215590"/>
                  <a:pt x="978322" y="196140"/>
                  <a:pt x="937997" y="223024"/>
                </a:cubicBezTo>
                <a:cubicBezTo>
                  <a:pt x="916128" y="237604"/>
                  <a:pt x="937394" y="277574"/>
                  <a:pt x="949149" y="301083"/>
                </a:cubicBezTo>
                <a:cubicBezTo>
                  <a:pt x="960903" y="324592"/>
                  <a:pt x="990325" y="334970"/>
                  <a:pt x="1004905" y="356839"/>
                </a:cubicBezTo>
                <a:cubicBezTo>
                  <a:pt x="1012339" y="367990"/>
                  <a:pt x="1017730" y="380815"/>
                  <a:pt x="1027207" y="390292"/>
                </a:cubicBezTo>
                <a:cubicBezTo>
                  <a:pt x="1061781" y="424866"/>
                  <a:pt x="1116693" y="427509"/>
                  <a:pt x="1161022" y="434897"/>
                </a:cubicBezTo>
                <a:cubicBezTo>
                  <a:pt x="1163936" y="434168"/>
                  <a:pt x="1231808" y="418413"/>
                  <a:pt x="1239080" y="412595"/>
                </a:cubicBezTo>
                <a:cubicBezTo>
                  <a:pt x="1249545" y="404223"/>
                  <a:pt x="1253949" y="390292"/>
                  <a:pt x="1261383" y="379141"/>
                </a:cubicBezTo>
                <a:cubicBezTo>
                  <a:pt x="1265100" y="367990"/>
                  <a:pt x="1266487" y="355767"/>
                  <a:pt x="1272534" y="345688"/>
                </a:cubicBezTo>
                <a:cubicBezTo>
                  <a:pt x="1277943" y="336673"/>
                  <a:pt x="1291815" y="333455"/>
                  <a:pt x="1294836" y="323385"/>
                </a:cubicBezTo>
                <a:cubicBezTo>
                  <a:pt x="1303447" y="294681"/>
                  <a:pt x="1301061" y="263735"/>
                  <a:pt x="1305988" y="234175"/>
                </a:cubicBezTo>
                <a:cubicBezTo>
                  <a:pt x="1308508" y="219058"/>
                  <a:pt x="1308638" y="202322"/>
                  <a:pt x="1317139" y="189570"/>
                </a:cubicBezTo>
                <a:cubicBezTo>
                  <a:pt x="1324573" y="178419"/>
                  <a:pt x="1340417" y="175990"/>
                  <a:pt x="1350592" y="167268"/>
                </a:cubicBezTo>
                <a:cubicBezTo>
                  <a:pt x="1366557" y="153584"/>
                  <a:pt x="1380329" y="137531"/>
                  <a:pt x="1395197" y="122663"/>
                </a:cubicBezTo>
                <a:cubicBezTo>
                  <a:pt x="1402631" y="115229"/>
                  <a:pt x="1407526" y="103686"/>
                  <a:pt x="1417500" y="100361"/>
                </a:cubicBezTo>
                <a:cubicBezTo>
                  <a:pt x="1454480" y="88033"/>
                  <a:pt x="1439199" y="89209"/>
                  <a:pt x="1462105" y="89209"/>
                </a:cubicBezTo>
              </a:path>
            </a:pathLst>
          </a:custGeom>
          <a:noFill/>
          <a:ln w="44450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88BDDE2-9288-40F5-BDE6-DCDC4211C8AA}"/>
              </a:ext>
            </a:extLst>
          </p:cNvPr>
          <p:cNvSpPr/>
          <p:nvPr/>
        </p:nvSpPr>
        <p:spPr>
          <a:xfrm flipH="1">
            <a:off x="4028343" y="2631998"/>
            <a:ext cx="1462105" cy="524107"/>
          </a:xfrm>
          <a:custGeom>
            <a:avLst/>
            <a:gdLst>
              <a:gd name="connsiteX0" fmla="*/ 213168 w 1462105"/>
              <a:gd name="connsiteY0" fmla="*/ 11151 h 524107"/>
              <a:gd name="connsiteX1" fmla="*/ 157412 w 1462105"/>
              <a:gd name="connsiteY1" fmla="*/ 0 h 524107"/>
              <a:gd name="connsiteX2" fmla="*/ 90505 w 1462105"/>
              <a:gd name="connsiteY2" fmla="*/ 44605 h 524107"/>
              <a:gd name="connsiteX3" fmla="*/ 57051 w 1462105"/>
              <a:gd name="connsiteY3" fmla="*/ 66907 h 524107"/>
              <a:gd name="connsiteX4" fmla="*/ 34749 w 1462105"/>
              <a:gd name="connsiteY4" fmla="*/ 100361 h 524107"/>
              <a:gd name="connsiteX5" fmla="*/ 12446 w 1462105"/>
              <a:gd name="connsiteY5" fmla="*/ 122663 h 524107"/>
              <a:gd name="connsiteX6" fmla="*/ 1295 w 1462105"/>
              <a:gd name="connsiteY6" fmla="*/ 156117 h 524107"/>
              <a:gd name="connsiteX7" fmla="*/ 34749 w 1462105"/>
              <a:gd name="connsiteY7" fmla="*/ 289931 h 524107"/>
              <a:gd name="connsiteX8" fmla="*/ 112807 w 1462105"/>
              <a:gd name="connsiteY8" fmla="*/ 301083 h 524107"/>
              <a:gd name="connsiteX9" fmla="*/ 146261 w 1462105"/>
              <a:gd name="connsiteY9" fmla="*/ 312234 h 524107"/>
              <a:gd name="connsiteX10" fmla="*/ 268924 w 1462105"/>
              <a:gd name="connsiteY10" fmla="*/ 289931 h 524107"/>
              <a:gd name="connsiteX11" fmla="*/ 280075 w 1462105"/>
              <a:gd name="connsiteY11" fmla="*/ 245327 h 524107"/>
              <a:gd name="connsiteX12" fmla="*/ 302378 w 1462105"/>
              <a:gd name="connsiteY12" fmla="*/ 211873 h 524107"/>
              <a:gd name="connsiteX13" fmla="*/ 291227 w 1462105"/>
              <a:gd name="connsiteY13" fmla="*/ 178419 h 524107"/>
              <a:gd name="connsiteX14" fmla="*/ 157412 w 1462105"/>
              <a:gd name="connsiteY14" fmla="*/ 189570 h 524107"/>
              <a:gd name="connsiteX15" fmla="*/ 146261 w 1462105"/>
              <a:gd name="connsiteY15" fmla="*/ 223024 h 524107"/>
              <a:gd name="connsiteX16" fmla="*/ 179714 w 1462105"/>
              <a:gd name="connsiteY16" fmla="*/ 390292 h 524107"/>
              <a:gd name="connsiteX17" fmla="*/ 213168 w 1462105"/>
              <a:gd name="connsiteY17" fmla="*/ 401444 h 524107"/>
              <a:gd name="connsiteX18" fmla="*/ 235471 w 1462105"/>
              <a:gd name="connsiteY18" fmla="*/ 423746 h 524107"/>
              <a:gd name="connsiteX19" fmla="*/ 268924 w 1462105"/>
              <a:gd name="connsiteY19" fmla="*/ 434897 h 524107"/>
              <a:gd name="connsiteX20" fmla="*/ 302378 w 1462105"/>
              <a:gd name="connsiteY20" fmla="*/ 457200 h 524107"/>
              <a:gd name="connsiteX21" fmla="*/ 503100 w 1462105"/>
              <a:gd name="connsiteY21" fmla="*/ 446048 h 524107"/>
              <a:gd name="connsiteX22" fmla="*/ 525402 w 1462105"/>
              <a:gd name="connsiteY22" fmla="*/ 412595 h 524107"/>
              <a:gd name="connsiteX23" fmla="*/ 558856 w 1462105"/>
              <a:gd name="connsiteY23" fmla="*/ 345688 h 524107"/>
              <a:gd name="connsiteX24" fmla="*/ 558856 w 1462105"/>
              <a:gd name="connsiteY24" fmla="*/ 211873 h 524107"/>
              <a:gd name="connsiteX25" fmla="*/ 536553 w 1462105"/>
              <a:gd name="connsiteY25" fmla="*/ 189570 h 524107"/>
              <a:gd name="connsiteX26" fmla="*/ 458495 w 1462105"/>
              <a:gd name="connsiteY26" fmla="*/ 200722 h 524107"/>
              <a:gd name="connsiteX27" fmla="*/ 469646 w 1462105"/>
              <a:gd name="connsiteY27" fmla="*/ 379141 h 524107"/>
              <a:gd name="connsiteX28" fmla="*/ 480797 w 1462105"/>
              <a:gd name="connsiteY28" fmla="*/ 412595 h 524107"/>
              <a:gd name="connsiteX29" fmla="*/ 514251 w 1462105"/>
              <a:gd name="connsiteY29" fmla="*/ 434897 h 524107"/>
              <a:gd name="connsiteX30" fmla="*/ 570007 w 1462105"/>
              <a:gd name="connsiteY30" fmla="*/ 468351 h 524107"/>
              <a:gd name="connsiteX31" fmla="*/ 592310 w 1462105"/>
              <a:gd name="connsiteY31" fmla="*/ 490653 h 524107"/>
              <a:gd name="connsiteX32" fmla="*/ 848788 w 1462105"/>
              <a:gd name="connsiteY32" fmla="*/ 457200 h 524107"/>
              <a:gd name="connsiteX33" fmla="*/ 859939 w 1462105"/>
              <a:gd name="connsiteY33" fmla="*/ 312234 h 524107"/>
              <a:gd name="connsiteX34" fmla="*/ 793031 w 1462105"/>
              <a:gd name="connsiteY34" fmla="*/ 289931 h 524107"/>
              <a:gd name="connsiteX35" fmla="*/ 759578 w 1462105"/>
              <a:gd name="connsiteY35" fmla="*/ 278780 h 524107"/>
              <a:gd name="connsiteX36" fmla="*/ 692671 w 1462105"/>
              <a:gd name="connsiteY36" fmla="*/ 289931 h 524107"/>
              <a:gd name="connsiteX37" fmla="*/ 681519 w 1462105"/>
              <a:gd name="connsiteY37" fmla="*/ 323385 h 524107"/>
              <a:gd name="connsiteX38" fmla="*/ 692671 w 1462105"/>
              <a:gd name="connsiteY38" fmla="*/ 412595 h 524107"/>
              <a:gd name="connsiteX39" fmla="*/ 826485 w 1462105"/>
              <a:gd name="connsiteY39" fmla="*/ 501805 h 524107"/>
              <a:gd name="connsiteX40" fmla="*/ 859939 w 1462105"/>
              <a:gd name="connsiteY40" fmla="*/ 512956 h 524107"/>
              <a:gd name="connsiteX41" fmla="*/ 893392 w 1462105"/>
              <a:gd name="connsiteY41" fmla="*/ 524107 h 524107"/>
              <a:gd name="connsiteX42" fmla="*/ 1049510 w 1462105"/>
              <a:gd name="connsiteY42" fmla="*/ 512956 h 524107"/>
              <a:gd name="connsiteX43" fmla="*/ 1082963 w 1462105"/>
              <a:gd name="connsiteY43" fmla="*/ 501805 h 524107"/>
              <a:gd name="connsiteX44" fmla="*/ 1127568 w 1462105"/>
              <a:gd name="connsiteY44" fmla="*/ 434897 h 524107"/>
              <a:gd name="connsiteX45" fmla="*/ 1172173 w 1462105"/>
              <a:gd name="connsiteY45" fmla="*/ 379141 h 524107"/>
              <a:gd name="connsiteX46" fmla="*/ 1161022 w 1462105"/>
              <a:gd name="connsiteY46" fmla="*/ 267629 h 524107"/>
              <a:gd name="connsiteX47" fmla="*/ 1082963 w 1462105"/>
              <a:gd name="connsiteY47" fmla="*/ 211873 h 524107"/>
              <a:gd name="connsiteX48" fmla="*/ 937997 w 1462105"/>
              <a:gd name="connsiteY48" fmla="*/ 223024 h 524107"/>
              <a:gd name="connsiteX49" fmla="*/ 949149 w 1462105"/>
              <a:gd name="connsiteY49" fmla="*/ 301083 h 524107"/>
              <a:gd name="connsiteX50" fmla="*/ 1004905 w 1462105"/>
              <a:gd name="connsiteY50" fmla="*/ 356839 h 524107"/>
              <a:gd name="connsiteX51" fmla="*/ 1027207 w 1462105"/>
              <a:gd name="connsiteY51" fmla="*/ 390292 h 524107"/>
              <a:gd name="connsiteX52" fmla="*/ 1161022 w 1462105"/>
              <a:gd name="connsiteY52" fmla="*/ 434897 h 524107"/>
              <a:gd name="connsiteX53" fmla="*/ 1239080 w 1462105"/>
              <a:gd name="connsiteY53" fmla="*/ 412595 h 524107"/>
              <a:gd name="connsiteX54" fmla="*/ 1261383 w 1462105"/>
              <a:gd name="connsiteY54" fmla="*/ 379141 h 524107"/>
              <a:gd name="connsiteX55" fmla="*/ 1272534 w 1462105"/>
              <a:gd name="connsiteY55" fmla="*/ 345688 h 524107"/>
              <a:gd name="connsiteX56" fmla="*/ 1294836 w 1462105"/>
              <a:gd name="connsiteY56" fmla="*/ 323385 h 524107"/>
              <a:gd name="connsiteX57" fmla="*/ 1305988 w 1462105"/>
              <a:gd name="connsiteY57" fmla="*/ 234175 h 524107"/>
              <a:gd name="connsiteX58" fmla="*/ 1317139 w 1462105"/>
              <a:gd name="connsiteY58" fmla="*/ 189570 h 524107"/>
              <a:gd name="connsiteX59" fmla="*/ 1350592 w 1462105"/>
              <a:gd name="connsiteY59" fmla="*/ 167268 h 524107"/>
              <a:gd name="connsiteX60" fmla="*/ 1395197 w 1462105"/>
              <a:gd name="connsiteY60" fmla="*/ 122663 h 524107"/>
              <a:gd name="connsiteX61" fmla="*/ 1417500 w 1462105"/>
              <a:gd name="connsiteY61" fmla="*/ 100361 h 524107"/>
              <a:gd name="connsiteX62" fmla="*/ 1462105 w 1462105"/>
              <a:gd name="connsiteY62" fmla="*/ 89209 h 52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1462105" h="524107">
                <a:moveTo>
                  <a:pt x="213168" y="11151"/>
                </a:moveTo>
                <a:cubicBezTo>
                  <a:pt x="194583" y="7434"/>
                  <a:pt x="176365" y="0"/>
                  <a:pt x="157412" y="0"/>
                </a:cubicBezTo>
                <a:cubicBezTo>
                  <a:pt x="122135" y="0"/>
                  <a:pt x="114643" y="24490"/>
                  <a:pt x="90505" y="44605"/>
                </a:cubicBezTo>
                <a:cubicBezTo>
                  <a:pt x="80209" y="53185"/>
                  <a:pt x="68202" y="59473"/>
                  <a:pt x="57051" y="66907"/>
                </a:cubicBezTo>
                <a:cubicBezTo>
                  <a:pt x="49617" y="78058"/>
                  <a:pt x="43121" y="89896"/>
                  <a:pt x="34749" y="100361"/>
                </a:cubicBezTo>
                <a:cubicBezTo>
                  <a:pt x="28181" y="108571"/>
                  <a:pt x="17855" y="113648"/>
                  <a:pt x="12446" y="122663"/>
                </a:cubicBezTo>
                <a:cubicBezTo>
                  <a:pt x="6398" y="132742"/>
                  <a:pt x="5012" y="144966"/>
                  <a:pt x="1295" y="156117"/>
                </a:cubicBezTo>
                <a:cubicBezTo>
                  <a:pt x="1555" y="158717"/>
                  <a:pt x="-10610" y="274811"/>
                  <a:pt x="34749" y="289931"/>
                </a:cubicBezTo>
                <a:cubicBezTo>
                  <a:pt x="59684" y="298243"/>
                  <a:pt x="86788" y="297366"/>
                  <a:pt x="112807" y="301083"/>
                </a:cubicBezTo>
                <a:cubicBezTo>
                  <a:pt x="123958" y="304800"/>
                  <a:pt x="134506" y="312234"/>
                  <a:pt x="146261" y="312234"/>
                </a:cubicBezTo>
                <a:cubicBezTo>
                  <a:pt x="209311" y="312234"/>
                  <a:pt x="221876" y="305615"/>
                  <a:pt x="268924" y="289931"/>
                </a:cubicBezTo>
                <a:cubicBezTo>
                  <a:pt x="272641" y="275063"/>
                  <a:pt x="274038" y="259413"/>
                  <a:pt x="280075" y="245327"/>
                </a:cubicBezTo>
                <a:cubicBezTo>
                  <a:pt x="285354" y="233008"/>
                  <a:pt x="300175" y="225093"/>
                  <a:pt x="302378" y="211873"/>
                </a:cubicBezTo>
                <a:cubicBezTo>
                  <a:pt x="304311" y="200278"/>
                  <a:pt x="294944" y="189570"/>
                  <a:pt x="291227" y="178419"/>
                </a:cubicBezTo>
                <a:cubicBezTo>
                  <a:pt x="246622" y="182136"/>
                  <a:pt x="200192" y="176407"/>
                  <a:pt x="157412" y="189570"/>
                </a:cubicBezTo>
                <a:cubicBezTo>
                  <a:pt x="146177" y="193027"/>
                  <a:pt x="146261" y="211269"/>
                  <a:pt x="146261" y="223024"/>
                </a:cubicBezTo>
                <a:cubicBezTo>
                  <a:pt x="146261" y="250200"/>
                  <a:pt x="136256" y="355525"/>
                  <a:pt x="179714" y="390292"/>
                </a:cubicBezTo>
                <a:cubicBezTo>
                  <a:pt x="188893" y="397635"/>
                  <a:pt x="202017" y="397727"/>
                  <a:pt x="213168" y="401444"/>
                </a:cubicBezTo>
                <a:cubicBezTo>
                  <a:pt x="220602" y="408878"/>
                  <a:pt x="226456" y="418337"/>
                  <a:pt x="235471" y="423746"/>
                </a:cubicBezTo>
                <a:cubicBezTo>
                  <a:pt x="245550" y="429793"/>
                  <a:pt x="258411" y="429640"/>
                  <a:pt x="268924" y="434897"/>
                </a:cubicBezTo>
                <a:cubicBezTo>
                  <a:pt x="280911" y="440891"/>
                  <a:pt x="291227" y="449766"/>
                  <a:pt x="302378" y="457200"/>
                </a:cubicBezTo>
                <a:cubicBezTo>
                  <a:pt x="369285" y="453483"/>
                  <a:pt x="437391" y="459190"/>
                  <a:pt x="503100" y="446048"/>
                </a:cubicBezTo>
                <a:cubicBezTo>
                  <a:pt x="516242" y="443420"/>
                  <a:pt x="519409" y="424582"/>
                  <a:pt x="525402" y="412595"/>
                </a:cubicBezTo>
                <a:cubicBezTo>
                  <a:pt x="571565" y="320268"/>
                  <a:pt x="494945" y="441549"/>
                  <a:pt x="558856" y="345688"/>
                </a:cubicBezTo>
                <a:cubicBezTo>
                  <a:pt x="573027" y="289001"/>
                  <a:pt x="580214" y="283066"/>
                  <a:pt x="558856" y="211873"/>
                </a:cubicBezTo>
                <a:cubicBezTo>
                  <a:pt x="555835" y="201803"/>
                  <a:pt x="543987" y="197004"/>
                  <a:pt x="536553" y="189570"/>
                </a:cubicBezTo>
                <a:cubicBezTo>
                  <a:pt x="510534" y="193287"/>
                  <a:pt x="467243" y="175937"/>
                  <a:pt x="458495" y="200722"/>
                </a:cubicBezTo>
                <a:cubicBezTo>
                  <a:pt x="438663" y="256914"/>
                  <a:pt x="463408" y="319879"/>
                  <a:pt x="469646" y="379141"/>
                </a:cubicBezTo>
                <a:cubicBezTo>
                  <a:pt x="470876" y="390831"/>
                  <a:pt x="473454" y="403416"/>
                  <a:pt x="480797" y="412595"/>
                </a:cubicBezTo>
                <a:cubicBezTo>
                  <a:pt x="489169" y="423060"/>
                  <a:pt x="503786" y="426525"/>
                  <a:pt x="514251" y="434897"/>
                </a:cubicBezTo>
                <a:cubicBezTo>
                  <a:pt x="557987" y="469886"/>
                  <a:pt x="511908" y="448985"/>
                  <a:pt x="570007" y="468351"/>
                </a:cubicBezTo>
                <a:cubicBezTo>
                  <a:pt x="577441" y="475785"/>
                  <a:pt x="581806" y="490196"/>
                  <a:pt x="592310" y="490653"/>
                </a:cubicBezTo>
                <a:cubicBezTo>
                  <a:pt x="815625" y="500362"/>
                  <a:pt x="774099" y="531885"/>
                  <a:pt x="848788" y="457200"/>
                </a:cubicBezTo>
                <a:cubicBezTo>
                  <a:pt x="862138" y="417149"/>
                  <a:pt x="893715" y="355661"/>
                  <a:pt x="859939" y="312234"/>
                </a:cubicBezTo>
                <a:cubicBezTo>
                  <a:pt x="845506" y="293677"/>
                  <a:pt x="815334" y="297365"/>
                  <a:pt x="793031" y="289931"/>
                </a:cubicBezTo>
                <a:lnTo>
                  <a:pt x="759578" y="278780"/>
                </a:lnTo>
                <a:cubicBezTo>
                  <a:pt x="737276" y="282497"/>
                  <a:pt x="712302" y="278713"/>
                  <a:pt x="692671" y="289931"/>
                </a:cubicBezTo>
                <a:cubicBezTo>
                  <a:pt x="682465" y="295763"/>
                  <a:pt x="681519" y="311630"/>
                  <a:pt x="681519" y="323385"/>
                </a:cubicBezTo>
                <a:cubicBezTo>
                  <a:pt x="681519" y="353353"/>
                  <a:pt x="679269" y="385791"/>
                  <a:pt x="692671" y="412595"/>
                </a:cubicBezTo>
                <a:cubicBezTo>
                  <a:pt x="726083" y="479418"/>
                  <a:pt x="767013" y="481981"/>
                  <a:pt x="826485" y="501805"/>
                </a:cubicBezTo>
                <a:lnTo>
                  <a:pt x="859939" y="512956"/>
                </a:lnTo>
                <a:lnTo>
                  <a:pt x="893392" y="524107"/>
                </a:lnTo>
                <a:cubicBezTo>
                  <a:pt x="945431" y="520390"/>
                  <a:pt x="997695" y="519052"/>
                  <a:pt x="1049510" y="512956"/>
                </a:cubicBezTo>
                <a:cubicBezTo>
                  <a:pt x="1061184" y="511583"/>
                  <a:pt x="1074652" y="510117"/>
                  <a:pt x="1082963" y="501805"/>
                </a:cubicBezTo>
                <a:cubicBezTo>
                  <a:pt x="1101916" y="482851"/>
                  <a:pt x="1108614" y="453850"/>
                  <a:pt x="1127568" y="434897"/>
                </a:cubicBezTo>
                <a:cubicBezTo>
                  <a:pt x="1159348" y="403118"/>
                  <a:pt x="1144039" y="421343"/>
                  <a:pt x="1172173" y="379141"/>
                </a:cubicBezTo>
                <a:cubicBezTo>
                  <a:pt x="1168456" y="341970"/>
                  <a:pt x="1173586" y="302809"/>
                  <a:pt x="1161022" y="267629"/>
                </a:cubicBezTo>
                <a:cubicBezTo>
                  <a:pt x="1146720" y="227584"/>
                  <a:pt x="1114779" y="222478"/>
                  <a:pt x="1082963" y="211873"/>
                </a:cubicBezTo>
                <a:cubicBezTo>
                  <a:pt x="1034641" y="215590"/>
                  <a:pt x="978322" y="196140"/>
                  <a:pt x="937997" y="223024"/>
                </a:cubicBezTo>
                <a:cubicBezTo>
                  <a:pt x="916128" y="237604"/>
                  <a:pt x="937394" y="277574"/>
                  <a:pt x="949149" y="301083"/>
                </a:cubicBezTo>
                <a:cubicBezTo>
                  <a:pt x="960903" y="324592"/>
                  <a:pt x="990325" y="334970"/>
                  <a:pt x="1004905" y="356839"/>
                </a:cubicBezTo>
                <a:cubicBezTo>
                  <a:pt x="1012339" y="367990"/>
                  <a:pt x="1017730" y="380815"/>
                  <a:pt x="1027207" y="390292"/>
                </a:cubicBezTo>
                <a:cubicBezTo>
                  <a:pt x="1061781" y="424866"/>
                  <a:pt x="1116693" y="427509"/>
                  <a:pt x="1161022" y="434897"/>
                </a:cubicBezTo>
                <a:cubicBezTo>
                  <a:pt x="1163936" y="434168"/>
                  <a:pt x="1231808" y="418413"/>
                  <a:pt x="1239080" y="412595"/>
                </a:cubicBezTo>
                <a:cubicBezTo>
                  <a:pt x="1249545" y="404223"/>
                  <a:pt x="1253949" y="390292"/>
                  <a:pt x="1261383" y="379141"/>
                </a:cubicBezTo>
                <a:cubicBezTo>
                  <a:pt x="1265100" y="367990"/>
                  <a:pt x="1266487" y="355767"/>
                  <a:pt x="1272534" y="345688"/>
                </a:cubicBezTo>
                <a:cubicBezTo>
                  <a:pt x="1277943" y="336673"/>
                  <a:pt x="1291815" y="333455"/>
                  <a:pt x="1294836" y="323385"/>
                </a:cubicBezTo>
                <a:cubicBezTo>
                  <a:pt x="1303447" y="294681"/>
                  <a:pt x="1301061" y="263735"/>
                  <a:pt x="1305988" y="234175"/>
                </a:cubicBezTo>
                <a:cubicBezTo>
                  <a:pt x="1308508" y="219058"/>
                  <a:pt x="1308638" y="202322"/>
                  <a:pt x="1317139" y="189570"/>
                </a:cubicBezTo>
                <a:cubicBezTo>
                  <a:pt x="1324573" y="178419"/>
                  <a:pt x="1340417" y="175990"/>
                  <a:pt x="1350592" y="167268"/>
                </a:cubicBezTo>
                <a:cubicBezTo>
                  <a:pt x="1366557" y="153584"/>
                  <a:pt x="1380329" y="137531"/>
                  <a:pt x="1395197" y="122663"/>
                </a:cubicBezTo>
                <a:cubicBezTo>
                  <a:pt x="1402631" y="115229"/>
                  <a:pt x="1407526" y="103686"/>
                  <a:pt x="1417500" y="100361"/>
                </a:cubicBezTo>
                <a:cubicBezTo>
                  <a:pt x="1454480" y="88033"/>
                  <a:pt x="1439199" y="89209"/>
                  <a:pt x="1462105" y="89209"/>
                </a:cubicBezTo>
              </a:path>
            </a:pathLst>
          </a:custGeom>
          <a:noFill/>
          <a:ln w="44450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F3046CE-F3E9-4F0B-9D81-3622DB9F6434}"/>
              </a:ext>
            </a:extLst>
          </p:cNvPr>
          <p:cNvSpPr/>
          <p:nvPr/>
        </p:nvSpPr>
        <p:spPr>
          <a:xfrm>
            <a:off x="2263698" y="1260083"/>
            <a:ext cx="1661531" cy="1315847"/>
          </a:xfrm>
          <a:custGeom>
            <a:avLst/>
            <a:gdLst>
              <a:gd name="connsiteX0" fmla="*/ 0 w 1661531"/>
              <a:gd name="connsiteY0" fmla="*/ 1315847 h 1315847"/>
              <a:gd name="connsiteX1" fmla="*/ 55756 w 1661531"/>
              <a:gd name="connsiteY1" fmla="*/ 1293545 h 1315847"/>
              <a:gd name="connsiteX2" fmla="*/ 66907 w 1661531"/>
              <a:gd name="connsiteY2" fmla="*/ 1260091 h 1315847"/>
              <a:gd name="connsiteX3" fmla="*/ 89209 w 1661531"/>
              <a:gd name="connsiteY3" fmla="*/ 1226637 h 1315847"/>
              <a:gd name="connsiteX4" fmla="*/ 144965 w 1661531"/>
              <a:gd name="connsiteY4" fmla="*/ 1170881 h 1315847"/>
              <a:gd name="connsiteX5" fmla="*/ 200722 w 1661531"/>
              <a:gd name="connsiteY5" fmla="*/ 1092823 h 1315847"/>
              <a:gd name="connsiteX6" fmla="*/ 289931 w 1661531"/>
              <a:gd name="connsiteY6" fmla="*/ 970159 h 1315847"/>
              <a:gd name="connsiteX7" fmla="*/ 356839 w 1661531"/>
              <a:gd name="connsiteY7" fmla="*/ 914403 h 1315847"/>
              <a:gd name="connsiteX8" fmla="*/ 401443 w 1661531"/>
              <a:gd name="connsiteY8" fmla="*/ 880950 h 1315847"/>
              <a:gd name="connsiteX9" fmla="*/ 423746 w 1661531"/>
              <a:gd name="connsiteY9" fmla="*/ 858647 h 1315847"/>
              <a:gd name="connsiteX10" fmla="*/ 468351 w 1661531"/>
              <a:gd name="connsiteY10" fmla="*/ 825194 h 1315847"/>
              <a:gd name="connsiteX11" fmla="*/ 501804 w 1661531"/>
              <a:gd name="connsiteY11" fmla="*/ 791740 h 1315847"/>
              <a:gd name="connsiteX12" fmla="*/ 568712 w 1661531"/>
              <a:gd name="connsiteY12" fmla="*/ 747135 h 1315847"/>
              <a:gd name="connsiteX13" fmla="*/ 635619 w 1661531"/>
              <a:gd name="connsiteY13" fmla="*/ 691379 h 1315847"/>
              <a:gd name="connsiteX14" fmla="*/ 657922 w 1661531"/>
              <a:gd name="connsiteY14" fmla="*/ 669076 h 1315847"/>
              <a:gd name="connsiteX15" fmla="*/ 735980 w 1661531"/>
              <a:gd name="connsiteY15" fmla="*/ 613320 h 1315847"/>
              <a:gd name="connsiteX16" fmla="*/ 769434 w 1661531"/>
              <a:gd name="connsiteY16" fmla="*/ 602169 h 1315847"/>
              <a:gd name="connsiteX17" fmla="*/ 825190 w 1661531"/>
              <a:gd name="connsiteY17" fmla="*/ 557564 h 1315847"/>
              <a:gd name="connsiteX18" fmla="*/ 869795 w 1661531"/>
              <a:gd name="connsiteY18" fmla="*/ 535262 h 1315847"/>
              <a:gd name="connsiteX19" fmla="*/ 925551 w 1661531"/>
              <a:gd name="connsiteY19" fmla="*/ 479506 h 1315847"/>
              <a:gd name="connsiteX20" fmla="*/ 959004 w 1661531"/>
              <a:gd name="connsiteY20" fmla="*/ 446052 h 1315847"/>
              <a:gd name="connsiteX21" fmla="*/ 1048214 w 1661531"/>
              <a:gd name="connsiteY21" fmla="*/ 379145 h 1315847"/>
              <a:gd name="connsiteX22" fmla="*/ 1081668 w 1661531"/>
              <a:gd name="connsiteY22" fmla="*/ 356842 h 1315847"/>
              <a:gd name="connsiteX23" fmla="*/ 1115122 w 1661531"/>
              <a:gd name="connsiteY23" fmla="*/ 323389 h 1315847"/>
              <a:gd name="connsiteX24" fmla="*/ 1148575 w 1661531"/>
              <a:gd name="connsiteY24" fmla="*/ 301086 h 1315847"/>
              <a:gd name="connsiteX25" fmla="*/ 1215482 w 1661531"/>
              <a:gd name="connsiteY25" fmla="*/ 234179 h 1315847"/>
              <a:gd name="connsiteX26" fmla="*/ 1237785 w 1661531"/>
              <a:gd name="connsiteY26" fmla="*/ 200725 h 1315847"/>
              <a:gd name="connsiteX27" fmla="*/ 1271239 w 1661531"/>
              <a:gd name="connsiteY27" fmla="*/ 178423 h 1315847"/>
              <a:gd name="connsiteX28" fmla="*/ 1326995 w 1661531"/>
              <a:gd name="connsiteY28" fmla="*/ 122667 h 1315847"/>
              <a:gd name="connsiteX29" fmla="*/ 1393902 w 1661531"/>
              <a:gd name="connsiteY29" fmla="*/ 78062 h 1315847"/>
              <a:gd name="connsiteX30" fmla="*/ 1427356 w 1661531"/>
              <a:gd name="connsiteY30" fmla="*/ 55759 h 1315847"/>
              <a:gd name="connsiteX31" fmla="*/ 1572322 w 1661531"/>
              <a:gd name="connsiteY31" fmla="*/ 11154 h 1315847"/>
              <a:gd name="connsiteX32" fmla="*/ 1661531 w 1661531"/>
              <a:gd name="connsiteY32" fmla="*/ 3 h 1315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661531" h="1315847">
                <a:moveTo>
                  <a:pt x="0" y="1315847"/>
                </a:moveTo>
                <a:cubicBezTo>
                  <a:pt x="18585" y="1308413"/>
                  <a:pt x="40379" y="1306360"/>
                  <a:pt x="55756" y="1293545"/>
                </a:cubicBezTo>
                <a:cubicBezTo>
                  <a:pt x="64786" y="1286020"/>
                  <a:pt x="61650" y="1270605"/>
                  <a:pt x="66907" y="1260091"/>
                </a:cubicBezTo>
                <a:cubicBezTo>
                  <a:pt x="72900" y="1248104"/>
                  <a:pt x="80384" y="1236723"/>
                  <a:pt x="89209" y="1226637"/>
                </a:cubicBezTo>
                <a:cubicBezTo>
                  <a:pt x="106517" y="1206856"/>
                  <a:pt x="144965" y="1170881"/>
                  <a:pt x="144965" y="1170881"/>
                </a:cubicBezTo>
                <a:cubicBezTo>
                  <a:pt x="172630" y="1087893"/>
                  <a:pt x="130161" y="1198667"/>
                  <a:pt x="200722" y="1092823"/>
                </a:cubicBezTo>
                <a:cubicBezTo>
                  <a:pt x="222025" y="1060868"/>
                  <a:pt x="274939" y="980153"/>
                  <a:pt x="289931" y="970159"/>
                </a:cubicBezTo>
                <a:cubicBezTo>
                  <a:pt x="363866" y="920870"/>
                  <a:pt x="281714" y="978796"/>
                  <a:pt x="356839" y="914403"/>
                </a:cubicBezTo>
                <a:cubicBezTo>
                  <a:pt x="370950" y="902308"/>
                  <a:pt x="387166" y="892848"/>
                  <a:pt x="401443" y="880950"/>
                </a:cubicBezTo>
                <a:cubicBezTo>
                  <a:pt x="409520" y="874219"/>
                  <a:pt x="415669" y="865378"/>
                  <a:pt x="423746" y="858647"/>
                </a:cubicBezTo>
                <a:cubicBezTo>
                  <a:pt x="438024" y="846749"/>
                  <a:pt x="454240" y="837289"/>
                  <a:pt x="468351" y="825194"/>
                </a:cubicBezTo>
                <a:cubicBezTo>
                  <a:pt x="480325" y="814931"/>
                  <a:pt x="489356" y="801422"/>
                  <a:pt x="501804" y="791740"/>
                </a:cubicBezTo>
                <a:cubicBezTo>
                  <a:pt x="522962" y="775284"/>
                  <a:pt x="549759" y="766089"/>
                  <a:pt x="568712" y="747135"/>
                </a:cubicBezTo>
                <a:cubicBezTo>
                  <a:pt x="648173" y="667671"/>
                  <a:pt x="557997" y="753476"/>
                  <a:pt x="635619" y="691379"/>
                </a:cubicBezTo>
                <a:cubicBezTo>
                  <a:pt x="643829" y="684811"/>
                  <a:pt x="649845" y="675807"/>
                  <a:pt x="657922" y="669076"/>
                </a:cubicBezTo>
                <a:cubicBezTo>
                  <a:pt x="665497" y="662763"/>
                  <a:pt x="721497" y="620561"/>
                  <a:pt x="735980" y="613320"/>
                </a:cubicBezTo>
                <a:cubicBezTo>
                  <a:pt x="746494" y="608063"/>
                  <a:pt x="758283" y="605886"/>
                  <a:pt x="769434" y="602169"/>
                </a:cubicBezTo>
                <a:cubicBezTo>
                  <a:pt x="788019" y="587301"/>
                  <a:pt x="805386" y="570766"/>
                  <a:pt x="825190" y="557564"/>
                </a:cubicBezTo>
                <a:cubicBezTo>
                  <a:pt x="839021" y="548343"/>
                  <a:pt x="856673" y="545468"/>
                  <a:pt x="869795" y="535262"/>
                </a:cubicBezTo>
                <a:cubicBezTo>
                  <a:pt x="890542" y="519125"/>
                  <a:pt x="906966" y="498091"/>
                  <a:pt x="925551" y="479506"/>
                </a:cubicBezTo>
                <a:cubicBezTo>
                  <a:pt x="936702" y="468355"/>
                  <a:pt x="945882" y="454800"/>
                  <a:pt x="959004" y="446052"/>
                </a:cubicBezTo>
                <a:cubicBezTo>
                  <a:pt x="1034627" y="395638"/>
                  <a:pt x="942274" y="458601"/>
                  <a:pt x="1048214" y="379145"/>
                </a:cubicBezTo>
                <a:cubicBezTo>
                  <a:pt x="1058936" y="371104"/>
                  <a:pt x="1071372" y="365422"/>
                  <a:pt x="1081668" y="356842"/>
                </a:cubicBezTo>
                <a:cubicBezTo>
                  <a:pt x="1093783" y="346746"/>
                  <a:pt x="1103007" y="333485"/>
                  <a:pt x="1115122" y="323389"/>
                </a:cubicBezTo>
                <a:cubicBezTo>
                  <a:pt x="1125418" y="314809"/>
                  <a:pt x="1138558" y="309990"/>
                  <a:pt x="1148575" y="301086"/>
                </a:cubicBezTo>
                <a:cubicBezTo>
                  <a:pt x="1172148" y="280132"/>
                  <a:pt x="1197986" y="260422"/>
                  <a:pt x="1215482" y="234179"/>
                </a:cubicBezTo>
                <a:cubicBezTo>
                  <a:pt x="1222916" y="223028"/>
                  <a:pt x="1228308" y="210202"/>
                  <a:pt x="1237785" y="200725"/>
                </a:cubicBezTo>
                <a:cubicBezTo>
                  <a:pt x="1247262" y="191248"/>
                  <a:pt x="1260088" y="185857"/>
                  <a:pt x="1271239" y="178423"/>
                </a:cubicBezTo>
                <a:cubicBezTo>
                  <a:pt x="1312127" y="117089"/>
                  <a:pt x="1271238" y="169132"/>
                  <a:pt x="1326995" y="122667"/>
                </a:cubicBezTo>
                <a:cubicBezTo>
                  <a:pt x="1382683" y="76260"/>
                  <a:pt x="1335109" y="97659"/>
                  <a:pt x="1393902" y="78062"/>
                </a:cubicBezTo>
                <a:cubicBezTo>
                  <a:pt x="1405053" y="70628"/>
                  <a:pt x="1415369" y="61753"/>
                  <a:pt x="1427356" y="55759"/>
                </a:cubicBezTo>
                <a:cubicBezTo>
                  <a:pt x="1466706" y="36084"/>
                  <a:pt x="1532395" y="16858"/>
                  <a:pt x="1572322" y="11154"/>
                </a:cubicBezTo>
                <a:cubicBezTo>
                  <a:pt x="1654060" y="-523"/>
                  <a:pt x="1624097" y="3"/>
                  <a:pt x="1661531" y="3"/>
                </a:cubicBezTo>
              </a:path>
            </a:pathLst>
          </a:custGeom>
          <a:noFill/>
          <a:ln w="44450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0ABC2FD1-575D-4EED-B9EC-4C91DBEB2E37}"/>
              </a:ext>
            </a:extLst>
          </p:cNvPr>
          <p:cNvSpPr/>
          <p:nvPr/>
        </p:nvSpPr>
        <p:spPr>
          <a:xfrm>
            <a:off x="4081346" y="1195379"/>
            <a:ext cx="1583474" cy="1283163"/>
          </a:xfrm>
          <a:custGeom>
            <a:avLst/>
            <a:gdLst>
              <a:gd name="connsiteX0" fmla="*/ 0 w 1583474"/>
              <a:gd name="connsiteY0" fmla="*/ 31254 h 1283163"/>
              <a:gd name="connsiteX1" fmla="*/ 55756 w 1583474"/>
              <a:gd name="connsiteY1" fmla="*/ 8951 h 1283163"/>
              <a:gd name="connsiteX2" fmla="*/ 1115122 w 1583474"/>
              <a:gd name="connsiteY2" fmla="*/ 31254 h 1283163"/>
              <a:gd name="connsiteX3" fmla="*/ 1159727 w 1583474"/>
              <a:gd name="connsiteY3" fmla="*/ 42405 h 1283163"/>
              <a:gd name="connsiteX4" fmla="*/ 1182030 w 1583474"/>
              <a:gd name="connsiteY4" fmla="*/ 64707 h 1283163"/>
              <a:gd name="connsiteX5" fmla="*/ 1226634 w 1583474"/>
              <a:gd name="connsiteY5" fmla="*/ 75858 h 1283163"/>
              <a:gd name="connsiteX6" fmla="*/ 1260088 w 1583474"/>
              <a:gd name="connsiteY6" fmla="*/ 98161 h 1283163"/>
              <a:gd name="connsiteX7" fmla="*/ 1304693 w 1583474"/>
              <a:gd name="connsiteY7" fmla="*/ 120463 h 1283163"/>
              <a:gd name="connsiteX8" fmla="*/ 1371600 w 1583474"/>
              <a:gd name="connsiteY8" fmla="*/ 187371 h 1283163"/>
              <a:gd name="connsiteX9" fmla="*/ 1471961 w 1583474"/>
              <a:gd name="connsiteY9" fmla="*/ 287732 h 1283163"/>
              <a:gd name="connsiteX10" fmla="*/ 1516566 w 1583474"/>
              <a:gd name="connsiteY10" fmla="*/ 332337 h 1283163"/>
              <a:gd name="connsiteX11" fmla="*/ 1561171 w 1583474"/>
              <a:gd name="connsiteY11" fmla="*/ 399244 h 1283163"/>
              <a:gd name="connsiteX12" fmla="*/ 1572322 w 1583474"/>
              <a:gd name="connsiteY12" fmla="*/ 455000 h 1283163"/>
              <a:gd name="connsiteX13" fmla="*/ 1583474 w 1583474"/>
              <a:gd name="connsiteY13" fmla="*/ 488454 h 1283163"/>
              <a:gd name="connsiteX14" fmla="*/ 1572322 w 1583474"/>
              <a:gd name="connsiteY14" fmla="*/ 666873 h 1283163"/>
              <a:gd name="connsiteX15" fmla="*/ 1550020 w 1583474"/>
              <a:gd name="connsiteY15" fmla="*/ 744932 h 1283163"/>
              <a:gd name="connsiteX16" fmla="*/ 1527717 w 1583474"/>
              <a:gd name="connsiteY16" fmla="*/ 767234 h 1283163"/>
              <a:gd name="connsiteX17" fmla="*/ 1460810 w 1583474"/>
              <a:gd name="connsiteY17" fmla="*/ 889898 h 1283163"/>
              <a:gd name="connsiteX18" fmla="*/ 1449659 w 1583474"/>
              <a:gd name="connsiteY18" fmla="*/ 923351 h 1283163"/>
              <a:gd name="connsiteX19" fmla="*/ 1427356 w 1583474"/>
              <a:gd name="connsiteY19" fmla="*/ 945654 h 1283163"/>
              <a:gd name="connsiteX20" fmla="*/ 1405054 w 1583474"/>
              <a:gd name="connsiteY20" fmla="*/ 1012561 h 1283163"/>
              <a:gd name="connsiteX21" fmla="*/ 1393903 w 1583474"/>
              <a:gd name="connsiteY21" fmla="*/ 1046015 h 1283163"/>
              <a:gd name="connsiteX22" fmla="*/ 1382752 w 1583474"/>
              <a:gd name="connsiteY22" fmla="*/ 1079468 h 1283163"/>
              <a:gd name="connsiteX23" fmla="*/ 1393903 w 1583474"/>
              <a:gd name="connsiteY23" fmla="*/ 1213283 h 1283163"/>
              <a:gd name="connsiteX24" fmla="*/ 1393903 w 1583474"/>
              <a:gd name="connsiteY24" fmla="*/ 1280190 h 1283163"/>
              <a:gd name="connsiteX25" fmla="*/ 1360449 w 1583474"/>
              <a:gd name="connsiteY25" fmla="*/ 1280190 h 128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83474" h="1283163">
                <a:moveTo>
                  <a:pt x="0" y="31254"/>
                </a:moveTo>
                <a:cubicBezTo>
                  <a:pt x="18585" y="23820"/>
                  <a:pt x="35740" y="9171"/>
                  <a:pt x="55756" y="8951"/>
                </a:cubicBezTo>
                <a:cubicBezTo>
                  <a:pt x="864553" y="62"/>
                  <a:pt x="716385" y="-13053"/>
                  <a:pt x="1115122" y="31254"/>
                </a:cubicBezTo>
                <a:cubicBezTo>
                  <a:pt x="1129990" y="34971"/>
                  <a:pt x="1146019" y="35551"/>
                  <a:pt x="1159727" y="42405"/>
                </a:cubicBezTo>
                <a:cubicBezTo>
                  <a:pt x="1169131" y="47107"/>
                  <a:pt x="1172626" y="60005"/>
                  <a:pt x="1182030" y="64707"/>
                </a:cubicBezTo>
                <a:cubicBezTo>
                  <a:pt x="1195738" y="71561"/>
                  <a:pt x="1211766" y="72141"/>
                  <a:pt x="1226634" y="75858"/>
                </a:cubicBezTo>
                <a:cubicBezTo>
                  <a:pt x="1237785" y="83292"/>
                  <a:pt x="1248452" y="91512"/>
                  <a:pt x="1260088" y="98161"/>
                </a:cubicBezTo>
                <a:cubicBezTo>
                  <a:pt x="1274521" y="106408"/>
                  <a:pt x="1291712" y="110079"/>
                  <a:pt x="1304693" y="120463"/>
                </a:cubicBezTo>
                <a:cubicBezTo>
                  <a:pt x="1329322" y="140166"/>
                  <a:pt x="1349297" y="165068"/>
                  <a:pt x="1371600" y="187371"/>
                </a:cubicBezTo>
                <a:lnTo>
                  <a:pt x="1471961" y="287732"/>
                </a:lnTo>
                <a:lnTo>
                  <a:pt x="1516566" y="332337"/>
                </a:lnTo>
                <a:lnTo>
                  <a:pt x="1561171" y="399244"/>
                </a:lnTo>
                <a:cubicBezTo>
                  <a:pt x="1564888" y="417829"/>
                  <a:pt x="1567725" y="436613"/>
                  <a:pt x="1572322" y="455000"/>
                </a:cubicBezTo>
                <a:cubicBezTo>
                  <a:pt x="1575173" y="466404"/>
                  <a:pt x="1583474" y="476699"/>
                  <a:pt x="1583474" y="488454"/>
                </a:cubicBezTo>
                <a:cubicBezTo>
                  <a:pt x="1583474" y="548043"/>
                  <a:pt x="1578251" y="607580"/>
                  <a:pt x="1572322" y="666873"/>
                </a:cubicBezTo>
                <a:cubicBezTo>
                  <a:pt x="1571739" y="672705"/>
                  <a:pt x="1555726" y="735423"/>
                  <a:pt x="1550020" y="744932"/>
                </a:cubicBezTo>
                <a:cubicBezTo>
                  <a:pt x="1544611" y="753947"/>
                  <a:pt x="1535151" y="759800"/>
                  <a:pt x="1527717" y="767234"/>
                </a:cubicBezTo>
                <a:cubicBezTo>
                  <a:pt x="1477119" y="868431"/>
                  <a:pt x="1501555" y="828781"/>
                  <a:pt x="1460810" y="889898"/>
                </a:cubicBezTo>
                <a:cubicBezTo>
                  <a:pt x="1457093" y="901049"/>
                  <a:pt x="1455707" y="913272"/>
                  <a:pt x="1449659" y="923351"/>
                </a:cubicBezTo>
                <a:cubicBezTo>
                  <a:pt x="1444250" y="932366"/>
                  <a:pt x="1432058" y="936250"/>
                  <a:pt x="1427356" y="945654"/>
                </a:cubicBezTo>
                <a:cubicBezTo>
                  <a:pt x="1416843" y="966681"/>
                  <a:pt x="1412488" y="990259"/>
                  <a:pt x="1405054" y="1012561"/>
                </a:cubicBezTo>
                <a:lnTo>
                  <a:pt x="1393903" y="1046015"/>
                </a:lnTo>
                <a:lnTo>
                  <a:pt x="1382752" y="1079468"/>
                </a:lnTo>
                <a:cubicBezTo>
                  <a:pt x="1386469" y="1124073"/>
                  <a:pt x="1387988" y="1168916"/>
                  <a:pt x="1393903" y="1213283"/>
                </a:cubicBezTo>
                <a:cubicBezTo>
                  <a:pt x="1396606" y="1233557"/>
                  <a:pt x="1420936" y="1259916"/>
                  <a:pt x="1393903" y="1280190"/>
                </a:cubicBezTo>
                <a:cubicBezTo>
                  <a:pt x="1384982" y="1286881"/>
                  <a:pt x="1371600" y="1280190"/>
                  <a:pt x="1360449" y="1280190"/>
                </a:cubicBezTo>
              </a:path>
            </a:pathLst>
          </a:custGeom>
          <a:noFill/>
          <a:ln w="44450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449709DA-7F5A-4D14-81A0-4E94FAA1B2E7}"/>
              </a:ext>
            </a:extLst>
          </p:cNvPr>
          <p:cNvSpPr/>
          <p:nvPr/>
        </p:nvSpPr>
        <p:spPr>
          <a:xfrm rot="16200000">
            <a:off x="2445634" y="1239564"/>
            <a:ext cx="1373878" cy="1551119"/>
          </a:xfrm>
          <a:custGeom>
            <a:avLst/>
            <a:gdLst>
              <a:gd name="connsiteX0" fmla="*/ 0 w 1661531"/>
              <a:gd name="connsiteY0" fmla="*/ 1315847 h 1315847"/>
              <a:gd name="connsiteX1" fmla="*/ 55756 w 1661531"/>
              <a:gd name="connsiteY1" fmla="*/ 1293545 h 1315847"/>
              <a:gd name="connsiteX2" fmla="*/ 66907 w 1661531"/>
              <a:gd name="connsiteY2" fmla="*/ 1260091 h 1315847"/>
              <a:gd name="connsiteX3" fmla="*/ 89209 w 1661531"/>
              <a:gd name="connsiteY3" fmla="*/ 1226637 h 1315847"/>
              <a:gd name="connsiteX4" fmla="*/ 144965 w 1661531"/>
              <a:gd name="connsiteY4" fmla="*/ 1170881 h 1315847"/>
              <a:gd name="connsiteX5" fmla="*/ 200722 w 1661531"/>
              <a:gd name="connsiteY5" fmla="*/ 1092823 h 1315847"/>
              <a:gd name="connsiteX6" fmla="*/ 289931 w 1661531"/>
              <a:gd name="connsiteY6" fmla="*/ 970159 h 1315847"/>
              <a:gd name="connsiteX7" fmla="*/ 356839 w 1661531"/>
              <a:gd name="connsiteY7" fmla="*/ 914403 h 1315847"/>
              <a:gd name="connsiteX8" fmla="*/ 401443 w 1661531"/>
              <a:gd name="connsiteY8" fmla="*/ 880950 h 1315847"/>
              <a:gd name="connsiteX9" fmla="*/ 423746 w 1661531"/>
              <a:gd name="connsiteY9" fmla="*/ 858647 h 1315847"/>
              <a:gd name="connsiteX10" fmla="*/ 468351 w 1661531"/>
              <a:gd name="connsiteY10" fmla="*/ 825194 h 1315847"/>
              <a:gd name="connsiteX11" fmla="*/ 501804 w 1661531"/>
              <a:gd name="connsiteY11" fmla="*/ 791740 h 1315847"/>
              <a:gd name="connsiteX12" fmla="*/ 568712 w 1661531"/>
              <a:gd name="connsiteY12" fmla="*/ 747135 h 1315847"/>
              <a:gd name="connsiteX13" fmla="*/ 635619 w 1661531"/>
              <a:gd name="connsiteY13" fmla="*/ 691379 h 1315847"/>
              <a:gd name="connsiteX14" fmla="*/ 657922 w 1661531"/>
              <a:gd name="connsiteY14" fmla="*/ 669076 h 1315847"/>
              <a:gd name="connsiteX15" fmla="*/ 735980 w 1661531"/>
              <a:gd name="connsiteY15" fmla="*/ 613320 h 1315847"/>
              <a:gd name="connsiteX16" fmla="*/ 769434 w 1661531"/>
              <a:gd name="connsiteY16" fmla="*/ 602169 h 1315847"/>
              <a:gd name="connsiteX17" fmla="*/ 825190 w 1661531"/>
              <a:gd name="connsiteY17" fmla="*/ 557564 h 1315847"/>
              <a:gd name="connsiteX18" fmla="*/ 869795 w 1661531"/>
              <a:gd name="connsiteY18" fmla="*/ 535262 h 1315847"/>
              <a:gd name="connsiteX19" fmla="*/ 925551 w 1661531"/>
              <a:gd name="connsiteY19" fmla="*/ 479506 h 1315847"/>
              <a:gd name="connsiteX20" fmla="*/ 959004 w 1661531"/>
              <a:gd name="connsiteY20" fmla="*/ 446052 h 1315847"/>
              <a:gd name="connsiteX21" fmla="*/ 1048214 w 1661531"/>
              <a:gd name="connsiteY21" fmla="*/ 379145 h 1315847"/>
              <a:gd name="connsiteX22" fmla="*/ 1081668 w 1661531"/>
              <a:gd name="connsiteY22" fmla="*/ 356842 h 1315847"/>
              <a:gd name="connsiteX23" fmla="*/ 1115122 w 1661531"/>
              <a:gd name="connsiteY23" fmla="*/ 323389 h 1315847"/>
              <a:gd name="connsiteX24" fmla="*/ 1148575 w 1661531"/>
              <a:gd name="connsiteY24" fmla="*/ 301086 h 1315847"/>
              <a:gd name="connsiteX25" fmla="*/ 1215482 w 1661531"/>
              <a:gd name="connsiteY25" fmla="*/ 234179 h 1315847"/>
              <a:gd name="connsiteX26" fmla="*/ 1237785 w 1661531"/>
              <a:gd name="connsiteY26" fmla="*/ 200725 h 1315847"/>
              <a:gd name="connsiteX27" fmla="*/ 1271239 w 1661531"/>
              <a:gd name="connsiteY27" fmla="*/ 178423 h 1315847"/>
              <a:gd name="connsiteX28" fmla="*/ 1326995 w 1661531"/>
              <a:gd name="connsiteY28" fmla="*/ 122667 h 1315847"/>
              <a:gd name="connsiteX29" fmla="*/ 1393902 w 1661531"/>
              <a:gd name="connsiteY29" fmla="*/ 78062 h 1315847"/>
              <a:gd name="connsiteX30" fmla="*/ 1427356 w 1661531"/>
              <a:gd name="connsiteY30" fmla="*/ 55759 h 1315847"/>
              <a:gd name="connsiteX31" fmla="*/ 1572322 w 1661531"/>
              <a:gd name="connsiteY31" fmla="*/ 11154 h 1315847"/>
              <a:gd name="connsiteX32" fmla="*/ 1661531 w 1661531"/>
              <a:gd name="connsiteY32" fmla="*/ 3 h 1315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</a:cxnLst>
            <a:rect l="l" t="t" r="r" b="b"/>
            <a:pathLst>
              <a:path w="1661531" h="1315847">
                <a:moveTo>
                  <a:pt x="0" y="1315847"/>
                </a:moveTo>
                <a:cubicBezTo>
                  <a:pt x="18585" y="1308413"/>
                  <a:pt x="40379" y="1306360"/>
                  <a:pt x="55756" y="1293545"/>
                </a:cubicBezTo>
                <a:cubicBezTo>
                  <a:pt x="64786" y="1286020"/>
                  <a:pt x="61650" y="1270605"/>
                  <a:pt x="66907" y="1260091"/>
                </a:cubicBezTo>
                <a:cubicBezTo>
                  <a:pt x="72900" y="1248104"/>
                  <a:pt x="80384" y="1236723"/>
                  <a:pt x="89209" y="1226637"/>
                </a:cubicBezTo>
                <a:cubicBezTo>
                  <a:pt x="106517" y="1206856"/>
                  <a:pt x="144965" y="1170881"/>
                  <a:pt x="144965" y="1170881"/>
                </a:cubicBezTo>
                <a:cubicBezTo>
                  <a:pt x="172630" y="1087893"/>
                  <a:pt x="130161" y="1198667"/>
                  <a:pt x="200722" y="1092823"/>
                </a:cubicBezTo>
                <a:cubicBezTo>
                  <a:pt x="222025" y="1060868"/>
                  <a:pt x="274939" y="980153"/>
                  <a:pt x="289931" y="970159"/>
                </a:cubicBezTo>
                <a:cubicBezTo>
                  <a:pt x="363866" y="920870"/>
                  <a:pt x="281714" y="978796"/>
                  <a:pt x="356839" y="914403"/>
                </a:cubicBezTo>
                <a:cubicBezTo>
                  <a:pt x="370950" y="902308"/>
                  <a:pt x="387166" y="892848"/>
                  <a:pt x="401443" y="880950"/>
                </a:cubicBezTo>
                <a:cubicBezTo>
                  <a:pt x="409520" y="874219"/>
                  <a:pt x="415669" y="865378"/>
                  <a:pt x="423746" y="858647"/>
                </a:cubicBezTo>
                <a:cubicBezTo>
                  <a:pt x="438024" y="846749"/>
                  <a:pt x="454240" y="837289"/>
                  <a:pt x="468351" y="825194"/>
                </a:cubicBezTo>
                <a:cubicBezTo>
                  <a:pt x="480325" y="814931"/>
                  <a:pt x="489356" y="801422"/>
                  <a:pt x="501804" y="791740"/>
                </a:cubicBezTo>
                <a:cubicBezTo>
                  <a:pt x="522962" y="775284"/>
                  <a:pt x="549759" y="766089"/>
                  <a:pt x="568712" y="747135"/>
                </a:cubicBezTo>
                <a:cubicBezTo>
                  <a:pt x="648173" y="667671"/>
                  <a:pt x="557997" y="753476"/>
                  <a:pt x="635619" y="691379"/>
                </a:cubicBezTo>
                <a:cubicBezTo>
                  <a:pt x="643829" y="684811"/>
                  <a:pt x="649845" y="675807"/>
                  <a:pt x="657922" y="669076"/>
                </a:cubicBezTo>
                <a:cubicBezTo>
                  <a:pt x="665497" y="662763"/>
                  <a:pt x="721497" y="620561"/>
                  <a:pt x="735980" y="613320"/>
                </a:cubicBezTo>
                <a:cubicBezTo>
                  <a:pt x="746494" y="608063"/>
                  <a:pt x="758283" y="605886"/>
                  <a:pt x="769434" y="602169"/>
                </a:cubicBezTo>
                <a:cubicBezTo>
                  <a:pt x="788019" y="587301"/>
                  <a:pt x="805386" y="570766"/>
                  <a:pt x="825190" y="557564"/>
                </a:cubicBezTo>
                <a:cubicBezTo>
                  <a:pt x="839021" y="548343"/>
                  <a:pt x="856673" y="545468"/>
                  <a:pt x="869795" y="535262"/>
                </a:cubicBezTo>
                <a:cubicBezTo>
                  <a:pt x="890542" y="519125"/>
                  <a:pt x="906966" y="498091"/>
                  <a:pt x="925551" y="479506"/>
                </a:cubicBezTo>
                <a:cubicBezTo>
                  <a:pt x="936702" y="468355"/>
                  <a:pt x="945882" y="454800"/>
                  <a:pt x="959004" y="446052"/>
                </a:cubicBezTo>
                <a:cubicBezTo>
                  <a:pt x="1034627" y="395638"/>
                  <a:pt x="942274" y="458601"/>
                  <a:pt x="1048214" y="379145"/>
                </a:cubicBezTo>
                <a:cubicBezTo>
                  <a:pt x="1058936" y="371104"/>
                  <a:pt x="1071372" y="365422"/>
                  <a:pt x="1081668" y="356842"/>
                </a:cubicBezTo>
                <a:cubicBezTo>
                  <a:pt x="1093783" y="346746"/>
                  <a:pt x="1103007" y="333485"/>
                  <a:pt x="1115122" y="323389"/>
                </a:cubicBezTo>
                <a:cubicBezTo>
                  <a:pt x="1125418" y="314809"/>
                  <a:pt x="1138558" y="309990"/>
                  <a:pt x="1148575" y="301086"/>
                </a:cubicBezTo>
                <a:cubicBezTo>
                  <a:pt x="1172148" y="280132"/>
                  <a:pt x="1197986" y="260422"/>
                  <a:pt x="1215482" y="234179"/>
                </a:cubicBezTo>
                <a:cubicBezTo>
                  <a:pt x="1222916" y="223028"/>
                  <a:pt x="1228308" y="210202"/>
                  <a:pt x="1237785" y="200725"/>
                </a:cubicBezTo>
                <a:cubicBezTo>
                  <a:pt x="1247262" y="191248"/>
                  <a:pt x="1260088" y="185857"/>
                  <a:pt x="1271239" y="178423"/>
                </a:cubicBezTo>
                <a:cubicBezTo>
                  <a:pt x="1312127" y="117089"/>
                  <a:pt x="1271238" y="169132"/>
                  <a:pt x="1326995" y="122667"/>
                </a:cubicBezTo>
                <a:cubicBezTo>
                  <a:pt x="1382683" y="76260"/>
                  <a:pt x="1335109" y="97659"/>
                  <a:pt x="1393902" y="78062"/>
                </a:cubicBezTo>
                <a:cubicBezTo>
                  <a:pt x="1405053" y="70628"/>
                  <a:pt x="1415369" y="61753"/>
                  <a:pt x="1427356" y="55759"/>
                </a:cubicBezTo>
                <a:cubicBezTo>
                  <a:pt x="1466706" y="36084"/>
                  <a:pt x="1532395" y="16858"/>
                  <a:pt x="1572322" y="11154"/>
                </a:cubicBezTo>
                <a:cubicBezTo>
                  <a:pt x="1654060" y="-523"/>
                  <a:pt x="1624097" y="3"/>
                  <a:pt x="1661531" y="3"/>
                </a:cubicBezTo>
              </a:path>
            </a:pathLst>
          </a:custGeom>
          <a:noFill/>
          <a:ln w="44450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F639EB57-86CD-4047-8C71-6D9093CC0329}"/>
              </a:ext>
            </a:extLst>
          </p:cNvPr>
          <p:cNvSpPr/>
          <p:nvPr/>
        </p:nvSpPr>
        <p:spPr>
          <a:xfrm flipH="1">
            <a:off x="439801" y="1260083"/>
            <a:ext cx="1676789" cy="1283163"/>
          </a:xfrm>
          <a:custGeom>
            <a:avLst/>
            <a:gdLst>
              <a:gd name="connsiteX0" fmla="*/ 0 w 1583474"/>
              <a:gd name="connsiteY0" fmla="*/ 31254 h 1283163"/>
              <a:gd name="connsiteX1" fmla="*/ 55756 w 1583474"/>
              <a:gd name="connsiteY1" fmla="*/ 8951 h 1283163"/>
              <a:gd name="connsiteX2" fmla="*/ 1115122 w 1583474"/>
              <a:gd name="connsiteY2" fmla="*/ 31254 h 1283163"/>
              <a:gd name="connsiteX3" fmla="*/ 1159727 w 1583474"/>
              <a:gd name="connsiteY3" fmla="*/ 42405 h 1283163"/>
              <a:gd name="connsiteX4" fmla="*/ 1182030 w 1583474"/>
              <a:gd name="connsiteY4" fmla="*/ 64707 h 1283163"/>
              <a:gd name="connsiteX5" fmla="*/ 1226634 w 1583474"/>
              <a:gd name="connsiteY5" fmla="*/ 75858 h 1283163"/>
              <a:gd name="connsiteX6" fmla="*/ 1260088 w 1583474"/>
              <a:gd name="connsiteY6" fmla="*/ 98161 h 1283163"/>
              <a:gd name="connsiteX7" fmla="*/ 1304693 w 1583474"/>
              <a:gd name="connsiteY7" fmla="*/ 120463 h 1283163"/>
              <a:gd name="connsiteX8" fmla="*/ 1371600 w 1583474"/>
              <a:gd name="connsiteY8" fmla="*/ 187371 h 1283163"/>
              <a:gd name="connsiteX9" fmla="*/ 1471961 w 1583474"/>
              <a:gd name="connsiteY9" fmla="*/ 287732 h 1283163"/>
              <a:gd name="connsiteX10" fmla="*/ 1516566 w 1583474"/>
              <a:gd name="connsiteY10" fmla="*/ 332337 h 1283163"/>
              <a:gd name="connsiteX11" fmla="*/ 1561171 w 1583474"/>
              <a:gd name="connsiteY11" fmla="*/ 399244 h 1283163"/>
              <a:gd name="connsiteX12" fmla="*/ 1572322 w 1583474"/>
              <a:gd name="connsiteY12" fmla="*/ 455000 h 1283163"/>
              <a:gd name="connsiteX13" fmla="*/ 1583474 w 1583474"/>
              <a:gd name="connsiteY13" fmla="*/ 488454 h 1283163"/>
              <a:gd name="connsiteX14" fmla="*/ 1572322 w 1583474"/>
              <a:gd name="connsiteY14" fmla="*/ 666873 h 1283163"/>
              <a:gd name="connsiteX15" fmla="*/ 1550020 w 1583474"/>
              <a:gd name="connsiteY15" fmla="*/ 744932 h 1283163"/>
              <a:gd name="connsiteX16" fmla="*/ 1527717 w 1583474"/>
              <a:gd name="connsiteY16" fmla="*/ 767234 h 1283163"/>
              <a:gd name="connsiteX17" fmla="*/ 1460810 w 1583474"/>
              <a:gd name="connsiteY17" fmla="*/ 889898 h 1283163"/>
              <a:gd name="connsiteX18" fmla="*/ 1449659 w 1583474"/>
              <a:gd name="connsiteY18" fmla="*/ 923351 h 1283163"/>
              <a:gd name="connsiteX19" fmla="*/ 1427356 w 1583474"/>
              <a:gd name="connsiteY19" fmla="*/ 945654 h 1283163"/>
              <a:gd name="connsiteX20" fmla="*/ 1405054 w 1583474"/>
              <a:gd name="connsiteY20" fmla="*/ 1012561 h 1283163"/>
              <a:gd name="connsiteX21" fmla="*/ 1393903 w 1583474"/>
              <a:gd name="connsiteY21" fmla="*/ 1046015 h 1283163"/>
              <a:gd name="connsiteX22" fmla="*/ 1382752 w 1583474"/>
              <a:gd name="connsiteY22" fmla="*/ 1079468 h 1283163"/>
              <a:gd name="connsiteX23" fmla="*/ 1393903 w 1583474"/>
              <a:gd name="connsiteY23" fmla="*/ 1213283 h 1283163"/>
              <a:gd name="connsiteX24" fmla="*/ 1393903 w 1583474"/>
              <a:gd name="connsiteY24" fmla="*/ 1280190 h 1283163"/>
              <a:gd name="connsiteX25" fmla="*/ 1360449 w 1583474"/>
              <a:gd name="connsiteY25" fmla="*/ 1280190 h 1283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1583474" h="1283163">
                <a:moveTo>
                  <a:pt x="0" y="31254"/>
                </a:moveTo>
                <a:cubicBezTo>
                  <a:pt x="18585" y="23820"/>
                  <a:pt x="35740" y="9171"/>
                  <a:pt x="55756" y="8951"/>
                </a:cubicBezTo>
                <a:cubicBezTo>
                  <a:pt x="864553" y="62"/>
                  <a:pt x="716385" y="-13053"/>
                  <a:pt x="1115122" y="31254"/>
                </a:cubicBezTo>
                <a:cubicBezTo>
                  <a:pt x="1129990" y="34971"/>
                  <a:pt x="1146019" y="35551"/>
                  <a:pt x="1159727" y="42405"/>
                </a:cubicBezTo>
                <a:cubicBezTo>
                  <a:pt x="1169131" y="47107"/>
                  <a:pt x="1172626" y="60005"/>
                  <a:pt x="1182030" y="64707"/>
                </a:cubicBezTo>
                <a:cubicBezTo>
                  <a:pt x="1195738" y="71561"/>
                  <a:pt x="1211766" y="72141"/>
                  <a:pt x="1226634" y="75858"/>
                </a:cubicBezTo>
                <a:cubicBezTo>
                  <a:pt x="1237785" y="83292"/>
                  <a:pt x="1248452" y="91512"/>
                  <a:pt x="1260088" y="98161"/>
                </a:cubicBezTo>
                <a:cubicBezTo>
                  <a:pt x="1274521" y="106408"/>
                  <a:pt x="1291712" y="110079"/>
                  <a:pt x="1304693" y="120463"/>
                </a:cubicBezTo>
                <a:cubicBezTo>
                  <a:pt x="1329322" y="140166"/>
                  <a:pt x="1349297" y="165068"/>
                  <a:pt x="1371600" y="187371"/>
                </a:cubicBezTo>
                <a:lnTo>
                  <a:pt x="1471961" y="287732"/>
                </a:lnTo>
                <a:lnTo>
                  <a:pt x="1516566" y="332337"/>
                </a:lnTo>
                <a:lnTo>
                  <a:pt x="1561171" y="399244"/>
                </a:lnTo>
                <a:cubicBezTo>
                  <a:pt x="1564888" y="417829"/>
                  <a:pt x="1567725" y="436613"/>
                  <a:pt x="1572322" y="455000"/>
                </a:cubicBezTo>
                <a:cubicBezTo>
                  <a:pt x="1575173" y="466404"/>
                  <a:pt x="1583474" y="476699"/>
                  <a:pt x="1583474" y="488454"/>
                </a:cubicBezTo>
                <a:cubicBezTo>
                  <a:pt x="1583474" y="548043"/>
                  <a:pt x="1578251" y="607580"/>
                  <a:pt x="1572322" y="666873"/>
                </a:cubicBezTo>
                <a:cubicBezTo>
                  <a:pt x="1571739" y="672705"/>
                  <a:pt x="1555726" y="735423"/>
                  <a:pt x="1550020" y="744932"/>
                </a:cubicBezTo>
                <a:cubicBezTo>
                  <a:pt x="1544611" y="753947"/>
                  <a:pt x="1535151" y="759800"/>
                  <a:pt x="1527717" y="767234"/>
                </a:cubicBezTo>
                <a:cubicBezTo>
                  <a:pt x="1477119" y="868431"/>
                  <a:pt x="1501555" y="828781"/>
                  <a:pt x="1460810" y="889898"/>
                </a:cubicBezTo>
                <a:cubicBezTo>
                  <a:pt x="1457093" y="901049"/>
                  <a:pt x="1455707" y="913272"/>
                  <a:pt x="1449659" y="923351"/>
                </a:cubicBezTo>
                <a:cubicBezTo>
                  <a:pt x="1444250" y="932366"/>
                  <a:pt x="1432058" y="936250"/>
                  <a:pt x="1427356" y="945654"/>
                </a:cubicBezTo>
                <a:cubicBezTo>
                  <a:pt x="1416843" y="966681"/>
                  <a:pt x="1412488" y="990259"/>
                  <a:pt x="1405054" y="1012561"/>
                </a:cubicBezTo>
                <a:lnTo>
                  <a:pt x="1393903" y="1046015"/>
                </a:lnTo>
                <a:lnTo>
                  <a:pt x="1382752" y="1079468"/>
                </a:lnTo>
                <a:cubicBezTo>
                  <a:pt x="1386469" y="1124073"/>
                  <a:pt x="1387988" y="1168916"/>
                  <a:pt x="1393903" y="1213283"/>
                </a:cubicBezTo>
                <a:cubicBezTo>
                  <a:pt x="1396606" y="1233557"/>
                  <a:pt x="1420936" y="1259916"/>
                  <a:pt x="1393903" y="1280190"/>
                </a:cubicBezTo>
                <a:cubicBezTo>
                  <a:pt x="1384982" y="1286881"/>
                  <a:pt x="1371600" y="1280190"/>
                  <a:pt x="1360449" y="1280190"/>
                </a:cubicBezTo>
              </a:path>
            </a:pathLst>
          </a:custGeom>
          <a:noFill/>
          <a:ln w="44450"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Scroll: Vertical 17">
            <a:extLst>
              <a:ext uri="{FF2B5EF4-FFF2-40B4-BE49-F238E27FC236}">
                <a16:creationId xmlns:a16="http://schemas.microsoft.com/office/drawing/2014/main" id="{05B0ACD9-B067-4EBE-B255-A72395C9D67F}"/>
              </a:ext>
            </a:extLst>
          </p:cNvPr>
          <p:cNvSpPr/>
          <p:nvPr/>
        </p:nvSpPr>
        <p:spPr>
          <a:xfrm>
            <a:off x="2534772" y="1480559"/>
            <a:ext cx="767807" cy="1163471"/>
          </a:xfrm>
          <a:prstGeom prst="verticalScroll">
            <a:avLst/>
          </a:prstGeom>
          <a:solidFill>
            <a:schemeClr val="accent1"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2DDC05-4015-4317-B61A-4728DF81AB59}"/>
              </a:ext>
            </a:extLst>
          </p:cNvPr>
          <p:cNvSpPr txBox="1"/>
          <p:nvPr/>
        </p:nvSpPr>
        <p:spPr>
          <a:xfrm>
            <a:off x="1157321" y="878975"/>
            <a:ext cx="579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ETSI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ECA5C4C-EC8B-4C18-A4A9-C2F0207F5162}"/>
              </a:ext>
            </a:extLst>
          </p:cNvPr>
          <p:cNvSpPr txBox="1"/>
          <p:nvPr/>
        </p:nvSpPr>
        <p:spPr>
          <a:xfrm>
            <a:off x="4299661" y="846709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ONAP</a:t>
            </a:r>
          </a:p>
        </p:txBody>
      </p:sp>
      <p:sp>
        <p:nvSpPr>
          <p:cNvPr id="29" name="Scroll: Vertical 28">
            <a:extLst>
              <a:ext uri="{FF2B5EF4-FFF2-40B4-BE49-F238E27FC236}">
                <a16:creationId xmlns:a16="http://schemas.microsoft.com/office/drawing/2014/main" id="{E9676D48-10F1-47D7-BE9C-3539CB83145B}"/>
              </a:ext>
            </a:extLst>
          </p:cNvPr>
          <p:cNvSpPr/>
          <p:nvPr/>
        </p:nvSpPr>
        <p:spPr>
          <a:xfrm>
            <a:off x="1063144" y="5652393"/>
            <a:ext cx="913753" cy="649319"/>
          </a:xfrm>
          <a:prstGeom prst="verticalScroll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SOL 01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E83BC26-965C-4307-B6E1-E1105B3A7A80}"/>
              </a:ext>
            </a:extLst>
          </p:cNvPr>
          <p:cNvSpPr txBox="1"/>
          <p:nvPr/>
        </p:nvSpPr>
        <p:spPr>
          <a:xfrm>
            <a:off x="698741" y="3699613"/>
            <a:ext cx="579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ETSI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E832DE3-EF96-459D-93B2-E2975FF24AC9}"/>
              </a:ext>
            </a:extLst>
          </p:cNvPr>
          <p:cNvSpPr txBox="1"/>
          <p:nvPr/>
        </p:nvSpPr>
        <p:spPr>
          <a:xfrm>
            <a:off x="4872358" y="3699613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ONAP</a:t>
            </a:r>
          </a:p>
        </p:txBody>
      </p:sp>
      <p:sp>
        <p:nvSpPr>
          <p:cNvPr id="32" name="Scroll: Vertical 31">
            <a:extLst>
              <a:ext uri="{FF2B5EF4-FFF2-40B4-BE49-F238E27FC236}">
                <a16:creationId xmlns:a16="http://schemas.microsoft.com/office/drawing/2014/main" id="{632B8FD0-6D43-4D8D-9022-C978E70729A1}"/>
              </a:ext>
            </a:extLst>
          </p:cNvPr>
          <p:cNvSpPr/>
          <p:nvPr/>
        </p:nvSpPr>
        <p:spPr>
          <a:xfrm>
            <a:off x="4226959" y="5652393"/>
            <a:ext cx="913753" cy="649319"/>
          </a:xfrm>
          <a:prstGeom prst="verticalScroll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ONAP DM</a:t>
            </a:r>
          </a:p>
        </p:txBody>
      </p:sp>
      <p:graphicFrame>
        <p:nvGraphicFramePr>
          <p:cNvPr id="6" name="Diagram 5">
            <a:extLst>
              <a:ext uri="{FF2B5EF4-FFF2-40B4-BE49-F238E27FC236}">
                <a16:creationId xmlns:a16="http://schemas.microsoft.com/office/drawing/2014/main" id="{8314B063-1053-4343-8114-522EAA45CD7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82146682"/>
              </p:ext>
            </p:extLst>
          </p:nvPr>
        </p:nvGraphicFramePr>
        <p:xfrm>
          <a:off x="2377381" y="5607123"/>
          <a:ext cx="1510384" cy="51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26EAFE25-A07A-4B93-9572-42C03666F398}"/>
              </a:ext>
            </a:extLst>
          </p:cNvPr>
          <p:cNvSpPr txBox="1"/>
          <p:nvPr/>
        </p:nvSpPr>
        <p:spPr>
          <a:xfrm>
            <a:off x="2055746" y="913148"/>
            <a:ext cx="1885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One Model for All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660D828-DCD7-4473-9148-F118B0FA0D87}"/>
              </a:ext>
            </a:extLst>
          </p:cNvPr>
          <p:cNvSpPr txBox="1"/>
          <p:nvPr/>
        </p:nvSpPr>
        <p:spPr>
          <a:xfrm>
            <a:off x="2138516" y="3699613"/>
            <a:ext cx="1802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Multiple Models with Translation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D0B1CB0-D74D-4CBE-9770-17D65DED8FD1}"/>
              </a:ext>
            </a:extLst>
          </p:cNvPr>
          <p:cNvCxnSpPr/>
          <p:nvPr/>
        </p:nvCxnSpPr>
        <p:spPr>
          <a:xfrm flipH="1">
            <a:off x="2377381" y="6211330"/>
            <a:ext cx="1510384" cy="0"/>
          </a:xfrm>
          <a:prstGeom prst="straightConnector1">
            <a:avLst/>
          </a:prstGeom>
          <a:ln w="34925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05815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C6B767-46F5-45E1-A14A-7E8DC4587F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HEAT</a:t>
            </a:r>
          </a:p>
          <a:p>
            <a:r>
              <a:rPr lang="en-US" dirty="0"/>
              <a:t>ETSI YANG</a:t>
            </a:r>
          </a:p>
          <a:p>
            <a:r>
              <a:rPr lang="en-US" dirty="0"/>
              <a:t>??? Helm Charts, etc.</a:t>
            </a:r>
          </a:p>
          <a:p>
            <a:endParaRPr lang="en-US" dirty="0"/>
          </a:p>
          <a:p>
            <a:r>
              <a:rPr lang="en-US" dirty="0"/>
              <a:t>A wireframe translation now is better than painful refactoring later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E8FE8C-4A1A-4180-90AF-71A42A29A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 only ETSI TOSCA to onboard</a:t>
            </a:r>
          </a:p>
        </p:txBody>
      </p:sp>
    </p:spTree>
    <p:extLst>
      <p:ext uri="{BB962C8B-B14F-4D97-AF65-F5344CB8AC3E}">
        <p14:creationId xmlns:p14="http://schemas.microsoft.com/office/powerpoint/2010/main" val="3894657403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1FC59DB-737D-C34C-864A-F42CEC9137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Friendly Critics of SOL 01 – examples only</a:t>
            </a:r>
          </a:p>
        </p:txBody>
      </p:sp>
    </p:spTree>
    <p:extLst>
      <p:ext uri="{BB962C8B-B14F-4D97-AF65-F5344CB8AC3E}">
        <p14:creationId xmlns:p14="http://schemas.microsoft.com/office/powerpoint/2010/main" val="137304317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2AE9685-079A-4540-971C-E19B62DE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Connectivity Properties on Nodes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81A8A17-441E-0A48-8186-F20AD4C4A8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7241" y="913148"/>
            <a:ext cx="11503284" cy="715627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+mn-lt"/>
              </a:rPr>
              <a:t>SOL 01 puts connectivity properties on nodes</a:t>
            </a:r>
          </a:p>
          <a:p>
            <a:pPr lvl="1"/>
            <a:endParaRPr lang="en-US" dirty="0">
              <a:latin typeface="+mn-lt"/>
            </a:endParaRPr>
          </a:p>
          <a:p>
            <a:pPr marL="0" indent="0">
              <a:buNone/>
            </a:pPr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buNone/>
            </a:pPr>
            <a:endParaRPr lang="en-US" dirty="0"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72B30E-098A-4B5C-B920-8BF94A9636FB}"/>
              </a:ext>
            </a:extLst>
          </p:cNvPr>
          <p:cNvSpPr/>
          <p:nvPr/>
        </p:nvSpPr>
        <p:spPr>
          <a:xfrm>
            <a:off x="474493" y="1884313"/>
            <a:ext cx="5126207" cy="20313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### SOL 01 ###</a:t>
            </a:r>
          </a:p>
          <a:p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node_types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tosca.nodes.nfv.VnfVirtualLink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tosca.nodes.Root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properties: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connectivity_type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type: ….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ConnectivityType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	# role, protocols,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flow_pattern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#....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4C793DB-179B-400B-83A3-7DE4F5FEA2B6}"/>
              </a:ext>
            </a:extLst>
          </p:cNvPr>
          <p:cNvSpPr/>
          <p:nvPr/>
        </p:nvSpPr>
        <p:spPr>
          <a:xfrm>
            <a:off x="5757952" y="1884313"/>
            <a:ext cx="5795873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### ONAP DM ###</a:t>
            </a:r>
          </a:p>
          <a:p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capability_types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onap.capabilities.Linkable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tosca.capabilities.network.Linkable</a:t>
            </a:r>
            <a:endParaRPr lang="en-US" sz="14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properties: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cp_roles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 #...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</a:t>
            </a:r>
            <a:r>
              <a:rPr lang="en-US" sz="1400" dirty="0" err="1">
                <a:latin typeface="Consolas" panose="020B0609020204030204" pitchFamily="49" charset="0"/>
                <a:cs typeface="Consolas" panose="020B0609020204030204" pitchFamily="49" charset="0"/>
              </a:rPr>
              <a:t>flow_patterns</a:t>
            </a:r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: #...</a:t>
            </a:r>
          </a:p>
          <a:p>
            <a:r>
              <a:rPr lang="en-US" sz="1400" dirty="0">
                <a:latin typeface="Consolas" panose="020B0609020204030204" pitchFamily="49" charset="0"/>
                <a:cs typeface="Consolas" panose="020B0609020204030204" pitchFamily="49" charset="0"/>
              </a:rPr>
              <a:t>      protocols: #...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4B6D99F-C2D7-405C-9F48-ECCBC417DAA3}"/>
              </a:ext>
            </a:extLst>
          </p:cNvPr>
          <p:cNvSpPr txBox="1"/>
          <p:nvPr/>
        </p:nvSpPr>
        <p:spPr>
          <a:xfrm>
            <a:off x="474493" y="4324350"/>
            <a:ext cx="51262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/>
              <a:t>Inconvenient for dangling requirements, hence bad for abstraction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Obscured by substitution mapping</a:t>
            </a:r>
          </a:p>
          <a:p>
            <a:pPr marL="285750" indent="-285750">
              <a:buFontTx/>
              <a:buChar char="-"/>
            </a:pPr>
            <a:r>
              <a:rPr lang="en-US" dirty="0"/>
              <a:t>Complicates run-time </a:t>
            </a:r>
            <a:r>
              <a:rPr lang="en-US" dirty="0" err="1"/>
              <a:t>substitrution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9140268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D04C942-AD42-4759-B467-498F886761A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181725" y="1138238"/>
            <a:ext cx="5638800" cy="5170487"/>
          </a:xfrm>
        </p:spPr>
        <p:txBody>
          <a:bodyPr/>
          <a:lstStyle/>
          <a:p>
            <a:r>
              <a:rPr lang="en-US" dirty="0"/>
              <a:t>Counter-intuitive, inconsistent modeling</a:t>
            </a:r>
          </a:p>
          <a:p>
            <a:r>
              <a:rPr lang="en-US" dirty="0"/>
              <a:t>Substitution mapping complicates everything even more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22AE9685-079A-4540-971C-E19B62DE78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SOL 01 Messes Up Capabilities and Requirements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E017058-08F5-4B91-AF2C-A2FE0D6B5385}"/>
              </a:ext>
            </a:extLst>
          </p:cNvPr>
          <p:cNvSpPr txBox="1"/>
          <p:nvPr/>
        </p:nvSpPr>
        <p:spPr>
          <a:xfrm>
            <a:off x="411480" y="1238250"/>
            <a:ext cx="5141596" cy="452431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### SOL 01 ###</a:t>
            </a:r>
          </a:p>
          <a:p>
            <a:r>
              <a:rPr lang="en-US" dirty="0" err="1"/>
              <a:t>tosca.nodes.nfv.Vdu.Compute</a:t>
            </a:r>
            <a:r>
              <a:rPr lang="en-US" dirty="0"/>
              <a:t>:</a:t>
            </a:r>
          </a:p>
          <a:p>
            <a:r>
              <a:rPr lang="en-US" dirty="0"/>
              <a:t>  </a:t>
            </a:r>
            <a:r>
              <a:rPr lang="en-US" dirty="0" err="1"/>
              <a:t>derived_from</a:t>
            </a:r>
            <a:r>
              <a:rPr lang="en-US" dirty="0"/>
              <a:t>: </a:t>
            </a:r>
            <a:r>
              <a:rPr lang="en-US" dirty="0" err="1"/>
              <a:t>tosca.nodes.Root</a:t>
            </a:r>
            <a:endParaRPr lang="en-US" dirty="0"/>
          </a:p>
          <a:p>
            <a:r>
              <a:rPr lang="en-US" dirty="0"/>
              <a:t>  properties:</a:t>
            </a:r>
          </a:p>
          <a:p>
            <a:r>
              <a:rPr lang="en-US" dirty="0"/>
              <a:t>      #...</a:t>
            </a:r>
          </a:p>
          <a:p>
            <a:r>
              <a:rPr lang="en-US" dirty="0"/>
              <a:t>  capabilities:</a:t>
            </a:r>
          </a:p>
          <a:p>
            <a:r>
              <a:rPr lang="en-US" dirty="0"/>
              <a:t>      </a:t>
            </a:r>
            <a:r>
              <a:rPr lang="en-US" dirty="0" err="1"/>
              <a:t>virtual_compute</a:t>
            </a:r>
            <a:r>
              <a:rPr lang="en-US" dirty="0"/>
              <a:t>: </a:t>
            </a:r>
          </a:p>
          <a:p>
            <a:r>
              <a:rPr lang="en-US" dirty="0"/>
              <a:t>         type: </a:t>
            </a:r>
            <a:r>
              <a:rPr lang="en-US" dirty="0" err="1"/>
              <a:t>tosca.capabilities.nfv.VirtualCompute</a:t>
            </a:r>
            <a:endParaRPr lang="en-US" dirty="0"/>
          </a:p>
          <a:p>
            <a:r>
              <a:rPr lang="en-US" dirty="0"/>
              <a:t>      </a:t>
            </a:r>
            <a:r>
              <a:rPr lang="en-US" dirty="0" err="1"/>
              <a:t>virtual_binding</a:t>
            </a:r>
            <a:r>
              <a:rPr lang="en-US" dirty="0"/>
              <a:t>: </a:t>
            </a:r>
          </a:p>
          <a:p>
            <a:r>
              <a:rPr lang="en-US" dirty="0"/>
              <a:t>         type: </a:t>
            </a:r>
            <a:r>
              <a:rPr lang="en-US" dirty="0" err="1"/>
              <a:t>tosca.capabilities.nfv.VirtualBindable</a:t>
            </a:r>
            <a:endParaRPr lang="en-US" dirty="0"/>
          </a:p>
          <a:p>
            <a:r>
              <a:rPr lang="en-US" dirty="0"/>
              <a:t>      </a:t>
            </a:r>
            <a:r>
              <a:rPr lang="en-US" dirty="0" err="1"/>
              <a:t>monitoring_parameter</a:t>
            </a:r>
            <a:r>
              <a:rPr lang="en-US" dirty="0"/>
              <a:t>:</a:t>
            </a:r>
          </a:p>
          <a:p>
            <a:r>
              <a:rPr lang="en-US" dirty="0"/>
              <a:t>         type: </a:t>
            </a:r>
            <a:r>
              <a:rPr lang="en-US" dirty="0" err="1"/>
              <a:t>tosca.capabilities.nfv.Metric</a:t>
            </a:r>
            <a:endParaRPr lang="en-US" dirty="0"/>
          </a:p>
          <a:p>
            <a:r>
              <a:rPr lang="en-US" dirty="0"/>
              <a:t>  requirements:</a:t>
            </a:r>
          </a:p>
          <a:p>
            <a:r>
              <a:rPr lang="en-US" dirty="0"/>
              <a:t>    - </a:t>
            </a:r>
            <a:r>
              <a:rPr lang="en-US" dirty="0" err="1"/>
              <a:t>virtual_storage</a:t>
            </a:r>
            <a:r>
              <a:rPr lang="en-US" dirty="0"/>
              <a:t>:</a:t>
            </a:r>
          </a:p>
          <a:p>
            <a:r>
              <a:rPr lang="en-US" dirty="0"/>
              <a:t>        capability: </a:t>
            </a:r>
            <a:r>
              <a:rPr lang="en-US" dirty="0" err="1"/>
              <a:t>tosca.capabilities.nfv.VirtualStorage</a:t>
            </a:r>
            <a:endParaRPr lang="en-US" dirty="0"/>
          </a:p>
          <a:p>
            <a:endParaRPr lang="en-US" dirty="0"/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AF51CD00-4C09-4058-925B-F3424BD5E3DD}"/>
              </a:ext>
            </a:extLst>
          </p:cNvPr>
          <p:cNvSpPr/>
          <p:nvPr/>
        </p:nvSpPr>
        <p:spPr>
          <a:xfrm>
            <a:off x="2275522" y="5895975"/>
            <a:ext cx="1752600" cy="612648"/>
          </a:xfrm>
          <a:prstGeom prst="wedgeRoundRectCallout">
            <a:avLst>
              <a:gd name="adj1" fmla="val -79692"/>
              <a:gd name="adj2" fmla="val -509640"/>
              <a:gd name="adj3" fmla="val 16667"/>
            </a:avLst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Capability which is a requirement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690F372A-BB54-477A-A35E-F774B297A58F}"/>
              </a:ext>
            </a:extLst>
          </p:cNvPr>
          <p:cNvSpPr/>
          <p:nvPr/>
        </p:nvSpPr>
        <p:spPr>
          <a:xfrm>
            <a:off x="371475" y="5895975"/>
            <a:ext cx="1752600" cy="612648"/>
          </a:xfrm>
          <a:prstGeom prst="wedgeRoundRectCallout">
            <a:avLst>
              <a:gd name="adj1" fmla="val -18113"/>
              <a:gd name="adj2" fmla="val -416356"/>
              <a:gd name="adj3" fmla="val 16667"/>
            </a:avLst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Capability which is a capability</a:t>
            </a: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F71D7297-7112-4996-82E9-16110AEB0DFD}"/>
              </a:ext>
            </a:extLst>
          </p:cNvPr>
          <p:cNvSpPr/>
          <p:nvPr/>
        </p:nvSpPr>
        <p:spPr>
          <a:xfrm>
            <a:off x="4169091" y="5895975"/>
            <a:ext cx="1752600" cy="612648"/>
          </a:xfrm>
          <a:prstGeom prst="wedgeRoundRectCallout">
            <a:avLst>
              <a:gd name="adj1" fmla="val -94909"/>
              <a:gd name="adj2" fmla="val -142725"/>
              <a:gd name="adj3" fmla="val 16667"/>
            </a:avLst>
          </a:prstGeom>
          <a:solidFill>
            <a:schemeClr val="accent1">
              <a:alpha val="7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Requirement which is a requirement</a:t>
            </a:r>
          </a:p>
        </p:txBody>
      </p:sp>
    </p:spTree>
    <p:extLst>
      <p:ext uri="{BB962C8B-B14F-4D97-AF65-F5344CB8AC3E}">
        <p14:creationId xmlns:p14="http://schemas.microsoft.com/office/powerpoint/2010/main" val="2958034536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3B03341-8949-41EF-A438-BE49AA73BE9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419851" y="1138238"/>
            <a:ext cx="5400674" cy="5170487"/>
          </a:xfrm>
        </p:spPr>
        <p:txBody>
          <a:bodyPr/>
          <a:lstStyle/>
          <a:p>
            <a:r>
              <a:rPr lang="en-US" dirty="0"/>
              <a:t>Broken line of inheritance from TOSCA </a:t>
            </a:r>
            <a:r>
              <a:rPr lang="en-US" dirty="0" err="1"/>
              <a:t>normatives</a:t>
            </a:r>
            <a:r>
              <a:rPr lang="en-US" dirty="0"/>
              <a:t> is bad for:</a:t>
            </a:r>
          </a:p>
          <a:p>
            <a:pPr lvl="1"/>
            <a:r>
              <a:rPr lang="en-US" dirty="0"/>
              <a:t>Connectivity with </a:t>
            </a:r>
            <a:r>
              <a:rPr lang="en-US" i="1" dirty="0"/>
              <a:t>other</a:t>
            </a:r>
            <a:r>
              <a:rPr lang="en-US" dirty="0"/>
              <a:t> models</a:t>
            </a:r>
          </a:p>
          <a:p>
            <a:pPr lvl="1"/>
            <a:r>
              <a:rPr lang="en-US" dirty="0"/>
              <a:t>Declarative workflows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B49B23A-20EB-4472-BFC6-A2353AD27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480" y="157303"/>
            <a:ext cx="7951470" cy="538770"/>
          </a:xfrm>
        </p:spPr>
        <p:txBody>
          <a:bodyPr>
            <a:normAutofit/>
          </a:bodyPr>
          <a:lstStyle/>
          <a:p>
            <a:r>
              <a:rPr lang="en-US" dirty="0"/>
              <a:t>SOL 01 Breaks TOSCA Normative Lineage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7FA332-9359-4A63-A2EC-6BB5D90AE615}"/>
              </a:ext>
            </a:extLst>
          </p:cNvPr>
          <p:cNvSpPr/>
          <p:nvPr/>
        </p:nvSpPr>
        <p:spPr>
          <a:xfrm>
            <a:off x="342901" y="1156315"/>
            <a:ext cx="5724524" cy="1477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tosca.capabilities.nfv.VirtualLinkable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: </a:t>
            </a:r>
            <a:r>
              <a:rPr lang="en-US" dirty="0" err="1"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tosca.capabilities.Root</a:t>
            </a:r>
            <a:endParaRPr lang="en-US" dirty="0">
              <a:highlight>
                <a:srgbClr val="FFFF00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tosca.capabilities.nfv.VirtualBindable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: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derived_from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:  </a:t>
            </a:r>
            <a:r>
              <a:rPr lang="en-US" dirty="0" err="1">
                <a:highlight>
                  <a:srgbClr val="FFFF00"/>
                </a:highlight>
                <a:latin typeface="Consolas" panose="020B0609020204030204" pitchFamily="49" charset="0"/>
                <a:cs typeface="Consolas" panose="020B0609020204030204" pitchFamily="49" charset="0"/>
              </a:rPr>
              <a:t>tosca.capabilities.Root</a:t>
            </a:r>
            <a:endParaRPr lang="en-US" dirty="0">
              <a:highlight>
                <a:srgbClr val="FFFF00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FA5D00-9A10-4339-AC9D-540C0CD314BC}"/>
              </a:ext>
            </a:extLst>
          </p:cNvPr>
          <p:cNvSpPr/>
          <p:nvPr/>
        </p:nvSpPr>
        <p:spPr>
          <a:xfrm>
            <a:off x="342901" y="3485694"/>
            <a:ext cx="5724524" cy="203132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err="1"/>
              <a:t>tosca.relationships.nfv.VnfVirtualLinksTo</a:t>
            </a:r>
            <a:r>
              <a:rPr lang="en-US" dirty="0"/>
              <a:t>:</a:t>
            </a:r>
          </a:p>
          <a:p>
            <a:r>
              <a:rPr lang="en-US" dirty="0"/>
              <a:t>  </a:t>
            </a:r>
            <a:r>
              <a:rPr lang="en-US" dirty="0" err="1"/>
              <a:t>derived_from</a:t>
            </a:r>
            <a:r>
              <a:rPr lang="en-US" dirty="0"/>
              <a:t>: </a:t>
            </a:r>
            <a:r>
              <a:rPr lang="en-US" dirty="0" err="1">
                <a:highlight>
                  <a:srgbClr val="00FF00"/>
                </a:highlight>
              </a:rPr>
              <a:t>tosca.relationships.DependsOn</a:t>
            </a:r>
            <a:endParaRPr lang="en-US" dirty="0">
              <a:highlight>
                <a:srgbClr val="00FF00"/>
              </a:highlight>
            </a:endParaRPr>
          </a:p>
          <a:p>
            <a:r>
              <a:rPr lang="en-US" dirty="0"/>
              <a:t>  </a:t>
            </a:r>
            <a:r>
              <a:rPr lang="en-US" dirty="0" err="1"/>
              <a:t>valid_target_types</a:t>
            </a:r>
            <a:r>
              <a:rPr lang="en-US" dirty="0"/>
              <a:t>: [ </a:t>
            </a:r>
            <a:r>
              <a:rPr lang="en-US" dirty="0" err="1"/>
              <a:t>tosca.capabilities.nfv.VirtualLinkable</a:t>
            </a:r>
            <a:r>
              <a:rPr lang="en-US" dirty="0"/>
              <a:t>]</a:t>
            </a:r>
          </a:p>
          <a:p>
            <a:endParaRPr lang="en-US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r>
              <a:rPr lang="en-US" sz="3600" b="1" dirty="0">
                <a:latin typeface="Times New Roman" panose="02020603050405020304" pitchFamily="18" charset="0"/>
                <a:ea typeface="SimSun" panose="02010600030101010101" pitchFamily="2" charset="-122"/>
                <a:sym typeface="Wingdings" panose="05000000000000000000" pitchFamily="2" charset="2"/>
              </a:rPr>
              <a:t></a:t>
            </a:r>
            <a:endParaRPr lang="en-US" sz="3600" b="1" dirty="0"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endParaRPr lang="en-US" dirty="0">
              <a:highlight>
                <a:srgbClr val="FFFF00"/>
              </a:highlight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0141721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6818644-B2DE-4687-8B8C-48CC9028D22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/>
              <a:t>tosca.interfaces.nfv.vnf.lifecycle.Nfv</a:t>
            </a:r>
            <a:endParaRPr lang="en-US" dirty="0"/>
          </a:p>
          <a:p>
            <a:pPr lvl="1"/>
            <a:r>
              <a:rPr lang="en-US" dirty="0"/>
              <a:t>Not a Standard TOSCA Lifecycle Interface</a:t>
            </a:r>
          </a:p>
          <a:p>
            <a:pPr lvl="1"/>
            <a:r>
              <a:rPr lang="en-US" dirty="0"/>
              <a:t>Not aligned with any workflow</a:t>
            </a:r>
          </a:p>
          <a:p>
            <a:pPr lvl="1"/>
            <a:r>
              <a:rPr lang="en-US" dirty="0"/>
              <a:t>(</a:t>
            </a:r>
            <a:r>
              <a:rPr lang="en-US" i="1" dirty="0"/>
              <a:t>internal stimuli</a:t>
            </a:r>
            <a:r>
              <a:rPr lang="en-US" dirty="0"/>
              <a:t>) cannot be supported by a TOSCA orchestra2/3 of operations tor</a:t>
            </a:r>
          </a:p>
          <a:p>
            <a:pPr lvl="1"/>
            <a:r>
              <a:rPr lang="en-US" dirty="0"/>
              <a:t>Not backed by the ONAP architecture (ONAP is not MANO)</a:t>
            </a:r>
          </a:p>
          <a:p>
            <a:r>
              <a:rPr lang="en-US" dirty="0"/>
              <a:t>ETSI LCM != ONAP Lifecycle != TOSCA Lifecycle</a:t>
            </a:r>
          </a:p>
          <a:p>
            <a:r>
              <a:rPr lang="en-US" dirty="0"/>
              <a:t>Translation is required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E7783DC-150F-49E8-87DC-59FD77EC0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Interfaces</a:t>
            </a:r>
          </a:p>
        </p:txBody>
      </p:sp>
    </p:spTree>
    <p:extLst>
      <p:ext uri="{BB962C8B-B14F-4D97-AF65-F5344CB8AC3E}">
        <p14:creationId xmlns:p14="http://schemas.microsoft.com/office/powerpoint/2010/main" val="235922111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SDC_VID_Presentation_.pptx  -  Read-Only" id="{5AB73530-97AD-4FF6-A94C-9F5D293631A7}" vid="{F976D333-460A-4FB8-84CE-0A535DECF3B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ONAP_SDC_VID_Presentation_Template</Template>
  <TotalTime>1266</TotalTime>
  <Words>703</Words>
  <Application>Microsoft Office PowerPoint</Application>
  <PresentationFormat>Widescreen</PresentationFormat>
  <Paragraphs>130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SimSun</vt:lpstr>
      <vt:lpstr>.AppleSystemUIFont</vt:lpstr>
      <vt:lpstr>Arial</vt:lpstr>
      <vt:lpstr>Calibri</vt:lpstr>
      <vt:lpstr>Consolas</vt:lpstr>
      <vt:lpstr>Times New Roman</vt:lpstr>
      <vt:lpstr>Wingdings</vt:lpstr>
      <vt:lpstr>Office Theme</vt:lpstr>
      <vt:lpstr>ONAP must own its Data Model</vt:lpstr>
      <vt:lpstr>Multiple Data Models</vt:lpstr>
      <vt:lpstr>ONAP is not ETSI</vt:lpstr>
      <vt:lpstr>Not only ETSI TOSCA to onboard</vt:lpstr>
      <vt:lpstr>Friendly Critics of SOL 01 – examples only</vt:lpstr>
      <vt:lpstr>Connectivity Properties on Nodes</vt:lpstr>
      <vt:lpstr>SOL 01 Messes Up Capabilities and Requirements</vt:lpstr>
      <vt:lpstr>SOL 01 Breaks TOSCA Normative Lineage</vt:lpstr>
      <vt:lpstr>Interfaces</vt:lpstr>
      <vt:lpstr>Sometimes SOL01 pushes TOSCA too far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Katzman, Anatoly</dc:creator>
  <cp:lastModifiedBy>Katzman, Anatoly</cp:lastModifiedBy>
  <cp:revision>54</cp:revision>
  <dcterms:created xsi:type="dcterms:W3CDTF">2018-06-10T18:52:57Z</dcterms:created>
  <dcterms:modified xsi:type="dcterms:W3CDTF">2018-06-11T15:59:20Z</dcterms:modified>
</cp:coreProperties>
</file>