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93" r:id="rId2"/>
    <p:sldId id="307" r:id="rId3"/>
    <p:sldId id="295" r:id="rId4"/>
    <p:sldId id="305" r:id="rId5"/>
    <p:sldId id="308" r:id="rId6"/>
    <p:sldId id="30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B5AA5DB-E069-4BC4-9361-AAF572D10B42}">
          <p14:sldIdLst>
            <p14:sldId id="293"/>
            <p14:sldId id="307"/>
            <p14:sldId id="295"/>
            <p14:sldId id="305"/>
            <p14:sldId id="308"/>
          </p14:sldIdLst>
        </p14:section>
        <p14:section name="Backup materials" id="{133B1032-7B9E-47E4-A9A6-AFF6946738C2}">
          <p14:sldIdLst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77076"/>
  </p:normalViewPr>
  <p:slideViewPr>
    <p:cSldViewPr snapToGrid="0" snapToObjects="1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29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7/30/2018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6CD2902-E57C-6D41-A468-ED2D344C15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0056" y="-26894"/>
            <a:ext cx="3129802" cy="6898341"/>
          </a:xfrm>
          <a:prstGeom prst="rect">
            <a:avLst/>
          </a:prstGeom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CA648C-9DE9-254D-9593-C077FFE7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99957F-CE97-0844-8CF7-52A8B40A44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34" y="-9138"/>
            <a:ext cx="12192000" cy="8001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E99557-D195-9E43-9670-7F668903D96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1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C60DA-06DA-F644-A8E7-8307D49D4A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50056" y="-26893"/>
            <a:ext cx="3129802" cy="689833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40BD2C-04F3-4F43-8F99-BD51A567F3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DC39CE-8BBD-A04D-A168-D1F77CB8E4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-5695"/>
          <a:stretch/>
        </p:blipFill>
        <p:spPr>
          <a:xfrm>
            <a:off x="4934" y="-7134"/>
            <a:ext cx="12192000" cy="7651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iki.onap.org/display/DW/R3+onap.nodes.Service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Internal Model for Service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6E28DD23-C4EC-1447-BF84-BBCCB3B261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anatoly.katzman@att.com</a:t>
            </a:r>
          </a:p>
        </p:txBody>
      </p:sp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FFB9E11-B6B3-4D0B-9904-C80D9EB4B0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An ONAP service is created and then developed by a service designer in the SDC service composition process</a:t>
            </a:r>
          </a:p>
          <a:p>
            <a:r>
              <a:rPr lang="en-US" dirty="0"/>
              <a:t>The process starts when the designer either creates a brand-new service or picks from the catalog an already existing service for further editing</a:t>
            </a:r>
          </a:p>
          <a:p>
            <a:r>
              <a:rPr lang="en-US" dirty="0"/>
              <a:t>On creation, the service is given its name, ID, and a descriptive metadata set, and the initial version number</a:t>
            </a:r>
          </a:p>
          <a:p>
            <a:r>
              <a:rPr lang="en-US" dirty="0"/>
              <a:t>During the process, the designer chooses built-in and onboarded resources, brings them into the service topology, customizes their properties, establishes relationships between them, etc. </a:t>
            </a:r>
          </a:p>
          <a:p>
            <a:r>
              <a:rPr lang="en-US" dirty="0"/>
              <a:t>The service version progresses when the designer saves the composition results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6E3C04-745E-4274-89EB-0669CF527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Composition Process</a:t>
            </a:r>
          </a:p>
        </p:txBody>
      </p:sp>
    </p:spTree>
    <p:extLst>
      <p:ext uri="{BB962C8B-B14F-4D97-AF65-F5344CB8AC3E}">
        <p14:creationId xmlns:p14="http://schemas.microsoft.com/office/powerpoint/2010/main" val="176688511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FE547-DAA1-4F8E-80DB-B231F9F221F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5688623" y="887951"/>
            <a:ext cx="6383215" cy="481722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Per service, SDC generates: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 TOSCA topology with the service’s internal items: nodes, relationships, groups, policies. At some point, the service topology will also include imperative TOSCA workflows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 node type: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Based on the abstract </a:t>
            </a:r>
            <a:r>
              <a:rPr lang="en-US" sz="1800" i="1" dirty="0" err="1">
                <a:hlinkClick r:id="rId2"/>
              </a:rPr>
              <a:t>onap.nodes.Services</a:t>
            </a:r>
            <a:r>
              <a:rPr lang="en-US" sz="1800" dirty="0"/>
              <a:t> type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Extends the common base with properties, attributes, capabilities and requirements featuring this specific service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The topology #1 includes a TOSCA </a:t>
            </a:r>
            <a:r>
              <a:rPr lang="en-US" sz="2000" i="1" dirty="0" err="1"/>
              <a:t>substitution_mappings</a:t>
            </a:r>
            <a:r>
              <a:rPr lang="en-US" sz="2000" dirty="0"/>
              <a:t> construct, which: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Targets the node type #2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Maps the </a:t>
            </a:r>
            <a:r>
              <a:rPr lang="en-US" sz="1800" dirty="0" err="1"/>
              <a:t>caps&amp;reqs</a:t>
            </a:r>
            <a:r>
              <a:rPr lang="en-US" sz="1800" dirty="0"/>
              <a:t> of the node type #2 to the internal nodes’ </a:t>
            </a:r>
            <a:r>
              <a:rPr lang="en-US" sz="1800" dirty="0" err="1"/>
              <a:t>caps&amp;reqs</a:t>
            </a:r>
            <a:r>
              <a:rPr lang="en-US" sz="1800" dirty="0"/>
              <a:t> in the topology #1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800" dirty="0"/>
              <a:t>Maps the properties of the node type #2 to the topology #2 inputs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08EE8C-C9C4-4BB3-92B8-B7CD24D2D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Simple Service Model</a:t>
            </a:r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E48D45D0-E607-4A82-A9C0-B8EED8A43C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8169" y="1301190"/>
            <a:ext cx="5255562" cy="3385110"/>
          </a:xfrm>
        </p:spPr>
      </p:pic>
    </p:spTree>
    <p:extLst>
      <p:ext uri="{BB962C8B-B14F-4D97-AF65-F5344CB8AC3E}">
        <p14:creationId xmlns:p14="http://schemas.microsoft.com/office/powerpoint/2010/main" val="343505508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FE547-DAA1-4F8E-80DB-B231F9F221F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5978769" y="1301190"/>
            <a:ext cx="6049108" cy="4817222"/>
          </a:xfrm>
        </p:spPr>
        <p:txBody>
          <a:bodyPr/>
          <a:lstStyle/>
          <a:p>
            <a:r>
              <a:rPr lang="en-US" dirty="0"/>
              <a:t>Full reuse of the ONAP Simple Service Model</a:t>
            </a:r>
          </a:p>
          <a:p>
            <a:pPr lvl="1"/>
            <a:r>
              <a:rPr lang="en-US" dirty="0"/>
              <a:t>Type, topology, substitution mapping</a:t>
            </a:r>
          </a:p>
          <a:p>
            <a:pPr lvl="1"/>
            <a:r>
              <a:rPr lang="en-US" dirty="0"/>
              <a:t>Same abstract node type (</a:t>
            </a:r>
            <a:r>
              <a:rPr lang="en-US" dirty="0" err="1"/>
              <a:t>onap.nodes.Service</a:t>
            </a:r>
            <a:r>
              <a:rPr lang="en-US" dirty="0"/>
              <a:t>) used as a base</a:t>
            </a:r>
          </a:p>
          <a:p>
            <a:pPr lvl="1"/>
            <a:r>
              <a:rPr lang="en-US" dirty="0"/>
              <a:t>Same VL and CP types to use with the topology</a:t>
            </a:r>
          </a:p>
          <a:p>
            <a:r>
              <a:rPr lang="en-US" dirty="0"/>
              <a:t>The embedded services are represented as nodes in the topology</a:t>
            </a:r>
          </a:p>
          <a:p>
            <a:r>
              <a:rPr lang="en-US" dirty="0"/>
              <a:t>The Service CSAR is self-contained, brings everything including the nested service(s)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08EE8C-C9C4-4BB3-92B8-B7CD24D2D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Embedded Service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A2A240-0952-48EA-A6CB-D0F2291532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0486" y="1301190"/>
            <a:ext cx="5608637" cy="3069625"/>
          </a:xfrm>
        </p:spPr>
      </p:pic>
    </p:spTree>
    <p:extLst>
      <p:ext uri="{BB962C8B-B14F-4D97-AF65-F5344CB8AC3E}">
        <p14:creationId xmlns:p14="http://schemas.microsoft.com/office/powerpoint/2010/main" val="61695547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7FE547-DAA1-4F8E-80DB-B231F9F221FA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5978769" y="1301190"/>
            <a:ext cx="6049108" cy="4817222"/>
          </a:xfrm>
        </p:spPr>
        <p:txBody>
          <a:bodyPr/>
          <a:lstStyle/>
          <a:p>
            <a:r>
              <a:rPr lang="en-US" dirty="0"/>
              <a:t>Through </a:t>
            </a:r>
            <a:r>
              <a:rPr lang="en-US" dirty="0">
                <a:solidFill>
                  <a:srgbClr val="FF0000"/>
                </a:solidFill>
              </a:rPr>
              <a:t>AR</a:t>
            </a:r>
            <a:r>
              <a:rPr lang="en-US" dirty="0"/>
              <a:t>,  Allotted Resources</a:t>
            </a:r>
          </a:p>
          <a:p>
            <a:r>
              <a:rPr lang="en-US" dirty="0"/>
              <a:t>… to be continued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08EE8C-C9C4-4BB3-92B8-B7CD24D2D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Shared Service Model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A2A240-0952-48EA-A6CB-D0F2291532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70486" y="1301190"/>
            <a:ext cx="5608637" cy="3069625"/>
          </a:xfrm>
        </p:spPr>
      </p:pic>
    </p:spTree>
    <p:extLst>
      <p:ext uri="{BB962C8B-B14F-4D97-AF65-F5344CB8AC3E}">
        <p14:creationId xmlns:p14="http://schemas.microsoft.com/office/powerpoint/2010/main" val="307083801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8B7A23-A05F-4E43-B398-138F27733F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013254"/>
            <a:ext cx="11506200" cy="5295471"/>
          </a:xfrm>
        </p:spPr>
        <p:txBody>
          <a:bodyPr/>
          <a:lstStyle/>
          <a:p>
            <a:r>
              <a:rPr lang="en-US" dirty="0"/>
              <a:t>Ability to model different service types: </a:t>
            </a:r>
          </a:p>
          <a:p>
            <a:pPr lvl="1"/>
            <a:r>
              <a:rPr lang="en-US" dirty="0"/>
              <a:t>Stand-alone</a:t>
            </a:r>
          </a:p>
          <a:p>
            <a:pPr lvl="1"/>
            <a:r>
              <a:rPr lang="en-US" dirty="0"/>
              <a:t>Complex services:</a:t>
            </a:r>
          </a:p>
          <a:p>
            <a:pPr lvl="2"/>
            <a:r>
              <a:rPr lang="en-US" dirty="0"/>
              <a:t>Embedding – a complex service exclusively owns nested services</a:t>
            </a:r>
          </a:p>
          <a:p>
            <a:pPr lvl="2"/>
            <a:r>
              <a:rPr lang="en-US" dirty="0"/>
              <a:t>Sharing – a complex service refers to an independently existing external service</a:t>
            </a:r>
          </a:p>
          <a:p>
            <a:r>
              <a:rPr lang="en-US" dirty="0"/>
              <a:t>Support for abstract resources and VLs inside the service – for run-time resolution</a:t>
            </a:r>
          </a:p>
          <a:p>
            <a:r>
              <a:rPr lang="en-US" dirty="0"/>
              <a:t>Support for recursive orchestration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B4BD2B-5119-4DAC-A933-E8E506030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53080337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ONAP_SDC_VID_Presentation_Template</Template>
  <TotalTime>145</TotalTime>
  <Words>380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ONAP Internal Model for Service</vt:lpstr>
      <vt:lpstr>Service Composition Process</vt:lpstr>
      <vt:lpstr>ONAP Simple Service Model</vt:lpstr>
      <vt:lpstr>ONAP Embedded Service Model</vt:lpstr>
      <vt:lpstr>ONAP Shared Service Model</vt:lpstr>
      <vt:lpstr>Requirements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Internal Model for Service</dc:title>
  <dc:creator>Katzman, Anatoly</dc:creator>
  <cp:lastModifiedBy>Katzman, Anatoly</cp:lastModifiedBy>
  <cp:revision>20</cp:revision>
  <dcterms:created xsi:type="dcterms:W3CDTF">2018-07-30T11:23:34Z</dcterms:created>
  <dcterms:modified xsi:type="dcterms:W3CDTF">2018-07-30T13:49:22Z</dcterms:modified>
</cp:coreProperties>
</file>