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384" r:id="rId5"/>
    <p:sldId id="386" r:id="rId6"/>
    <p:sldId id="388" r:id="rId7"/>
    <p:sldId id="387" r:id="rId8"/>
    <p:sldId id="367" r:id="rId9"/>
    <p:sldId id="385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60"/>
  </p:normalViewPr>
  <p:slideViewPr>
    <p:cSldViewPr snapToGrid="0">
      <p:cViewPr>
        <p:scale>
          <a:sx n="80" d="100"/>
          <a:sy n="80" d="100"/>
        </p:scale>
        <p:origin x="48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6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24163"/>
            <a:ext cx="11333163" cy="3597419"/>
          </a:xfrm>
        </p:spPr>
        <p:txBody>
          <a:bodyPr>
            <a:normAutofit/>
          </a:bodyPr>
          <a:lstStyle/>
          <a:p>
            <a:r>
              <a:rPr lang="en-US" dirty="0"/>
              <a:t>Concerns to be addressed in the data modeling area</a:t>
            </a:r>
            <a:br>
              <a:rPr lang="en-US" sz="2400" dirty="0"/>
            </a:br>
            <a:br>
              <a:rPr lang="en-US" sz="2400" dirty="0"/>
            </a:br>
            <a:r>
              <a:rPr lang="en-US" dirty="0"/>
              <a:t>Michela Bevilacqua</a:t>
            </a:r>
            <a:br>
              <a:rPr lang="en-US" dirty="0"/>
            </a:br>
            <a:r>
              <a:rPr lang="en-US" sz="1800" dirty="0"/>
              <a:t>	- June 25</a:t>
            </a:r>
            <a:r>
              <a:rPr lang="en-US" sz="1800" baseline="30000" dirty="0"/>
              <a:t>th</a:t>
            </a:r>
            <a:r>
              <a:rPr lang="en-US" sz="1800" dirty="0"/>
              <a:t>, 2018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9118398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A25437-E254-445E-9471-470006A53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FCA040-1405-403A-8769-915F437E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1) Separation of Concerns: Design/Run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1DA02-027E-49DD-BAA7-CED7A79786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 Time and Run time models have to support specific area of concerns.</a:t>
            </a:r>
          </a:p>
          <a:p>
            <a:pPr lvl="1"/>
            <a:r>
              <a:rPr lang="en-US" dirty="0"/>
              <a:t>The new proposed model intend to be implemented in SDC, is therefore focused on the design time model only? </a:t>
            </a:r>
          </a:p>
          <a:p>
            <a:pPr lvl="1"/>
            <a:r>
              <a:rPr lang="en-US" dirty="0"/>
              <a:t>which class/node types will be used at design time?, which at run time ? How then they are in relation to ?</a:t>
            </a:r>
          </a:p>
          <a:p>
            <a:pPr lvl="1"/>
            <a:r>
              <a:rPr lang="en-US" dirty="0"/>
              <a:t>Have a look to IFA15 : </a:t>
            </a:r>
          </a:p>
          <a:p>
            <a:pPr lvl="2"/>
            <a:r>
              <a:rPr lang="en-US" dirty="0"/>
              <a:t>Logical model = run time model, Deployment model = design time model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9490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4C16B8-062B-420B-99B5-4BFB21EA8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7A07D-96CD-4629-AEED-E623EA87B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IFA015</a:t>
            </a:r>
          </a:p>
        </p:txBody>
      </p:sp>
      <p:grpSp>
        <p:nvGrpSpPr>
          <p:cNvPr id="5" name="Zone de dessin 1">
            <a:extLst>
              <a:ext uri="{FF2B5EF4-FFF2-40B4-BE49-F238E27FC236}">
                <a16:creationId xmlns:a16="http://schemas.microsoft.com/office/drawing/2014/main" id="{BBEAD86B-09E7-4DA3-8275-9253FB0F492A}"/>
              </a:ext>
            </a:extLst>
          </p:cNvPr>
          <p:cNvGrpSpPr/>
          <p:nvPr/>
        </p:nvGrpSpPr>
        <p:grpSpPr>
          <a:xfrm>
            <a:off x="314325" y="2673747"/>
            <a:ext cx="10285496" cy="3634979"/>
            <a:chOff x="0" y="0"/>
            <a:chExt cx="7581900" cy="33305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B4ECEB5-8D86-4097-8F23-BBF7EF6E0EFC}"/>
                </a:ext>
              </a:extLst>
            </p:cNvPr>
            <p:cNvSpPr/>
            <p:nvPr/>
          </p:nvSpPr>
          <p:spPr>
            <a:xfrm>
              <a:off x="0" y="0"/>
              <a:ext cx="7581900" cy="3330575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DF8B692-91CD-434E-93F6-43935065C8FC}"/>
              </a:ext>
            </a:extLst>
          </p:cNvPr>
          <p:cNvSpPr/>
          <p:nvPr/>
        </p:nvSpPr>
        <p:spPr>
          <a:xfrm>
            <a:off x="3972494" y="1442641"/>
            <a:ext cx="784746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>
                <a:latin typeface="Times New Roman" panose="02020603050405020304" pitchFamily="18" charset="0"/>
              </a:rPr>
              <a:t>fvInformationModel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NFVCoreModel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VirtualNetworkFunctionDomain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VnfModule</a:t>
            </a:r>
            <a:r>
              <a:rPr lang="en-GB" sz="1400" dirty="0">
                <a:highlight>
                  <a:srgbClr val="FFFF00"/>
                </a:highlight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Vnf</a:t>
            </a:r>
            <a:endParaRPr lang="en-GB" sz="1400" dirty="0">
              <a:highlight>
                <a:srgbClr val="FFFF00"/>
              </a:highlight>
              <a:latin typeface="Times New Roman" panose="02020603050405020304" pitchFamily="18" charset="0"/>
            </a:endParaRPr>
          </a:p>
          <a:p>
            <a:r>
              <a:rPr lang="en-GB" sz="1400" dirty="0" err="1">
                <a:latin typeface="Times New Roman" panose="02020603050405020304" pitchFamily="18" charset="0"/>
              </a:rPr>
              <a:t>NfvInformationModel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NFVCoreModel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VirtualNetworkFunctionDomain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VnfModule</a:t>
            </a:r>
            <a:r>
              <a:rPr lang="en-GB" sz="1400" dirty="0">
                <a:highlight>
                  <a:srgbClr val="FFFF00"/>
                </a:highlight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Vnfc</a:t>
            </a:r>
            <a:endParaRPr lang="sv" dirty="0">
              <a:highlight>
                <a:srgbClr val="FFFF00"/>
              </a:highlight>
              <a:latin typeface="Segoe Print" panose="02000600000000000000" pitchFamily="2" charset="0"/>
            </a:endParaRPr>
          </a:p>
          <a:p>
            <a:endParaRPr lang="sv" dirty="0">
              <a:latin typeface="Segoe Print" panose="02000600000000000000" pitchFamily="2" charset="0"/>
            </a:endParaRPr>
          </a:p>
          <a:p>
            <a:r>
              <a:rPr lang="en-GB" sz="1400" dirty="0" err="1">
                <a:latin typeface="Times New Roman" panose="02020603050405020304" pitchFamily="18" charset="0"/>
              </a:rPr>
              <a:t>NfvInformationModel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NFVCoreModel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VirtualNetworkFunctionDomain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VnfTemplateModule</a:t>
            </a:r>
            <a:r>
              <a:rPr lang="en-GB" sz="1400" dirty="0">
                <a:highlight>
                  <a:srgbClr val="FFFF00"/>
                </a:highlight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highlight>
                  <a:srgbClr val="FFFF00"/>
                </a:highlight>
                <a:latin typeface="Times New Roman" panose="02020603050405020304" pitchFamily="18" charset="0"/>
              </a:rPr>
              <a:t>Vdu</a:t>
            </a:r>
            <a:endParaRPr lang="en-GB" sz="1400" dirty="0">
              <a:highlight>
                <a:srgbClr val="FFFF00"/>
              </a:highlight>
              <a:latin typeface="Times New Roman" panose="02020603050405020304" pitchFamily="18" charset="0"/>
            </a:endParaRPr>
          </a:p>
          <a:p>
            <a:r>
              <a:rPr lang="en-GB" sz="1400" dirty="0" err="1">
                <a:latin typeface="Times New Roman" panose="02020603050405020304" pitchFamily="18" charset="0"/>
              </a:rPr>
              <a:t>NfvInformationModel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NFVCoreModel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VirtualNetworkFunctionDomain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VnfTemplateModule</a:t>
            </a:r>
            <a:r>
              <a:rPr lang="en-GB" sz="1400" dirty="0">
                <a:latin typeface="Times New Roman" panose="02020603050405020304" pitchFamily="18" charset="0"/>
              </a:rPr>
              <a:t>::</a:t>
            </a:r>
            <a:r>
              <a:rPr lang="en-GB" sz="1400" dirty="0" err="1">
                <a:latin typeface="Times New Roman" panose="02020603050405020304" pitchFamily="18" charset="0"/>
              </a:rPr>
              <a:t>SwImage</a:t>
            </a:r>
            <a:endParaRPr lang="sv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95220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AD5914-5CE6-45F4-BBCE-7EA12CBB9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AD4818-7F67-4957-BA65-233B2EBB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2) Integration points/functional decomposition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89DB9B-1851-40D1-B1D1-E769132679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Current ONAP architecture lack of</a:t>
            </a:r>
          </a:p>
          <a:p>
            <a:pPr lvl="1"/>
            <a:r>
              <a:rPr lang="en-US" dirty="0"/>
              <a:t>Integration points definition, </a:t>
            </a:r>
          </a:p>
          <a:p>
            <a:pPr lvl="1"/>
            <a:r>
              <a:rPr lang="en-US" dirty="0"/>
              <a:t>ONAP component functional decomposition.</a:t>
            </a:r>
          </a:p>
          <a:p>
            <a:pPr lvl="2"/>
            <a:r>
              <a:rPr lang="en-US" dirty="0"/>
              <a:t>SO can assumes multiple role but not having clearly defined functional decomposition and integration points, it is not possible identifies what is the model scope against any modular approach. </a:t>
            </a:r>
          </a:p>
          <a:p>
            <a:r>
              <a:rPr lang="en-US" dirty="0"/>
              <a:t>We agreed to have a common information model and multiple data models in ONAP where each component may define its own data model. </a:t>
            </a:r>
          </a:p>
          <a:p>
            <a:pPr lvl="1"/>
            <a:r>
              <a:rPr lang="en-US" dirty="0"/>
              <a:t>A functional decomposition and data model scope per functional component should be progressed before any model evolution (e.g. rational , this will help </a:t>
            </a:r>
            <a:r>
              <a:rPr lang="en-US"/>
              <a:t>also running  ONAP in edge cloud)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82367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19AB78-975A-436E-AA46-9FBAA514A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D7B88A-666B-4A45-86D2-60CD2B66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3) VNF Lifecycle operation in VNFD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EE089-A3CB-4B3B-8470-BA645141C2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VNF Lifecycle operations provided in a VNFD are not supported in ONAP R2, </a:t>
            </a:r>
          </a:p>
          <a:p>
            <a:r>
              <a:rPr lang="en-US" dirty="0"/>
              <a:t>They must to be introduced in R3 according to ETSI SOL001</a:t>
            </a:r>
          </a:p>
          <a:p>
            <a:pPr lvl="1"/>
            <a:r>
              <a:rPr lang="en-US" dirty="0"/>
              <a:t>How VNF vendors lifecycle operation will be executed in the ONAP platform ? </a:t>
            </a:r>
          </a:p>
          <a:p>
            <a:pPr lvl="1"/>
            <a:r>
              <a:rPr lang="en-US" dirty="0"/>
              <a:t>How vendor extensions (e.g. new parameters) will be supported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2006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6825F4-84D7-4154-B95F-F7BB8ED09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36C273-F323-47F6-8009-D01B516DE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4) Limitation identified in the Onboarding model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6CB997-9CF1-464A-BA82-351ACFD58B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Any TOSCA issues identified in ONAP onboarding model (ETSI SOL001) should be fixed in the ETSI model instead of justify the introduction of a new internal model.</a:t>
            </a:r>
          </a:p>
          <a:p>
            <a:pPr lvl="1"/>
            <a:r>
              <a:rPr lang="en-US" dirty="0"/>
              <a:t>ETSI has already demonstrated a quick reactive capability in managing HPA proposal from companies involved in ONAP.</a:t>
            </a:r>
          </a:p>
        </p:txBody>
      </p:sp>
    </p:spTree>
    <p:extLst>
      <p:ext uri="{BB962C8B-B14F-4D97-AF65-F5344CB8AC3E}">
        <p14:creationId xmlns:p14="http://schemas.microsoft.com/office/powerpoint/2010/main" val="408134071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62579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F58A9F57E094AAA162A55994624ED" ma:contentTypeVersion="4" ma:contentTypeDescription="Create a new document." ma:contentTypeScope="" ma:versionID="b0899b04e075251a4b48368436e59421">
  <xsd:schema xmlns:xsd="http://www.w3.org/2001/XMLSchema" xmlns:xs="http://www.w3.org/2001/XMLSchema" xmlns:p="http://schemas.microsoft.com/office/2006/metadata/properties" xmlns:ns2="1ce6950c-4ced-4daa-aebb-30c1d91af015" xmlns:ns3="55c1d604-c511-4ef6-b5ff-30fd6ee75cd4" targetNamespace="http://schemas.microsoft.com/office/2006/metadata/properties" ma:root="true" ma:fieldsID="f7b778a8f700af7e76c695320865da1d" ns2:_="" ns3:_="">
    <xsd:import namespace="1ce6950c-4ced-4daa-aebb-30c1d91af015"/>
    <xsd:import namespace="55c1d604-c511-4ef6-b5ff-30fd6ee75c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6950c-4ced-4daa-aebb-30c1d91af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c1d604-c511-4ef6-b5ff-30fd6ee75cd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825586-D117-4859-B309-E07AAB015D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e6950c-4ced-4daa-aebb-30c1d91af015"/>
    <ds:schemaRef ds:uri="55c1d604-c511-4ef6-b5ff-30fd6ee75c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F1EE83-0879-409A-9B2E-2B34199DF468}">
  <ds:schemaRefs>
    <ds:schemaRef ds:uri="http://www.w3.org/XML/1998/namespace"/>
    <ds:schemaRef ds:uri="1ce6950c-4ced-4daa-aebb-30c1d91af015"/>
    <ds:schemaRef ds:uri="http://schemas.openxmlformats.org/package/2006/metadata/core-properties"/>
    <ds:schemaRef ds:uri="55c1d604-c511-4ef6-b5ff-30fd6ee75cd4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958AE3A-12FD-4D35-A420-A48E82DD1D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6149</TotalTime>
  <Words>366</Words>
  <Application>Microsoft Office PowerPoint</Application>
  <PresentationFormat>Widescreen</PresentationFormat>
  <Paragraphs>35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.AppleSystemUIFont</vt:lpstr>
      <vt:lpstr>Arial</vt:lpstr>
      <vt:lpstr>Calibri</vt:lpstr>
      <vt:lpstr>Segoe Print</vt:lpstr>
      <vt:lpstr>Times New Roman</vt:lpstr>
      <vt:lpstr>Office Theme</vt:lpstr>
      <vt:lpstr>Concerns to be addressed in the data modeling area  Michela Bevilacqua  - June 25th, 2018 </vt:lpstr>
      <vt:lpstr>1) Separation of Concerns: Design/Run time</vt:lpstr>
      <vt:lpstr>IFA015</vt:lpstr>
      <vt:lpstr>2) Integration points/functional decomposition</vt:lpstr>
      <vt:lpstr>3) VNF Lifecycle operation in VNFD</vt:lpstr>
      <vt:lpstr>4) Limitation identified in the Onboarding model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Data Files Collector  - Use Case 1:  Data file collection and feed publication  - Use Case 2:  3GPP PM counters for closed loops  Ericsson Proposal</dc:title>
  <dc:creator>Michela Bevilacqua</dc:creator>
  <cp:lastModifiedBy>Michela Bevilacqua</cp:lastModifiedBy>
  <cp:revision>38</cp:revision>
  <dcterms:modified xsi:type="dcterms:W3CDTF">2018-06-25T14:06:46Z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  <property fmtid="{D5CDD505-2E9C-101B-9397-08002B2CF9AE}" pid="12" name="ContentTypeId">
    <vt:lpwstr>0x0101003FFF58A9F57E094AAA162A55994624ED</vt:lpwstr>
  </property>
</Properties>
</file>