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78" r:id="rId3"/>
    <p:sldId id="266" r:id="rId4"/>
    <p:sldId id="283" r:id="rId5"/>
    <p:sldId id="281" r:id="rId6"/>
    <p:sldId id="270" r:id="rId7"/>
    <p:sldId id="293" r:id="rId8"/>
    <p:sldId id="29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17ED8"/>
    <a:srgbClr val="F5F9F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74" autoAdjust="0"/>
    <p:restoredTop sz="94280" autoAdjust="0"/>
  </p:normalViewPr>
  <p:slideViewPr>
    <p:cSldViewPr snapToGrid="0">
      <p:cViewPr varScale="1">
        <p:scale>
          <a:sx n="104" d="100"/>
          <a:sy n="104" d="100"/>
        </p:scale>
        <p:origin x="930"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2210061773"/>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1705534"/>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86830495"/>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5076968"/>
            <a:ext cx="12198370" cy="1781032"/>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sp>
        <p:nvSpPr>
          <p:cNvPr id="5" name="Rectangle 4">
            <a:extLst>
              <a:ext uri="{FF2B5EF4-FFF2-40B4-BE49-F238E27FC236}">
                <a16:creationId xmlns:a16="http://schemas.microsoft.com/office/drawing/2014/main" id="{9BBCAAEC-E7B4-400A-AA40-0D70CB92A2F1}"/>
              </a:ext>
            </a:extLst>
          </p:cNvPr>
          <p:cNvSpPr/>
          <p:nvPr userDrawn="1"/>
        </p:nvSpPr>
        <p:spPr>
          <a:xfrm>
            <a:off x="8024884" y="5268042"/>
            <a:ext cx="4039737" cy="9826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33638" y="5381267"/>
            <a:ext cx="3810368" cy="793541"/>
          </a:xfrm>
          <a:prstGeom prst="rect">
            <a:avLst/>
          </a:prstGeom>
        </p:spPr>
      </p:pic>
    </p:spTree>
    <p:extLst>
      <p:ext uri="{BB962C8B-B14F-4D97-AF65-F5344CB8AC3E}">
        <p14:creationId xmlns:p14="http://schemas.microsoft.com/office/powerpoint/2010/main" val="319156819"/>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699" y="341788"/>
            <a:ext cx="10844563" cy="615553"/>
          </a:xfrm>
        </p:spPr>
        <p:txBody>
          <a:bodyPr tIns="0" rIns="0" bIns="0"/>
          <a:lstStyle>
            <a:lvl1pPr>
              <a:defRPr lang="zh-CN" altLang="en-US" sz="3999"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699" y="6489701"/>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801130" eaLnBrk="0" hangingPunct="0">
              <a:lnSpc>
                <a:spcPct val="85000"/>
              </a:lnSpc>
            </a:pPr>
            <a:fld id="{6E2B6D97-5D44-430E-A027-85C3264F843E}" type="slidenum">
              <a:rPr lang="de-DE" altLang="zh-CN" sz="1000" smtClean="0">
                <a:latin typeface="Arial" panose="020B0604020202020204" pitchFamily="34" charset="0"/>
                <a:ea typeface="MS PGothic" panose="020B0600070205080204" pitchFamily="34" charset="-128"/>
                <a:cs typeface="Arial" panose="020B0604020202020204" pitchFamily="34" charset="0"/>
              </a:rPr>
              <a:pPr defTabSz="801130" eaLnBrk="0" hangingPunct="0">
                <a:lnSpc>
                  <a:spcPct val="85000"/>
                </a:lnSpc>
              </a:pPr>
              <a:t>‹#›</a:t>
            </a:fld>
            <a:endParaRPr lang="en-GB" altLang="zh-CN" sz="1000"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162344702"/>
      </p:ext>
    </p:extLst>
  </p:cSld>
  <p:clrMapOvr>
    <a:masterClrMapping/>
  </p:clrMapOvr>
  <p:transition spd="med" advClick="0"/>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32189576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54537F-5316-49E7-88AA-D64F9B1309E8}"/>
              </a:ext>
            </a:extLst>
          </p:cNvPr>
          <p:cNvSpPr>
            <a:spLocks noGrp="1"/>
          </p:cNvSpPr>
          <p:nvPr>
            <p:ph type="ctrTitle"/>
          </p:nvPr>
        </p:nvSpPr>
        <p:spPr/>
        <p:txBody>
          <a:bodyPr>
            <a:normAutofit/>
          </a:bodyPr>
          <a:lstStyle/>
          <a:p>
            <a:r>
              <a:rPr lang="en-US" dirty="0"/>
              <a:t>Allotted Resources, Nested/Recursive Service Orchestration, and 5G Slicing</a:t>
            </a:r>
          </a:p>
        </p:txBody>
      </p:sp>
      <p:sp>
        <p:nvSpPr>
          <p:cNvPr id="3" name="Subtitle 2">
            <a:extLst>
              <a:ext uri="{FF2B5EF4-FFF2-40B4-BE49-F238E27FC236}">
                <a16:creationId xmlns:a16="http://schemas.microsoft.com/office/drawing/2014/main" id="{61ED29E9-B855-4D56-95BA-7AA27A6115AF}"/>
              </a:ext>
            </a:extLst>
          </p:cNvPr>
          <p:cNvSpPr>
            <a:spLocks noGrp="1"/>
          </p:cNvSpPr>
          <p:nvPr>
            <p:ph type="subTitle" idx="1"/>
          </p:nvPr>
        </p:nvSpPr>
        <p:spPr>
          <a:xfrm>
            <a:off x="366522" y="4554181"/>
            <a:ext cx="4008788" cy="1082344"/>
          </a:xfrm>
        </p:spPr>
        <p:txBody>
          <a:bodyPr>
            <a:normAutofit lnSpcReduction="10000"/>
          </a:bodyPr>
          <a:lstStyle/>
          <a:p>
            <a:r>
              <a:rPr lang="en-US" dirty="0"/>
              <a:t>Gil Bullard – AT&amp;T</a:t>
            </a:r>
          </a:p>
          <a:p>
            <a:r>
              <a:rPr lang="en-US" dirty="0" err="1"/>
              <a:t>Seshu</a:t>
            </a:r>
            <a:r>
              <a:rPr lang="en-US" dirty="0"/>
              <a:t> Kumar - Huawei</a:t>
            </a:r>
          </a:p>
          <a:p>
            <a:r>
              <a:rPr lang="en-US" dirty="0"/>
              <a:t>October 30, 2018</a:t>
            </a:r>
          </a:p>
        </p:txBody>
      </p:sp>
    </p:spTree>
    <p:extLst>
      <p:ext uri="{BB962C8B-B14F-4D97-AF65-F5344CB8AC3E}">
        <p14:creationId xmlns:p14="http://schemas.microsoft.com/office/powerpoint/2010/main" val="2904760685"/>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97D6E22-F74C-432D-BB95-44E5F1E8C893}"/>
              </a:ext>
            </a:extLst>
          </p:cNvPr>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a:extLst>
              <a:ext uri="{FF2B5EF4-FFF2-40B4-BE49-F238E27FC236}">
                <a16:creationId xmlns:a16="http://schemas.microsoft.com/office/drawing/2014/main" id="{EA1455FE-C4AC-449E-8E40-DB08B535EAB4}"/>
              </a:ext>
            </a:extLst>
          </p:cNvPr>
          <p:cNvSpPr>
            <a:spLocks noGrp="1"/>
          </p:cNvSpPr>
          <p:nvPr>
            <p:ph type="title"/>
          </p:nvPr>
        </p:nvSpPr>
        <p:spPr/>
        <p:txBody>
          <a:bodyPr>
            <a:normAutofit fontScale="90000"/>
          </a:bodyPr>
          <a:lstStyle/>
          <a:p>
            <a:r>
              <a:rPr lang="en-US" dirty="0"/>
              <a:t>Allotted Resources</a:t>
            </a:r>
          </a:p>
        </p:txBody>
      </p:sp>
      <p:sp>
        <p:nvSpPr>
          <p:cNvPr id="4" name="Text Placeholder 3">
            <a:extLst>
              <a:ext uri="{FF2B5EF4-FFF2-40B4-BE49-F238E27FC236}">
                <a16:creationId xmlns:a16="http://schemas.microsoft.com/office/drawing/2014/main" id="{8A2FC908-9A2F-4C10-A30E-B4D652E1929B}"/>
              </a:ext>
            </a:extLst>
          </p:cNvPr>
          <p:cNvSpPr>
            <a:spLocks noGrp="1"/>
          </p:cNvSpPr>
          <p:nvPr>
            <p:ph type="body" sz="quarter" idx="10"/>
          </p:nvPr>
        </p:nvSpPr>
        <p:spPr>
          <a:xfrm>
            <a:off x="314325" y="1323833"/>
            <a:ext cx="11254379" cy="4984892"/>
          </a:xfrm>
        </p:spPr>
        <p:txBody>
          <a:bodyPr>
            <a:normAutofit fontScale="85000" lnSpcReduction="20000"/>
          </a:bodyPr>
          <a:lstStyle/>
          <a:p>
            <a:pPr>
              <a:lnSpc>
                <a:spcPct val="110000"/>
              </a:lnSpc>
            </a:pPr>
            <a:r>
              <a:rPr lang="en-US" dirty="0"/>
              <a:t>The Allotted Resource (a.k.a., Allotted Network Function, or ANF) is a useful construct for ONAP support of many Services, including </a:t>
            </a:r>
            <a:r>
              <a:rPr lang="en-US" dirty="0" err="1"/>
              <a:t>vCPE</a:t>
            </a:r>
            <a:r>
              <a:rPr lang="en-US" dirty="0"/>
              <a:t> and MPLS VPN.</a:t>
            </a:r>
          </a:p>
          <a:p>
            <a:pPr>
              <a:lnSpc>
                <a:spcPct val="110000"/>
              </a:lnSpc>
            </a:pPr>
            <a:r>
              <a:rPr lang="en-US" dirty="0"/>
              <a:t>In addition, the current thinking is that ONAP support of 5G “Slicing” could best be realized using the Allotted Resource construct in its modeling</a:t>
            </a:r>
          </a:p>
          <a:p>
            <a:pPr>
              <a:lnSpc>
                <a:spcPct val="110000"/>
              </a:lnSpc>
            </a:pPr>
            <a:r>
              <a:rPr lang="en-US" dirty="0"/>
              <a:t>Therefore, in order for ONAP to support 5G Slicing (and many other Services) in a model-driven manner, ONAP must support ANFs in a model-driven manner</a:t>
            </a:r>
          </a:p>
          <a:p>
            <a:pPr>
              <a:lnSpc>
                <a:spcPct val="110000"/>
              </a:lnSpc>
            </a:pPr>
            <a:r>
              <a:rPr lang="en-US" dirty="0"/>
              <a:t>An ANF is “instantiated” through applying application level configuration data to an underlying “multi-tenant” VNF/PNF.  Thus, an ANF “descriptor” would capture the application configuration pattern that ONAP must apply to a “multi-tenant” VNF/PNF.</a:t>
            </a:r>
          </a:p>
          <a:p>
            <a:pPr>
              <a:lnSpc>
                <a:spcPct val="110000"/>
              </a:lnSpc>
            </a:pPr>
            <a:r>
              <a:rPr lang="en-US" dirty="0"/>
              <a:t>Therefore, in order to support ANFs in a model-driven manner, ONAP must support VNF/PNF configuration in a model driven manner</a:t>
            </a:r>
          </a:p>
        </p:txBody>
      </p:sp>
    </p:spTree>
    <p:extLst>
      <p:ext uri="{BB962C8B-B14F-4D97-AF65-F5344CB8AC3E}">
        <p14:creationId xmlns:p14="http://schemas.microsoft.com/office/powerpoint/2010/main" val="4242258948"/>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CB5B116-7146-4AE4-8B6B-1CDDF29B0843}"/>
              </a:ext>
            </a:extLst>
          </p:cNvPr>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a:extLst>
              <a:ext uri="{FF2B5EF4-FFF2-40B4-BE49-F238E27FC236}">
                <a16:creationId xmlns:a16="http://schemas.microsoft.com/office/drawing/2014/main" id="{0BB2F9A7-9B68-4DC3-9B3A-EB9063057C5B}"/>
              </a:ext>
            </a:extLst>
          </p:cNvPr>
          <p:cNvSpPr>
            <a:spLocks noGrp="1"/>
          </p:cNvSpPr>
          <p:nvPr>
            <p:ph type="title"/>
          </p:nvPr>
        </p:nvSpPr>
        <p:spPr/>
        <p:txBody>
          <a:bodyPr>
            <a:normAutofit fontScale="90000"/>
          </a:bodyPr>
          <a:lstStyle/>
          <a:p>
            <a:r>
              <a:rPr lang="en-US" dirty="0"/>
              <a:t>Network Functions as a Service Versus Allotment Thereof</a:t>
            </a:r>
          </a:p>
        </p:txBody>
      </p:sp>
      <p:cxnSp>
        <p:nvCxnSpPr>
          <p:cNvPr id="5" name="Connector: Elbow 4">
            <a:extLst>
              <a:ext uri="{FF2B5EF4-FFF2-40B4-BE49-F238E27FC236}">
                <a16:creationId xmlns:a16="http://schemas.microsoft.com/office/drawing/2014/main" id="{AD4E1F2D-BE76-47DF-B112-B9BF54236067}"/>
              </a:ext>
            </a:extLst>
          </p:cNvPr>
          <p:cNvCxnSpPr>
            <a:cxnSpLocks/>
            <a:endCxn id="61" idx="2"/>
          </p:cNvCxnSpPr>
          <p:nvPr/>
        </p:nvCxnSpPr>
        <p:spPr>
          <a:xfrm rot="16200000" flipH="1">
            <a:off x="8064531" y="2182833"/>
            <a:ext cx="1074530" cy="1040097"/>
          </a:xfrm>
          <a:prstGeom prst="bentConnector2">
            <a:avLst/>
          </a:prstGeom>
          <a:solidFill>
            <a:schemeClr val="accent5"/>
          </a:solidFill>
          <a:ln>
            <a:solidFill>
              <a:schemeClr val="accent1"/>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6" name="Rectangle 5">
            <a:extLst>
              <a:ext uri="{FF2B5EF4-FFF2-40B4-BE49-F238E27FC236}">
                <a16:creationId xmlns:a16="http://schemas.microsoft.com/office/drawing/2014/main" id="{97FABDD1-CC93-4EF4-9DB3-1A6CDEE555FB}"/>
              </a:ext>
            </a:extLst>
          </p:cNvPr>
          <p:cNvSpPr/>
          <p:nvPr/>
        </p:nvSpPr>
        <p:spPr>
          <a:xfrm>
            <a:off x="3111181" y="3082625"/>
            <a:ext cx="2378736" cy="906925"/>
          </a:xfrm>
          <a:prstGeom prst="rect">
            <a:avLst/>
          </a:prstGeom>
          <a:solidFill>
            <a:srgbClr val="FFFFFF"/>
          </a:solidFill>
          <a:ln w="3175" cap="flat">
            <a:solidFill>
              <a:schemeClr val="accent1"/>
            </a:solidFill>
            <a:prstDash val="lgDash"/>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7" name="TextBox 6">
            <a:extLst>
              <a:ext uri="{FF2B5EF4-FFF2-40B4-BE49-F238E27FC236}">
                <a16:creationId xmlns:a16="http://schemas.microsoft.com/office/drawing/2014/main" id="{A2756B8F-E4D9-4382-8EEE-44F9DCF7992A}"/>
              </a:ext>
            </a:extLst>
          </p:cNvPr>
          <p:cNvSpPr txBox="1"/>
          <p:nvPr/>
        </p:nvSpPr>
        <p:spPr>
          <a:xfrm>
            <a:off x="3285818" y="3143588"/>
            <a:ext cx="9913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1" u="none" strike="noStrike" cap="none" spc="0" normalizeH="0" baseline="0" dirty="0" err="1">
                <a:ln>
                  <a:noFill/>
                </a:ln>
                <a:solidFill>
                  <a:srgbClr val="000000"/>
                </a:solidFill>
                <a:effectLst/>
                <a:uFillTx/>
                <a:latin typeface="+mn-lt"/>
                <a:ea typeface="+mn-ea"/>
                <a:cs typeface="+mn-cs"/>
                <a:sym typeface="Calibri"/>
              </a:rPr>
              <a:t>Service_X</a:t>
            </a:r>
            <a:endParaRPr kumimoji="0" lang="en-US" sz="1800" b="0" i="1" u="none" strike="noStrike" cap="none" spc="0" normalizeH="0" baseline="0" dirty="0">
              <a:ln>
                <a:noFill/>
              </a:ln>
              <a:solidFill>
                <a:srgbClr val="000000"/>
              </a:solidFill>
              <a:effectLst/>
              <a:uFillTx/>
              <a:latin typeface="+mn-lt"/>
              <a:ea typeface="+mn-ea"/>
              <a:cs typeface="+mn-cs"/>
              <a:sym typeface="Calibri"/>
            </a:endParaRPr>
          </a:p>
        </p:txBody>
      </p:sp>
      <p:sp>
        <p:nvSpPr>
          <p:cNvPr id="8" name="Rectangle 7">
            <a:extLst>
              <a:ext uri="{FF2B5EF4-FFF2-40B4-BE49-F238E27FC236}">
                <a16:creationId xmlns:a16="http://schemas.microsoft.com/office/drawing/2014/main" id="{D7E74ACE-25C9-4124-ACF7-AE49744B54CE}"/>
              </a:ext>
            </a:extLst>
          </p:cNvPr>
          <p:cNvSpPr/>
          <p:nvPr/>
        </p:nvSpPr>
        <p:spPr>
          <a:xfrm>
            <a:off x="1008048" y="1507387"/>
            <a:ext cx="3595175" cy="906925"/>
          </a:xfrm>
          <a:prstGeom prst="rect">
            <a:avLst/>
          </a:prstGeom>
          <a:solidFill>
            <a:srgbClr val="FFFFFF"/>
          </a:solidFill>
          <a:ln w="3175" cap="flat">
            <a:solidFill>
              <a:schemeClr val="accent1"/>
            </a:solidFill>
            <a:prstDash val="lgDash"/>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9" name="TextBox 8">
            <a:extLst>
              <a:ext uri="{FF2B5EF4-FFF2-40B4-BE49-F238E27FC236}">
                <a16:creationId xmlns:a16="http://schemas.microsoft.com/office/drawing/2014/main" id="{F5C5751F-7EB0-4C7F-8E1F-95F883A7889C}"/>
              </a:ext>
            </a:extLst>
          </p:cNvPr>
          <p:cNvSpPr txBox="1"/>
          <p:nvPr/>
        </p:nvSpPr>
        <p:spPr>
          <a:xfrm>
            <a:off x="1115409" y="1507387"/>
            <a:ext cx="109311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1" u="none" strike="noStrike" cap="none" spc="0" normalizeH="0" baseline="0" dirty="0" err="1">
                <a:ln>
                  <a:noFill/>
                </a:ln>
                <a:solidFill>
                  <a:srgbClr val="000000"/>
                </a:solidFill>
                <a:effectLst/>
                <a:uFillTx/>
                <a:latin typeface="+mn-lt"/>
                <a:ea typeface="+mn-ea"/>
                <a:cs typeface="+mn-cs"/>
                <a:sym typeface="Calibri"/>
              </a:rPr>
              <a:t>Service_A</a:t>
            </a:r>
            <a:endParaRPr kumimoji="0" lang="en-US" sz="1800" b="0" i="1" u="none" strike="noStrike" cap="none" spc="0" normalizeH="0" baseline="0" dirty="0">
              <a:ln>
                <a:noFill/>
              </a:ln>
              <a:solidFill>
                <a:srgbClr val="000000"/>
              </a:solidFill>
              <a:effectLst/>
              <a:uFillTx/>
              <a:latin typeface="+mn-lt"/>
              <a:ea typeface="+mn-ea"/>
              <a:cs typeface="+mn-cs"/>
              <a:sym typeface="Calibri"/>
            </a:endParaRPr>
          </a:p>
        </p:txBody>
      </p:sp>
      <p:sp>
        <p:nvSpPr>
          <p:cNvPr id="10" name="Rectangle 9">
            <a:extLst>
              <a:ext uri="{FF2B5EF4-FFF2-40B4-BE49-F238E27FC236}">
                <a16:creationId xmlns:a16="http://schemas.microsoft.com/office/drawing/2014/main" id="{A1C2922A-9622-4E2D-BC7F-6D417C902121}"/>
              </a:ext>
            </a:extLst>
          </p:cNvPr>
          <p:cNvSpPr/>
          <p:nvPr/>
        </p:nvSpPr>
        <p:spPr>
          <a:xfrm>
            <a:off x="9213285" y="2976325"/>
            <a:ext cx="2378736" cy="1092945"/>
          </a:xfrm>
          <a:prstGeom prst="rect">
            <a:avLst/>
          </a:prstGeom>
          <a:solidFill>
            <a:srgbClr val="FFFFFF"/>
          </a:solidFill>
          <a:ln w="3175" cap="flat">
            <a:solidFill>
              <a:schemeClr val="accent1"/>
            </a:solidFill>
            <a:prstDash val="lgDash"/>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1" name="TextBox 10">
            <a:extLst>
              <a:ext uri="{FF2B5EF4-FFF2-40B4-BE49-F238E27FC236}">
                <a16:creationId xmlns:a16="http://schemas.microsoft.com/office/drawing/2014/main" id="{03F6B7E9-A91A-417C-9DB6-EFB7C61A2A06}"/>
              </a:ext>
            </a:extLst>
          </p:cNvPr>
          <p:cNvSpPr txBox="1"/>
          <p:nvPr/>
        </p:nvSpPr>
        <p:spPr>
          <a:xfrm>
            <a:off x="9374067" y="2981868"/>
            <a:ext cx="99132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1" u="none" strike="noStrike" cap="none" spc="0" normalizeH="0" baseline="0" dirty="0" err="1">
                <a:ln>
                  <a:noFill/>
                </a:ln>
                <a:solidFill>
                  <a:srgbClr val="000000"/>
                </a:solidFill>
                <a:effectLst/>
                <a:uFillTx/>
                <a:latin typeface="+mn-lt"/>
                <a:ea typeface="+mn-ea"/>
                <a:cs typeface="+mn-cs"/>
                <a:sym typeface="Calibri"/>
              </a:rPr>
              <a:t>Service_Z</a:t>
            </a:r>
            <a:endParaRPr kumimoji="0" lang="en-US" sz="1800" b="0" i="1" u="none" strike="noStrike" cap="none" spc="0" normalizeH="0" baseline="0" dirty="0">
              <a:ln>
                <a:noFill/>
              </a:ln>
              <a:solidFill>
                <a:srgbClr val="000000"/>
              </a:solidFill>
              <a:effectLst/>
              <a:uFillTx/>
              <a:latin typeface="+mn-lt"/>
              <a:ea typeface="+mn-ea"/>
              <a:cs typeface="+mn-cs"/>
              <a:sym typeface="Calibri"/>
            </a:endParaRPr>
          </a:p>
        </p:txBody>
      </p:sp>
      <p:cxnSp>
        <p:nvCxnSpPr>
          <p:cNvPr id="12" name="Straight Arrow Connector 11">
            <a:extLst>
              <a:ext uri="{FF2B5EF4-FFF2-40B4-BE49-F238E27FC236}">
                <a16:creationId xmlns:a16="http://schemas.microsoft.com/office/drawing/2014/main" id="{6EB80F73-DFB5-403F-8DF7-E4AA6DEC1DC0}"/>
              </a:ext>
            </a:extLst>
          </p:cNvPr>
          <p:cNvCxnSpPr>
            <a:cxnSpLocks/>
          </p:cNvCxnSpPr>
          <p:nvPr/>
        </p:nvCxnSpPr>
        <p:spPr>
          <a:xfrm>
            <a:off x="10638176" y="2220914"/>
            <a:ext cx="0" cy="1287321"/>
          </a:xfrm>
          <a:prstGeom prst="straightConnector1">
            <a:avLst/>
          </a:prstGeom>
          <a:solidFill>
            <a:schemeClr val="accent5"/>
          </a:solidFill>
          <a:ln>
            <a:solidFill>
              <a:schemeClr val="accent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cxnSp>
      <p:sp>
        <p:nvSpPr>
          <p:cNvPr id="13" name="TextBox 12">
            <a:extLst>
              <a:ext uri="{FF2B5EF4-FFF2-40B4-BE49-F238E27FC236}">
                <a16:creationId xmlns:a16="http://schemas.microsoft.com/office/drawing/2014/main" id="{F75F7E53-69F0-43BF-A3CB-EAC5BD2EC682}"/>
              </a:ext>
            </a:extLst>
          </p:cNvPr>
          <p:cNvSpPr txBox="1"/>
          <p:nvPr/>
        </p:nvSpPr>
        <p:spPr>
          <a:xfrm>
            <a:off x="1221098" y="982060"/>
            <a:ext cx="3501919"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1" i="1" u="none" strike="noStrike" cap="none" spc="0" normalizeH="0" baseline="0" dirty="0">
                <a:ln>
                  <a:noFill/>
                </a:ln>
                <a:solidFill>
                  <a:srgbClr val="000000"/>
                </a:solidFill>
                <a:effectLst/>
                <a:uFillTx/>
                <a:latin typeface="+mn-lt"/>
                <a:ea typeface="+mn-ea"/>
                <a:cs typeface="+mn-cs"/>
                <a:sym typeface="Calibri"/>
              </a:rPr>
              <a:t>Service Used as a Network Function</a:t>
            </a:r>
          </a:p>
        </p:txBody>
      </p:sp>
      <p:sp>
        <p:nvSpPr>
          <p:cNvPr id="14" name="TextBox 13">
            <a:extLst>
              <a:ext uri="{FF2B5EF4-FFF2-40B4-BE49-F238E27FC236}">
                <a16:creationId xmlns:a16="http://schemas.microsoft.com/office/drawing/2014/main" id="{3700DEF4-D86B-41E1-81A7-82D73499FC04}"/>
              </a:ext>
            </a:extLst>
          </p:cNvPr>
          <p:cNvSpPr txBox="1"/>
          <p:nvPr/>
        </p:nvSpPr>
        <p:spPr>
          <a:xfrm>
            <a:off x="6711918" y="981192"/>
            <a:ext cx="4933400"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1" i="1" u="none" strike="noStrike" cap="none" spc="0" normalizeH="0" baseline="0" dirty="0">
                <a:ln>
                  <a:noFill/>
                </a:ln>
                <a:solidFill>
                  <a:srgbClr val="000000"/>
                </a:solidFill>
                <a:effectLst/>
                <a:uFillTx/>
                <a:latin typeface="+mn-lt"/>
                <a:ea typeface="+mn-ea"/>
                <a:cs typeface="+mn-cs"/>
                <a:sym typeface="Calibri"/>
              </a:rPr>
              <a:t>Allotment of a Service Used as a Network Function</a:t>
            </a:r>
          </a:p>
        </p:txBody>
      </p:sp>
      <p:cxnSp>
        <p:nvCxnSpPr>
          <p:cNvPr id="15" name="Straight Connector 14">
            <a:extLst>
              <a:ext uri="{FF2B5EF4-FFF2-40B4-BE49-F238E27FC236}">
                <a16:creationId xmlns:a16="http://schemas.microsoft.com/office/drawing/2014/main" id="{554F60D7-7AEE-46CA-B1B5-D0DFE5AAD609}"/>
              </a:ext>
            </a:extLst>
          </p:cNvPr>
          <p:cNvCxnSpPr>
            <a:cxnSpLocks/>
          </p:cNvCxnSpPr>
          <p:nvPr/>
        </p:nvCxnSpPr>
        <p:spPr>
          <a:xfrm>
            <a:off x="5701655" y="2976325"/>
            <a:ext cx="0" cy="3175093"/>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6" name="TextBox 15">
            <a:extLst>
              <a:ext uri="{FF2B5EF4-FFF2-40B4-BE49-F238E27FC236}">
                <a16:creationId xmlns:a16="http://schemas.microsoft.com/office/drawing/2014/main" id="{BB3087C6-55A9-4C73-990A-47946E6C3ED7}"/>
              </a:ext>
            </a:extLst>
          </p:cNvPr>
          <p:cNvSpPr txBox="1"/>
          <p:nvPr/>
        </p:nvSpPr>
        <p:spPr>
          <a:xfrm>
            <a:off x="199628" y="4554631"/>
            <a:ext cx="5344915" cy="124649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1500" b="0" i="0" u="none" strike="noStrike" cap="none" spc="0" normalizeH="0" baseline="0" dirty="0">
                <a:ln>
                  <a:noFill/>
                </a:ln>
                <a:solidFill>
                  <a:srgbClr val="000000"/>
                </a:solidFill>
                <a:effectLst/>
                <a:uFillTx/>
                <a:latin typeface="+mn-lt"/>
                <a:ea typeface="+mn-ea"/>
                <a:cs typeface="+mn-cs"/>
                <a:sym typeface="Calibri"/>
              </a:rPr>
              <a:t>In this case, an instance of </a:t>
            </a:r>
            <a:r>
              <a:rPr kumimoji="0" lang="en-US" sz="1500" b="0" i="0" u="none" strike="noStrike" cap="none" spc="0" normalizeH="0" baseline="0" dirty="0" err="1">
                <a:ln>
                  <a:noFill/>
                </a:ln>
                <a:solidFill>
                  <a:srgbClr val="000000"/>
                </a:solidFill>
                <a:effectLst/>
                <a:uFillTx/>
                <a:latin typeface="+mn-lt"/>
                <a:ea typeface="+mn-ea"/>
                <a:cs typeface="+mn-cs"/>
                <a:sym typeface="Calibri"/>
              </a:rPr>
              <a:t>Service_A</a:t>
            </a:r>
            <a:r>
              <a:rPr kumimoji="0" lang="en-US" sz="1500" b="0" i="0" u="none" strike="noStrike" cap="none" spc="0" normalizeH="0" baseline="0" dirty="0">
                <a:ln>
                  <a:noFill/>
                </a:ln>
                <a:solidFill>
                  <a:srgbClr val="000000"/>
                </a:solidFill>
                <a:effectLst/>
                <a:uFillTx/>
                <a:latin typeface="+mn-lt"/>
                <a:ea typeface="+mn-ea"/>
                <a:cs typeface="+mn-cs"/>
                <a:sym typeface="Calibri"/>
              </a:rPr>
              <a:t> consumes an entire instance of </a:t>
            </a:r>
            <a:r>
              <a:rPr kumimoji="0" lang="en-US" sz="1500" b="0" i="0" u="none" strike="noStrike" cap="none" spc="0" normalizeH="0" baseline="0" dirty="0" err="1">
                <a:ln>
                  <a:noFill/>
                </a:ln>
                <a:solidFill>
                  <a:srgbClr val="000000"/>
                </a:solidFill>
                <a:effectLst/>
                <a:uFillTx/>
                <a:latin typeface="+mn-lt"/>
                <a:ea typeface="+mn-ea"/>
                <a:cs typeface="+mn-cs"/>
                <a:sym typeface="Calibri"/>
              </a:rPr>
              <a:t>Service_X</a:t>
            </a:r>
            <a:r>
              <a:rPr kumimoji="0" lang="en-US" sz="1500" b="0" i="0" u="none" strike="noStrike" cap="none" spc="0" normalizeH="0" baseline="0" dirty="0">
                <a:ln>
                  <a:noFill/>
                </a:ln>
                <a:solidFill>
                  <a:srgbClr val="000000"/>
                </a:solidFill>
                <a:effectLst/>
                <a:uFillTx/>
                <a:latin typeface="+mn-lt"/>
                <a:ea typeface="+mn-ea"/>
                <a:cs typeface="+mn-cs"/>
                <a:sym typeface="Calibri"/>
              </a:rPr>
              <a:t>.  Instances of </a:t>
            </a:r>
            <a:r>
              <a:rPr lang="en-US" sz="1500" dirty="0"/>
              <a:t>VNFs A1, A2, </a:t>
            </a:r>
            <a:r>
              <a:rPr lang="en-US" sz="1500" dirty="0" err="1"/>
              <a:t>etc</a:t>
            </a:r>
            <a:r>
              <a:rPr lang="en-US" sz="1500" dirty="0"/>
              <a:t> are chained with instances of VNFs X1 and X2 directly.</a:t>
            </a: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1500" b="0" i="0" u="none" strike="noStrike" cap="none" spc="0" normalizeH="0" baseline="0" dirty="0" err="1">
                <a:ln>
                  <a:noFill/>
                </a:ln>
                <a:solidFill>
                  <a:srgbClr val="000000"/>
                </a:solidFill>
                <a:effectLst/>
                <a:uFillTx/>
                <a:latin typeface="+mn-lt"/>
                <a:ea typeface="+mn-ea"/>
                <a:cs typeface="+mn-cs"/>
                <a:sym typeface="Calibri"/>
              </a:rPr>
              <a:t>Service_A</a:t>
            </a:r>
            <a:r>
              <a:rPr kumimoji="0" lang="en-US" sz="1500" b="0" i="0" u="none" strike="noStrike" cap="none" spc="0" normalizeH="0" baseline="0" dirty="0">
                <a:ln>
                  <a:noFill/>
                </a:ln>
                <a:solidFill>
                  <a:srgbClr val="000000"/>
                </a:solidFill>
                <a:effectLst/>
                <a:uFillTx/>
                <a:latin typeface="+mn-lt"/>
                <a:ea typeface="+mn-ea"/>
                <a:cs typeface="+mn-cs"/>
                <a:sym typeface="Calibri"/>
              </a:rPr>
              <a:t> instantiation results in instantiation of </a:t>
            </a:r>
            <a:r>
              <a:rPr kumimoji="0" lang="en-US" sz="1500" b="0" i="0" u="none" strike="noStrike" cap="none" spc="0" normalizeH="0" baseline="0" dirty="0" err="1">
                <a:ln>
                  <a:noFill/>
                </a:ln>
                <a:solidFill>
                  <a:srgbClr val="000000"/>
                </a:solidFill>
                <a:effectLst/>
                <a:uFillTx/>
                <a:latin typeface="+mn-lt"/>
                <a:ea typeface="+mn-ea"/>
                <a:cs typeface="+mn-cs"/>
                <a:sym typeface="Calibri"/>
              </a:rPr>
              <a:t>Service_X</a:t>
            </a:r>
            <a:r>
              <a:rPr kumimoji="0" lang="en-US" sz="1500" b="0" i="0" u="none" strike="noStrike" cap="none" spc="0" normalizeH="0" baseline="0" dirty="0">
                <a:ln>
                  <a:noFill/>
                </a:ln>
                <a:solidFill>
                  <a:srgbClr val="000000"/>
                </a:solidFill>
                <a:effectLst/>
                <a:uFillTx/>
                <a:latin typeface="+mn-lt"/>
                <a:ea typeface="+mn-ea"/>
                <a:cs typeface="+mn-cs"/>
                <a:sym typeface="Calibri"/>
              </a:rPr>
              <a:t> in the same manner as if </a:t>
            </a:r>
            <a:r>
              <a:rPr kumimoji="0" lang="en-US" sz="1500" b="0" i="0" u="none" strike="noStrike" cap="none" spc="0" normalizeH="0" baseline="0" dirty="0" err="1">
                <a:ln>
                  <a:noFill/>
                </a:ln>
                <a:solidFill>
                  <a:srgbClr val="000000"/>
                </a:solidFill>
                <a:effectLst/>
                <a:uFillTx/>
                <a:latin typeface="+mn-lt"/>
                <a:ea typeface="+mn-ea"/>
                <a:cs typeface="+mn-cs"/>
                <a:sym typeface="Calibri"/>
              </a:rPr>
              <a:t>Service_X</a:t>
            </a:r>
            <a:r>
              <a:rPr kumimoji="0" lang="en-US" sz="1500" b="0" i="0" u="none" strike="noStrike" cap="none" spc="0" normalizeH="0" baseline="0" dirty="0">
                <a:ln>
                  <a:noFill/>
                </a:ln>
                <a:solidFill>
                  <a:srgbClr val="000000"/>
                </a:solidFill>
                <a:effectLst/>
                <a:uFillTx/>
                <a:latin typeface="+mn-lt"/>
                <a:ea typeface="+mn-ea"/>
                <a:cs typeface="+mn-cs"/>
                <a:sym typeface="Calibri"/>
              </a:rPr>
              <a:t> were instantiated through VID</a:t>
            </a:r>
          </a:p>
        </p:txBody>
      </p:sp>
      <p:grpSp>
        <p:nvGrpSpPr>
          <p:cNvPr id="17" name="Group 16">
            <a:extLst>
              <a:ext uri="{FF2B5EF4-FFF2-40B4-BE49-F238E27FC236}">
                <a16:creationId xmlns:a16="http://schemas.microsoft.com/office/drawing/2014/main" id="{44E40BE8-5F07-4914-87E0-3A91F8012A58}"/>
              </a:ext>
            </a:extLst>
          </p:cNvPr>
          <p:cNvGrpSpPr/>
          <p:nvPr/>
        </p:nvGrpSpPr>
        <p:grpSpPr>
          <a:xfrm>
            <a:off x="1177201" y="1891560"/>
            <a:ext cx="817754" cy="369330"/>
            <a:chOff x="553843" y="3093203"/>
            <a:chExt cx="817754" cy="369330"/>
          </a:xfrm>
        </p:grpSpPr>
        <p:sp>
          <p:nvSpPr>
            <p:cNvPr id="18" name="Oval 17">
              <a:extLst>
                <a:ext uri="{FF2B5EF4-FFF2-40B4-BE49-F238E27FC236}">
                  <a16:creationId xmlns:a16="http://schemas.microsoft.com/office/drawing/2014/main" id="{385C3E28-B8AB-409E-9BB9-6409E25A9143}"/>
                </a:ext>
              </a:extLst>
            </p:cNvPr>
            <p:cNvSpPr/>
            <p:nvPr/>
          </p:nvSpPr>
          <p:spPr>
            <a:xfrm>
              <a:off x="553843" y="3093203"/>
              <a:ext cx="817754" cy="369330"/>
            </a:xfrm>
            <a:prstGeom prst="ellipse">
              <a:avLst/>
            </a:prstGeom>
            <a:solidFill>
              <a:srgbClr val="002060"/>
            </a:solidFill>
            <a:ln w="25400" cap="flat">
              <a:solidFill>
                <a:srgbClr val="00206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19" name="TextBox 18">
              <a:extLst>
                <a:ext uri="{FF2B5EF4-FFF2-40B4-BE49-F238E27FC236}">
                  <a16:creationId xmlns:a16="http://schemas.microsoft.com/office/drawing/2014/main" id="{1A40D233-4476-422E-9C15-C5391181454E}"/>
                </a:ext>
              </a:extLst>
            </p:cNvPr>
            <p:cNvSpPr txBox="1"/>
            <p:nvPr/>
          </p:nvSpPr>
          <p:spPr>
            <a:xfrm>
              <a:off x="609579" y="3108592"/>
              <a:ext cx="706282"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bg1"/>
                  </a:solidFill>
                  <a:effectLst/>
                  <a:uFillTx/>
                  <a:latin typeface="+mn-lt"/>
                  <a:ea typeface="+mn-ea"/>
                  <a:cs typeface="+mn-cs"/>
                  <a:sym typeface="Calibri"/>
                </a:rPr>
                <a:t>VNF A1</a:t>
              </a:r>
            </a:p>
          </p:txBody>
        </p:sp>
      </p:grpSp>
      <p:grpSp>
        <p:nvGrpSpPr>
          <p:cNvPr id="20" name="Group 19">
            <a:extLst>
              <a:ext uri="{FF2B5EF4-FFF2-40B4-BE49-F238E27FC236}">
                <a16:creationId xmlns:a16="http://schemas.microsoft.com/office/drawing/2014/main" id="{DEDC7226-4677-4F6A-8B70-88E66B628719}"/>
              </a:ext>
            </a:extLst>
          </p:cNvPr>
          <p:cNvGrpSpPr/>
          <p:nvPr/>
        </p:nvGrpSpPr>
        <p:grpSpPr>
          <a:xfrm>
            <a:off x="2196794" y="1891560"/>
            <a:ext cx="817754" cy="369330"/>
            <a:chOff x="553843" y="3093203"/>
            <a:chExt cx="817754" cy="369330"/>
          </a:xfrm>
        </p:grpSpPr>
        <p:sp>
          <p:nvSpPr>
            <p:cNvPr id="21" name="Oval 20">
              <a:extLst>
                <a:ext uri="{FF2B5EF4-FFF2-40B4-BE49-F238E27FC236}">
                  <a16:creationId xmlns:a16="http://schemas.microsoft.com/office/drawing/2014/main" id="{6A2A187E-8056-4B00-A545-557A4112108A}"/>
                </a:ext>
              </a:extLst>
            </p:cNvPr>
            <p:cNvSpPr/>
            <p:nvPr/>
          </p:nvSpPr>
          <p:spPr>
            <a:xfrm>
              <a:off x="553843" y="3093203"/>
              <a:ext cx="817754" cy="369330"/>
            </a:xfrm>
            <a:prstGeom prst="ellipse">
              <a:avLst/>
            </a:prstGeom>
            <a:solidFill>
              <a:srgbClr val="002060"/>
            </a:solidFill>
            <a:ln w="25400" cap="flat">
              <a:solidFill>
                <a:srgbClr val="00206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22" name="TextBox 21">
              <a:extLst>
                <a:ext uri="{FF2B5EF4-FFF2-40B4-BE49-F238E27FC236}">
                  <a16:creationId xmlns:a16="http://schemas.microsoft.com/office/drawing/2014/main" id="{DD59A2D4-94C0-4E7F-B455-8C1103D2B07C}"/>
                </a:ext>
              </a:extLst>
            </p:cNvPr>
            <p:cNvSpPr txBox="1"/>
            <p:nvPr/>
          </p:nvSpPr>
          <p:spPr>
            <a:xfrm>
              <a:off x="609579" y="3108592"/>
              <a:ext cx="706282"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bg1"/>
                  </a:solidFill>
                  <a:effectLst/>
                  <a:uFillTx/>
                  <a:latin typeface="+mn-lt"/>
                  <a:ea typeface="+mn-ea"/>
                  <a:cs typeface="+mn-cs"/>
                  <a:sym typeface="Calibri"/>
                </a:rPr>
                <a:t>VNF A2</a:t>
              </a:r>
            </a:p>
          </p:txBody>
        </p:sp>
      </p:grpSp>
      <p:grpSp>
        <p:nvGrpSpPr>
          <p:cNvPr id="23" name="Group 22">
            <a:extLst>
              <a:ext uri="{FF2B5EF4-FFF2-40B4-BE49-F238E27FC236}">
                <a16:creationId xmlns:a16="http://schemas.microsoft.com/office/drawing/2014/main" id="{17B22B3F-7AB2-47FC-9966-5DB0887D904F}"/>
              </a:ext>
            </a:extLst>
          </p:cNvPr>
          <p:cNvGrpSpPr/>
          <p:nvPr/>
        </p:nvGrpSpPr>
        <p:grpSpPr>
          <a:xfrm>
            <a:off x="3240154" y="2031578"/>
            <a:ext cx="350519" cy="45719"/>
            <a:chOff x="3126805" y="2861797"/>
            <a:chExt cx="350519" cy="45719"/>
          </a:xfrm>
          <a:solidFill>
            <a:srgbClr val="002060"/>
          </a:solidFill>
        </p:grpSpPr>
        <p:sp>
          <p:nvSpPr>
            <p:cNvPr id="24" name="Oval 23">
              <a:extLst>
                <a:ext uri="{FF2B5EF4-FFF2-40B4-BE49-F238E27FC236}">
                  <a16:creationId xmlns:a16="http://schemas.microsoft.com/office/drawing/2014/main" id="{AE9F4AD7-968E-4E16-808D-CDBCF35E8C23}"/>
                </a:ext>
              </a:extLst>
            </p:cNvPr>
            <p:cNvSpPr/>
            <p:nvPr/>
          </p:nvSpPr>
          <p:spPr>
            <a:xfrm>
              <a:off x="3126805" y="2861797"/>
              <a:ext cx="45719" cy="45719"/>
            </a:xfrm>
            <a:prstGeom prst="ellipse">
              <a:avLst/>
            </a:prstGeom>
            <a:grpFill/>
            <a:ln w="25400" cap="flat">
              <a:solidFill>
                <a:srgbClr val="00206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5" name="Oval 24">
              <a:extLst>
                <a:ext uri="{FF2B5EF4-FFF2-40B4-BE49-F238E27FC236}">
                  <a16:creationId xmlns:a16="http://schemas.microsoft.com/office/drawing/2014/main" id="{78F5867A-22A3-4861-8679-64C10649A838}"/>
                </a:ext>
              </a:extLst>
            </p:cNvPr>
            <p:cNvSpPr/>
            <p:nvPr/>
          </p:nvSpPr>
          <p:spPr>
            <a:xfrm>
              <a:off x="3279205" y="2861797"/>
              <a:ext cx="45719" cy="45719"/>
            </a:xfrm>
            <a:prstGeom prst="ellipse">
              <a:avLst/>
            </a:prstGeom>
            <a:grpFill/>
            <a:ln w="25400" cap="flat">
              <a:solidFill>
                <a:srgbClr val="00206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6" name="Oval 25">
              <a:extLst>
                <a:ext uri="{FF2B5EF4-FFF2-40B4-BE49-F238E27FC236}">
                  <a16:creationId xmlns:a16="http://schemas.microsoft.com/office/drawing/2014/main" id="{BECDF277-A25C-4FD4-BF55-7E973DBC5C7C}"/>
                </a:ext>
              </a:extLst>
            </p:cNvPr>
            <p:cNvSpPr/>
            <p:nvPr/>
          </p:nvSpPr>
          <p:spPr>
            <a:xfrm>
              <a:off x="3431605" y="2861797"/>
              <a:ext cx="45719" cy="45719"/>
            </a:xfrm>
            <a:prstGeom prst="ellipse">
              <a:avLst/>
            </a:prstGeom>
            <a:grpFill/>
            <a:ln w="25400" cap="flat">
              <a:solidFill>
                <a:srgbClr val="00206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grpSp>
      <p:sp>
        <p:nvSpPr>
          <p:cNvPr id="27" name="Rectangle 26">
            <a:extLst>
              <a:ext uri="{FF2B5EF4-FFF2-40B4-BE49-F238E27FC236}">
                <a16:creationId xmlns:a16="http://schemas.microsoft.com/office/drawing/2014/main" id="{3398A454-9FE4-4BAC-84A9-846FB0B69F0E}"/>
              </a:ext>
            </a:extLst>
          </p:cNvPr>
          <p:cNvSpPr/>
          <p:nvPr/>
        </p:nvSpPr>
        <p:spPr>
          <a:xfrm>
            <a:off x="7550726" y="1453486"/>
            <a:ext cx="3584090" cy="906925"/>
          </a:xfrm>
          <a:prstGeom prst="rect">
            <a:avLst/>
          </a:prstGeom>
          <a:solidFill>
            <a:schemeClr val="bg1"/>
          </a:solidFill>
          <a:ln w="3175" cap="flat">
            <a:solidFill>
              <a:schemeClr val="accent1"/>
            </a:solidFill>
            <a:prstDash val="lgDash"/>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8" name="TextBox 27">
            <a:extLst>
              <a:ext uri="{FF2B5EF4-FFF2-40B4-BE49-F238E27FC236}">
                <a16:creationId xmlns:a16="http://schemas.microsoft.com/office/drawing/2014/main" id="{0F8544F7-FA98-4C8F-9500-0DFB85C26E68}"/>
              </a:ext>
            </a:extLst>
          </p:cNvPr>
          <p:cNvSpPr txBox="1"/>
          <p:nvPr/>
        </p:nvSpPr>
        <p:spPr>
          <a:xfrm>
            <a:off x="7633140" y="1453486"/>
            <a:ext cx="1093112"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0" i="1" u="none" strike="noStrike" cap="none" spc="0" normalizeH="0" baseline="0" dirty="0" err="1">
                <a:ln>
                  <a:noFill/>
                </a:ln>
                <a:solidFill>
                  <a:srgbClr val="000000"/>
                </a:solidFill>
                <a:effectLst/>
                <a:uFillTx/>
                <a:latin typeface="+mn-lt"/>
                <a:ea typeface="+mn-ea"/>
                <a:cs typeface="+mn-cs"/>
                <a:sym typeface="Calibri"/>
              </a:rPr>
              <a:t>Service_B</a:t>
            </a:r>
            <a:endParaRPr kumimoji="0" lang="en-US" sz="1800" b="0" i="1" u="none" strike="noStrike" cap="none" spc="0" normalizeH="0" baseline="0" dirty="0">
              <a:ln>
                <a:noFill/>
              </a:ln>
              <a:solidFill>
                <a:srgbClr val="000000"/>
              </a:solidFill>
              <a:effectLst/>
              <a:uFillTx/>
              <a:latin typeface="+mn-lt"/>
              <a:ea typeface="+mn-ea"/>
              <a:cs typeface="+mn-cs"/>
              <a:sym typeface="Calibri"/>
            </a:endParaRPr>
          </a:p>
        </p:txBody>
      </p:sp>
      <p:grpSp>
        <p:nvGrpSpPr>
          <p:cNvPr id="29" name="Group 28">
            <a:extLst>
              <a:ext uri="{FF2B5EF4-FFF2-40B4-BE49-F238E27FC236}">
                <a16:creationId xmlns:a16="http://schemas.microsoft.com/office/drawing/2014/main" id="{D2C39A06-E4D4-49AE-B541-A37050A6B263}"/>
              </a:ext>
            </a:extLst>
          </p:cNvPr>
          <p:cNvGrpSpPr/>
          <p:nvPr/>
        </p:nvGrpSpPr>
        <p:grpSpPr>
          <a:xfrm>
            <a:off x="7694932" y="1837659"/>
            <a:ext cx="817754" cy="369330"/>
            <a:chOff x="553843" y="3093203"/>
            <a:chExt cx="817754" cy="369330"/>
          </a:xfrm>
        </p:grpSpPr>
        <p:sp>
          <p:nvSpPr>
            <p:cNvPr id="30" name="Oval 29">
              <a:extLst>
                <a:ext uri="{FF2B5EF4-FFF2-40B4-BE49-F238E27FC236}">
                  <a16:creationId xmlns:a16="http://schemas.microsoft.com/office/drawing/2014/main" id="{D9EC7C46-3C70-4CA2-A8CF-75006B48F452}"/>
                </a:ext>
              </a:extLst>
            </p:cNvPr>
            <p:cNvSpPr/>
            <p:nvPr/>
          </p:nvSpPr>
          <p:spPr>
            <a:xfrm>
              <a:off x="553843" y="3093203"/>
              <a:ext cx="817754" cy="369330"/>
            </a:xfrm>
            <a:prstGeom prst="ellipse">
              <a:avLst/>
            </a:prstGeom>
            <a:solidFill>
              <a:srgbClr val="002060"/>
            </a:solidFill>
            <a:ln w="25400" cap="flat">
              <a:solidFill>
                <a:srgbClr val="00206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31" name="TextBox 30">
              <a:extLst>
                <a:ext uri="{FF2B5EF4-FFF2-40B4-BE49-F238E27FC236}">
                  <a16:creationId xmlns:a16="http://schemas.microsoft.com/office/drawing/2014/main" id="{B0C51313-CD8B-4238-A62D-207C54CCB7B8}"/>
                </a:ext>
              </a:extLst>
            </p:cNvPr>
            <p:cNvSpPr txBox="1"/>
            <p:nvPr/>
          </p:nvSpPr>
          <p:spPr>
            <a:xfrm>
              <a:off x="609579" y="3108592"/>
              <a:ext cx="699870"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bg1"/>
                  </a:solidFill>
                  <a:effectLst/>
                  <a:uFillTx/>
                  <a:latin typeface="+mn-lt"/>
                  <a:ea typeface="+mn-ea"/>
                  <a:cs typeface="+mn-cs"/>
                  <a:sym typeface="Calibri"/>
                </a:rPr>
                <a:t>VNF B1</a:t>
              </a:r>
            </a:p>
          </p:txBody>
        </p:sp>
      </p:grpSp>
      <p:grpSp>
        <p:nvGrpSpPr>
          <p:cNvPr id="32" name="Group 31">
            <a:extLst>
              <a:ext uri="{FF2B5EF4-FFF2-40B4-BE49-F238E27FC236}">
                <a16:creationId xmlns:a16="http://schemas.microsoft.com/office/drawing/2014/main" id="{17CD5991-0410-4DB9-9EAA-AC369A86E88F}"/>
              </a:ext>
            </a:extLst>
          </p:cNvPr>
          <p:cNvGrpSpPr/>
          <p:nvPr/>
        </p:nvGrpSpPr>
        <p:grpSpPr>
          <a:xfrm>
            <a:off x="8714525" y="1837659"/>
            <a:ext cx="817754" cy="369330"/>
            <a:chOff x="553843" y="3093203"/>
            <a:chExt cx="817754" cy="369330"/>
          </a:xfrm>
        </p:grpSpPr>
        <p:sp>
          <p:nvSpPr>
            <p:cNvPr id="33" name="Oval 32">
              <a:extLst>
                <a:ext uri="{FF2B5EF4-FFF2-40B4-BE49-F238E27FC236}">
                  <a16:creationId xmlns:a16="http://schemas.microsoft.com/office/drawing/2014/main" id="{1656A612-D5D5-4237-88E6-BA13612B1EC6}"/>
                </a:ext>
              </a:extLst>
            </p:cNvPr>
            <p:cNvSpPr/>
            <p:nvPr/>
          </p:nvSpPr>
          <p:spPr>
            <a:xfrm>
              <a:off x="553843" y="3093203"/>
              <a:ext cx="817754" cy="369330"/>
            </a:xfrm>
            <a:prstGeom prst="ellipse">
              <a:avLst/>
            </a:prstGeom>
            <a:solidFill>
              <a:srgbClr val="002060"/>
            </a:solidFill>
            <a:ln w="25400" cap="flat">
              <a:solidFill>
                <a:srgbClr val="00206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34" name="TextBox 33">
              <a:extLst>
                <a:ext uri="{FF2B5EF4-FFF2-40B4-BE49-F238E27FC236}">
                  <a16:creationId xmlns:a16="http://schemas.microsoft.com/office/drawing/2014/main" id="{8342FCB5-3B1E-4292-91AD-E29E4498B8E2}"/>
                </a:ext>
              </a:extLst>
            </p:cNvPr>
            <p:cNvSpPr txBox="1"/>
            <p:nvPr/>
          </p:nvSpPr>
          <p:spPr>
            <a:xfrm>
              <a:off x="609579" y="3108592"/>
              <a:ext cx="699870"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bg1"/>
                  </a:solidFill>
                  <a:effectLst/>
                  <a:uFillTx/>
                  <a:latin typeface="+mn-lt"/>
                  <a:ea typeface="+mn-ea"/>
                  <a:cs typeface="+mn-cs"/>
                  <a:sym typeface="Calibri"/>
                </a:rPr>
                <a:t>VNF B2</a:t>
              </a:r>
            </a:p>
          </p:txBody>
        </p:sp>
      </p:grpSp>
      <p:grpSp>
        <p:nvGrpSpPr>
          <p:cNvPr id="35" name="Group 34">
            <a:extLst>
              <a:ext uri="{FF2B5EF4-FFF2-40B4-BE49-F238E27FC236}">
                <a16:creationId xmlns:a16="http://schemas.microsoft.com/office/drawing/2014/main" id="{8CA02754-E1E2-4C60-8EB9-2530345E5493}"/>
              </a:ext>
            </a:extLst>
          </p:cNvPr>
          <p:cNvGrpSpPr/>
          <p:nvPr/>
        </p:nvGrpSpPr>
        <p:grpSpPr>
          <a:xfrm>
            <a:off x="9757885" y="1977677"/>
            <a:ext cx="350519" cy="45719"/>
            <a:chOff x="3126805" y="2861797"/>
            <a:chExt cx="350519" cy="45719"/>
          </a:xfrm>
          <a:solidFill>
            <a:srgbClr val="002060"/>
          </a:solidFill>
        </p:grpSpPr>
        <p:sp>
          <p:nvSpPr>
            <p:cNvPr id="36" name="Oval 35">
              <a:extLst>
                <a:ext uri="{FF2B5EF4-FFF2-40B4-BE49-F238E27FC236}">
                  <a16:creationId xmlns:a16="http://schemas.microsoft.com/office/drawing/2014/main" id="{D1C2D5DE-CF5E-42D1-8AA4-B4519E3C7525}"/>
                </a:ext>
              </a:extLst>
            </p:cNvPr>
            <p:cNvSpPr/>
            <p:nvPr/>
          </p:nvSpPr>
          <p:spPr>
            <a:xfrm>
              <a:off x="3126805" y="2861797"/>
              <a:ext cx="45719" cy="45719"/>
            </a:xfrm>
            <a:prstGeom prst="ellipse">
              <a:avLst/>
            </a:prstGeom>
            <a:grpFill/>
            <a:ln w="25400" cap="flat">
              <a:solidFill>
                <a:srgbClr val="00206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37" name="Oval 36">
              <a:extLst>
                <a:ext uri="{FF2B5EF4-FFF2-40B4-BE49-F238E27FC236}">
                  <a16:creationId xmlns:a16="http://schemas.microsoft.com/office/drawing/2014/main" id="{24F72F12-58AC-4364-8AC6-6BF638612A56}"/>
                </a:ext>
              </a:extLst>
            </p:cNvPr>
            <p:cNvSpPr/>
            <p:nvPr/>
          </p:nvSpPr>
          <p:spPr>
            <a:xfrm>
              <a:off x="3279205" y="2861797"/>
              <a:ext cx="45719" cy="45719"/>
            </a:xfrm>
            <a:prstGeom prst="ellipse">
              <a:avLst/>
            </a:prstGeom>
            <a:grpFill/>
            <a:ln w="25400" cap="flat">
              <a:solidFill>
                <a:srgbClr val="00206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38" name="Oval 37">
              <a:extLst>
                <a:ext uri="{FF2B5EF4-FFF2-40B4-BE49-F238E27FC236}">
                  <a16:creationId xmlns:a16="http://schemas.microsoft.com/office/drawing/2014/main" id="{4EFE505A-88D8-4351-BA60-9950221DCABD}"/>
                </a:ext>
              </a:extLst>
            </p:cNvPr>
            <p:cNvSpPr/>
            <p:nvPr/>
          </p:nvSpPr>
          <p:spPr>
            <a:xfrm>
              <a:off x="3431605" y="2861797"/>
              <a:ext cx="45719" cy="45719"/>
            </a:xfrm>
            <a:prstGeom prst="ellipse">
              <a:avLst/>
            </a:prstGeom>
            <a:grpFill/>
            <a:ln w="25400" cap="flat">
              <a:solidFill>
                <a:srgbClr val="00206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grpSp>
      <p:grpSp>
        <p:nvGrpSpPr>
          <p:cNvPr id="39" name="Group 38">
            <a:extLst>
              <a:ext uri="{FF2B5EF4-FFF2-40B4-BE49-F238E27FC236}">
                <a16:creationId xmlns:a16="http://schemas.microsoft.com/office/drawing/2014/main" id="{2118F35F-7C89-4059-B7D3-AA9956CBF06F}"/>
              </a:ext>
            </a:extLst>
          </p:cNvPr>
          <p:cNvGrpSpPr/>
          <p:nvPr/>
        </p:nvGrpSpPr>
        <p:grpSpPr>
          <a:xfrm>
            <a:off x="3371861" y="3512918"/>
            <a:ext cx="817754" cy="369330"/>
            <a:chOff x="553843" y="3093203"/>
            <a:chExt cx="817754" cy="369330"/>
          </a:xfrm>
        </p:grpSpPr>
        <p:sp>
          <p:nvSpPr>
            <p:cNvPr id="40" name="Oval 39">
              <a:extLst>
                <a:ext uri="{FF2B5EF4-FFF2-40B4-BE49-F238E27FC236}">
                  <a16:creationId xmlns:a16="http://schemas.microsoft.com/office/drawing/2014/main" id="{6CE8CCCF-F57A-4243-8542-1AC97DFF71A9}"/>
                </a:ext>
              </a:extLst>
            </p:cNvPr>
            <p:cNvSpPr/>
            <p:nvPr/>
          </p:nvSpPr>
          <p:spPr>
            <a:xfrm>
              <a:off x="553843" y="3093203"/>
              <a:ext cx="817754" cy="369330"/>
            </a:xfrm>
            <a:prstGeom prst="ellipse">
              <a:avLst/>
            </a:prstGeom>
            <a:solidFill>
              <a:srgbClr val="002060"/>
            </a:solidFill>
            <a:ln w="25400" cap="flat">
              <a:solidFill>
                <a:srgbClr val="00206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41" name="TextBox 40">
              <a:extLst>
                <a:ext uri="{FF2B5EF4-FFF2-40B4-BE49-F238E27FC236}">
                  <a16:creationId xmlns:a16="http://schemas.microsoft.com/office/drawing/2014/main" id="{66F69F88-3CF7-41AC-944F-72D4A2EA500C}"/>
                </a:ext>
              </a:extLst>
            </p:cNvPr>
            <p:cNvSpPr txBox="1"/>
            <p:nvPr/>
          </p:nvSpPr>
          <p:spPr>
            <a:xfrm>
              <a:off x="609579" y="3108592"/>
              <a:ext cx="693458"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bg1"/>
                  </a:solidFill>
                  <a:effectLst/>
                  <a:uFillTx/>
                  <a:latin typeface="+mn-lt"/>
                  <a:ea typeface="+mn-ea"/>
                  <a:cs typeface="+mn-cs"/>
                  <a:sym typeface="Calibri"/>
                </a:rPr>
                <a:t>VNF X1</a:t>
              </a:r>
            </a:p>
          </p:txBody>
        </p:sp>
      </p:grpSp>
      <p:grpSp>
        <p:nvGrpSpPr>
          <p:cNvPr id="42" name="Group 41">
            <a:extLst>
              <a:ext uri="{FF2B5EF4-FFF2-40B4-BE49-F238E27FC236}">
                <a16:creationId xmlns:a16="http://schemas.microsoft.com/office/drawing/2014/main" id="{D21AC864-4C16-43C6-BF73-CB7D371478C0}"/>
              </a:ext>
            </a:extLst>
          </p:cNvPr>
          <p:cNvGrpSpPr/>
          <p:nvPr/>
        </p:nvGrpSpPr>
        <p:grpSpPr>
          <a:xfrm>
            <a:off x="4391454" y="3512918"/>
            <a:ext cx="817754" cy="369330"/>
            <a:chOff x="553843" y="3093203"/>
            <a:chExt cx="817754" cy="369330"/>
          </a:xfrm>
        </p:grpSpPr>
        <p:sp>
          <p:nvSpPr>
            <p:cNvPr id="43" name="Oval 42">
              <a:extLst>
                <a:ext uri="{FF2B5EF4-FFF2-40B4-BE49-F238E27FC236}">
                  <a16:creationId xmlns:a16="http://schemas.microsoft.com/office/drawing/2014/main" id="{4400FF81-BFF9-4453-AEA0-498944407D0C}"/>
                </a:ext>
              </a:extLst>
            </p:cNvPr>
            <p:cNvSpPr/>
            <p:nvPr/>
          </p:nvSpPr>
          <p:spPr>
            <a:xfrm>
              <a:off x="553843" y="3093203"/>
              <a:ext cx="817754" cy="369330"/>
            </a:xfrm>
            <a:prstGeom prst="ellipse">
              <a:avLst/>
            </a:prstGeom>
            <a:solidFill>
              <a:srgbClr val="002060"/>
            </a:solidFill>
            <a:ln w="25400" cap="flat">
              <a:solidFill>
                <a:srgbClr val="00206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44" name="TextBox 43">
              <a:extLst>
                <a:ext uri="{FF2B5EF4-FFF2-40B4-BE49-F238E27FC236}">
                  <a16:creationId xmlns:a16="http://schemas.microsoft.com/office/drawing/2014/main" id="{1E73047C-29D2-4AFB-B59B-2C5209EDF376}"/>
                </a:ext>
              </a:extLst>
            </p:cNvPr>
            <p:cNvSpPr txBox="1"/>
            <p:nvPr/>
          </p:nvSpPr>
          <p:spPr>
            <a:xfrm>
              <a:off x="609579" y="3108592"/>
              <a:ext cx="693458"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bg1"/>
                  </a:solidFill>
                  <a:effectLst/>
                  <a:uFillTx/>
                  <a:latin typeface="+mn-lt"/>
                  <a:ea typeface="+mn-ea"/>
                  <a:cs typeface="+mn-cs"/>
                  <a:sym typeface="Calibri"/>
                </a:rPr>
                <a:t>VNF X2</a:t>
              </a:r>
            </a:p>
          </p:txBody>
        </p:sp>
      </p:grpSp>
      <p:grpSp>
        <p:nvGrpSpPr>
          <p:cNvPr id="45" name="Group 44">
            <a:extLst>
              <a:ext uri="{FF2B5EF4-FFF2-40B4-BE49-F238E27FC236}">
                <a16:creationId xmlns:a16="http://schemas.microsoft.com/office/drawing/2014/main" id="{6D09D152-7CE0-40F8-A903-78B9DF904E9B}"/>
              </a:ext>
            </a:extLst>
          </p:cNvPr>
          <p:cNvGrpSpPr/>
          <p:nvPr/>
        </p:nvGrpSpPr>
        <p:grpSpPr>
          <a:xfrm>
            <a:off x="9561925" y="3636079"/>
            <a:ext cx="817754" cy="381651"/>
            <a:chOff x="553843" y="3093203"/>
            <a:chExt cx="817754" cy="381651"/>
          </a:xfrm>
        </p:grpSpPr>
        <p:sp>
          <p:nvSpPr>
            <p:cNvPr id="46" name="Oval 45">
              <a:extLst>
                <a:ext uri="{FF2B5EF4-FFF2-40B4-BE49-F238E27FC236}">
                  <a16:creationId xmlns:a16="http://schemas.microsoft.com/office/drawing/2014/main" id="{D6D2365E-E613-481B-93D2-CF94CBBE7EBB}"/>
                </a:ext>
              </a:extLst>
            </p:cNvPr>
            <p:cNvSpPr/>
            <p:nvPr/>
          </p:nvSpPr>
          <p:spPr>
            <a:xfrm>
              <a:off x="553843" y="3093203"/>
              <a:ext cx="817754" cy="369330"/>
            </a:xfrm>
            <a:prstGeom prst="ellipse">
              <a:avLst/>
            </a:prstGeom>
            <a:solidFill>
              <a:srgbClr val="002060"/>
            </a:solidFill>
            <a:ln w="25400" cap="flat">
              <a:solidFill>
                <a:srgbClr val="00206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47" name="TextBox 46">
              <a:extLst>
                <a:ext uri="{FF2B5EF4-FFF2-40B4-BE49-F238E27FC236}">
                  <a16:creationId xmlns:a16="http://schemas.microsoft.com/office/drawing/2014/main" id="{09349540-9EA8-44BF-9194-E8DA766CC7F7}"/>
                </a:ext>
              </a:extLst>
            </p:cNvPr>
            <p:cNvSpPr txBox="1"/>
            <p:nvPr/>
          </p:nvSpPr>
          <p:spPr>
            <a:xfrm>
              <a:off x="609579" y="3136302"/>
              <a:ext cx="683840"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bg1"/>
                  </a:solidFill>
                  <a:effectLst/>
                  <a:uFillTx/>
                  <a:latin typeface="+mn-lt"/>
                  <a:ea typeface="+mn-ea"/>
                  <a:cs typeface="+mn-cs"/>
                  <a:sym typeface="Calibri"/>
                </a:rPr>
                <a:t>VNF Z1</a:t>
              </a:r>
            </a:p>
          </p:txBody>
        </p:sp>
      </p:grpSp>
      <p:grpSp>
        <p:nvGrpSpPr>
          <p:cNvPr id="48" name="Group 47">
            <a:extLst>
              <a:ext uri="{FF2B5EF4-FFF2-40B4-BE49-F238E27FC236}">
                <a16:creationId xmlns:a16="http://schemas.microsoft.com/office/drawing/2014/main" id="{5E99A923-1993-498C-A20D-9534FBC2ECAB}"/>
              </a:ext>
            </a:extLst>
          </p:cNvPr>
          <p:cNvGrpSpPr/>
          <p:nvPr/>
        </p:nvGrpSpPr>
        <p:grpSpPr>
          <a:xfrm>
            <a:off x="10581518" y="3636079"/>
            <a:ext cx="817754" cy="381651"/>
            <a:chOff x="553843" y="3093203"/>
            <a:chExt cx="817754" cy="381651"/>
          </a:xfrm>
        </p:grpSpPr>
        <p:sp>
          <p:nvSpPr>
            <p:cNvPr id="49" name="Oval 48">
              <a:extLst>
                <a:ext uri="{FF2B5EF4-FFF2-40B4-BE49-F238E27FC236}">
                  <a16:creationId xmlns:a16="http://schemas.microsoft.com/office/drawing/2014/main" id="{1781E2FE-1542-47B9-B55B-790AE7C67681}"/>
                </a:ext>
              </a:extLst>
            </p:cNvPr>
            <p:cNvSpPr/>
            <p:nvPr/>
          </p:nvSpPr>
          <p:spPr>
            <a:xfrm>
              <a:off x="553843" y="3093203"/>
              <a:ext cx="817754" cy="369330"/>
            </a:xfrm>
            <a:prstGeom prst="ellipse">
              <a:avLst/>
            </a:prstGeom>
            <a:solidFill>
              <a:srgbClr val="002060"/>
            </a:solidFill>
            <a:ln w="25400" cap="flat">
              <a:solidFill>
                <a:srgbClr val="00206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dirty="0">
                <a:ln>
                  <a:noFill/>
                </a:ln>
                <a:solidFill>
                  <a:srgbClr val="000000"/>
                </a:solidFill>
                <a:effectLst/>
                <a:uFillTx/>
                <a:latin typeface="+mn-lt"/>
                <a:ea typeface="+mn-ea"/>
                <a:cs typeface="+mn-cs"/>
                <a:sym typeface="Calibri"/>
              </a:endParaRPr>
            </a:p>
          </p:txBody>
        </p:sp>
        <p:sp>
          <p:nvSpPr>
            <p:cNvPr id="50" name="TextBox 49">
              <a:extLst>
                <a:ext uri="{FF2B5EF4-FFF2-40B4-BE49-F238E27FC236}">
                  <a16:creationId xmlns:a16="http://schemas.microsoft.com/office/drawing/2014/main" id="{392C5B4C-48D6-4410-AFEB-D8172E852F22}"/>
                </a:ext>
              </a:extLst>
            </p:cNvPr>
            <p:cNvSpPr txBox="1"/>
            <p:nvPr/>
          </p:nvSpPr>
          <p:spPr>
            <a:xfrm>
              <a:off x="609579" y="3136302"/>
              <a:ext cx="683840" cy="338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600" b="0" i="0" u="none" strike="noStrike" cap="none" spc="0" normalizeH="0" baseline="0" dirty="0">
                  <a:ln>
                    <a:noFill/>
                  </a:ln>
                  <a:solidFill>
                    <a:schemeClr val="bg1"/>
                  </a:solidFill>
                  <a:effectLst/>
                  <a:uFillTx/>
                  <a:latin typeface="+mn-lt"/>
                  <a:ea typeface="+mn-ea"/>
                  <a:cs typeface="+mn-cs"/>
                  <a:sym typeface="Calibri"/>
                </a:rPr>
                <a:t>VNF Z2</a:t>
              </a:r>
            </a:p>
          </p:txBody>
        </p:sp>
      </p:grpSp>
      <p:sp>
        <p:nvSpPr>
          <p:cNvPr id="51" name="TextBox 50">
            <a:extLst>
              <a:ext uri="{FF2B5EF4-FFF2-40B4-BE49-F238E27FC236}">
                <a16:creationId xmlns:a16="http://schemas.microsoft.com/office/drawing/2014/main" id="{47014A8F-ACC2-4448-810B-18B6F09D0AC9}"/>
              </a:ext>
            </a:extLst>
          </p:cNvPr>
          <p:cNvSpPr txBox="1"/>
          <p:nvPr/>
        </p:nvSpPr>
        <p:spPr>
          <a:xfrm>
            <a:off x="5838135" y="4128191"/>
            <a:ext cx="6074805" cy="240065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1500" b="0" i="0" u="none" strike="noStrike" cap="none" spc="0" normalizeH="0" baseline="0" dirty="0">
                <a:ln>
                  <a:noFill/>
                </a:ln>
                <a:solidFill>
                  <a:srgbClr val="000000"/>
                </a:solidFill>
                <a:effectLst/>
                <a:uFillTx/>
                <a:latin typeface="+mn-lt"/>
                <a:ea typeface="+mn-ea"/>
                <a:cs typeface="+mn-cs"/>
                <a:sym typeface="Calibri"/>
              </a:rPr>
              <a:t>In this case, an instance of </a:t>
            </a:r>
            <a:r>
              <a:rPr kumimoji="0" lang="en-US" sz="1500" b="0" i="0" u="none" strike="noStrike" cap="none" spc="0" normalizeH="0" baseline="0" dirty="0" err="1">
                <a:ln>
                  <a:noFill/>
                </a:ln>
                <a:solidFill>
                  <a:srgbClr val="000000"/>
                </a:solidFill>
                <a:effectLst/>
                <a:uFillTx/>
                <a:latin typeface="+mn-lt"/>
                <a:ea typeface="+mn-ea"/>
                <a:cs typeface="+mn-cs"/>
                <a:sym typeface="Calibri"/>
              </a:rPr>
              <a:t>Service_B</a:t>
            </a:r>
            <a:r>
              <a:rPr kumimoji="0" lang="en-US" sz="1500" b="0" i="0" u="none" strike="noStrike" cap="none" spc="0" normalizeH="0" baseline="0" dirty="0">
                <a:ln>
                  <a:noFill/>
                </a:ln>
                <a:solidFill>
                  <a:srgbClr val="000000"/>
                </a:solidFill>
                <a:effectLst/>
                <a:uFillTx/>
                <a:latin typeface="+mn-lt"/>
                <a:ea typeface="+mn-ea"/>
                <a:cs typeface="+mn-cs"/>
                <a:sym typeface="Calibri"/>
              </a:rPr>
              <a:t> needs ONAP to instantiate  (what appears to </a:t>
            </a:r>
            <a:r>
              <a:rPr kumimoji="0" lang="en-US" sz="1500" b="0" i="0" u="none" strike="noStrike" cap="none" spc="0" normalizeH="0" baseline="0" dirty="0" err="1">
                <a:ln>
                  <a:noFill/>
                </a:ln>
                <a:solidFill>
                  <a:srgbClr val="000000"/>
                </a:solidFill>
                <a:effectLst/>
                <a:uFillTx/>
                <a:latin typeface="+mn-lt"/>
                <a:ea typeface="+mn-ea"/>
                <a:cs typeface="+mn-cs"/>
                <a:sym typeface="Calibri"/>
              </a:rPr>
              <a:t>Service_B</a:t>
            </a:r>
            <a:r>
              <a:rPr kumimoji="0" lang="en-US" sz="1500" b="0" i="0" u="none" strike="noStrike" cap="none" spc="0" normalizeH="0" baseline="0" dirty="0">
                <a:ln>
                  <a:noFill/>
                </a:ln>
                <a:solidFill>
                  <a:srgbClr val="000000"/>
                </a:solidFill>
                <a:effectLst/>
                <a:uFillTx/>
                <a:latin typeface="+mn-lt"/>
                <a:ea typeface="+mn-ea"/>
                <a:cs typeface="+mn-cs"/>
                <a:sym typeface="Calibri"/>
              </a:rPr>
              <a:t> as) a Network Function (ANF) provided by a </a:t>
            </a:r>
            <a:r>
              <a:rPr kumimoji="0" lang="en-US" sz="1500" b="0" i="0" u="none" strike="noStrike" cap="none" spc="0" normalizeH="0" baseline="0" dirty="0" err="1">
                <a:ln>
                  <a:noFill/>
                </a:ln>
                <a:solidFill>
                  <a:srgbClr val="000000"/>
                </a:solidFill>
                <a:effectLst/>
                <a:uFillTx/>
                <a:latin typeface="+mn-lt"/>
                <a:ea typeface="+mn-ea"/>
                <a:cs typeface="+mn-cs"/>
                <a:sym typeface="Calibri"/>
              </a:rPr>
              <a:t>Service_Z</a:t>
            </a:r>
            <a:r>
              <a:rPr kumimoji="0" lang="en-US" sz="1500" b="0" i="0" u="none" strike="noStrike" cap="none" spc="0" normalizeH="0" baseline="0" dirty="0">
                <a:ln>
                  <a:noFill/>
                </a:ln>
                <a:solidFill>
                  <a:srgbClr val="000000"/>
                </a:solidFill>
                <a:effectLst/>
                <a:uFillTx/>
                <a:latin typeface="+mn-lt"/>
                <a:ea typeface="+mn-ea"/>
                <a:cs typeface="+mn-cs"/>
                <a:sym typeface="Calibri"/>
              </a:rPr>
              <a:t> instance, resulting in ONAP </a:t>
            </a:r>
            <a:r>
              <a:rPr kumimoji="0" lang="en-US" sz="1500" b="0" i="0" u="none" strike="noStrike" cap="none" spc="0" normalizeH="0" baseline="0" dirty="0" err="1">
                <a:ln>
                  <a:noFill/>
                </a:ln>
                <a:solidFill>
                  <a:srgbClr val="000000"/>
                </a:solidFill>
                <a:effectLst/>
                <a:uFillTx/>
                <a:latin typeface="+mn-lt"/>
                <a:ea typeface="+mn-ea"/>
                <a:cs typeface="+mn-cs"/>
                <a:sym typeface="Calibri"/>
              </a:rPr>
              <a:t>Service_Z</a:t>
            </a:r>
            <a:r>
              <a:rPr kumimoji="0" lang="en-US" sz="1500" b="0" i="0" u="none" strike="noStrike" cap="none" spc="0" normalizeH="0" baseline="0" dirty="0">
                <a:ln>
                  <a:noFill/>
                </a:ln>
                <a:solidFill>
                  <a:srgbClr val="000000"/>
                </a:solidFill>
                <a:effectLst/>
                <a:uFillTx/>
                <a:latin typeface="+mn-lt"/>
                <a:ea typeface="+mn-ea"/>
                <a:cs typeface="+mn-cs"/>
                <a:sym typeface="Calibri"/>
              </a:rPr>
              <a:t> processing to apply the appropriate configuration to VNFs Z1 and Z2.  </a:t>
            </a: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1500" b="0" i="0" u="none" strike="noStrike" cap="none" spc="0" normalizeH="0" baseline="0" dirty="0">
                <a:ln>
                  <a:noFill/>
                </a:ln>
                <a:solidFill>
                  <a:srgbClr val="000000"/>
                </a:solidFill>
                <a:effectLst/>
                <a:uFillTx/>
                <a:latin typeface="+mn-lt"/>
                <a:ea typeface="+mn-ea"/>
                <a:cs typeface="+mn-cs"/>
                <a:sym typeface="Calibri"/>
              </a:rPr>
              <a:t>Instances of </a:t>
            </a:r>
            <a:r>
              <a:rPr lang="en-US" sz="1500" dirty="0"/>
              <a:t>VNFs B1, B2, </a:t>
            </a:r>
            <a:r>
              <a:rPr lang="en-US" sz="1500" dirty="0" err="1"/>
              <a:t>etc</a:t>
            </a:r>
            <a:r>
              <a:rPr lang="en-US" sz="1500" dirty="0"/>
              <a:t> are chained with this “Network Function” collectively offered by VNFs Z1 and Z2.</a:t>
            </a: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1500" b="0" i="0" u="none" strike="noStrike" cap="none" spc="0" normalizeH="0" baseline="0" dirty="0" err="1">
                <a:ln>
                  <a:noFill/>
                </a:ln>
                <a:solidFill>
                  <a:srgbClr val="000000"/>
                </a:solidFill>
                <a:effectLst/>
                <a:uFillTx/>
                <a:latin typeface="+mn-lt"/>
                <a:ea typeface="+mn-ea"/>
                <a:cs typeface="+mn-cs"/>
                <a:sym typeface="Calibri"/>
              </a:rPr>
              <a:t>Service_B</a:t>
            </a:r>
            <a:r>
              <a:rPr kumimoji="0" lang="en-US" sz="1500" b="0" i="0" u="none" strike="noStrike" cap="none" spc="0" normalizeH="0" baseline="0" dirty="0">
                <a:ln>
                  <a:noFill/>
                </a:ln>
                <a:solidFill>
                  <a:srgbClr val="000000"/>
                </a:solidFill>
                <a:effectLst/>
                <a:uFillTx/>
                <a:latin typeface="+mn-lt"/>
                <a:ea typeface="+mn-ea"/>
                <a:cs typeface="+mn-cs"/>
                <a:sym typeface="Calibri"/>
              </a:rPr>
              <a:t> instantiation results in instantiation of this ANF NF provided by </a:t>
            </a:r>
            <a:r>
              <a:rPr kumimoji="0" lang="en-US" sz="1500" b="0" i="0" u="none" strike="noStrike" cap="none" spc="0" normalizeH="0" baseline="0" dirty="0" err="1">
                <a:ln>
                  <a:noFill/>
                </a:ln>
                <a:solidFill>
                  <a:srgbClr val="000000"/>
                </a:solidFill>
                <a:effectLst/>
                <a:uFillTx/>
                <a:latin typeface="+mn-lt"/>
                <a:ea typeface="+mn-ea"/>
                <a:cs typeface="+mn-cs"/>
                <a:sym typeface="Calibri"/>
              </a:rPr>
              <a:t>Service_Z</a:t>
            </a:r>
            <a:r>
              <a:rPr kumimoji="0" lang="en-US" sz="1500" b="0" i="0" u="none" strike="noStrike" cap="none" spc="0" normalizeH="0" baseline="0" dirty="0">
                <a:ln>
                  <a:noFill/>
                </a:ln>
                <a:solidFill>
                  <a:srgbClr val="000000"/>
                </a:solidFill>
                <a:effectLst/>
                <a:uFillTx/>
                <a:latin typeface="+mn-lt"/>
                <a:ea typeface="+mn-ea"/>
                <a:cs typeface="+mn-cs"/>
                <a:sym typeface="Calibri"/>
              </a:rPr>
              <a:t>.  This is different from instantiation of </a:t>
            </a:r>
            <a:r>
              <a:rPr kumimoji="0" lang="en-US" sz="1500" b="0" i="0" u="none" strike="noStrike" cap="none" spc="0" normalizeH="0" baseline="0" dirty="0" err="1">
                <a:ln>
                  <a:noFill/>
                </a:ln>
                <a:solidFill>
                  <a:srgbClr val="000000"/>
                </a:solidFill>
                <a:effectLst/>
                <a:uFillTx/>
                <a:latin typeface="+mn-lt"/>
                <a:ea typeface="+mn-ea"/>
                <a:cs typeface="+mn-cs"/>
                <a:sym typeface="Calibri"/>
              </a:rPr>
              <a:t>Service_Z</a:t>
            </a:r>
            <a:r>
              <a:rPr kumimoji="0" lang="en-US" sz="1500" b="0" i="0" u="none" strike="noStrike" cap="none" spc="0" normalizeH="0" baseline="0" dirty="0">
                <a:ln>
                  <a:noFill/>
                </a:ln>
                <a:solidFill>
                  <a:srgbClr val="000000"/>
                </a:solidFill>
                <a:effectLst/>
                <a:uFillTx/>
                <a:latin typeface="+mn-lt"/>
                <a:ea typeface="+mn-ea"/>
                <a:cs typeface="+mn-cs"/>
                <a:sym typeface="Calibri"/>
              </a:rPr>
              <a:t> itself</a:t>
            </a:r>
            <a:r>
              <a:rPr lang="en-US" sz="1500" dirty="0">
                <a:solidFill>
                  <a:srgbClr val="000000"/>
                </a:solidFill>
                <a:sym typeface="Calibri"/>
              </a:rPr>
              <a:t>.</a:t>
            </a:r>
          </a:p>
          <a:p>
            <a:pPr marL="285750" marR="0" indent="-285750" algn="l" defTabSz="457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sz="1500" b="0" i="0" u="none" strike="noStrike" cap="none" spc="0" normalizeH="0" baseline="0" dirty="0">
                <a:ln>
                  <a:noFill/>
                </a:ln>
                <a:solidFill>
                  <a:srgbClr val="000000"/>
                </a:solidFill>
                <a:effectLst/>
                <a:uFillTx/>
                <a:latin typeface="+mn-lt"/>
                <a:ea typeface="+mn-ea"/>
                <a:cs typeface="+mn-cs"/>
                <a:sym typeface="Calibri"/>
              </a:rPr>
              <a:t>A single instance of </a:t>
            </a:r>
            <a:r>
              <a:rPr kumimoji="0" lang="en-US" sz="1500" b="0" i="0" u="none" strike="noStrike" cap="none" spc="0" normalizeH="0" baseline="0" dirty="0" err="1">
                <a:ln>
                  <a:noFill/>
                </a:ln>
                <a:solidFill>
                  <a:srgbClr val="000000"/>
                </a:solidFill>
                <a:effectLst/>
                <a:uFillTx/>
                <a:latin typeface="+mn-lt"/>
                <a:ea typeface="+mn-ea"/>
                <a:cs typeface="+mn-cs"/>
                <a:sym typeface="Calibri"/>
              </a:rPr>
              <a:t>Service_Z</a:t>
            </a:r>
            <a:r>
              <a:rPr kumimoji="0" lang="en-US" sz="1500" b="0" i="0" u="none" strike="noStrike" cap="none" spc="0" normalizeH="0" baseline="0" dirty="0">
                <a:ln>
                  <a:noFill/>
                </a:ln>
                <a:solidFill>
                  <a:srgbClr val="000000"/>
                </a:solidFill>
                <a:effectLst/>
                <a:uFillTx/>
                <a:latin typeface="+mn-lt"/>
                <a:ea typeface="+mn-ea"/>
                <a:cs typeface="+mn-cs"/>
                <a:sym typeface="Calibri"/>
              </a:rPr>
              <a:t> can support many instances of </a:t>
            </a:r>
            <a:r>
              <a:rPr kumimoji="0" lang="en-US" sz="1500" b="0" i="0" u="none" strike="noStrike" cap="none" spc="0" normalizeH="0" baseline="0" dirty="0" err="1">
                <a:ln>
                  <a:noFill/>
                </a:ln>
                <a:solidFill>
                  <a:srgbClr val="000000"/>
                </a:solidFill>
                <a:effectLst/>
                <a:uFillTx/>
                <a:latin typeface="+mn-lt"/>
                <a:ea typeface="+mn-ea"/>
                <a:cs typeface="+mn-cs"/>
                <a:sym typeface="Calibri"/>
              </a:rPr>
              <a:t>Service_B</a:t>
            </a:r>
            <a:r>
              <a:rPr kumimoji="0" lang="en-US" sz="1500" b="0" i="0" u="none" strike="noStrike" cap="none" spc="0" normalizeH="0" baseline="0" dirty="0">
                <a:ln>
                  <a:noFill/>
                </a:ln>
                <a:solidFill>
                  <a:srgbClr val="000000"/>
                </a:solidFill>
                <a:effectLst/>
                <a:uFillTx/>
                <a:latin typeface="+mn-lt"/>
                <a:ea typeface="+mn-ea"/>
                <a:cs typeface="+mn-cs"/>
                <a:sym typeface="Calibri"/>
              </a:rPr>
              <a:t>, as well as other Services that use this same NF type (ANF_Z).</a:t>
            </a:r>
          </a:p>
        </p:txBody>
      </p:sp>
      <p:grpSp>
        <p:nvGrpSpPr>
          <p:cNvPr id="52" name="Group 51">
            <a:extLst>
              <a:ext uri="{FF2B5EF4-FFF2-40B4-BE49-F238E27FC236}">
                <a16:creationId xmlns:a16="http://schemas.microsoft.com/office/drawing/2014/main" id="{22A3F45E-867F-4B08-85DE-CE64C5C9AE30}"/>
              </a:ext>
            </a:extLst>
          </p:cNvPr>
          <p:cNvGrpSpPr/>
          <p:nvPr/>
        </p:nvGrpSpPr>
        <p:grpSpPr>
          <a:xfrm>
            <a:off x="206258" y="3417569"/>
            <a:ext cx="795088" cy="523218"/>
            <a:chOff x="705210" y="3375984"/>
            <a:chExt cx="795088" cy="523218"/>
          </a:xfrm>
        </p:grpSpPr>
        <p:sp>
          <p:nvSpPr>
            <p:cNvPr id="53" name="Rectangle 52">
              <a:extLst>
                <a:ext uri="{FF2B5EF4-FFF2-40B4-BE49-F238E27FC236}">
                  <a16:creationId xmlns:a16="http://schemas.microsoft.com/office/drawing/2014/main" id="{E9FD2383-D1A3-4D0F-BDFE-5E50EA632C5E}"/>
                </a:ext>
              </a:extLst>
            </p:cNvPr>
            <p:cNvSpPr/>
            <p:nvPr/>
          </p:nvSpPr>
          <p:spPr>
            <a:xfrm>
              <a:off x="767476" y="3419777"/>
              <a:ext cx="650896" cy="434976"/>
            </a:xfrm>
            <a:prstGeom prst="rect">
              <a:avLst/>
            </a:prstGeom>
            <a:solidFill>
              <a:srgbClr val="CC9900"/>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54" name="TextBox 53">
              <a:extLst>
                <a:ext uri="{FF2B5EF4-FFF2-40B4-BE49-F238E27FC236}">
                  <a16:creationId xmlns:a16="http://schemas.microsoft.com/office/drawing/2014/main" id="{254B786B-9F83-44F1-8C63-5651A8364A1B}"/>
                </a:ext>
              </a:extLst>
            </p:cNvPr>
            <p:cNvSpPr txBox="1"/>
            <p:nvPr/>
          </p:nvSpPr>
          <p:spPr>
            <a:xfrm>
              <a:off x="705210" y="3375984"/>
              <a:ext cx="795088"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a:ln>
                    <a:noFill/>
                  </a:ln>
                  <a:solidFill>
                    <a:srgbClr val="000000"/>
                  </a:solidFill>
                  <a:effectLst/>
                  <a:uFillTx/>
                  <a:latin typeface="+mn-lt"/>
                  <a:ea typeface="+mn-ea"/>
                  <a:cs typeface="+mn-cs"/>
                  <a:sym typeface="Calibri"/>
                </a:rPr>
                <a:t>ONAP Client</a:t>
              </a:r>
            </a:p>
          </p:txBody>
        </p:sp>
      </p:grpSp>
      <p:sp>
        <p:nvSpPr>
          <p:cNvPr id="55" name="Oval 54">
            <a:extLst>
              <a:ext uri="{FF2B5EF4-FFF2-40B4-BE49-F238E27FC236}">
                <a16:creationId xmlns:a16="http://schemas.microsoft.com/office/drawing/2014/main" id="{3B49489E-A649-4DA6-BA10-A903577BBF48}"/>
              </a:ext>
            </a:extLst>
          </p:cNvPr>
          <p:cNvSpPr/>
          <p:nvPr/>
        </p:nvSpPr>
        <p:spPr>
          <a:xfrm>
            <a:off x="3004935" y="3466675"/>
            <a:ext cx="182880" cy="182880"/>
          </a:xfrm>
          <a:prstGeom prst="ellipse">
            <a:avLst/>
          </a:prstGeom>
          <a:solidFill>
            <a:srgbClr val="FFFFFF"/>
          </a:solidFill>
          <a:ln w="25400" cap="flat">
            <a:solidFill>
              <a:srgbClr val="00206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cxnSp>
        <p:nvCxnSpPr>
          <p:cNvPr id="56" name="Connector: Elbow 55">
            <a:extLst>
              <a:ext uri="{FF2B5EF4-FFF2-40B4-BE49-F238E27FC236}">
                <a16:creationId xmlns:a16="http://schemas.microsoft.com/office/drawing/2014/main" id="{73CAEE45-2207-40DE-B57D-55F4FAEB8CFE}"/>
              </a:ext>
            </a:extLst>
          </p:cNvPr>
          <p:cNvCxnSpPr>
            <a:cxnSpLocks/>
            <a:endCxn id="55" idx="2"/>
          </p:cNvCxnSpPr>
          <p:nvPr/>
        </p:nvCxnSpPr>
        <p:spPr>
          <a:xfrm rot="16200000" flipH="1">
            <a:off x="1911353" y="2464533"/>
            <a:ext cx="1143804" cy="1043360"/>
          </a:xfrm>
          <a:prstGeom prst="bentConnector2">
            <a:avLst/>
          </a:prstGeom>
          <a:solidFill>
            <a:schemeClr val="accent5"/>
          </a:solidFill>
          <a:ln>
            <a:solidFill>
              <a:schemeClr val="accent1"/>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57" name="TextBox 56">
            <a:extLst>
              <a:ext uri="{FF2B5EF4-FFF2-40B4-BE49-F238E27FC236}">
                <a16:creationId xmlns:a16="http://schemas.microsoft.com/office/drawing/2014/main" id="{2CDC7D5B-167D-41B9-BA2F-03B92D24F10C}"/>
              </a:ext>
            </a:extLst>
          </p:cNvPr>
          <p:cNvSpPr txBox="1"/>
          <p:nvPr/>
        </p:nvSpPr>
        <p:spPr>
          <a:xfrm>
            <a:off x="1412898" y="3222066"/>
            <a:ext cx="1515798" cy="276997"/>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1" u="none" strike="noStrike" cap="none" spc="0" normalizeH="0" baseline="0" dirty="0" err="1">
                <a:ln>
                  <a:noFill/>
                </a:ln>
                <a:solidFill>
                  <a:srgbClr val="000000"/>
                </a:solidFill>
                <a:effectLst/>
                <a:uFillTx/>
                <a:latin typeface="+mn-lt"/>
                <a:ea typeface="+mn-ea"/>
                <a:cs typeface="+mn-cs"/>
                <a:sym typeface="Calibri"/>
              </a:rPr>
              <a:t>Service_X</a:t>
            </a:r>
            <a:r>
              <a:rPr kumimoji="0" lang="en-US" sz="1200" b="0" i="1" u="none" strike="noStrike" cap="none" spc="0" normalizeH="0" baseline="0" dirty="0">
                <a:ln>
                  <a:noFill/>
                </a:ln>
                <a:solidFill>
                  <a:srgbClr val="000000"/>
                </a:solidFill>
                <a:effectLst/>
                <a:uFillTx/>
                <a:latin typeface="+mn-lt"/>
                <a:ea typeface="+mn-ea"/>
                <a:cs typeface="+mn-cs"/>
                <a:sym typeface="Calibri"/>
              </a:rPr>
              <a:t> Instantiation</a:t>
            </a:r>
          </a:p>
        </p:txBody>
      </p:sp>
      <p:cxnSp>
        <p:nvCxnSpPr>
          <p:cNvPr id="58" name="Straight Arrow Connector 57">
            <a:extLst>
              <a:ext uri="{FF2B5EF4-FFF2-40B4-BE49-F238E27FC236}">
                <a16:creationId xmlns:a16="http://schemas.microsoft.com/office/drawing/2014/main" id="{0B533288-465E-430C-9268-12E9F6D69926}"/>
              </a:ext>
            </a:extLst>
          </p:cNvPr>
          <p:cNvCxnSpPr>
            <a:cxnSpLocks/>
          </p:cNvCxnSpPr>
          <p:nvPr/>
        </p:nvCxnSpPr>
        <p:spPr>
          <a:xfrm>
            <a:off x="3806331" y="2414312"/>
            <a:ext cx="0" cy="654458"/>
          </a:xfrm>
          <a:prstGeom prst="straightConnector1">
            <a:avLst/>
          </a:prstGeom>
          <a:solidFill>
            <a:schemeClr val="accent5"/>
          </a:solidFill>
          <a:ln>
            <a:solidFill>
              <a:schemeClr val="accent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cxnSp>
      <p:sp>
        <p:nvSpPr>
          <p:cNvPr id="59" name="TextBox 58">
            <a:extLst>
              <a:ext uri="{FF2B5EF4-FFF2-40B4-BE49-F238E27FC236}">
                <a16:creationId xmlns:a16="http://schemas.microsoft.com/office/drawing/2014/main" id="{470D8B10-CD99-4255-A376-A0B73594ABAC}"/>
              </a:ext>
            </a:extLst>
          </p:cNvPr>
          <p:cNvSpPr txBox="1"/>
          <p:nvPr/>
        </p:nvSpPr>
        <p:spPr>
          <a:xfrm>
            <a:off x="3857640" y="2543428"/>
            <a:ext cx="1066957" cy="276997"/>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1" u="none" strike="noStrike" cap="none" spc="0" normalizeH="0" baseline="0" dirty="0">
                <a:ln>
                  <a:noFill/>
                </a:ln>
                <a:solidFill>
                  <a:srgbClr val="000000"/>
                </a:solidFill>
                <a:effectLst/>
                <a:uFillTx/>
                <a:latin typeface="+mn-lt"/>
                <a:ea typeface="+mn-ea"/>
                <a:cs typeface="+mn-cs"/>
                <a:sym typeface="Calibri"/>
              </a:rPr>
              <a:t>Is Comprised Of</a:t>
            </a:r>
          </a:p>
        </p:txBody>
      </p:sp>
      <p:sp>
        <p:nvSpPr>
          <p:cNvPr id="60" name="Oval 59">
            <a:extLst>
              <a:ext uri="{FF2B5EF4-FFF2-40B4-BE49-F238E27FC236}">
                <a16:creationId xmlns:a16="http://schemas.microsoft.com/office/drawing/2014/main" id="{EB52447C-DDB7-4B08-859E-C2D7CF4CFC69}"/>
              </a:ext>
            </a:extLst>
          </p:cNvPr>
          <p:cNvSpPr/>
          <p:nvPr/>
        </p:nvSpPr>
        <p:spPr>
          <a:xfrm>
            <a:off x="9121845" y="3619075"/>
            <a:ext cx="182880" cy="182880"/>
          </a:xfrm>
          <a:prstGeom prst="ellipse">
            <a:avLst/>
          </a:prstGeom>
          <a:solidFill>
            <a:srgbClr val="FFFFFF"/>
          </a:solidFill>
          <a:ln w="25400" cap="flat">
            <a:solidFill>
              <a:srgbClr val="00206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61" name="Oval 60">
            <a:extLst>
              <a:ext uri="{FF2B5EF4-FFF2-40B4-BE49-F238E27FC236}">
                <a16:creationId xmlns:a16="http://schemas.microsoft.com/office/drawing/2014/main" id="{4E4A1EAD-62A9-4649-BC3A-CE5B6B53D3E0}"/>
              </a:ext>
            </a:extLst>
          </p:cNvPr>
          <p:cNvSpPr/>
          <p:nvPr/>
        </p:nvSpPr>
        <p:spPr>
          <a:xfrm>
            <a:off x="9121845" y="3148707"/>
            <a:ext cx="182880" cy="182880"/>
          </a:xfrm>
          <a:prstGeom prst="ellipse">
            <a:avLst/>
          </a:prstGeom>
          <a:solidFill>
            <a:srgbClr val="B17ED8"/>
          </a:solidFill>
          <a:ln w="25400" cap="flat">
            <a:solidFill>
              <a:srgbClr val="00206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cxnSp>
        <p:nvCxnSpPr>
          <p:cNvPr id="62" name="Straight Connector 61">
            <a:extLst>
              <a:ext uri="{FF2B5EF4-FFF2-40B4-BE49-F238E27FC236}">
                <a16:creationId xmlns:a16="http://schemas.microsoft.com/office/drawing/2014/main" id="{DF1257CB-3470-416B-ACBB-D52487284B20}"/>
              </a:ext>
            </a:extLst>
          </p:cNvPr>
          <p:cNvCxnSpPr>
            <a:cxnSpLocks/>
            <a:endCxn id="60" idx="2"/>
          </p:cNvCxnSpPr>
          <p:nvPr/>
        </p:nvCxnSpPr>
        <p:spPr>
          <a:xfrm>
            <a:off x="7372317" y="3705974"/>
            <a:ext cx="1749528" cy="4541"/>
          </a:xfrm>
          <a:prstGeom prst="line">
            <a:avLst/>
          </a:prstGeom>
          <a:solidFill>
            <a:schemeClr val="accent5"/>
          </a:solidFill>
          <a:ln>
            <a:solidFill>
              <a:schemeClr val="accent1"/>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63" name="TextBox 62">
            <a:extLst>
              <a:ext uri="{FF2B5EF4-FFF2-40B4-BE49-F238E27FC236}">
                <a16:creationId xmlns:a16="http://schemas.microsoft.com/office/drawing/2014/main" id="{49825829-D234-4B42-8A5A-EE86D704FB18}"/>
              </a:ext>
            </a:extLst>
          </p:cNvPr>
          <p:cNvSpPr txBox="1"/>
          <p:nvPr/>
        </p:nvSpPr>
        <p:spPr>
          <a:xfrm>
            <a:off x="7519318" y="3691457"/>
            <a:ext cx="1507783" cy="276997"/>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1" u="none" strike="noStrike" cap="none" spc="0" normalizeH="0" baseline="0" dirty="0" err="1">
                <a:ln>
                  <a:noFill/>
                </a:ln>
                <a:solidFill>
                  <a:srgbClr val="000000"/>
                </a:solidFill>
                <a:effectLst/>
                <a:uFillTx/>
                <a:latin typeface="+mn-lt"/>
                <a:ea typeface="+mn-ea"/>
                <a:cs typeface="+mn-cs"/>
                <a:sym typeface="Calibri"/>
              </a:rPr>
              <a:t>Service_Z</a:t>
            </a:r>
            <a:r>
              <a:rPr kumimoji="0" lang="en-US" sz="1200" b="0" i="1" u="none" strike="noStrike" cap="none" spc="0" normalizeH="0" baseline="0" dirty="0">
                <a:ln>
                  <a:noFill/>
                </a:ln>
                <a:solidFill>
                  <a:srgbClr val="000000"/>
                </a:solidFill>
                <a:effectLst/>
                <a:uFillTx/>
                <a:latin typeface="+mn-lt"/>
                <a:ea typeface="+mn-ea"/>
                <a:cs typeface="+mn-cs"/>
                <a:sym typeface="Calibri"/>
              </a:rPr>
              <a:t> Instantiation</a:t>
            </a:r>
          </a:p>
        </p:txBody>
      </p:sp>
      <p:sp>
        <p:nvSpPr>
          <p:cNvPr id="64" name="TextBox 63">
            <a:extLst>
              <a:ext uri="{FF2B5EF4-FFF2-40B4-BE49-F238E27FC236}">
                <a16:creationId xmlns:a16="http://schemas.microsoft.com/office/drawing/2014/main" id="{BE31600E-ADE7-43B1-B099-A97501B99DDA}"/>
              </a:ext>
            </a:extLst>
          </p:cNvPr>
          <p:cNvSpPr txBox="1"/>
          <p:nvPr/>
        </p:nvSpPr>
        <p:spPr>
          <a:xfrm>
            <a:off x="7100929" y="2793201"/>
            <a:ext cx="1892296" cy="461663"/>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0" i="1" u="none" strike="noStrike" cap="none" spc="0" normalizeH="0" baseline="0" dirty="0" err="1">
                <a:ln>
                  <a:noFill/>
                </a:ln>
                <a:solidFill>
                  <a:srgbClr val="000000"/>
                </a:solidFill>
                <a:effectLst/>
                <a:uFillTx/>
                <a:latin typeface="+mn-lt"/>
                <a:ea typeface="+mn-ea"/>
                <a:cs typeface="+mn-cs"/>
                <a:sym typeface="Calibri"/>
              </a:rPr>
              <a:t>AllottedNetworkFunction_Z</a:t>
            </a:r>
            <a:r>
              <a:rPr kumimoji="0" lang="en-US" sz="1200" b="0" i="1" u="none" strike="noStrike" cap="none" spc="0" normalizeH="0" baseline="0" dirty="0">
                <a:ln>
                  <a:noFill/>
                </a:ln>
                <a:solidFill>
                  <a:srgbClr val="000000"/>
                </a:solidFill>
                <a:effectLst/>
                <a:uFillTx/>
                <a:latin typeface="+mn-lt"/>
                <a:ea typeface="+mn-ea"/>
                <a:cs typeface="+mn-cs"/>
                <a:sym typeface="Calibri"/>
              </a:rPr>
              <a:t> Instantiation</a:t>
            </a:r>
          </a:p>
        </p:txBody>
      </p:sp>
      <p:sp>
        <p:nvSpPr>
          <p:cNvPr id="65" name="Freeform: Shape 64">
            <a:extLst>
              <a:ext uri="{FF2B5EF4-FFF2-40B4-BE49-F238E27FC236}">
                <a16:creationId xmlns:a16="http://schemas.microsoft.com/office/drawing/2014/main" id="{F98F1C41-1C23-48DB-8F59-F84EB030EF32}"/>
              </a:ext>
            </a:extLst>
          </p:cNvPr>
          <p:cNvSpPr/>
          <p:nvPr/>
        </p:nvSpPr>
        <p:spPr>
          <a:xfrm rot="5589324">
            <a:off x="10303556" y="3070058"/>
            <a:ext cx="391947" cy="1104635"/>
          </a:xfrm>
          <a:custGeom>
            <a:avLst/>
            <a:gdLst>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400500 w 622747"/>
              <a:gd name="connsiteY13" fmla="*/ 130577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43949 w 622747"/>
              <a:gd name="connsiteY28" fmla="*/ 1316451 h 1478806"/>
              <a:gd name="connsiteX29" fmla="*/ 311551 w 622747"/>
              <a:gd name="connsiteY29" fmla="*/ 1099415 h 1478806"/>
              <a:gd name="connsiteX30" fmla="*/ 283087 w 622747"/>
              <a:gd name="connsiteY30" fmla="*/ 665342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400500 w 622747"/>
              <a:gd name="connsiteY13" fmla="*/ 130577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43949 w 622747"/>
              <a:gd name="connsiteY28" fmla="*/ 1316451 h 1478806"/>
              <a:gd name="connsiteX29" fmla="*/ 297319 w 622747"/>
              <a:gd name="connsiteY29" fmla="*/ 1106531 h 1478806"/>
              <a:gd name="connsiteX30" fmla="*/ 283087 w 622747"/>
              <a:gd name="connsiteY30" fmla="*/ 665342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400500 w 622747"/>
              <a:gd name="connsiteY13" fmla="*/ 130577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43949 w 622747"/>
              <a:gd name="connsiteY28" fmla="*/ 1316451 h 1478806"/>
              <a:gd name="connsiteX29" fmla="*/ 297319 w 622747"/>
              <a:gd name="connsiteY29" fmla="*/ 1106531 h 1478806"/>
              <a:gd name="connsiteX30" fmla="*/ 290203 w 622747"/>
              <a:gd name="connsiteY30" fmla="*/ 665342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400500 w 622747"/>
              <a:gd name="connsiteY13" fmla="*/ 130577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43949 w 622747"/>
              <a:gd name="connsiteY28" fmla="*/ 1316451 h 1478806"/>
              <a:gd name="connsiteX29" fmla="*/ 297319 w 622747"/>
              <a:gd name="connsiteY29" fmla="*/ 1106531 h 1478806"/>
              <a:gd name="connsiteX30" fmla="*/ 286645 w 622747"/>
              <a:gd name="connsiteY30" fmla="*/ 668899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400500 w 622747"/>
              <a:gd name="connsiteY13" fmla="*/ 130577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75971 w 622747"/>
              <a:gd name="connsiteY28" fmla="*/ 1284429 h 1478806"/>
              <a:gd name="connsiteX29" fmla="*/ 297319 w 622747"/>
              <a:gd name="connsiteY29" fmla="*/ 1106531 h 1478806"/>
              <a:gd name="connsiteX30" fmla="*/ 286645 w 622747"/>
              <a:gd name="connsiteY30" fmla="*/ 668899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806"/>
              <a:gd name="connsiteX1" fmla="*/ 290203 w 622747"/>
              <a:gd name="connsiteY1" fmla="*/ 0 h 1478806"/>
              <a:gd name="connsiteX2" fmla="*/ 400500 w 622747"/>
              <a:gd name="connsiteY2" fmla="*/ 10674 h 1478806"/>
              <a:gd name="connsiteX3" fmla="*/ 482334 w 622747"/>
              <a:gd name="connsiteY3" fmla="*/ 28464 h 1478806"/>
              <a:gd name="connsiteX4" fmla="*/ 546377 w 622747"/>
              <a:gd name="connsiteY4" fmla="*/ 64043 h 1478806"/>
              <a:gd name="connsiteX5" fmla="*/ 557051 w 622747"/>
              <a:gd name="connsiteY5" fmla="*/ 110297 h 1478806"/>
              <a:gd name="connsiteX6" fmla="*/ 471660 w 622747"/>
              <a:gd name="connsiteY6" fmla="*/ 156551 h 1478806"/>
              <a:gd name="connsiteX7" fmla="*/ 382711 w 622747"/>
              <a:gd name="connsiteY7" fmla="*/ 163667 h 1478806"/>
              <a:gd name="connsiteX8" fmla="*/ 332899 w 622747"/>
              <a:gd name="connsiteY8" fmla="*/ 177899 h 1478806"/>
              <a:gd name="connsiteX9" fmla="*/ 315109 w 622747"/>
              <a:gd name="connsiteY9" fmla="*/ 220594 h 1478806"/>
              <a:gd name="connsiteX10" fmla="*/ 307993 w 622747"/>
              <a:gd name="connsiteY10" fmla="*/ 270406 h 1478806"/>
              <a:gd name="connsiteX11" fmla="*/ 307993 w 622747"/>
              <a:gd name="connsiteY11" fmla="*/ 426957 h 1478806"/>
              <a:gd name="connsiteX12" fmla="*/ 340015 w 622747"/>
              <a:gd name="connsiteY12" fmla="*/ 1106531 h 1478806"/>
              <a:gd name="connsiteX13" fmla="*/ 382711 w 622747"/>
              <a:gd name="connsiteY13" fmla="*/ 1287987 h 1478806"/>
              <a:gd name="connsiteX14" fmla="*/ 510798 w 622747"/>
              <a:gd name="connsiteY14" fmla="*/ 1320009 h 1478806"/>
              <a:gd name="connsiteX15" fmla="*/ 581957 w 622747"/>
              <a:gd name="connsiteY15" fmla="*/ 1344915 h 1478806"/>
              <a:gd name="connsiteX16" fmla="*/ 617537 w 622747"/>
              <a:gd name="connsiteY16" fmla="*/ 1373379 h 1478806"/>
              <a:gd name="connsiteX17" fmla="*/ 621095 w 622747"/>
              <a:gd name="connsiteY17" fmla="*/ 1398285 h 1478806"/>
              <a:gd name="connsiteX18" fmla="*/ 603305 w 622747"/>
              <a:gd name="connsiteY18" fmla="*/ 1433864 h 1478806"/>
              <a:gd name="connsiteX19" fmla="*/ 528588 w 622747"/>
              <a:gd name="connsiteY19" fmla="*/ 1448096 h 1478806"/>
              <a:gd name="connsiteX20" fmla="*/ 400500 w 622747"/>
              <a:gd name="connsiteY20" fmla="*/ 1476560 h 1478806"/>
              <a:gd name="connsiteX21" fmla="*/ 300877 w 622747"/>
              <a:gd name="connsiteY21" fmla="*/ 1476560 h 1478806"/>
              <a:gd name="connsiteX22" fmla="*/ 211928 w 622747"/>
              <a:gd name="connsiteY22" fmla="*/ 1473002 h 1478806"/>
              <a:gd name="connsiteX23" fmla="*/ 147884 w 622747"/>
              <a:gd name="connsiteY23" fmla="*/ 1451654 h 1478806"/>
              <a:gd name="connsiteX24" fmla="*/ 101630 w 622747"/>
              <a:gd name="connsiteY24" fmla="*/ 1440980 h 1478806"/>
              <a:gd name="connsiteX25" fmla="*/ 76725 w 622747"/>
              <a:gd name="connsiteY25" fmla="*/ 1408959 h 1478806"/>
              <a:gd name="connsiteX26" fmla="*/ 76725 w 622747"/>
              <a:gd name="connsiteY26" fmla="*/ 1355589 h 1478806"/>
              <a:gd name="connsiteX27" fmla="*/ 144326 w 622747"/>
              <a:gd name="connsiteY27" fmla="*/ 1337799 h 1478806"/>
              <a:gd name="connsiteX28" fmla="*/ 275971 w 622747"/>
              <a:gd name="connsiteY28" fmla="*/ 1284429 h 1478806"/>
              <a:gd name="connsiteX29" fmla="*/ 297319 w 622747"/>
              <a:gd name="connsiteY29" fmla="*/ 1106531 h 1478806"/>
              <a:gd name="connsiteX30" fmla="*/ 286645 w 622747"/>
              <a:gd name="connsiteY30" fmla="*/ 668899 h 1478806"/>
              <a:gd name="connsiteX31" fmla="*/ 268855 w 622747"/>
              <a:gd name="connsiteY31" fmla="*/ 238384 h 1478806"/>
              <a:gd name="connsiteX32" fmla="*/ 211928 w 622747"/>
              <a:gd name="connsiteY32" fmla="*/ 177899 h 1478806"/>
              <a:gd name="connsiteX33" fmla="*/ 126536 w 622747"/>
              <a:gd name="connsiteY33" fmla="*/ 160109 h 1478806"/>
              <a:gd name="connsiteX34" fmla="*/ 48261 w 622747"/>
              <a:gd name="connsiteY34" fmla="*/ 138761 h 1478806"/>
              <a:gd name="connsiteX35" fmla="*/ 2007 w 622747"/>
              <a:gd name="connsiteY35" fmla="*/ 103181 h 1478806"/>
              <a:gd name="connsiteX36" fmla="*/ 12681 w 622747"/>
              <a:gd name="connsiteY36" fmla="*/ 64043 h 1478806"/>
              <a:gd name="connsiteX37" fmla="*/ 51819 w 622747"/>
              <a:gd name="connsiteY37" fmla="*/ 42696 h 1478806"/>
              <a:gd name="connsiteX38" fmla="*/ 137210 w 622747"/>
              <a:gd name="connsiteY38" fmla="*/ 10674 h 1478806"/>
              <a:gd name="connsiteX0" fmla="*/ 137210 w 622747"/>
              <a:gd name="connsiteY0" fmla="*/ 10674 h 1478019"/>
              <a:gd name="connsiteX1" fmla="*/ 290203 w 622747"/>
              <a:gd name="connsiteY1" fmla="*/ 0 h 1478019"/>
              <a:gd name="connsiteX2" fmla="*/ 400500 w 622747"/>
              <a:gd name="connsiteY2" fmla="*/ 10674 h 1478019"/>
              <a:gd name="connsiteX3" fmla="*/ 482334 w 622747"/>
              <a:gd name="connsiteY3" fmla="*/ 28464 h 1478019"/>
              <a:gd name="connsiteX4" fmla="*/ 546377 w 622747"/>
              <a:gd name="connsiteY4" fmla="*/ 64043 h 1478019"/>
              <a:gd name="connsiteX5" fmla="*/ 557051 w 622747"/>
              <a:gd name="connsiteY5" fmla="*/ 110297 h 1478019"/>
              <a:gd name="connsiteX6" fmla="*/ 471660 w 622747"/>
              <a:gd name="connsiteY6" fmla="*/ 156551 h 1478019"/>
              <a:gd name="connsiteX7" fmla="*/ 382711 w 622747"/>
              <a:gd name="connsiteY7" fmla="*/ 163667 h 1478019"/>
              <a:gd name="connsiteX8" fmla="*/ 332899 w 622747"/>
              <a:gd name="connsiteY8" fmla="*/ 177899 h 1478019"/>
              <a:gd name="connsiteX9" fmla="*/ 315109 w 622747"/>
              <a:gd name="connsiteY9" fmla="*/ 220594 h 1478019"/>
              <a:gd name="connsiteX10" fmla="*/ 307993 w 622747"/>
              <a:gd name="connsiteY10" fmla="*/ 270406 h 1478019"/>
              <a:gd name="connsiteX11" fmla="*/ 307993 w 622747"/>
              <a:gd name="connsiteY11" fmla="*/ 426957 h 1478019"/>
              <a:gd name="connsiteX12" fmla="*/ 340015 w 622747"/>
              <a:gd name="connsiteY12" fmla="*/ 1106531 h 1478019"/>
              <a:gd name="connsiteX13" fmla="*/ 382711 w 622747"/>
              <a:gd name="connsiteY13" fmla="*/ 1287987 h 1478019"/>
              <a:gd name="connsiteX14" fmla="*/ 510798 w 622747"/>
              <a:gd name="connsiteY14" fmla="*/ 1320009 h 1478019"/>
              <a:gd name="connsiteX15" fmla="*/ 581957 w 622747"/>
              <a:gd name="connsiteY15" fmla="*/ 1344915 h 1478019"/>
              <a:gd name="connsiteX16" fmla="*/ 617537 w 622747"/>
              <a:gd name="connsiteY16" fmla="*/ 1373379 h 1478019"/>
              <a:gd name="connsiteX17" fmla="*/ 621095 w 622747"/>
              <a:gd name="connsiteY17" fmla="*/ 1398285 h 1478019"/>
              <a:gd name="connsiteX18" fmla="*/ 603305 w 622747"/>
              <a:gd name="connsiteY18" fmla="*/ 1433864 h 1478019"/>
              <a:gd name="connsiteX19" fmla="*/ 528588 w 622747"/>
              <a:gd name="connsiteY19" fmla="*/ 1458770 h 1478019"/>
              <a:gd name="connsiteX20" fmla="*/ 400500 w 622747"/>
              <a:gd name="connsiteY20" fmla="*/ 1476560 h 1478019"/>
              <a:gd name="connsiteX21" fmla="*/ 300877 w 622747"/>
              <a:gd name="connsiteY21" fmla="*/ 1476560 h 1478019"/>
              <a:gd name="connsiteX22" fmla="*/ 211928 w 622747"/>
              <a:gd name="connsiteY22" fmla="*/ 1473002 h 1478019"/>
              <a:gd name="connsiteX23" fmla="*/ 147884 w 622747"/>
              <a:gd name="connsiteY23" fmla="*/ 1451654 h 1478019"/>
              <a:gd name="connsiteX24" fmla="*/ 101630 w 622747"/>
              <a:gd name="connsiteY24" fmla="*/ 1440980 h 1478019"/>
              <a:gd name="connsiteX25" fmla="*/ 76725 w 622747"/>
              <a:gd name="connsiteY25" fmla="*/ 1408959 h 1478019"/>
              <a:gd name="connsiteX26" fmla="*/ 76725 w 622747"/>
              <a:gd name="connsiteY26" fmla="*/ 1355589 h 1478019"/>
              <a:gd name="connsiteX27" fmla="*/ 144326 w 622747"/>
              <a:gd name="connsiteY27" fmla="*/ 1337799 h 1478019"/>
              <a:gd name="connsiteX28" fmla="*/ 275971 w 622747"/>
              <a:gd name="connsiteY28" fmla="*/ 1284429 h 1478019"/>
              <a:gd name="connsiteX29" fmla="*/ 297319 w 622747"/>
              <a:gd name="connsiteY29" fmla="*/ 1106531 h 1478019"/>
              <a:gd name="connsiteX30" fmla="*/ 286645 w 622747"/>
              <a:gd name="connsiteY30" fmla="*/ 668899 h 1478019"/>
              <a:gd name="connsiteX31" fmla="*/ 268855 w 622747"/>
              <a:gd name="connsiteY31" fmla="*/ 238384 h 1478019"/>
              <a:gd name="connsiteX32" fmla="*/ 211928 w 622747"/>
              <a:gd name="connsiteY32" fmla="*/ 177899 h 1478019"/>
              <a:gd name="connsiteX33" fmla="*/ 126536 w 622747"/>
              <a:gd name="connsiteY33" fmla="*/ 160109 h 1478019"/>
              <a:gd name="connsiteX34" fmla="*/ 48261 w 622747"/>
              <a:gd name="connsiteY34" fmla="*/ 138761 h 1478019"/>
              <a:gd name="connsiteX35" fmla="*/ 2007 w 622747"/>
              <a:gd name="connsiteY35" fmla="*/ 103181 h 1478019"/>
              <a:gd name="connsiteX36" fmla="*/ 12681 w 622747"/>
              <a:gd name="connsiteY36" fmla="*/ 64043 h 1478019"/>
              <a:gd name="connsiteX37" fmla="*/ 51819 w 622747"/>
              <a:gd name="connsiteY37" fmla="*/ 42696 h 1478019"/>
              <a:gd name="connsiteX38" fmla="*/ 137210 w 622747"/>
              <a:gd name="connsiteY38" fmla="*/ 10674 h 1478019"/>
              <a:gd name="connsiteX0" fmla="*/ 137210 w 622747"/>
              <a:gd name="connsiteY0" fmla="*/ 10674 h 1478019"/>
              <a:gd name="connsiteX1" fmla="*/ 290203 w 622747"/>
              <a:gd name="connsiteY1" fmla="*/ 0 h 1478019"/>
              <a:gd name="connsiteX2" fmla="*/ 400500 w 622747"/>
              <a:gd name="connsiteY2" fmla="*/ 10674 h 1478019"/>
              <a:gd name="connsiteX3" fmla="*/ 482334 w 622747"/>
              <a:gd name="connsiteY3" fmla="*/ 28464 h 1478019"/>
              <a:gd name="connsiteX4" fmla="*/ 546377 w 622747"/>
              <a:gd name="connsiteY4" fmla="*/ 64043 h 1478019"/>
              <a:gd name="connsiteX5" fmla="*/ 557051 w 622747"/>
              <a:gd name="connsiteY5" fmla="*/ 110297 h 1478019"/>
              <a:gd name="connsiteX6" fmla="*/ 471660 w 622747"/>
              <a:gd name="connsiteY6" fmla="*/ 156551 h 1478019"/>
              <a:gd name="connsiteX7" fmla="*/ 382711 w 622747"/>
              <a:gd name="connsiteY7" fmla="*/ 163667 h 1478019"/>
              <a:gd name="connsiteX8" fmla="*/ 332899 w 622747"/>
              <a:gd name="connsiteY8" fmla="*/ 177899 h 1478019"/>
              <a:gd name="connsiteX9" fmla="*/ 315109 w 622747"/>
              <a:gd name="connsiteY9" fmla="*/ 220594 h 1478019"/>
              <a:gd name="connsiteX10" fmla="*/ 307993 w 622747"/>
              <a:gd name="connsiteY10" fmla="*/ 270406 h 1478019"/>
              <a:gd name="connsiteX11" fmla="*/ 307993 w 622747"/>
              <a:gd name="connsiteY11" fmla="*/ 426957 h 1478019"/>
              <a:gd name="connsiteX12" fmla="*/ 340015 w 622747"/>
              <a:gd name="connsiteY12" fmla="*/ 1106531 h 1478019"/>
              <a:gd name="connsiteX13" fmla="*/ 382711 w 622747"/>
              <a:gd name="connsiteY13" fmla="*/ 1287987 h 1478019"/>
              <a:gd name="connsiteX14" fmla="*/ 510798 w 622747"/>
              <a:gd name="connsiteY14" fmla="*/ 1320009 h 1478019"/>
              <a:gd name="connsiteX15" fmla="*/ 581957 w 622747"/>
              <a:gd name="connsiteY15" fmla="*/ 1344915 h 1478019"/>
              <a:gd name="connsiteX16" fmla="*/ 617537 w 622747"/>
              <a:gd name="connsiteY16" fmla="*/ 1373379 h 1478019"/>
              <a:gd name="connsiteX17" fmla="*/ 621095 w 622747"/>
              <a:gd name="connsiteY17" fmla="*/ 1398285 h 1478019"/>
              <a:gd name="connsiteX18" fmla="*/ 603305 w 622747"/>
              <a:gd name="connsiteY18" fmla="*/ 1433864 h 1478019"/>
              <a:gd name="connsiteX19" fmla="*/ 528588 w 622747"/>
              <a:gd name="connsiteY19" fmla="*/ 1458770 h 1478019"/>
              <a:gd name="connsiteX20" fmla="*/ 400500 w 622747"/>
              <a:gd name="connsiteY20" fmla="*/ 1476560 h 1478019"/>
              <a:gd name="connsiteX21" fmla="*/ 300877 w 622747"/>
              <a:gd name="connsiteY21" fmla="*/ 1476560 h 1478019"/>
              <a:gd name="connsiteX22" fmla="*/ 211928 w 622747"/>
              <a:gd name="connsiteY22" fmla="*/ 1473002 h 1478019"/>
              <a:gd name="connsiteX23" fmla="*/ 147884 w 622747"/>
              <a:gd name="connsiteY23" fmla="*/ 1451654 h 1478019"/>
              <a:gd name="connsiteX24" fmla="*/ 101630 w 622747"/>
              <a:gd name="connsiteY24" fmla="*/ 1440980 h 1478019"/>
              <a:gd name="connsiteX25" fmla="*/ 76725 w 622747"/>
              <a:gd name="connsiteY25" fmla="*/ 1408959 h 1478019"/>
              <a:gd name="connsiteX26" fmla="*/ 90957 w 622747"/>
              <a:gd name="connsiteY26" fmla="*/ 1359147 h 1478019"/>
              <a:gd name="connsiteX27" fmla="*/ 144326 w 622747"/>
              <a:gd name="connsiteY27" fmla="*/ 1337799 h 1478019"/>
              <a:gd name="connsiteX28" fmla="*/ 275971 w 622747"/>
              <a:gd name="connsiteY28" fmla="*/ 1284429 h 1478019"/>
              <a:gd name="connsiteX29" fmla="*/ 297319 w 622747"/>
              <a:gd name="connsiteY29" fmla="*/ 1106531 h 1478019"/>
              <a:gd name="connsiteX30" fmla="*/ 286645 w 622747"/>
              <a:gd name="connsiteY30" fmla="*/ 668899 h 1478019"/>
              <a:gd name="connsiteX31" fmla="*/ 268855 w 622747"/>
              <a:gd name="connsiteY31" fmla="*/ 238384 h 1478019"/>
              <a:gd name="connsiteX32" fmla="*/ 211928 w 622747"/>
              <a:gd name="connsiteY32" fmla="*/ 177899 h 1478019"/>
              <a:gd name="connsiteX33" fmla="*/ 126536 w 622747"/>
              <a:gd name="connsiteY33" fmla="*/ 160109 h 1478019"/>
              <a:gd name="connsiteX34" fmla="*/ 48261 w 622747"/>
              <a:gd name="connsiteY34" fmla="*/ 138761 h 1478019"/>
              <a:gd name="connsiteX35" fmla="*/ 2007 w 622747"/>
              <a:gd name="connsiteY35" fmla="*/ 103181 h 1478019"/>
              <a:gd name="connsiteX36" fmla="*/ 12681 w 622747"/>
              <a:gd name="connsiteY36" fmla="*/ 64043 h 1478019"/>
              <a:gd name="connsiteX37" fmla="*/ 51819 w 622747"/>
              <a:gd name="connsiteY37" fmla="*/ 42696 h 1478019"/>
              <a:gd name="connsiteX38" fmla="*/ 137210 w 622747"/>
              <a:gd name="connsiteY38" fmla="*/ 10674 h 1478019"/>
              <a:gd name="connsiteX0" fmla="*/ 137210 w 622747"/>
              <a:gd name="connsiteY0" fmla="*/ 10674 h 1478019"/>
              <a:gd name="connsiteX1" fmla="*/ 290203 w 622747"/>
              <a:gd name="connsiteY1" fmla="*/ 0 h 1478019"/>
              <a:gd name="connsiteX2" fmla="*/ 400500 w 622747"/>
              <a:gd name="connsiteY2" fmla="*/ 10674 h 1478019"/>
              <a:gd name="connsiteX3" fmla="*/ 482334 w 622747"/>
              <a:gd name="connsiteY3" fmla="*/ 28464 h 1478019"/>
              <a:gd name="connsiteX4" fmla="*/ 546377 w 622747"/>
              <a:gd name="connsiteY4" fmla="*/ 64043 h 1478019"/>
              <a:gd name="connsiteX5" fmla="*/ 557051 w 622747"/>
              <a:gd name="connsiteY5" fmla="*/ 110297 h 1478019"/>
              <a:gd name="connsiteX6" fmla="*/ 471660 w 622747"/>
              <a:gd name="connsiteY6" fmla="*/ 156551 h 1478019"/>
              <a:gd name="connsiteX7" fmla="*/ 382711 w 622747"/>
              <a:gd name="connsiteY7" fmla="*/ 163667 h 1478019"/>
              <a:gd name="connsiteX8" fmla="*/ 332899 w 622747"/>
              <a:gd name="connsiteY8" fmla="*/ 177899 h 1478019"/>
              <a:gd name="connsiteX9" fmla="*/ 315109 w 622747"/>
              <a:gd name="connsiteY9" fmla="*/ 220594 h 1478019"/>
              <a:gd name="connsiteX10" fmla="*/ 307993 w 622747"/>
              <a:gd name="connsiteY10" fmla="*/ 270406 h 1478019"/>
              <a:gd name="connsiteX11" fmla="*/ 307993 w 622747"/>
              <a:gd name="connsiteY11" fmla="*/ 426957 h 1478019"/>
              <a:gd name="connsiteX12" fmla="*/ 340015 w 622747"/>
              <a:gd name="connsiteY12" fmla="*/ 1106531 h 1478019"/>
              <a:gd name="connsiteX13" fmla="*/ 382711 w 622747"/>
              <a:gd name="connsiteY13" fmla="*/ 1287987 h 1478019"/>
              <a:gd name="connsiteX14" fmla="*/ 510798 w 622747"/>
              <a:gd name="connsiteY14" fmla="*/ 1320009 h 1478019"/>
              <a:gd name="connsiteX15" fmla="*/ 581957 w 622747"/>
              <a:gd name="connsiteY15" fmla="*/ 1344915 h 1478019"/>
              <a:gd name="connsiteX16" fmla="*/ 617537 w 622747"/>
              <a:gd name="connsiteY16" fmla="*/ 1373379 h 1478019"/>
              <a:gd name="connsiteX17" fmla="*/ 621095 w 622747"/>
              <a:gd name="connsiteY17" fmla="*/ 1398285 h 1478019"/>
              <a:gd name="connsiteX18" fmla="*/ 603305 w 622747"/>
              <a:gd name="connsiteY18" fmla="*/ 1433864 h 1478019"/>
              <a:gd name="connsiteX19" fmla="*/ 528588 w 622747"/>
              <a:gd name="connsiteY19" fmla="*/ 1458770 h 1478019"/>
              <a:gd name="connsiteX20" fmla="*/ 400500 w 622747"/>
              <a:gd name="connsiteY20" fmla="*/ 1476560 h 1478019"/>
              <a:gd name="connsiteX21" fmla="*/ 300877 w 622747"/>
              <a:gd name="connsiteY21" fmla="*/ 1476560 h 1478019"/>
              <a:gd name="connsiteX22" fmla="*/ 211928 w 622747"/>
              <a:gd name="connsiteY22" fmla="*/ 1473002 h 1478019"/>
              <a:gd name="connsiteX23" fmla="*/ 158558 w 622747"/>
              <a:gd name="connsiteY23" fmla="*/ 1462328 h 1478019"/>
              <a:gd name="connsiteX24" fmla="*/ 101630 w 622747"/>
              <a:gd name="connsiteY24" fmla="*/ 1440980 h 1478019"/>
              <a:gd name="connsiteX25" fmla="*/ 76725 w 622747"/>
              <a:gd name="connsiteY25" fmla="*/ 1408959 h 1478019"/>
              <a:gd name="connsiteX26" fmla="*/ 90957 w 622747"/>
              <a:gd name="connsiteY26" fmla="*/ 1359147 h 1478019"/>
              <a:gd name="connsiteX27" fmla="*/ 144326 w 622747"/>
              <a:gd name="connsiteY27" fmla="*/ 1337799 h 1478019"/>
              <a:gd name="connsiteX28" fmla="*/ 275971 w 622747"/>
              <a:gd name="connsiteY28" fmla="*/ 1284429 h 1478019"/>
              <a:gd name="connsiteX29" fmla="*/ 297319 w 622747"/>
              <a:gd name="connsiteY29" fmla="*/ 1106531 h 1478019"/>
              <a:gd name="connsiteX30" fmla="*/ 286645 w 622747"/>
              <a:gd name="connsiteY30" fmla="*/ 668899 h 1478019"/>
              <a:gd name="connsiteX31" fmla="*/ 268855 w 622747"/>
              <a:gd name="connsiteY31" fmla="*/ 238384 h 1478019"/>
              <a:gd name="connsiteX32" fmla="*/ 211928 w 622747"/>
              <a:gd name="connsiteY32" fmla="*/ 177899 h 1478019"/>
              <a:gd name="connsiteX33" fmla="*/ 126536 w 622747"/>
              <a:gd name="connsiteY33" fmla="*/ 160109 h 1478019"/>
              <a:gd name="connsiteX34" fmla="*/ 48261 w 622747"/>
              <a:gd name="connsiteY34" fmla="*/ 138761 h 1478019"/>
              <a:gd name="connsiteX35" fmla="*/ 2007 w 622747"/>
              <a:gd name="connsiteY35" fmla="*/ 103181 h 1478019"/>
              <a:gd name="connsiteX36" fmla="*/ 12681 w 622747"/>
              <a:gd name="connsiteY36" fmla="*/ 64043 h 1478019"/>
              <a:gd name="connsiteX37" fmla="*/ 51819 w 622747"/>
              <a:gd name="connsiteY37" fmla="*/ 42696 h 1478019"/>
              <a:gd name="connsiteX38" fmla="*/ 137210 w 622747"/>
              <a:gd name="connsiteY38" fmla="*/ 10674 h 1478019"/>
              <a:gd name="connsiteX0" fmla="*/ 137210 w 622747"/>
              <a:gd name="connsiteY0" fmla="*/ 10674 h 1478019"/>
              <a:gd name="connsiteX1" fmla="*/ 290203 w 622747"/>
              <a:gd name="connsiteY1" fmla="*/ 0 h 1478019"/>
              <a:gd name="connsiteX2" fmla="*/ 400500 w 622747"/>
              <a:gd name="connsiteY2" fmla="*/ 10674 h 1478019"/>
              <a:gd name="connsiteX3" fmla="*/ 482334 w 622747"/>
              <a:gd name="connsiteY3" fmla="*/ 28464 h 1478019"/>
              <a:gd name="connsiteX4" fmla="*/ 546377 w 622747"/>
              <a:gd name="connsiteY4" fmla="*/ 64043 h 1478019"/>
              <a:gd name="connsiteX5" fmla="*/ 557051 w 622747"/>
              <a:gd name="connsiteY5" fmla="*/ 110297 h 1478019"/>
              <a:gd name="connsiteX6" fmla="*/ 471660 w 622747"/>
              <a:gd name="connsiteY6" fmla="*/ 156551 h 1478019"/>
              <a:gd name="connsiteX7" fmla="*/ 382711 w 622747"/>
              <a:gd name="connsiteY7" fmla="*/ 163667 h 1478019"/>
              <a:gd name="connsiteX8" fmla="*/ 332899 w 622747"/>
              <a:gd name="connsiteY8" fmla="*/ 177899 h 1478019"/>
              <a:gd name="connsiteX9" fmla="*/ 315109 w 622747"/>
              <a:gd name="connsiteY9" fmla="*/ 220594 h 1478019"/>
              <a:gd name="connsiteX10" fmla="*/ 307993 w 622747"/>
              <a:gd name="connsiteY10" fmla="*/ 270406 h 1478019"/>
              <a:gd name="connsiteX11" fmla="*/ 307993 w 622747"/>
              <a:gd name="connsiteY11" fmla="*/ 426957 h 1478019"/>
              <a:gd name="connsiteX12" fmla="*/ 340015 w 622747"/>
              <a:gd name="connsiteY12" fmla="*/ 1106531 h 1478019"/>
              <a:gd name="connsiteX13" fmla="*/ 382711 w 622747"/>
              <a:gd name="connsiteY13" fmla="*/ 1287987 h 1478019"/>
              <a:gd name="connsiteX14" fmla="*/ 482334 w 622747"/>
              <a:gd name="connsiteY14" fmla="*/ 1316451 h 1478019"/>
              <a:gd name="connsiteX15" fmla="*/ 581957 w 622747"/>
              <a:gd name="connsiteY15" fmla="*/ 1344915 h 1478019"/>
              <a:gd name="connsiteX16" fmla="*/ 617537 w 622747"/>
              <a:gd name="connsiteY16" fmla="*/ 1373379 h 1478019"/>
              <a:gd name="connsiteX17" fmla="*/ 621095 w 622747"/>
              <a:gd name="connsiteY17" fmla="*/ 1398285 h 1478019"/>
              <a:gd name="connsiteX18" fmla="*/ 603305 w 622747"/>
              <a:gd name="connsiteY18" fmla="*/ 1433864 h 1478019"/>
              <a:gd name="connsiteX19" fmla="*/ 528588 w 622747"/>
              <a:gd name="connsiteY19" fmla="*/ 1458770 h 1478019"/>
              <a:gd name="connsiteX20" fmla="*/ 400500 w 622747"/>
              <a:gd name="connsiteY20" fmla="*/ 1476560 h 1478019"/>
              <a:gd name="connsiteX21" fmla="*/ 300877 w 622747"/>
              <a:gd name="connsiteY21" fmla="*/ 1476560 h 1478019"/>
              <a:gd name="connsiteX22" fmla="*/ 211928 w 622747"/>
              <a:gd name="connsiteY22" fmla="*/ 1473002 h 1478019"/>
              <a:gd name="connsiteX23" fmla="*/ 158558 w 622747"/>
              <a:gd name="connsiteY23" fmla="*/ 1462328 h 1478019"/>
              <a:gd name="connsiteX24" fmla="*/ 101630 w 622747"/>
              <a:gd name="connsiteY24" fmla="*/ 1440980 h 1478019"/>
              <a:gd name="connsiteX25" fmla="*/ 76725 w 622747"/>
              <a:gd name="connsiteY25" fmla="*/ 1408959 h 1478019"/>
              <a:gd name="connsiteX26" fmla="*/ 90957 w 622747"/>
              <a:gd name="connsiteY26" fmla="*/ 1359147 h 1478019"/>
              <a:gd name="connsiteX27" fmla="*/ 144326 w 622747"/>
              <a:gd name="connsiteY27" fmla="*/ 1337799 h 1478019"/>
              <a:gd name="connsiteX28" fmla="*/ 275971 w 622747"/>
              <a:gd name="connsiteY28" fmla="*/ 1284429 h 1478019"/>
              <a:gd name="connsiteX29" fmla="*/ 297319 w 622747"/>
              <a:gd name="connsiteY29" fmla="*/ 1106531 h 1478019"/>
              <a:gd name="connsiteX30" fmla="*/ 286645 w 622747"/>
              <a:gd name="connsiteY30" fmla="*/ 668899 h 1478019"/>
              <a:gd name="connsiteX31" fmla="*/ 268855 w 622747"/>
              <a:gd name="connsiteY31" fmla="*/ 238384 h 1478019"/>
              <a:gd name="connsiteX32" fmla="*/ 211928 w 622747"/>
              <a:gd name="connsiteY32" fmla="*/ 177899 h 1478019"/>
              <a:gd name="connsiteX33" fmla="*/ 126536 w 622747"/>
              <a:gd name="connsiteY33" fmla="*/ 160109 h 1478019"/>
              <a:gd name="connsiteX34" fmla="*/ 48261 w 622747"/>
              <a:gd name="connsiteY34" fmla="*/ 138761 h 1478019"/>
              <a:gd name="connsiteX35" fmla="*/ 2007 w 622747"/>
              <a:gd name="connsiteY35" fmla="*/ 103181 h 1478019"/>
              <a:gd name="connsiteX36" fmla="*/ 12681 w 622747"/>
              <a:gd name="connsiteY36" fmla="*/ 64043 h 1478019"/>
              <a:gd name="connsiteX37" fmla="*/ 51819 w 622747"/>
              <a:gd name="connsiteY37" fmla="*/ 42696 h 1478019"/>
              <a:gd name="connsiteX38" fmla="*/ 137210 w 622747"/>
              <a:gd name="connsiteY38" fmla="*/ 10674 h 1478019"/>
              <a:gd name="connsiteX0" fmla="*/ 137210 w 622747"/>
              <a:gd name="connsiteY0" fmla="*/ 10674 h 1477758"/>
              <a:gd name="connsiteX1" fmla="*/ 290203 w 622747"/>
              <a:gd name="connsiteY1" fmla="*/ 0 h 1477758"/>
              <a:gd name="connsiteX2" fmla="*/ 400500 w 622747"/>
              <a:gd name="connsiteY2" fmla="*/ 10674 h 1477758"/>
              <a:gd name="connsiteX3" fmla="*/ 482334 w 622747"/>
              <a:gd name="connsiteY3" fmla="*/ 28464 h 1477758"/>
              <a:gd name="connsiteX4" fmla="*/ 546377 w 622747"/>
              <a:gd name="connsiteY4" fmla="*/ 64043 h 1477758"/>
              <a:gd name="connsiteX5" fmla="*/ 557051 w 622747"/>
              <a:gd name="connsiteY5" fmla="*/ 110297 h 1477758"/>
              <a:gd name="connsiteX6" fmla="*/ 471660 w 622747"/>
              <a:gd name="connsiteY6" fmla="*/ 156551 h 1477758"/>
              <a:gd name="connsiteX7" fmla="*/ 382711 w 622747"/>
              <a:gd name="connsiteY7" fmla="*/ 163667 h 1477758"/>
              <a:gd name="connsiteX8" fmla="*/ 332899 w 622747"/>
              <a:gd name="connsiteY8" fmla="*/ 177899 h 1477758"/>
              <a:gd name="connsiteX9" fmla="*/ 315109 w 622747"/>
              <a:gd name="connsiteY9" fmla="*/ 220594 h 1477758"/>
              <a:gd name="connsiteX10" fmla="*/ 307993 w 622747"/>
              <a:gd name="connsiteY10" fmla="*/ 270406 h 1477758"/>
              <a:gd name="connsiteX11" fmla="*/ 307993 w 622747"/>
              <a:gd name="connsiteY11" fmla="*/ 426957 h 1477758"/>
              <a:gd name="connsiteX12" fmla="*/ 340015 w 622747"/>
              <a:gd name="connsiteY12" fmla="*/ 1106531 h 1477758"/>
              <a:gd name="connsiteX13" fmla="*/ 382711 w 622747"/>
              <a:gd name="connsiteY13" fmla="*/ 1287987 h 1477758"/>
              <a:gd name="connsiteX14" fmla="*/ 482334 w 622747"/>
              <a:gd name="connsiteY14" fmla="*/ 1316451 h 1477758"/>
              <a:gd name="connsiteX15" fmla="*/ 581957 w 622747"/>
              <a:gd name="connsiteY15" fmla="*/ 1344915 h 1477758"/>
              <a:gd name="connsiteX16" fmla="*/ 617537 w 622747"/>
              <a:gd name="connsiteY16" fmla="*/ 1373379 h 1477758"/>
              <a:gd name="connsiteX17" fmla="*/ 621095 w 622747"/>
              <a:gd name="connsiteY17" fmla="*/ 1398285 h 1477758"/>
              <a:gd name="connsiteX18" fmla="*/ 603305 w 622747"/>
              <a:gd name="connsiteY18" fmla="*/ 1433864 h 1477758"/>
              <a:gd name="connsiteX19" fmla="*/ 507240 w 622747"/>
              <a:gd name="connsiteY19" fmla="*/ 1462328 h 1477758"/>
              <a:gd name="connsiteX20" fmla="*/ 400500 w 622747"/>
              <a:gd name="connsiteY20" fmla="*/ 1476560 h 1477758"/>
              <a:gd name="connsiteX21" fmla="*/ 300877 w 622747"/>
              <a:gd name="connsiteY21" fmla="*/ 1476560 h 1477758"/>
              <a:gd name="connsiteX22" fmla="*/ 211928 w 622747"/>
              <a:gd name="connsiteY22" fmla="*/ 1473002 h 1477758"/>
              <a:gd name="connsiteX23" fmla="*/ 158558 w 622747"/>
              <a:gd name="connsiteY23" fmla="*/ 1462328 h 1477758"/>
              <a:gd name="connsiteX24" fmla="*/ 101630 w 622747"/>
              <a:gd name="connsiteY24" fmla="*/ 1440980 h 1477758"/>
              <a:gd name="connsiteX25" fmla="*/ 76725 w 622747"/>
              <a:gd name="connsiteY25" fmla="*/ 1408959 h 1477758"/>
              <a:gd name="connsiteX26" fmla="*/ 90957 w 622747"/>
              <a:gd name="connsiteY26" fmla="*/ 1359147 h 1477758"/>
              <a:gd name="connsiteX27" fmla="*/ 144326 w 622747"/>
              <a:gd name="connsiteY27" fmla="*/ 1337799 h 1477758"/>
              <a:gd name="connsiteX28" fmla="*/ 275971 w 622747"/>
              <a:gd name="connsiteY28" fmla="*/ 1284429 h 1477758"/>
              <a:gd name="connsiteX29" fmla="*/ 297319 w 622747"/>
              <a:gd name="connsiteY29" fmla="*/ 1106531 h 1477758"/>
              <a:gd name="connsiteX30" fmla="*/ 286645 w 622747"/>
              <a:gd name="connsiteY30" fmla="*/ 668899 h 1477758"/>
              <a:gd name="connsiteX31" fmla="*/ 268855 w 622747"/>
              <a:gd name="connsiteY31" fmla="*/ 238384 h 1477758"/>
              <a:gd name="connsiteX32" fmla="*/ 211928 w 622747"/>
              <a:gd name="connsiteY32" fmla="*/ 177899 h 1477758"/>
              <a:gd name="connsiteX33" fmla="*/ 126536 w 622747"/>
              <a:gd name="connsiteY33" fmla="*/ 160109 h 1477758"/>
              <a:gd name="connsiteX34" fmla="*/ 48261 w 622747"/>
              <a:gd name="connsiteY34" fmla="*/ 138761 h 1477758"/>
              <a:gd name="connsiteX35" fmla="*/ 2007 w 622747"/>
              <a:gd name="connsiteY35" fmla="*/ 103181 h 1477758"/>
              <a:gd name="connsiteX36" fmla="*/ 12681 w 622747"/>
              <a:gd name="connsiteY36" fmla="*/ 64043 h 1477758"/>
              <a:gd name="connsiteX37" fmla="*/ 51819 w 622747"/>
              <a:gd name="connsiteY37" fmla="*/ 42696 h 1477758"/>
              <a:gd name="connsiteX38" fmla="*/ 137210 w 622747"/>
              <a:gd name="connsiteY38" fmla="*/ 10674 h 1477758"/>
              <a:gd name="connsiteX0" fmla="*/ 137210 w 622747"/>
              <a:gd name="connsiteY0" fmla="*/ 10674 h 1477758"/>
              <a:gd name="connsiteX1" fmla="*/ 290203 w 622747"/>
              <a:gd name="connsiteY1" fmla="*/ 0 h 1477758"/>
              <a:gd name="connsiteX2" fmla="*/ 400500 w 622747"/>
              <a:gd name="connsiteY2" fmla="*/ 10674 h 1477758"/>
              <a:gd name="connsiteX3" fmla="*/ 482334 w 622747"/>
              <a:gd name="connsiteY3" fmla="*/ 28464 h 1477758"/>
              <a:gd name="connsiteX4" fmla="*/ 546377 w 622747"/>
              <a:gd name="connsiteY4" fmla="*/ 64043 h 1477758"/>
              <a:gd name="connsiteX5" fmla="*/ 557051 w 622747"/>
              <a:gd name="connsiteY5" fmla="*/ 110297 h 1477758"/>
              <a:gd name="connsiteX6" fmla="*/ 471660 w 622747"/>
              <a:gd name="connsiteY6" fmla="*/ 145877 h 1477758"/>
              <a:gd name="connsiteX7" fmla="*/ 382711 w 622747"/>
              <a:gd name="connsiteY7" fmla="*/ 163667 h 1477758"/>
              <a:gd name="connsiteX8" fmla="*/ 332899 w 622747"/>
              <a:gd name="connsiteY8" fmla="*/ 177899 h 1477758"/>
              <a:gd name="connsiteX9" fmla="*/ 315109 w 622747"/>
              <a:gd name="connsiteY9" fmla="*/ 220594 h 1477758"/>
              <a:gd name="connsiteX10" fmla="*/ 307993 w 622747"/>
              <a:gd name="connsiteY10" fmla="*/ 270406 h 1477758"/>
              <a:gd name="connsiteX11" fmla="*/ 307993 w 622747"/>
              <a:gd name="connsiteY11" fmla="*/ 426957 h 1477758"/>
              <a:gd name="connsiteX12" fmla="*/ 340015 w 622747"/>
              <a:gd name="connsiteY12" fmla="*/ 1106531 h 1477758"/>
              <a:gd name="connsiteX13" fmla="*/ 382711 w 622747"/>
              <a:gd name="connsiteY13" fmla="*/ 1287987 h 1477758"/>
              <a:gd name="connsiteX14" fmla="*/ 482334 w 622747"/>
              <a:gd name="connsiteY14" fmla="*/ 1316451 h 1477758"/>
              <a:gd name="connsiteX15" fmla="*/ 581957 w 622747"/>
              <a:gd name="connsiteY15" fmla="*/ 1344915 h 1477758"/>
              <a:gd name="connsiteX16" fmla="*/ 617537 w 622747"/>
              <a:gd name="connsiteY16" fmla="*/ 1373379 h 1477758"/>
              <a:gd name="connsiteX17" fmla="*/ 621095 w 622747"/>
              <a:gd name="connsiteY17" fmla="*/ 1398285 h 1477758"/>
              <a:gd name="connsiteX18" fmla="*/ 603305 w 622747"/>
              <a:gd name="connsiteY18" fmla="*/ 1433864 h 1477758"/>
              <a:gd name="connsiteX19" fmla="*/ 507240 w 622747"/>
              <a:gd name="connsiteY19" fmla="*/ 1462328 h 1477758"/>
              <a:gd name="connsiteX20" fmla="*/ 400500 w 622747"/>
              <a:gd name="connsiteY20" fmla="*/ 1476560 h 1477758"/>
              <a:gd name="connsiteX21" fmla="*/ 300877 w 622747"/>
              <a:gd name="connsiteY21" fmla="*/ 1476560 h 1477758"/>
              <a:gd name="connsiteX22" fmla="*/ 211928 w 622747"/>
              <a:gd name="connsiteY22" fmla="*/ 1473002 h 1477758"/>
              <a:gd name="connsiteX23" fmla="*/ 158558 w 622747"/>
              <a:gd name="connsiteY23" fmla="*/ 1462328 h 1477758"/>
              <a:gd name="connsiteX24" fmla="*/ 101630 w 622747"/>
              <a:gd name="connsiteY24" fmla="*/ 1440980 h 1477758"/>
              <a:gd name="connsiteX25" fmla="*/ 76725 w 622747"/>
              <a:gd name="connsiteY25" fmla="*/ 1408959 h 1477758"/>
              <a:gd name="connsiteX26" fmla="*/ 90957 w 622747"/>
              <a:gd name="connsiteY26" fmla="*/ 1359147 h 1477758"/>
              <a:gd name="connsiteX27" fmla="*/ 144326 w 622747"/>
              <a:gd name="connsiteY27" fmla="*/ 1337799 h 1477758"/>
              <a:gd name="connsiteX28" fmla="*/ 275971 w 622747"/>
              <a:gd name="connsiteY28" fmla="*/ 1284429 h 1477758"/>
              <a:gd name="connsiteX29" fmla="*/ 297319 w 622747"/>
              <a:gd name="connsiteY29" fmla="*/ 1106531 h 1477758"/>
              <a:gd name="connsiteX30" fmla="*/ 286645 w 622747"/>
              <a:gd name="connsiteY30" fmla="*/ 668899 h 1477758"/>
              <a:gd name="connsiteX31" fmla="*/ 268855 w 622747"/>
              <a:gd name="connsiteY31" fmla="*/ 238384 h 1477758"/>
              <a:gd name="connsiteX32" fmla="*/ 211928 w 622747"/>
              <a:gd name="connsiteY32" fmla="*/ 177899 h 1477758"/>
              <a:gd name="connsiteX33" fmla="*/ 126536 w 622747"/>
              <a:gd name="connsiteY33" fmla="*/ 160109 h 1477758"/>
              <a:gd name="connsiteX34" fmla="*/ 48261 w 622747"/>
              <a:gd name="connsiteY34" fmla="*/ 138761 h 1477758"/>
              <a:gd name="connsiteX35" fmla="*/ 2007 w 622747"/>
              <a:gd name="connsiteY35" fmla="*/ 103181 h 1477758"/>
              <a:gd name="connsiteX36" fmla="*/ 12681 w 622747"/>
              <a:gd name="connsiteY36" fmla="*/ 64043 h 1477758"/>
              <a:gd name="connsiteX37" fmla="*/ 51819 w 622747"/>
              <a:gd name="connsiteY37" fmla="*/ 42696 h 1477758"/>
              <a:gd name="connsiteX38" fmla="*/ 137210 w 622747"/>
              <a:gd name="connsiteY38" fmla="*/ 10674 h 1477758"/>
              <a:gd name="connsiteX0" fmla="*/ 137210 w 622747"/>
              <a:gd name="connsiteY0" fmla="*/ 10674 h 1477758"/>
              <a:gd name="connsiteX1" fmla="*/ 290203 w 622747"/>
              <a:gd name="connsiteY1" fmla="*/ 0 h 1477758"/>
              <a:gd name="connsiteX2" fmla="*/ 400500 w 622747"/>
              <a:gd name="connsiteY2" fmla="*/ 10674 h 1477758"/>
              <a:gd name="connsiteX3" fmla="*/ 482334 w 622747"/>
              <a:gd name="connsiteY3" fmla="*/ 28464 h 1477758"/>
              <a:gd name="connsiteX4" fmla="*/ 546377 w 622747"/>
              <a:gd name="connsiteY4" fmla="*/ 64043 h 1477758"/>
              <a:gd name="connsiteX5" fmla="*/ 549935 w 622747"/>
              <a:gd name="connsiteY5" fmla="*/ 110297 h 1477758"/>
              <a:gd name="connsiteX6" fmla="*/ 471660 w 622747"/>
              <a:gd name="connsiteY6" fmla="*/ 145877 h 1477758"/>
              <a:gd name="connsiteX7" fmla="*/ 382711 w 622747"/>
              <a:gd name="connsiteY7" fmla="*/ 163667 h 1477758"/>
              <a:gd name="connsiteX8" fmla="*/ 332899 w 622747"/>
              <a:gd name="connsiteY8" fmla="*/ 177899 h 1477758"/>
              <a:gd name="connsiteX9" fmla="*/ 315109 w 622747"/>
              <a:gd name="connsiteY9" fmla="*/ 220594 h 1477758"/>
              <a:gd name="connsiteX10" fmla="*/ 307993 w 622747"/>
              <a:gd name="connsiteY10" fmla="*/ 270406 h 1477758"/>
              <a:gd name="connsiteX11" fmla="*/ 307993 w 622747"/>
              <a:gd name="connsiteY11" fmla="*/ 426957 h 1477758"/>
              <a:gd name="connsiteX12" fmla="*/ 340015 w 622747"/>
              <a:gd name="connsiteY12" fmla="*/ 1106531 h 1477758"/>
              <a:gd name="connsiteX13" fmla="*/ 382711 w 622747"/>
              <a:gd name="connsiteY13" fmla="*/ 1287987 h 1477758"/>
              <a:gd name="connsiteX14" fmla="*/ 482334 w 622747"/>
              <a:gd name="connsiteY14" fmla="*/ 1316451 h 1477758"/>
              <a:gd name="connsiteX15" fmla="*/ 581957 w 622747"/>
              <a:gd name="connsiteY15" fmla="*/ 1344915 h 1477758"/>
              <a:gd name="connsiteX16" fmla="*/ 617537 w 622747"/>
              <a:gd name="connsiteY16" fmla="*/ 1373379 h 1477758"/>
              <a:gd name="connsiteX17" fmla="*/ 621095 w 622747"/>
              <a:gd name="connsiteY17" fmla="*/ 1398285 h 1477758"/>
              <a:gd name="connsiteX18" fmla="*/ 603305 w 622747"/>
              <a:gd name="connsiteY18" fmla="*/ 1433864 h 1477758"/>
              <a:gd name="connsiteX19" fmla="*/ 507240 w 622747"/>
              <a:gd name="connsiteY19" fmla="*/ 1462328 h 1477758"/>
              <a:gd name="connsiteX20" fmla="*/ 400500 w 622747"/>
              <a:gd name="connsiteY20" fmla="*/ 1476560 h 1477758"/>
              <a:gd name="connsiteX21" fmla="*/ 300877 w 622747"/>
              <a:gd name="connsiteY21" fmla="*/ 1476560 h 1477758"/>
              <a:gd name="connsiteX22" fmla="*/ 211928 w 622747"/>
              <a:gd name="connsiteY22" fmla="*/ 1473002 h 1477758"/>
              <a:gd name="connsiteX23" fmla="*/ 158558 w 622747"/>
              <a:gd name="connsiteY23" fmla="*/ 1462328 h 1477758"/>
              <a:gd name="connsiteX24" fmla="*/ 101630 w 622747"/>
              <a:gd name="connsiteY24" fmla="*/ 1440980 h 1477758"/>
              <a:gd name="connsiteX25" fmla="*/ 76725 w 622747"/>
              <a:gd name="connsiteY25" fmla="*/ 1408959 h 1477758"/>
              <a:gd name="connsiteX26" fmla="*/ 90957 w 622747"/>
              <a:gd name="connsiteY26" fmla="*/ 1359147 h 1477758"/>
              <a:gd name="connsiteX27" fmla="*/ 144326 w 622747"/>
              <a:gd name="connsiteY27" fmla="*/ 1337799 h 1477758"/>
              <a:gd name="connsiteX28" fmla="*/ 275971 w 622747"/>
              <a:gd name="connsiteY28" fmla="*/ 1284429 h 1477758"/>
              <a:gd name="connsiteX29" fmla="*/ 297319 w 622747"/>
              <a:gd name="connsiteY29" fmla="*/ 1106531 h 1477758"/>
              <a:gd name="connsiteX30" fmla="*/ 286645 w 622747"/>
              <a:gd name="connsiteY30" fmla="*/ 668899 h 1477758"/>
              <a:gd name="connsiteX31" fmla="*/ 268855 w 622747"/>
              <a:gd name="connsiteY31" fmla="*/ 238384 h 1477758"/>
              <a:gd name="connsiteX32" fmla="*/ 211928 w 622747"/>
              <a:gd name="connsiteY32" fmla="*/ 177899 h 1477758"/>
              <a:gd name="connsiteX33" fmla="*/ 126536 w 622747"/>
              <a:gd name="connsiteY33" fmla="*/ 160109 h 1477758"/>
              <a:gd name="connsiteX34" fmla="*/ 48261 w 622747"/>
              <a:gd name="connsiteY34" fmla="*/ 138761 h 1477758"/>
              <a:gd name="connsiteX35" fmla="*/ 2007 w 622747"/>
              <a:gd name="connsiteY35" fmla="*/ 103181 h 1477758"/>
              <a:gd name="connsiteX36" fmla="*/ 12681 w 622747"/>
              <a:gd name="connsiteY36" fmla="*/ 64043 h 1477758"/>
              <a:gd name="connsiteX37" fmla="*/ 51819 w 622747"/>
              <a:gd name="connsiteY37" fmla="*/ 42696 h 1477758"/>
              <a:gd name="connsiteX38" fmla="*/ 137210 w 622747"/>
              <a:gd name="connsiteY38" fmla="*/ 10674 h 1477758"/>
              <a:gd name="connsiteX0" fmla="*/ 137210 w 622747"/>
              <a:gd name="connsiteY0" fmla="*/ 10674 h 1477758"/>
              <a:gd name="connsiteX1" fmla="*/ 290203 w 622747"/>
              <a:gd name="connsiteY1" fmla="*/ 0 h 1477758"/>
              <a:gd name="connsiteX2" fmla="*/ 400500 w 622747"/>
              <a:gd name="connsiteY2" fmla="*/ 10674 h 1477758"/>
              <a:gd name="connsiteX3" fmla="*/ 482334 w 622747"/>
              <a:gd name="connsiteY3" fmla="*/ 28464 h 1477758"/>
              <a:gd name="connsiteX4" fmla="*/ 546377 w 622747"/>
              <a:gd name="connsiteY4" fmla="*/ 64043 h 1477758"/>
              <a:gd name="connsiteX5" fmla="*/ 549935 w 622747"/>
              <a:gd name="connsiteY5" fmla="*/ 110297 h 1477758"/>
              <a:gd name="connsiteX6" fmla="*/ 471660 w 622747"/>
              <a:gd name="connsiteY6" fmla="*/ 145877 h 1477758"/>
              <a:gd name="connsiteX7" fmla="*/ 382711 w 622747"/>
              <a:gd name="connsiteY7" fmla="*/ 163667 h 1477758"/>
              <a:gd name="connsiteX8" fmla="*/ 332899 w 622747"/>
              <a:gd name="connsiteY8" fmla="*/ 177899 h 1477758"/>
              <a:gd name="connsiteX9" fmla="*/ 315109 w 622747"/>
              <a:gd name="connsiteY9" fmla="*/ 220594 h 1477758"/>
              <a:gd name="connsiteX10" fmla="*/ 307993 w 622747"/>
              <a:gd name="connsiteY10" fmla="*/ 270406 h 1477758"/>
              <a:gd name="connsiteX11" fmla="*/ 307993 w 622747"/>
              <a:gd name="connsiteY11" fmla="*/ 426957 h 1477758"/>
              <a:gd name="connsiteX12" fmla="*/ 340015 w 622747"/>
              <a:gd name="connsiteY12" fmla="*/ 1106531 h 1477758"/>
              <a:gd name="connsiteX13" fmla="*/ 382711 w 622747"/>
              <a:gd name="connsiteY13" fmla="*/ 1287987 h 1477758"/>
              <a:gd name="connsiteX14" fmla="*/ 482334 w 622747"/>
              <a:gd name="connsiteY14" fmla="*/ 1316451 h 1477758"/>
              <a:gd name="connsiteX15" fmla="*/ 581957 w 622747"/>
              <a:gd name="connsiteY15" fmla="*/ 1344915 h 1477758"/>
              <a:gd name="connsiteX16" fmla="*/ 617537 w 622747"/>
              <a:gd name="connsiteY16" fmla="*/ 1373379 h 1477758"/>
              <a:gd name="connsiteX17" fmla="*/ 621095 w 622747"/>
              <a:gd name="connsiteY17" fmla="*/ 1398285 h 1477758"/>
              <a:gd name="connsiteX18" fmla="*/ 603305 w 622747"/>
              <a:gd name="connsiteY18" fmla="*/ 1433864 h 1477758"/>
              <a:gd name="connsiteX19" fmla="*/ 507240 w 622747"/>
              <a:gd name="connsiteY19" fmla="*/ 1462328 h 1477758"/>
              <a:gd name="connsiteX20" fmla="*/ 400500 w 622747"/>
              <a:gd name="connsiteY20" fmla="*/ 1476560 h 1477758"/>
              <a:gd name="connsiteX21" fmla="*/ 300877 w 622747"/>
              <a:gd name="connsiteY21" fmla="*/ 1476560 h 1477758"/>
              <a:gd name="connsiteX22" fmla="*/ 211928 w 622747"/>
              <a:gd name="connsiteY22" fmla="*/ 1473002 h 1477758"/>
              <a:gd name="connsiteX23" fmla="*/ 158558 w 622747"/>
              <a:gd name="connsiteY23" fmla="*/ 1462328 h 1477758"/>
              <a:gd name="connsiteX24" fmla="*/ 101630 w 622747"/>
              <a:gd name="connsiteY24" fmla="*/ 1440980 h 1477758"/>
              <a:gd name="connsiteX25" fmla="*/ 76725 w 622747"/>
              <a:gd name="connsiteY25" fmla="*/ 1408959 h 1477758"/>
              <a:gd name="connsiteX26" fmla="*/ 90957 w 622747"/>
              <a:gd name="connsiteY26" fmla="*/ 1359147 h 1477758"/>
              <a:gd name="connsiteX27" fmla="*/ 144326 w 622747"/>
              <a:gd name="connsiteY27" fmla="*/ 1337799 h 1477758"/>
              <a:gd name="connsiteX28" fmla="*/ 275971 w 622747"/>
              <a:gd name="connsiteY28" fmla="*/ 1284429 h 1477758"/>
              <a:gd name="connsiteX29" fmla="*/ 300877 w 622747"/>
              <a:gd name="connsiteY29" fmla="*/ 1106531 h 1477758"/>
              <a:gd name="connsiteX30" fmla="*/ 286645 w 622747"/>
              <a:gd name="connsiteY30" fmla="*/ 668899 h 1477758"/>
              <a:gd name="connsiteX31" fmla="*/ 268855 w 622747"/>
              <a:gd name="connsiteY31" fmla="*/ 238384 h 1477758"/>
              <a:gd name="connsiteX32" fmla="*/ 211928 w 622747"/>
              <a:gd name="connsiteY32" fmla="*/ 177899 h 1477758"/>
              <a:gd name="connsiteX33" fmla="*/ 126536 w 622747"/>
              <a:gd name="connsiteY33" fmla="*/ 160109 h 1477758"/>
              <a:gd name="connsiteX34" fmla="*/ 48261 w 622747"/>
              <a:gd name="connsiteY34" fmla="*/ 138761 h 1477758"/>
              <a:gd name="connsiteX35" fmla="*/ 2007 w 622747"/>
              <a:gd name="connsiteY35" fmla="*/ 103181 h 1477758"/>
              <a:gd name="connsiteX36" fmla="*/ 12681 w 622747"/>
              <a:gd name="connsiteY36" fmla="*/ 64043 h 1477758"/>
              <a:gd name="connsiteX37" fmla="*/ 51819 w 622747"/>
              <a:gd name="connsiteY37" fmla="*/ 42696 h 1477758"/>
              <a:gd name="connsiteX38" fmla="*/ 137210 w 622747"/>
              <a:gd name="connsiteY38" fmla="*/ 10674 h 1477758"/>
              <a:gd name="connsiteX0" fmla="*/ 137210 w 622747"/>
              <a:gd name="connsiteY0" fmla="*/ 10674 h 1477758"/>
              <a:gd name="connsiteX1" fmla="*/ 290203 w 622747"/>
              <a:gd name="connsiteY1" fmla="*/ 0 h 1477758"/>
              <a:gd name="connsiteX2" fmla="*/ 400500 w 622747"/>
              <a:gd name="connsiteY2" fmla="*/ 10674 h 1477758"/>
              <a:gd name="connsiteX3" fmla="*/ 482334 w 622747"/>
              <a:gd name="connsiteY3" fmla="*/ 28464 h 1477758"/>
              <a:gd name="connsiteX4" fmla="*/ 546377 w 622747"/>
              <a:gd name="connsiteY4" fmla="*/ 64043 h 1477758"/>
              <a:gd name="connsiteX5" fmla="*/ 549935 w 622747"/>
              <a:gd name="connsiteY5" fmla="*/ 110297 h 1477758"/>
              <a:gd name="connsiteX6" fmla="*/ 471660 w 622747"/>
              <a:gd name="connsiteY6" fmla="*/ 145877 h 1477758"/>
              <a:gd name="connsiteX7" fmla="*/ 382711 w 622747"/>
              <a:gd name="connsiteY7" fmla="*/ 163667 h 1477758"/>
              <a:gd name="connsiteX8" fmla="*/ 332899 w 622747"/>
              <a:gd name="connsiteY8" fmla="*/ 177899 h 1477758"/>
              <a:gd name="connsiteX9" fmla="*/ 315109 w 622747"/>
              <a:gd name="connsiteY9" fmla="*/ 220594 h 1477758"/>
              <a:gd name="connsiteX10" fmla="*/ 307993 w 622747"/>
              <a:gd name="connsiteY10" fmla="*/ 270406 h 1477758"/>
              <a:gd name="connsiteX11" fmla="*/ 307993 w 622747"/>
              <a:gd name="connsiteY11" fmla="*/ 426957 h 1477758"/>
              <a:gd name="connsiteX12" fmla="*/ 336457 w 622747"/>
              <a:gd name="connsiteY12" fmla="*/ 1106531 h 1477758"/>
              <a:gd name="connsiteX13" fmla="*/ 382711 w 622747"/>
              <a:gd name="connsiteY13" fmla="*/ 1287987 h 1477758"/>
              <a:gd name="connsiteX14" fmla="*/ 482334 w 622747"/>
              <a:gd name="connsiteY14" fmla="*/ 1316451 h 1477758"/>
              <a:gd name="connsiteX15" fmla="*/ 581957 w 622747"/>
              <a:gd name="connsiteY15" fmla="*/ 1344915 h 1477758"/>
              <a:gd name="connsiteX16" fmla="*/ 617537 w 622747"/>
              <a:gd name="connsiteY16" fmla="*/ 1373379 h 1477758"/>
              <a:gd name="connsiteX17" fmla="*/ 621095 w 622747"/>
              <a:gd name="connsiteY17" fmla="*/ 1398285 h 1477758"/>
              <a:gd name="connsiteX18" fmla="*/ 603305 w 622747"/>
              <a:gd name="connsiteY18" fmla="*/ 1433864 h 1477758"/>
              <a:gd name="connsiteX19" fmla="*/ 507240 w 622747"/>
              <a:gd name="connsiteY19" fmla="*/ 1462328 h 1477758"/>
              <a:gd name="connsiteX20" fmla="*/ 400500 w 622747"/>
              <a:gd name="connsiteY20" fmla="*/ 1476560 h 1477758"/>
              <a:gd name="connsiteX21" fmla="*/ 300877 w 622747"/>
              <a:gd name="connsiteY21" fmla="*/ 1476560 h 1477758"/>
              <a:gd name="connsiteX22" fmla="*/ 211928 w 622747"/>
              <a:gd name="connsiteY22" fmla="*/ 1473002 h 1477758"/>
              <a:gd name="connsiteX23" fmla="*/ 158558 w 622747"/>
              <a:gd name="connsiteY23" fmla="*/ 1462328 h 1477758"/>
              <a:gd name="connsiteX24" fmla="*/ 101630 w 622747"/>
              <a:gd name="connsiteY24" fmla="*/ 1440980 h 1477758"/>
              <a:gd name="connsiteX25" fmla="*/ 76725 w 622747"/>
              <a:gd name="connsiteY25" fmla="*/ 1408959 h 1477758"/>
              <a:gd name="connsiteX26" fmla="*/ 90957 w 622747"/>
              <a:gd name="connsiteY26" fmla="*/ 1359147 h 1477758"/>
              <a:gd name="connsiteX27" fmla="*/ 144326 w 622747"/>
              <a:gd name="connsiteY27" fmla="*/ 1337799 h 1477758"/>
              <a:gd name="connsiteX28" fmla="*/ 275971 w 622747"/>
              <a:gd name="connsiteY28" fmla="*/ 1284429 h 1477758"/>
              <a:gd name="connsiteX29" fmla="*/ 300877 w 622747"/>
              <a:gd name="connsiteY29" fmla="*/ 1106531 h 1477758"/>
              <a:gd name="connsiteX30" fmla="*/ 286645 w 622747"/>
              <a:gd name="connsiteY30" fmla="*/ 668899 h 1477758"/>
              <a:gd name="connsiteX31" fmla="*/ 268855 w 622747"/>
              <a:gd name="connsiteY31" fmla="*/ 238384 h 1477758"/>
              <a:gd name="connsiteX32" fmla="*/ 211928 w 622747"/>
              <a:gd name="connsiteY32" fmla="*/ 177899 h 1477758"/>
              <a:gd name="connsiteX33" fmla="*/ 126536 w 622747"/>
              <a:gd name="connsiteY33" fmla="*/ 160109 h 1477758"/>
              <a:gd name="connsiteX34" fmla="*/ 48261 w 622747"/>
              <a:gd name="connsiteY34" fmla="*/ 138761 h 1477758"/>
              <a:gd name="connsiteX35" fmla="*/ 2007 w 622747"/>
              <a:gd name="connsiteY35" fmla="*/ 103181 h 1477758"/>
              <a:gd name="connsiteX36" fmla="*/ 12681 w 622747"/>
              <a:gd name="connsiteY36" fmla="*/ 64043 h 1477758"/>
              <a:gd name="connsiteX37" fmla="*/ 51819 w 622747"/>
              <a:gd name="connsiteY37" fmla="*/ 42696 h 1477758"/>
              <a:gd name="connsiteX38" fmla="*/ 137210 w 622747"/>
              <a:gd name="connsiteY38" fmla="*/ 10674 h 1477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22747" h="1477758">
                <a:moveTo>
                  <a:pt x="137210" y="10674"/>
                </a:moveTo>
                <a:cubicBezTo>
                  <a:pt x="176941" y="3558"/>
                  <a:pt x="246321" y="0"/>
                  <a:pt x="290203" y="0"/>
                </a:cubicBezTo>
                <a:cubicBezTo>
                  <a:pt x="334085" y="0"/>
                  <a:pt x="368478" y="5930"/>
                  <a:pt x="400500" y="10674"/>
                </a:cubicBezTo>
                <a:cubicBezTo>
                  <a:pt x="432522" y="15418"/>
                  <a:pt x="458021" y="19569"/>
                  <a:pt x="482334" y="28464"/>
                </a:cubicBezTo>
                <a:cubicBezTo>
                  <a:pt x="506647" y="37359"/>
                  <a:pt x="535110" y="50404"/>
                  <a:pt x="546377" y="64043"/>
                </a:cubicBezTo>
                <a:cubicBezTo>
                  <a:pt x="557644" y="77682"/>
                  <a:pt x="562388" y="96658"/>
                  <a:pt x="549935" y="110297"/>
                </a:cubicBezTo>
                <a:cubicBezTo>
                  <a:pt x="537482" y="123936"/>
                  <a:pt x="499531" y="136982"/>
                  <a:pt x="471660" y="145877"/>
                </a:cubicBezTo>
                <a:cubicBezTo>
                  <a:pt x="443789" y="154772"/>
                  <a:pt x="405838" y="158330"/>
                  <a:pt x="382711" y="163667"/>
                </a:cubicBezTo>
                <a:cubicBezTo>
                  <a:pt x="359584" y="169004"/>
                  <a:pt x="344166" y="168411"/>
                  <a:pt x="332899" y="177899"/>
                </a:cubicBezTo>
                <a:cubicBezTo>
                  <a:pt x="321632" y="187387"/>
                  <a:pt x="319260" y="205176"/>
                  <a:pt x="315109" y="220594"/>
                </a:cubicBezTo>
                <a:cubicBezTo>
                  <a:pt x="310958" y="236012"/>
                  <a:pt x="309179" y="236012"/>
                  <a:pt x="307993" y="270406"/>
                </a:cubicBezTo>
                <a:cubicBezTo>
                  <a:pt x="306807" y="304800"/>
                  <a:pt x="303249" y="287603"/>
                  <a:pt x="307993" y="426957"/>
                </a:cubicBezTo>
                <a:cubicBezTo>
                  <a:pt x="312737" y="566311"/>
                  <a:pt x="324004" y="963026"/>
                  <a:pt x="336457" y="1106531"/>
                </a:cubicBezTo>
                <a:cubicBezTo>
                  <a:pt x="348910" y="1250036"/>
                  <a:pt x="358398" y="1253000"/>
                  <a:pt x="382711" y="1287987"/>
                </a:cubicBezTo>
                <a:cubicBezTo>
                  <a:pt x="407024" y="1322974"/>
                  <a:pt x="449126" y="1306963"/>
                  <a:pt x="482334" y="1316451"/>
                </a:cubicBezTo>
                <a:cubicBezTo>
                  <a:pt x="515542" y="1325939"/>
                  <a:pt x="559423" y="1335427"/>
                  <a:pt x="581957" y="1344915"/>
                </a:cubicBezTo>
                <a:cubicBezTo>
                  <a:pt x="604491" y="1354403"/>
                  <a:pt x="611014" y="1364484"/>
                  <a:pt x="617537" y="1373379"/>
                </a:cubicBezTo>
                <a:cubicBezTo>
                  <a:pt x="624060" y="1382274"/>
                  <a:pt x="623467" y="1388204"/>
                  <a:pt x="621095" y="1398285"/>
                </a:cubicBezTo>
                <a:cubicBezTo>
                  <a:pt x="618723" y="1408366"/>
                  <a:pt x="622281" y="1423190"/>
                  <a:pt x="603305" y="1433864"/>
                </a:cubicBezTo>
                <a:cubicBezTo>
                  <a:pt x="584329" y="1444538"/>
                  <a:pt x="541041" y="1455212"/>
                  <a:pt x="507240" y="1462328"/>
                </a:cubicBezTo>
                <a:cubicBezTo>
                  <a:pt x="473439" y="1469444"/>
                  <a:pt x="434894" y="1474188"/>
                  <a:pt x="400500" y="1476560"/>
                </a:cubicBezTo>
                <a:cubicBezTo>
                  <a:pt x="366106" y="1478932"/>
                  <a:pt x="332306" y="1477153"/>
                  <a:pt x="300877" y="1476560"/>
                </a:cubicBezTo>
                <a:cubicBezTo>
                  <a:pt x="269448" y="1475967"/>
                  <a:pt x="235648" y="1475374"/>
                  <a:pt x="211928" y="1473002"/>
                </a:cubicBezTo>
                <a:cubicBezTo>
                  <a:pt x="188208" y="1470630"/>
                  <a:pt x="176941" y="1467665"/>
                  <a:pt x="158558" y="1462328"/>
                </a:cubicBezTo>
                <a:cubicBezTo>
                  <a:pt x="140175" y="1456991"/>
                  <a:pt x="115269" y="1449875"/>
                  <a:pt x="101630" y="1440980"/>
                </a:cubicBezTo>
                <a:cubicBezTo>
                  <a:pt x="87991" y="1432085"/>
                  <a:pt x="78504" y="1422598"/>
                  <a:pt x="76725" y="1408959"/>
                </a:cubicBezTo>
                <a:cubicBezTo>
                  <a:pt x="74946" y="1395320"/>
                  <a:pt x="79690" y="1371007"/>
                  <a:pt x="90957" y="1359147"/>
                </a:cubicBezTo>
                <a:cubicBezTo>
                  <a:pt x="102224" y="1347287"/>
                  <a:pt x="113490" y="1350252"/>
                  <a:pt x="144326" y="1337799"/>
                </a:cubicBezTo>
                <a:cubicBezTo>
                  <a:pt x="175162" y="1325346"/>
                  <a:pt x="249879" y="1322974"/>
                  <a:pt x="275971" y="1284429"/>
                </a:cubicBezTo>
                <a:cubicBezTo>
                  <a:pt x="302063" y="1245884"/>
                  <a:pt x="299098" y="1209119"/>
                  <a:pt x="300877" y="1106531"/>
                </a:cubicBezTo>
                <a:cubicBezTo>
                  <a:pt x="302656" y="1003943"/>
                  <a:pt x="291982" y="813590"/>
                  <a:pt x="286645" y="668899"/>
                </a:cubicBezTo>
                <a:cubicBezTo>
                  <a:pt x="281308" y="524208"/>
                  <a:pt x="281308" y="320217"/>
                  <a:pt x="268855" y="238384"/>
                </a:cubicBezTo>
                <a:cubicBezTo>
                  <a:pt x="256402" y="156551"/>
                  <a:pt x="235648" y="190945"/>
                  <a:pt x="211928" y="177899"/>
                </a:cubicBezTo>
                <a:cubicBezTo>
                  <a:pt x="188208" y="164853"/>
                  <a:pt x="153814" y="166632"/>
                  <a:pt x="126536" y="160109"/>
                </a:cubicBezTo>
                <a:cubicBezTo>
                  <a:pt x="99258" y="153586"/>
                  <a:pt x="69016" y="148249"/>
                  <a:pt x="48261" y="138761"/>
                </a:cubicBezTo>
                <a:cubicBezTo>
                  <a:pt x="27506" y="129273"/>
                  <a:pt x="7937" y="115634"/>
                  <a:pt x="2007" y="103181"/>
                </a:cubicBezTo>
                <a:cubicBezTo>
                  <a:pt x="-3923" y="90728"/>
                  <a:pt x="4379" y="74124"/>
                  <a:pt x="12681" y="64043"/>
                </a:cubicBezTo>
                <a:cubicBezTo>
                  <a:pt x="20983" y="53962"/>
                  <a:pt x="35808" y="48033"/>
                  <a:pt x="51819" y="42696"/>
                </a:cubicBezTo>
                <a:cubicBezTo>
                  <a:pt x="67830" y="37359"/>
                  <a:pt x="97479" y="17790"/>
                  <a:pt x="137210" y="10674"/>
                </a:cubicBezTo>
                <a:close/>
              </a:path>
            </a:pathLst>
          </a:custGeom>
          <a:solidFill>
            <a:srgbClr val="B17ED8"/>
          </a:solidFill>
          <a:ln w="25400" cap="flat">
            <a:solidFill>
              <a:srgbClr val="002060"/>
            </a:solidFill>
            <a:prstDash val="sysDash"/>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66" name="Callout: Bent Line with Accent Bar 65">
            <a:extLst>
              <a:ext uri="{FF2B5EF4-FFF2-40B4-BE49-F238E27FC236}">
                <a16:creationId xmlns:a16="http://schemas.microsoft.com/office/drawing/2014/main" id="{EE3A006E-8B0E-4F9A-AD80-76EAF49EAD46}"/>
              </a:ext>
            </a:extLst>
          </p:cNvPr>
          <p:cNvSpPr/>
          <p:nvPr/>
        </p:nvSpPr>
        <p:spPr>
          <a:xfrm>
            <a:off x="11148668" y="2499007"/>
            <a:ext cx="914400" cy="276997"/>
          </a:xfrm>
          <a:prstGeom prst="accentCallout2">
            <a:avLst>
              <a:gd name="adj1" fmla="val 18750"/>
              <a:gd name="adj2" fmla="val -8333"/>
              <a:gd name="adj3" fmla="val 118784"/>
              <a:gd name="adj4" fmla="val -30303"/>
              <a:gd name="adj5" fmla="val 357583"/>
              <a:gd name="adj6" fmla="val -46667"/>
            </a:avLst>
          </a:prstGeom>
          <a:solidFill>
            <a:srgbClr val="B17ED8"/>
          </a:solidFill>
          <a:ln w="3175" cap="flat">
            <a:solidFill>
              <a:schemeClr val="accent6">
                <a:lumMod val="60000"/>
                <a:lumOff val="40000"/>
              </a:schemeClr>
            </a:solidFill>
            <a:prstDash val="dash"/>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0" i="1" u="none" strike="noStrike" cap="none" spc="0" normalizeH="0" baseline="0" dirty="0">
                <a:ln>
                  <a:noFill/>
                </a:ln>
                <a:solidFill>
                  <a:srgbClr val="000000"/>
                </a:solidFill>
                <a:effectLst/>
                <a:uFillTx/>
                <a:latin typeface="+mn-lt"/>
                <a:ea typeface="+mn-ea"/>
                <a:cs typeface="+mn-cs"/>
                <a:sym typeface="Calibri"/>
              </a:rPr>
              <a:t>ANF_Z</a:t>
            </a:r>
          </a:p>
        </p:txBody>
      </p:sp>
      <p:cxnSp>
        <p:nvCxnSpPr>
          <p:cNvPr id="68" name="Connector: Elbow 67">
            <a:extLst>
              <a:ext uri="{FF2B5EF4-FFF2-40B4-BE49-F238E27FC236}">
                <a16:creationId xmlns:a16="http://schemas.microsoft.com/office/drawing/2014/main" id="{3532FD35-EDD0-4199-838E-810A734F7EAF}"/>
              </a:ext>
            </a:extLst>
          </p:cNvPr>
          <p:cNvCxnSpPr>
            <a:cxnSpLocks/>
            <a:endCxn id="27" idx="1"/>
          </p:cNvCxnSpPr>
          <p:nvPr/>
        </p:nvCxnSpPr>
        <p:spPr>
          <a:xfrm rot="5400000" flipH="1" flipV="1">
            <a:off x="6464121" y="2471510"/>
            <a:ext cx="1651166" cy="522044"/>
          </a:xfrm>
          <a:prstGeom prst="bentConnector2">
            <a:avLst/>
          </a:prstGeom>
          <a:solidFill>
            <a:schemeClr val="accent5"/>
          </a:solidFill>
          <a:ln>
            <a:solidFill>
              <a:schemeClr val="accent1"/>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cxnSp>
        <p:nvCxnSpPr>
          <p:cNvPr id="69" name="Connector: Elbow 68">
            <a:extLst>
              <a:ext uri="{FF2B5EF4-FFF2-40B4-BE49-F238E27FC236}">
                <a16:creationId xmlns:a16="http://schemas.microsoft.com/office/drawing/2014/main" id="{A25AED1A-E79F-446F-AD61-4833D056D21E}"/>
              </a:ext>
            </a:extLst>
          </p:cNvPr>
          <p:cNvCxnSpPr>
            <a:cxnSpLocks/>
            <a:stCxn id="54" idx="0"/>
            <a:endCxn id="8" idx="1"/>
          </p:cNvCxnSpPr>
          <p:nvPr/>
        </p:nvCxnSpPr>
        <p:spPr>
          <a:xfrm rot="5400000" flipH="1" flipV="1">
            <a:off x="77566" y="2487087"/>
            <a:ext cx="1456719" cy="404246"/>
          </a:xfrm>
          <a:prstGeom prst="bentConnector2">
            <a:avLst/>
          </a:prstGeom>
          <a:solidFill>
            <a:schemeClr val="accent5"/>
          </a:solidFill>
          <a:ln>
            <a:solidFill>
              <a:schemeClr val="accent1"/>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70" name="TextBox 69">
            <a:extLst>
              <a:ext uri="{FF2B5EF4-FFF2-40B4-BE49-F238E27FC236}">
                <a16:creationId xmlns:a16="http://schemas.microsoft.com/office/drawing/2014/main" id="{9DE00113-76A7-492D-AA28-44584FC3DD34}"/>
              </a:ext>
            </a:extLst>
          </p:cNvPr>
          <p:cNvSpPr txBox="1"/>
          <p:nvPr/>
        </p:nvSpPr>
        <p:spPr>
          <a:xfrm>
            <a:off x="237825" y="2683262"/>
            <a:ext cx="961292" cy="461663"/>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1" u="none" strike="noStrike" cap="none" spc="0" normalizeH="0" baseline="0" dirty="0" err="1">
                <a:ln>
                  <a:noFill/>
                </a:ln>
                <a:solidFill>
                  <a:srgbClr val="000000"/>
                </a:solidFill>
                <a:effectLst/>
                <a:uFillTx/>
                <a:latin typeface="+mn-lt"/>
                <a:ea typeface="+mn-ea"/>
                <a:cs typeface="+mn-cs"/>
                <a:sym typeface="Calibri"/>
              </a:rPr>
              <a:t>Service_A</a:t>
            </a:r>
            <a:r>
              <a:rPr kumimoji="0" lang="en-US" sz="1200" b="0" i="1" u="none" strike="noStrike" cap="none" spc="0" normalizeH="0" baseline="0" dirty="0">
                <a:ln>
                  <a:noFill/>
                </a:ln>
                <a:solidFill>
                  <a:srgbClr val="000000"/>
                </a:solidFill>
                <a:effectLst/>
                <a:uFillTx/>
                <a:latin typeface="+mn-lt"/>
                <a:ea typeface="+mn-ea"/>
                <a:cs typeface="+mn-cs"/>
                <a:sym typeface="Calibri"/>
              </a:rPr>
              <a:t> Instantiation</a:t>
            </a:r>
          </a:p>
        </p:txBody>
      </p:sp>
      <p:sp>
        <p:nvSpPr>
          <p:cNvPr id="71" name="TextBox 70">
            <a:extLst>
              <a:ext uri="{FF2B5EF4-FFF2-40B4-BE49-F238E27FC236}">
                <a16:creationId xmlns:a16="http://schemas.microsoft.com/office/drawing/2014/main" id="{76CE7056-B71D-41FC-9820-412AFB0B825E}"/>
              </a:ext>
            </a:extLst>
          </p:cNvPr>
          <p:cNvSpPr txBox="1"/>
          <p:nvPr/>
        </p:nvSpPr>
        <p:spPr>
          <a:xfrm>
            <a:off x="6532079" y="2233953"/>
            <a:ext cx="995189" cy="461663"/>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0" i="1" u="none" strike="noStrike" cap="none" spc="0" normalizeH="0" baseline="0" dirty="0" err="1">
                <a:ln>
                  <a:noFill/>
                </a:ln>
                <a:solidFill>
                  <a:srgbClr val="000000"/>
                </a:solidFill>
                <a:effectLst/>
                <a:uFillTx/>
                <a:latin typeface="+mn-lt"/>
                <a:ea typeface="+mn-ea"/>
                <a:cs typeface="+mn-cs"/>
                <a:sym typeface="Calibri"/>
              </a:rPr>
              <a:t>Service_B</a:t>
            </a:r>
            <a:r>
              <a:rPr kumimoji="0" lang="en-US" sz="1200" b="0" i="1" u="none" strike="noStrike" cap="none" spc="0" normalizeH="0" baseline="0" dirty="0">
                <a:ln>
                  <a:noFill/>
                </a:ln>
                <a:solidFill>
                  <a:srgbClr val="000000"/>
                </a:solidFill>
                <a:effectLst/>
                <a:uFillTx/>
                <a:latin typeface="+mn-lt"/>
                <a:ea typeface="+mn-ea"/>
                <a:cs typeface="+mn-cs"/>
                <a:sym typeface="Calibri"/>
              </a:rPr>
              <a:t> Instantiation</a:t>
            </a:r>
          </a:p>
        </p:txBody>
      </p:sp>
      <p:grpSp>
        <p:nvGrpSpPr>
          <p:cNvPr id="72" name="Group 71">
            <a:extLst>
              <a:ext uri="{FF2B5EF4-FFF2-40B4-BE49-F238E27FC236}">
                <a16:creationId xmlns:a16="http://schemas.microsoft.com/office/drawing/2014/main" id="{AD6B4250-4BA1-4938-A1CC-EF94929B5B3B}"/>
              </a:ext>
            </a:extLst>
          </p:cNvPr>
          <p:cNvGrpSpPr/>
          <p:nvPr/>
        </p:nvGrpSpPr>
        <p:grpSpPr>
          <a:xfrm>
            <a:off x="6631138" y="3403603"/>
            <a:ext cx="795088" cy="523218"/>
            <a:chOff x="705210" y="3375984"/>
            <a:chExt cx="795088" cy="523218"/>
          </a:xfrm>
        </p:grpSpPr>
        <p:sp>
          <p:nvSpPr>
            <p:cNvPr id="73" name="Rectangle 72">
              <a:extLst>
                <a:ext uri="{FF2B5EF4-FFF2-40B4-BE49-F238E27FC236}">
                  <a16:creationId xmlns:a16="http://schemas.microsoft.com/office/drawing/2014/main" id="{11F94E35-8BFA-4ACA-A6E3-DE8B712681A4}"/>
                </a:ext>
              </a:extLst>
            </p:cNvPr>
            <p:cNvSpPr/>
            <p:nvPr/>
          </p:nvSpPr>
          <p:spPr>
            <a:xfrm>
              <a:off x="767476" y="3419777"/>
              <a:ext cx="650896" cy="434976"/>
            </a:xfrm>
            <a:prstGeom prst="rect">
              <a:avLst/>
            </a:prstGeom>
            <a:solidFill>
              <a:srgbClr val="CC9900"/>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74" name="TextBox 73">
              <a:extLst>
                <a:ext uri="{FF2B5EF4-FFF2-40B4-BE49-F238E27FC236}">
                  <a16:creationId xmlns:a16="http://schemas.microsoft.com/office/drawing/2014/main" id="{2C58BCED-D27C-4724-9DF8-476D38149A9B}"/>
                </a:ext>
              </a:extLst>
            </p:cNvPr>
            <p:cNvSpPr txBox="1"/>
            <p:nvPr/>
          </p:nvSpPr>
          <p:spPr>
            <a:xfrm>
              <a:off x="705210" y="3375984"/>
              <a:ext cx="795088"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400" b="0" i="1" u="none" strike="noStrike" cap="none" spc="0" normalizeH="0" baseline="0" dirty="0">
                  <a:ln>
                    <a:noFill/>
                  </a:ln>
                  <a:solidFill>
                    <a:srgbClr val="000000"/>
                  </a:solidFill>
                  <a:effectLst/>
                  <a:uFillTx/>
                  <a:latin typeface="+mn-lt"/>
                  <a:ea typeface="+mn-ea"/>
                  <a:cs typeface="+mn-cs"/>
                  <a:sym typeface="Calibri"/>
                </a:rPr>
                <a:t>ONAP Client</a:t>
              </a:r>
            </a:p>
          </p:txBody>
        </p:sp>
      </p:grpSp>
      <p:cxnSp>
        <p:nvCxnSpPr>
          <p:cNvPr id="75" name="Straight Connector 101">
            <a:extLst>
              <a:ext uri="{FF2B5EF4-FFF2-40B4-BE49-F238E27FC236}">
                <a16:creationId xmlns:a16="http://schemas.microsoft.com/office/drawing/2014/main" id="{68BA871E-68A1-42DD-AA16-49CB7EA7EAE7}"/>
              </a:ext>
            </a:extLst>
          </p:cNvPr>
          <p:cNvCxnSpPr>
            <a:cxnSpLocks/>
            <a:endCxn id="55" idx="2"/>
          </p:cNvCxnSpPr>
          <p:nvPr/>
        </p:nvCxnSpPr>
        <p:spPr>
          <a:xfrm flipV="1">
            <a:off x="933037" y="3558115"/>
            <a:ext cx="2071898" cy="147860"/>
          </a:xfrm>
          <a:prstGeom prst="bentConnector3">
            <a:avLst>
              <a:gd name="adj1" fmla="val 50000"/>
            </a:avLst>
          </a:prstGeom>
          <a:solidFill>
            <a:schemeClr val="accent5"/>
          </a:solidFill>
          <a:ln>
            <a:solidFill>
              <a:schemeClr val="accent1"/>
            </a:solidFill>
            <a:prstDash val="sysDot"/>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76" name="TextBox 75">
            <a:extLst>
              <a:ext uri="{FF2B5EF4-FFF2-40B4-BE49-F238E27FC236}">
                <a16:creationId xmlns:a16="http://schemas.microsoft.com/office/drawing/2014/main" id="{C4BD6530-F2FD-4A42-80D4-D7161EDCB855}"/>
              </a:ext>
            </a:extLst>
          </p:cNvPr>
          <p:cNvSpPr txBox="1"/>
          <p:nvPr/>
        </p:nvSpPr>
        <p:spPr>
          <a:xfrm>
            <a:off x="956248" y="3743873"/>
            <a:ext cx="1515798" cy="276997"/>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1" u="none" strike="noStrike" cap="none" spc="0" normalizeH="0" baseline="0" dirty="0" err="1">
                <a:ln>
                  <a:noFill/>
                </a:ln>
                <a:solidFill>
                  <a:srgbClr val="000000"/>
                </a:solidFill>
                <a:effectLst/>
                <a:uFillTx/>
                <a:latin typeface="+mn-lt"/>
                <a:ea typeface="+mn-ea"/>
                <a:cs typeface="+mn-cs"/>
                <a:sym typeface="Calibri"/>
              </a:rPr>
              <a:t>Service_X</a:t>
            </a:r>
            <a:r>
              <a:rPr kumimoji="0" lang="en-US" sz="1200" b="0" i="1" u="none" strike="noStrike" cap="none" spc="0" normalizeH="0" baseline="0" dirty="0">
                <a:ln>
                  <a:noFill/>
                </a:ln>
                <a:solidFill>
                  <a:srgbClr val="000000"/>
                </a:solidFill>
                <a:effectLst/>
                <a:uFillTx/>
                <a:latin typeface="+mn-lt"/>
                <a:ea typeface="+mn-ea"/>
                <a:cs typeface="+mn-cs"/>
                <a:sym typeface="Calibri"/>
              </a:rPr>
              <a:t> Instantiation</a:t>
            </a:r>
          </a:p>
        </p:txBody>
      </p:sp>
    </p:spTree>
    <p:extLst>
      <p:ext uri="{BB962C8B-B14F-4D97-AF65-F5344CB8AC3E}">
        <p14:creationId xmlns:p14="http://schemas.microsoft.com/office/powerpoint/2010/main" val="2880599609"/>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97D6E22-F74C-432D-BB95-44E5F1E8C893}"/>
              </a:ext>
            </a:extLst>
          </p:cNvPr>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a:extLst>
              <a:ext uri="{FF2B5EF4-FFF2-40B4-BE49-F238E27FC236}">
                <a16:creationId xmlns:a16="http://schemas.microsoft.com/office/drawing/2014/main" id="{EA1455FE-C4AC-449E-8E40-DB08B535EAB4}"/>
              </a:ext>
            </a:extLst>
          </p:cNvPr>
          <p:cNvSpPr>
            <a:spLocks noGrp="1"/>
          </p:cNvSpPr>
          <p:nvPr>
            <p:ph type="title"/>
          </p:nvPr>
        </p:nvSpPr>
        <p:spPr/>
        <p:txBody>
          <a:bodyPr>
            <a:normAutofit fontScale="90000"/>
          </a:bodyPr>
          <a:lstStyle/>
          <a:p>
            <a:r>
              <a:rPr lang="en-US" dirty="0"/>
              <a:t>Need to Advance ONAP Capabilities with Respect to ANFs</a:t>
            </a:r>
          </a:p>
        </p:txBody>
      </p:sp>
      <p:sp>
        <p:nvSpPr>
          <p:cNvPr id="4" name="Text Placeholder 3">
            <a:extLst>
              <a:ext uri="{FF2B5EF4-FFF2-40B4-BE49-F238E27FC236}">
                <a16:creationId xmlns:a16="http://schemas.microsoft.com/office/drawing/2014/main" id="{8A2FC908-9A2F-4C10-A30E-B4D652E1929B}"/>
              </a:ext>
            </a:extLst>
          </p:cNvPr>
          <p:cNvSpPr>
            <a:spLocks noGrp="1"/>
          </p:cNvSpPr>
          <p:nvPr>
            <p:ph type="body" sz="quarter" idx="10"/>
          </p:nvPr>
        </p:nvSpPr>
        <p:spPr>
          <a:xfrm>
            <a:off x="314326" y="1160061"/>
            <a:ext cx="11254378" cy="5036024"/>
          </a:xfrm>
        </p:spPr>
        <p:txBody>
          <a:bodyPr>
            <a:normAutofit/>
          </a:bodyPr>
          <a:lstStyle/>
          <a:p>
            <a:pPr>
              <a:lnSpc>
                <a:spcPct val="110000"/>
              </a:lnSpc>
            </a:pPr>
            <a:r>
              <a:rPr lang="en-US" sz="2400" dirty="0"/>
              <a:t>Allotted Resources are not a new concept to</a:t>
            </a:r>
            <a:br>
              <a:rPr lang="en-US" sz="2400" dirty="0"/>
            </a:br>
            <a:r>
              <a:rPr lang="en-US" sz="2400" dirty="0"/>
              <a:t>ONAP, in fact they were used in Amsterdam</a:t>
            </a:r>
            <a:br>
              <a:rPr lang="en-US" sz="2400" dirty="0"/>
            </a:br>
            <a:r>
              <a:rPr lang="en-US" sz="2400" dirty="0"/>
              <a:t>as part of the </a:t>
            </a:r>
            <a:r>
              <a:rPr lang="en-US" sz="2400" dirty="0" err="1"/>
              <a:t>vCPE</a:t>
            </a:r>
            <a:r>
              <a:rPr lang="en-US" sz="2400" dirty="0"/>
              <a:t> use case</a:t>
            </a:r>
          </a:p>
          <a:p>
            <a:pPr>
              <a:lnSpc>
                <a:spcPct val="110000"/>
              </a:lnSpc>
            </a:pPr>
            <a:r>
              <a:rPr lang="en-US" sz="2400" dirty="0"/>
              <a:t>However, whereas ONAP instantiation</a:t>
            </a:r>
            <a:br>
              <a:rPr lang="en-US" sz="2400" dirty="0"/>
            </a:br>
            <a:r>
              <a:rPr lang="en-US" sz="2400" dirty="0"/>
              <a:t>orchestration of Services comprised of</a:t>
            </a:r>
            <a:br>
              <a:rPr lang="en-US" sz="2400" dirty="0"/>
            </a:br>
            <a:r>
              <a:rPr lang="en-US" sz="2400" dirty="0"/>
              <a:t>VNFs and PNFs is “generic” and model</a:t>
            </a:r>
            <a:br>
              <a:rPr lang="en-US" sz="2400" dirty="0"/>
            </a:br>
            <a:r>
              <a:rPr lang="en-US" sz="2400" dirty="0"/>
              <a:t>driven in Casablanca (except for “configuration”), for ANFs custom sub-flows are needed</a:t>
            </a:r>
            <a:endParaRPr lang="en-US" sz="2400" dirty="0">
              <a:solidFill>
                <a:srgbClr val="C00000"/>
              </a:solidFill>
            </a:endParaRPr>
          </a:p>
          <a:p>
            <a:pPr>
              <a:lnSpc>
                <a:spcPct val="110000"/>
              </a:lnSpc>
            </a:pPr>
            <a:r>
              <a:rPr lang="en-US" sz="2400" dirty="0"/>
              <a:t>Given its criticality for ONAP support of many key Services including 5G Slicing, we should start working on ONAP model-driven support of ANFs in the ONAP Dublin timeframe</a:t>
            </a:r>
          </a:p>
        </p:txBody>
      </p:sp>
      <p:sp>
        <p:nvSpPr>
          <p:cNvPr id="8" name="Rectangle 7">
            <a:extLst>
              <a:ext uri="{FF2B5EF4-FFF2-40B4-BE49-F238E27FC236}">
                <a16:creationId xmlns:a16="http://schemas.microsoft.com/office/drawing/2014/main" id="{5305A8D5-6B06-41CE-A056-72935555D425}"/>
              </a:ext>
            </a:extLst>
          </p:cNvPr>
          <p:cNvSpPr/>
          <p:nvPr/>
        </p:nvSpPr>
        <p:spPr>
          <a:xfrm>
            <a:off x="7270882" y="2763363"/>
            <a:ext cx="1193531" cy="3373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VNF</a:t>
            </a:r>
          </a:p>
        </p:txBody>
      </p:sp>
      <p:sp>
        <p:nvSpPr>
          <p:cNvPr id="9" name="Rectangle 8">
            <a:extLst>
              <a:ext uri="{FF2B5EF4-FFF2-40B4-BE49-F238E27FC236}">
                <a16:creationId xmlns:a16="http://schemas.microsoft.com/office/drawing/2014/main" id="{08F049E8-FE5D-412D-A315-990D806C9A3C}"/>
              </a:ext>
            </a:extLst>
          </p:cNvPr>
          <p:cNvSpPr/>
          <p:nvPr/>
        </p:nvSpPr>
        <p:spPr>
          <a:xfrm>
            <a:off x="8810551" y="2780888"/>
            <a:ext cx="1041131" cy="3373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PNF</a:t>
            </a:r>
          </a:p>
        </p:txBody>
      </p:sp>
      <p:sp>
        <p:nvSpPr>
          <p:cNvPr id="10" name="Rectangle 9">
            <a:extLst>
              <a:ext uri="{FF2B5EF4-FFF2-40B4-BE49-F238E27FC236}">
                <a16:creationId xmlns:a16="http://schemas.microsoft.com/office/drawing/2014/main" id="{6A400BD7-3C9A-4DE5-8210-588019E48911}"/>
              </a:ext>
            </a:extLst>
          </p:cNvPr>
          <p:cNvSpPr/>
          <p:nvPr/>
        </p:nvSpPr>
        <p:spPr>
          <a:xfrm>
            <a:off x="10115177" y="2763363"/>
            <a:ext cx="1023596" cy="3373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ANF</a:t>
            </a:r>
          </a:p>
        </p:txBody>
      </p:sp>
      <p:cxnSp>
        <p:nvCxnSpPr>
          <p:cNvPr id="11" name="Connector: Elbow 10">
            <a:extLst>
              <a:ext uri="{FF2B5EF4-FFF2-40B4-BE49-F238E27FC236}">
                <a16:creationId xmlns:a16="http://schemas.microsoft.com/office/drawing/2014/main" id="{F9FAC3F6-08D8-4682-87B4-DD15B79CD41E}"/>
              </a:ext>
            </a:extLst>
          </p:cNvPr>
          <p:cNvCxnSpPr>
            <a:cxnSpLocks/>
            <a:stCxn id="15" idx="3"/>
            <a:endCxn id="8" idx="0"/>
          </p:cNvCxnSpPr>
          <p:nvPr/>
        </p:nvCxnSpPr>
        <p:spPr>
          <a:xfrm rot="5400000">
            <a:off x="8412350" y="1862130"/>
            <a:ext cx="356532" cy="1445935"/>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12" name="Connector: Elbow 11">
            <a:extLst>
              <a:ext uri="{FF2B5EF4-FFF2-40B4-BE49-F238E27FC236}">
                <a16:creationId xmlns:a16="http://schemas.microsoft.com/office/drawing/2014/main" id="{50B0CAD4-0870-4FFB-BA90-8C541F01390B}"/>
              </a:ext>
            </a:extLst>
          </p:cNvPr>
          <p:cNvCxnSpPr>
            <a:cxnSpLocks/>
            <a:stCxn id="15" idx="3"/>
            <a:endCxn id="9" idx="0"/>
          </p:cNvCxnSpPr>
          <p:nvPr/>
        </p:nvCxnSpPr>
        <p:spPr>
          <a:xfrm rot="16200000" flipH="1">
            <a:off x="9135322" y="2585092"/>
            <a:ext cx="374057" cy="17534"/>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829E1F0C-0BD5-4054-AE48-323DC5EE617A}"/>
              </a:ext>
            </a:extLst>
          </p:cNvPr>
          <p:cNvCxnSpPr>
            <a:cxnSpLocks/>
            <a:stCxn id="15" idx="3"/>
            <a:endCxn id="10" idx="0"/>
          </p:cNvCxnSpPr>
          <p:nvPr/>
        </p:nvCxnSpPr>
        <p:spPr>
          <a:xfrm rot="16200000" flipH="1">
            <a:off x="9792013" y="1928401"/>
            <a:ext cx="356532" cy="1313392"/>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499D63A1-0B47-4C3C-815A-1D69AF752F82}"/>
              </a:ext>
            </a:extLst>
          </p:cNvPr>
          <p:cNvSpPr/>
          <p:nvPr/>
        </p:nvSpPr>
        <p:spPr>
          <a:xfrm>
            <a:off x="8063861" y="1575117"/>
            <a:ext cx="2464374" cy="33730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Network Function</a:t>
            </a:r>
          </a:p>
        </p:txBody>
      </p:sp>
      <p:sp>
        <p:nvSpPr>
          <p:cNvPr id="15" name="Isosceles Triangle 14">
            <a:extLst>
              <a:ext uri="{FF2B5EF4-FFF2-40B4-BE49-F238E27FC236}">
                <a16:creationId xmlns:a16="http://schemas.microsoft.com/office/drawing/2014/main" id="{D8480D42-0E09-464A-8365-A58215459351}"/>
              </a:ext>
            </a:extLst>
          </p:cNvPr>
          <p:cNvSpPr/>
          <p:nvPr/>
        </p:nvSpPr>
        <p:spPr>
          <a:xfrm>
            <a:off x="8996160" y="2089590"/>
            <a:ext cx="634845" cy="317241"/>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Connector: Elbow 15">
            <a:extLst>
              <a:ext uri="{FF2B5EF4-FFF2-40B4-BE49-F238E27FC236}">
                <a16:creationId xmlns:a16="http://schemas.microsoft.com/office/drawing/2014/main" id="{4E4D4A13-44EF-4560-97A3-CEB3B583E374}"/>
              </a:ext>
            </a:extLst>
          </p:cNvPr>
          <p:cNvCxnSpPr>
            <a:cxnSpLocks/>
            <a:stCxn id="14" idx="2"/>
            <a:endCxn id="15" idx="0"/>
          </p:cNvCxnSpPr>
          <p:nvPr/>
        </p:nvCxnSpPr>
        <p:spPr>
          <a:xfrm rot="16200000" flipH="1">
            <a:off x="9216230" y="1992236"/>
            <a:ext cx="177171" cy="17535"/>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3707756"/>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97D6E22-F74C-432D-BB95-44E5F1E8C893}"/>
              </a:ext>
            </a:extLst>
          </p:cNvPr>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a:extLst>
              <a:ext uri="{FF2B5EF4-FFF2-40B4-BE49-F238E27FC236}">
                <a16:creationId xmlns:a16="http://schemas.microsoft.com/office/drawing/2014/main" id="{EA1455FE-C4AC-449E-8E40-DB08B535EAB4}"/>
              </a:ext>
            </a:extLst>
          </p:cNvPr>
          <p:cNvSpPr>
            <a:spLocks noGrp="1"/>
          </p:cNvSpPr>
          <p:nvPr>
            <p:ph type="title"/>
          </p:nvPr>
        </p:nvSpPr>
        <p:spPr/>
        <p:txBody>
          <a:bodyPr>
            <a:normAutofit fontScale="90000"/>
          </a:bodyPr>
          <a:lstStyle/>
          <a:p>
            <a:r>
              <a:rPr lang="en-US" dirty="0"/>
              <a:t>Nested Services and 5G Slicing</a:t>
            </a:r>
          </a:p>
        </p:txBody>
      </p:sp>
      <p:sp>
        <p:nvSpPr>
          <p:cNvPr id="4" name="Text Placeholder 3">
            <a:extLst>
              <a:ext uri="{FF2B5EF4-FFF2-40B4-BE49-F238E27FC236}">
                <a16:creationId xmlns:a16="http://schemas.microsoft.com/office/drawing/2014/main" id="{8A2FC908-9A2F-4C10-A30E-B4D652E1929B}"/>
              </a:ext>
            </a:extLst>
          </p:cNvPr>
          <p:cNvSpPr>
            <a:spLocks noGrp="1"/>
          </p:cNvSpPr>
          <p:nvPr>
            <p:ph type="body" sz="quarter" idx="10"/>
          </p:nvPr>
        </p:nvSpPr>
        <p:spPr>
          <a:xfrm>
            <a:off x="314325" y="1323833"/>
            <a:ext cx="11254379" cy="4984892"/>
          </a:xfrm>
        </p:spPr>
        <p:txBody>
          <a:bodyPr>
            <a:normAutofit fontScale="92500" lnSpcReduction="10000"/>
          </a:bodyPr>
          <a:lstStyle/>
          <a:p>
            <a:r>
              <a:rPr lang="en-US" dirty="0"/>
              <a:t>3GPP documentation assumes that 5G Slices will be administered as shared “Slice Segments” that can be “chained” together into end to end “Slices”</a:t>
            </a:r>
          </a:p>
          <a:p>
            <a:r>
              <a:rPr lang="en-US" dirty="0"/>
              <a:t>By “shared” it is meant that a single “Slice Segment” instance can serve multiple end to end “Slice” instances</a:t>
            </a:r>
          </a:p>
          <a:p>
            <a:r>
              <a:rPr lang="en-US" dirty="0"/>
              <a:t>This can be understood as each end to end “Slice” instance believes it is getting its own Network Function from some underlying “Slice Segment” instance</a:t>
            </a:r>
          </a:p>
          <a:p>
            <a:r>
              <a:rPr lang="en-US" dirty="0"/>
              <a:t>In modeling terms, the end to end “Slice” (modeled as a Service) has a Network Function (an ANF) “provided by” an underlying “Slice Segment” (also modeled as a Service)</a:t>
            </a:r>
          </a:p>
          <a:p>
            <a:r>
              <a:rPr lang="en-US" dirty="0"/>
              <a:t>Thus, the current thinking is that ONAP support for 5G slicing will require ONAP support of “Nested” Services</a:t>
            </a:r>
          </a:p>
          <a:p>
            <a:endParaRPr lang="en-US" dirty="0"/>
          </a:p>
          <a:p>
            <a:pPr marL="0" indent="0">
              <a:buNone/>
            </a:pPr>
            <a:endParaRPr lang="en-US" dirty="0"/>
          </a:p>
        </p:txBody>
      </p:sp>
    </p:spTree>
    <p:extLst>
      <p:ext uri="{BB962C8B-B14F-4D97-AF65-F5344CB8AC3E}">
        <p14:creationId xmlns:p14="http://schemas.microsoft.com/office/powerpoint/2010/main" val="3996740254"/>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 name="Cloud 249">
            <a:extLst>
              <a:ext uri="{FF2B5EF4-FFF2-40B4-BE49-F238E27FC236}">
                <a16:creationId xmlns:a16="http://schemas.microsoft.com/office/drawing/2014/main" id="{EE1CAE41-6351-4F54-8F29-8E6F7FCAA971}"/>
              </a:ext>
            </a:extLst>
          </p:cNvPr>
          <p:cNvSpPr/>
          <p:nvPr/>
        </p:nvSpPr>
        <p:spPr>
          <a:xfrm rot="11034175">
            <a:off x="7846214" y="3832186"/>
            <a:ext cx="4220262" cy="2462120"/>
          </a:xfrm>
          <a:prstGeom prst="cloud">
            <a:avLst/>
          </a:prstGeom>
          <a:solidFill>
            <a:schemeClr val="bg1"/>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2" name="Straight Connector 231">
            <a:extLst>
              <a:ext uri="{FF2B5EF4-FFF2-40B4-BE49-F238E27FC236}">
                <a16:creationId xmlns:a16="http://schemas.microsoft.com/office/drawing/2014/main" id="{2FDA8C71-BCA2-4F17-9DB1-968654A1B341}"/>
              </a:ext>
            </a:extLst>
          </p:cNvPr>
          <p:cNvCxnSpPr>
            <a:cxnSpLocks/>
          </p:cNvCxnSpPr>
          <p:nvPr/>
        </p:nvCxnSpPr>
        <p:spPr>
          <a:xfrm>
            <a:off x="9860701" y="1595631"/>
            <a:ext cx="217671" cy="377871"/>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a:extLst>
              <a:ext uri="{FF2B5EF4-FFF2-40B4-BE49-F238E27FC236}">
                <a16:creationId xmlns:a16="http://schemas.microsoft.com/office/drawing/2014/main" id="{3010EFB6-7A9E-4912-BCF6-25C6C50670D1}"/>
              </a:ext>
            </a:extLst>
          </p:cNvPr>
          <p:cNvCxnSpPr>
            <a:cxnSpLocks/>
          </p:cNvCxnSpPr>
          <p:nvPr/>
        </p:nvCxnSpPr>
        <p:spPr>
          <a:xfrm flipH="1">
            <a:off x="3909014" y="1639784"/>
            <a:ext cx="179954" cy="316896"/>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90" name="Freeform: Shape 189">
            <a:extLst>
              <a:ext uri="{FF2B5EF4-FFF2-40B4-BE49-F238E27FC236}">
                <a16:creationId xmlns:a16="http://schemas.microsoft.com/office/drawing/2014/main" id="{C625630B-0D6E-43D7-BCF2-282725D82127}"/>
              </a:ext>
            </a:extLst>
          </p:cNvPr>
          <p:cNvSpPr/>
          <p:nvPr/>
        </p:nvSpPr>
        <p:spPr>
          <a:xfrm rot="3149985">
            <a:off x="5474982" y="4282596"/>
            <a:ext cx="263162" cy="522075"/>
          </a:xfrm>
          <a:custGeom>
            <a:avLst/>
            <a:gdLst>
              <a:gd name="connsiteX0" fmla="*/ 269265 w 1216715"/>
              <a:gd name="connsiteY0" fmla="*/ 0 h 627961"/>
              <a:gd name="connsiteX1" fmla="*/ 59944 w 1216715"/>
              <a:gd name="connsiteY1" fmla="*/ 220337 h 627961"/>
              <a:gd name="connsiteX2" fmla="*/ 1216715 w 1216715"/>
              <a:gd name="connsiteY2" fmla="*/ 627961 h 627961"/>
              <a:gd name="connsiteX0" fmla="*/ 146189 w 1291943"/>
              <a:gd name="connsiteY0" fmla="*/ 0 h 649995"/>
              <a:gd name="connsiteX1" fmla="*/ 135172 w 1291943"/>
              <a:gd name="connsiteY1" fmla="*/ 242371 h 649995"/>
              <a:gd name="connsiteX2" fmla="*/ 1291943 w 1291943"/>
              <a:gd name="connsiteY2" fmla="*/ 649995 h 649995"/>
              <a:gd name="connsiteX0" fmla="*/ 47976 w 1193730"/>
              <a:gd name="connsiteY0" fmla="*/ 0 h 649995"/>
              <a:gd name="connsiteX1" fmla="*/ 444583 w 1193730"/>
              <a:gd name="connsiteY1" fmla="*/ 385590 h 649995"/>
              <a:gd name="connsiteX2" fmla="*/ 1193730 w 1193730"/>
              <a:gd name="connsiteY2" fmla="*/ 649995 h 649995"/>
              <a:gd name="connsiteX0" fmla="*/ 185 w 1145939"/>
              <a:gd name="connsiteY0" fmla="*/ 0 h 649995"/>
              <a:gd name="connsiteX1" fmla="*/ 396792 w 1145939"/>
              <a:gd name="connsiteY1" fmla="*/ 385590 h 649995"/>
              <a:gd name="connsiteX2" fmla="*/ 1145939 w 1145939"/>
              <a:gd name="connsiteY2" fmla="*/ 649995 h 649995"/>
              <a:gd name="connsiteX0" fmla="*/ 128 w 1145882"/>
              <a:gd name="connsiteY0" fmla="*/ 0 h 649995"/>
              <a:gd name="connsiteX1" fmla="*/ 495887 w 1145882"/>
              <a:gd name="connsiteY1" fmla="*/ 407624 h 649995"/>
              <a:gd name="connsiteX2" fmla="*/ 1145882 w 1145882"/>
              <a:gd name="connsiteY2" fmla="*/ 649995 h 649995"/>
              <a:gd name="connsiteX0" fmla="*/ 147 w 1145901"/>
              <a:gd name="connsiteY0" fmla="*/ 0 h 649995"/>
              <a:gd name="connsiteX1" fmla="*/ 451839 w 1145901"/>
              <a:gd name="connsiteY1" fmla="*/ 440674 h 649995"/>
              <a:gd name="connsiteX2" fmla="*/ 1145901 w 1145901"/>
              <a:gd name="connsiteY2" fmla="*/ 649995 h 649995"/>
              <a:gd name="connsiteX0" fmla="*/ 147 w 1145901"/>
              <a:gd name="connsiteY0" fmla="*/ 0 h 649995"/>
              <a:gd name="connsiteX1" fmla="*/ 451839 w 1145901"/>
              <a:gd name="connsiteY1" fmla="*/ 440674 h 649995"/>
              <a:gd name="connsiteX2" fmla="*/ 1145901 w 1145901"/>
              <a:gd name="connsiteY2" fmla="*/ 649995 h 649995"/>
              <a:gd name="connsiteX0" fmla="*/ 147 w 1145901"/>
              <a:gd name="connsiteY0" fmla="*/ 0 h 649995"/>
              <a:gd name="connsiteX1" fmla="*/ 451839 w 1145901"/>
              <a:gd name="connsiteY1" fmla="*/ 440674 h 649995"/>
              <a:gd name="connsiteX2" fmla="*/ 1145901 w 1145901"/>
              <a:gd name="connsiteY2" fmla="*/ 649995 h 649995"/>
            </a:gdLst>
            <a:ahLst/>
            <a:cxnLst>
              <a:cxn ang="0">
                <a:pos x="connsiteX0" y="connsiteY0"/>
              </a:cxn>
              <a:cxn ang="0">
                <a:pos x="connsiteX1" y="connsiteY1"/>
              </a:cxn>
              <a:cxn ang="0">
                <a:pos x="connsiteX2" y="connsiteY2"/>
              </a:cxn>
            </a:cxnLst>
            <a:rect l="l" t="t" r="r" b="b"/>
            <a:pathLst>
              <a:path w="1145901" h="649995">
                <a:moveTo>
                  <a:pt x="147" y="0"/>
                </a:moveTo>
                <a:cubicBezTo>
                  <a:pt x="-7198" y="201057"/>
                  <a:pt x="260880" y="354375"/>
                  <a:pt x="451839" y="440674"/>
                </a:cubicBezTo>
                <a:cubicBezTo>
                  <a:pt x="642798" y="526973"/>
                  <a:pt x="602402" y="498513"/>
                  <a:pt x="1145901" y="649995"/>
                </a:cubicBezTo>
              </a:path>
            </a:pathLst>
          </a:custGeom>
          <a:noFill/>
          <a:ln>
            <a:solidFill>
              <a:schemeClr val="accent1"/>
            </a:solidFill>
            <a:prstDash val="lg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Freeform: Shape 188">
            <a:extLst>
              <a:ext uri="{FF2B5EF4-FFF2-40B4-BE49-F238E27FC236}">
                <a16:creationId xmlns:a16="http://schemas.microsoft.com/office/drawing/2014/main" id="{0E772295-CB86-426F-93EB-B1528FFBCBEB}"/>
              </a:ext>
            </a:extLst>
          </p:cNvPr>
          <p:cNvSpPr/>
          <p:nvPr/>
        </p:nvSpPr>
        <p:spPr>
          <a:xfrm rot="17354951" flipH="1">
            <a:off x="2039883" y="4219446"/>
            <a:ext cx="502482" cy="558213"/>
          </a:xfrm>
          <a:custGeom>
            <a:avLst/>
            <a:gdLst>
              <a:gd name="connsiteX0" fmla="*/ 269265 w 1216715"/>
              <a:gd name="connsiteY0" fmla="*/ 0 h 627961"/>
              <a:gd name="connsiteX1" fmla="*/ 59944 w 1216715"/>
              <a:gd name="connsiteY1" fmla="*/ 220337 h 627961"/>
              <a:gd name="connsiteX2" fmla="*/ 1216715 w 1216715"/>
              <a:gd name="connsiteY2" fmla="*/ 627961 h 627961"/>
              <a:gd name="connsiteX0" fmla="*/ 146189 w 1291943"/>
              <a:gd name="connsiteY0" fmla="*/ 0 h 649995"/>
              <a:gd name="connsiteX1" fmla="*/ 135172 w 1291943"/>
              <a:gd name="connsiteY1" fmla="*/ 242371 h 649995"/>
              <a:gd name="connsiteX2" fmla="*/ 1291943 w 1291943"/>
              <a:gd name="connsiteY2" fmla="*/ 649995 h 649995"/>
              <a:gd name="connsiteX0" fmla="*/ 47976 w 1193730"/>
              <a:gd name="connsiteY0" fmla="*/ 0 h 649995"/>
              <a:gd name="connsiteX1" fmla="*/ 444583 w 1193730"/>
              <a:gd name="connsiteY1" fmla="*/ 385590 h 649995"/>
              <a:gd name="connsiteX2" fmla="*/ 1193730 w 1193730"/>
              <a:gd name="connsiteY2" fmla="*/ 649995 h 649995"/>
              <a:gd name="connsiteX0" fmla="*/ 185 w 1145939"/>
              <a:gd name="connsiteY0" fmla="*/ 0 h 649995"/>
              <a:gd name="connsiteX1" fmla="*/ 396792 w 1145939"/>
              <a:gd name="connsiteY1" fmla="*/ 385590 h 649995"/>
              <a:gd name="connsiteX2" fmla="*/ 1145939 w 1145939"/>
              <a:gd name="connsiteY2" fmla="*/ 649995 h 649995"/>
              <a:gd name="connsiteX0" fmla="*/ 128 w 1145882"/>
              <a:gd name="connsiteY0" fmla="*/ 0 h 649995"/>
              <a:gd name="connsiteX1" fmla="*/ 495887 w 1145882"/>
              <a:gd name="connsiteY1" fmla="*/ 407624 h 649995"/>
              <a:gd name="connsiteX2" fmla="*/ 1145882 w 1145882"/>
              <a:gd name="connsiteY2" fmla="*/ 649995 h 649995"/>
              <a:gd name="connsiteX0" fmla="*/ 147 w 1145901"/>
              <a:gd name="connsiteY0" fmla="*/ 0 h 649995"/>
              <a:gd name="connsiteX1" fmla="*/ 451839 w 1145901"/>
              <a:gd name="connsiteY1" fmla="*/ 440674 h 649995"/>
              <a:gd name="connsiteX2" fmla="*/ 1145901 w 1145901"/>
              <a:gd name="connsiteY2" fmla="*/ 649995 h 649995"/>
              <a:gd name="connsiteX0" fmla="*/ 147 w 1145901"/>
              <a:gd name="connsiteY0" fmla="*/ 0 h 649995"/>
              <a:gd name="connsiteX1" fmla="*/ 451839 w 1145901"/>
              <a:gd name="connsiteY1" fmla="*/ 440674 h 649995"/>
              <a:gd name="connsiteX2" fmla="*/ 1145901 w 1145901"/>
              <a:gd name="connsiteY2" fmla="*/ 649995 h 649995"/>
              <a:gd name="connsiteX0" fmla="*/ 147 w 1145901"/>
              <a:gd name="connsiteY0" fmla="*/ 0 h 649995"/>
              <a:gd name="connsiteX1" fmla="*/ 451839 w 1145901"/>
              <a:gd name="connsiteY1" fmla="*/ 440674 h 649995"/>
              <a:gd name="connsiteX2" fmla="*/ 1145901 w 1145901"/>
              <a:gd name="connsiteY2" fmla="*/ 649995 h 649995"/>
            </a:gdLst>
            <a:ahLst/>
            <a:cxnLst>
              <a:cxn ang="0">
                <a:pos x="connsiteX0" y="connsiteY0"/>
              </a:cxn>
              <a:cxn ang="0">
                <a:pos x="connsiteX1" y="connsiteY1"/>
              </a:cxn>
              <a:cxn ang="0">
                <a:pos x="connsiteX2" y="connsiteY2"/>
              </a:cxn>
            </a:cxnLst>
            <a:rect l="l" t="t" r="r" b="b"/>
            <a:pathLst>
              <a:path w="1145901" h="649995">
                <a:moveTo>
                  <a:pt x="147" y="0"/>
                </a:moveTo>
                <a:cubicBezTo>
                  <a:pt x="-7198" y="201057"/>
                  <a:pt x="260880" y="354375"/>
                  <a:pt x="451839" y="440674"/>
                </a:cubicBezTo>
                <a:cubicBezTo>
                  <a:pt x="642798" y="526973"/>
                  <a:pt x="602402" y="498513"/>
                  <a:pt x="1145901" y="649995"/>
                </a:cubicBezTo>
              </a:path>
            </a:pathLst>
          </a:custGeom>
          <a:noFill/>
          <a:ln>
            <a:solidFill>
              <a:schemeClr val="accent1"/>
            </a:solidFill>
            <a:prstDash val="lg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EBFB9461-7DF0-430A-B85A-55C457CDDCB5}"/>
              </a:ext>
            </a:extLst>
          </p:cNvPr>
          <p:cNvSpPr>
            <a:spLocks noGrp="1"/>
          </p:cNvSpPr>
          <p:nvPr>
            <p:ph type="title"/>
          </p:nvPr>
        </p:nvSpPr>
        <p:spPr/>
        <p:txBody>
          <a:bodyPr>
            <a:normAutofit fontScale="90000"/>
          </a:bodyPr>
          <a:lstStyle/>
          <a:p>
            <a:r>
              <a:rPr lang="en-US" dirty="0"/>
              <a:t>5G Slicing Nested Services</a:t>
            </a:r>
          </a:p>
        </p:txBody>
      </p:sp>
      <p:pic>
        <p:nvPicPr>
          <p:cNvPr id="166" name="Picture 165">
            <a:extLst>
              <a:ext uri="{FF2B5EF4-FFF2-40B4-BE49-F238E27FC236}">
                <a16:creationId xmlns:a16="http://schemas.microsoft.com/office/drawing/2014/main" id="{0684A238-94ED-43BB-BA09-D243FA947661}"/>
              </a:ext>
            </a:extLst>
          </p:cNvPr>
          <p:cNvPicPr>
            <a:picLocks noChangeAspect="1"/>
          </p:cNvPicPr>
          <p:nvPr/>
        </p:nvPicPr>
        <p:blipFill rotWithShape="1">
          <a:blip r:embed="rId2"/>
          <a:srcRect l="44539" t="62148" r="28363" b="20364"/>
          <a:stretch/>
        </p:blipFill>
        <p:spPr>
          <a:xfrm>
            <a:off x="3281642" y="6362593"/>
            <a:ext cx="1660257" cy="602376"/>
          </a:xfrm>
          <a:prstGeom prst="rect">
            <a:avLst/>
          </a:prstGeom>
        </p:spPr>
      </p:pic>
      <p:sp>
        <p:nvSpPr>
          <p:cNvPr id="179" name="Rectangle 178">
            <a:extLst>
              <a:ext uri="{FF2B5EF4-FFF2-40B4-BE49-F238E27FC236}">
                <a16:creationId xmlns:a16="http://schemas.microsoft.com/office/drawing/2014/main" id="{ED6A2D2E-AA44-4DE1-AD02-20709E1FF755}"/>
              </a:ext>
            </a:extLst>
          </p:cNvPr>
          <p:cNvSpPr/>
          <p:nvPr/>
        </p:nvSpPr>
        <p:spPr>
          <a:xfrm>
            <a:off x="832634" y="3793584"/>
            <a:ext cx="2120386" cy="548640"/>
          </a:xfrm>
          <a:prstGeom prst="rect">
            <a:avLst/>
          </a:prstGeom>
          <a:solidFill>
            <a:schemeClr val="accent2">
              <a:lumMod val="60000"/>
              <a:lumOff val="4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2"/>
                </a:solidFill>
              </a:rPr>
              <a:t>DU_Infra_Slice</a:t>
            </a:r>
            <a:br>
              <a:rPr lang="en-US" dirty="0">
                <a:solidFill>
                  <a:schemeClr val="tx2"/>
                </a:solidFill>
              </a:rPr>
            </a:br>
            <a:r>
              <a:rPr lang="en-US" sz="1100" dirty="0">
                <a:solidFill>
                  <a:schemeClr val="tx2"/>
                </a:solidFill>
              </a:rPr>
              <a:t>(ANF)</a:t>
            </a:r>
            <a:endParaRPr lang="en-US" dirty="0">
              <a:solidFill>
                <a:schemeClr val="tx2"/>
              </a:solidFill>
            </a:endParaRPr>
          </a:p>
        </p:txBody>
      </p:sp>
      <p:cxnSp>
        <p:nvCxnSpPr>
          <p:cNvPr id="180" name="Straight Connector 179">
            <a:extLst>
              <a:ext uri="{FF2B5EF4-FFF2-40B4-BE49-F238E27FC236}">
                <a16:creationId xmlns:a16="http://schemas.microsoft.com/office/drawing/2014/main" id="{0542FF2E-E9CA-454F-A2A5-9043B78F73CF}"/>
              </a:ext>
            </a:extLst>
          </p:cNvPr>
          <p:cNvCxnSpPr>
            <a:cxnSpLocks/>
          </p:cNvCxnSpPr>
          <p:nvPr/>
        </p:nvCxnSpPr>
        <p:spPr>
          <a:xfrm flipH="1">
            <a:off x="2452388" y="3476688"/>
            <a:ext cx="179954" cy="316896"/>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81" name="Rectangle 180">
            <a:extLst>
              <a:ext uri="{FF2B5EF4-FFF2-40B4-BE49-F238E27FC236}">
                <a16:creationId xmlns:a16="http://schemas.microsoft.com/office/drawing/2014/main" id="{D3404DAA-B97E-4DF9-95A5-8192BB0840E4}"/>
              </a:ext>
            </a:extLst>
          </p:cNvPr>
          <p:cNvSpPr/>
          <p:nvPr/>
        </p:nvSpPr>
        <p:spPr>
          <a:xfrm>
            <a:off x="2526648" y="5654966"/>
            <a:ext cx="1180076" cy="548640"/>
          </a:xfrm>
          <a:prstGeom prst="rect">
            <a:avLst/>
          </a:prstGeom>
          <a:solidFill>
            <a:schemeClr val="accent6">
              <a:lumMod val="60000"/>
              <a:lumOff val="4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2"/>
                </a:solidFill>
              </a:rPr>
              <a:t>DU</a:t>
            </a:r>
            <a:br>
              <a:rPr lang="en-US" dirty="0">
                <a:solidFill>
                  <a:schemeClr val="tx2"/>
                </a:solidFill>
              </a:rPr>
            </a:br>
            <a:r>
              <a:rPr lang="en-US" sz="1100" dirty="0">
                <a:solidFill>
                  <a:schemeClr val="tx2"/>
                </a:solidFill>
              </a:rPr>
              <a:t>(PNF)</a:t>
            </a:r>
            <a:endParaRPr lang="en-US" dirty="0">
              <a:solidFill>
                <a:schemeClr val="tx2"/>
              </a:solidFill>
            </a:endParaRPr>
          </a:p>
        </p:txBody>
      </p:sp>
      <p:cxnSp>
        <p:nvCxnSpPr>
          <p:cNvPr id="182" name="Straight Connector 181">
            <a:extLst>
              <a:ext uri="{FF2B5EF4-FFF2-40B4-BE49-F238E27FC236}">
                <a16:creationId xmlns:a16="http://schemas.microsoft.com/office/drawing/2014/main" id="{DBC86887-F077-4AB1-B004-F697849CD463}"/>
              </a:ext>
            </a:extLst>
          </p:cNvPr>
          <p:cNvCxnSpPr>
            <a:cxnSpLocks/>
            <a:endCxn id="181" idx="0"/>
          </p:cNvCxnSpPr>
          <p:nvPr/>
        </p:nvCxnSpPr>
        <p:spPr>
          <a:xfrm>
            <a:off x="3028441" y="5340856"/>
            <a:ext cx="88245" cy="314110"/>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83" name="Rectangle 182">
            <a:extLst>
              <a:ext uri="{FF2B5EF4-FFF2-40B4-BE49-F238E27FC236}">
                <a16:creationId xmlns:a16="http://schemas.microsoft.com/office/drawing/2014/main" id="{670ADBE7-AC46-400F-A97F-B513B27EE054}"/>
              </a:ext>
            </a:extLst>
          </p:cNvPr>
          <p:cNvSpPr/>
          <p:nvPr/>
        </p:nvSpPr>
        <p:spPr>
          <a:xfrm>
            <a:off x="4438923" y="5640570"/>
            <a:ext cx="1180075" cy="548640"/>
          </a:xfrm>
          <a:prstGeom prst="rect">
            <a:avLst/>
          </a:prstGeom>
          <a:solidFill>
            <a:schemeClr val="accent1">
              <a:lumMod val="75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CU-CP</a:t>
            </a:r>
          </a:p>
          <a:p>
            <a:pPr algn="ctr"/>
            <a:r>
              <a:rPr lang="en-US" sz="1100" dirty="0">
                <a:solidFill>
                  <a:schemeClr val="bg1"/>
                </a:solidFill>
              </a:rPr>
              <a:t>(VNF)</a:t>
            </a:r>
            <a:endParaRPr lang="en-US" dirty="0">
              <a:solidFill>
                <a:schemeClr val="bg1"/>
              </a:solidFill>
            </a:endParaRPr>
          </a:p>
        </p:txBody>
      </p:sp>
      <p:cxnSp>
        <p:nvCxnSpPr>
          <p:cNvPr id="184" name="Straight Connector 183">
            <a:extLst>
              <a:ext uri="{FF2B5EF4-FFF2-40B4-BE49-F238E27FC236}">
                <a16:creationId xmlns:a16="http://schemas.microsoft.com/office/drawing/2014/main" id="{4E216784-3887-4046-B16C-14370A36E048}"/>
              </a:ext>
            </a:extLst>
          </p:cNvPr>
          <p:cNvCxnSpPr>
            <a:cxnSpLocks/>
            <a:endCxn id="183" idx="0"/>
          </p:cNvCxnSpPr>
          <p:nvPr/>
        </p:nvCxnSpPr>
        <p:spPr>
          <a:xfrm>
            <a:off x="4991430" y="5324328"/>
            <a:ext cx="37531" cy="316242"/>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85" name="Oval 184">
            <a:extLst>
              <a:ext uri="{FF2B5EF4-FFF2-40B4-BE49-F238E27FC236}">
                <a16:creationId xmlns:a16="http://schemas.microsoft.com/office/drawing/2014/main" id="{E57EB736-96A8-40EB-9386-B2838C2F9FA3}"/>
              </a:ext>
            </a:extLst>
          </p:cNvPr>
          <p:cNvSpPr>
            <a:spLocks noChangeAspect="1"/>
          </p:cNvSpPr>
          <p:nvPr/>
        </p:nvSpPr>
        <p:spPr>
          <a:xfrm>
            <a:off x="2322679" y="5725681"/>
            <a:ext cx="504999" cy="234798"/>
          </a:xfrm>
          <a:prstGeom prst="ellipse">
            <a:avLst/>
          </a:prstGeom>
          <a:solidFill>
            <a:srgbClr val="B17ED8"/>
          </a:solidFill>
          <a:ln w="9525" cap="flat">
            <a:solidFill>
              <a:srgbClr val="002060"/>
            </a:solidFill>
            <a:prstDash val="sysDash"/>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dirty="0">
              <a:solidFill>
                <a:srgbClr val="000000"/>
              </a:solidFill>
            </a:endParaRPr>
          </a:p>
        </p:txBody>
      </p:sp>
      <p:sp>
        <p:nvSpPr>
          <p:cNvPr id="186" name="Oval 185">
            <a:extLst>
              <a:ext uri="{FF2B5EF4-FFF2-40B4-BE49-F238E27FC236}">
                <a16:creationId xmlns:a16="http://schemas.microsoft.com/office/drawing/2014/main" id="{CC8F5A56-D6F0-4F46-82F3-C04AC4790513}"/>
              </a:ext>
            </a:extLst>
          </p:cNvPr>
          <p:cNvSpPr>
            <a:spLocks noChangeAspect="1"/>
          </p:cNvSpPr>
          <p:nvPr/>
        </p:nvSpPr>
        <p:spPr>
          <a:xfrm>
            <a:off x="5369496" y="5703634"/>
            <a:ext cx="504999" cy="234798"/>
          </a:xfrm>
          <a:prstGeom prst="ellipse">
            <a:avLst/>
          </a:prstGeom>
          <a:solidFill>
            <a:srgbClr val="B17ED8"/>
          </a:solidFill>
          <a:ln w="9525" cap="flat">
            <a:solidFill>
              <a:srgbClr val="002060"/>
            </a:solidFill>
            <a:prstDash val="sysDash"/>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dirty="0">
              <a:solidFill>
                <a:srgbClr val="000000"/>
              </a:solidFill>
            </a:endParaRPr>
          </a:p>
        </p:txBody>
      </p:sp>
      <p:sp>
        <p:nvSpPr>
          <p:cNvPr id="187" name="Rectangle 186">
            <a:extLst>
              <a:ext uri="{FF2B5EF4-FFF2-40B4-BE49-F238E27FC236}">
                <a16:creationId xmlns:a16="http://schemas.microsoft.com/office/drawing/2014/main" id="{345A7AB5-8D62-4200-B7A9-46737B8CAFFF}"/>
              </a:ext>
            </a:extLst>
          </p:cNvPr>
          <p:cNvSpPr/>
          <p:nvPr/>
        </p:nvSpPr>
        <p:spPr>
          <a:xfrm>
            <a:off x="4438923" y="3770823"/>
            <a:ext cx="2189181" cy="548640"/>
          </a:xfrm>
          <a:prstGeom prst="rect">
            <a:avLst/>
          </a:prstGeom>
          <a:solidFill>
            <a:schemeClr val="accent2">
              <a:lumMod val="60000"/>
              <a:lumOff val="4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2"/>
                </a:solidFill>
              </a:rPr>
              <a:t>CU_Infra_Slice</a:t>
            </a:r>
            <a:br>
              <a:rPr lang="en-US" dirty="0">
                <a:solidFill>
                  <a:schemeClr val="tx2"/>
                </a:solidFill>
              </a:rPr>
            </a:br>
            <a:r>
              <a:rPr lang="en-US" sz="1100" dirty="0">
                <a:solidFill>
                  <a:schemeClr val="tx2"/>
                </a:solidFill>
              </a:rPr>
              <a:t>(ANF)</a:t>
            </a:r>
            <a:endParaRPr lang="en-US" dirty="0">
              <a:solidFill>
                <a:schemeClr val="tx2"/>
              </a:solidFill>
            </a:endParaRPr>
          </a:p>
        </p:txBody>
      </p:sp>
      <p:cxnSp>
        <p:nvCxnSpPr>
          <p:cNvPr id="188" name="Straight Connector 187">
            <a:extLst>
              <a:ext uri="{FF2B5EF4-FFF2-40B4-BE49-F238E27FC236}">
                <a16:creationId xmlns:a16="http://schemas.microsoft.com/office/drawing/2014/main" id="{F98507A5-5A6A-4E63-B9ED-CD0E7EA6FA6D}"/>
              </a:ext>
            </a:extLst>
          </p:cNvPr>
          <p:cNvCxnSpPr>
            <a:cxnSpLocks/>
          </p:cNvCxnSpPr>
          <p:nvPr/>
        </p:nvCxnSpPr>
        <p:spPr>
          <a:xfrm>
            <a:off x="4653879" y="3347060"/>
            <a:ext cx="347373" cy="423763"/>
          </a:xfrm>
          <a:prstGeom prst="line">
            <a:avLst/>
          </a:prstGeom>
          <a:ln w="19050">
            <a:solidFill>
              <a:srgbClr val="002060"/>
            </a:solidFill>
          </a:ln>
        </p:spPr>
        <p:style>
          <a:lnRef idx="1">
            <a:schemeClr val="accent1"/>
          </a:lnRef>
          <a:fillRef idx="0">
            <a:schemeClr val="accent1"/>
          </a:fillRef>
          <a:effectRef idx="0">
            <a:schemeClr val="accent1"/>
          </a:effectRef>
          <a:fontRef idx="minor">
            <a:schemeClr val="tx1"/>
          </a:fontRef>
        </p:style>
      </p:cxnSp>
      <p:sp>
        <p:nvSpPr>
          <p:cNvPr id="191" name="Rectangle 190">
            <a:extLst>
              <a:ext uri="{FF2B5EF4-FFF2-40B4-BE49-F238E27FC236}">
                <a16:creationId xmlns:a16="http://schemas.microsoft.com/office/drawing/2014/main" id="{8FFB2FFB-B206-4D38-AF25-68E0BE951A40}"/>
              </a:ext>
            </a:extLst>
          </p:cNvPr>
          <p:cNvSpPr/>
          <p:nvPr/>
        </p:nvSpPr>
        <p:spPr>
          <a:xfrm>
            <a:off x="2046421" y="2998764"/>
            <a:ext cx="3289844" cy="548640"/>
          </a:xfrm>
          <a:prstGeom prst="rect">
            <a:avLst/>
          </a:prstGeom>
          <a:solidFill>
            <a:schemeClr val="tx1">
              <a:lumMod val="50000"/>
              <a:lumOff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Video_RAN_NSS</a:t>
            </a:r>
            <a:r>
              <a:rPr lang="en-US" dirty="0"/>
              <a:t> Service</a:t>
            </a:r>
          </a:p>
        </p:txBody>
      </p:sp>
      <p:sp>
        <p:nvSpPr>
          <p:cNvPr id="192" name="TextBox 191">
            <a:extLst>
              <a:ext uri="{FF2B5EF4-FFF2-40B4-BE49-F238E27FC236}">
                <a16:creationId xmlns:a16="http://schemas.microsoft.com/office/drawing/2014/main" id="{2F116BA8-6417-4630-B932-E86761552E06}"/>
              </a:ext>
            </a:extLst>
          </p:cNvPr>
          <p:cNvSpPr txBox="1"/>
          <p:nvPr/>
        </p:nvSpPr>
        <p:spPr>
          <a:xfrm>
            <a:off x="1473399" y="3299586"/>
            <a:ext cx="403314" cy="276997"/>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1" u="none" strike="noStrike" cap="none" spc="0" normalizeH="0" baseline="0" dirty="0">
                <a:ln>
                  <a:noFill/>
                </a:ln>
                <a:solidFill>
                  <a:srgbClr val="000000"/>
                </a:solidFill>
                <a:effectLst/>
                <a:uFillTx/>
                <a:latin typeface="+mn-lt"/>
                <a:ea typeface="+mn-ea"/>
                <a:cs typeface="+mn-cs"/>
                <a:sym typeface="Calibri"/>
              </a:rPr>
              <a:t>Build</a:t>
            </a:r>
          </a:p>
        </p:txBody>
      </p:sp>
      <p:sp>
        <p:nvSpPr>
          <p:cNvPr id="193" name="Oval 192">
            <a:extLst>
              <a:ext uri="{FF2B5EF4-FFF2-40B4-BE49-F238E27FC236}">
                <a16:creationId xmlns:a16="http://schemas.microsoft.com/office/drawing/2014/main" id="{E79B6A1D-37C2-4143-AC77-E9ED3A9BE6BD}"/>
              </a:ext>
            </a:extLst>
          </p:cNvPr>
          <p:cNvSpPr/>
          <p:nvPr/>
        </p:nvSpPr>
        <p:spPr>
          <a:xfrm>
            <a:off x="1970999" y="3335752"/>
            <a:ext cx="182880" cy="182880"/>
          </a:xfrm>
          <a:prstGeom prst="ellipse">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94" name="Rectangle 193">
            <a:extLst>
              <a:ext uri="{FF2B5EF4-FFF2-40B4-BE49-F238E27FC236}">
                <a16:creationId xmlns:a16="http://schemas.microsoft.com/office/drawing/2014/main" id="{B0B44BDF-5CF3-401F-8B0E-D786F4985696}"/>
              </a:ext>
            </a:extLst>
          </p:cNvPr>
          <p:cNvSpPr/>
          <p:nvPr/>
        </p:nvSpPr>
        <p:spPr>
          <a:xfrm>
            <a:off x="1719162" y="4405078"/>
            <a:ext cx="1324402" cy="261610"/>
          </a:xfrm>
          <a:prstGeom prst="rect">
            <a:avLst/>
          </a:prstGeom>
        </p:spPr>
        <p:txBody>
          <a:bodyPr wrap="none">
            <a:spAutoFit/>
          </a:bodyPr>
          <a:lstStyle/>
          <a:p>
            <a:r>
              <a:rPr lang="en-US" sz="1100" i="1" dirty="0" err="1">
                <a:solidFill>
                  <a:prstClr val="black"/>
                </a:solidFill>
              </a:rPr>
              <a:t>DU_Slice_Capability</a:t>
            </a:r>
            <a:endParaRPr lang="en-US" sz="1100" i="1" dirty="0"/>
          </a:p>
        </p:txBody>
      </p:sp>
      <p:sp>
        <p:nvSpPr>
          <p:cNvPr id="195" name="Rectangle 194">
            <a:extLst>
              <a:ext uri="{FF2B5EF4-FFF2-40B4-BE49-F238E27FC236}">
                <a16:creationId xmlns:a16="http://schemas.microsoft.com/office/drawing/2014/main" id="{B8C9A1CC-40FA-4156-B8CA-91082FD17206}"/>
              </a:ext>
            </a:extLst>
          </p:cNvPr>
          <p:cNvSpPr/>
          <p:nvPr/>
        </p:nvSpPr>
        <p:spPr>
          <a:xfrm>
            <a:off x="4963209" y="4390764"/>
            <a:ext cx="1311578" cy="261610"/>
          </a:xfrm>
          <a:prstGeom prst="rect">
            <a:avLst/>
          </a:prstGeom>
        </p:spPr>
        <p:txBody>
          <a:bodyPr wrap="none">
            <a:spAutoFit/>
          </a:bodyPr>
          <a:lstStyle/>
          <a:p>
            <a:r>
              <a:rPr lang="en-US" sz="1100" i="1" dirty="0" err="1">
                <a:solidFill>
                  <a:prstClr val="black"/>
                </a:solidFill>
              </a:rPr>
              <a:t>CU_Slice_Capability</a:t>
            </a:r>
            <a:endParaRPr lang="en-US" sz="1100" i="1" dirty="0"/>
          </a:p>
        </p:txBody>
      </p:sp>
      <p:sp>
        <p:nvSpPr>
          <p:cNvPr id="196" name="TextBox 195">
            <a:extLst>
              <a:ext uri="{FF2B5EF4-FFF2-40B4-BE49-F238E27FC236}">
                <a16:creationId xmlns:a16="http://schemas.microsoft.com/office/drawing/2014/main" id="{CDFFB3ED-6020-4E69-9866-25F91DAA9103}"/>
              </a:ext>
            </a:extLst>
          </p:cNvPr>
          <p:cNvSpPr txBox="1"/>
          <p:nvPr/>
        </p:nvSpPr>
        <p:spPr>
          <a:xfrm>
            <a:off x="348734" y="4878751"/>
            <a:ext cx="1744841" cy="276997"/>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200" i="1" dirty="0">
                <a:solidFill>
                  <a:srgbClr val="000000"/>
                </a:solidFill>
                <a:sym typeface="Calibri"/>
              </a:rPr>
              <a:t>Create Slice (Purple Thing)</a:t>
            </a:r>
          </a:p>
        </p:txBody>
      </p:sp>
      <p:sp>
        <p:nvSpPr>
          <p:cNvPr id="197" name="TextBox 196">
            <a:extLst>
              <a:ext uri="{FF2B5EF4-FFF2-40B4-BE49-F238E27FC236}">
                <a16:creationId xmlns:a16="http://schemas.microsoft.com/office/drawing/2014/main" id="{A1FDBD8B-F3E6-4044-B8D8-659D87DB683A}"/>
              </a:ext>
            </a:extLst>
          </p:cNvPr>
          <p:cNvSpPr txBox="1"/>
          <p:nvPr/>
        </p:nvSpPr>
        <p:spPr>
          <a:xfrm>
            <a:off x="1658947" y="5149659"/>
            <a:ext cx="403314" cy="276997"/>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r>
              <a:rPr lang="en-US" sz="1200" i="1" dirty="0"/>
              <a:t>Build</a:t>
            </a:r>
          </a:p>
        </p:txBody>
      </p:sp>
      <p:sp>
        <p:nvSpPr>
          <p:cNvPr id="198" name="Rectangle 197">
            <a:extLst>
              <a:ext uri="{FF2B5EF4-FFF2-40B4-BE49-F238E27FC236}">
                <a16:creationId xmlns:a16="http://schemas.microsoft.com/office/drawing/2014/main" id="{82BB0E06-D2D8-4A65-9E0A-827636F1C755}"/>
              </a:ext>
            </a:extLst>
          </p:cNvPr>
          <p:cNvSpPr/>
          <p:nvPr/>
        </p:nvSpPr>
        <p:spPr>
          <a:xfrm>
            <a:off x="2187625" y="4832850"/>
            <a:ext cx="1681632" cy="548640"/>
          </a:xfrm>
          <a:prstGeom prst="rect">
            <a:avLst/>
          </a:prstGeom>
          <a:solidFill>
            <a:schemeClr val="tx1">
              <a:lumMod val="50000"/>
              <a:lumOff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DU_Infra</a:t>
            </a:r>
            <a:r>
              <a:rPr lang="en-US" dirty="0"/>
              <a:t> Svc</a:t>
            </a:r>
          </a:p>
        </p:txBody>
      </p:sp>
      <p:sp>
        <p:nvSpPr>
          <p:cNvPr id="199" name="Rectangle 198">
            <a:extLst>
              <a:ext uri="{FF2B5EF4-FFF2-40B4-BE49-F238E27FC236}">
                <a16:creationId xmlns:a16="http://schemas.microsoft.com/office/drawing/2014/main" id="{099282FA-66CD-4F83-B735-90D65F32AE2B}"/>
              </a:ext>
            </a:extLst>
          </p:cNvPr>
          <p:cNvSpPr/>
          <p:nvPr/>
        </p:nvSpPr>
        <p:spPr>
          <a:xfrm>
            <a:off x="4150614" y="4816322"/>
            <a:ext cx="1681632" cy="548640"/>
          </a:xfrm>
          <a:prstGeom prst="rect">
            <a:avLst/>
          </a:prstGeom>
          <a:solidFill>
            <a:schemeClr val="tx1">
              <a:lumMod val="50000"/>
              <a:lumOff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CU-</a:t>
            </a:r>
            <a:r>
              <a:rPr lang="en-US" dirty="0" err="1"/>
              <a:t>CP_Infra</a:t>
            </a:r>
            <a:r>
              <a:rPr lang="en-US" dirty="0"/>
              <a:t> Svc</a:t>
            </a:r>
          </a:p>
        </p:txBody>
      </p:sp>
      <p:sp>
        <p:nvSpPr>
          <p:cNvPr id="200" name="Oval 199">
            <a:extLst>
              <a:ext uri="{FF2B5EF4-FFF2-40B4-BE49-F238E27FC236}">
                <a16:creationId xmlns:a16="http://schemas.microsoft.com/office/drawing/2014/main" id="{2DC2D265-FF25-4BF3-8928-63264C1325E8}"/>
              </a:ext>
            </a:extLst>
          </p:cNvPr>
          <p:cNvSpPr/>
          <p:nvPr/>
        </p:nvSpPr>
        <p:spPr>
          <a:xfrm>
            <a:off x="2093645" y="5185825"/>
            <a:ext cx="182880" cy="182880"/>
          </a:xfrm>
          <a:prstGeom prst="ellipse">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01" name="Oval 200">
            <a:extLst>
              <a:ext uri="{FF2B5EF4-FFF2-40B4-BE49-F238E27FC236}">
                <a16:creationId xmlns:a16="http://schemas.microsoft.com/office/drawing/2014/main" id="{647C0150-38CE-42F0-A880-26CF68ADB2C3}"/>
              </a:ext>
            </a:extLst>
          </p:cNvPr>
          <p:cNvSpPr/>
          <p:nvPr/>
        </p:nvSpPr>
        <p:spPr>
          <a:xfrm>
            <a:off x="2094091" y="4917677"/>
            <a:ext cx="182880" cy="182880"/>
          </a:xfrm>
          <a:prstGeom prst="ellipse">
            <a:avLst/>
          </a:prstGeom>
          <a:solidFill>
            <a:srgbClr val="B17ED8"/>
          </a:solidFill>
          <a:ln w="25400" cap="flat">
            <a:solidFill>
              <a:srgbClr val="00206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02" name="TextBox 201">
            <a:extLst>
              <a:ext uri="{FF2B5EF4-FFF2-40B4-BE49-F238E27FC236}">
                <a16:creationId xmlns:a16="http://schemas.microsoft.com/office/drawing/2014/main" id="{96D7099F-4EB9-417F-9452-457B92E8D79F}"/>
              </a:ext>
            </a:extLst>
          </p:cNvPr>
          <p:cNvSpPr txBox="1"/>
          <p:nvPr/>
        </p:nvSpPr>
        <p:spPr>
          <a:xfrm>
            <a:off x="5965754" y="5100557"/>
            <a:ext cx="403314" cy="276997"/>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r>
              <a:rPr lang="en-US" sz="1200" i="1" dirty="0"/>
              <a:t>Build</a:t>
            </a:r>
          </a:p>
        </p:txBody>
      </p:sp>
      <p:sp>
        <p:nvSpPr>
          <p:cNvPr id="203" name="Oval 202">
            <a:extLst>
              <a:ext uri="{FF2B5EF4-FFF2-40B4-BE49-F238E27FC236}">
                <a16:creationId xmlns:a16="http://schemas.microsoft.com/office/drawing/2014/main" id="{C994B76F-2F68-46D2-8A9E-57D54B1EBAA1}"/>
              </a:ext>
            </a:extLst>
          </p:cNvPr>
          <p:cNvSpPr/>
          <p:nvPr/>
        </p:nvSpPr>
        <p:spPr>
          <a:xfrm>
            <a:off x="5751823" y="5150756"/>
            <a:ext cx="182880" cy="182880"/>
          </a:xfrm>
          <a:prstGeom prst="ellipse">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04" name="TextBox 203">
            <a:extLst>
              <a:ext uri="{FF2B5EF4-FFF2-40B4-BE49-F238E27FC236}">
                <a16:creationId xmlns:a16="http://schemas.microsoft.com/office/drawing/2014/main" id="{AE72B26E-5FB1-4234-8CD4-23E3A3DA45B6}"/>
              </a:ext>
            </a:extLst>
          </p:cNvPr>
          <p:cNvSpPr txBox="1"/>
          <p:nvPr/>
        </p:nvSpPr>
        <p:spPr>
          <a:xfrm>
            <a:off x="5893759" y="4843821"/>
            <a:ext cx="1812042" cy="276997"/>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200" i="1" dirty="0">
                <a:solidFill>
                  <a:srgbClr val="000000"/>
                </a:solidFill>
                <a:sym typeface="Calibri"/>
              </a:rPr>
              <a:t>Create Slice (Purple Thing)</a:t>
            </a:r>
          </a:p>
        </p:txBody>
      </p:sp>
      <p:sp>
        <p:nvSpPr>
          <p:cNvPr id="205" name="Oval 204">
            <a:extLst>
              <a:ext uri="{FF2B5EF4-FFF2-40B4-BE49-F238E27FC236}">
                <a16:creationId xmlns:a16="http://schemas.microsoft.com/office/drawing/2014/main" id="{82A96E0F-6799-48ED-8B99-16DA015CE906}"/>
              </a:ext>
            </a:extLst>
          </p:cNvPr>
          <p:cNvSpPr/>
          <p:nvPr/>
        </p:nvSpPr>
        <p:spPr>
          <a:xfrm>
            <a:off x="5752269" y="4882608"/>
            <a:ext cx="182880" cy="182880"/>
          </a:xfrm>
          <a:prstGeom prst="ellipse">
            <a:avLst/>
          </a:prstGeom>
          <a:solidFill>
            <a:srgbClr val="B17ED8"/>
          </a:solidFill>
          <a:ln w="25400" cap="flat">
            <a:solidFill>
              <a:srgbClr val="00206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06" name="Oval 205">
            <a:extLst>
              <a:ext uri="{FF2B5EF4-FFF2-40B4-BE49-F238E27FC236}">
                <a16:creationId xmlns:a16="http://schemas.microsoft.com/office/drawing/2014/main" id="{809E2148-D73A-4DF6-B112-BD21978C30EC}"/>
              </a:ext>
            </a:extLst>
          </p:cNvPr>
          <p:cNvSpPr/>
          <p:nvPr/>
        </p:nvSpPr>
        <p:spPr>
          <a:xfrm>
            <a:off x="717994" y="3968335"/>
            <a:ext cx="182880" cy="182880"/>
          </a:xfrm>
          <a:prstGeom prst="ellipse">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07" name="TextBox 206">
            <a:extLst>
              <a:ext uri="{FF2B5EF4-FFF2-40B4-BE49-F238E27FC236}">
                <a16:creationId xmlns:a16="http://schemas.microsoft.com/office/drawing/2014/main" id="{BA125B2D-002B-4758-9327-E167725E5211}"/>
              </a:ext>
            </a:extLst>
          </p:cNvPr>
          <p:cNvSpPr txBox="1"/>
          <p:nvPr/>
        </p:nvSpPr>
        <p:spPr>
          <a:xfrm>
            <a:off x="277598" y="3943190"/>
            <a:ext cx="403314" cy="276997"/>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r>
              <a:rPr lang="en-US" sz="1200" i="1" dirty="0"/>
              <a:t>Build</a:t>
            </a:r>
          </a:p>
        </p:txBody>
      </p:sp>
      <p:sp>
        <p:nvSpPr>
          <p:cNvPr id="208" name="TextBox 207">
            <a:extLst>
              <a:ext uri="{FF2B5EF4-FFF2-40B4-BE49-F238E27FC236}">
                <a16:creationId xmlns:a16="http://schemas.microsoft.com/office/drawing/2014/main" id="{2C7ACF61-6705-4272-831C-4EF891081195}"/>
              </a:ext>
            </a:extLst>
          </p:cNvPr>
          <p:cNvSpPr txBox="1"/>
          <p:nvPr/>
        </p:nvSpPr>
        <p:spPr>
          <a:xfrm>
            <a:off x="6790539" y="3900514"/>
            <a:ext cx="403314" cy="276997"/>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r>
              <a:rPr lang="en-US" sz="1200" i="1" dirty="0"/>
              <a:t>Build</a:t>
            </a:r>
          </a:p>
        </p:txBody>
      </p:sp>
      <p:sp>
        <p:nvSpPr>
          <p:cNvPr id="209" name="Oval 208">
            <a:extLst>
              <a:ext uri="{FF2B5EF4-FFF2-40B4-BE49-F238E27FC236}">
                <a16:creationId xmlns:a16="http://schemas.microsoft.com/office/drawing/2014/main" id="{470BC26F-2CFC-4EF3-9E16-D0F880F7E763}"/>
              </a:ext>
            </a:extLst>
          </p:cNvPr>
          <p:cNvSpPr/>
          <p:nvPr/>
        </p:nvSpPr>
        <p:spPr>
          <a:xfrm>
            <a:off x="6576608" y="3950713"/>
            <a:ext cx="182880" cy="182880"/>
          </a:xfrm>
          <a:prstGeom prst="ellipse">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10" name="TextBox 209">
            <a:extLst>
              <a:ext uri="{FF2B5EF4-FFF2-40B4-BE49-F238E27FC236}">
                <a16:creationId xmlns:a16="http://schemas.microsoft.com/office/drawing/2014/main" id="{52BCCD9C-DCC5-4963-8E42-94A2122A8047}"/>
              </a:ext>
            </a:extLst>
          </p:cNvPr>
          <p:cNvSpPr txBox="1"/>
          <p:nvPr/>
        </p:nvSpPr>
        <p:spPr>
          <a:xfrm>
            <a:off x="209623" y="3040729"/>
            <a:ext cx="1744841" cy="276997"/>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200" i="1" dirty="0">
                <a:solidFill>
                  <a:srgbClr val="000000"/>
                </a:solidFill>
                <a:sym typeface="Calibri"/>
              </a:rPr>
              <a:t>Create Slice (Purple Thing)</a:t>
            </a:r>
          </a:p>
        </p:txBody>
      </p:sp>
      <p:sp>
        <p:nvSpPr>
          <p:cNvPr id="211" name="Oval 210">
            <a:extLst>
              <a:ext uri="{FF2B5EF4-FFF2-40B4-BE49-F238E27FC236}">
                <a16:creationId xmlns:a16="http://schemas.microsoft.com/office/drawing/2014/main" id="{87E73580-40D9-47C3-B52E-DDEAAF99B60B}"/>
              </a:ext>
            </a:extLst>
          </p:cNvPr>
          <p:cNvSpPr/>
          <p:nvPr/>
        </p:nvSpPr>
        <p:spPr>
          <a:xfrm>
            <a:off x="1954980" y="3079655"/>
            <a:ext cx="182880" cy="182880"/>
          </a:xfrm>
          <a:prstGeom prst="ellipse">
            <a:avLst/>
          </a:prstGeom>
          <a:solidFill>
            <a:srgbClr val="B17ED8"/>
          </a:solidFill>
          <a:ln w="25400" cap="flat">
            <a:solidFill>
              <a:srgbClr val="00206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12" name="Rectangle 211">
            <a:extLst>
              <a:ext uri="{FF2B5EF4-FFF2-40B4-BE49-F238E27FC236}">
                <a16:creationId xmlns:a16="http://schemas.microsoft.com/office/drawing/2014/main" id="{32EEC939-3E78-46C5-8A9E-B9F2AC9CD101}"/>
              </a:ext>
            </a:extLst>
          </p:cNvPr>
          <p:cNvSpPr/>
          <p:nvPr/>
        </p:nvSpPr>
        <p:spPr>
          <a:xfrm>
            <a:off x="2578066" y="1106418"/>
            <a:ext cx="8872664" cy="548640"/>
          </a:xfrm>
          <a:prstGeom prst="rect">
            <a:avLst/>
          </a:prstGeom>
          <a:solidFill>
            <a:schemeClr val="tx1">
              <a:lumMod val="50000"/>
              <a:lumOff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Telemedicine_NS_Service</a:t>
            </a:r>
            <a:endParaRPr lang="en-US" dirty="0"/>
          </a:p>
        </p:txBody>
      </p:sp>
      <p:sp>
        <p:nvSpPr>
          <p:cNvPr id="213" name="TextBox 212">
            <a:extLst>
              <a:ext uri="{FF2B5EF4-FFF2-40B4-BE49-F238E27FC236}">
                <a16:creationId xmlns:a16="http://schemas.microsoft.com/office/drawing/2014/main" id="{4BFF886E-30C9-40E4-AD29-36942F96F71B}"/>
              </a:ext>
            </a:extLst>
          </p:cNvPr>
          <p:cNvSpPr txBox="1"/>
          <p:nvPr/>
        </p:nvSpPr>
        <p:spPr>
          <a:xfrm>
            <a:off x="2005046" y="1407240"/>
            <a:ext cx="403314" cy="276997"/>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1" u="none" strike="noStrike" cap="none" spc="0" normalizeH="0" baseline="0" dirty="0">
                <a:ln>
                  <a:noFill/>
                </a:ln>
                <a:solidFill>
                  <a:srgbClr val="000000"/>
                </a:solidFill>
                <a:effectLst/>
                <a:uFillTx/>
                <a:latin typeface="+mn-lt"/>
                <a:ea typeface="+mn-ea"/>
                <a:cs typeface="+mn-cs"/>
                <a:sym typeface="Calibri"/>
              </a:rPr>
              <a:t>Build</a:t>
            </a:r>
          </a:p>
        </p:txBody>
      </p:sp>
      <p:sp>
        <p:nvSpPr>
          <p:cNvPr id="214" name="Oval 213">
            <a:extLst>
              <a:ext uri="{FF2B5EF4-FFF2-40B4-BE49-F238E27FC236}">
                <a16:creationId xmlns:a16="http://schemas.microsoft.com/office/drawing/2014/main" id="{BECD1E0D-1DD0-4547-93B6-1AC90AC863F9}"/>
              </a:ext>
            </a:extLst>
          </p:cNvPr>
          <p:cNvSpPr/>
          <p:nvPr/>
        </p:nvSpPr>
        <p:spPr>
          <a:xfrm>
            <a:off x="2502646" y="1443406"/>
            <a:ext cx="182880" cy="182880"/>
          </a:xfrm>
          <a:prstGeom prst="ellipse">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15" name="TextBox 214">
            <a:extLst>
              <a:ext uri="{FF2B5EF4-FFF2-40B4-BE49-F238E27FC236}">
                <a16:creationId xmlns:a16="http://schemas.microsoft.com/office/drawing/2014/main" id="{17C9CE22-2098-4752-A49F-3ED0273B7D68}"/>
              </a:ext>
            </a:extLst>
          </p:cNvPr>
          <p:cNvSpPr txBox="1"/>
          <p:nvPr/>
        </p:nvSpPr>
        <p:spPr>
          <a:xfrm>
            <a:off x="741270" y="1148383"/>
            <a:ext cx="1744841" cy="276997"/>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200" i="1" dirty="0">
                <a:solidFill>
                  <a:srgbClr val="000000"/>
                </a:solidFill>
                <a:sym typeface="Calibri"/>
              </a:rPr>
              <a:t>Create Slice (Purple Thing)</a:t>
            </a:r>
          </a:p>
        </p:txBody>
      </p:sp>
      <p:sp>
        <p:nvSpPr>
          <p:cNvPr id="217" name="Oval 216">
            <a:extLst>
              <a:ext uri="{FF2B5EF4-FFF2-40B4-BE49-F238E27FC236}">
                <a16:creationId xmlns:a16="http://schemas.microsoft.com/office/drawing/2014/main" id="{7D9B4801-A021-41E6-B32C-B5EC888889B4}"/>
              </a:ext>
            </a:extLst>
          </p:cNvPr>
          <p:cNvSpPr/>
          <p:nvPr/>
        </p:nvSpPr>
        <p:spPr>
          <a:xfrm>
            <a:off x="2507370" y="1198095"/>
            <a:ext cx="182880" cy="182880"/>
          </a:xfrm>
          <a:prstGeom prst="ellipse">
            <a:avLst/>
          </a:prstGeom>
          <a:solidFill>
            <a:srgbClr val="B17ED8"/>
          </a:solidFill>
          <a:ln w="25400" cap="flat">
            <a:solidFill>
              <a:srgbClr val="00206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18" name="Oval 217">
            <a:extLst>
              <a:ext uri="{FF2B5EF4-FFF2-40B4-BE49-F238E27FC236}">
                <a16:creationId xmlns:a16="http://schemas.microsoft.com/office/drawing/2014/main" id="{7F78E840-F9C1-430A-8FA6-954F840C1EB6}"/>
              </a:ext>
            </a:extLst>
          </p:cNvPr>
          <p:cNvSpPr>
            <a:spLocks noChangeAspect="1"/>
          </p:cNvSpPr>
          <p:nvPr/>
        </p:nvSpPr>
        <p:spPr>
          <a:xfrm>
            <a:off x="4776460" y="3013453"/>
            <a:ext cx="504999" cy="234798"/>
          </a:xfrm>
          <a:prstGeom prst="ellipse">
            <a:avLst/>
          </a:prstGeom>
          <a:solidFill>
            <a:srgbClr val="B17ED8"/>
          </a:solidFill>
          <a:ln w="9525" cap="flat">
            <a:solidFill>
              <a:srgbClr val="002060"/>
            </a:solidFill>
            <a:prstDash val="sysDash"/>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dirty="0">
              <a:solidFill>
                <a:srgbClr val="000000"/>
              </a:solidFill>
            </a:endParaRPr>
          </a:p>
        </p:txBody>
      </p:sp>
      <p:sp>
        <p:nvSpPr>
          <p:cNvPr id="225" name="Rectangle 224">
            <a:extLst>
              <a:ext uri="{FF2B5EF4-FFF2-40B4-BE49-F238E27FC236}">
                <a16:creationId xmlns:a16="http://schemas.microsoft.com/office/drawing/2014/main" id="{AB691061-2A7E-4EF7-BF45-5BD5CED7D5A8}"/>
              </a:ext>
            </a:extLst>
          </p:cNvPr>
          <p:cNvSpPr/>
          <p:nvPr/>
        </p:nvSpPr>
        <p:spPr>
          <a:xfrm>
            <a:off x="2420837" y="1914466"/>
            <a:ext cx="2546717" cy="548640"/>
          </a:xfrm>
          <a:prstGeom prst="rect">
            <a:avLst/>
          </a:prstGeom>
          <a:solidFill>
            <a:schemeClr val="accent2">
              <a:lumMod val="60000"/>
              <a:lumOff val="4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2"/>
                </a:solidFill>
              </a:rPr>
              <a:t>Video_RAN_NSS_Slice</a:t>
            </a:r>
            <a:br>
              <a:rPr lang="en-US" dirty="0">
                <a:solidFill>
                  <a:schemeClr val="tx2"/>
                </a:solidFill>
              </a:rPr>
            </a:br>
            <a:r>
              <a:rPr lang="en-US" sz="1100" dirty="0">
                <a:solidFill>
                  <a:schemeClr val="tx2"/>
                </a:solidFill>
              </a:rPr>
              <a:t>(ANF)</a:t>
            </a:r>
            <a:endParaRPr lang="en-US" dirty="0">
              <a:solidFill>
                <a:schemeClr val="tx2"/>
              </a:solidFill>
            </a:endParaRPr>
          </a:p>
        </p:txBody>
      </p:sp>
      <p:sp>
        <p:nvSpPr>
          <p:cNvPr id="228" name="Rectangle 227">
            <a:extLst>
              <a:ext uri="{FF2B5EF4-FFF2-40B4-BE49-F238E27FC236}">
                <a16:creationId xmlns:a16="http://schemas.microsoft.com/office/drawing/2014/main" id="{2C09D5CA-30E5-4F86-93EE-2396CD662B8D}"/>
              </a:ext>
            </a:extLst>
          </p:cNvPr>
          <p:cNvSpPr/>
          <p:nvPr/>
        </p:nvSpPr>
        <p:spPr>
          <a:xfrm>
            <a:off x="3028441" y="2539112"/>
            <a:ext cx="1324402" cy="261610"/>
          </a:xfrm>
          <a:prstGeom prst="rect">
            <a:avLst/>
          </a:prstGeom>
        </p:spPr>
        <p:txBody>
          <a:bodyPr wrap="none">
            <a:spAutoFit/>
          </a:bodyPr>
          <a:lstStyle/>
          <a:p>
            <a:r>
              <a:rPr lang="en-US" sz="1100" i="1" dirty="0" err="1">
                <a:solidFill>
                  <a:prstClr val="black"/>
                </a:solidFill>
              </a:rPr>
              <a:t>DU_Slice_Capability</a:t>
            </a:r>
            <a:endParaRPr lang="en-US" sz="1100" i="1" dirty="0"/>
          </a:p>
        </p:txBody>
      </p:sp>
      <p:sp>
        <p:nvSpPr>
          <p:cNvPr id="229" name="Oval 228">
            <a:extLst>
              <a:ext uri="{FF2B5EF4-FFF2-40B4-BE49-F238E27FC236}">
                <a16:creationId xmlns:a16="http://schemas.microsoft.com/office/drawing/2014/main" id="{4D443A80-76D0-49E4-AAF8-E8E23A77BDD9}"/>
              </a:ext>
            </a:extLst>
          </p:cNvPr>
          <p:cNvSpPr/>
          <p:nvPr/>
        </p:nvSpPr>
        <p:spPr>
          <a:xfrm>
            <a:off x="2306198" y="2089217"/>
            <a:ext cx="182880" cy="182880"/>
          </a:xfrm>
          <a:prstGeom prst="ellipse">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30" name="TextBox 229">
            <a:extLst>
              <a:ext uri="{FF2B5EF4-FFF2-40B4-BE49-F238E27FC236}">
                <a16:creationId xmlns:a16="http://schemas.microsoft.com/office/drawing/2014/main" id="{7E6755B2-18F0-4B0B-8E5D-5A3F7713DBB7}"/>
              </a:ext>
            </a:extLst>
          </p:cNvPr>
          <p:cNvSpPr txBox="1"/>
          <p:nvPr/>
        </p:nvSpPr>
        <p:spPr>
          <a:xfrm>
            <a:off x="1865802" y="2064072"/>
            <a:ext cx="403314" cy="276997"/>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r>
              <a:rPr lang="en-US" sz="1200" i="1" dirty="0"/>
              <a:t>Build</a:t>
            </a:r>
          </a:p>
        </p:txBody>
      </p:sp>
      <p:cxnSp>
        <p:nvCxnSpPr>
          <p:cNvPr id="231" name="Straight Arrow Connector 230">
            <a:extLst>
              <a:ext uri="{FF2B5EF4-FFF2-40B4-BE49-F238E27FC236}">
                <a16:creationId xmlns:a16="http://schemas.microsoft.com/office/drawing/2014/main" id="{BC6E631A-B41F-4A16-A334-61365DE5D103}"/>
              </a:ext>
            </a:extLst>
          </p:cNvPr>
          <p:cNvCxnSpPr>
            <a:cxnSpLocks/>
            <a:stCxn id="225" idx="2"/>
            <a:endCxn id="191" idx="0"/>
          </p:cNvCxnSpPr>
          <p:nvPr/>
        </p:nvCxnSpPr>
        <p:spPr>
          <a:xfrm flipH="1">
            <a:off x="3691343" y="2463106"/>
            <a:ext cx="2853" cy="535658"/>
          </a:xfrm>
          <a:prstGeom prst="straightConnector1">
            <a:avLst/>
          </a:prstGeom>
          <a:noFill/>
          <a:ln>
            <a:solidFill>
              <a:schemeClr val="accent1"/>
            </a:solidFill>
            <a:prstDash val="lg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233" name="Rectangle 232">
            <a:extLst>
              <a:ext uri="{FF2B5EF4-FFF2-40B4-BE49-F238E27FC236}">
                <a16:creationId xmlns:a16="http://schemas.microsoft.com/office/drawing/2014/main" id="{655F2157-F28B-40B9-9867-10FB5F0CD050}"/>
              </a:ext>
            </a:extLst>
          </p:cNvPr>
          <p:cNvSpPr/>
          <p:nvPr/>
        </p:nvSpPr>
        <p:spPr>
          <a:xfrm>
            <a:off x="8502385" y="3015586"/>
            <a:ext cx="3289844" cy="548640"/>
          </a:xfrm>
          <a:prstGeom prst="rect">
            <a:avLst/>
          </a:prstGeom>
          <a:solidFill>
            <a:schemeClr val="tx1">
              <a:lumMod val="50000"/>
              <a:lumOff val="5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Video_Core_NSS</a:t>
            </a:r>
            <a:r>
              <a:rPr lang="en-US" dirty="0"/>
              <a:t> Service</a:t>
            </a:r>
          </a:p>
        </p:txBody>
      </p:sp>
      <p:sp>
        <p:nvSpPr>
          <p:cNvPr id="234" name="TextBox 233">
            <a:extLst>
              <a:ext uri="{FF2B5EF4-FFF2-40B4-BE49-F238E27FC236}">
                <a16:creationId xmlns:a16="http://schemas.microsoft.com/office/drawing/2014/main" id="{5590CC94-2F15-4882-9614-42E6E0FAC32D}"/>
              </a:ext>
            </a:extLst>
          </p:cNvPr>
          <p:cNvSpPr txBox="1"/>
          <p:nvPr/>
        </p:nvSpPr>
        <p:spPr>
          <a:xfrm>
            <a:off x="7929363" y="3316408"/>
            <a:ext cx="403314" cy="276997"/>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200" b="0" i="1" u="none" strike="noStrike" cap="none" spc="0" normalizeH="0" baseline="0" dirty="0">
                <a:ln>
                  <a:noFill/>
                </a:ln>
                <a:solidFill>
                  <a:srgbClr val="000000"/>
                </a:solidFill>
                <a:effectLst/>
                <a:uFillTx/>
                <a:latin typeface="+mn-lt"/>
                <a:ea typeface="+mn-ea"/>
                <a:cs typeface="+mn-cs"/>
                <a:sym typeface="Calibri"/>
              </a:rPr>
              <a:t>Build</a:t>
            </a:r>
          </a:p>
        </p:txBody>
      </p:sp>
      <p:sp>
        <p:nvSpPr>
          <p:cNvPr id="235" name="Oval 234">
            <a:extLst>
              <a:ext uri="{FF2B5EF4-FFF2-40B4-BE49-F238E27FC236}">
                <a16:creationId xmlns:a16="http://schemas.microsoft.com/office/drawing/2014/main" id="{9790505B-F5D0-48EB-AF9A-055F85C3790C}"/>
              </a:ext>
            </a:extLst>
          </p:cNvPr>
          <p:cNvSpPr/>
          <p:nvPr/>
        </p:nvSpPr>
        <p:spPr>
          <a:xfrm>
            <a:off x="8426963" y="3352574"/>
            <a:ext cx="182880" cy="182880"/>
          </a:xfrm>
          <a:prstGeom prst="ellipse">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36" name="TextBox 235">
            <a:extLst>
              <a:ext uri="{FF2B5EF4-FFF2-40B4-BE49-F238E27FC236}">
                <a16:creationId xmlns:a16="http://schemas.microsoft.com/office/drawing/2014/main" id="{1C71DF5B-042C-4E9D-A26C-39C39DB341B6}"/>
              </a:ext>
            </a:extLst>
          </p:cNvPr>
          <p:cNvSpPr txBox="1"/>
          <p:nvPr/>
        </p:nvSpPr>
        <p:spPr>
          <a:xfrm>
            <a:off x="6665587" y="3057551"/>
            <a:ext cx="1744841" cy="276997"/>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200" i="1" dirty="0">
                <a:solidFill>
                  <a:srgbClr val="000000"/>
                </a:solidFill>
                <a:sym typeface="Calibri"/>
              </a:rPr>
              <a:t>Create Slice (Purple Thing)</a:t>
            </a:r>
          </a:p>
        </p:txBody>
      </p:sp>
      <p:sp>
        <p:nvSpPr>
          <p:cNvPr id="237" name="Oval 236">
            <a:extLst>
              <a:ext uri="{FF2B5EF4-FFF2-40B4-BE49-F238E27FC236}">
                <a16:creationId xmlns:a16="http://schemas.microsoft.com/office/drawing/2014/main" id="{5FCA149D-AED9-442D-A818-E3962FE008D5}"/>
              </a:ext>
            </a:extLst>
          </p:cNvPr>
          <p:cNvSpPr/>
          <p:nvPr/>
        </p:nvSpPr>
        <p:spPr>
          <a:xfrm>
            <a:off x="8410944" y="3096477"/>
            <a:ext cx="182880" cy="182880"/>
          </a:xfrm>
          <a:prstGeom prst="ellipse">
            <a:avLst/>
          </a:prstGeom>
          <a:solidFill>
            <a:srgbClr val="B17ED8"/>
          </a:solidFill>
          <a:ln w="25400" cap="flat">
            <a:solidFill>
              <a:srgbClr val="00206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38" name="Oval 237">
            <a:extLst>
              <a:ext uri="{FF2B5EF4-FFF2-40B4-BE49-F238E27FC236}">
                <a16:creationId xmlns:a16="http://schemas.microsoft.com/office/drawing/2014/main" id="{578751FE-3FC0-44BE-9CD8-619577A82778}"/>
              </a:ext>
            </a:extLst>
          </p:cNvPr>
          <p:cNvSpPr>
            <a:spLocks noChangeAspect="1"/>
          </p:cNvSpPr>
          <p:nvPr/>
        </p:nvSpPr>
        <p:spPr>
          <a:xfrm>
            <a:off x="11299954" y="3013453"/>
            <a:ext cx="504999" cy="234798"/>
          </a:xfrm>
          <a:prstGeom prst="ellipse">
            <a:avLst/>
          </a:prstGeom>
          <a:solidFill>
            <a:srgbClr val="B17ED8"/>
          </a:solidFill>
          <a:ln w="9525" cap="flat">
            <a:solidFill>
              <a:srgbClr val="002060"/>
            </a:solidFill>
            <a:prstDash val="sysDash"/>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dirty="0">
              <a:solidFill>
                <a:srgbClr val="000000"/>
              </a:solidFill>
            </a:endParaRPr>
          </a:p>
        </p:txBody>
      </p:sp>
      <p:sp>
        <p:nvSpPr>
          <p:cNvPr id="239" name="Rectangle 238">
            <a:extLst>
              <a:ext uri="{FF2B5EF4-FFF2-40B4-BE49-F238E27FC236}">
                <a16:creationId xmlns:a16="http://schemas.microsoft.com/office/drawing/2014/main" id="{1F71BC37-50C8-4FB6-91E1-9C0E4A92D15B}"/>
              </a:ext>
            </a:extLst>
          </p:cNvPr>
          <p:cNvSpPr/>
          <p:nvPr/>
        </p:nvSpPr>
        <p:spPr>
          <a:xfrm>
            <a:off x="8808563" y="1931288"/>
            <a:ext cx="2636548" cy="548640"/>
          </a:xfrm>
          <a:prstGeom prst="rect">
            <a:avLst/>
          </a:prstGeom>
          <a:solidFill>
            <a:schemeClr val="accent2">
              <a:lumMod val="60000"/>
              <a:lumOff val="40000"/>
            </a:schemeClr>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2"/>
                </a:solidFill>
              </a:rPr>
              <a:t>Video_Core_NSS_Slice</a:t>
            </a:r>
            <a:br>
              <a:rPr lang="en-US" dirty="0">
                <a:solidFill>
                  <a:schemeClr val="tx2"/>
                </a:solidFill>
              </a:rPr>
            </a:br>
            <a:r>
              <a:rPr lang="en-US" sz="1100" dirty="0">
                <a:solidFill>
                  <a:schemeClr val="tx2"/>
                </a:solidFill>
              </a:rPr>
              <a:t>(ANF)</a:t>
            </a:r>
            <a:endParaRPr lang="en-US" dirty="0">
              <a:solidFill>
                <a:schemeClr val="tx2"/>
              </a:solidFill>
            </a:endParaRPr>
          </a:p>
        </p:txBody>
      </p:sp>
      <p:sp>
        <p:nvSpPr>
          <p:cNvPr id="240" name="Rectangle 239">
            <a:extLst>
              <a:ext uri="{FF2B5EF4-FFF2-40B4-BE49-F238E27FC236}">
                <a16:creationId xmlns:a16="http://schemas.microsoft.com/office/drawing/2014/main" id="{6AE92993-5468-4F53-AA36-87A1A2D01AED}"/>
              </a:ext>
            </a:extLst>
          </p:cNvPr>
          <p:cNvSpPr/>
          <p:nvPr/>
        </p:nvSpPr>
        <p:spPr>
          <a:xfrm>
            <a:off x="9102263" y="2555934"/>
            <a:ext cx="1324402" cy="261610"/>
          </a:xfrm>
          <a:prstGeom prst="rect">
            <a:avLst/>
          </a:prstGeom>
        </p:spPr>
        <p:txBody>
          <a:bodyPr wrap="none">
            <a:spAutoFit/>
          </a:bodyPr>
          <a:lstStyle/>
          <a:p>
            <a:r>
              <a:rPr lang="en-US" sz="1100" i="1" dirty="0" err="1">
                <a:solidFill>
                  <a:prstClr val="black"/>
                </a:solidFill>
              </a:rPr>
              <a:t>DU_Slice_Capability</a:t>
            </a:r>
            <a:endParaRPr lang="en-US" sz="1100" i="1" dirty="0"/>
          </a:p>
        </p:txBody>
      </p:sp>
      <p:sp>
        <p:nvSpPr>
          <p:cNvPr id="241" name="Oval 240">
            <a:extLst>
              <a:ext uri="{FF2B5EF4-FFF2-40B4-BE49-F238E27FC236}">
                <a16:creationId xmlns:a16="http://schemas.microsoft.com/office/drawing/2014/main" id="{1265D9F8-0EF1-49D1-9AD7-86056C55DAE3}"/>
              </a:ext>
            </a:extLst>
          </p:cNvPr>
          <p:cNvSpPr/>
          <p:nvPr/>
        </p:nvSpPr>
        <p:spPr>
          <a:xfrm>
            <a:off x="8693924" y="2106039"/>
            <a:ext cx="182880" cy="182880"/>
          </a:xfrm>
          <a:prstGeom prst="ellipse">
            <a:avLst/>
          </a:prstGeom>
          <a:solidFill>
            <a:srgbClr val="FFFFFF"/>
          </a:solidFill>
          <a:ln w="25400"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242" name="TextBox 241">
            <a:extLst>
              <a:ext uri="{FF2B5EF4-FFF2-40B4-BE49-F238E27FC236}">
                <a16:creationId xmlns:a16="http://schemas.microsoft.com/office/drawing/2014/main" id="{D855B81A-4564-4BB5-9F60-729149C78903}"/>
              </a:ext>
            </a:extLst>
          </p:cNvPr>
          <p:cNvSpPr txBox="1"/>
          <p:nvPr/>
        </p:nvSpPr>
        <p:spPr>
          <a:xfrm>
            <a:off x="8253528" y="2080894"/>
            <a:ext cx="403314" cy="276997"/>
          </a:xfrm>
          <a:prstGeom prst="rect">
            <a:avLst/>
          </a:prstGeom>
          <a:solidFill>
            <a:schemeClr val="bg1"/>
          </a:solidFill>
          <a:ln w="12700" cap="flat">
            <a:noFill/>
            <a:miter lim="400000"/>
          </a:ln>
          <a:effectLst>
            <a:softEdge rad="63500"/>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r>
              <a:rPr lang="en-US" sz="1200" i="1" dirty="0"/>
              <a:t>Build</a:t>
            </a:r>
          </a:p>
        </p:txBody>
      </p:sp>
      <p:cxnSp>
        <p:nvCxnSpPr>
          <p:cNvPr id="243" name="Straight Arrow Connector 242">
            <a:extLst>
              <a:ext uri="{FF2B5EF4-FFF2-40B4-BE49-F238E27FC236}">
                <a16:creationId xmlns:a16="http://schemas.microsoft.com/office/drawing/2014/main" id="{A687A525-40B7-4431-902C-8E6164A1CCBD}"/>
              </a:ext>
            </a:extLst>
          </p:cNvPr>
          <p:cNvCxnSpPr>
            <a:cxnSpLocks/>
            <a:stCxn id="239" idx="2"/>
            <a:endCxn id="233" idx="0"/>
          </p:cNvCxnSpPr>
          <p:nvPr/>
        </p:nvCxnSpPr>
        <p:spPr>
          <a:xfrm>
            <a:off x="10126837" y="2479928"/>
            <a:ext cx="20470" cy="535658"/>
          </a:xfrm>
          <a:prstGeom prst="straightConnector1">
            <a:avLst/>
          </a:prstGeom>
          <a:noFill/>
          <a:ln>
            <a:solidFill>
              <a:schemeClr val="accent1"/>
            </a:solidFill>
            <a:prstDash val="lgDash"/>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249" name="TextBox 248">
            <a:extLst>
              <a:ext uri="{FF2B5EF4-FFF2-40B4-BE49-F238E27FC236}">
                <a16:creationId xmlns:a16="http://schemas.microsoft.com/office/drawing/2014/main" id="{D7724DB3-23B5-48DC-9F82-FC12A527FF83}"/>
              </a:ext>
            </a:extLst>
          </p:cNvPr>
          <p:cNvSpPr txBox="1"/>
          <p:nvPr/>
        </p:nvSpPr>
        <p:spPr>
          <a:xfrm>
            <a:off x="8994450" y="4232420"/>
            <a:ext cx="1963961" cy="646331"/>
          </a:xfrm>
          <a:prstGeom prst="rect">
            <a:avLst/>
          </a:prstGeom>
          <a:noFill/>
        </p:spPr>
        <p:txBody>
          <a:bodyPr wrap="square" rtlCol="0">
            <a:spAutoFit/>
          </a:bodyPr>
          <a:lstStyle/>
          <a:p>
            <a:pPr algn="ctr"/>
            <a:r>
              <a:rPr lang="en-US" i="1" u="sng" dirty="0"/>
              <a:t>Core Infra Services, VNFs and ANFs</a:t>
            </a:r>
          </a:p>
        </p:txBody>
      </p:sp>
      <p:sp>
        <p:nvSpPr>
          <p:cNvPr id="251" name="TextBox 250">
            <a:extLst>
              <a:ext uri="{FF2B5EF4-FFF2-40B4-BE49-F238E27FC236}">
                <a16:creationId xmlns:a16="http://schemas.microsoft.com/office/drawing/2014/main" id="{EBC89DA0-890D-413A-9B94-44175EA661AC}"/>
              </a:ext>
            </a:extLst>
          </p:cNvPr>
          <p:cNvSpPr txBox="1"/>
          <p:nvPr/>
        </p:nvSpPr>
        <p:spPr>
          <a:xfrm>
            <a:off x="8240693" y="4827763"/>
            <a:ext cx="3439917" cy="1169551"/>
          </a:xfrm>
          <a:prstGeom prst="rect">
            <a:avLst/>
          </a:prstGeom>
          <a:noFill/>
        </p:spPr>
        <p:txBody>
          <a:bodyPr wrap="square" rtlCol="0">
            <a:spAutoFit/>
          </a:bodyPr>
          <a:lstStyle/>
          <a:p>
            <a:pPr algn="ctr"/>
            <a:r>
              <a:rPr lang="en-US" sz="1400" i="1" dirty="0"/>
              <a:t>In the target it is possible that ONAP will instantiate some “shared” (infrastructure) core VNFs “on demand” as needed during instantiation of specific Network Slices and/or Network Slice Segments.</a:t>
            </a:r>
          </a:p>
        </p:txBody>
      </p:sp>
    </p:spTree>
    <p:extLst>
      <p:ext uri="{BB962C8B-B14F-4D97-AF65-F5344CB8AC3E}">
        <p14:creationId xmlns:p14="http://schemas.microsoft.com/office/powerpoint/2010/main" val="2313808893"/>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A5FBA64-CCFB-4348-B8D1-D1C2F94ACE39}"/>
              </a:ext>
            </a:extLst>
          </p:cNvPr>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a:extLst>
              <a:ext uri="{FF2B5EF4-FFF2-40B4-BE49-F238E27FC236}">
                <a16:creationId xmlns:a16="http://schemas.microsoft.com/office/drawing/2014/main" id="{8B236776-F6E4-47A2-AC9E-EE285D4079E3}"/>
              </a:ext>
            </a:extLst>
          </p:cNvPr>
          <p:cNvSpPr>
            <a:spLocks noGrp="1"/>
          </p:cNvSpPr>
          <p:nvPr>
            <p:ph type="title"/>
          </p:nvPr>
        </p:nvSpPr>
        <p:spPr/>
        <p:txBody>
          <a:bodyPr>
            <a:normAutofit fontScale="90000"/>
          </a:bodyPr>
          <a:lstStyle/>
          <a:p>
            <a:r>
              <a:rPr lang="en-US" dirty="0"/>
              <a:t>Prioritized Major Work Activities Proposed for Dublin</a:t>
            </a:r>
          </a:p>
        </p:txBody>
      </p:sp>
      <p:sp>
        <p:nvSpPr>
          <p:cNvPr id="4" name="Text Placeholder 3">
            <a:extLst>
              <a:ext uri="{FF2B5EF4-FFF2-40B4-BE49-F238E27FC236}">
                <a16:creationId xmlns:a16="http://schemas.microsoft.com/office/drawing/2014/main" id="{D9FA4B57-390A-4856-8D7E-F0F89C1B9D37}"/>
              </a:ext>
            </a:extLst>
          </p:cNvPr>
          <p:cNvSpPr>
            <a:spLocks noGrp="1"/>
          </p:cNvSpPr>
          <p:nvPr>
            <p:ph type="body" sz="quarter" idx="10"/>
          </p:nvPr>
        </p:nvSpPr>
        <p:spPr/>
        <p:txBody>
          <a:bodyPr>
            <a:normAutofit fontScale="92500" lnSpcReduction="20000"/>
          </a:bodyPr>
          <a:lstStyle/>
          <a:p>
            <a:pPr marL="514350" indent="-514350">
              <a:lnSpc>
                <a:spcPct val="110000"/>
              </a:lnSpc>
              <a:buFont typeface="+mj-lt"/>
              <a:buAutoNum type="arabicPeriod"/>
            </a:pPr>
            <a:r>
              <a:rPr lang="en-US" sz="2400" dirty="0"/>
              <a:t>In order to start building model-driven runtime behavior in ONAP, we need a stable model to build on.  So the modeling team should immediately begin working on finalizing the model of ANFs so that it is ready for the Component teams to start building on in the Dublin timeframe.</a:t>
            </a:r>
          </a:p>
          <a:p>
            <a:pPr marL="514350" indent="-514350">
              <a:lnSpc>
                <a:spcPct val="110000"/>
              </a:lnSpc>
              <a:buFont typeface="+mj-lt"/>
              <a:buAutoNum type="arabicPeriod"/>
            </a:pPr>
            <a:r>
              <a:rPr lang="en-US" sz="2400" dirty="0"/>
              <a:t>Because an ANF is instantiated through applying an application-level configuration pattern to an underlying Service’s VNF/PNF, the most critical ONAP runtime functionality needed is to support model-driven configuration of VNFs and PNFs.</a:t>
            </a:r>
          </a:p>
          <a:p>
            <a:pPr marL="514350" indent="-514350">
              <a:lnSpc>
                <a:spcPct val="110000"/>
              </a:lnSpc>
              <a:buFont typeface="+mj-lt"/>
              <a:buAutoNum type="arabicPeriod"/>
            </a:pPr>
            <a:r>
              <a:rPr lang="en-US" sz="2400" dirty="0"/>
              <a:t>The various ONAP components should use the above foundation to build out their model-driven ANF instantiation functionality.  In this timeframe, the ONAP components can make simplifying assumptions such that ONAP will support instantiation of ANFs only if :</a:t>
            </a:r>
          </a:p>
          <a:p>
            <a:pPr marL="971550" lvl="1" indent="-514350">
              <a:lnSpc>
                <a:spcPct val="110000"/>
              </a:lnSpc>
              <a:buFont typeface="+mj-lt"/>
              <a:buAutoNum type="alphaLcParenR"/>
            </a:pPr>
            <a:r>
              <a:rPr lang="en-US" sz="2000" dirty="0"/>
              <a:t>The “Providing Service” of the ANF is comprised of:</a:t>
            </a:r>
          </a:p>
          <a:p>
            <a:pPr marL="1428750" lvl="2" indent="-460375">
              <a:lnSpc>
                <a:spcPct val="110000"/>
              </a:lnSpc>
              <a:buFont typeface="+mj-lt"/>
              <a:buAutoNum type="romanLcPeriod"/>
            </a:pPr>
            <a:r>
              <a:rPr lang="en-US" sz="1800" dirty="0"/>
              <a:t>Only a single Network Function that is</a:t>
            </a:r>
          </a:p>
          <a:p>
            <a:pPr marL="1428750" lvl="2" indent="-460375">
              <a:lnSpc>
                <a:spcPct val="110000"/>
              </a:lnSpc>
              <a:buFont typeface="+mj-lt"/>
              <a:buAutoNum type="romanLcPeriod"/>
            </a:pPr>
            <a:r>
              <a:rPr lang="en-US" sz="1800" dirty="0"/>
              <a:t>Either a VNF or a PNF</a:t>
            </a:r>
          </a:p>
          <a:p>
            <a:pPr marL="971550" lvl="1" indent="-514350">
              <a:lnSpc>
                <a:spcPct val="110000"/>
              </a:lnSpc>
              <a:buFont typeface="+mj-lt"/>
              <a:buAutoNum type="alphaLcParenR"/>
            </a:pPr>
            <a:r>
              <a:rPr lang="en-US" sz="2000" dirty="0"/>
              <a:t>ONAP finds an existing “Providing Service” instance that has capacity to meet the requirements of this instantiation.</a:t>
            </a:r>
          </a:p>
        </p:txBody>
      </p:sp>
    </p:spTree>
    <p:extLst>
      <p:ext uri="{BB962C8B-B14F-4D97-AF65-F5344CB8AC3E}">
        <p14:creationId xmlns:p14="http://schemas.microsoft.com/office/powerpoint/2010/main" val="2587038699"/>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A5FBA64-CCFB-4348-B8D1-D1C2F94ACE39}"/>
              </a:ext>
            </a:extLst>
          </p:cNvPr>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a:extLst>
              <a:ext uri="{FF2B5EF4-FFF2-40B4-BE49-F238E27FC236}">
                <a16:creationId xmlns:a16="http://schemas.microsoft.com/office/drawing/2014/main" id="{8B236776-F6E4-47A2-AC9E-EE285D4079E3}"/>
              </a:ext>
            </a:extLst>
          </p:cNvPr>
          <p:cNvSpPr>
            <a:spLocks noGrp="1"/>
          </p:cNvSpPr>
          <p:nvPr>
            <p:ph type="title"/>
          </p:nvPr>
        </p:nvSpPr>
        <p:spPr/>
        <p:txBody>
          <a:bodyPr>
            <a:normAutofit fontScale="90000"/>
          </a:bodyPr>
          <a:lstStyle/>
          <a:p>
            <a:r>
              <a:rPr lang="en-US" dirty="0"/>
              <a:t>Extensions in El Alto and Frankfurt</a:t>
            </a:r>
          </a:p>
        </p:txBody>
      </p:sp>
      <p:sp>
        <p:nvSpPr>
          <p:cNvPr id="4" name="Text Placeholder 3">
            <a:extLst>
              <a:ext uri="{FF2B5EF4-FFF2-40B4-BE49-F238E27FC236}">
                <a16:creationId xmlns:a16="http://schemas.microsoft.com/office/drawing/2014/main" id="{D9FA4B57-390A-4856-8D7E-F0F89C1B9D37}"/>
              </a:ext>
            </a:extLst>
          </p:cNvPr>
          <p:cNvSpPr>
            <a:spLocks noGrp="1"/>
          </p:cNvSpPr>
          <p:nvPr>
            <p:ph type="body" sz="quarter" idx="10"/>
          </p:nvPr>
        </p:nvSpPr>
        <p:spPr/>
        <p:txBody>
          <a:bodyPr>
            <a:normAutofit/>
          </a:bodyPr>
          <a:lstStyle/>
          <a:p>
            <a:pPr marL="0" indent="0">
              <a:buNone/>
            </a:pPr>
            <a:r>
              <a:rPr lang="en-US" u="sng" dirty="0"/>
              <a:t>El Alto</a:t>
            </a:r>
          </a:p>
          <a:p>
            <a:pPr marL="0" indent="0">
              <a:lnSpc>
                <a:spcPct val="110000"/>
              </a:lnSpc>
              <a:buNone/>
            </a:pPr>
            <a:r>
              <a:rPr lang="en-US" sz="2200" dirty="0"/>
              <a:t>Relax the Dublin simplifying assumption such that ONAP will support instantiation of ANFs even if the “Providing Service” of the ANF is comprised of:</a:t>
            </a:r>
          </a:p>
          <a:p>
            <a:pPr marL="971550" lvl="1" indent="-460375">
              <a:lnSpc>
                <a:spcPct val="110000"/>
              </a:lnSpc>
              <a:buFont typeface="+mj-lt"/>
              <a:buAutoNum type="romanLcPeriod"/>
            </a:pPr>
            <a:r>
              <a:rPr lang="en-US" sz="2200" dirty="0"/>
              <a:t>Multiple Network Functions that can be any combination of</a:t>
            </a:r>
          </a:p>
          <a:p>
            <a:pPr marL="971550" lvl="1" indent="-460375">
              <a:lnSpc>
                <a:spcPct val="110000"/>
              </a:lnSpc>
              <a:buFont typeface="+mj-lt"/>
              <a:buAutoNum type="romanLcPeriod"/>
            </a:pPr>
            <a:r>
              <a:rPr lang="en-US" sz="2200" dirty="0"/>
              <a:t>VNF, PNF or ANF</a:t>
            </a:r>
          </a:p>
          <a:p>
            <a:pPr marL="0" indent="0">
              <a:buNone/>
            </a:pPr>
            <a:endParaRPr lang="en-US" u="sng" dirty="0"/>
          </a:p>
          <a:p>
            <a:pPr marL="0" indent="0">
              <a:buNone/>
            </a:pPr>
            <a:r>
              <a:rPr lang="en-US" u="sng" dirty="0"/>
              <a:t>Frankfurt</a:t>
            </a:r>
            <a:endParaRPr lang="en-US" dirty="0"/>
          </a:p>
          <a:p>
            <a:pPr marL="0" indent="0">
              <a:buNone/>
            </a:pPr>
            <a:r>
              <a:rPr lang="en-US" sz="2200" dirty="0"/>
              <a:t>Relax the Dublin and El Alto simplifying assumption such that, if </a:t>
            </a:r>
            <a:r>
              <a:rPr lang="en-US" sz="2400" dirty="0"/>
              <a:t>ONAP does not find an existing “Providing Service” instance, that it can now instantiate a “Providing Service” instance “on demand” (policy driven). </a:t>
            </a:r>
          </a:p>
          <a:p>
            <a:pPr marL="0" indent="0">
              <a:buNone/>
            </a:pPr>
            <a:endParaRPr lang="en-US" sz="2200" dirty="0"/>
          </a:p>
        </p:txBody>
      </p:sp>
    </p:spTree>
    <p:extLst>
      <p:ext uri="{BB962C8B-B14F-4D97-AF65-F5344CB8AC3E}">
        <p14:creationId xmlns:p14="http://schemas.microsoft.com/office/powerpoint/2010/main" val="2226456061"/>
      </p:ext>
    </p:extLst>
  </p:cSld>
  <p:clrMapOvr>
    <a:masterClrMapping/>
  </p:clrMapOvr>
  <p:transition>
    <p:wipe dir="r"/>
  </p:transition>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docProps/app.xml><?xml version="1.0" encoding="utf-8"?>
<Properties xmlns="http://schemas.openxmlformats.org/officeDocument/2006/extended-properties" xmlns:vt="http://schemas.openxmlformats.org/officeDocument/2006/docPropsVTypes">
  <TotalTime>44197</TotalTime>
  <Words>1090</Words>
  <Application>Microsoft Office PowerPoint</Application>
  <PresentationFormat>Widescreen</PresentationFormat>
  <Paragraphs>110</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微软雅黑</vt:lpstr>
      <vt:lpstr>MS PGothic</vt:lpstr>
      <vt:lpstr>.AppleSystemUIFont</vt:lpstr>
      <vt:lpstr>Arial</vt:lpstr>
      <vt:lpstr>Calibri</vt:lpstr>
      <vt:lpstr>1_Office Theme</vt:lpstr>
      <vt:lpstr>Allotted Resources, Nested/Recursive Service Orchestration, and 5G Slicing</vt:lpstr>
      <vt:lpstr>Allotted Resources</vt:lpstr>
      <vt:lpstr>Network Functions as a Service Versus Allotment Thereof</vt:lpstr>
      <vt:lpstr>Need to Advance ONAP Capabilities with Respect to ANFs</vt:lpstr>
      <vt:lpstr>Nested Services and 5G Slicing</vt:lpstr>
      <vt:lpstr>5G Slicing Nested Services</vt:lpstr>
      <vt:lpstr>Prioritized Major Work Activities Proposed for Dublin</vt:lpstr>
      <vt:lpstr>Extensions in El Alto and Frankfurt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Background AT&amp;T Currently Supports Two Separate Approaches to Managing Application Level Data</dc:title>
  <dc:creator>BULLARD, GIL</dc:creator>
  <cp:lastModifiedBy>BULLARD, GIL</cp:lastModifiedBy>
  <cp:revision>642</cp:revision>
  <dcterms:created xsi:type="dcterms:W3CDTF">2018-08-10T16:39:33Z</dcterms:created>
  <dcterms:modified xsi:type="dcterms:W3CDTF">2018-10-26T23:32:44Z</dcterms:modified>
</cp:coreProperties>
</file>