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8" r:id="rId2"/>
    <p:sldId id="439" r:id="rId3"/>
    <p:sldId id="425" r:id="rId4"/>
    <p:sldId id="366" r:id="rId5"/>
    <p:sldId id="436" r:id="rId6"/>
    <p:sldId id="430" r:id="rId7"/>
    <p:sldId id="435" r:id="rId8"/>
    <p:sldId id="432" r:id="rId9"/>
    <p:sldId id="431" r:id="rId10"/>
    <p:sldId id="43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99"/>
    <a:srgbClr val="000066"/>
    <a:srgbClr val="003399"/>
    <a:srgbClr val="2C5EA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85" autoAdjust="0"/>
    <p:restoredTop sz="83013" autoAdjust="0"/>
  </p:normalViewPr>
  <p:slideViewPr>
    <p:cSldViewPr>
      <p:cViewPr varScale="1">
        <p:scale>
          <a:sx n="97" d="100"/>
          <a:sy n="97" d="100"/>
        </p:scale>
        <p:origin x="14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2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632E0BC-7F98-4E73-93A2-886B2D0820A3}" type="datetimeFigureOut">
              <a:rPr lang="zh-CN" altLang="en-US"/>
              <a:pPr>
                <a:defRPr/>
              </a:pPr>
              <a:t>2018/10/28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250EB93-0B60-4D51-B8C3-1D3EB7C134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037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193FD4C-35B6-412D-A45D-6182844C2B77}" type="datetimeFigureOut">
              <a:rPr lang="zh-CN" altLang="en-US"/>
              <a:pPr>
                <a:defRPr/>
              </a:pPr>
              <a:t>2018/10/28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7656248-855F-4881-849C-BC62657777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9004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656248-855F-4881-849C-BC626577776D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957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FED770-16CE-40D8-9C46-2CAFB36DDD1A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89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FED770-16CE-40D8-9C46-2CAFB36DDD1A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297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FED770-16CE-40D8-9C46-2CAFB36DDD1A}" type="slidenum">
              <a:rPr lang="zh-CN" alt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203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FED770-16CE-40D8-9C46-2CAFB36DDD1A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899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FED770-16CE-40D8-9C46-2CAFB36DDD1A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909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FED770-16CE-40D8-9C46-2CAFB36DDD1A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760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FED770-16CE-40D8-9C46-2CAFB36DDD1A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331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FED770-16CE-40D8-9C46-2CAFB36DDD1A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27084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FED770-16CE-40D8-9C46-2CAFB36DDD1A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081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257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guoliang_liu\桌面\中国移动通信logo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3" y="222250"/>
            <a:ext cx="1919287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guoliang_liu\桌面\移动改变生活副本.png"/>
          <p:cNvPicPr>
            <a:picLocks noChangeAspect="1" noChangeArrowheads="1"/>
          </p:cNvPicPr>
          <p:nvPr userDrawn="1"/>
        </p:nvPicPr>
        <p:blipFill>
          <a:blip r:embed="rId4" cstate="print"/>
          <a:srcRect t="50000"/>
          <a:stretch>
            <a:fillRect/>
          </a:stretch>
        </p:blipFill>
        <p:spPr bwMode="auto">
          <a:xfrm>
            <a:off x="7235825" y="446088"/>
            <a:ext cx="1577975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标题 1"/>
          <p:cNvSpPr txBox="1">
            <a:spLocks/>
          </p:cNvSpPr>
          <p:nvPr userDrawn="1"/>
        </p:nvSpPr>
        <p:spPr>
          <a:xfrm>
            <a:off x="827088" y="4437063"/>
            <a:ext cx="7772400" cy="863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spc="3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zh-CN" altLang="en-US" sz="2000" dirty="0">
              <a:solidFill>
                <a:schemeClr val="tx1"/>
              </a:solidFill>
              <a:latin typeface="华文中宋" pitchFamily="2" charset="-122"/>
              <a:ea typeface="华文中宋" pitchFamily="2" charset="-122"/>
              <a:cs typeface="+mj-cs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685800" y="2492896"/>
            <a:ext cx="7772400" cy="864096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sz="3600" b="1" spc="30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75"/>
            <a:ext cx="9144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guoliang_liu\桌面\中国移动通信logo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7350" y="90488"/>
            <a:ext cx="1101725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512" y="197768"/>
            <a:ext cx="3960440" cy="49492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200" b="1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680520"/>
          </a:xfrm>
        </p:spPr>
        <p:txBody>
          <a:bodyPr/>
          <a:lstStyle>
            <a:lvl1pPr>
              <a:lnSpc>
                <a:spcPct val="150000"/>
              </a:lnSpc>
              <a:defRPr sz="2400">
                <a:latin typeface="华文中宋" pitchFamily="2" charset="-122"/>
                <a:ea typeface="华文中宋" pitchFamily="2" charset="-122"/>
              </a:defRPr>
            </a:lvl1pPr>
            <a:lvl2pPr>
              <a:lnSpc>
                <a:spcPct val="150000"/>
              </a:lnSpc>
              <a:defRPr sz="2000">
                <a:latin typeface="华文中宋" pitchFamily="2" charset="-122"/>
                <a:ea typeface="华文中宋" pitchFamily="2" charset="-122"/>
              </a:defRPr>
            </a:lvl2pPr>
            <a:lvl3pPr>
              <a:lnSpc>
                <a:spcPct val="150000"/>
              </a:lnSpc>
              <a:defRPr sz="1700">
                <a:latin typeface="华文中宋" pitchFamily="2" charset="-122"/>
                <a:ea typeface="华文中宋" pitchFamily="2" charset="-122"/>
              </a:defRPr>
            </a:lvl3pPr>
            <a:lvl4pPr>
              <a:defRPr>
                <a:latin typeface="微软雅黑" pitchFamily="34" charset="-122"/>
                <a:ea typeface="微软雅黑" pitchFamily="34" charset="-122"/>
              </a:defRPr>
            </a:lvl4pPr>
            <a:lvl5pPr>
              <a:defRPr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副标题 2"/>
            <p:cNvSpPr txBox="1">
              <a:spLocks/>
            </p:cNvSpPr>
            <p:nvPr userDrawn="1"/>
          </p:nvSpPr>
          <p:spPr>
            <a:xfrm>
              <a:off x="3803650" y="2924175"/>
              <a:ext cx="1536700" cy="684213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rgbClr val="2C5EAC"/>
                  </a:solidFill>
                  <a:latin typeface="微软雅黑" pitchFamily="34" charset="-122"/>
                  <a:ea typeface="微软雅黑" pitchFamily="34" charset="-122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zh-CN" altLang="en-US" sz="4400" b="1" dirty="0" smtClean="0">
                  <a:solidFill>
                    <a:schemeClr val="bg1"/>
                  </a:solidFill>
                </a:rPr>
                <a:t>谢 谢</a:t>
              </a:r>
              <a:endParaRPr lang="zh-CN" altLang="en-US" sz="4400" b="1" dirty="0">
                <a:solidFill>
                  <a:schemeClr val="bg1"/>
                </a:solidFill>
              </a:endParaRP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457400"/>
              <a:ext cx="9144000" cy="540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2" descr="C:\Documents and Settings\guoliang_liu\桌面\中国移动通信logo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t="50000"/>
            <a:stretch>
              <a:fillRect/>
            </a:stretch>
          </p:blipFill>
          <p:spPr bwMode="auto">
            <a:xfrm>
              <a:off x="7428672" y="6243415"/>
              <a:ext cx="1422705" cy="482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" descr="C:\Documents and Settings\guoliang_liu\桌面\移动改变生活副本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 b="50000"/>
            <a:stretch>
              <a:fillRect/>
            </a:stretch>
          </p:blipFill>
          <p:spPr bwMode="auto">
            <a:xfrm>
              <a:off x="329416" y="6309320"/>
              <a:ext cx="1578288" cy="315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9144000" cy="1614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 userDrawn="1"/>
          </p:nvSpPr>
          <p:spPr>
            <a:xfrm>
              <a:off x="3059113" y="2492375"/>
              <a:ext cx="2952750" cy="9239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5400" dirty="0">
                  <a:solidFill>
                    <a:schemeClr val="bg1"/>
                  </a:solidFill>
                  <a:latin typeface="华文中宋" pitchFamily="2" charset="-122"/>
                  <a:ea typeface="华文中宋" pitchFamily="2" charset="-122"/>
                </a:rPr>
                <a:t>谢 谢</a:t>
              </a: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121" y="274638"/>
            <a:ext cx="8229759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121" y="1600201"/>
            <a:ext cx="8229759" cy="4525963"/>
          </a:xfrm>
        </p:spPr>
        <p:txBody>
          <a:bodyPr/>
          <a:lstStyle/>
          <a:p>
            <a:pPr lvl="0"/>
            <a:endParaRPr lang="zh-CN" altLang="en-US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121" y="274638"/>
            <a:ext cx="8229759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ppt模板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ppt模板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8748464" y="6608385"/>
            <a:ext cx="395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4173ED6-4A69-4FA8-8A09-51FC87ACF5D8}" type="slidenum">
              <a:rPr lang="zh-CN" altLang="en-US" sz="1200" b="1" smtClean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pPr algn="r"/>
              <a:t>‹#›</a:t>
            </a:fld>
            <a:endParaRPr lang="zh-CN" altLang="en-US" sz="1200" b="1" dirty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pic>
        <p:nvPicPr>
          <p:cNvPr id="2051" name="Picture 2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3175"/>
            <a:ext cx="9144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78" r:id="rId4"/>
    <p:sldLayoutId id="2147483979" r:id="rId5"/>
    <p:sldLayoutId id="2147483983" r:id="rId6"/>
    <p:sldLayoutId id="2147483984" r:id="rId7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DataLak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questions/34375494/any-functionality-of-dcae-to-save-artifacts-into-mongodb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395536" y="1700808"/>
            <a:ext cx="8352928" cy="352839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en-US" altLang="zh-CN" b="1" dirty="0" smtClean="0">
                <a:solidFill>
                  <a:schemeClr val="accent1"/>
                </a:solidFill>
                <a:latin typeface="+mn-lt"/>
                <a:ea typeface="微软雅黑" pitchFamily="34" charset="-122"/>
              </a:rPr>
              <a:t>ONAP DataLake</a:t>
            </a:r>
            <a:br>
              <a:rPr lang="en-US" altLang="zh-CN" b="1" dirty="0" smtClean="0">
                <a:solidFill>
                  <a:schemeClr val="accent1"/>
                </a:solidFill>
                <a:latin typeface="+mn-lt"/>
                <a:ea typeface="微软雅黑" pitchFamily="34" charset="-122"/>
              </a:rPr>
            </a:br>
            <a:r>
              <a:rPr lang="en-US" altLang="zh-CN" b="1" dirty="0" smtClean="0">
                <a:solidFill>
                  <a:schemeClr val="accent1"/>
                </a:solidFill>
                <a:latin typeface="+mn-lt"/>
                <a:ea typeface="微软雅黑" pitchFamily="34" charset="-122"/>
              </a:rPr>
              <a:t/>
            </a:r>
            <a:br>
              <a:rPr lang="en-US" altLang="zh-CN" b="1" dirty="0" smtClean="0">
                <a:solidFill>
                  <a:schemeClr val="accent1"/>
                </a:solidFill>
                <a:latin typeface="+mn-lt"/>
                <a:ea typeface="微软雅黑" pitchFamily="34" charset="-122"/>
              </a:rPr>
            </a:br>
            <a:r>
              <a:rPr lang="en-US" altLang="zh-CN" sz="2000" b="1" dirty="0" err="1" smtClean="0">
                <a:solidFill>
                  <a:schemeClr val="accent1"/>
                </a:solidFill>
                <a:latin typeface="+mn-lt"/>
                <a:ea typeface="微软雅黑" pitchFamily="34" charset="-122"/>
              </a:rPr>
              <a:t>Guobiao</a:t>
            </a:r>
            <a:r>
              <a:rPr lang="en-US" altLang="zh-CN" sz="2000" b="1" dirty="0" smtClean="0">
                <a:solidFill>
                  <a:schemeClr val="accent1"/>
                </a:solidFill>
                <a:latin typeface="+mn-lt"/>
                <a:ea typeface="微软雅黑" pitchFamily="34" charset="-122"/>
              </a:rPr>
              <a:t> Mo (China Mobile)</a:t>
            </a:r>
            <a:r>
              <a:rPr lang="en-US" altLang="zh-CN" sz="2000" b="1" dirty="0">
                <a:solidFill>
                  <a:schemeClr val="accent1"/>
                </a:solidFill>
                <a:latin typeface="+mn-lt"/>
                <a:ea typeface="微软雅黑" pitchFamily="34" charset="-122"/>
              </a:rPr>
              <a:t/>
            </a:r>
            <a:br>
              <a:rPr lang="en-US" altLang="zh-CN" sz="2000" b="1" dirty="0">
                <a:solidFill>
                  <a:schemeClr val="accent1"/>
                </a:solidFill>
                <a:latin typeface="+mn-lt"/>
                <a:ea typeface="微软雅黑" pitchFamily="34" charset="-122"/>
              </a:rPr>
            </a:br>
            <a:r>
              <a:rPr lang="en-US" altLang="zh-CN" sz="2000" b="1" dirty="0">
                <a:solidFill>
                  <a:schemeClr val="accent1"/>
                </a:solidFill>
                <a:latin typeface="+mn-lt"/>
                <a:ea typeface="微软雅黑" pitchFamily="34" charset="-122"/>
              </a:rPr>
              <a:t>Xin </a:t>
            </a:r>
            <a:r>
              <a:rPr lang="en-US" altLang="zh-CN" sz="2000" b="1" dirty="0" smtClean="0">
                <a:solidFill>
                  <a:schemeClr val="accent1"/>
                </a:solidFill>
                <a:latin typeface="+mn-lt"/>
                <a:ea typeface="微软雅黑" pitchFamily="34" charset="-122"/>
              </a:rPr>
              <a:t>Miao (Huawei)</a:t>
            </a:r>
            <a:r>
              <a:rPr lang="en-US" altLang="zh-CN" sz="2000" b="1" dirty="0">
                <a:solidFill>
                  <a:schemeClr val="accent1"/>
                </a:solidFill>
                <a:latin typeface="+mn-lt"/>
                <a:ea typeface="微软雅黑" pitchFamily="34" charset="-122"/>
              </a:rPr>
              <a:t/>
            </a:r>
            <a:br>
              <a:rPr lang="en-US" altLang="zh-CN" sz="2000" b="1" dirty="0">
                <a:solidFill>
                  <a:schemeClr val="accent1"/>
                </a:solidFill>
                <a:latin typeface="+mn-lt"/>
                <a:ea typeface="微软雅黑" pitchFamily="34" charset="-122"/>
              </a:rPr>
            </a:br>
            <a:r>
              <a:rPr lang="en-US" altLang="zh-CN" sz="2000" b="1" dirty="0" err="1" smtClean="0">
                <a:solidFill>
                  <a:schemeClr val="accent1"/>
                </a:solidFill>
                <a:latin typeface="+mn-lt"/>
                <a:ea typeface="微软雅黑" pitchFamily="34" charset="-122"/>
              </a:rPr>
              <a:t>Zhaoxing</a:t>
            </a:r>
            <a:r>
              <a:rPr lang="en-US" altLang="zh-CN" sz="2000" b="1" dirty="0" smtClean="0">
                <a:solidFill>
                  <a:schemeClr val="accent1"/>
                </a:solidFill>
                <a:latin typeface="+mn-lt"/>
                <a:ea typeface="微软雅黑" pitchFamily="34" charset="-122"/>
              </a:rPr>
              <a:t> </a:t>
            </a:r>
            <a:r>
              <a:rPr lang="en-US" altLang="zh-CN" sz="2000" b="1" dirty="0" err="1" smtClean="0">
                <a:solidFill>
                  <a:schemeClr val="accent1"/>
                </a:solidFill>
                <a:latin typeface="+mn-lt"/>
                <a:ea typeface="微软雅黑" pitchFamily="34" charset="-122"/>
              </a:rPr>
              <a:t>Meng</a:t>
            </a:r>
            <a:r>
              <a:rPr lang="en-US" altLang="zh-CN" sz="2000" b="1" dirty="0" smtClean="0">
                <a:solidFill>
                  <a:schemeClr val="accent1"/>
                </a:solidFill>
                <a:latin typeface="+mn-lt"/>
                <a:ea typeface="微软雅黑" pitchFamily="34" charset="-122"/>
              </a:rPr>
              <a:t> (ZTE)</a:t>
            </a:r>
            <a:br>
              <a:rPr lang="en-US" altLang="zh-CN" sz="2000" b="1" dirty="0" smtClean="0">
                <a:solidFill>
                  <a:schemeClr val="accent1"/>
                </a:solidFill>
                <a:latin typeface="+mn-lt"/>
                <a:ea typeface="微软雅黑" pitchFamily="34" charset="-122"/>
              </a:rPr>
            </a:br>
            <a:r>
              <a:rPr lang="en-US" altLang="zh-CN" sz="2000" b="1" dirty="0">
                <a:solidFill>
                  <a:schemeClr val="accent1"/>
                </a:solidFill>
                <a:latin typeface="+mn-lt"/>
                <a:ea typeface="微软雅黑" pitchFamily="34" charset="-122"/>
              </a:rPr>
              <a:t/>
            </a:r>
            <a:br>
              <a:rPr lang="en-US" altLang="zh-CN" sz="2000" b="1" dirty="0">
                <a:solidFill>
                  <a:schemeClr val="accent1"/>
                </a:solidFill>
                <a:latin typeface="+mn-lt"/>
                <a:ea typeface="微软雅黑" pitchFamily="34" charset="-122"/>
              </a:rPr>
            </a:br>
            <a:r>
              <a:rPr lang="en-US" altLang="zh-CN" sz="2000" b="1" dirty="0" smtClean="0">
                <a:solidFill>
                  <a:schemeClr val="accent1"/>
                </a:solidFill>
                <a:latin typeface="+mn-lt"/>
                <a:ea typeface="微软雅黑" pitchFamily="34" charset="-122"/>
              </a:rPr>
              <a:t>October 29, 2018</a:t>
            </a:r>
            <a:endParaRPr lang="zh-CN" altLang="en-US" sz="2000" b="0" dirty="0" smtClean="0">
              <a:solidFill>
                <a:schemeClr val="accent1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107504" y="0"/>
            <a:ext cx="4464496" cy="60456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600" b="1" dirty="0" smtClean="0"/>
              <a:t>Thank You</a:t>
            </a:r>
            <a:endParaRPr lang="zh-CN" altLang="en-US" sz="36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576" y="2780928"/>
            <a:ext cx="712879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Thank Y</a:t>
            </a:r>
            <a:r>
              <a:rPr lang="en-US" sz="4000" b="1" dirty="0" smtClean="0"/>
              <a:t>ou</a:t>
            </a:r>
            <a:endParaRPr lang="en-US" altLang="zh-CN" sz="4000" b="1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b="1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b="1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b="1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b="1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b="1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</a:rPr>
              <a:t>DataLake proposal on ONAP </a:t>
            </a:r>
            <a:r>
              <a:rPr lang="en-US" altLang="zh-CN" b="1" dirty="0" smtClean="0">
                <a:solidFill>
                  <a:prstClr val="black"/>
                </a:solidFill>
                <a:hlinkClick r:id="rId3"/>
              </a:rPr>
              <a:t>wiki</a:t>
            </a:r>
            <a:r>
              <a:rPr lang="en-US" altLang="zh-CN" b="1" dirty="0" smtClean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b="1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prstClr val="black"/>
                </a:solidFill>
              </a:rPr>
              <a:t>Contact</a:t>
            </a:r>
            <a:r>
              <a:rPr lang="en-US" altLang="zh-CN" b="1" dirty="0" smtClean="0">
                <a:solidFill>
                  <a:prstClr val="black"/>
                </a:solidFill>
              </a:rPr>
              <a:t>: </a:t>
            </a:r>
            <a:r>
              <a:rPr lang="en-US" altLang="zh-CN" b="1" dirty="0" err="1" smtClean="0">
                <a:solidFill>
                  <a:prstClr val="black"/>
                </a:solidFill>
              </a:rPr>
              <a:t>Guobiao</a:t>
            </a:r>
            <a:r>
              <a:rPr lang="en-US" altLang="zh-CN" b="1" dirty="0" smtClean="0">
                <a:solidFill>
                  <a:prstClr val="black"/>
                </a:solidFill>
              </a:rPr>
              <a:t> Mo (guobiaomo@chinamobile.com)</a:t>
            </a:r>
            <a:endParaRPr lang="en-US" altLang="zh-CN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42849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107504" y="0"/>
            <a:ext cx="4464496" cy="60456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600" b="1" dirty="0" smtClean="0"/>
              <a:t>Project Goals</a:t>
            </a:r>
            <a:endParaRPr lang="en-US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31540" y="1340768"/>
            <a:ext cx="82809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zh-CN" b="1" dirty="0" smtClean="0">
                <a:solidFill>
                  <a:prstClr val="black"/>
                </a:solidFill>
              </a:rPr>
              <a:t>Collect </a:t>
            </a:r>
            <a:r>
              <a:rPr lang="en-US" altLang="zh-CN" b="1" dirty="0">
                <a:solidFill>
                  <a:prstClr val="black"/>
                </a:solidFill>
              </a:rPr>
              <a:t>and </a:t>
            </a:r>
            <a:r>
              <a:rPr lang="en-US" altLang="zh-CN" b="1" dirty="0" smtClean="0">
                <a:solidFill>
                  <a:prstClr val="black"/>
                </a:solidFill>
              </a:rPr>
              <a:t>permanently store the data flowing around ONAP system into several Big Data storages, each in different category.</a:t>
            </a:r>
          </a:p>
          <a:p>
            <a:pPr marL="342900" indent="-342900">
              <a:buFont typeface="+mj-lt"/>
              <a:buAutoNum type="arabicPeriod"/>
            </a:pPr>
            <a:endParaRPr lang="en-US" altLang="zh-CN" b="1" dirty="0">
              <a:solidFill>
                <a:prstClr val="black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>
                <a:solidFill>
                  <a:prstClr val="black"/>
                </a:solidFill>
              </a:rPr>
              <a:t>Also serve as a common data storage for all ONAP components, with easy access.</a:t>
            </a:r>
          </a:p>
          <a:p>
            <a:pPr marL="342900" indent="-342900">
              <a:buFont typeface="+mj-lt"/>
              <a:buAutoNum type="arabicPeriod"/>
            </a:pPr>
            <a:endParaRPr lang="en-US" altLang="zh-CN" b="1" dirty="0">
              <a:solidFill>
                <a:prstClr val="black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>
                <a:solidFill>
                  <a:prstClr val="black"/>
                </a:solidFill>
              </a:rPr>
              <a:t>Provide APIs and ways for ONAP components and external systems (e.g. BSS/OSS) to consume the data. </a:t>
            </a:r>
            <a:endParaRPr lang="en-US" b="1" dirty="0" smtClean="0"/>
          </a:p>
          <a:p>
            <a:pPr marL="342900" indent="-342900">
              <a:buFont typeface="+mj-lt"/>
              <a:buAutoNum type="arabicPeriod"/>
            </a:pPr>
            <a:endParaRPr lang="en-US" altLang="zh-CN" b="1" dirty="0">
              <a:solidFill>
                <a:prstClr val="black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>
                <a:solidFill>
                  <a:prstClr val="black"/>
                </a:solidFill>
              </a:rPr>
              <a:t>Provide sophisticated and ready-to-use data analytics tools built on the data.</a:t>
            </a:r>
          </a:p>
        </p:txBody>
      </p:sp>
    </p:spTree>
    <p:extLst>
      <p:ext uri="{BB962C8B-B14F-4D97-AF65-F5344CB8AC3E}">
        <p14:creationId xmlns:p14="http://schemas.microsoft.com/office/powerpoint/2010/main" val="353270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26" name="Elbow Connector 9225"/>
          <p:cNvCxnSpPr>
            <a:stCxn id="9253" idx="2"/>
            <a:endCxn id="3" idx="1"/>
          </p:cNvCxnSpPr>
          <p:nvPr/>
        </p:nvCxnSpPr>
        <p:spPr>
          <a:xfrm rot="10800000" flipH="1">
            <a:off x="732482" y="1303009"/>
            <a:ext cx="2955449" cy="3774919"/>
          </a:xfrm>
          <a:prstGeom prst="bentConnector3">
            <a:avLst>
              <a:gd name="adj1" fmla="val -7735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56" name="Elbow Connector 9255"/>
          <p:cNvCxnSpPr>
            <a:stCxn id="71" idx="2"/>
            <a:endCxn id="3" idx="1"/>
          </p:cNvCxnSpPr>
          <p:nvPr/>
        </p:nvCxnSpPr>
        <p:spPr>
          <a:xfrm rot="10800000">
            <a:off x="3687933" y="1303009"/>
            <a:ext cx="9555" cy="3742639"/>
          </a:xfrm>
          <a:prstGeom prst="bentConnector3">
            <a:avLst>
              <a:gd name="adj1" fmla="val 11959424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18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107504" y="0"/>
            <a:ext cx="7200800" cy="60456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600" b="1" dirty="0" smtClean="0"/>
              <a:t>Architecture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62685" y="2049143"/>
            <a:ext cx="1710189" cy="54704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DMaaP</a:t>
            </a:r>
            <a:r>
              <a:rPr lang="en-US" dirty="0" smtClean="0">
                <a:solidFill>
                  <a:schemeClr val="tx1"/>
                </a:solidFill>
              </a:rPr>
              <a:t>/Kafka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687932" y="978972"/>
            <a:ext cx="187220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ONAP</a:t>
            </a:r>
          </a:p>
          <a:p>
            <a:pPr algn="ctr"/>
            <a:r>
              <a:rPr lang="en-US" dirty="0" smtClean="0"/>
              <a:t>Components</a:t>
            </a:r>
            <a:endParaRPr lang="en-US" dirty="0"/>
          </a:p>
        </p:txBody>
      </p:sp>
      <p:cxnSp>
        <p:nvCxnSpPr>
          <p:cNvPr id="7" name="Straight Arrow Connector 6"/>
          <p:cNvCxnSpPr>
            <a:stCxn id="3" idx="2"/>
            <a:endCxn id="2" idx="0"/>
          </p:cNvCxnSpPr>
          <p:nvPr/>
        </p:nvCxnSpPr>
        <p:spPr>
          <a:xfrm flipH="1">
            <a:off x="3517780" y="1627044"/>
            <a:ext cx="1106256" cy="42209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3548430" y="3260835"/>
            <a:ext cx="2165253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DataLake </a:t>
            </a:r>
            <a:r>
              <a:rPr lang="en-US" altLang="zh-CN" dirty="0" smtClean="0"/>
              <a:t>Dispatcher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2" idx="2"/>
            <a:endCxn id="9" idx="0"/>
          </p:cNvCxnSpPr>
          <p:nvPr/>
        </p:nvCxnSpPr>
        <p:spPr>
          <a:xfrm>
            <a:off x="3517780" y="2596187"/>
            <a:ext cx="1113277" cy="664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9" idx="2"/>
            <a:endCxn id="9253" idx="1"/>
          </p:cNvCxnSpPr>
          <p:nvPr/>
        </p:nvCxnSpPr>
        <p:spPr>
          <a:xfrm flipH="1">
            <a:off x="1527831" y="3980915"/>
            <a:ext cx="3103226" cy="683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2"/>
            <a:endCxn id="71" idx="1"/>
          </p:cNvCxnSpPr>
          <p:nvPr/>
        </p:nvCxnSpPr>
        <p:spPr>
          <a:xfrm flipH="1">
            <a:off x="4631056" y="3980915"/>
            <a:ext cx="1" cy="65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27" name="Rounded Rectangle 9226"/>
          <p:cNvSpPr/>
          <p:nvPr/>
        </p:nvSpPr>
        <p:spPr>
          <a:xfrm>
            <a:off x="3180755" y="5889487"/>
            <a:ext cx="1284023" cy="5019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Query/UI</a:t>
            </a:r>
            <a:endParaRPr lang="en-US" dirty="0"/>
          </a:p>
        </p:txBody>
      </p:sp>
      <p:cxnSp>
        <p:nvCxnSpPr>
          <p:cNvPr id="9229" name="Straight Arrow Connector 9228"/>
          <p:cNvCxnSpPr>
            <a:stCxn id="71" idx="3"/>
            <a:endCxn id="9227" idx="0"/>
          </p:cNvCxnSpPr>
          <p:nvPr/>
        </p:nvCxnSpPr>
        <p:spPr>
          <a:xfrm flipH="1">
            <a:off x="3822767" y="5457435"/>
            <a:ext cx="808289" cy="432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32" name="Rounded Rectangle 9231"/>
          <p:cNvSpPr/>
          <p:nvPr/>
        </p:nvSpPr>
        <p:spPr>
          <a:xfrm>
            <a:off x="802230" y="5883807"/>
            <a:ext cx="1465670" cy="5019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Superset</a:t>
            </a:r>
            <a:endParaRPr lang="en-US" dirty="0"/>
          </a:p>
        </p:txBody>
      </p:sp>
      <p:cxnSp>
        <p:nvCxnSpPr>
          <p:cNvPr id="9234" name="Straight Arrow Connector 9233"/>
          <p:cNvCxnSpPr>
            <a:stCxn id="9253" idx="3"/>
            <a:endCxn id="9232" idx="0"/>
          </p:cNvCxnSpPr>
          <p:nvPr/>
        </p:nvCxnSpPr>
        <p:spPr>
          <a:xfrm>
            <a:off x="1527831" y="5491364"/>
            <a:ext cx="7234" cy="3924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46" name="TextBox 9245"/>
          <p:cNvSpPr txBox="1"/>
          <p:nvPr/>
        </p:nvSpPr>
        <p:spPr>
          <a:xfrm>
            <a:off x="3565039" y="2764436"/>
            <a:ext cx="211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JSON/XML/YAML</a:t>
            </a:r>
            <a:endParaRPr lang="en-US" dirty="0"/>
          </a:p>
        </p:txBody>
      </p:sp>
      <p:sp>
        <p:nvSpPr>
          <p:cNvPr id="9253" name="Flowchart: Magnetic Disk 9252"/>
          <p:cNvSpPr/>
          <p:nvPr/>
        </p:nvSpPr>
        <p:spPr>
          <a:xfrm>
            <a:off x="732483" y="4664490"/>
            <a:ext cx="1590695" cy="826874"/>
          </a:xfrm>
          <a:prstGeom prst="flowChartMagneticDisk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OLAP Store</a:t>
            </a:r>
            <a:endParaRPr lang="en-US" dirty="0"/>
          </a:p>
          <a:p>
            <a:pPr algn="ctr"/>
            <a:r>
              <a:rPr lang="en-US" dirty="0"/>
              <a:t>(Druid)</a:t>
            </a:r>
          </a:p>
        </p:txBody>
      </p:sp>
      <p:sp>
        <p:nvSpPr>
          <p:cNvPr id="71" name="Flowchart: Magnetic Disk 70"/>
          <p:cNvSpPr/>
          <p:nvPr/>
        </p:nvSpPr>
        <p:spPr>
          <a:xfrm>
            <a:off x="3697487" y="4633858"/>
            <a:ext cx="1867138" cy="823577"/>
          </a:xfrm>
          <a:prstGeom prst="flowChartMagneticDisk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Document Store</a:t>
            </a:r>
          </a:p>
          <a:p>
            <a:pPr algn="ctr"/>
            <a:r>
              <a:rPr lang="en-US" dirty="0"/>
              <a:t>(</a:t>
            </a:r>
            <a:r>
              <a:rPr lang="en-US" dirty="0" err="1"/>
              <a:t>Couchbase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6824455" y="3260834"/>
            <a:ext cx="1328719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DL Admin</a:t>
            </a:r>
          </a:p>
          <a:p>
            <a:pPr algn="ctr"/>
            <a:r>
              <a:rPr lang="en-US" dirty="0" smtClean="0"/>
              <a:t>(UI)</a:t>
            </a:r>
            <a:endParaRPr lang="en-US" dirty="0"/>
          </a:p>
        </p:txBody>
      </p:sp>
      <p:cxnSp>
        <p:nvCxnSpPr>
          <p:cNvPr id="6" name="Straight Arrow Connector 5"/>
          <p:cNvCxnSpPr>
            <a:stCxn id="4" idx="1"/>
            <a:endCxn id="9" idx="3"/>
          </p:cNvCxnSpPr>
          <p:nvPr/>
        </p:nvCxnSpPr>
        <p:spPr>
          <a:xfrm flipH="1">
            <a:off x="5713683" y="3620874"/>
            <a:ext cx="111077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Flowchart: Magnetic Disk 58"/>
          <p:cNvSpPr/>
          <p:nvPr/>
        </p:nvSpPr>
        <p:spPr>
          <a:xfrm>
            <a:off x="6772793" y="4664489"/>
            <a:ext cx="1432045" cy="831139"/>
          </a:xfrm>
          <a:prstGeom prst="flowChartMagneticDisk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Other Stores</a:t>
            </a:r>
            <a:endParaRPr lang="en-US" dirty="0"/>
          </a:p>
        </p:txBody>
      </p:sp>
      <p:cxnSp>
        <p:nvCxnSpPr>
          <p:cNvPr id="9244" name="Straight Arrow Connector 9243"/>
          <p:cNvCxnSpPr>
            <a:stCxn id="9" idx="2"/>
            <a:endCxn id="59" idx="1"/>
          </p:cNvCxnSpPr>
          <p:nvPr/>
        </p:nvCxnSpPr>
        <p:spPr>
          <a:xfrm>
            <a:off x="4631057" y="3980915"/>
            <a:ext cx="2857759" cy="683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4860032" y="2060848"/>
            <a:ext cx="1710189" cy="54704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Other Sources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4" name="Straight Arrow Connector 33"/>
          <p:cNvCxnSpPr>
            <a:stCxn id="72" idx="2"/>
            <a:endCxn id="9" idx="0"/>
          </p:cNvCxnSpPr>
          <p:nvPr/>
        </p:nvCxnSpPr>
        <p:spPr>
          <a:xfrm flipH="1">
            <a:off x="4631057" y="2607892"/>
            <a:ext cx="1084070" cy="65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>
            <a:stCxn id="3" idx="2"/>
            <a:endCxn id="72" idx="0"/>
          </p:cNvCxnSpPr>
          <p:nvPr/>
        </p:nvCxnSpPr>
        <p:spPr>
          <a:xfrm>
            <a:off x="4624036" y="1627044"/>
            <a:ext cx="1091091" cy="43380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67" name="Elbow Connector 9266"/>
          <p:cNvCxnSpPr>
            <a:stCxn id="59" idx="4"/>
            <a:endCxn id="3" idx="3"/>
          </p:cNvCxnSpPr>
          <p:nvPr/>
        </p:nvCxnSpPr>
        <p:spPr>
          <a:xfrm flipH="1" flipV="1">
            <a:off x="5560140" y="1303008"/>
            <a:ext cx="2644698" cy="3777051"/>
          </a:xfrm>
          <a:prstGeom prst="bentConnector3">
            <a:avLst>
              <a:gd name="adj1" fmla="val -8644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1617101" y="885699"/>
            <a:ext cx="130483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OSS/BSS</a:t>
            </a:r>
          </a:p>
        </p:txBody>
      </p:sp>
      <p:sp>
        <p:nvSpPr>
          <p:cNvPr id="85" name="Rounded Rectangle 84"/>
          <p:cNvSpPr/>
          <p:nvPr/>
        </p:nvSpPr>
        <p:spPr>
          <a:xfrm>
            <a:off x="4894695" y="5883807"/>
            <a:ext cx="1284023" cy="5019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Spark</a:t>
            </a:r>
            <a:endParaRPr lang="en-US" dirty="0"/>
          </a:p>
        </p:txBody>
      </p:sp>
      <p:cxnSp>
        <p:nvCxnSpPr>
          <p:cNvPr id="88" name="Straight Arrow Connector 87"/>
          <p:cNvCxnSpPr>
            <a:stCxn id="71" idx="3"/>
            <a:endCxn id="85" idx="0"/>
          </p:cNvCxnSpPr>
          <p:nvPr/>
        </p:nvCxnSpPr>
        <p:spPr>
          <a:xfrm>
            <a:off x="4631056" y="5457435"/>
            <a:ext cx="905651" cy="426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004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107504" y="0"/>
            <a:ext cx="4464496" cy="60456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600" b="1" dirty="0" smtClean="0"/>
              <a:t>Data Sources</a:t>
            </a:r>
            <a:endParaRPr lang="en-US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1520" y="1340768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</a:rPr>
              <a:t>DataLake monitors all </a:t>
            </a:r>
            <a:r>
              <a:rPr lang="en-US" altLang="zh-CN" b="1" dirty="0">
                <a:solidFill>
                  <a:prstClr val="black"/>
                </a:solidFill>
              </a:rPr>
              <a:t>or </a:t>
            </a:r>
            <a:r>
              <a:rPr lang="en-US" altLang="zh-CN" b="1" dirty="0" smtClean="0">
                <a:solidFill>
                  <a:prstClr val="black"/>
                </a:solidFill>
              </a:rPr>
              <a:t>selected DMaaP topics and real-time reads the data via Kafka API, and persists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b="1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</a:rPr>
              <a:t>Other ONAP components can use DataLake as a storage to save application specific data, through DMaaP or DataLake REST APIs.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b="1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</a:rPr>
              <a:t>Other data sources will be supported if needed.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197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107504" y="0"/>
            <a:ext cx="4464496" cy="60456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600" b="1" dirty="0"/>
              <a:t>Document Store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1520" y="1340768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</a:rPr>
              <a:t>POC is on MongoDB, which supports flexible database schemas and powerful ad hoc queries. </a:t>
            </a:r>
            <a:r>
              <a:rPr lang="en-US" altLang="zh-CN" b="1" dirty="0"/>
              <a:t>Due to MongoDB license issue, we plan to replace it with </a:t>
            </a:r>
            <a:r>
              <a:rPr lang="en-US" altLang="zh-CN" b="1" dirty="0" err="1"/>
              <a:t>Couchbase</a:t>
            </a:r>
            <a:r>
              <a:rPr lang="en-US" altLang="zh-CN" b="1" dirty="0"/>
              <a:t>, which is a distributed document-oriented database, and supports Spark</a:t>
            </a:r>
            <a:r>
              <a:rPr lang="en-US" altLang="zh-CN" b="1" dirty="0" smtClean="0"/>
              <a:t>.</a:t>
            </a:r>
            <a:endParaRPr lang="en-US" altLang="zh-CN" b="1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b="1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DataLake r</a:t>
            </a:r>
            <a:r>
              <a:rPr lang="en-US" b="1" dirty="0" smtClean="0"/>
              <a:t>eal-time pulls </a:t>
            </a:r>
            <a:r>
              <a:rPr lang="en-US" b="1" dirty="0"/>
              <a:t>the data and insert it into </a:t>
            </a:r>
            <a:r>
              <a:rPr lang="en-US" b="1" dirty="0" smtClean="0"/>
              <a:t>the store, </a:t>
            </a:r>
            <a:r>
              <a:rPr lang="en-US" b="1" dirty="0"/>
              <a:t>one table for each topic, with the same table name as the topic </a:t>
            </a:r>
            <a:r>
              <a:rPr lang="en-US" b="1" dirty="0" smtClean="0"/>
              <a:t>name.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Data </a:t>
            </a:r>
            <a:r>
              <a:rPr lang="en-US" b="1" dirty="0"/>
              <a:t>types JSON, XML, and YAML are auto </a:t>
            </a:r>
            <a:r>
              <a:rPr lang="en-US" b="1" dirty="0" smtClean="0"/>
              <a:t>converted </a:t>
            </a:r>
            <a:r>
              <a:rPr lang="en-US" altLang="zh-CN" b="1" dirty="0" smtClean="0"/>
              <a:t>in</a:t>
            </a:r>
            <a:r>
              <a:rPr lang="en-US" b="1" dirty="0" smtClean="0"/>
              <a:t>to native </a:t>
            </a:r>
            <a:r>
              <a:rPr lang="en-US" b="1" dirty="0"/>
              <a:t>store </a:t>
            </a:r>
            <a:r>
              <a:rPr lang="en-US" b="1" dirty="0" smtClean="0"/>
              <a:t> schema.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DL provides </a:t>
            </a:r>
            <a:r>
              <a:rPr lang="en-US" b="1" dirty="0"/>
              <a:t>REST API for data query, while applications can access the data through </a:t>
            </a:r>
            <a:r>
              <a:rPr lang="en-US" b="1" dirty="0" smtClean="0"/>
              <a:t>the store’s native API </a:t>
            </a:r>
            <a:r>
              <a:rPr lang="en-US" b="1" dirty="0"/>
              <a:t>as well</a:t>
            </a:r>
            <a:r>
              <a:rPr lang="en-US" b="1" dirty="0" smtClean="0"/>
              <a:t>.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/>
              <a:t>Couchbase</a:t>
            </a:r>
            <a:r>
              <a:rPr lang="en-US" b="1" dirty="0" smtClean="0"/>
              <a:t> supports Spark, </a:t>
            </a:r>
            <a:r>
              <a:rPr lang="en-US" b="1" dirty="0" smtClean="0">
                <a:solidFill>
                  <a:prstClr val="black"/>
                </a:solidFill>
              </a:rPr>
              <a:t>which reads </a:t>
            </a:r>
            <a:r>
              <a:rPr lang="en-US" b="1" dirty="0">
                <a:solidFill>
                  <a:prstClr val="black"/>
                </a:solidFill>
              </a:rPr>
              <a:t>the </a:t>
            </a:r>
            <a:r>
              <a:rPr lang="en-US" b="1" dirty="0" smtClean="0">
                <a:solidFill>
                  <a:prstClr val="black"/>
                </a:solidFill>
              </a:rPr>
              <a:t>document </a:t>
            </a:r>
            <a:r>
              <a:rPr lang="en-US" b="1" dirty="0">
                <a:solidFill>
                  <a:prstClr val="black"/>
                </a:solidFill>
              </a:rPr>
              <a:t>into </a:t>
            </a:r>
            <a:r>
              <a:rPr lang="en-US" b="1" dirty="0" err="1">
                <a:solidFill>
                  <a:prstClr val="black"/>
                </a:solidFill>
              </a:rPr>
              <a:t>DataFrame</a:t>
            </a:r>
            <a:r>
              <a:rPr lang="en-US" b="1" dirty="0">
                <a:solidFill>
                  <a:prstClr val="black"/>
                </a:solidFill>
              </a:rPr>
              <a:t>, for easy processing. This </a:t>
            </a:r>
            <a:r>
              <a:rPr lang="en-US" b="1" dirty="0" smtClean="0">
                <a:solidFill>
                  <a:prstClr val="black"/>
                </a:solidFill>
              </a:rPr>
              <a:t>is </a:t>
            </a:r>
            <a:r>
              <a:rPr lang="en-US" b="1" dirty="0">
                <a:solidFill>
                  <a:prstClr val="black"/>
                </a:solidFill>
              </a:rPr>
              <a:t>suitable for complicate analytics model.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0259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107504" y="0"/>
            <a:ext cx="4968552" cy="60456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600" b="1" dirty="0" smtClean="0"/>
              <a:t>OLAP Store</a:t>
            </a:r>
            <a:endParaRPr lang="zh-CN" altLang="en-US" sz="36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1772816"/>
            <a:ext cx="8424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</a:rPr>
              <a:t>Apache Druid is a popular large scale OLAP data store.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b="1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Superset is a UI tool for i</a:t>
            </a:r>
            <a:r>
              <a:rPr lang="en-US" altLang="zh-CN" b="1" dirty="0" smtClean="0">
                <a:solidFill>
                  <a:prstClr val="black"/>
                </a:solidFill>
              </a:rPr>
              <a:t>nteractive analytics</a:t>
            </a:r>
            <a:r>
              <a:rPr lang="en-US" b="1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Both are </a:t>
            </a:r>
            <a:r>
              <a:rPr lang="en-US" altLang="zh-CN" b="1" dirty="0" smtClean="0">
                <a:solidFill>
                  <a:prstClr val="black"/>
                </a:solidFill>
              </a:rPr>
              <a:t>active </a:t>
            </a:r>
            <a:r>
              <a:rPr lang="en-US" altLang="zh-CN" b="1" dirty="0">
                <a:solidFill>
                  <a:prstClr val="black"/>
                </a:solidFill>
              </a:rPr>
              <a:t>in </a:t>
            </a:r>
            <a:r>
              <a:rPr lang="en-US" altLang="zh-CN" b="1" dirty="0" smtClean="0">
                <a:solidFill>
                  <a:prstClr val="black"/>
                </a:solidFill>
              </a:rPr>
              <a:t>GitHub.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b="1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</a:rPr>
              <a:t>DL extracts the dimensions and metrics from JSON files, and pre-configure Druid settings for each topics.</a:t>
            </a:r>
            <a:endParaRPr lang="en-US" altLang="zh-CN" b="1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b="1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</a:rPr>
              <a:t>DL pre-builds Superset </a:t>
            </a:r>
            <a:r>
              <a:rPr lang="en-US" b="1" dirty="0" smtClean="0">
                <a:solidFill>
                  <a:prstClr val="black"/>
                </a:solidFill>
              </a:rPr>
              <a:t>i</a:t>
            </a:r>
            <a:r>
              <a:rPr lang="en-US" altLang="zh-CN" b="1" dirty="0" smtClean="0">
                <a:solidFill>
                  <a:prstClr val="black"/>
                </a:solidFill>
              </a:rPr>
              <a:t>nteractive dashboards.</a:t>
            </a:r>
            <a:endParaRPr lang="en-US" altLang="zh-CN" b="1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95978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107504" y="0"/>
            <a:ext cx="4968552" cy="60456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600" b="1" dirty="0" smtClean="0"/>
              <a:t>Other Storages</a:t>
            </a:r>
            <a:endParaRPr lang="zh-CN" altLang="en-US" sz="36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1772816"/>
            <a:ext cx="8424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</a:rPr>
              <a:t>Based on future requirements, other storages may be supported.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b="1" dirty="0">
              <a:solidFill>
                <a:prstClr val="black"/>
              </a:solidFill>
            </a:endParaRPr>
          </a:p>
          <a:p>
            <a:r>
              <a:rPr lang="en-US" altLang="zh-CN" b="1" dirty="0">
                <a:solidFill>
                  <a:prstClr val="black"/>
                </a:solidFill>
              </a:rPr>
              <a:t>Some </a:t>
            </a:r>
            <a:r>
              <a:rPr lang="en-US" altLang="zh-CN" b="1" dirty="0" smtClean="0">
                <a:solidFill>
                  <a:prstClr val="black"/>
                </a:solidFill>
              </a:rPr>
              <a:t>Candidates: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b="1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</a:rPr>
              <a:t>Search engine, </a:t>
            </a:r>
            <a:r>
              <a:rPr lang="en-US" altLang="zh-CN" b="1" dirty="0" err="1" smtClean="0">
                <a:solidFill>
                  <a:prstClr val="black"/>
                </a:solidFill>
              </a:rPr>
              <a:t>ElasticSearch</a:t>
            </a:r>
            <a:r>
              <a:rPr lang="en-US" altLang="zh-CN" b="1" dirty="0" smtClean="0">
                <a:solidFill>
                  <a:prstClr val="black"/>
                </a:solidFill>
              </a:rPr>
              <a:t> </a:t>
            </a:r>
            <a:r>
              <a:rPr lang="en-US" altLang="zh-CN" b="1" dirty="0">
                <a:solidFill>
                  <a:prstClr val="black"/>
                </a:solidFill>
              </a:rPr>
              <a:t>or Apache </a:t>
            </a:r>
            <a:r>
              <a:rPr lang="en-US" altLang="zh-CN" b="1" dirty="0" err="1">
                <a:solidFill>
                  <a:prstClr val="black"/>
                </a:solidFill>
              </a:rPr>
              <a:t>Solr</a:t>
            </a:r>
            <a:r>
              <a:rPr lang="en-US" altLang="zh-CN" b="1" dirty="0" smtClean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b="1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 err="1" smtClean="0">
                <a:solidFill>
                  <a:prstClr val="black"/>
                </a:solidFill>
              </a:rPr>
              <a:t>OpenTSDB</a:t>
            </a:r>
            <a:r>
              <a:rPr lang="en-US" altLang="zh-CN" b="1" dirty="0">
                <a:solidFill>
                  <a:prstClr val="black"/>
                </a:solidFill>
              </a:rPr>
              <a:t>,</a:t>
            </a:r>
            <a:r>
              <a:rPr lang="en-US" altLang="zh-CN" b="1" dirty="0" smtClean="0">
                <a:solidFill>
                  <a:prstClr val="black"/>
                </a:solidFill>
              </a:rPr>
              <a:t> </a:t>
            </a:r>
            <a:r>
              <a:rPr lang="en-US" altLang="zh-CN" b="1" dirty="0">
                <a:solidFill>
                  <a:prstClr val="black"/>
                </a:solidFill>
              </a:rPr>
              <a:t>a distributed, scalable Time Series Database. 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54031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107504" y="0"/>
            <a:ext cx="4464496" cy="60456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600" b="1" dirty="0" smtClean="0"/>
              <a:t>Summary</a:t>
            </a:r>
            <a:endParaRPr lang="zh-CN" altLang="en-US" sz="36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51230"/>
              </p:ext>
            </p:extLst>
          </p:nvPr>
        </p:nvGraphicFramePr>
        <p:xfrm>
          <a:off x="1524000" y="1404250"/>
          <a:ext cx="6144344" cy="29599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5952"/>
                <a:gridCol w="3528392"/>
              </a:tblGrid>
              <a:tr h="5695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Storage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Target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569571"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solidFill>
                            <a:prstClr val="black"/>
                          </a:solidFill>
                        </a:rPr>
                        <a:t>Document Store (</a:t>
                      </a:r>
                      <a:r>
                        <a:rPr lang="en-US" altLang="zh-CN" b="1" dirty="0" err="1" smtClean="0">
                          <a:solidFill>
                            <a:prstClr val="black"/>
                          </a:solidFill>
                        </a:rPr>
                        <a:t>Couchbase</a:t>
                      </a:r>
                      <a:r>
                        <a:rPr lang="en-US" altLang="zh-CN" b="1" dirty="0" smtClean="0">
                          <a:solidFill>
                            <a:prstClr val="black"/>
                          </a:solidFill>
                        </a:rPr>
                        <a:t>)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solidFill>
                            <a:prstClr val="black"/>
                          </a:solidFill>
                        </a:rPr>
                        <a:t>Document Storage and Retrieval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69571"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solidFill>
                            <a:prstClr val="black"/>
                          </a:solidFill>
                        </a:rPr>
                        <a:t>Document Store + </a:t>
                      </a:r>
                      <a:r>
                        <a:rPr lang="en-US" b="1" dirty="0" smtClean="0"/>
                        <a:t>Spark</a:t>
                      </a:r>
                      <a:endParaRPr lang="en-US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Customized </a:t>
                      </a:r>
                      <a:r>
                        <a:rPr lang="en-US" altLang="zh-CN" b="1" dirty="0" smtClean="0">
                          <a:solidFill>
                            <a:prstClr val="black"/>
                          </a:solidFill>
                        </a:rPr>
                        <a:t>C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omputation</a:t>
                      </a:r>
                      <a:endParaRPr lang="en-US" b="1" dirty="0" smtClean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91083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prstClr val="black"/>
                          </a:solidFill>
                        </a:rPr>
                        <a:t>OLAP</a:t>
                      </a:r>
                    </a:p>
                    <a:p>
                      <a:r>
                        <a:rPr lang="en-US" b="1" dirty="0" smtClean="0">
                          <a:solidFill>
                            <a:prstClr val="black"/>
                          </a:solidFill>
                        </a:rPr>
                        <a:t>(Druid and Superset)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solidFill>
                            <a:prstClr val="black"/>
                          </a:solidFill>
                        </a:rPr>
                        <a:t>Interactive Analytics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4063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Others</a:t>
                      </a:r>
                      <a:endParaRPr lang="en-US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Based</a:t>
                      </a:r>
                      <a:r>
                        <a:rPr lang="en-US" b="1" baseline="0" dirty="0" smtClean="0"/>
                        <a:t> on future requirements</a:t>
                      </a:r>
                      <a:endParaRPr lang="en-US" b="1" dirty="0" smtClean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969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107504" y="0"/>
            <a:ext cx="7776864" cy="60456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600" b="1" dirty="0" smtClean="0"/>
              <a:t>In Relation to </a:t>
            </a:r>
            <a:r>
              <a:rPr lang="en-US" sz="3600" b="1" dirty="0"/>
              <a:t>O</a:t>
            </a:r>
            <a:r>
              <a:rPr lang="en-US" sz="3600" b="1" dirty="0" smtClean="0"/>
              <a:t>ther Components</a:t>
            </a:r>
            <a:endParaRPr lang="zh-CN" altLang="en-US" sz="36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836712"/>
            <a:ext cx="84969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prstClr val="black"/>
                </a:solidFill>
              </a:rPr>
              <a:t>DCAE</a:t>
            </a:r>
            <a:endParaRPr lang="en-US" altLang="zh-CN" sz="2400" b="1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</a:rPr>
              <a:t>DCAE </a:t>
            </a:r>
            <a:r>
              <a:rPr lang="en-US" altLang="zh-CN" b="1" dirty="0">
                <a:solidFill>
                  <a:prstClr val="black"/>
                </a:solidFill>
              </a:rPr>
              <a:t>focuses on being a part of automated </a:t>
            </a:r>
            <a:r>
              <a:rPr lang="en-US" altLang="zh-CN" b="1" dirty="0" smtClean="0">
                <a:solidFill>
                  <a:prstClr val="black"/>
                </a:solidFill>
              </a:rPr>
              <a:t>closed </a:t>
            </a:r>
            <a:r>
              <a:rPr lang="en-US" altLang="zh-CN" b="1" dirty="0">
                <a:solidFill>
                  <a:prstClr val="black"/>
                </a:solidFill>
              </a:rPr>
              <a:t>control loop on VNFs, storing collected data for archiving has not been covered by DCAE scope. </a:t>
            </a:r>
            <a:r>
              <a:rPr lang="en-US" altLang="zh-CN" b="1" dirty="0" smtClean="0">
                <a:solidFill>
                  <a:prstClr val="black"/>
                </a:solidFill>
              </a:rPr>
              <a:t>(see </a:t>
            </a:r>
            <a:r>
              <a:rPr lang="en-US" altLang="zh-CN" b="1" dirty="0" smtClean="0">
                <a:solidFill>
                  <a:prstClr val="black"/>
                </a:solidFill>
                <a:hlinkClick r:id="rId3"/>
              </a:rPr>
              <a:t>ONAP wiki forum</a:t>
            </a:r>
            <a:r>
              <a:rPr lang="en-US" altLang="zh-CN" b="1" dirty="0" smtClean="0">
                <a:solidFill>
                  <a:prstClr val="black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b="1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</a:rPr>
              <a:t>Envision that some DCAE analytics applications may use the data in DataLake.</a:t>
            </a:r>
            <a:endParaRPr lang="en-US" b="1" dirty="0" smtClean="0"/>
          </a:p>
          <a:p>
            <a:endParaRPr lang="en-US" b="1" dirty="0" smtClean="0"/>
          </a:p>
          <a:p>
            <a:pPr algn="ctr"/>
            <a:r>
              <a:rPr lang="en-US" sz="2400" b="1" dirty="0" smtClean="0"/>
              <a:t>PNDA</a:t>
            </a:r>
            <a:endParaRPr lang="en-US" altLang="zh-CN" b="1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prstClr val="black"/>
                </a:solidFill>
              </a:rPr>
              <a:t>PNDA </a:t>
            </a:r>
            <a:r>
              <a:rPr lang="en-US" altLang="zh-CN" b="1" dirty="0">
                <a:solidFill>
                  <a:prstClr val="black"/>
                </a:solidFill>
              </a:rPr>
              <a:t>is </a:t>
            </a:r>
            <a:r>
              <a:rPr lang="en-US" altLang="zh-CN" b="1" dirty="0" smtClean="0">
                <a:solidFill>
                  <a:prstClr val="black"/>
                </a:solidFill>
              </a:rPr>
              <a:t>an </a:t>
            </a:r>
            <a:r>
              <a:rPr lang="en-US" altLang="zh-CN" b="1" dirty="0">
                <a:solidFill>
                  <a:prstClr val="black"/>
                </a:solidFill>
              </a:rPr>
              <a:t>infrastructure that bundles a </a:t>
            </a:r>
            <a:r>
              <a:rPr lang="en-US" altLang="zh-CN" b="1" dirty="0"/>
              <a:t>wide variety of big data technologies for data processing</a:t>
            </a:r>
            <a:r>
              <a:rPr lang="en-US" altLang="zh-CN" b="1" dirty="0" smtClean="0">
                <a:solidFill>
                  <a:prstClr val="black"/>
                </a:solidFill>
              </a:rPr>
              <a:t>. </a:t>
            </a:r>
            <a:r>
              <a:rPr lang="en-US" b="1" dirty="0" smtClean="0">
                <a:solidFill>
                  <a:prstClr val="black"/>
                </a:solidFill>
              </a:rPr>
              <a:t>Applications </a:t>
            </a:r>
            <a:r>
              <a:rPr lang="en-US" b="1" dirty="0">
                <a:solidFill>
                  <a:prstClr val="black"/>
                </a:solidFill>
              </a:rPr>
              <a:t>are to be developed on the </a:t>
            </a:r>
            <a:r>
              <a:rPr lang="en-US" altLang="zh-CN" b="1" dirty="0"/>
              <a:t>technologies provided by PNDA.</a:t>
            </a:r>
          </a:p>
          <a:p>
            <a:endParaRPr lang="en-US" b="1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The goal of </a:t>
            </a:r>
            <a:r>
              <a:rPr lang="en-US" b="1" dirty="0" smtClean="0">
                <a:solidFill>
                  <a:prstClr val="black"/>
                </a:solidFill>
              </a:rPr>
              <a:t>DataLake </a:t>
            </a:r>
            <a:r>
              <a:rPr lang="en-US" b="1" dirty="0">
                <a:solidFill>
                  <a:prstClr val="black"/>
                </a:solidFill>
              </a:rPr>
              <a:t>is to </a:t>
            </a:r>
            <a:r>
              <a:rPr lang="en-US" b="1" dirty="0" smtClean="0">
                <a:solidFill>
                  <a:prstClr val="black"/>
                </a:solidFill>
              </a:rPr>
              <a:t>store DMaaP and other data</a:t>
            </a:r>
            <a:r>
              <a:rPr lang="en-US" b="1" dirty="0">
                <a:solidFill>
                  <a:prstClr val="black"/>
                </a:solidFill>
              </a:rPr>
              <a:t>, </a:t>
            </a:r>
            <a:r>
              <a:rPr lang="en-US" b="1" dirty="0" smtClean="0">
                <a:solidFill>
                  <a:prstClr val="black"/>
                </a:solidFill>
              </a:rPr>
              <a:t>and build ready-to-use </a:t>
            </a:r>
            <a:r>
              <a:rPr lang="en-US" b="1" dirty="0">
                <a:solidFill>
                  <a:prstClr val="black"/>
                </a:solidFill>
              </a:rPr>
              <a:t>applications </a:t>
            </a:r>
            <a:r>
              <a:rPr lang="en-US" b="1" dirty="0" smtClean="0">
                <a:solidFill>
                  <a:prstClr val="black"/>
                </a:solidFill>
              </a:rPr>
              <a:t>around the data, </a:t>
            </a:r>
            <a:r>
              <a:rPr lang="en-US" b="1" dirty="0">
                <a:solidFill>
                  <a:prstClr val="black"/>
                </a:solidFill>
              </a:rPr>
              <a:t>making use of suitable technologies, whether they are provided by PNDA.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Currently </a:t>
            </a:r>
            <a:r>
              <a:rPr lang="en-US" b="1" dirty="0" err="1" smtClean="0">
                <a:solidFill>
                  <a:prstClr val="black"/>
                </a:solidFill>
              </a:rPr>
              <a:t>Couchbase</a:t>
            </a:r>
            <a:r>
              <a:rPr lang="en-US" b="1" dirty="0" smtClean="0">
                <a:solidFill>
                  <a:prstClr val="black"/>
                </a:solidFill>
              </a:rPr>
              <a:t>, </a:t>
            </a:r>
            <a:r>
              <a:rPr lang="en-US" b="1" dirty="0">
                <a:solidFill>
                  <a:prstClr val="black"/>
                </a:solidFill>
              </a:rPr>
              <a:t>Druid and Superset are not </a:t>
            </a:r>
            <a:r>
              <a:rPr lang="en-US" b="1" dirty="0" smtClean="0">
                <a:solidFill>
                  <a:prstClr val="black"/>
                </a:solidFill>
              </a:rPr>
              <a:t>included </a:t>
            </a:r>
            <a:r>
              <a:rPr lang="en-US" b="1" dirty="0">
                <a:solidFill>
                  <a:prstClr val="black"/>
                </a:solidFill>
              </a:rPr>
              <a:t>in </a:t>
            </a:r>
            <a:r>
              <a:rPr lang="en-US" b="1" dirty="0" smtClean="0">
                <a:solidFill>
                  <a:prstClr val="black"/>
                </a:solidFill>
              </a:rPr>
              <a:t>PNDA.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95032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75559</TotalTime>
  <Words>523</Words>
  <Application>Microsoft Office PowerPoint</Application>
  <PresentationFormat>On-screen Show (4:3)</PresentationFormat>
  <Paragraphs>105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微软雅黑</vt:lpstr>
      <vt:lpstr>宋体</vt:lpstr>
      <vt:lpstr>华文中宋</vt:lpstr>
      <vt:lpstr>Arial</vt:lpstr>
      <vt:lpstr>Calibri</vt:lpstr>
      <vt:lpstr>Office 主题</vt:lpstr>
      <vt:lpstr>ONAP DataLake  Guobiao Mo (China Mobile) Xin Miao (Huawei) Zhaoxing Meng (ZTE)  October 29, 2018</vt:lpstr>
      <vt:lpstr>Project Goals</vt:lpstr>
      <vt:lpstr>Architecture</vt:lpstr>
      <vt:lpstr>Data Sources</vt:lpstr>
      <vt:lpstr>Document Store</vt:lpstr>
      <vt:lpstr>OLAP Store</vt:lpstr>
      <vt:lpstr>Other Storages</vt:lpstr>
      <vt:lpstr>Summary</vt:lpstr>
      <vt:lpstr>In Relation to Other Components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xihaho</dc:creator>
  <cp:lastModifiedBy>mo</cp:lastModifiedBy>
  <cp:revision>1016</cp:revision>
  <dcterms:modified xsi:type="dcterms:W3CDTF">2018-10-28T18:59:51Z</dcterms:modified>
</cp:coreProperties>
</file>