
<file path=[Content_Types].xml><?xml version="1.0" encoding="utf-8"?>
<Types xmlns="http://schemas.openxmlformats.org/package/2006/content-types"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8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9"/>
  </p:notesMasterIdLst>
  <p:sldIdLst>
    <p:sldId id="523" r:id="rId3"/>
    <p:sldId id="527" r:id="rId4"/>
    <p:sldId id="517" r:id="rId5"/>
    <p:sldId id="525" r:id="rId6"/>
    <p:sldId id="534" r:id="rId7"/>
    <p:sldId id="535" r:id="rId8"/>
    <p:sldId id="536" r:id="rId9"/>
    <p:sldId id="537" r:id="rId10"/>
    <p:sldId id="538" r:id="rId11"/>
    <p:sldId id="542" r:id="rId12"/>
    <p:sldId id="539" r:id="rId13"/>
    <p:sldId id="543" r:id="rId14"/>
    <p:sldId id="540" r:id="rId15"/>
    <p:sldId id="541" r:id="rId16"/>
    <p:sldId id="529" r:id="rId17"/>
    <p:sldId id="524" r:id="rId18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96">
          <p15:clr>
            <a:srgbClr val="A4A3A4"/>
          </p15:clr>
        </p15:guide>
        <p15:guide id="2" pos="380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00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50" autoAdjust="0"/>
    <p:restoredTop sz="97101" autoAdjust="0"/>
  </p:normalViewPr>
  <p:slideViewPr>
    <p:cSldViewPr snapToGrid="0" snapToObjects="1">
      <p:cViewPr>
        <p:scale>
          <a:sx n="100" d="100"/>
          <a:sy n="100" d="100"/>
        </p:scale>
        <p:origin x="-446" y="533"/>
      </p:cViewPr>
      <p:guideLst>
        <p:guide orient="horz" pos="2196"/>
        <p:guide pos="3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380448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679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59250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6793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2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8.png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6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4.png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0735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AAB8DEC-FE24-48FC-A499-C510332ABAA6}" type="datetimeFigureOut">
              <a:rPr lang="en-US" smtClean="0"/>
              <a:pPr/>
              <a:t>8/9/2018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40443" y="6190534"/>
            <a:ext cx="256771" cy="253885"/>
          </a:xfrm>
        </p:spPr>
        <p:txBody>
          <a:bodyPr/>
          <a:lstStyle/>
          <a:p>
            <a:fld id="{4AA5F8CA-0F33-4411-822A-05FF2EFCBC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451" b="16967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580" b="2285"/>
          <a:stretch>
            <a:fillRect/>
          </a:stretch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487" t="2099" r="1487" b="2285"/>
          <a:stretch>
            <a:fillRect/>
          </a:stretch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5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/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9" name="Picture Placeholder 3"/>
          <p:cNvSpPr txBox="1"/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0" name="Picture Placeholder 3"/>
          <p:cNvSpPr txBox="1"/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/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/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/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/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 panose="020F0502020204030204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5"/>
            </a:lvl3pPr>
            <a:lvl4pPr>
              <a:defRPr sz="1585"/>
            </a:lvl4pPr>
            <a:lvl5pPr>
              <a:defRPr sz="158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/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/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/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/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/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/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/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/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/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/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/>
          <p:nvPr userDrawn="1"/>
        </p:nvGraphicFramePr>
        <p:xfrm>
          <a:off x="586670" y="1632768"/>
          <a:ext cx="11036306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/>
                <a:gridCol w="6855500"/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DA0081"/>
              </a:solidFill>
              <a:cs typeface="Calibri" panose="020F0502020204030204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/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2</a:t>
            </a: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4</a:t>
            </a: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5</a:t>
            </a: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slideLayout" Target="../slideLayouts/slideLayout39.xml"/><Relationship Id="rId39" Type="http://schemas.openxmlformats.org/officeDocument/2006/relationships/slideLayout" Target="../slideLayouts/slideLayout52.xml"/><Relationship Id="rId21" Type="http://schemas.openxmlformats.org/officeDocument/2006/relationships/slideLayout" Target="../slideLayouts/slideLayout34.xml"/><Relationship Id="rId34" Type="http://schemas.openxmlformats.org/officeDocument/2006/relationships/slideLayout" Target="../slideLayouts/slideLayout47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76" Type="http://schemas.openxmlformats.org/officeDocument/2006/relationships/slideLayout" Target="../slideLayouts/slideLayout89.xml"/><Relationship Id="rId84" Type="http://schemas.openxmlformats.org/officeDocument/2006/relationships/slideLayout" Target="../slideLayouts/slideLayout97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66" Type="http://schemas.openxmlformats.org/officeDocument/2006/relationships/slideLayout" Target="../slideLayouts/slideLayout79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5" Type="http://schemas.openxmlformats.org/officeDocument/2006/relationships/slideLayout" Target="../slideLayouts/slideLayout18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/>
  <p:txStyles>
    <p:titleStyle>
      <a:lvl1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4572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9144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13716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18288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150495" marR="0" indent="-1504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538480" marR="0" indent="-14668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859155" marR="0" indent="-996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285875" marR="0" indent="-21717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1602105" marR="0" indent="-23241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831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03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4975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547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1pPr>
      <a:lvl2pPr marL="0" marR="0" indent="457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2pPr>
      <a:lvl3pPr marL="0" marR="0" indent="914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3pPr>
      <a:lvl4pPr marL="0" marR="0" indent="1371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4pPr>
      <a:lvl5pPr marL="0" marR="0" indent="18288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5pPr>
      <a:lvl6pPr marL="0" marR="0" indent="22860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6pPr>
      <a:lvl7pPr marL="0" marR="0" indent="2743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7pPr>
      <a:lvl8pPr marL="0" marR="0" indent="3200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8pPr>
      <a:lvl9pPr marL="0" marR="0" indent="3657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MS PGothic" panose="020B0600070205080204" pitchFamily="34" charset="-128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MS PGothic" panose="020B0600070205080204" pitchFamily="34" charset="-128"/>
              </a:rPr>
              <a:pPr defTabSz="91948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1" r:id="rId38"/>
    <p:sldLayoutId id="2147483702" r:id="rId39"/>
    <p:sldLayoutId id="2147483703" r:id="rId40"/>
    <p:sldLayoutId id="2147483704" r:id="rId41"/>
    <p:sldLayoutId id="2147483705" r:id="rId42"/>
    <p:sldLayoutId id="2147483706" r:id="rId43"/>
    <p:sldLayoutId id="2147483707" r:id="rId44"/>
    <p:sldLayoutId id="2147483708" r:id="rId45"/>
    <p:sldLayoutId id="2147483709" r:id="rId46"/>
    <p:sldLayoutId id="2147483710" r:id="rId47"/>
    <p:sldLayoutId id="2147483711" r:id="rId48"/>
    <p:sldLayoutId id="2147483712" r:id="rId49"/>
    <p:sldLayoutId id="2147483713" r:id="rId50"/>
    <p:sldLayoutId id="2147483714" r:id="rId51"/>
    <p:sldLayoutId id="2147483715" r:id="rId52"/>
    <p:sldLayoutId id="2147483716" r:id="rId53"/>
    <p:sldLayoutId id="2147483717" r:id="rId54"/>
    <p:sldLayoutId id="2147483718" r:id="rId55"/>
    <p:sldLayoutId id="2147483719" r:id="rId56"/>
    <p:sldLayoutId id="2147483720" r:id="rId57"/>
    <p:sldLayoutId id="2147483721" r:id="rId58"/>
    <p:sldLayoutId id="2147483722" r:id="rId59"/>
    <p:sldLayoutId id="2147483723" r:id="rId60"/>
    <p:sldLayoutId id="2147483724" r:id="rId61"/>
    <p:sldLayoutId id="2147483725" r:id="rId62"/>
    <p:sldLayoutId id="2147483726" r:id="rId63"/>
    <p:sldLayoutId id="2147483727" r:id="rId64"/>
    <p:sldLayoutId id="2147483728" r:id="rId65"/>
    <p:sldLayoutId id="2147483729" r:id="rId66"/>
    <p:sldLayoutId id="2147483730" r:id="rId67"/>
    <p:sldLayoutId id="2147483731" r:id="rId68"/>
    <p:sldLayoutId id="2147483732" r:id="rId69"/>
    <p:sldLayoutId id="2147483733" r:id="rId70"/>
    <p:sldLayoutId id="2147483734" r:id="rId71"/>
    <p:sldLayoutId id="2147483735" r:id="rId72"/>
    <p:sldLayoutId id="2147483736" r:id="rId73"/>
    <p:sldLayoutId id="2147483737" r:id="rId74"/>
    <p:sldLayoutId id="2147483738" r:id="rId75"/>
    <p:sldLayoutId id="2147483739" r:id="rId76"/>
    <p:sldLayoutId id="2147483740" r:id="rId77"/>
    <p:sldLayoutId id="2147483741" r:id="rId78"/>
    <p:sldLayoutId id="2147483742" r:id="rId79"/>
    <p:sldLayoutId id="2147483743" r:id="rId80"/>
    <p:sldLayoutId id="2147483744" r:id="rId81"/>
    <p:sldLayoutId id="2147483745" r:id="rId82"/>
    <p:sldLayoutId id="2147483746" r:id="rId83"/>
    <p:sldLayoutId id="2147483747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5" kern="1200">
          <a:solidFill>
            <a:srgbClr val="067AB4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974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6pPr>
      <a:lvl7pPr marL="91948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7pPr>
      <a:lvl8pPr marL="137922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8pPr>
      <a:lvl9pPr marL="1839595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5"/>
        </a:spcAft>
        <a:buFont typeface="Arial" panose="020B0604020202020204" pitchFamily="34" charset="0"/>
        <a:defRPr sz="2000" b="0" kern="1200">
          <a:solidFill>
            <a:schemeClr val="tx2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0" indent="0" algn="l" rtl="0" eaLnBrk="1" fontAlgn="base" hangingPunct="1">
        <a:spcBef>
          <a:spcPct val="0"/>
        </a:spcBef>
        <a:spcAft>
          <a:spcPts val="605"/>
        </a:spcAft>
        <a:buFont typeface="Arial" panose="020B0604020202020204" pitchFamily="34" charset="0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2pPr>
      <a:lvl3pPr marL="229870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3pPr>
      <a:lvl4pPr marL="46164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4pPr>
      <a:lvl5pPr marL="69278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1585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5pPr>
      <a:lvl6pPr marL="865505" indent="-175895" algn="l" defTabSz="86487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15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505" indent="0" algn="l" defTabSz="91948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65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68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42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1pPr>
      <a:lvl2pPr marL="45974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2pPr>
      <a:lvl3pPr marL="91948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3pPr>
      <a:lvl4pPr marL="137922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4pPr>
      <a:lvl5pPr marL="183959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5pPr>
      <a:lvl6pPr marL="229933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6pPr>
      <a:lvl7pPr marL="275907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7pPr>
      <a:lvl8pPr marL="321881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8pPr>
      <a:lvl9pPr marL="367855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anagaraj.manickam@huawei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victor.gao@huawei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50495" indent="-150495" algn="r">
              <a:spcBef>
                <a:spcPts val="1300"/>
              </a:spcBef>
            </a:pPr>
            <a:r>
              <a:rPr lang="en-US" sz="3200" dirty="0" smtClean="0"/>
              <a:t>VNF Test Platform (VTP)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ONAP VNFSDK Casablanca</a:t>
            </a:r>
            <a:endParaRPr lang="en-US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en-US" dirty="0" smtClean="0">
                <a:hlinkClick r:id="rId3"/>
              </a:rPr>
              <a:t>Christopher.Donley@huawei.com</a:t>
            </a:r>
          </a:p>
          <a:p>
            <a:pPr algn="r"/>
            <a:r>
              <a:rPr lang="en-US" dirty="0" smtClean="0">
                <a:hlinkClick r:id="rId3"/>
              </a:rPr>
              <a:t>Kanagaraj.manickam@huawei.com</a:t>
            </a:r>
            <a:endParaRPr lang="en-US" dirty="0" smtClean="0"/>
          </a:p>
          <a:p>
            <a:pPr algn="r"/>
            <a:r>
              <a:rPr lang="en-US" dirty="0" smtClean="0">
                <a:hlinkClick r:id="rId4"/>
              </a:rPr>
              <a:t>victor.gao@huawei.com</a:t>
            </a:r>
            <a:endParaRPr lang="en-US" dirty="0" smtClean="0"/>
          </a:p>
          <a:p>
            <a:pPr algn="r"/>
            <a:endParaRPr lang="en-US" dirty="0" smtClean="0"/>
          </a:p>
          <a:p>
            <a:pPr algn="r"/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50495" indent="-150495" algn="r">
              <a:spcBef>
                <a:spcPts val="1300"/>
              </a:spcBef>
            </a:pPr>
            <a:r>
              <a:rPr lang="en-US" sz="3200" dirty="0" smtClean="0"/>
              <a:t>VTP integration with existing projects</a:t>
            </a:r>
            <a:endParaRPr lang="en-US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5677393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16200000" flipH="1">
            <a:off x="5893672" y="2824606"/>
            <a:ext cx="771175" cy="76393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2917008"/>
            <a:ext cx="0" cy="891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8701028" y="2406978"/>
            <a:ext cx="1319514" cy="923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Test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Runner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(Shell </a:t>
            </a:r>
            <a:r>
              <a:rPr lang="en-US" sz="1400" dirty="0" smtClean="0">
                <a:solidFill>
                  <a:schemeClr val="dk1"/>
                </a:solidFill>
              </a:rPr>
              <a:t>based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/>
          </a:bodyPr>
          <a:lstStyle/>
          <a:p>
            <a:r>
              <a:rPr lang="en-US" dirty="0" smtClean="0"/>
              <a:t>VTP </a:t>
            </a:r>
            <a:r>
              <a:rPr lang="en-US" sz="2200" dirty="0" smtClean="0"/>
              <a:t>High level architecture (Beijing -&gt; Casablanca)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552463"/>
            <a:ext cx="1519179" cy="1174429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(case, flow, result &amp; </a:t>
            </a:r>
            <a:r>
              <a:rPr lang="en-US" sz="1400" b="1" dirty="0" smtClean="0"/>
              <a:t>profile</a:t>
            </a:r>
            <a:r>
              <a:rPr lang="en-US" sz="1400" dirty="0" smtClean="0"/>
              <a:t>)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3973965" y="1558949"/>
            <a:ext cx="2357376" cy="1477325"/>
            <a:chOff x="3472405" y="1909823"/>
            <a:chExt cx="2357376" cy="1477325"/>
          </a:xfrm>
        </p:grpSpPr>
        <p:sp>
          <p:nvSpPr>
            <p:cNvPr id="11" name="Rectangle 10"/>
            <p:cNvSpPr/>
            <p:nvPr/>
          </p:nvSpPr>
          <p:spPr>
            <a:xfrm>
              <a:off x="4321215" y="1909823"/>
              <a:ext cx="1508566" cy="147732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dirty="0" smtClean="0"/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Market place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/>
                <a:t>(Controller)</a:t>
              </a:r>
              <a:endPara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3472405" y="2465408"/>
              <a:ext cx="848810" cy="644741"/>
              <a:chOff x="3483980" y="2465408"/>
              <a:chExt cx="848810" cy="644741"/>
            </a:xfrm>
          </p:grpSpPr>
          <p:cxnSp>
            <p:nvCxnSpPr>
              <p:cNvPr id="16" name="Straight Arrow Connector 15"/>
              <p:cNvCxnSpPr>
                <a:stCxn id="11" idx="1"/>
              </p:cNvCxnSpPr>
              <p:nvPr/>
            </p:nvCxnSpPr>
            <p:spPr>
              <a:xfrm flipH="1" flipV="1">
                <a:off x="3483980" y="2639030"/>
                <a:ext cx="848810" cy="94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3495554" y="2800885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495554" y="2465408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646025" y="2848541"/>
                <a:ext cx="592468" cy="2616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en-US" sz="1100" b="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 panose="020F0502020204030204"/>
                  </a:rPr>
                  <a:t>REST API</a:t>
                </a:r>
                <a:endPara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endParaRPr>
              </a:p>
            </p:txBody>
          </p:sp>
        </p:grpSp>
      </p:grpSp>
      <p:grpSp>
        <p:nvGrpSpPr>
          <p:cNvPr id="4" name="Group 21"/>
          <p:cNvGrpSpPr/>
          <p:nvPr/>
        </p:nvGrpSpPr>
        <p:grpSpPr>
          <a:xfrm>
            <a:off x="535280" y="1199139"/>
            <a:ext cx="1148710" cy="992695"/>
            <a:chOff x="999419" y="1728788"/>
            <a:chExt cx="1148710" cy="992695"/>
          </a:xfrm>
        </p:grpSpPr>
        <p:pic>
          <p:nvPicPr>
            <p:cNvPr id="10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999419" y="2413708"/>
              <a:ext cx="114871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Operator/user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639174" y="2053754"/>
            <a:ext cx="1030088" cy="1006594"/>
            <a:chOff x="1103313" y="1728788"/>
            <a:chExt cx="1030088" cy="1006594"/>
          </a:xfrm>
        </p:grpSpPr>
        <p:pic>
          <p:nvPicPr>
            <p:cNvPr id="27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1103313" y="2458385"/>
              <a:ext cx="10300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Vendor/author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7124209" y="2888318"/>
            <a:ext cx="0" cy="9200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800377" y="1525731"/>
            <a:ext cx="1057364" cy="14773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 Center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8" name="Straight Arrow Connector 37"/>
          <p:cNvCxnSpPr>
            <a:stCxn id="11" idx="3"/>
            <a:endCxn id="36" idx="1"/>
          </p:cNvCxnSpPr>
          <p:nvPr/>
        </p:nvCxnSpPr>
        <p:spPr>
          <a:xfrm flipV="1">
            <a:off x="6331341" y="2264394"/>
            <a:ext cx="469036" cy="332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548628" y="2095387"/>
            <a:ext cx="1319514" cy="9233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/>
              <a:t>Test</a:t>
            </a:r>
          </a:p>
          <a:p>
            <a:r>
              <a:rPr lang="en-US" dirty="0" smtClean="0"/>
              <a:t>Runner</a:t>
            </a:r>
          </a:p>
          <a:p>
            <a:r>
              <a:rPr lang="en-US" dirty="0" smtClean="0"/>
              <a:t>(Python </a:t>
            </a:r>
            <a:r>
              <a:rPr lang="en-US" sz="1200" dirty="0" smtClean="0"/>
              <a:t>based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857741" y="2116513"/>
            <a:ext cx="538487" cy="149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1341" y="234944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0739" y="1463543"/>
            <a:ext cx="631843" cy="631843"/>
          </a:xfrm>
          <a:prstGeom prst="rect">
            <a:avLst/>
          </a:prstGeom>
          <a:noFill/>
        </p:spPr>
      </p:pic>
      <p:grpSp>
        <p:nvGrpSpPr>
          <p:cNvPr id="6" name="Group 77"/>
          <p:cNvGrpSpPr/>
          <p:nvPr/>
        </p:nvGrpSpPr>
        <p:grpSpPr>
          <a:xfrm>
            <a:off x="10463201" y="2269967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7" name="Group 76"/>
          <p:cNvGrpSpPr/>
          <p:nvPr/>
        </p:nvGrpSpPr>
        <p:grpSpPr>
          <a:xfrm>
            <a:off x="10357101" y="3439761"/>
            <a:ext cx="1651157" cy="737173"/>
            <a:chOff x="10505071" y="5022359"/>
            <a:chExt cx="1651157" cy="737173"/>
          </a:xfrm>
        </p:grpSpPr>
        <p:sp>
          <p:nvSpPr>
            <p:cNvPr id="69" name="Rectangle 68"/>
            <p:cNvSpPr/>
            <p:nvPr/>
          </p:nvSpPr>
          <p:spPr>
            <a:xfrm>
              <a:off x="10505071" y="50223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554180" y="5093734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11171" y="51747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10520192" y="1199139"/>
            <a:ext cx="1066800" cy="737173"/>
            <a:chOff x="11125036" y="2190584"/>
            <a:chExt cx="1066800" cy="737173"/>
          </a:xfrm>
        </p:grpSpPr>
        <p:sp>
          <p:nvSpPr>
            <p:cNvPr id="56" name="Rectangle 55"/>
            <p:cNvSpPr/>
            <p:nvPr/>
          </p:nvSpPr>
          <p:spPr>
            <a:xfrm>
              <a:off x="11125036" y="21905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6412" y="2255103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1277436" y="23429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80" name="Shape 79"/>
          <p:cNvCxnSpPr>
            <a:stCxn id="41" idx="2"/>
            <a:endCxn id="69" idx="1"/>
          </p:cNvCxnSpPr>
          <p:nvPr/>
        </p:nvCxnSpPr>
        <p:spPr>
          <a:xfrm rot="16200000" flipH="1">
            <a:off x="9658022" y="3033069"/>
            <a:ext cx="401842" cy="9963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0" idx="3"/>
          </p:cNvCxnSpPr>
          <p:nvPr/>
        </p:nvCxnSpPr>
        <p:spPr>
          <a:xfrm>
            <a:off x="9868142" y="2557051"/>
            <a:ext cx="723426" cy="161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hape 83"/>
          <p:cNvCxnSpPr>
            <a:endCxn id="74" idx="1"/>
          </p:cNvCxnSpPr>
          <p:nvPr/>
        </p:nvCxnSpPr>
        <p:spPr>
          <a:xfrm rot="5400000" flipH="1" flipV="1">
            <a:off x="9722219" y="889812"/>
            <a:ext cx="203115" cy="153558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90"/>
          <p:cNvGrpSpPr/>
          <p:nvPr/>
        </p:nvGrpSpPr>
        <p:grpSpPr>
          <a:xfrm>
            <a:off x="1926565" y="1409032"/>
            <a:ext cx="2339741" cy="2208359"/>
            <a:chOff x="2341322" y="1549975"/>
            <a:chExt cx="2339741" cy="2208359"/>
          </a:xfrm>
        </p:grpSpPr>
        <p:pic>
          <p:nvPicPr>
            <p:cNvPr id="1028" name="Picture 4" descr="C:\Users\k00365106\AppData\Local\Microsoft\Windows\Temporary Internet Files\Content.IE5\WZV9652L\windows_console_dock_icon_by_lapinlunaire[1]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1634413"/>
              <a:ext cx="1828799" cy="12684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47" name="TextBox 46"/>
            <p:cNvSpPr txBox="1"/>
            <p:nvPr/>
          </p:nvSpPr>
          <p:spPr>
            <a:xfrm>
              <a:off x="2341322" y="1549975"/>
              <a:ext cx="23397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Web portal/Command console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1032" name="Picture 8" descr="C:\Users\k00365106\AppData\Local\Microsoft\Windows\Temporary Internet Files\Content.IE5\5B0TMK54\1234770439.usr1[1]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2025308"/>
              <a:ext cx="1733026" cy="17330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98" name="Down Arrow 97"/>
          <p:cNvSpPr/>
          <p:nvPr/>
        </p:nvSpPr>
        <p:spPr>
          <a:xfrm>
            <a:off x="2374315" y="354350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147858" y="3500573"/>
            <a:ext cx="145648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771" y="4030703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6200399" y="1094213"/>
            <a:ext cx="1886092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361619" y="1783912"/>
            <a:ext cx="1319514" cy="92332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Runner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(Java </a:t>
            </a:r>
            <a:r>
              <a:rPr lang="en-US" sz="1400" dirty="0" smtClean="0"/>
              <a:t>based</a:t>
            </a:r>
            <a:r>
              <a:rPr lang="en-US" dirty="0" smtClean="0"/>
              <a:t>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857741" y="215192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1848058" y="1641982"/>
            <a:ext cx="914400" cy="34051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ONAP CLI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2489327" y="2693893"/>
            <a:ext cx="1115018" cy="81724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VNFSDK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smtClean="0">
                <a:solidFill>
                  <a:srgbClr val="000000"/>
                </a:solidFill>
              </a:rPr>
              <a:t>Marketplace portal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5191235" y="1757853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VNFSDK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refrepo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7260739" y="2166474"/>
            <a:ext cx="2100046" cy="340517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OCLIP engine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4485179" y="3612967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File system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7447219" y="3748954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Postgres</a:t>
            </a: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db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8257055" y="2557051"/>
            <a:ext cx="2100046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OCLIP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command profile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63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14"/>
          <p:cNvSpPr/>
          <p:nvPr/>
        </p:nvSpPr>
        <p:spPr>
          <a:xfrm>
            <a:off x="3502397" y="882750"/>
            <a:ext cx="4638675" cy="481858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517482" y="6359526"/>
            <a:ext cx="607358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VNFSDK standalone mode ( for SDC)</a:t>
            </a:r>
            <a:endParaRPr lang="en-US" dirty="0"/>
          </a:p>
        </p:txBody>
      </p:sp>
      <p:sp>
        <p:nvSpPr>
          <p:cNvPr id="11" name="圆角矩形 9"/>
          <p:cNvSpPr/>
          <p:nvPr/>
        </p:nvSpPr>
        <p:spPr>
          <a:xfrm>
            <a:off x="7046020" y="4426222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Function test (in ONAP)</a:t>
            </a:r>
            <a:endParaRPr lang="en-US" sz="1200" dirty="0"/>
          </a:p>
        </p:txBody>
      </p:sp>
      <p:sp>
        <p:nvSpPr>
          <p:cNvPr id="13" name="圆角矩形 12"/>
          <p:cNvSpPr/>
          <p:nvPr/>
        </p:nvSpPr>
        <p:spPr>
          <a:xfrm>
            <a:off x="4462062" y="1319188"/>
            <a:ext cx="1145788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Marketplace</a:t>
            </a:r>
            <a:r>
              <a:rPr lang="en-US" dirty="0" smtClean="0"/>
              <a:t> UI</a:t>
            </a:r>
            <a:endParaRPr lang="en-US" dirty="0"/>
          </a:p>
        </p:txBody>
      </p:sp>
      <p:cxnSp>
        <p:nvCxnSpPr>
          <p:cNvPr id="14" name="直接箭头连接符 18"/>
          <p:cNvCxnSpPr/>
          <p:nvPr/>
        </p:nvCxnSpPr>
        <p:spPr>
          <a:xfrm>
            <a:off x="6566021" y="3970134"/>
            <a:ext cx="911514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7"/>
          <p:cNvSpPr txBox="1"/>
          <p:nvPr/>
        </p:nvSpPr>
        <p:spPr>
          <a:xfrm>
            <a:off x="4569508" y="5725285"/>
            <a:ext cx="2139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Dovetail integration</a:t>
            </a:r>
            <a:endParaRPr lang="en-US" sz="1400" dirty="0"/>
          </a:p>
        </p:txBody>
      </p:sp>
      <p:sp>
        <p:nvSpPr>
          <p:cNvPr id="16" name="文本框 28"/>
          <p:cNvSpPr txBox="1"/>
          <p:nvPr/>
        </p:nvSpPr>
        <p:spPr>
          <a:xfrm>
            <a:off x="5371646" y="5920691"/>
            <a:ext cx="1279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Standalone</a:t>
            </a:r>
            <a:endParaRPr lang="en-US" sz="1400" dirty="0"/>
          </a:p>
        </p:txBody>
      </p:sp>
      <p:cxnSp>
        <p:nvCxnSpPr>
          <p:cNvPr id="17" name="直接箭头连接符 29"/>
          <p:cNvCxnSpPr/>
          <p:nvPr/>
        </p:nvCxnSpPr>
        <p:spPr>
          <a:xfrm>
            <a:off x="6355938" y="6071162"/>
            <a:ext cx="450350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6"/>
          <p:cNvSpPr/>
          <p:nvPr/>
        </p:nvSpPr>
        <p:spPr>
          <a:xfrm>
            <a:off x="6134506" y="4446384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Lifecycle Test (in ONAP)</a:t>
            </a:r>
            <a:endParaRPr lang="en-US" sz="1200" dirty="0"/>
          </a:p>
        </p:txBody>
      </p:sp>
      <p:cxnSp>
        <p:nvCxnSpPr>
          <p:cNvPr id="23" name="直接箭头连接符 30"/>
          <p:cNvCxnSpPr>
            <a:endCxn id="22" idx="0"/>
          </p:cNvCxnSpPr>
          <p:nvPr/>
        </p:nvCxnSpPr>
        <p:spPr>
          <a:xfrm>
            <a:off x="6566021" y="3970134"/>
            <a:ext cx="0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33"/>
          <p:cNvSpPr/>
          <p:nvPr/>
        </p:nvSpPr>
        <p:spPr>
          <a:xfrm>
            <a:off x="5150222" y="4446384"/>
            <a:ext cx="932106" cy="8953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Package</a:t>
            </a:r>
          </a:p>
          <a:p>
            <a:pPr algn="ctr"/>
            <a:r>
              <a:rPr lang="en-US" sz="1200" dirty="0" smtClean="0"/>
              <a:t>Validation</a:t>
            </a:r>
            <a:endParaRPr lang="en-US" sz="1200" dirty="0"/>
          </a:p>
        </p:txBody>
      </p:sp>
      <p:cxnSp>
        <p:nvCxnSpPr>
          <p:cNvPr id="25" name="直接箭头连接符 39"/>
          <p:cNvCxnSpPr>
            <a:endCxn id="24" idx="0"/>
          </p:cNvCxnSpPr>
          <p:nvPr/>
        </p:nvCxnSpPr>
        <p:spPr>
          <a:xfrm flipH="1">
            <a:off x="5616275" y="3970134"/>
            <a:ext cx="949746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10"/>
          <p:cNvSpPr/>
          <p:nvPr/>
        </p:nvSpPr>
        <p:spPr>
          <a:xfrm>
            <a:off x="4462062" y="3503568"/>
            <a:ext cx="3446987" cy="50049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VTP</a:t>
            </a:r>
          </a:p>
          <a:p>
            <a:pPr algn="ctr"/>
            <a:r>
              <a:rPr lang="en-US" sz="1100" dirty="0" smtClean="0">
                <a:solidFill>
                  <a:schemeClr val="dk1"/>
                </a:solidFill>
              </a:rPr>
              <a:t>VNF test platform</a:t>
            </a:r>
            <a:endParaRPr lang="en-US" sz="1100" dirty="0">
              <a:solidFill>
                <a:schemeClr val="dk1"/>
              </a:solidFill>
            </a:endParaRPr>
          </a:p>
        </p:txBody>
      </p:sp>
      <p:cxnSp>
        <p:nvCxnSpPr>
          <p:cNvPr id="27" name="直接箭头连接符 39"/>
          <p:cNvCxnSpPr/>
          <p:nvPr/>
        </p:nvCxnSpPr>
        <p:spPr>
          <a:xfrm flipH="1">
            <a:off x="6950447" y="2181307"/>
            <a:ext cx="18069" cy="142703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12"/>
          <p:cNvSpPr/>
          <p:nvPr/>
        </p:nvSpPr>
        <p:spPr>
          <a:xfrm>
            <a:off x="6708898" y="1319188"/>
            <a:ext cx="1056527" cy="86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cxnSp>
        <p:nvCxnSpPr>
          <p:cNvPr id="29" name="直接箭头连接符 39"/>
          <p:cNvCxnSpPr/>
          <p:nvPr/>
        </p:nvCxnSpPr>
        <p:spPr>
          <a:xfrm flipH="1">
            <a:off x="5989403" y="2188210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12"/>
          <p:cNvSpPr/>
          <p:nvPr/>
        </p:nvSpPr>
        <p:spPr>
          <a:xfrm>
            <a:off x="5623261" y="1318064"/>
            <a:ext cx="1056527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VNFSDK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CLI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31" name="直接箭头连接符 39"/>
          <p:cNvCxnSpPr>
            <a:endCxn id="24" idx="0"/>
          </p:cNvCxnSpPr>
          <p:nvPr/>
        </p:nvCxnSpPr>
        <p:spPr>
          <a:xfrm flipH="1">
            <a:off x="5616275" y="3956542"/>
            <a:ext cx="1730270" cy="489842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9"/>
          <p:cNvCxnSpPr>
            <a:endCxn id="22" idx="0"/>
          </p:cNvCxnSpPr>
          <p:nvPr/>
        </p:nvCxnSpPr>
        <p:spPr>
          <a:xfrm flipH="1">
            <a:off x="6566021" y="3970134"/>
            <a:ext cx="780523" cy="47625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9"/>
          <p:cNvCxnSpPr/>
          <p:nvPr/>
        </p:nvCxnSpPr>
        <p:spPr>
          <a:xfrm>
            <a:off x="7364613" y="3970134"/>
            <a:ext cx="112922" cy="4560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9"/>
          <p:cNvCxnSpPr/>
          <p:nvPr/>
        </p:nvCxnSpPr>
        <p:spPr>
          <a:xfrm flipH="1">
            <a:off x="5249238" y="2181307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9"/>
          <p:cNvCxnSpPr/>
          <p:nvPr/>
        </p:nvCxnSpPr>
        <p:spPr>
          <a:xfrm>
            <a:off x="6353584" y="6273801"/>
            <a:ext cx="450350" cy="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8"/>
          <p:cNvSpPr txBox="1"/>
          <p:nvPr/>
        </p:nvSpPr>
        <p:spPr>
          <a:xfrm>
            <a:off x="5876472" y="6139766"/>
            <a:ext cx="487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SDC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365463" y="5873066"/>
            <a:ext cx="53875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21"/>
          <p:cNvGrpSpPr/>
          <p:nvPr/>
        </p:nvGrpSpPr>
        <p:grpSpPr>
          <a:xfrm>
            <a:off x="5560194" y="-254610"/>
            <a:ext cx="783360" cy="992694"/>
            <a:chOff x="1103313" y="1728788"/>
            <a:chExt cx="783360" cy="992694"/>
          </a:xfrm>
        </p:grpSpPr>
        <p:pic>
          <p:nvPicPr>
            <p:cNvPr id="45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1335308" y="2413707"/>
              <a:ext cx="43056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</a:p>
          </p:txBody>
        </p:sp>
      </p:grpSp>
      <p:sp>
        <p:nvSpPr>
          <p:cNvPr id="47" name="Down Arrow 46"/>
          <p:cNvSpPr/>
          <p:nvPr/>
        </p:nvSpPr>
        <p:spPr>
          <a:xfrm rot="21342787">
            <a:off x="5727055" y="622166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49992" y="4762931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functest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6015155" y="5341811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lctest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5051463" y="4762854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/validation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5792189" y="3214128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VNFSDK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refrepo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build="allAtOnce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5"/>
          <p:cNvSpPr/>
          <p:nvPr/>
        </p:nvSpPr>
        <p:spPr>
          <a:xfrm>
            <a:off x="729466" y="2214830"/>
            <a:ext cx="5966610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5" name="圆角矩形 14"/>
          <p:cNvSpPr/>
          <p:nvPr/>
        </p:nvSpPr>
        <p:spPr>
          <a:xfrm>
            <a:off x="7305675" y="1027416"/>
            <a:ext cx="4638675" cy="481858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 of VNFSDK projects with VTP</a:t>
            </a:r>
            <a:endParaRPr lang="en-US" dirty="0"/>
          </a:p>
        </p:txBody>
      </p:sp>
      <p:sp>
        <p:nvSpPr>
          <p:cNvPr id="8" name="圆角矩形 6"/>
          <p:cNvSpPr/>
          <p:nvPr/>
        </p:nvSpPr>
        <p:spPr>
          <a:xfrm>
            <a:off x="529440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Testtool1</a:t>
            </a:r>
            <a:endParaRPr lang="en-US" dirty="0"/>
          </a:p>
        </p:txBody>
      </p:sp>
      <p:sp>
        <p:nvSpPr>
          <p:cNvPr id="9" name="圆角矩形 7"/>
          <p:cNvSpPr/>
          <p:nvPr/>
        </p:nvSpPr>
        <p:spPr>
          <a:xfrm>
            <a:off x="2131341" y="3525213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Testtool2</a:t>
            </a:r>
            <a:endParaRPr lang="en-US" dirty="0"/>
          </a:p>
        </p:txBody>
      </p:sp>
      <p:sp>
        <p:nvSpPr>
          <p:cNvPr id="10" name="圆角矩形 8"/>
          <p:cNvSpPr/>
          <p:nvPr/>
        </p:nvSpPr>
        <p:spPr>
          <a:xfrm>
            <a:off x="3854940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Testtool3</a:t>
            </a:r>
            <a:endParaRPr lang="en-US" dirty="0"/>
          </a:p>
        </p:txBody>
      </p:sp>
      <p:sp>
        <p:nvSpPr>
          <p:cNvPr id="11" name="圆角矩形 9"/>
          <p:cNvSpPr/>
          <p:nvPr/>
        </p:nvSpPr>
        <p:spPr>
          <a:xfrm>
            <a:off x="10849298" y="4570888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Function test (in ONAP)</a:t>
            </a:r>
            <a:endParaRPr lang="en-US" sz="1200" dirty="0"/>
          </a:p>
        </p:txBody>
      </p:sp>
      <p:sp>
        <p:nvSpPr>
          <p:cNvPr id="12" name="圆角矩形 10"/>
          <p:cNvSpPr/>
          <p:nvPr/>
        </p:nvSpPr>
        <p:spPr>
          <a:xfrm>
            <a:off x="5529633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……</a:t>
            </a:r>
            <a:endParaRPr 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8265340" y="1463854"/>
            <a:ext cx="1145788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Marketplace</a:t>
            </a:r>
            <a:r>
              <a:rPr lang="en-US" dirty="0" smtClean="0"/>
              <a:t> UI</a:t>
            </a:r>
            <a:endParaRPr lang="en-US" dirty="0"/>
          </a:p>
        </p:txBody>
      </p:sp>
      <p:cxnSp>
        <p:nvCxnSpPr>
          <p:cNvPr id="14" name="直接箭头连接符 18"/>
          <p:cNvCxnSpPr/>
          <p:nvPr/>
        </p:nvCxnSpPr>
        <p:spPr>
          <a:xfrm>
            <a:off x="10369299" y="4114800"/>
            <a:ext cx="911514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7"/>
          <p:cNvSpPr txBox="1"/>
          <p:nvPr/>
        </p:nvSpPr>
        <p:spPr>
          <a:xfrm>
            <a:off x="8372786" y="5869951"/>
            <a:ext cx="2139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Dovetail integration</a:t>
            </a:r>
            <a:endParaRPr lang="en-US" sz="1400" dirty="0"/>
          </a:p>
        </p:txBody>
      </p:sp>
      <p:sp>
        <p:nvSpPr>
          <p:cNvPr id="16" name="文本框 28"/>
          <p:cNvSpPr txBox="1"/>
          <p:nvPr/>
        </p:nvSpPr>
        <p:spPr>
          <a:xfrm>
            <a:off x="9174924" y="6065357"/>
            <a:ext cx="1279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Standalone</a:t>
            </a:r>
            <a:endParaRPr lang="en-US" sz="1400" dirty="0"/>
          </a:p>
        </p:txBody>
      </p:sp>
      <p:cxnSp>
        <p:nvCxnSpPr>
          <p:cNvPr id="17" name="直接箭头连接符 29"/>
          <p:cNvCxnSpPr/>
          <p:nvPr/>
        </p:nvCxnSpPr>
        <p:spPr>
          <a:xfrm>
            <a:off x="10159216" y="6215828"/>
            <a:ext cx="450350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32"/>
          <p:cNvCxnSpPr>
            <a:stCxn id="4" idx="2"/>
          </p:cNvCxnSpPr>
          <p:nvPr/>
        </p:nvCxnSpPr>
        <p:spPr>
          <a:xfrm>
            <a:off x="3712771" y="3077859"/>
            <a:ext cx="2566876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35"/>
          <p:cNvCxnSpPr>
            <a:stCxn id="4" idx="2"/>
            <a:endCxn id="10" idx="0"/>
          </p:cNvCxnSpPr>
          <p:nvPr/>
        </p:nvCxnSpPr>
        <p:spPr>
          <a:xfrm>
            <a:off x="3712771" y="3077859"/>
            <a:ext cx="892183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38"/>
          <p:cNvCxnSpPr>
            <a:stCxn id="4" idx="2"/>
            <a:endCxn id="9" idx="0"/>
          </p:cNvCxnSpPr>
          <p:nvPr/>
        </p:nvCxnSpPr>
        <p:spPr>
          <a:xfrm flipH="1">
            <a:off x="2881355" y="3077859"/>
            <a:ext cx="831416" cy="447354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41"/>
          <p:cNvCxnSpPr>
            <a:stCxn id="4" idx="2"/>
            <a:endCxn id="8" idx="0"/>
          </p:cNvCxnSpPr>
          <p:nvPr/>
        </p:nvCxnSpPr>
        <p:spPr>
          <a:xfrm flipH="1">
            <a:off x="1279454" y="3077859"/>
            <a:ext cx="2433317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6"/>
          <p:cNvSpPr/>
          <p:nvPr/>
        </p:nvSpPr>
        <p:spPr>
          <a:xfrm>
            <a:off x="9937784" y="4591050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Lifecycle Test (in ONAP)</a:t>
            </a:r>
            <a:endParaRPr lang="en-US" sz="1200" dirty="0"/>
          </a:p>
        </p:txBody>
      </p:sp>
      <p:cxnSp>
        <p:nvCxnSpPr>
          <p:cNvPr id="23" name="直接箭头连接符 30"/>
          <p:cNvCxnSpPr>
            <a:endCxn id="22" idx="0"/>
          </p:cNvCxnSpPr>
          <p:nvPr/>
        </p:nvCxnSpPr>
        <p:spPr>
          <a:xfrm>
            <a:off x="10369299" y="4114800"/>
            <a:ext cx="0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33"/>
          <p:cNvSpPr/>
          <p:nvPr/>
        </p:nvSpPr>
        <p:spPr>
          <a:xfrm>
            <a:off x="8953500" y="4591050"/>
            <a:ext cx="932106" cy="8953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Package</a:t>
            </a:r>
          </a:p>
          <a:p>
            <a:pPr algn="ctr"/>
            <a:r>
              <a:rPr lang="en-US" sz="1200" dirty="0" smtClean="0"/>
              <a:t>Validation</a:t>
            </a:r>
            <a:endParaRPr lang="en-US" sz="1200" dirty="0"/>
          </a:p>
        </p:txBody>
      </p:sp>
      <p:cxnSp>
        <p:nvCxnSpPr>
          <p:cNvPr id="25" name="直接箭头连接符 39"/>
          <p:cNvCxnSpPr>
            <a:endCxn id="24" idx="0"/>
          </p:cNvCxnSpPr>
          <p:nvPr/>
        </p:nvCxnSpPr>
        <p:spPr>
          <a:xfrm flipH="1">
            <a:off x="9419553" y="4114800"/>
            <a:ext cx="949746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10"/>
          <p:cNvSpPr/>
          <p:nvPr/>
        </p:nvSpPr>
        <p:spPr>
          <a:xfrm>
            <a:off x="8265340" y="3648234"/>
            <a:ext cx="3446987" cy="50049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VTP</a:t>
            </a:r>
          </a:p>
          <a:p>
            <a:pPr algn="ctr"/>
            <a:r>
              <a:rPr lang="en-US" sz="1100" dirty="0" smtClean="0">
                <a:solidFill>
                  <a:schemeClr val="dk1"/>
                </a:solidFill>
              </a:rPr>
              <a:t>VNF test platform</a:t>
            </a:r>
            <a:endParaRPr lang="en-US" sz="1100" dirty="0">
              <a:solidFill>
                <a:schemeClr val="dk1"/>
              </a:solidFill>
            </a:endParaRPr>
          </a:p>
        </p:txBody>
      </p:sp>
      <p:cxnSp>
        <p:nvCxnSpPr>
          <p:cNvPr id="27" name="直接箭头连接符 39"/>
          <p:cNvCxnSpPr/>
          <p:nvPr/>
        </p:nvCxnSpPr>
        <p:spPr>
          <a:xfrm flipH="1">
            <a:off x="10753725" y="2325973"/>
            <a:ext cx="18069" cy="142703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12"/>
          <p:cNvSpPr/>
          <p:nvPr/>
        </p:nvSpPr>
        <p:spPr>
          <a:xfrm>
            <a:off x="10512176" y="1463854"/>
            <a:ext cx="1056527" cy="86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cxnSp>
        <p:nvCxnSpPr>
          <p:cNvPr id="29" name="直接箭头连接符 39"/>
          <p:cNvCxnSpPr/>
          <p:nvPr/>
        </p:nvCxnSpPr>
        <p:spPr>
          <a:xfrm flipH="1">
            <a:off x="9792681" y="2332876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12"/>
          <p:cNvSpPr/>
          <p:nvPr/>
        </p:nvSpPr>
        <p:spPr>
          <a:xfrm>
            <a:off x="9426539" y="1462730"/>
            <a:ext cx="1056527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VNFSDK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CLI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31" name="直接箭头连接符 39"/>
          <p:cNvCxnSpPr>
            <a:endCxn id="24" idx="0"/>
          </p:cNvCxnSpPr>
          <p:nvPr/>
        </p:nvCxnSpPr>
        <p:spPr>
          <a:xfrm flipH="1">
            <a:off x="9419553" y="4101208"/>
            <a:ext cx="1730270" cy="489842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9"/>
          <p:cNvCxnSpPr>
            <a:endCxn id="22" idx="0"/>
          </p:cNvCxnSpPr>
          <p:nvPr/>
        </p:nvCxnSpPr>
        <p:spPr>
          <a:xfrm flipH="1">
            <a:off x="10369299" y="4114800"/>
            <a:ext cx="780523" cy="47625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9"/>
          <p:cNvCxnSpPr/>
          <p:nvPr/>
        </p:nvCxnSpPr>
        <p:spPr>
          <a:xfrm>
            <a:off x="11167891" y="4114800"/>
            <a:ext cx="112922" cy="4560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9"/>
          <p:cNvCxnSpPr/>
          <p:nvPr/>
        </p:nvCxnSpPr>
        <p:spPr>
          <a:xfrm flipH="1">
            <a:off x="9052516" y="2325973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9"/>
          <p:cNvCxnSpPr/>
          <p:nvPr/>
        </p:nvCxnSpPr>
        <p:spPr>
          <a:xfrm>
            <a:off x="10156862" y="6418467"/>
            <a:ext cx="450350" cy="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8"/>
          <p:cNvSpPr txBox="1"/>
          <p:nvPr/>
        </p:nvSpPr>
        <p:spPr>
          <a:xfrm>
            <a:off x="9679750" y="6284432"/>
            <a:ext cx="487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SDC</a:t>
            </a:r>
            <a:endParaRPr lang="en-US" sz="1400" dirty="0"/>
          </a:p>
        </p:txBody>
      </p:sp>
      <p:sp>
        <p:nvSpPr>
          <p:cNvPr id="37" name="圆角矩形 5"/>
          <p:cNvSpPr/>
          <p:nvPr/>
        </p:nvSpPr>
        <p:spPr>
          <a:xfrm>
            <a:off x="3381375" y="1024580"/>
            <a:ext cx="2136384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 CLI</a:t>
            </a:r>
            <a:endParaRPr lang="en-US" dirty="0"/>
          </a:p>
        </p:txBody>
      </p:sp>
      <p:cxnSp>
        <p:nvCxnSpPr>
          <p:cNvPr id="38" name="直接箭头连接符 22"/>
          <p:cNvCxnSpPr/>
          <p:nvPr/>
        </p:nvCxnSpPr>
        <p:spPr>
          <a:xfrm>
            <a:off x="4331190" y="1847850"/>
            <a:ext cx="0" cy="36698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3"/>
          <p:cNvSpPr/>
          <p:nvPr/>
        </p:nvSpPr>
        <p:spPr>
          <a:xfrm>
            <a:off x="7979635" y="4591050"/>
            <a:ext cx="786298" cy="72030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Dovetail</a:t>
            </a:r>
          </a:p>
          <a:p>
            <a:pPr algn="ctr"/>
            <a:r>
              <a:rPr lang="en-US" sz="1200" dirty="0" smtClean="0"/>
              <a:t>Plug-in</a:t>
            </a:r>
            <a:endParaRPr lang="en-US" sz="1200" dirty="0"/>
          </a:p>
        </p:txBody>
      </p:sp>
      <p:cxnSp>
        <p:nvCxnSpPr>
          <p:cNvPr id="40" name="Elbow Connector 111"/>
          <p:cNvCxnSpPr>
            <a:stCxn id="39" idx="2"/>
            <a:endCxn id="37" idx="3"/>
          </p:cNvCxnSpPr>
          <p:nvPr/>
        </p:nvCxnSpPr>
        <p:spPr>
          <a:xfrm rot="5400000" flipH="1">
            <a:off x="5017643" y="1956212"/>
            <a:ext cx="3855258" cy="2855025"/>
          </a:xfrm>
          <a:prstGeom prst="bentConnector4">
            <a:avLst>
              <a:gd name="adj1" fmla="val -5930"/>
              <a:gd name="adj2" fmla="val 23189"/>
            </a:avLst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/>
          <p:cNvCxnSpPr/>
          <p:nvPr/>
        </p:nvCxnSpPr>
        <p:spPr>
          <a:xfrm>
            <a:off x="10168741" y="6017732"/>
            <a:ext cx="53875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直接箭头连接符 39"/>
          <p:cNvCxnSpPr/>
          <p:nvPr/>
        </p:nvCxnSpPr>
        <p:spPr>
          <a:xfrm flipH="1">
            <a:off x="8372785" y="4148725"/>
            <a:ext cx="1996514" cy="442325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39"/>
          <p:cNvCxnSpPr>
            <a:endCxn id="39" idx="0"/>
          </p:cNvCxnSpPr>
          <p:nvPr/>
        </p:nvCxnSpPr>
        <p:spPr>
          <a:xfrm flipH="1">
            <a:off x="8372784" y="4148725"/>
            <a:ext cx="2777038" cy="442325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1"/>
          <p:cNvGrpSpPr/>
          <p:nvPr/>
        </p:nvGrpSpPr>
        <p:grpSpPr>
          <a:xfrm>
            <a:off x="9363472" y="-109944"/>
            <a:ext cx="783360" cy="992694"/>
            <a:chOff x="1103313" y="1728788"/>
            <a:chExt cx="783360" cy="992694"/>
          </a:xfrm>
        </p:grpSpPr>
        <p:pic>
          <p:nvPicPr>
            <p:cNvPr id="45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1335308" y="2413707"/>
              <a:ext cx="43056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</a:p>
          </p:txBody>
        </p:sp>
      </p:grpSp>
      <p:sp>
        <p:nvSpPr>
          <p:cNvPr id="47" name="Down Arrow 46"/>
          <p:cNvSpPr/>
          <p:nvPr/>
        </p:nvSpPr>
        <p:spPr>
          <a:xfrm rot="21342787">
            <a:off x="9530333" y="76683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66221" y="5046562"/>
            <a:ext cx="5863440" cy="92332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Dovetail CLI is integrated into </a:t>
            </a:r>
            <a:r>
              <a:rPr lang="en-US" dirty="0" err="1" smtClean="0"/>
              <a:t>VtP</a:t>
            </a:r>
            <a:r>
              <a:rPr lang="en-US" dirty="0" smtClean="0"/>
              <a:t> and User can run dovetail tests from Portal, CLI and even SDC if required in future?</a:t>
            </a:r>
          </a:p>
          <a:p>
            <a:endParaRPr lang="en-US" dirty="0" smtClean="0"/>
          </a:p>
        </p:txBody>
      </p:sp>
      <p:sp>
        <p:nvSpPr>
          <p:cNvPr id="50" name="Rounded Rectangle 49"/>
          <p:cNvSpPr/>
          <p:nvPr/>
        </p:nvSpPr>
        <p:spPr>
          <a:xfrm>
            <a:off x="11053270" y="4907597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functest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9818433" y="5486477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lctest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2" name="Rounded Rectangle 51"/>
          <p:cNvSpPr/>
          <p:nvPr/>
        </p:nvSpPr>
        <p:spPr>
          <a:xfrm>
            <a:off x="8854741" y="4907520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/validation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9595467" y="3358794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VNFSDK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refrepo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4" name="Rounded Rectangle 53"/>
          <p:cNvSpPr/>
          <p:nvPr/>
        </p:nvSpPr>
        <p:spPr>
          <a:xfrm>
            <a:off x="7637315" y="4907597"/>
            <a:ext cx="917869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New YAMLs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build="allAtOnce" animBg="1"/>
      <p:bldP spid="5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4"/>
          <p:cNvSpPr/>
          <p:nvPr/>
        </p:nvSpPr>
        <p:spPr>
          <a:xfrm>
            <a:off x="7305675" y="1027416"/>
            <a:ext cx="4638675" cy="481858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 of Dovetail </a:t>
            </a:r>
            <a:r>
              <a:rPr lang="en-US" dirty="0" smtClean="0"/>
              <a:t>with in VTP</a:t>
            </a:r>
            <a:endParaRPr lang="en-US" dirty="0"/>
          </a:p>
        </p:txBody>
      </p:sp>
      <p:cxnSp>
        <p:nvCxnSpPr>
          <p:cNvPr id="8" name="直接箭头连接符 17"/>
          <p:cNvCxnSpPr>
            <a:endCxn id="19" idx="1"/>
          </p:cNvCxnSpPr>
          <p:nvPr/>
        </p:nvCxnSpPr>
        <p:spPr>
          <a:xfrm>
            <a:off x="6587820" y="2766236"/>
            <a:ext cx="380294" cy="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22"/>
          <p:cNvCxnSpPr/>
          <p:nvPr/>
        </p:nvCxnSpPr>
        <p:spPr>
          <a:xfrm>
            <a:off x="9641659" y="4114800"/>
            <a:ext cx="1639154" cy="456088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25"/>
          <p:cNvCxnSpPr/>
          <p:nvPr/>
        </p:nvCxnSpPr>
        <p:spPr>
          <a:xfrm>
            <a:off x="10166387" y="6006030"/>
            <a:ext cx="450350" cy="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27"/>
          <p:cNvSpPr txBox="1"/>
          <p:nvPr/>
        </p:nvSpPr>
        <p:spPr>
          <a:xfrm>
            <a:off x="8953500" y="5869951"/>
            <a:ext cx="1558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Dovetail mode</a:t>
            </a:r>
            <a:endParaRPr lang="en-US" sz="1400" dirty="0"/>
          </a:p>
        </p:txBody>
      </p:sp>
      <p:cxnSp>
        <p:nvCxnSpPr>
          <p:cNvPr id="16" name="直接箭头连接符 34"/>
          <p:cNvCxnSpPr/>
          <p:nvPr/>
        </p:nvCxnSpPr>
        <p:spPr>
          <a:xfrm flipH="1">
            <a:off x="9419553" y="4101208"/>
            <a:ext cx="222106" cy="489842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36"/>
          <p:cNvCxnSpPr/>
          <p:nvPr/>
        </p:nvCxnSpPr>
        <p:spPr>
          <a:xfrm>
            <a:off x="9641659" y="4114800"/>
            <a:ext cx="727640" cy="47625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0"/>
          <p:cNvSpPr/>
          <p:nvPr/>
        </p:nvSpPr>
        <p:spPr>
          <a:xfrm>
            <a:off x="8265340" y="3648234"/>
            <a:ext cx="3446987" cy="50049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VTP</a:t>
            </a:r>
          </a:p>
          <a:p>
            <a:pPr algn="ctr"/>
            <a:r>
              <a:rPr lang="en-US" sz="1100" dirty="0" smtClean="0">
                <a:solidFill>
                  <a:schemeClr val="dk1"/>
                </a:solidFill>
              </a:rPr>
              <a:t>VNF test platform</a:t>
            </a:r>
            <a:endParaRPr lang="en-US" sz="1100" dirty="0">
              <a:solidFill>
                <a:schemeClr val="dk1"/>
              </a:solidFill>
            </a:endParaRPr>
          </a:p>
        </p:txBody>
      </p:sp>
      <p:sp>
        <p:nvSpPr>
          <p:cNvPr id="19" name="圆角矩形 10"/>
          <p:cNvSpPr/>
          <p:nvPr/>
        </p:nvSpPr>
        <p:spPr>
          <a:xfrm>
            <a:off x="6968114" y="2418573"/>
            <a:ext cx="1198546" cy="6953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vtpcli</a:t>
            </a:r>
            <a:r>
              <a:rPr lang="en-US" sz="1400" dirty="0" smtClean="0"/>
              <a:t>/</a:t>
            </a:r>
          </a:p>
          <a:p>
            <a:pPr algn="ctr"/>
            <a:r>
              <a:rPr lang="en-US" sz="1400" dirty="0" smtClean="0"/>
              <a:t>vnftest</a:t>
            </a:r>
          </a:p>
          <a:p>
            <a:pPr algn="ctr"/>
            <a:r>
              <a:rPr lang="en-US" sz="1400" dirty="0" smtClean="0"/>
              <a:t>container</a:t>
            </a:r>
            <a:endParaRPr lang="en-US" sz="1400" dirty="0"/>
          </a:p>
        </p:txBody>
      </p:sp>
      <p:cxnSp>
        <p:nvCxnSpPr>
          <p:cNvPr id="20" name="直接箭头连接符 22"/>
          <p:cNvCxnSpPr>
            <a:stCxn id="19" idx="3"/>
          </p:cNvCxnSpPr>
          <p:nvPr/>
        </p:nvCxnSpPr>
        <p:spPr>
          <a:xfrm>
            <a:off x="8166660" y="2766236"/>
            <a:ext cx="1779262" cy="881998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5"/>
          <p:cNvSpPr/>
          <p:nvPr/>
        </p:nvSpPr>
        <p:spPr>
          <a:xfrm>
            <a:off x="621210" y="2418573"/>
            <a:ext cx="5966610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24" name="圆角矩形 6"/>
          <p:cNvSpPr/>
          <p:nvPr/>
        </p:nvSpPr>
        <p:spPr>
          <a:xfrm>
            <a:off x="421184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Testtool1</a:t>
            </a:r>
            <a:endParaRPr lang="en-US" dirty="0"/>
          </a:p>
        </p:txBody>
      </p:sp>
      <p:sp>
        <p:nvSpPr>
          <p:cNvPr id="25" name="圆角矩形 7"/>
          <p:cNvSpPr/>
          <p:nvPr/>
        </p:nvSpPr>
        <p:spPr>
          <a:xfrm>
            <a:off x="2023085" y="372895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Testtool2</a:t>
            </a:r>
            <a:endParaRPr lang="en-US" dirty="0"/>
          </a:p>
        </p:txBody>
      </p:sp>
      <p:sp>
        <p:nvSpPr>
          <p:cNvPr id="26" name="圆角矩形 8"/>
          <p:cNvSpPr/>
          <p:nvPr/>
        </p:nvSpPr>
        <p:spPr>
          <a:xfrm>
            <a:off x="3746684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Testtool3</a:t>
            </a:r>
            <a:endParaRPr lang="en-US" dirty="0"/>
          </a:p>
        </p:txBody>
      </p:sp>
      <p:sp>
        <p:nvSpPr>
          <p:cNvPr id="27" name="圆角矩形 10"/>
          <p:cNvSpPr/>
          <p:nvPr/>
        </p:nvSpPr>
        <p:spPr>
          <a:xfrm>
            <a:off x="5421377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……</a:t>
            </a:r>
            <a:endParaRPr lang="en-US" dirty="0"/>
          </a:p>
        </p:txBody>
      </p:sp>
      <p:cxnSp>
        <p:nvCxnSpPr>
          <p:cNvPr id="28" name="直接箭头连接符 32"/>
          <p:cNvCxnSpPr>
            <a:stCxn id="23" idx="2"/>
          </p:cNvCxnSpPr>
          <p:nvPr/>
        </p:nvCxnSpPr>
        <p:spPr>
          <a:xfrm>
            <a:off x="3604515" y="3281602"/>
            <a:ext cx="2566876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35"/>
          <p:cNvCxnSpPr>
            <a:stCxn id="23" idx="2"/>
            <a:endCxn id="26" idx="0"/>
          </p:cNvCxnSpPr>
          <p:nvPr/>
        </p:nvCxnSpPr>
        <p:spPr>
          <a:xfrm>
            <a:off x="3604515" y="3281602"/>
            <a:ext cx="892183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38"/>
          <p:cNvCxnSpPr>
            <a:stCxn id="23" idx="2"/>
            <a:endCxn id="25" idx="0"/>
          </p:cNvCxnSpPr>
          <p:nvPr/>
        </p:nvCxnSpPr>
        <p:spPr>
          <a:xfrm flipH="1">
            <a:off x="2773099" y="3281602"/>
            <a:ext cx="831416" cy="447354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41"/>
          <p:cNvCxnSpPr>
            <a:stCxn id="23" idx="2"/>
            <a:endCxn id="24" idx="0"/>
          </p:cNvCxnSpPr>
          <p:nvPr/>
        </p:nvCxnSpPr>
        <p:spPr>
          <a:xfrm flipH="1">
            <a:off x="1171198" y="3281602"/>
            <a:ext cx="2433317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5"/>
          <p:cNvSpPr/>
          <p:nvPr/>
        </p:nvSpPr>
        <p:spPr>
          <a:xfrm>
            <a:off x="3273119" y="1228323"/>
            <a:ext cx="2136384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Dovetail CLI</a:t>
            </a:r>
            <a:endParaRPr lang="en-US" dirty="0"/>
          </a:p>
        </p:txBody>
      </p:sp>
      <p:cxnSp>
        <p:nvCxnSpPr>
          <p:cNvPr id="33" name="直接箭头连接符 22"/>
          <p:cNvCxnSpPr/>
          <p:nvPr/>
        </p:nvCxnSpPr>
        <p:spPr>
          <a:xfrm>
            <a:off x="4222934" y="2051593"/>
            <a:ext cx="0" cy="36698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21"/>
          <p:cNvGrpSpPr/>
          <p:nvPr/>
        </p:nvGrpSpPr>
        <p:grpSpPr>
          <a:xfrm>
            <a:off x="1137851" y="1037164"/>
            <a:ext cx="783360" cy="992694"/>
            <a:chOff x="1103313" y="1728788"/>
            <a:chExt cx="783360" cy="992694"/>
          </a:xfrm>
        </p:grpSpPr>
        <p:pic>
          <p:nvPicPr>
            <p:cNvPr id="35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1335308" y="2413707"/>
              <a:ext cx="43056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</a:p>
          </p:txBody>
        </p:sp>
      </p:grpSp>
      <p:sp>
        <p:nvSpPr>
          <p:cNvPr id="37" name="Down Arrow 36"/>
          <p:cNvSpPr/>
          <p:nvPr/>
        </p:nvSpPr>
        <p:spPr>
          <a:xfrm rot="16574119">
            <a:off x="2262305" y="147848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66221" y="5046562"/>
            <a:ext cx="5863440" cy="92332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 err="1" smtClean="0"/>
              <a:t>VtP</a:t>
            </a:r>
            <a:r>
              <a:rPr lang="en-US" dirty="0" smtClean="0"/>
              <a:t> is integrated into dovetail using vnftest container, which helps to invoke VNFSDK test cases from dovetail</a:t>
            </a:r>
          </a:p>
          <a:p>
            <a:endParaRPr lang="en-US" dirty="0" smtClean="0"/>
          </a:p>
        </p:txBody>
      </p:sp>
      <p:sp>
        <p:nvSpPr>
          <p:cNvPr id="39" name="圆角矩形 9"/>
          <p:cNvSpPr/>
          <p:nvPr/>
        </p:nvSpPr>
        <p:spPr>
          <a:xfrm>
            <a:off x="10849298" y="4570888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Function test (in ONAP)</a:t>
            </a:r>
            <a:endParaRPr lang="en-US" sz="1200" dirty="0"/>
          </a:p>
        </p:txBody>
      </p:sp>
      <p:sp>
        <p:nvSpPr>
          <p:cNvPr id="40" name="圆角矩形 26"/>
          <p:cNvSpPr/>
          <p:nvPr/>
        </p:nvSpPr>
        <p:spPr>
          <a:xfrm>
            <a:off x="9937784" y="4591050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Lifecycle Test (in ONAP)</a:t>
            </a:r>
            <a:endParaRPr lang="en-US" sz="1200" dirty="0"/>
          </a:p>
        </p:txBody>
      </p:sp>
      <p:sp>
        <p:nvSpPr>
          <p:cNvPr id="41" name="圆角矩形 33"/>
          <p:cNvSpPr/>
          <p:nvPr/>
        </p:nvSpPr>
        <p:spPr>
          <a:xfrm>
            <a:off x="8953500" y="4591050"/>
            <a:ext cx="932106" cy="8953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Package</a:t>
            </a:r>
          </a:p>
          <a:p>
            <a:pPr algn="ctr"/>
            <a:r>
              <a:rPr lang="en-US" sz="1200" dirty="0" smtClean="0"/>
              <a:t>Validation</a:t>
            </a:r>
            <a:endParaRPr lang="en-US" sz="1200" dirty="0"/>
          </a:p>
        </p:txBody>
      </p:sp>
      <p:sp>
        <p:nvSpPr>
          <p:cNvPr id="34" name="Rounded Rectangle 33"/>
          <p:cNvSpPr/>
          <p:nvPr/>
        </p:nvSpPr>
        <p:spPr>
          <a:xfrm>
            <a:off x="7531929" y="1989423"/>
            <a:ext cx="1030865" cy="817243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/dovetail-integration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11053270" y="4907597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functest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9818433" y="5486477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</a:t>
            </a:r>
            <a:r>
              <a:rPr lang="en-US" sz="1400" dirty="0" err="1" smtClean="0">
                <a:solidFill>
                  <a:srgbClr val="000000"/>
                </a:solidFill>
              </a:rPr>
              <a:t>lctest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8854741" y="4907520"/>
            <a:ext cx="1030865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Vnfsdk</a:t>
            </a:r>
            <a:r>
              <a:rPr lang="en-US" sz="1400" dirty="0" smtClean="0">
                <a:solidFill>
                  <a:srgbClr val="000000"/>
                </a:solidFill>
              </a:rPr>
              <a:t> /validation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9595467" y="3358794"/>
            <a:ext cx="914400" cy="578880"/>
          </a:xfrm>
          <a:prstGeom prst="round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VNFSDK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z="1400" dirty="0" err="1" smtClean="0">
                <a:solidFill>
                  <a:srgbClr val="000000"/>
                </a:solidFill>
              </a:rPr>
              <a:t>refrepo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uiExpand="1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	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90"/>
          <p:cNvGrpSpPr/>
          <p:nvPr/>
        </p:nvGrpSpPr>
        <p:grpSpPr>
          <a:xfrm>
            <a:off x="1926565" y="1409032"/>
            <a:ext cx="2339741" cy="2208359"/>
            <a:chOff x="2341322" y="1549975"/>
            <a:chExt cx="2339741" cy="2208359"/>
          </a:xfrm>
        </p:grpSpPr>
        <p:pic>
          <p:nvPicPr>
            <p:cNvPr id="90" name="Picture 4" descr="C:\Users\k00365106\AppData\Local\Microsoft\Windows\Temporary Internet Files\Content.IE5\WZV9652L\windows_console_dock_icon_by_lapinlunaire[1]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1634413"/>
              <a:ext cx="1828799" cy="12684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91" name="TextBox 90"/>
            <p:cNvSpPr txBox="1"/>
            <p:nvPr/>
          </p:nvSpPr>
          <p:spPr>
            <a:xfrm>
              <a:off x="2341322" y="1549975"/>
              <a:ext cx="23397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Web portal/Command console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92" name="Picture 8" descr="C:\Users\k00365106\AppData\Local\Microsoft\Windows\Temporary Internet Files\Content.IE5\5B0TMK54\1234770439.usr1[1]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2025308"/>
              <a:ext cx="1733026" cy="17330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115" name="Rectangle 114"/>
          <p:cNvSpPr/>
          <p:nvPr/>
        </p:nvSpPr>
        <p:spPr>
          <a:xfrm>
            <a:off x="4485179" y="1460264"/>
            <a:ext cx="5677393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16200000" flipH="1">
            <a:off x="5785577" y="2932701"/>
            <a:ext cx="987364" cy="76393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2917008"/>
            <a:ext cx="0" cy="891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8701028" y="2406978"/>
            <a:ext cx="1319514" cy="923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Test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Runner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(Shell </a:t>
            </a:r>
            <a:r>
              <a:rPr lang="en-US" sz="1400" dirty="0" smtClean="0">
                <a:solidFill>
                  <a:schemeClr val="dk1"/>
                </a:solidFill>
              </a:rPr>
              <a:t>based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/>
          <a:lstStyle/>
          <a:p>
            <a:r>
              <a:rPr lang="en-US" dirty="0" smtClean="0"/>
              <a:t>VTP component level Technologies (Dublin)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808348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YAML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3973965" y="1558949"/>
            <a:ext cx="2357376" cy="1477325"/>
            <a:chOff x="3472405" y="1909823"/>
            <a:chExt cx="2357376" cy="1477325"/>
          </a:xfrm>
        </p:grpSpPr>
        <p:sp>
          <p:nvSpPr>
            <p:cNvPr id="11" name="Rectangle 10"/>
            <p:cNvSpPr/>
            <p:nvPr/>
          </p:nvSpPr>
          <p:spPr>
            <a:xfrm>
              <a:off x="4321215" y="1909823"/>
              <a:ext cx="1508566" cy="147732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dirty="0" smtClean="0"/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Market place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/>
                <a:t>(Controller)</a:t>
              </a:r>
              <a:endPara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3472405" y="2465408"/>
              <a:ext cx="848810" cy="644741"/>
              <a:chOff x="3483980" y="2465408"/>
              <a:chExt cx="848810" cy="644741"/>
            </a:xfrm>
          </p:grpSpPr>
          <p:cxnSp>
            <p:nvCxnSpPr>
              <p:cNvPr id="16" name="Straight Arrow Connector 15"/>
              <p:cNvCxnSpPr>
                <a:stCxn id="11" idx="1"/>
              </p:cNvCxnSpPr>
              <p:nvPr/>
            </p:nvCxnSpPr>
            <p:spPr>
              <a:xfrm flipH="1" flipV="1">
                <a:off x="3483980" y="2639030"/>
                <a:ext cx="848810" cy="94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3495554" y="2800885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495554" y="2465408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646025" y="2848541"/>
                <a:ext cx="592468" cy="2616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en-US" sz="1100" b="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 panose="020F0502020204030204"/>
                  </a:rPr>
                  <a:t>REST API</a:t>
                </a:r>
                <a:endPara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endParaRPr>
              </a:p>
            </p:txBody>
          </p:sp>
        </p:grpSp>
      </p:grpSp>
      <p:cxnSp>
        <p:nvCxnSpPr>
          <p:cNvPr id="34" name="Straight Arrow Connector 33"/>
          <p:cNvCxnSpPr/>
          <p:nvPr/>
        </p:nvCxnSpPr>
        <p:spPr>
          <a:xfrm>
            <a:off x="7124209" y="2888318"/>
            <a:ext cx="0" cy="9200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800377" y="1525731"/>
            <a:ext cx="1057364" cy="14773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 Center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8" name="Straight Arrow Connector 37"/>
          <p:cNvCxnSpPr>
            <a:stCxn id="11" idx="3"/>
            <a:endCxn id="36" idx="1"/>
          </p:cNvCxnSpPr>
          <p:nvPr/>
        </p:nvCxnSpPr>
        <p:spPr>
          <a:xfrm flipV="1">
            <a:off x="6331341" y="2264394"/>
            <a:ext cx="469036" cy="332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548628" y="2095387"/>
            <a:ext cx="1319514" cy="9233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/>
              <a:t>Test</a:t>
            </a:r>
          </a:p>
          <a:p>
            <a:r>
              <a:rPr lang="en-US" dirty="0" smtClean="0"/>
              <a:t>Runner</a:t>
            </a:r>
          </a:p>
          <a:p>
            <a:r>
              <a:rPr lang="en-US" dirty="0" smtClean="0"/>
              <a:t>(Python </a:t>
            </a:r>
            <a:r>
              <a:rPr lang="en-US" sz="1200" dirty="0" smtClean="0"/>
              <a:t>based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8396228" y="1759160"/>
            <a:ext cx="1319514" cy="92332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Runner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(Java </a:t>
            </a:r>
            <a:r>
              <a:rPr lang="en-US" sz="1400" dirty="0" smtClean="0"/>
              <a:t>based</a:t>
            </a:r>
            <a:r>
              <a:rPr lang="en-US" dirty="0" smtClean="0"/>
              <a:t>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42" name="Straight Arrow Connector 41"/>
          <p:cNvCxnSpPr>
            <a:stCxn id="36" idx="3"/>
          </p:cNvCxnSpPr>
          <p:nvPr/>
        </p:nvCxnSpPr>
        <p:spPr>
          <a:xfrm>
            <a:off x="7857741" y="2264394"/>
            <a:ext cx="538487" cy="149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57741" y="2301847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1341" y="234944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60739" y="1463543"/>
            <a:ext cx="631843" cy="631843"/>
          </a:xfrm>
          <a:prstGeom prst="rect">
            <a:avLst/>
          </a:prstGeom>
          <a:noFill/>
        </p:spPr>
      </p:pic>
      <p:grpSp>
        <p:nvGrpSpPr>
          <p:cNvPr id="7" name="Group 77"/>
          <p:cNvGrpSpPr/>
          <p:nvPr/>
        </p:nvGrpSpPr>
        <p:grpSpPr>
          <a:xfrm>
            <a:off x="10463201" y="2269967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8" name="Group 76"/>
          <p:cNvGrpSpPr/>
          <p:nvPr/>
        </p:nvGrpSpPr>
        <p:grpSpPr>
          <a:xfrm>
            <a:off x="10357101" y="3439761"/>
            <a:ext cx="1651157" cy="737173"/>
            <a:chOff x="10505071" y="5022359"/>
            <a:chExt cx="1651157" cy="737173"/>
          </a:xfrm>
        </p:grpSpPr>
        <p:sp>
          <p:nvSpPr>
            <p:cNvPr id="69" name="Rectangle 68"/>
            <p:cNvSpPr/>
            <p:nvPr/>
          </p:nvSpPr>
          <p:spPr>
            <a:xfrm>
              <a:off x="10505071" y="50223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554180" y="5093734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11171" y="51747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9" name="Group 75"/>
          <p:cNvGrpSpPr/>
          <p:nvPr/>
        </p:nvGrpSpPr>
        <p:grpSpPr>
          <a:xfrm>
            <a:off x="10520192" y="1199139"/>
            <a:ext cx="1066800" cy="737173"/>
            <a:chOff x="11125036" y="2190584"/>
            <a:chExt cx="1066800" cy="737173"/>
          </a:xfrm>
        </p:grpSpPr>
        <p:sp>
          <p:nvSpPr>
            <p:cNvPr id="56" name="Rectangle 55"/>
            <p:cNvSpPr/>
            <p:nvPr/>
          </p:nvSpPr>
          <p:spPr>
            <a:xfrm>
              <a:off x="11125036" y="21905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6412" y="2255103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1277436" y="23429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80" name="Shape 79"/>
          <p:cNvCxnSpPr>
            <a:stCxn id="41" idx="2"/>
            <a:endCxn id="69" idx="1"/>
          </p:cNvCxnSpPr>
          <p:nvPr/>
        </p:nvCxnSpPr>
        <p:spPr>
          <a:xfrm rot="16200000" flipH="1">
            <a:off x="9658022" y="3033069"/>
            <a:ext cx="401842" cy="9963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0" idx="3"/>
          </p:cNvCxnSpPr>
          <p:nvPr/>
        </p:nvCxnSpPr>
        <p:spPr>
          <a:xfrm>
            <a:off x="9868142" y="2557051"/>
            <a:ext cx="723426" cy="161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hape 83"/>
          <p:cNvCxnSpPr>
            <a:stCxn id="39" idx="0"/>
            <a:endCxn id="74" idx="1"/>
          </p:cNvCxnSpPr>
          <p:nvPr/>
        </p:nvCxnSpPr>
        <p:spPr>
          <a:xfrm rot="5400000" flipH="1" flipV="1">
            <a:off x="9722219" y="889812"/>
            <a:ext cx="203115" cy="153558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Down Arrow 97"/>
          <p:cNvSpPr/>
          <p:nvPr/>
        </p:nvSpPr>
        <p:spPr>
          <a:xfrm>
            <a:off x="2374315" y="354350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771" y="4030703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6200399" y="1094213"/>
            <a:ext cx="1886092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82227" y="4978040"/>
            <a:ext cx="5496054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All components are marked with underlying Technologies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050" name="AutoShape 2" descr="Image result for nodej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2" name="AutoShape 4" descr="Image result for nodej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Rectangle 62"/>
          <p:cNvSpPr/>
          <p:nvPr/>
        </p:nvSpPr>
        <p:spPr>
          <a:xfrm rot="19836524">
            <a:off x="2400551" y="2601194"/>
            <a:ext cx="1119404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Angularjs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5" name="Rectangle 64"/>
          <p:cNvSpPr/>
          <p:nvPr/>
        </p:nvSpPr>
        <p:spPr>
          <a:xfrm rot="19836524">
            <a:off x="4883387" y="2354897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nodejs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6" name="Rectangle 65"/>
          <p:cNvSpPr/>
          <p:nvPr/>
        </p:nvSpPr>
        <p:spPr>
          <a:xfrm rot="19836524">
            <a:off x="6691494" y="2210144"/>
            <a:ext cx="937919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OCLIP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7" name="Rectangle 66"/>
          <p:cNvSpPr/>
          <p:nvPr/>
        </p:nvSpPr>
        <p:spPr>
          <a:xfrm rot="19836524">
            <a:off x="6342486" y="3789621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mongo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8" name="Rectangle 67"/>
          <p:cNvSpPr/>
          <p:nvPr/>
        </p:nvSpPr>
        <p:spPr>
          <a:xfrm rot="19836524">
            <a:off x="4477819" y="3839868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sFTP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6" name="Rectangle 75"/>
          <p:cNvSpPr/>
          <p:nvPr/>
        </p:nvSpPr>
        <p:spPr>
          <a:xfrm rot="19836524">
            <a:off x="9324198" y="1472643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Java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7" name="Rectangle 76"/>
          <p:cNvSpPr/>
          <p:nvPr/>
        </p:nvSpPr>
        <p:spPr>
          <a:xfrm rot="21306723">
            <a:off x="9758883" y="2454791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Python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8" name="Rectangle 77"/>
          <p:cNvSpPr/>
          <p:nvPr/>
        </p:nvSpPr>
        <p:spPr>
          <a:xfrm rot="897848">
            <a:off x="9353424" y="3306922"/>
            <a:ext cx="1522617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Shell/Perl/etc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9" name="Rectangle 78"/>
          <p:cNvSpPr/>
          <p:nvPr/>
        </p:nvSpPr>
        <p:spPr>
          <a:xfrm rot="19836524">
            <a:off x="7686751" y="1774745"/>
            <a:ext cx="587188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81" name="Group 21"/>
          <p:cNvGrpSpPr/>
          <p:nvPr/>
        </p:nvGrpSpPr>
        <p:grpSpPr>
          <a:xfrm>
            <a:off x="535280" y="1199139"/>
            <a:ext cx="1148710" cy="992695"/>
            <a:chOff x="999419" y="1728788"/>
            <a:chExt cx="1148710" cy="992695"/>
          </a:xfrm>
        </p:grpSpPr>
        <p:pic>
          <p:nvPicPr>
            <p:cNvPr id="8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85" name="TextBox 84"/>
            <p:cNvSpPr txBox="1"/>
            <p:nvPr/>
          </p:nvSpPr>
          <p:spPr>
            <a:xfrm>
              <a:off x="999419" y="2413708"/>
              <a:ext cx="114871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Operator/user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86" name="Group 25"/>
          <p:cNvGrpSpPr/>
          <p:nvPr/>
        </p:nvGrpSpPr>
        <p:grpSpPr>
          <a:xfrm>
            <a:off x="639174" y="2053754"/>
            <a:ext cx="1030088" cy="1006594"/>
            <a:chOff x="1103313" y="1728788"/>
            <a:chExt cx="1030088" cy="1006594"/>
          </a:xfrm>
        </p:grpSpPr>
        <p:pic>
          <p:nvPicPr>
            <p:cNvPr id="87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88" name="TextBox 87"/>
            <p:cNvSpPr txBox="1"/>
            <p:nvPr/>
          </p:nvSpPr>
          <p:spPr>
            <a:xfrm>
              <a:off x="1103313" y="2458385"/>
              <a:ext cx="10300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Vendor/author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93" name="Rectangle 92"/>
          <p:cNvSpPr/>
          <p:nvPr/>
        </p:nvSpPr>
        <p:spPr>
          <a:xfrm rot="19836524">
            <a:off x="2422570" y="3759545"/>
            <a:ext cx="658419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HTTP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Rectangle 93"/>
          <p:cNvSpPr/>
          <p:nvPr/>
        </p:nvSpPr>
        <p:spPr>
          <a:xfrm rot="19836524">
            <a:off x="2107447" y="1793342"/>
            <a:ext cx="814602" cy="369330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Calibri" panose="020F0502020204030204"/>
              </a:rPr>
              <a:t>OCLIP</a:t>
            </a:r>
            <a:endParaRPr kumimoji="0" lang="en-US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	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14400" y="1295400"/>
            <a:ext cx="9815332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 fontScale="85000" lnSpcReduction="20000"/>
          </a:bodyPr>
          <a:lstStyle/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LFN/ONAP wants test platform where VNF packages could be certified using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ONAP requirements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to drive industry adoption</a:t>
            </a:r>
          </a:p>
          <a:p>
            <a:pPr marL="150495" indent="-150495" hangingPunct="1">
              <a:spcBef>
                <a:spcPts val="1300"/>
              </a:spcBef>
              <a:buSzPct val="80000"/>
              <a:buFont typeface="Wingdings" panose="05000000000000000000"/>
              <a:buChar char="▪"/>
              <a:defRPr/>
            </a:pPr>
            <a:r>
              <a:rPr lang="en-US" sz="24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 an platform where vendor/operator can </a:t>
            </a:r>
            <a:r>
              <a:rPr lang="en-US" sz="24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develop, deploy, run </a:t>
            </a:r>
            <a:r>
              <a:rPr lang="en-US" sz="24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cases and query the </a:t>
            </a:r>
            <a:r>
              <a:rPr lang="en-US" sz="28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results</a:t>
            </a:r>
            <a:endParaRPr lang="en-US" sz="2100" b="1" dirty="0" smtClean="0"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cases, test results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and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VNF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should be </a:t>
            </a: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manageable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.</a:t>
            </a:r>
            <a:r>
              <a:rPr lang="en-US" sz="2100" dirty="0" err="1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i,e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with authorization, so only user with given roles is allowed to perform operation like VNF package upload/download, run compliance verification tests, allow only specific VIM for specific users, etc.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1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results </a:t>
            </a:r>
            <a:r>
              <a:rPr lang="en-US" sz="21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should be persisted and should be available for human analysis later via LFN infrastructure.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000" baseline="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Provides </a:t>
            </a:r>
            <a:r>
              <a:rPr lang="en-US" sz="2000" b="1" baseline="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test flow</a:t>
            </a:r>
            <a:r>
              <a:rPr lang="en-US" sz="2000" b="1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</a:t>
            </a:r>
            <a:r>
              <a:rPr lang="en-US" sz="2000" dirty="0" smtClean="0"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where author make flow across different test cases for a given program like compliance verification and  VNFREQS/SOL0004.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Provide integration with OPNFV dovetail to run test cases across dovetail and VNFSDK.</a:t>
            </a:r>
          </a:p>
          <a:p>
            <a:pPr marL="150495" marR="0" lvl="0" indent="-150495" algn="l" defTabSz="457200" rtl="0" eaLnBrk="1" fontAlgn="auto" latinLnBrk="0" hangingPunct="1">
              <a:lnSpc>
                <a:spcPct val="100000"/>
              </a:lnSpc>
              <a:spcBef>
                <a:spcPts val="1300"/>
              </a:spcBef>
              <a:spcAft>
                <a:spcPts val="0"/>
              </a:spcAft>
              <a:buClrTx/>
              <a:buSzPct val="80000"/>
              <a:buFont typeface="Wingdings" panose="05000000000000000000"/>
              <a:buChar char="▪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Deployable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 as docker </a:t>
            </a:r>
            <a:r>
              <a:rPr kumimoji="0" lang="en-US" sz="20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container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rPr>
              <a:t>.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Arial" panose="020B0604020202020204"/>
              <a:cs typeface="Arial" panose="020B0604020202020204"/>
              <a:sym typeface="Arial" panose="020B060402020202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/>
          <a:lstStyle/>
          <a:p>
            <a:r>
              <a:rPr lang="en-US" dirty="0" smtClean="0"/>
              <a:t>VNF Test Platform (VTP)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808348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1242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grpSp>
        <p:nvGrpSpPr>
          <p:cNvPr id="78" name="Group 77"/>
          <p:cNvGrpSpPr/>
          <p:nvPr/>
        </p:nvGrpSpPr>
        <p:grpSpPr>
          <a:xfrm>
            <a:off x="9712004" y="2022102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CVP </a:t>
              </a:r>
              <a:r>
                <a:rPr lang="en-US" sz="1400" dirty="0" smtClean="0"/>
                <a:t>Test cases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9605904" y="3191896"/>
            <a:ext cx="1651157" cy="691006"/>
            <a:chOff x="10505071" y="5022359"/>
            <a:chExt cx="1651157" cy="691006"/>
          </a:xfrm>
        </p:grpSpPr>
        <p:sp>
          <p:nvSpPr>
            <p:cNvPr id="69" name="Rectangle 68"/>
            <p:cNvSpPr/>
            <p:nvPr/>
          </p:nvSpPr>
          <p:spPr>
            <a:xfrm>
              <a:off x="10505071" y="50223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554180" y="5093734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11171" y="5220925"/>
              <a:ext cx="1545057" cy="492440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 acceptance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768995" y="951274"/>
            <a:ext cx="1066800" cy="737173"/>
            <a:chOff x="11125036" y="2190584"/>
            <a:chExt cx="1066800" cy="737173"/>
          </a:xfrm>
        </p:grpSpPr>
        <p:sp>
          <p:nvSpPr>
            <p:cNvPr id="56" name="Rectangle 55"/>
            <p:cNvSpPr/>
            <p:nvPr/>
          </p:nvSpPr>
          <p:spPr>
            <a:xfrm>
              <a:off x="11125036" y="21905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6412" y="2255103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1277436" y="23429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 </a:t>
              </a: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98" name="Down Arrow 97"/>
          <p:cNvSpPr/>
          <p:nvPr/>
        </p:nvSpPr>
        <p:spPr>
          <a:xfrm rot="10646226">
            <a:off x="6182473" y="997998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939987" y="1193793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491" y="767242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833486" y="2313002"/>
            <a:ext cx="1886092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</a:p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(VNFSDK)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75419" y="4826643"/>
            <a:ext cx="8711456" cy="120032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 platform to 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automate and manage different kind of VNF test cases for given VNF package(s) and </a:t>
            </a:r>
            <a:r>
              <a:rPr lang="en-US" dirty="0" smtClean="0"/>
              <a:t>provides unified accessibility over CLI, REST API and  UI portal for operating the test cases. </a:t>
            </a:r>
          </a:p>
          <a:p>
            <a:r>
              <a:rPr lang="en-US" dirty="0" smtClean="0"/>
              <a:t>Allows to write test cases in different languages like java, </a:t>
            </a:r>
            <a:r>
              <a:rPr lang="en-US" dirty="0" err="1" smtClean="0"/>
              <a:t>perl</a:t>
            </a:r>
            <a:r>
              <a:rPr lang="en-US" dirty="0" smtClean="0"/>
              <a:t>, shell scripts, </a:t>
            </a:r>
            <a:r>
              <a:rPr lang="en-US" dirty="0" err="1" smtClean="0"/>
              <a:t>python,etc</a:t>
            </a:r>
            <a:r>
              <a:rPr lang="en-US" dirty="0" smtClean="0"/>
              <a:t>. </a:t>
            </a:r>
          </a:p>
        </p:txBody>
      </p:sp>
      <p:grpSp>
        <p:nvGrpSpPr>
          <p:cNvPr id="122" name="Group 21"/>
          <p:cNvGrpSpPr/>
          <p:nvPr/>
        </p:nvGrpSpPr>
        <p:grpSpPr>
          <a:xfrm>
            <a:off x="535280" y="1513464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125" name="Group 25"/>
          <p:cNvGrpSpPr/>
          <p:nvPr/>
        </p:nvGrpSpPr>
        <p:grpSpPr>
          <a:xfrm>
            <a:off x="639174" y="2368079"/>
            <a:ext cx="783360" cy="1006594"/>
            <a:chOff x="1103313" y="1728788"/>
            <a:chExt cx="783360" cy="1006594"/>
          </a:xfrm>
        </p:grpSpPr>
        <p:pic>
          <p:nvPicPr>
            <p:cNvPr id="1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7" name="TextBox 126"/>
            <p:cNvSpPr txBox="1"/>
            <p:nvPr/>
          </p:nvSpPr>
          <p:spPr>
            <a:xfrm>
              <a:off x="1103313" y="2458385"/>
              <a:ext cx="550790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3" name="Straight Arrow Connector 62"/>
          <p:cNvCxnSpPr/>
          <p:nvPr/>
        </p:nvCxnSpPr>
        <p:spPr>
          <a:xfrm>
            <a:off x="8782050" y="1536047"/>
            <a:ext cx="105832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115" idx="3"/>
          </p:cNvCxnSpPr>
          <p:nvPr/>
        </p:nvCxnSpPr>
        <p:spPr>
          <a:xfrm flipV="1">
            <a:off x="8782050" y="2459468"/>
            <a:ext cx="929954" cy="164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8782050" y="3344296"/>
            <a:ext cx="87296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/>
          <p:cNvSpPr/>
          <p:nvPr/>
        </p:nvSpPr>
        <p:spPr>
          <a:xfrm>
            <a:off x="2008916" y="1369956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67362" y="1484137"/>
            <a:ext cx="829751" cy="40862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vnftest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0" name="Down Arrow 89"/>
          <p:cNvSpPr/>
          <p:nvPr/>
        </p:nvSpPr>
        <p:spPr>
          <a:xfrm rot="16380105">
            <a:off x="4070003" y="147342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2208941" y="2241447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2208941" y="2901028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UI/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3" name="Down Arrow 92"/>
          <p:cNvSpPr/>
          <p:nvPr/>
        </p:nvSpPr>
        <p:spPr>
          <a:xfrm rot="16380105">
            <a:off x="3986907" y="2175299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4" name="Down Arrow 93"/>
          <p:cNvSpPr/>
          <p:nvPr/>
        </p:nvSpPr>
        <p:spPr>
          <a:xfrm rot="16380105">
            <a:off x="3986906" y="2941420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="horz" wrap="square" lIns="45719" tIns="45719" rIns="45719" bIns="45719" numCol="1" spcCol="38100" rtlCol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5" cstate="print">
            <a:lum bright="-4000"/>
          </a:blip>
          <a:srcRect/>
          <a:stretch>
            <a:fillRect/>
          </a:stretch>
        </p:blipFill>
        <p:spPr bwMode="auto">
          <a:xfrm>
            <a:off x="9655013" y="4432346"/>
            <a:ext cx="2352853" cy="2024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01" name="Straight Connector 100"/>
          <p:cNvCxnSpPr/>
          <p:nvPr/>
        </p:nvCxnSpPr>
        <p:spPr>
          <a:xfrm flipH="1" flipV="1">
            <a:off x="8782050" y="1484138"/>
            <a:ext cx="2628900" cy="396416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flipH="1" flipV="1">
            <a:off x="4485179" y="3511136"/>
            <a:ext cx="5563697" cy="193716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 flipV="1">
            <a:off x="3997113" y="1892757"/>
            <a:ext cx="6686282" cy="3555543"/>
          </a:xfrm>
          <a:prstGeom prst="line">
            <a:avLst/>
          </a:prstGeom>
          <a:ln>
            <a:prstDash val="sysDash"/>
            <a:headEnd type="none" w="med" len="med"/>
            <a:tailEnd type="arrow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5677393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16200000" flipH="1">
            <a:off x="5893672" y="2824606"/>
            <a:ext cx="771175" cy="76393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2917008"/>
            <a:ext cx="0" cy="891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8701028" y="2406978"/>
            <a:ext cx="1319514" cy="92332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</a:rPr>
              <a:t>Test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Runner</a:t>
            </a:r>
          </a:p>
          <a:p>
            <a:r>
              <a:rPr lang="en-US" dirty="0" smtClean="0">
                <a:solidFill>
                  <a:schemeClr val="dk1"/>
                </a:solidFill>
              </a:rPr>
              <a:t>(Shell </a:t>
            </a:r>
            <a:r>
              <a:rPr lang="en-US" sz="1400" dirty="0" smtClean="0">
                <a:solidFill>
                  <a:schemeClr val="dk1"/>
                </a:solidFill>
              </a:rPr>
              <a:t>based</a:t>
            </a:r>
            <a:r>
              <a:rPr lang="en-US" dirty="0" smtClean="0">
                <a:solidFill>
                  <a:schemeClr val="dk1"/>
                </a:solidFill>
              </a:rPr>
              <a:t>)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>
            <a:normAutofit/>
          </a:bodyPr>
          <a:lstStyle/>
          <a:p>
            <a:r>
              <a:rPr lang="en-US" dirty="0" smtClean="0"/>
              <a:t>VTP </a:t>
            </a:r>
            <a:r>
              <a:rPr lang="en-US" sz="2200" dirty="0" smtClean="0"/>
              <a:t>High level architecture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552463"/>
            <a:ext cx="1519179" cy="1174429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(case, flow, result &amp; </a:t>
            </a:r>
            <a:r>
              <a:rPr lang="en-US" sz="1400" b="1" dirty="0" smtClean="0"/>
              <a:t>profile</a:t>
            </a:r>
            <a:r>
              <a:rPr lang="en-US" sz="1400" dirty="0" smtClean="0"/>
              <a:t>)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grpSp>
        <p:nvGrpSpPr>
          <p:cNvPr id="2" name="Group 28"/>
          <p:cNvGrpSpPr/>
          <p:nvPr/>
        </p:nvGrpSpPr>
        <p:grpSpPr>
          <a:xfrm>
            <a:off x="3973965" y="1558949"/>
            <a:ext cx="2357376" cy="1477325"/>
            <a:chOff x="3472405" y="1909823"/>
            <a:chExt cx="2357376" cy="1477325"/>
          </a:xfrm>
        </p:grpSpPr>
        <p:sp>
          <p:nvSpPr>
            <p:cNvPr id="11" name="Rectangle 10"/>
            <p:cNvSpPr/>
            <p:nvPr/>
          </p:nvSpPr>
          <p:spPr>
            <a:xfrm>
              <a:off x="4321215" y="1909823"/>
              <a:ext cx="1508566" cy="147732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lang="en-US" dirty="0" smtClean="0"/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Market place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dirty="0" smtClean="0"/>
                <a:t>(Controller)</a:t>
              </a:r>
              <a:endPara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grpSp>
          <p:nvGrpSpPr>
            <p:cNvPr id="3" name="Group 19"/>
            <p:cNvGrpSpPr/>
            <p:nvPr/>
          </p:nvGrpSpPr>
          <p:grpSpPr>
            <a:xfrm>
              <a:off x="3472405" y="2465408"/>
              <a:ext cx="848810" cy="644741"/>
              <a:chOff x="3483980" y="2465408"/>
              <a:chExt cx="848810" cy="644741"/>
            </a:xfrm>
          </p:grpSpPr>
          <p:cxnSp>
            <p:nvCxnSpPr>
              <p:cNvPr id="16" name="Straight Arrow Connector 15"/>
              <p:cNvCxnSpPr>
                <a:stCxn id="11" idx="1"/>
              </p:cNvCxnSpPr>
              <p:nvPr/>
            </p:nvCxnSpPr>
            <p:spPr>
              <a:xfrm flipH="1" flipV="1">
                <a:off x="3483980" y="2639030"/>
                <a:ext cx="848810" cy="9456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 flipV="1">
                <a:off x="3495554" y="2800885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 flipV="1">
                <a:off x="3495554" y="2465408"/>
                <a:ext cx="837236" cy="9457"/>
              </a:xfrm>
              <a:prstGeom prst="straightConnector1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  <a:headEnd type="arrow"/>
                <a:tailEnd type="arrow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646025" y="2848541"/>
                <a:ext cx="592468" cy="26160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r>
                  <a:rPr kumimoji="0" lang="en-US" sz="1100" b="0" i="0" u="none" strike="noStrike" cap="none" spc="0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 panose="020F0502020204030204"/>
                  </a:rPr>
                  <a:t>REST API</a:t>
                </a:r>
                <a:endPara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endParaRPr>
              </a:p>
            </p:txBody>
          </p:sp>
        </p:grpSp>
      </p:grpSp>
      <p:grpSp>
        <p:nvGrpSpPr>
          <p:cNvPr id="4" name="Group 21"/>
          <p:cNvGrpSpPr/>
          <p:nvPr/>
        </p:nvGrpSpPr>
        <p:grpSpPr>
          <a:xfrm>
            <a:off x="535280" y="1199139"/>
            <a:ext cx="1148710" cy="992695"/>
            <a:chOff x="999419" y="1728788"/>
            <a:chExt cx="1148710" cy="992695"/>
          </a:xfrm>
        </p:grpSpPr>
        <p:pic>
          <p:nvPicPr>
            <p:cNvPr id="1026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999419" y="2413708"/>
              <a:ext cx="114871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Operator/user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639174" y="2053754"/>
            <a:ext cx="1030088" cy="1006594"/>
            <a:chOff x="1103313" y="1728788"/>
            <a:chExt cx="1030088" cy="1006594"/>
          </a:xfrm>
        </p:grpSpPr>
        <p:pic>
          <p:nvPicPr>
            <p:cNvPr id="27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28" name="TextBox 27"/>
            <p:cNvSpPr txBox="1"/>
            <p:nvPr/>
          </p:nvSpPr>
          <p:spPr>
            <a:xfrm>
              <a:off x="1103313" y="2458385"/>
              <a:ext cx="10300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Vendor/author</a:t>
              </a:r>
              <a:endPara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>
            <a:off x="7124209" y="2888318"/>
            <a:ext cx="0" cy="9200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6800377" y="1525731"/>
            <a:ext cx="1057364" cy="147732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 Center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8" name="Straight Arrow Connector 37"/>
          <p:cNvCxnSpPr>
            <a:stCxn id="11" idx="3"/>
            <a:endCxn id="36" idx="1"/>
          </p:cNvCxnSpPr>
          <p:nvPr/>
        </p:nvCxnSpPr>
        <p:spPr>
          <a:xfrm flipV="1">
            <a:off x="6331341" y="2264394"/>
            <a:ext cx="469036" cy="3321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548628" y="2095387"/>
            <a:ext cx="1319514" cy="92332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dirty="0" smtClean="0"/>
              <a:t>Test</a:t>
            </a:r>
          </a:p>
          <a:p>
            <a:r>
              <a:rPr lang="en-US" dirty="0" smtClean="0"/>
              <a:t>Runner</a:t>
            </a:r>
          </a:p>
          <a:p>
            <a:r>
              <a:rPr lang="en-US" dirty="0" smtClean="0"/>
              <a:t>(Python </a:t>
            </a:r>
            <a:r>
              <a:rPr lang="en-US" sz="1200" dirty="0" smtClean="0"/>
              <a:t>based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7857741" y="2116513"/>
            <a:ext cx="538487" cy="149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1970864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31341" y="234944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60739" y="1463543"/>
            <a:ext cx="631843" cy="631843"/>
          </a:xfrm>
          <a:prstGeom prst="rect">
            <a:avLst/>
          </a:prstGeom>
          <a:noFill/>
        </p:spPr>
      </p:pic>
      <p:grpSp>
        <p:nvGrpSpPr>
          <p:cNvPr id="7" name="Group 77"/>
          <p:cNvGrpSpPr/>
          <p:nvPr/>
        </p:nvGrpSpPr>
        <p:grpSpPr>
          <a:xfrm>
            <a:off x="10463201" y="2269967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8" name="Group 76"/>
          <p:cNvGrpSpPr/>
          <p:nvPr/>
        </p:nvGrpSpPr>
        <p:grpSpPr>
          <a:xfrm>
            <a:off x="10357101" y="3439761"/>
            <a:ext cx="1651157" cy="737173"/>
            <a:chOff x="10505071" y="5022359"/>
            <a:chExt cx="1651157" cy="737173"/>
          </a:xfrm>
        </p:grpSpPr>
        <p:sp>
          <p:nvSpPr>
            <p:cNvPr id="69" name="Rectangle 68"/>
            <p:cNvSpPr/>
            <p:nvPr/>
          </p:nvSpPr>
          <p:spPr>
            <a:xfrm>
              <a:off x="10505071" y="50223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0554180" y="5093734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0611171" y="5174759"/>
              <a:ext cx="1545057" cy="584773"/>
            </a:xfrm>
            <a:prstGeom prst="rect">
              <a:avLst/>
            </a:prstGeom>
            <a:ln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Shell script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grpSp>
        <p:nvGrpSpPr>
          <p:cNvPr id="9" name="Group 75"/>
          <p:cNvGrpSpPr/>
          <p:nvPr/>
        </p:nvGrpSpPr>
        <p:grpSpPr>
          <a:xfrm>
            <a:off x="10520192" y="1199139"/>
            <a:ext cx="1066800" cy="737173"/>
            <a:chOff x="11125036" y="2190584"/>
            <a:chExt cx="1066800" cy="737173"/>
          </a:xfrm>
        </p:grpSpPr>
        <p:sp>
          <p:nvSpPr>
            <p:cNvPr id="56" name="Rectangle 55"/>
            <p:cNvSpPr/>
            <p:nvPr/>
          </p:nvSpPr>
          <p:spPr>
            <a:xfrm>
              <a:off x="11125036" y="21905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11196412" y="2255103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1277436" y="2342984"/>
              <a:ext cx="914400" cy="58477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Java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80" name="Shape 79"/>
          <p:cNvCxnSpPr>
            <a:stCxn id="41" idx="2"/>
            <a:endCxn id="69" idx="1"/>
          </p:cNvCxnSpPr>
          <p:nvPr/>
        </p:nvCxnSpPr>
        <p:spPr>
          <a:xfrm rot="16200000" flipH="1">
            <a:off x="9658022" y="3033069"/>
            <a:ext cx="401842" cy="99631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40" idx="3"/>
          </p:cNvCxnSpPr>
          <p:nvPr/>
        </p:nvCxnSpPr>
        <p:spPr>
          <a:xfrm>
            <a:off x="9868142" y="2557051"/>
            <a:ext cx="723426" cy="161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hape 83"/>
          <p:cNvCxnSpPr>
            <a:endCxn id="74" idx="1"/>
          </p:cNvCxnSpPr>
          <p:nvPr/>
        </p:nvCxnSpPr>
        <p:spPr>
          <a:xfrm rot="5400000" flipH="1" flipV="1">
            <a:off x="9722219" y="889812"/>
            <a:ext cx="203115" cy="1535583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0"/>
          <p:cNvGrpSpPr/>
          <p:nvPr/>
        </p:nvGrpSpPr>
        <p:grpSpPr>
          <a:xfrm>
            <a:off x="1926565" y="1409032"/>
            <a:ext cx="2339741" cy="2208359"/>
            <a:chOff x="2341322" y="1549975"/>
            <a:chExt cx="2339741" cy="2208359"/>
          </a:xfrm>
        </p:grpSpPr>
        <p:pic>
          <p:nvPicPr>
            <p:cNvPr id="1028" name="Picture 4" descr="C:\Users\k00365106\AppData\Local\Microsoft\Windows\Temporary Internet Files\Content.IE5\WZV9652L\windows_console_dock_icon_by_lapinlunaire[1]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1634413"/>
              <a:ext cx="1828799" cy="126843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47" name="TextBox 46"/>
            <p:cNvSpPr txBox="1"/>
            <p:nvPr/>
          </p:nvSpPr>
          <p:spPr>
            <a:xfrm>
              <a:off x="2341322" y="1549975"/>
              <a:ext cx="2339741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Web portal/Command console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1032" name="Picture 8" descr="C:\Users\k00365106\AppData\Local\Microsoft\Windows\Temporary Internet Files\Content.IE5\5B0TMK54\1234770439.usr1[1].png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437507" y="2025308"/>
              <a:ext cx="1733026" cy="173302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</p:spPr>
        </p:pic>
      </p:grpSp>
      <p:sp>
        <p:nvSpPr>
          <p:cNvPr id="98" name="Down Arrow 97"/>
          <p:cNvSpPr/>
          <p:nvPr/>
        </p:nvSpPr>
        <p:spPr>
          <a:xfrm>
            <a:off x="2374315" y="354350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147858" y="3500573"/>
            <a:ext cx="145648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771" y="4030703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6200399" y="1094213"/>
            <a:ext cx="1886092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361619" y="1783912"/>
            <a:ext cx="1319514" cy="923328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Test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Runner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dirty="0" smtClean="0"/>
              <a:t>(Java </a:t>
            </a:r>
            <a:r>
              <a:rPr lang="en-US" sz="1400" dirty="0" smtClean="0"/>
              <a:t>based</a:t>
            </a:r>
            <a:r>
              <a:rPr lang="en-US" dirty="0" smtClean="0"/>
              <a:t>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857741" y="2151922"/>
            <a:ext cx="469037" cy="30777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gRPC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5280" y="4640234"/>
            <a:ext cx="11292296" cy="181588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Controller</a:t>
            </a:r>
            <a:r>
              <a:rPr lang="en-US" sz="1400" dirty="0" smtClean="0"/>
              <a:t> provides </a:t>
            </a:r>
            <a:r>
              <a:rPr lang="en-US" sz="1400" dirty="0" err="1" smtClean="0"/>
              <a:t>RESTful</a:t>
            </a:r>
            <a:r>
              <a:rPr lang="en-US" sz="1400" dirty="0" smtClean="0"/>
              <a:t> service  on top of VNF package and Test cases &amp; Test Flows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Test runner </a:t>
            </a:r>
            <a:r>
              <a:rPr lang="en-US" sz="1400" dirty="0" smtClean="0"/>
              <a:t>provides different execution environment like shell, java, etc, which facilitates authors to write test cases  in their know languages like java, shell scripts, etc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Test center </a:t>
            </a:r>
            <a:r>
              <a:rPr lang="en-US" sz="1400" dirty="0" smtClean="0"/>
              <a:t>would route the execution to the proper Test runner and stores the </a:t>
            </a:r>
            <a:r>
              <a:rPr lang="en-US" sz="1400" b="1" dirty="0" smtClean="0"/>
              <a:t>result</a:t>
            </a:r>
            <a:r>
              <a:rPr lang="en-US" sz="1400" dirty="0" smtClean="0"/>
              <a:t> of each execution in the Test repository.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/>
              <a:t>User/author can run the </a:t>
            </a:r>
            <a:r>
              <a:rPr lang="en-US" sz="1400" b="1" dirty="0" smtClean="0"/>
              <a:t>test cases/test flows </a:t>
            </a:r>
            <a:r>
              <a:rPr lang="en-US" sz="1400" dirty="0" smtClean="0"/>
              <a:t>via </a:t>
            </a:r>
            <a:r>
              <a:rPr lang="en-US" sz="1400" b="1" dirty="0" smtClean="0"/>
              <a:t>CLI/Portal/REST API</a:t>
            </a:r>
            <a:r>
              <a:rPr lang="en-US" sz="1400" dirty="0" smtClean="0"/>
              <a:t> enabled with Authentication &amp; authorization.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dirty="0" smtClean="0"/>
              <a:t>Admin/user can upload the </a:t>
            </a:r>
            <a:r>
              <a:rPr lang="en-US" sz="1400" b="1" dirty="0" smtClean="0"/>
              <a:t>test results to the LFN OVP portal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400" b="1" dirty="0" smtClean="0"/>
              <a:t>Profile</a:t>
            </a:r>
            <a:r>
              <a:rPr lang="en-US" sz="1400" dirty="0" smtClean="0"/>
              <a:t> is provided to capture the required inputs for running test cases like VIM details, inputs.</a:t>
            </a:r>
            <a:endParaRPr lang="en-US" sz="1400" b="1" dirty="0" smtClean="0"/>
          </a:p>
          <a:p>
            <a:pPr marL="342900" indent="-342900"/>
            <a:r>
              <a:rPr lang="en-US" sz="1400" b="1" dirty="0" smtClean="0"/>
              <a:t>														NOTE: Test flow is very unique to this approach.</a:t>
            </a:r>
            <a:endParaRPr lang="en-US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5562600" y="3018715"/>
            <a:ext cx="1237778" cy="789633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 animBg="1"/>
      <p:bldP spid="41" grpId="0" animBg="1"/>
      <p:bldP spid="13" grpId="0" animBg="1"/>
      <p:bldP spid="14" grpId="0" animBg="1"/>
      <p:bldP spid="40" grpId="0" animBg="1"/>
      <p:bldP spid="45" grpId="0" animBg="1"/>
      <p:bldP spid="98" grpId="0" animBg="1"/>
      <p:bldP spid="99" grpId="0"/>
      <p:bldP spid="59" grpId="0" animBg="1"/>
      <p:bldP spid="6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/>
          <a:lstStyle/>
          <a:p>
            <a:r>
              <a:rPr lang="en-US" dirty="0" smtClean="0"/>
              <a:t>VTP standalone mode 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808348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1242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2479249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grpSp>
        <p:nvGrpSpPr>
          <p:cNvPr id="2" name="Group 77"/>
          <p:cNvGrpSpPr/>
          <p:nvPr/>
        </p:nvGrpSpPr>
        <p:grpSpPr>
          <a:xfrm>
            <a:off x="9712004" y="2022102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3</a:t>
              </a:r>
              <a:r>
                <a:rPr kumimoji="0" lang="en-US" sz="1800" b="0" i="0" u="none" strike="noStrike" cap="none" spc="0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rd</a:t>
              </a: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 party </a:t>
              </a:r>
              <a:r>
                <a:rPr lang="en-US" sz="1400" dirty="0" smtClean="0"/>
                <a:t>Test cases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98" name="Down Arrow 97"/>
          <p:cNvSpPr/>
          <p:nvPr/>
        </p:nvSpPr>
        <p:spPr>
          <a:xfrm rot="10646226">
            <a:off x="2731432" y="1845017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378013" y="2021849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900" y="1460264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833486" y="2313002"/>
            <a:ext cx="1886092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</a:p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(VNFSDK)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5" name="Group 21"/>
          <p:cNvGrpSpPr/>
          <p:nvPr/>
        </p:nvGrpSpPr>
        <p:grpSpPr>
          <a:xfrm>
            <a:off x="535280" y="2177293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76238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Operator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6" name="Straight Arrow Connector 65"/>
          <p:cNvCxnSpPr>
            <a:stCxn id="115" idx="3"/>
          </p:cNvCxnSpPr>
          <p:nvPr/>
        </p:nvCxnSpPr>
        <p:spPr>
          <a:xfrm flipV="1">
            <a:off x="8782050" y="2459468"/>
            <a:ext cx="929954" cy="164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/>
          <p:cNvSpPr/>
          <p:nvPr/>
        </p:nvSpPr>
        <p:spPr>
          <a:xfrm>
            <a:off x="2208941" y="2530487"/>
            <a:ext cx="1562959" cy="715087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Marketplace</a:t>
            </a:r>
            <a:r>
              <a:rPr kumimoji="0" lang="en-US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UI/ CLI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02470" y="5046562"/>
            <a:ext cx="10763522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Platform can also be used standalone (without Dovetail) to support 3</a:t>
            </a:r>
            <a:r>
              <a:rPr lang="en-US" baseline="30000" dirty="0" smtClean="0"/>
              <a:t>rd</a:t>
            </a:r>
            <a:r>
              <a:rPr lang="en-US" dirty="0" smtClean="0"/>
              <a:t> party lab testing.  Labs can write their own</a:t>
            </a:r>
          </a:p>
          <a:p>
            <a:r>
              <a:rPr lang="en-US" dirty="0" smtClean="0"/>
              <a:t>tests and connect to the Marketplace to upload/download VNFs, run tests, and query results.</a:t>
            </a:r>
          </a:p>
        </p:txBody>
      </p:sp>
      <p:sp>
        <p:nvSpPr>
          <p:cNvPr id="48" name="Left-Right Arrow 47"/>
          <p:cNvSpPr/>
          <p:nvPr/>
        </p:nvSpPr>
        <p:spPr>
          <a:xfrm>
            <a:off x="3905250" y="2203155"/>
            <a:ext cx="762000" cy="697941"/>
          </a:xfrm>
          <a:prstGeom prst="leftRightArrow">
            <a:avLst>
              <a:gd name="adj1" fmla="val 52597"/>
              <a:gd name="adj2" fmla="val 33122"/>
            </a:avLst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/>
          <a:lstStyle/>
          <a:p>
            <a:r>
              <a:rPr lang="en-US" dirty="0" smtClean="0"/>
              <a:t>VTP Vendor engagement mode 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808348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1242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2240045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grpSp>
        <p:nvGrpSpPr>
          <p:cNvPr id="2" name="Group 77"/>
          <p:cNvGrpSpPr/>
          <p:nvPr/>
        </p:nvGrpSpPr>
        <p:grpSpPr>
          <a:xfrm>
            <a:off x="9712004" y="2022102"/>
            <a:ext cx="1403347" cy="869065"/>
            <a:chOff x="9101724" y="4173862"/>
            <a:chExt cx="1403347" cy="869065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65821"/>
              <a:ext cx="1240256" cy="67710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VNF package validation test </a:t>
              </a:r>
              <a:r>
                <a:rPr lang="en-US" sz="1400" dirty="0" smtClean="0"/>
                <a:t>cases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5833486" y="2313002"/>
            <a:ext cx="1886092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</a:p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(VNFSDK)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3" name="Group 21"/>
          <p:cNvGrpSpPr/>
          <p:nvPr/>
        </p:nvGrpSpPr>
        <p:grpSpPr>
          <a:xfrm>
            <a:off x="535280" y="2177293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630940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Vendor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6" name="Straight Arrow Connector 65"/>
          <p:cNvCxnSpPr>
            <a:stCxn id="115" idx="3"/>
          </p:cNvCxnSpPr>
          <p:nvPr/>
        </p:nvCxnSpPr>
        <p:spPr>
          <a:xfrm flipV="1">
            <a:off x="8782050" y="2459468"/>
            <a:ext cx="929954" cy="164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/>
          <p:cNvSpPr/>
          <p:nvPr/>
        </p:nvSpPr>
        <p:spPr>
          <a:xfrm>
            <a:off x="2208941" y="2313002"/>
            <a:ext cx="1562959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6220" y="5046562"/>
            <a:ext cx="10906189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Could also be used by operators as their vendor engagement tool.  In this case, SDC connects to Marketplace using </a:t>
            </a:r>
          </a:p>
          <a:p>
            <a:r>
              <a:rPr lang="en-US" dirty="0" smtClean="0"/>
              <a:t>REST API.  It can upload/download VNFs, run tests, and query results.</a:t>
            </a:r>
          </a:p>
        </p:txBody>
      </p:sp>
      <p:sp>
        <p:nvSpPr>
          <p:cNvPr id="26" name="Left-Right Arrow 25"/>
          <p:cNvSpPr/>
          <p:nvPr/>
        </p:nvSpPr>
        <p:spPr>
          <a:xfrm>
            <a:off x="3905250" y="2203155"/>
            <a:ext cx="762000" cy="697941"/>
          </a:xfrm>
          <a:prstGeom prst="leftRightArrow">
            <a:avLst>
              <a:gd name="adj1" fmla="val 52597"/>
              <a:gd name="adj2" fmla="val 33122"/>
            </a:avLst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/>
          <p:cNvSpPr/>
          <p:nvPr/>
        </p:nvSpPr>
        <p:spPr>
          <a:xfrm>
            <a:off x="4485179" y="1460264"/>
            <a:ext cx="4296871" cy="2031323"/>
          </a:xfrm>
          <a:prstGeom prst="rect">
            <a:avLst/>
          </a:prstGeom>
          <a:solidFill>
            <a:srgbClr val="FFFFFF"/>
          </a:solidFill>
          <a:ln w="25400" cap="flat">
            <a:solidFill>
              <a:schemeClr val="accent1">
                <a:alpha val="3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95" name="Straight Arrow Connector 94"/>
          <p:cNvCxnSpPr>
            <a:endCxn id="13" idx="1"/>
          </p:cNvCxnSpPr>
          <p:nvPr/>
        </p:nvCxnSpPr>
        <p:spPr>
          <a:xfrm>
            <a:off x="5191235" y="3500573"/>
            <a:ext cx="0" cy="307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609862" y="89972"/>
            <a:ext cx="10647199" cy="709212"/>
          </a:xfrm>
        </p:spPr>
        <p:txBody>
          <a:bodyPr/>
          <a:lstStyle/>
          <a:p>
            <a:r>
              <a:rPr lang="en-US" dirty="0" smtClean="0"/>
              <a:t>VTP with Dovetail</a:t>
            </a:r>
            <a:endParaRPr lang="en-US" dirty="0"/>
          </a:p>
        </p:txBody>
      </p:sp>
      <p:sp>
        <p:nvSpPr>
          <p:cNvPr id="13" name="Can 12"/>
          <p:cNvSpPr/>
          <p:nvPr/>
        </p:nvSpPr>
        <p:spPr>
          <a:xfrm>
            <a:off x="4485179" y="3808348"/>
            <a:ext cx="1412112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VNF package repository</a:t>
            </a:r>
          </a:p>
        </p:txBody>
      </p:sp>
      <p:sp>
        <p:nvSpPr>
          <p:cNvPr id="14" name="Can 13"/>
          <p:cNvSpPr/>
          <p:nvPr/>
        </p:nvSpPr>
        <p:spPr>
          <a:xfrm>
            <a:off x="6200399" y="3808348"/>
            <a:ext cx="1519179" cy="831886"/>
          </a:xfrm>
          <a:prstGeom prst="can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1400" dirty="0" smtClean="0"/>
              <a:t>Test </a:t>
            </a:r>
          </a:p>
          <a:p>
            <a:pPr algn="ctr"/>
            <a:r>
              <a:rPr lang="en-US" sz="1400" dirty="0" smtClean="0"/>
              <a:t>repository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124209" y="3511136"/>
            <a:ext cx="0" cy="2972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44"/>
          <p:cNvSpPr/>
          <p:nvPr/>
        </p:nvSpPr>
        <p:spPr>
          <a:xfrm>
            <a:off x="1633900" y="2479249"/>
            <a:ext cx="201186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9" name="Picture 5" descr="C:\Users\k00365106\AppData\Local\Microsoft\Windows\Temporary Internet Files\Content.IE5\JQV4LJC6\gears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0207" y="2807918"/>
            <a:ext cx="631843" cy="631843"/>
          </a:xfrm>
          <a:prstGeom prst="rect">
            <a:avLst/>
          </a:prstGeom>
          <a:noFill/>
        </p:spPr>
      </p:pic>
      <p:grpSp>
        <p:nvGrpSpPr>
          <p:cNvPr id="2" name="Group 77"/>
          <p:cNvGrpSpPr/>
          <p:nvPr/>
        </p:nvGrpSpPr>
        <p:grpSpPr>
          <a:xfrm>
            <a:off x="9712004" y="2022102"/>
            <a:ext cx="1403347" cy="737173"/>
            <a:chOff x="9101724" y="4173862"/>
            <a:chExt cx="1403347" cy="737173"/>
          </a:xfrm>
        </p:grpSpPr>
        <p:sp>
          <p:nvSpPr>
            <p:cNvPr id="57" name="Rectangle 56"/>
            <p:cNvSpPr/>
            <p:nvPr/>
          </p:nvSpPr>
          <p:spPr>
            <a:xfrm>
              <a:off x="9101724" y="4173862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74866" y="4240628"/>
              <a:ext cx="1240256" cy="584773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Python </a:t>
              </a:r>
              <a:r>
                <a:rPr kumimoji="0" lang="en-US" sz="12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based</a:t>
              </a:r>
            </a:p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400" dirty="0" smtClean="0"/>
                <a:t>Test case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264815" y="4326262"/>
              <a:ext cx="1240256" cy="584773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ONAP </a:t>
              </a:r>
              <a:r>
                <a:rPr lang="en-US" sz="1400" dirty="0" smtClean="0"/>
                <a:t>Test cases for CVP</a:t>
              </a:r>
              <a:endPara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sp>
        <p:nvSpPr>
          <p:cNvPr id="98" name="Down Arrow 97"/>
          <p:cNvSpPr/>
          <p:nvPr/>
        </p:nvSpPr>
        <p:spPr>
          <a:xfrm rot="10646226">
            <a:off x="2731432" y="1845017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378013" y="2021849"/>
            <a:ext cx="1131077" cy="26160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10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Results publish to </a:t>
            </a:r>
            <a:endParaRPr kumimoji="0" lang="en-US" sz="110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900" y="1460264"/>
            <a:ext cx="2605087" cy="29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6" name="TextBox 115"/>
          <p:cNvSpPr txBox="1"/>
          <p:nvPr/>
        </p:nvSpPr>
        <p:spPr>
          <a:xfrm>
            <a:off x="5833486" y="2313002"/>
            <a:ext cx="1886092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 </a:t>
            </a:r>
            <a:r>
              <a:rPr lang="en-US" b="1" dirty="0" smtClean="0"/>
              <a:t>Test Platform </a:t>
            </a:r>
          </a:p>
          <a:p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(VNFSDK)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grpSp>
        <p:nvGrpSpPr>
          <p:cNvPr id="3" name="Group 21"/>
          <p:cNvGrpSpPr/>
          <p:nvPr/>
        </p:nvGrpSpPr>
        <p:grpSpPr>
          <a:xfrm>
            <a:off x="535280" y="2177293"/>
            <a:ext cx="887254" cy="992695"/>
            <a:chOff x="999419" y="1728788"/>
            <a:chExt cx="887254" cy="992695"/>
          </a:xfrm>
        </p:grpSpPr>
        <p:pic>
          <p:nvPicPr>
            <p:cNvPr id="123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124" name="TextBox 123"/>
            <p:cNvSpPr txBox="1"/>
            <p:nvPr/>
          </p:nvSpPr>
          <p:spPr>
            <a:xfrm>
              <a:off x="999419" y="2413708"/>
              <a:ext cx="409726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  <a:endParaRPr kumimoji="0" lang="en-US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</p:grpSp>
      <p:cxnSp>
        <p:nvCxnSpPr>
          <p:cNvPr id="66" name="Straight Arrow Connector 65"/>
          <p:cNvCxnSpPr>
            <a:stCxn id="115" idx="3"/>
          </p:cNvCxnSpPr>
          <p:nvPr/>
        </p:nvCxnSpPr>
        <p:spPr>
          <a:xfrm flipV="1">
            <a:off x="8782050" y="2459468"/>
            <a:ext cx="929954" cy="1645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929519" y="4963398"/>
            <a:ext cx="8541760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Platform can also be used with Dovetail to run test cases between dovetail and VCP. </a:t>
            </a:r>
          </a:p>
          <a:p>
            <a:r>
              <a:rPr lang="en-US" dirty="0" smtClean="0"/>
              <a:t>Vnftest container will be packed with VCP </a:t>
            </a:r>
            <a:r>
              <a:rPr lang="en-US" dirty="0" err="1" smtClean="0"/>
              <a:t>cli</a:t>
            </a:r>
            <a:r>
              <a:rPr lang="en-US" dirty="0" smtClean="0"/>
              <a:t>, which will helps to run given </a:t>
            </a:r>
            <a:r>
              <a:rPr lang="en-US" dirty="0" err="1" smtClean="0"/>
              <a:t>testcase</a:t>
            </a:r>
            <a:r>
              <a:rPr lang="en-US" dirty="0" smtClean="0"/>
              <a:t>/flow </a:t>
            </a:r>
          </a:p>
        </p:txBody>
      </p:sp>
      <p:sp>
        <p:nvSpPr>
          <p:cNvPr id="48" name="Left-Right Arrow 47"/>
          <p:cNvSpPr/>
          <p:nvPr/>
        </p:nvSpPr>
        <p:spPr>
          <a:xfrm>
            <a:off x="3905250" y="2203155"/>
            <a:ext cx="762000" cy="697941"/>
          </a:xfrm>
          <a:prstGeom prst="leftRightArrow">
            <a:avLst>
              <a:gd name="adj1" fmla="val 52597"/>
              <a:gd name="adj2" fmla="val 33122"/>
            </a:avLst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2031856" y="2492476"/>
            <a:ext cx="1477234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Dovetail  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190302" y="2606657"/>
            <a:ext cx="829751" cy="40862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vnftest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5"/>
          <p:cNvSpPr/>
          <p:nvPr/>
        </p:nvSpPr>
        <p:spPr>
          <a:xfrm>
            <a:off x="729466" y="2214830"/>
            <a:ext cx="5966610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5" name="圆角矩形 14"/>
          <p:cNvSpPr/>
          <p:nvPr/>
        </p:nvSpPr>
        <p:spPr>
          <a:xfrm>
            <a:off x="7305675" y="1027416"/>
            <a:ext cx="4638675" cy="481858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 dovetail test cases from VNFSDK</a:t>
            </a:r>
            <a:endParaRPr lang="en-US" dirty="0"/>
          </a:p>
        </p:txBody>
      </p:sp>
      <p:sp>
        <p:nvSpPr>
          <p:cNvPr id="8" name="圆角矩形 6"/>
          <p:cNvSpPr/>
          <p:nvPr/>
        </p:nvSpPr>
        <p:spPr>
          <a:xfrm>
            <a:off x="529440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Testtool1</a:t>
            </a:r>
            <a:endParaRPr lang="en-US" dirty="0"/>
          </a:p>
        </p:txBody>
      </p:sp>
      <p:sp>
        <p:nvSpPr>
          <p:cNvPr id="9" name="圆角矩形 7"/>
          <p:cNvSpPr/>
          <p:nvPr/>
        </p:nvSpPr>
        <p:spPr>
          <a:xfrm>
            <a:off x="2131341" y="3525213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Testtool2</a:t>
            </a:r>
            <a:endParaRPr lang="en-US" dirty="0"/>
          </a:p>
        </p:txBody>
      </p:sp>
      <p:sp>
        <p:nvSpPr>
          <p:cNvPr id="10" name="圆角矩形 8"/>
          <p:cNvSpPr/>
          <p:nvPr/>
        </p:nvSpPr>
        <p:spPr>
          <a:xfrm>
            <a:off x="3854940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Testtool3</a:t>
            </a:r>
            <a:endParaRPr lang="en-US" dirty="0"/>
          </a:p>
        </p:txBody>
      </p:sp>
      <p:sp>
        <p:nvSpPr>
          <p:cNvPr id="11" name="圆角矩形 9"/>
          <p:cNvSpPr/>
          <p:nvPr/>
        </p:nvSpPr>
        <p:spPr>
          <a:xfrm>
            <a:off x="10849298" y="4570888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Function test (in ONAP)</a:t>
            </a:r>
            <a:endParaRPr lang="en-US" sz="1200" dirty="0"/>
          </a:p>
        </p:txBody>
      </p:sp>
      <p:sp>
        <p:nvSpPr>
          <p:cNvPr id="12" name="圆角矩形 10"/>
          <p:cNvSpPr/>
          <p:nvPr/>
        </p:nvSpPr>
        <p:spPr>
          <a:xfrm>
            <a:off x="5529633" y="352007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……</a:t>
            </a:r>
            <a:endParaRPr lang="en-US" dirty="0"/>
          </a:p>
        </p:txBody>
      </p:sp>
      <p:sp>
        <p:nvSpPr>
          <p:cNvPr id="13" name="圆角矩形 12"/>
          <p:cNvSpPr/>
          <p:nvPr/>
        </p:nvSpPr>
        <p:spPr>
          <a:xfrm>
            <a:off x="8265340" y="1463854"/>
            <a:ext cx="1145788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Marketplace</a:t>
            </a:r>
            <a:r>
              <a:rPr lang="en-US" dirty="0" smtClean="0"/>
              <a:t> UI</a:t>
            </a:r>
            <a:endParaRPr lang="en-US" dirty="0"/>
          </a:p>
        </p:txBody>
      </p:sp>
      <p:cxnSp>
        <p:nvCxnSpPr>
          <p:cNvPr id="14" name="直接箭头连接符 18"/>
          <p:cNvCxnSpPr/>
          <p:nvPr/>
        </p:nvCxnSpPr>
        <p:spPr>
          <a:xfrm>
            <a:off x="10369299" y="4114800"/>
            <a:ext cx="911514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7"/>
          <p:cNvSpPr txBox="1"/>
          <p:nvPr/>
        </p:nvSpPr>
        <p:spPr>
          <a:xfrm>
            <a:off x="8372786" y="5869951"/>
            <a:ext cx="2139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Dovetail integration</a:t>
            </a:r>
            <a:endParaRPr lang="en-US" sz="1400" dirty="0"/>
          </a:p>
        </p:txBody>
      </p:sp>
      <p:sp>
        <p:nvSpPr>
          <p:cNvPr id="16" name="文本框 28"/>
          <p:cNvSpPr txBox="1"/>
          <p:nvPr/>
        </p:nvSpPr>
        <p:spPr>
          <a:xfrm>
            <a:off x="9174924" y="6065357"/>
            <a:ext cx="12791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Standalone</a:t>
            </a:r>
            <a:endParaRPr lang="en-US" sz="1400" dirty="0"/>
          </a:p>
        </p:txBody>
      </p:sp>
      <p:cxnSp>
        <p:nvCxnSpPr>
          <p:cNvPr id="17" name="直接箭头连接符 29"/>
          <p:cNvCxnSpPr/>
          <p:nvPr/>
        </p:nvCxnSpPr>
        <p:spPr>
          <a:xfrm>
            <a:off x="10159216" y="6215828"/>
            <a:ext cx="450350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32"/>
          <p:cNvCxnSpPr>
            <a:stCxn id="4" idx="2"/>
          </p:cNvCxnSpPr>
          <p:nvPr/>
        </p:nvCxnSpPr>
        <p:spPr>
          <a:xfrm>
            <a:off x="3712771" y="3077859"/>
            <a:ext cx="2566876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35"/>
          <p:cNvCxnSpPr>
            <a:stCxn id="4" idx="2"/>
            <a:endCxn id="10" idx="0"/>
          </p:cNvCxnSpPr>
          <p:nvPr/>
        </p:nvCxnSpPr>
        <p:spPr>
          <a:xfrm>
            <a:off x="3712771" y="3077859"/>
            <a:ext cx="892183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38"/>
          <p:cNvCxnSpPr>
            <a:stCxn id="4" idx="2"/>
            <a:endCxn id="9" idx="0"/>
          </p:cNvCxnSpPr>
          <p:nvPr/>
        </p:nvCxnSpPr>
        <p:spPr>
          <a:xfrm flipH="1">
            <a:off x="2881355" y="3077859"/>
            <a:ext cx="831416" cy="447354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41"/>
          <p:cNvCxnSpPr>
            <a:stCxn id="4" idx="2"/>
            <a:endCxn id="8" idx="0"/>
          </p:cNvCxnSpPr>
          <p:nvPr/>
        </p:nvCxnSpPr>
        <p:spPr>
          <a:xfrm flipH="1">
            <a:off x="1279454" y="3077859"/>
            <a:ext cx="2433317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6"/>
          <p:cNvSpPr/>
          <p:nvPr/>
        </p:nvSpPr>
        <p:spPr>
          <a:xfrm>
            <a:off x="9937784" y="4591050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Lifecycle Test (in ONAP)</a:t>
            </a:r>
            <a:endParaRPr lang="en-US" sz="1200" dirty="0"/>
          </a:p>
        </p:txBody>
      </p:sp>
      <p:cxnSp>
        <p:nvCxnSpPr>
          <p:cNvPr id="23" name="直接箭头连接符 30"/>
          <p:cNvCxnSpPr>
            <a:endCxn id="22" idx="0"/>
          </p:cNvCxnSpPr>
          <p:nvPr/>
        </p:nvCxnSpPr>
        <p:spPr>
          <a:xfrm>
            <a:off x="10369299" y="4114800"/>
            <a:ext cx="0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圆角矩形 33"/>
          <p:cNvSpPr/>
          <p:nvPr/>
        </p:nvSpPr>
        <p:spPr>
          <a:xfrm>
            <a:off x="8953500" y="4591050"/>
            <a:ext cx="932106" cy="8953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Package</a:t>
            </a:r>
          </a:p>
          <a:p>
            <a:pPr algn="ctr"/>
            <a:r>
              <a:rPr lang="en-US" sz="1200" dirty="0" smtClean="0"/>
              <a:t>Validation</a:t>
            </a:r>
            <a:endParaRPr lang="en-US" sz="1200" dirty="0"/>
          </a:p>
        </p:txBody>
      </p:sp>
      <p:cxnSp>
        <p:nvCxnSpPr>
          <p:cNvPr id="25" name="直接箭头连接符 39"/>
          <p:cNvCxnSpPr>
            <a:endCxn id="24" idx="0"/>
          </p:cNvCxnSpPr>
          <p:nvPr/>
        </p:nvCxnSpPr>
        <p:spPr>
          <a:xfrm flipH="1">
            <a:off x="9419553" y="4114800"/>
            <a:ext cx="949746" cy="47625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圆角矩形 10"/>
          <p:cNvSpPr/>
          <p:nvPr/>
        </p:nvSpPr>
        <p:spPr>
          <a:xfrm>
            <a:off x="8265340" y="3648234"/>
            <a:ext cx="3446987" cy="50049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VTP</a:t>
            </a:r>
          </a:p>
          <a:p>
            <a:pPr algn="ctr"/>
            <a:r>
              <a:rPr lang="en-US" sz="1100" dirty="0" smtClean="0">
                <a:solidFill>
                  <a:schemeClr val="dk1"/>
                </a:solidFill>
              </a:rPr>
              <a:t>VNF test platform</a:t>
            </a:r>
            <a:endParaRPr lang="en-US" sz="1100" dirty="0">
              <a:solidFill>
                <a:schemeClr val="dk1"/>
              </a:solidFill>
            </a:endParaRPr>
          </a:p>
        </p:txBody>
      </p:sp>
      <p:cxnSp>
        <p:nvCxnSpPr>
          <p:cNvPr id="27" name="直接箭头连接符 39"/>
          <p:cNvCxnSpPr/>
          <p:nvPr/>
        </p:nvCxnSpPr>
        <p:spPr>
          <a:xfrm flipH="1">
            <a:off x="10753725" y="2325973"/>
            <a:ext cx="18069" cy="142703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12"/>
          <p:cNvSpPr/>
          <p:nvPr/>
        </p:nvSpPr>
        <p:spPr>
          <a:xfrm>
            <a:off x="10512176" y="1463854"/>
            <a:ext cx="1056527" cy="86324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SDC</a:t>
            </a:r>
            <a:endParaRPr lang="en-US" dirty="0"/>
          </a:p>
        </p:txBody>
      </p:sp>
      <p:cxnSp>
        <p:nvCxnSpPr>
          <p:cNvPr id="29" name="直接箭头连接符 39"/>
          <p:cNvCxnSpPr/>
          <p:nvPr/>
        </p:nvCxnSpPr>
        <p:spPr>
          <a:xfrm flipH="1">
            <a:off x="9792681" y="2332876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圆角矩形 12"/>
          <p:cNvSpPr/>
          <p:nvPr/>
        </p:nvSpPr>
        <p:spPr>
          <a:xfrm>
            <a:off x="9426539" y="1462730"/>
            <a:ext cx="1056527" cy="8632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VNFSDK</a:t>
            </a:r>
          </a:p>
          <a:p>
            <a:pPr algn="ctr"/>
            <a:r>
              <a:rPr lang="en-US" dirty="0" smtClean="0">
                <a:solidFill>
                  <a:schemeClr val="dk1"/>
                </a:solidFill>
              </a:rPr>
              <a:t>CLI</a:t>
            </a:r>
            <a:endParaRPr lang="en-US" dirty="0">
              <a:solidFill>
                <a:schemeClr val="dk1"/>
              </a:solidFill>
            </a:endParaRPr>
          </a:p>
        </p:txBody>
      </p:sp>
      <p:cxnSp>
        <p:nvCxnSpPr>
          <p:cNvPr id="31" name="直接箭头连接符 39"/>
          <p:cNvCxnSpPr>
            <a:endCxn id="24" idx="0"/>
          </p:cNvCxnSpPr>
          <p:nvPr/>
        </p:nvCxnSpPr>
        <p:spPr>
          <a:xfrm flipH="1">
            <a:off x="9419553" y="4101208"/>
            <a:ext cx="1730270" cy="489842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9"/>
          <p:cNvCxnSpPr>
            <a:endCxn id="22" idx="0"/>
          </p:cNvCxnSpPr>
          <p:nvPr/>
        </p:nvCxnSpPr>
        <p:spPr>
          <a:xfrm flipH="1">
            <a:off x="10369299" y="4114800"/>
            <a:ext cx="780523" cy="47625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9"/>
          <p:cNvCxnSpPr/>
          <p:nvPr/>
        </p:nvCxnSpPr>
        <p:spPr>
          <a:xfrm>
            <a:off x="11167891" y="4114800"/>
            <a:ext cx="112922" cy="45608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9"/>
          <p:cNvCxnSpPr/>
          <p:nvPr/>
        </p:nvCxnSpPr>
        <p:spPr>
          <a:xfrm flipH="1">
            <a:off x="9052516" y="2325973"/>
            <a:ext cx="18069" cy="1427037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9"/>
          <p:cNvCxnSpPr/>
          <p:nvPr/>
        </p:nvCxnSpPr>
        <p:spPr>
          <a:xfrm>
            <a:off x="10156862" y="6418467"/>
            <a:ext cx="450350" cy="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8"/>
          <p:cNvSpPr txBox="1"/>
          <p:nvPr/>
        </p:nvSpPr>
        <p:spPr>
          <a:xfrm>
            <a:off x="9679750" y="6284432"/>
            <a:ext cx="487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SDC</a:t>
            </a:r>
            <a:endParaRPr lang="en-US" sz="1400" dirty="0"/>
          </a:p>
        </p:txBody>
      </p:sp>
      <p:sp>
        <p:nvSpPr>
          <p:cNvPr id="37" name="圆角矩形 5"/>
          <p:cNvSpPr/>
          <p:nvPr/>
        </p:nvSpPr>
        <p:spPr>
          <a:xfrm>
            <a:off x="3381375" y="1024580"/>
            <a:ext cx="2136384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Dovetail CLI</a:t>
            </a:r>
            <a:endParaRPr lang="en-US" dirty="0"/>
          </a:p>
        </p:txBody>
      </p:sp>
      <p:cxnSp>
        <p:nvCxnSpPr>
          <p:cNvPr id="38" name="直接箭头连接符 22"/>
          <p:cNvCxnSpPr/>
          <p:nvPr/>
        </p:nvCxnSpPr>
        <p:spPr>
          <a:xfrm>
            <a:off x="4331190" y="1847850"/>
            <a:ext cx="0" cy="36698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圆角矩形 33"/>
          <p:cNvSpPr/>
          <p:nvPr/>
        </p:nvSpPr>
        <p:spPr>
          <a:xfrm>
            <a:off x="7979635" y="4591050"/>
            <a:ext cx="786298" cy="72030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Dovetail</a:t>
            </a:r>
          </a:p>
          <a:p>
            <a:pPr algn="ctr"/>
            <a:r>
              <a:rPr lang="en-US" sz="1200" dirty="0" smtClean="0"/>
              <a:t>Plug-in</a:t>
            </a:r>
            <a:endParaRPr lang="en-US" sz="1200" dirty="0"/>
          </a:p>
        </p:txBody>
      </p:sp>
      <p:cxnSp>
        <p:nvCxnSpPr>
          <p:cNvPr id="40" name="Elbow Connector 111"/>
          <p:cNvCxnSpPr>
            <a:stCxn id="39" idx="2"/>
            <a:endCxn id="37" idx="3"/>
          </p:cNvCxnSpPr>
          <p:nvPr/>
        </p:nvCxnSpPr>
        <p:spPr>
          <a:xfrm rot="5400000" flipH="1">
            <a:off x="5017643" y="1956212"/>
            <a:ext cx="3855258" cy="2855025"/>
          </a:xfrm>
          <a:prstGeom prst="bentConnector4">
            <a:avLst>
              <a:gd name="adj1" fmla="val -5930"/>
              <a:gd name="adj2" fmla="val 23189"/>
            </a:avLst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1" name="Straight Arrow Connector 40"/>
          <p:cNvCxnSpPr/>
          <p:nvPr/>
        </p:nvCxnSpPr>
        <p:spPr>
          <a:xfrm>
            <a:off x="10168741" y="6017732"/>
            <a:ext cx="538752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ysDot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直接箭头连接符 39"/>
          <p:cNvCxnSpPr/>
          <p:nvPr/>
        </p:nvCxnSpPr>
        <p:spPr>
          <a:xfrm flipH="1">
            <a:off x="8372785" y="4148725"/>
            <a:ext cx="1996514" cy="442325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39"/>
          <p:cNvCxnSpPr>
            <a:endCxn id="39" idx="0"/>
          </p:cNvCxnSpPr>
          <p:nvPr/>
        </p:nvCxnSpPr>
        <p:spPr>
          <a:xfrm flipH="1">
            <a:off x="8372784" y="4148725"/>
            <a:ext cx="2777038" cy="442325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21"/>
          <p:cNvGrpSpPr/>
          <p:nvPr/>
        </p:nvGrpSpPr>
        <p:grpSpPr>
          <a:xfrm>
            <a:off x="9363472" y="-109944"/>
            <a:ext cx="783360" cy="992694"/>
            <a:chOff x="1103313" y="1728788"/>
            <a:chExt cx="783360" cy="992694"/>
          </a:xfrm>
        </p:grpSpPr>
        <p:pic>
          <p:nvPicPr>
            <p:cNvPr id="45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46" name="TextBox 45"/>
            <p:cNvSpPr txBox="1"/>
            <p:nvPr/>
          </p:nvSpPr>
          <p:spPr>
            <a:xfrm>
              <a:off x="1335308" y="2413707"/>
              <a:ext cx="43056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</a:p>
          </p:txBody>
        </p:sp>
      </p:grpSp>
      <p:sp>
        <p:nvSpPr>
          <p:cNvPr id="47" name="Down Arrow 46"/>
          <p:cNvSpPr/>
          <p:nvPr/>
        </p:nvSpPr>
        <p:spPr>
          <a:xfrm rot="21342787">
            <a:off x="9530333" y="76683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66221" y="5046562"/>
            <a:ext cx="5863440" cy="92332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 smtClean="0"/>
              <a:t>Dovetail CLI is integrated into </a:t>
            </a:r>
            <a:r>
              <a:rPr lang="en-US" dirty="0" err="1" smtClean="0"/>
              <a:t>VtP</a:t>
            </a:r>
            <a:r>
              <a:rPr lang="en-US" dirty="0" smtClean="0"/>
              <a:t> and User can run dovetail tests from Portal, CLI and even SDC if required in future?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14"/>
          <p:cNvSpPr/>
          <p:nvPr/>
        </p:nvSpPr>
        <p:spPr>
          <a:xfrm>
            <a:off x="7305675" y="1027416"/>
            <a:ext cx="4638675" cy="4818580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</p:spPr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标题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Run VNFSKDK test cases from Dovetail</a:t>
            </a:r>
            <a:endParaRPr lang="en-US" dirty="0"/>
          </a:p>
        </p:txBody>
      </p:sp>
      <p:cxnSp>
        <p:nvCxnSpPr>
          <p:cNvPr id="8" name="直接箭头连接符 17"/>
          <p:cNvCxnSpPr>
            <a:endCxn id="19" idx="1"/>
          </p:cNvCxnSpPr>
          <p:nvPr/>
        </p:nvCxnSpPr>
        <p:spPr>
          <a:xfrm>
            <a:off x="6587820" y="2766236"/>
            <a:ext cx="380294" cy="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22"/>
          <p:cNvCxnSpPr/>
          <p:nvPr/>
        </p:nvCxnSpPr>
        <p:spPr>
          <a:xfrm>
            <a:off x="9641659" y="4114800"/>
            <a:ext cx="1639154" cy="456088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25"/>
          <p:cNvCxnSpPr/>
          <p:nvPr/>
        </p:nvCxnSpPr>
        <p:spPr>
          <a:xfrm>
            <a:off x="10166387" y="6006030"/>
            <a:ext cx="450350" cy="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27"/>
          <p:cNvSpPr txBox="1"/>
          <p:nvPr/>
        </p:nvSpPr>
        <p:spPr>
          <a:xfrm>
            <a:off x="8953500" y="5869951"/>
            <a:ext cx="1558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Dovetail mode</a:t>
            </a:r>
            <a:endParaRPr lang="en-US" sz="1400" dirty="0"/>
          </a:p>
        </p:txBody>
      </p:sp>
      <p:cxnSp>
        <p:nvCxnSpPr>
          <p:cNvPr id="16" name="直接箭头连接符 34"/>
          <p:cNvCxnSpPr/>
          <p:nvPr/>
        </p:nvCxnSpPr>
        <p:spPr>
          <a:xfrm flipH="1">
            <a:off x="9419553" y="4101208"/>
            <a:ext cx="222106" cy="489842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36"/>
          <p:cNvCxnSpPr/>
          <p:nvPr/>
        </p:nvCxnSpPr>
        <p:spPr>
          <a:xfrm>
            <a:off x="9641659" y="4114800"/>
            <a:ext cx="727640" cy="476250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0"/>
          <p:cNvSpPr/>
          <p:nvPr/>
        </p:nvSpPr>
        <p:spPr>
          <a:xfrm>
            <a:off x="8265340" y="3648234"/>
            <a:ext cx="3446987" cy="500491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dk1"/>
                </a:solidFill>
              </a:rPr>
              <a:t>VTP</a:t>
            </a:r>
          </a:p>
          <a:p>
            <a:pPr algn="ctr"/>
            <a:r>
              <a:rPr lang="en-US" sz="1100" dirty="0" smtClean="0">
                <a:solidFill>
                  <a:schemeClr val="dk1"/>
                </a:solidFill>
              </a:rPr>
              <a:t>VNF test platform</a:t>
            </a:r>
            <a:endParaRPr lang="en-US" sz="1100" dirty="0">
              <a:solidFill>
                <a:schemeClr val="dk1"/>
              </a:solidFill>
            </a:endParaRPr>
          </a:p>
        </p:txBody>
      </p:sp>
      <p:sp>
        <p:nvSpPr>
          <p:cNvPr id="19" name="圆角矩形 10"/>
          <p:cNvSpPr/>
          <p:nvPr/>
        </p:nvSpPr>
        <p:spPr>
          <a:xfrm>
            <a:off x="6968114" y="2418573"/>
            <a:ext cx="1198546" cy="6953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vtpcli</a:t>
            </a:r>
            <a:r>
              <a:rPr lang="en-US" sz="1400" dirty="0" smtClean="0"/>
              <a:t>/</a:t>
            </a:r>
          </a:p>
          <a:p>
            <a:pPr algn="ctr"/>
            <a:r>
              <a:rPr lang="en-US" sz="1400" dirty="0" smtClean="0"/>
              <a:t>vnftest</a:t>
            </a:r>
          </a:p>
          <a:p>
            <a:pPr algn="ctr"/>
            <a:r>
              <a:rPr lang="en-US" sz="1400" dirty="0" smtClean="0"/>
              <a:t>container</a:t>
            </a:r>
            <a:endParaRPr lang="en-US" sz="1400" dirty="0"/>
          </a:p>
        </p:txBody>
      </p:sp>
      <p:cxnSp>
        <p:nvCxnSpPr>
          <p:cNvPr id="20" name="直接箭头连接符 22"/>
          <p:cNvCxnSpPr>
            <a:stCxn id="19" idx="3"/>
          </p:cNvCxnSpPr>
          <p:nvPr/>
        </p:nvCxnSpPr>
        <p:spPr>
          <a:xfrm>
            <a:off x="8166660" y="2766236"/>
            <a:ext cx="1779262" cy="881998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5"/>
          <p:cNvSpPr/>
          <p:nvPr/>
        </p:nvSpPr>
        <p:spPr>
          <a:xfrm>
            <a:off x="621210" y="2418573"/>
            <a:ext cx="5966610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Dovetail</a:t>
            </a:r>
            <a:endParaRPr lang="en-US" dirty="0"/>
          </a:p>
        </p:txBody>
      </p:sp>
      <p:sp>
        <p:nvSpPr>
          <p:cNvPr id="24" name="圆角矩形 6"/>
          <p:cNvSpPr/>
          <p:nvPr/>
        </p:nvSpPr>
        <p:spPr>
          <a:xfrm>
            <a:off x="421184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Testtool1</a:t>
            </a:r>
            <a:endParaRPr lang="en-US" dirty="0"/>
          </a:p>
        </p:txBody>
      </p:sp>
      <p:sp>
        <p:nvSpPr>
          <p:cNvPr id="25" name="圆角矩形 7"/>
          <p:cNvSpPr/>
          <p:nvPr/>
        </p:nvSpPr>
        <p:spPr>
          <a:xfrm>
            <a:off x="2023085" y="3728956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Testtool2</a:t>
            </a:r>
            <a:endParaRPr lang="en-US" dirty="0"/>
          </a:p>
        </p:txBody>
      </p:sp>
      <p:sp>
        <p:nvSpPr>
          <p:cNvPr id="26" name="圆角矩形 8"/>
          <p:cNvSpPr/>
          <p:nvPr/>
        </p:nvSpPr>
        <p:spPr>
          <a:xfrm>
            <a:off x="3746684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Testtool3</a:t>
            </a:r>
            <a:endParaRPr lang="en-US" dirty="0"/>
          </a:p>
        </p:txBody>
      </p:sp>
      <p:sp>
        <p:nvSpPr>
          <p:cNvPr id="27" name="圆角矩形 10"/>
          <p:cNvSpPr/>
          <p:nvPr/>
        </p:nvSpPr>
        <p:spPr>
          <a:xfrm>
            <a:off x="5421377" y="3723819"/>
            <a:ext cx="1500027" cy="103769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……</a:t>
            </a:r>
            <a:endParaRPr lang="en-US" dirty="0"/>
          </a:p>
        </p:txBody>
      </p:sp>
      <p:cxnSp>
        <p:nvCxnSpPr>
          <p:cNvPr id="28" name="直接箭头连接符 32"/>
          <p:cNvCxnSpPr>
            <a:stCxn id="23" idx="2"/>
          </p:cNvCxnSpPr>
          <p:nvPr/>
        </p:nvCxnSpPr>
        <p:spPr>
          <a:xfrm>
            <a:off x="3604515" y="3281602"/>
            <a:ext cx="2566876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35"/>
          <p:cNvCxnSpPr>
            <a:stCxn id="23" idx="2"/>
            <a:endCxn id="26" idx="0"/>
          </p:cNvCxnSpPr>
          <p:nvPr/>
        </p:nvCxnSpPr>
        <p:spPr>
          <a:xfrm>
            <a:off x="3604515" y="3281602"/>
            <a:ext cx="892183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38"/>
          <p:cNvCxnSpPr>
            <a:stCxn id="23" idx="2"/>
            <a:endCxn id="25" idx="0"/>
          </p:cNvCxnSpPr>
          <p:nvPr/>
        </p:nvCxnSpPr>
        <p:spPr>
          <a:xfrm flipH="1">
            <a:off x="2773099" y="3281602"/>
            <a:ext cx="831416" cy="447354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41"/>
          <p:cNvCxnSpPr>
            <a:stCxn id="23" idx="2"/>
            <a:endCxn id="24" idx="0"/>
          </p:cNvCxnSpPr>
          <p:nvPr/>
        </p:nvCxnSpPr>
        <p:spPr>
          <a:xfrm flipH="1">
            <a:off x="1171198" y="3281602"/>
            <a:ext cx="2433317" cy="442217"/>
          </a:xfrm>
          <a:prstGeom prst="straightConnector1">
            <a:avLst/>
          </a:prstGeom>
          <a:ln w="127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圆角矩形 5"/>
          <p:cNvSpPr/>
          <p:nvPr/>
        </p:nvSpPr>
        <p:spPr>
          <a:xfrm>
            <a:off x="3273119" y="1228323"/>
            <a:ext cx="2136384" cy="8630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1pPr>
            <a:lvl2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2pPr>
            <a:lvl3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3pPr>
            <a:lvl4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4pPr>
            <a:lvl5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5pPr>
            <a:lvl6pPr marL="0" marR="0" indent="2286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6pPr>
            <a:lvl7pPr marL="0" marR="0" indent="2743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7pPr>
            <a:lvl8pPr marL="0" marR="0" indent="3200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8pPr>
            <a:lvl9pPr marL="0" marR="0" indent="3657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lt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defRPr>
            </a:lvl9pPr>
          </a:lstStyle>
          <a:p>
            <a:pPr algn="ctr"/>
            <a:r>
              <a:rPr lang="en-US" dirty="0" smtClean="0"/>
              <a:t>Dovetail CLI</a:t>
            </a:r>
            <a:endParaRPr lang="en-US" dirty="0"/>
          </a:p>
        </p:txBody>
      </p:sp>
      <p:cxnSp>
        <p:nvCxnSpPr>
          <p:cNvPr id="33" name="直接箭头连接符 22"/>
          <p:cNvCxnSpPr/>
          <p:nvPr/>
        </p:nvCxnSpPr>
        <p:spPr>
          <a:xfrm>
            <a:off x="4222934" y="2051593"/>
            <a:ext cx="0" cy="366980"/>
          </a:xfrm>
          <a:prstGeom prst="straightConnector1">
            <a:avLst/>
          </a:prstGeom>
          <a:ln w="12700">
            <a:solidFill>
              <a:schemeClr val="accent6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21"/>
          <p:cNvGrpSpPr/>
          <p:nvPr/>
        </p:nvGrpSpPr>
        <p:grpSpPr>
          <a:xfrm>
            <a:off x="1137851" y="1037164"/>
            <a:ext cx="783360" cy="992694"/>
            <a:chOff x="1103313" y="1728788"/>
            <a:chExt cx="783360" cy="992694"/>
          </a:xfrm>
        </p:grpSpPr>
        <p:pic>
          <p:nvPicPr>
            <p:cNvPr id="35" name="Picture 2" descr="C:\Users\k00365106\AppData\Local\Microsoft\Windows\Temporary Internet Files\Content.IE5\JQV4LJC6\Crystal_Clear_kdm_user_female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03313" y="1728788"/>
              <a:ext cx="783360" cy="78336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1335308" y="2413707"/>
              <a:ext cx="430565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 panose="020F0502020204030204"/>
                </a:rPr>
                <a:t>User</a:t>
              </a:r>
            </a:p>
          </p:txBody>
        </p:sp>
      </p:grpSp>
      <p:sp>
        <p:nvSpPr>
          <p:cNvPr id="37" name="Down Arrow 36"/>
          <p:cNvSpPr/>
          <p:nvPr/>
        </p:nvSpPr>
        <p:spPr>
          <a:xfrm rot="16574119">
            <a:off x="2262305" y="1478482"/>
            <a:ext cx="484632" cy="487201"/>
          </a:xfrm>
          <a:prstGeom prst="downArrow">
            <a:avLst/>
          </a:prstGeom>
          <a:gradFill>
            <a:gsLst>
              <a:gs pos="0">
                <a:schemeClr val="dk1">
                  <a:tint val="100000"/>
                  <a:shade val="100000"/>
                  <a:satMod val="129999"/>
                  <a:alpha val="23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</a:gra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66221" y="5046562"/>
            <a:ext cx="5863440" cy="923328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dirty="0" err="1" smtClean="0"/>
              <a:t>VtP</a:t>
            </a:r>
            <a:r>
              <a:rPr lang="en-US" dirty="0" smtClean="0"/>
              <a:t> is integrated into dovetail using vnftest container, which helps to invoke VNFSDK test cases from dovetail</a:t>
            </a:r>
          </a:p>
          <a:p>
            <a:endParaRPr lang="en-US" dirty="0" smtClean="0"/>
          </a:p>
        </p:txBody>
      </p:sp>
      <p:sp>
        <p:nvSpPr>
          <p:cNvPr id="39" name="圆角矩形 9"/>
          <p:cNvSpPr/>
          <p:nvPr/>
        </p:nvSpPr>
        <p:spPr>
          <a:xfrm>
            <a:off x="10849298" y="4570888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Function test (in ONAP)</a:t>
            </a:r>
            <a:endParaRPr lang="en-US" sz="1200" dirty="0"/>
          </a:p>
        </p:txBody>
      </p:sp>
      <p:sp>
        <p:nvSpPr>
          <p:cNvPr id="40" name="圆角矩形 26"/>
          <p:cNvSpPr/>
          <p:nvPr/>
        </p:nvSpPr>
        <p:spPr>
          <a:xfrm>
            <a:off x="9937784" y="4591050"/>
            <a:ext cx="863029" cy="103769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Lifecycle Test (in ONAP)</a:t>
            </a:r>
            <a:endParaRPr lang="en-US" sz="1200" dirty="0"/>
          </a:p>
        </p:txBody>
      </p:sp>
      <p:sp>
        <p:nvSpPr>
          <p:cNvPr id="41" name="圆角矩形 33"/>
          <p:cNvSpPr/>
          <p:nvPr/>
        </p:nvSpPr>
        <p:spPr>
          <a:xfrm>
            <a:off x="8953500" y="4591050"/>
            <a:ext cx="932106" cy="8953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VNF Package</a:t>
            </a:r>
          </a:p>
          <a:p>
            <a:pPr algn="ctr"/>
            <a:r>
              <a:rPr lang="en-US" sz="1200" dirty="0" smtClean="0"/>
              <a:t>Validation</a:t>
            </a:r>
            <a:endParaRPr lang="en-US" sz="1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25506</TotalTime>
  <Words>1255</Words>
  <Application>Microsoft Office PowerPoint</Application>
  <PresentationFormat>Custom</PresentationFormat>
  <Paragraphs>418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ONAP</vt:lpstr>
      <vt:lpstr>ATT_2014PPT_TEMPLATE_INTERNAL</vt:lpstr>
      <vt:lpstr>VNF Test Platform (VTP) ONAP VNFSDK Casablanca</vt:lpstr>
      <vt:lpstr>Objective </vt:lpstr>
      <vt:lpstr>VNF Test Platform (VTP)</vt:lpstr>
      <vt:lpstr>VTP High level architecture</vt:lpstr>
      <vt:lpstr>VTP standalone mode </vt:lpstr>
      <vt:lpstr>VTP Vendor engagement mode </vt:lpstr>
      <vt:lpstr>VTP with Dovetail</vt:lpstr>
      <vt:lpstr>Run dovetail test cases from VNFSDK</vt:lpstr>
      <vt:lpstr>Run VNFSKDK test cases from Dovetail</vt:lpstr>
      <vt:lpstr>VTP integration with existing projects</vt:lpstr>
      <vt:lpstr>VTP High level architecture (Beijing -&gt; Casablanca)</vt:lpstr>
      <vt:lpstr>VNFSDK standalone mode ( for SDC)</vt:lpstr>
      <vt:lpstr>Integration of VNFSDK projects with VTP</vt:lpstr>
      <vt:lpstr>Integration of Dovetail with in VTP</vt:lpstr>
      <vt:lpstr>Thank you </vt:lpstr>
      <vt:lpstr>VTP component level Technologies (Dublin)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Registration &amp; Healthy Check</dc:title>
  <dc:creator>Windows User</dc:creator>
  <cp:lastModifiedBy>k00365106</cp:lastModifiedBy>
  <cp:revision>241</cp:revision>
  <cp:lastPrinted>2017-04-03T17:09:00Z</cp:lastPrinted>
  <dcterms:created xsi:type="dcterms:W3CDTF">2017-06-01T02:02:00Z</dcterms:created>
  <dcterms:modified xsi:type="dcterms:W3CDTF">2018-08-09T04:34:46Z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  <property fmtid="{D5CDD505-2E9C-101B-9397-08002B2CF9AE}" pid="3" name="_new_ms_pID_72543">
    <vt:lpwstr>(3)1HqIQRgMUzlbkkrJxInlQxkjNbRnKsgpqdP6WYOSK8QkpcqZhFv224Fs13JvU4rRosbR4aNA
nCoS4QZdjg+99uhn7h5XL7OOVgrHOEkKGt8gEXgdESeyZNxecTJVjIH+UfRoAEeIyiHEiSlc
tzyNLtxpBrt9HpDHjuCJHjyxdCytOHTTkpKgnZnhx0LyL6n9dZsm6wBDjZ89IRuIxAy6Er1w
qjerFEgw1mxuFv17q4</vt:lpwstr>
  </property>
  <property fmtid="{D5CDD505-2E9C-101B-9397-08002B2CF9AE}" pid="4" name="_new_ms_pID_725431">
    <vt:lpwstr>6rx1zGOKcMvKz9OrNGmdtp4r+dNQ8KE5QI53/lAWM7+uwepdYl1HPU
l4HSSprsVw0ls8IuLZLNv5eh7Ysvfcy8/uw8lSvNUxgAWey1buFwquXqtjqd0U70ad2OTrrj
RLHFk9+KkZgu2cLzmmyO79VgJGgXSY0E8Y0n0tY+MXKC0cfbM0KbZwc2pEez87vmmOygbZua
F5tNpSl5YEEedT1tl5mbc2Ib4ulMU4ZdB6U5</vt:lpwstr>
  </property>
  <property fmtid="{D5CDD505-2E9C-101B-9397-08002B2CF9AE}" pid="5" name="_new_ms_pID_725432">
    <vt:lpwstr>Op+AJ/ZkJvzCU8aYuHLemGCMeV3O5myeW2Om
XfVMQm7eYVrxHdXrY1P42zC/CMWRBMnAcO0wm2qZdg8rdrN4LT6ku/0WIGcdq6M1vS+UM630
Mfx5IBFfH4S4bk1MlfeKcmxcsz058GNTouuKATQJTi9FCf6R2K5uCcCnfOP3E7RtjYnJ7DCh
ym3eoZqKGBtJZwhZCpr/hCTJkzkEtNDEuC8=</vt:lpwstr>
  </property>
  <property fmtid="{D5CDD505-2E9C-101B-9397-08002B2CF9AE}" pid="6" name="_2015_ms_pID_725343">
    <vt:lpwstr>(2)WZ8EWF1jKlhY0apV5CPq6XSTgoJNxTmzgP3NPKIBJxVZsRuMy6wnJmd2zqFcCUVaHzdeMtZE
7ZoM57FMC7x4R10rXYQMG8QF0cxdBxl+mufG7zd4dMXMKPPxqesnAcKnecqS6XK7sgcYy8a6
PFxeHVFyudhCa5UOlrV3p55lKbnD+bfD18xx7EU9dVp5toYQdFIUZVwxnQtcVrHJXtvyPEno
e7qJkQ0J7s/dkCU2V5</vt:lpwstr>
  </property>
  <property fmtid="{D5CDD505-2E9C-101B-9397-08002B2CF9AE}" pid="7" name="_2015_ms_pID_7253431">
    <vt:lpwstr>y7a/Uv6Sx4XWRyV5xMufePvUOiNOCP2+YYIhpwHYwHlVQgHcLpDGoP
jOkMdGWcqg4XWGhpYl0gtrUMrcoF07YLDJxEIZmpnhArQFmDjwhegbNktyx909a7f2DIgRgH
7HilZbRnFjLkVjOJ6Hjc4xw4oqjYhiKdmEveBEBzoHosCMjDWDGL136gbxUpsl+wcss=</vt:lpwstr>
  </property>
  <property fmtid="{D5CDD505-2E9C-101B-9397-08002B2CF9AE}" pid="8" name="_new_ms_pID_725433">
    <vt:lpwstr>mXNCFZQz7pcmhZjkg7
LDtkzw==</vt:lpwstr>
  </property>
  <property fmtid="{D5CDD505-2E9C-101B-9397-08002B2CF9AE}" pid="9" name="_readonly">
    <vt:lpwstr/>
  </property>
  <property fmtid="{D5CDD505-2E9C-101B-9397-08002B2CF9AE}" pid="10" name="_change">
    <vt:lpwstr/>
  </property>
  <property fmtid="{D5CDD505-2E9C-101B-9397-08002B2CF9AE}" pid="11" name="_full-control">
    <vt:lpwstr/>
  </property>
  <property fmtid="{D5CDD505-2E9C-101B-9397-08002B2CF9AE}" pid="12" name="sflag">
    <vt:lpwstr>1531988782</vt:lpwstr>
  </property>
</Properties>
</file>